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9" r:id="rId4"/>
    <p:sldId id="260" r:id="rId5"/>
    <p:sldId id="262" r:id="rId6"/>
    <p:sldId id="263" r:id="rId7"/>
    <p:sldId id="265" r:id="rId8"/>
    <p:sldId id="264" r:id="rId9"/>
    <p:sldId id="266" r:id="rId10"/>
    <p:sldId id="267" r:id="rId11"/>
    <p:sldId id="268" r:id="rId12"/>
    <p:sldId id="271" r:id="rId13"/>
    <p:sldId id="269" r:id="rId14"/>
    <p:sldId id="272" r:id="rId15"/>
    <p:sldId id="274" r:id="rId16"/>
    <p:sldId id="273" r:id="rId17"/>
    <p:sldId id="270" r:id="rId18"/>
    <p:sldId id="275" r:id="rId19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9B4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84E452-DC66-4256-97E7-4B3FE7A60EF0}" type="doc">
      <dgm:prSet loTypeId="urn:microsoft.com/office/officeart/2005/8/layout/process1" loCatId="process" qsTypeId="urn:microsoft.com/office/officeart/2005/8/quickstyle/simple1" qsCatId="simple" csTypeId="urn:microsoft.com/office/officeart/2005/8/colors/accent1_3" csCatId="accent1" phldr="1"/>
      <dgm:spPr/>
    </dgm:pt>
    <dgm:pt modelId="{94EE137A-1D6E-4CFA-89D2-31763B4778EE}">
      <dgm:prSet phldrT="[Text]"/>
      <dgm:spPr/>
      <dgm:t>
        <a:bodyPr/>
        <a:lstStyle/>
        <a:p>
          <a:pPr rtl="1"/>
          <a:r>
            <a:rPr lang="en-US" dirty="0"/>
            <a:t>Load Data </a:t>
          </a:r>
          <a:endParaRPr lang="ar-SA" dirty="0"/>
        </a:p>
      </dgm:t>
    </dgm:pt>
    <dgm:pt modelId="{CBBC41D0-72EA-4E91-B5F4-E75917454366}" type="parTrans" cxnId="{988CAA6C-41CF-4B12-90C9-B3EB7155E9E6}">
      <dgm:prSet/>
      <dgm:spPr/>
      <dgm:t>
        <a:bodyPr/>
        <a:lstStyle/>
        <a:p>
          <a:pPr rtl="1"/>
          <a:endParaRPr lang="ar-SA"/>
        </a:p>
      </dgm:t>
    </dgm:pt>
    <dgm:pt modelId="{316D1D2E-654F-4B11-92B3-F1328FEDA70F}" type="sibTrans" cxnId="{988CAA6C-41CF-4B12-90C9-B3EB7155E9E6}">
      <dgm:prSet/>
      <dgm:spPr/>
      <dgm:t>
        <a:bodyPr/>
        <a:lstStyle/>
        <a:p>
          <a:pPr rtl="1"/>
          <a:endParaRPr lang="ar-SA"/>
        </a:p>
      </dgm:t>
    </dgm:pt>
    <dgm:pt modelId="{BBE7951F-B9BE-485F-B150-32A555ABF3D3}">
      <dgm:prSet phldrT="[Text]"/>
      <dgm:spPr/>
      <dgm:t>
        <a:bodyPr/>
        <a:lstStyle/>
        <a:p>
          <a:pPr rtl="1"/>
          <a:r>
            <a:rPr lang="en-US" dirty="0"/>
            <a:t>Clean Data </a:t>
          </a:r>
          <a:endParaRPr lang="ar-SA" dirty="0"/>
        </a:p>
      </dgm:t>
    </dgm:pt>
    <dgm:pt modelId="{D2B780EA-05FE-4459-AE92-8F0DCBE2A215}" type="parTrans" cxnId="{A5FCC7DE-8C19-4F92-840D-632A0F16E4DC}">
      <dgm:prSet/>
      <dgm:spPr/>
      <dgm:t>
        <a:bodyPr/>
        <a:lstStyle/>
        <a:p>
          <a:pPr rtl="1"/>
          <a:endParaRPr lang="ar-SA"/>
        </a:p>
      </dgm:t>
    </dgm:pt>
    <dgm:pt modelId="{758697D6-83A7-404A-A017-D134E2A1559D}" type="sibTrans" cxnId="{A5FCC7DE-8C19-4F92-840D-632A0F16E4DC}">
      <dgm:prSet/>
      <dgm:spPr/>
      <dgm:t>
        <a:bodyPr/>
        <a:lstStyle/>
        <a:p>
          <a:pPr rtl="1"/>
          <a:endParaRPr lang="ar-SA"/>
        </a:p>
      </dgm:t>
    </dgm:pt>
    <dgm:pt modelId="{995BFD62-0920-4436-9B86-0E2F61BDEAEC}">
      <dgm:prSet phldrT="[Text]"/>
      <dgm:spPr/>
      <dgm:t>
        <a:bodyPr/>
        <a:lstStyle/>
        <a:p>
          <a:pPr rtl="1"/>
          <a:r>
            <a:rPr lang="en-US" dirty="0"/>
            <a:t>Scale Features</a:t>
          </a:r>
          <a:endParaRPr lang="ar-SA" dirty="0"/>
        </a:p>
      </dgm:t>
    </dgm:pt>
    <dgm:pt modelId="{EF758BC0-31CC-45BB-AC10-2EF04AEB7363}" type="parTrans" cxnId="{FA368912-FA98-425C-94EF-3A72A3EBC6D1}">
      <dgm:prSet/>
      <dgm:spPr/>
      <dgm:t>
        <a:bodyPr/>
        <a:lstStyle/>
        <a:p>
          <a:pPr rtl="1"/>
          <a:endParaRPr lang="ar-SA"/>
        </a:p>
      </dgm:t>
    </dgm:pt>
    <dgm:pt modelId="{D5EE15EE-CB06-45C1-B38C-987A5BF8BF21}" type="sibTrans" cxnId="{FA368912-FA98-425C-94EF-3A72A3EBC6D1}">
      <dgm:prSet/>
      <dgm:spPr/>
      <dgm:t>
        <a:bodyPr/>
        <a:lstStyle/>
        <a:p>
          <a:pPr rtl="1"/>
          <a:endParaRPr lang="ar-SA"/>
        </a:p>
      </dgm:t>
    </dgm:pt>
    <dgm:pt modelId="{17D67EC3-4A98-4786-A098-410AA1F3D288}">
      <dgm:prSet/>
      <dgm:spPr/>
      <dgm:t>
        <a:bodyPr/>
        <a:lstStyle/>
        <a:p>
          <a:pPr rtl="1"/>
          <a:r>
            <a:rPr lang="en-US"/>
            <a:t>Encode Variables </a:t>
          </a:r>
          <a:endParaRPr lang="ar-SA"/>
        </a:p>
      </dgm:t>
    </dgm:pt>
    <dgm:pt modelId="{E2DA2CE8-B321-4524-A911-41644F141F27}" type="parTrans" cxnId="{3D676651-B5E3-4171-8525-F0743EAF257A}">
      <dgm:prSet/>
      <dgm:spPr/>
      <dgm:t>
        <a:bodyPr/>
        <a:lstStyle/>
        <a:p>
          <a:pPr rtl="1"/>
          <a:endParaRPr lang="ar-SA"/>
        </a:p>
      </dgm:t>
    </dgm:pt>
    <dgm:pt modelId="{DB141F7C-8015-483B-B21A-7FE80E124680}" type="sibTrans" cxnId="{3D676651-B5E3-4171-8525-F0743EAF257A}">
      <dgm:prSet/>
      <dgm:spPr/>
      <dgm:t>
        <a:bodyPr/>
        <a:lstStyle/>
        <a:p>
          <a:pPr rtl="1"/>
          <a:endParaRPr lang="ar-SA"/>
        </a:p>
      </dgm:t>
    </dgm:pt>
    <dgm:pt modelId="{66E80270-9532-430F-901E-A61875FF7535}" type="pres">
      <dgm:prSet presAssocID="{9084E452-DC66-4256-97E7-4B3FE7A60EF0}" presName="Name0" presStyleCnt="0">
        <dgm:presLayoutVars>
          <dgm:dir/>
          <dgm:resizeHandles val="exact"/>
        </dgm:presLayoutVars>
      </dgm:prSet>
      <dgm:spPr/>
    </dgm:pt>
    <dgm:pt modelId="{008D31CA-061E-4186-B21D-95531491E117}" type="pres">
      <dgm:prSet presAssocID="{94EE137A-1D6E-4CFA-89D2-31763B4778EE}" presName="node" presStyleLbl="node1" presStyleIdx="0" presStyleCnt="4">
        <dgm:presLayoutVars>
          <dgm:bulletEnabled val="1"/>
        </dgm:presLayoutVars>
      </dgm:prSet>
      <dgm:spPr/>
    </dgm:pt>
    <dgm:pt modelId="{6A7D3D06-8084-4107-AD01-F4A869507970}" type="pres">
      <dgm:prSet presAssocID="{316D1D2E-654F-4B11-92B3-F1328FEDA70F}" presName="sibTrans" presStyleLbl="sibTrans2D1" presStyleIdx="0" presStyleCnt="3"/>
      <dgm:spPr/>
    </dgm:pt>
    <dgm:pt modelId="{60C06B89-DD4F-4B74-8906-2ABE08A61887}" type="pres">
      <dgm:prSet presAssocID="{316D1D2E-654F-4B11-92B3-F1328FEDA70F}" presName="connectorText" presStyleLbl="sibTrans2D1" presStyleIdx="0" presStyleCnt="3"/>
      <dgm:spPr/>
    </dgm:pt>
    <dgm:pt modelId="{C7228D83-0F1D-4149-823A-EA6B3DA50EEB}" type="pres">
      <dgm:prSet presAssocID="{BBE7951F-B9BE-485F-B150-32A555ABF3D3}" presName="node" presStyleLbl="node1" presStyleIdx="1" presStyleCnt="4">
        <dgm:presLayoutVars>
          <dgm:bulletEnabled val="1"/>
        </dgm:presLayoutVars>
      </dgm:prSet>
      <dgm:spPr/>
    </dgm:pt>
    <dgm:pt modelId="{3BA84155-9A6F-45A1-A1BC-4981C200C3EB}" type="pres">
      <dgm:prSet presAssocID="{758697D6-83A7-404A-A017-D134E2A1559D}" presName="sibTrans" presStyleLbl="sibTrans2D1" presStyleIdx="1" presStyleCnt="3"/>
      <dgm:spPr/>
    </dgm:pt>
    <dgm:pt modelId="{98335FCA-D2B3-42B2-B798-DC47594B897C}" type="pres">
      <dgm:prSet presAssocID="{758697D6-83A7-404A-A017-D134E2A1559D}" presName="connectorText" presStyleLbl="sibTrans2D1" presStyleIdx="1" presStyleCnt="3"/>
      <dgm:spPr/>
    </dgm:pt>
    <dgm:pt modelId="{B2AFF80F-50CF-4082-908B-D01B1DCF3C74}" type="pres">
      <dgm:prSet presAssocID="{17D67EC3-4A98-4786-A098-410AA1F3D288}" presName="node" presStyleLbl="node1" presStyleIdx="2" presStyleCnt="4">
        <dgm:presLayoutVars>
          <dgm:bulletEnabled val="1"/>
        </dgm:presLayoutVars>
      </dgm:prSet>
      <dgm:spPr/>
    </dgm:pt>
    <dgm:pt modelId="{B0593F24-7533-4FE6-A647-E93548C49779}" type="pres">
      <dgm:prSet presAssocID="{DB141F7C-8015-483B-B21A-7FE80E124680}" presName="sibTrans" presStyleLbl="sibTrans2D1" presStyleIdx="2" presStyleCnt="3"/>
      <dgm:spPr/>
    </dgm:pt>
    <dgm:pt modelId="{BE2B2366-6DFC-4E4D-A677-7797AA25D152}" type="pres">
      <dgm:prSet presAssocID="{DB141F7C-8015-483B-B21A-7FE80E124680}" presName="connectorText" presStyleLbl="sibTrans2D1" presStyleIdx="2" presStyleCnt="3"/>
      <dgm:spPr/>
    </dgm:pt>
    <dgm:pt modelId="{09C57203-7800-469A-AA58-A8A34207681D}" type="pres">
      <dgm:prSet presAssocID="{995BFD62-0920-4436-9B86-0E2F61BDEAEC}" presName="node" presStyleLbl="node1" presStyleIdx="3" presStyleCnt="4">
        <dgm:presLayoutVars>
          <dgm:bulletEnabled val="1"/>
        </dgm:presLayoutVars>
      </dgm:prSet>
      <dgm:spPr/>
    </dgm:pt>
  </dgm:ptLst>
  <dgm:cxnLst>
    <dgm:cxn modelId="{9ABB140F-DB7C-43B7-A5B7-A40E4ACD7E1F}" type="presOf" srcId="{758697D6-83A7-404A-A017-D134E2A1559D}" destId="{3BA84155-9A6F-45A1-A1BC-4981C200C3EB}" srcOrd="0" destOrd="0" presId="urn:microsoft.com/office/officeart/2005/8/layout/process1"/>
    <dgm:cxn modelId="{FA368912-FA98-425C-94EF-3A72A3EBC6D1}" srcId="{9084E452-DC66-4256-97E7-4B3FE7A60EF0}" destId="{995BFD62-0920-4436-9B86-0E2F61BDEAEC}" srcOrd="3" destOrd="0" parTransId="{EF758BC0-31CC-45BB-AC10-2EF04AEB7363}" sibTransId="{D5EE15EE-CB06-45C1-B38C-987A5BF8BF21}"/>
    <dgm:cxn modelId="{8E49353D-ECA6-490E-BE67-7911D5EC38AB}" type="presOf" srcId="{BBE7951F-B9BE-485F-B150-32A555ABF3D3}" destId="{C7228D83-0F1D-4149-823A-EA6B3DA50EEB}" srcOrd="0" destOrd="0" presId="urn:microsoft.com/office/officeart/2005/8/layout/process1"/>
    <dgm:cxn modelId="{A1DD9346-B48E-428B-8797-C554DA0E8DD3}" type="presOf" srcId="{316D1D2E-654F-4B11-92B3-F1328FEDA70F}" destId="{60C06B89-DD4F-4B74-8906-2ABE08A61887}" srcOrd="1" destOrd="0" presId="urn:microsoft.com/office/officeart/2005/8/layout/process1"/>
    <dgm:cxn modelId="{988CAA6C-41CF-4B12-90C9-B3EB7155E9E6}" srcId="{9084E452-DC66-4256-97E7-4B3FE7A60EF0}" destId="{94EE137A-1D6E-4CFA-89D2-31763B4778EE}" srcOrd="0" destOrd="0" parTransId="{CBBC41D0-72EA-4E91-B5F4-E75917454366}" sibTransId="{316D1D2E-654F-4B11-92B3-F1328FEDA70F}"/>
    <dgm:cxn modelId="{013EB76C-00E5-4096-9B9D-2249C43D161E}" type="presOf" srcId="{316D1D2E-654F-4B11-92B3-F1328FEDA70F}" destId="{6A7D3D06-8084-4107-AD01-F4A869507970}" srcOrd="0" destOrd="0" presId="urn:microsoft.com/office/officeart/2005/8/layout/process1"/>
    <dgm:cxn modelId="{3D676651-B5E3-4171-8525-F0743EAF257A}" srcId="{9084E452-DC66-4256-97E7-4B3FE7A60EF0}" destId="{17D67EC3-4A98-4786-A098-410AA1F3D288}" srcOrd="2" destOrd="0" parTransId="{E2DA2CE8-B321-4524-A911-41644F141F27}" sibTransId="{DB141F7C-8015-483B-B21A-7FE80E124680}"/>
    <dgm:cxn modelId="{050D9F53-FF5E-426E-A144-F52292C4155C}" type="presOf" srcId="{DB141F7C-8015-483B-B21A-7FE80E124680}" destId="{BE2B2366-6DFC-4E4D-A677-7797AA25D152}" srcOrd="1" destOrd="0" presId="urn:microsoft.com/office/officeart/2005/8/layout/process1"/>
    <dgm:cxn modelId="{74576B7D-E416-42D3-B2A8-8F4FE6EB14DB}" type="presOf" srcId="{17D67EC3-4A98-4786-A098-410AA1F3D288}" destId="{B2AFF80F-50CF-4082-908B-D01B1DCF3C74}" srcOrd="0" destOrd="0" presId="urn:microsoft.com/office/officeart/2005/8/layout/process1"/>
    <dgm:cxn modelId="{37568185-05E6-4120-9343-C94DDE54A649}" type="presOf" srcId="{995BFD62-0920-4436-9B86-0E2F61BDEAEC}" destId="{09C57203-7800-469A-AA58-A8A34207681D}" srcOrd="0" destOrd="0" presId="urn:microsoft.com/office/officeart/2005/8/layout/process1"/>
    <dgm:cxn modelId="{656070A1-BF46-4F7F-A9FA-D7B52346D850}" type="presOf" srcId="{9084E452-DC66-4256-97E7-4B3FE7A60EF0}" destId="{66E80270-9532-430F-901E-A61875FF7535}" srcOrd="0" destOrd="0" presId="urn:microsoft.com/office/officeart/2005/8/layout/process1"/>
    <dgm:cxn modelId="{A5FCC7DE-8C19-4F92-840D-632A0F16E4DC}" srcId="{9084E452-DC66-4256-97E7-4B3FE7A60EF0}" destId="{BBE7951F-B9BE-485F-B150-32A555ABF3D3}" srcOrd="1" destOrd="0" parTransId="{D2B780EA-05FE-4459-AE92-8F0DCBE2A215}" sibTransId="{758697D6-83A7-404A-A017-D134E2A1559D}"/>
    <dgm:cxn modelId="{A9EA59E3-4EE8-4D9A-8973-B8DB37CDA0F0}" type="presOf" srcId="{94EE137A-1D6E-4CFA-89D2-31763B4778EE}" destId="{008D31CA-061E-4186-B21D-95531491E117}" srcOrd="0" destOrd="0" presId="urn:microsoft.com/office/officeart/2005/8/layout/process1"/>
    <dgm:cxn modelId="{560BD6E4-FD0E-43B9-852E-1C05BEB2DE17}" type="presOf" srcId="{DB141F7C-8015-483B-B21A-7FE80E124680}" destId="{B0593F24-7533-4FE6-A647-E93548C49779}" srcOrd="0" destOrd="0" presId="urn:microsoft.com/office/officeart/2005/8/layout/process1"/>
    <dgm:cxn modelId="{1AE331EF-79C1-4ABC-B095-7CA6BDC7537F}" type="presOf" srcId="{758697D6-83A7-404A-A017-D134E2A1559D}" destId="{98335FCA-D2B3-42B2-B798-DC47594B897C}" srcOrd="1" destOrd="0" presId="urn:microsoft.com/office/officeart/2005/8/layout/process1"/>
    <dgm:cxn modelId="{225EF7B0-D19D-4352-9201-2A3C850CF57B}" type="presParOf" srcId="{66E80270-9532-430F-901E-A61875FF7535}" destId="{008D31CA-061E-4186-B21D-95531491E117}" srcOrd="0" destOrd="0" presId="urn:microsoft.com/office/officeart/2005/8/layout/process1"/>
    <dgm:cxn modelId="{2483445C-5DD6-454F-9007-142A365C0472}" type="presParOf" srcId="{66E80270-9532-430F-901E-A61875FF7535}" destId="{6A7D3D06-8084-4107-AD01-F4A869507970}" srcOrd="1" destOrd="0" presId="urn:microsoft.com/office/officeart/2005/8/layout/process1"/>
    <dgm:cxn modelId="{46E71BA4-10AF-4BC3-8222-AC759082D8F8}" type="presParOf" srcId="{6A7D3D06-8084-4107-AD01-F4A869507970}" destId="{60C06B89-DD4F-4B74-8906-2ABE08A61887}" srcOrd="0" destOrd="0" presId="urn:microsoft.com/office/officeart/2005/8/layout/process1"/>
    <dgm:cxn modelId="{5AC084E3-EB43-4974-9BC3-E11D80265828}" type="presParOf" srcId="{66E80270-9532-430F-901E-A61875FF7535}" destId="{C7228D83-0F1D-4149-823A-EA6B3DA50EEB}" srcOrd="2" destOrd="0" presId="urn:microsoft.com/office/officeart/2005/8/layout/process1"/>
    <dgm:cxn modelId="{58884B6F-3BDC-45AD-A457-3D35DDAF58AA}" type="presParOf" srcId="{66E80270-9532-430F-901E-A61875FF7535}" destId="{3BA84155-9A6F-45A1-A1BC-4981C200C3EB}" srcOrd="3" destOrd="0" presId="urn:microsoft.com/office/officeart/2005/8/layout/process1"/>
    <dgm:cxn modelId="{F0F50654-72A1-43F6-B2CC-AA39F34D8AE9}" type="presParOf" srcId="{3BA84155-9A6F-45A1-A1BC-4981C200C3EB}" destId="{98335FCA-D2B3-42B2-B798-DC47594B897C}" srcOrd="0" destOrd="0" presId="urn:microsoft.com/office/officeart/2005/8/layout/process1"/>
    <dgm:cxn modelId="{3D390DB1-748F-4AA5-A151-DFA3850AB1B4}" type="presParOf" srcId="{66E80270-9532-430F-901E-A61875FF7535}" destId="{B2AFF80F-50CF-4082-908B-D01B1DCF3C74}" srcOrd="4" destOrd="0" presId="urn:microsoft.com/office/officeart/2005/8/layout/process1"/>
    <dgm:cxn modelId="{A5FAC80E-4FCF-4736-B71B-10398A34C591}" type="presParOf" srcId="{66E80270-9532-430F-901E-A61875FF7535}" destId="{B0593F24-7533-4FE6-A647-E93548C49779}" srcOrd="5" destOrd="0" presId="urn:microsoft.com/office/officeart/2005/8/layout/process1"/>
    <dgm:cxn modelId="{859B6406-3C07-4296-AEB7-A1038285E427}" type="presParOf" srcId="{B0593F24-7533-4FE6-A647-E93548C49779}" destId="{BE2B2366-6DFC-4E4D-A677-7797AA25D152}" srcOrd="0" destOrd="0" presId="urn:microsoft.com/office/officeart/2005/8/layout/process1"/>
    <dgm:cxn modelId="{E1472B85-10EA-4DF2-A3EB-E02D0B89E188}" type="presParOf" srcId="{66E80270-9532-430F-901E-A61875FF7535}" destId="{09C57203-7800-469A-AA58-A8A34207681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D31CA-061E-4186-B21D-95531491E117}">
      <dsp:nvSpPr>
        <dsp:cNvPr id="0" name=""/>
        <dsp:cNvSpPr/>
      </dsp:nvSpPr>
      <dsp:spPr>
        <a:xfrm>
          <a:off x="2455" y="261749"/>
          <a:ext cx="1073475" cy="64408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Load Data </a:t>
          </a:r>
          <a:endParaRPr lang="ar-SA" sz="1600" kern="1200" dirty="0"/>
        </a:p>
      </dsp:txBody>
      <dsp:txXfrm>
        <a:off x="21320" y="280614"/>
        <a:ext cx="1035745" cy="606355"/>
      </dsp:txXfrm>
    </dsp:sp>
    <dsp:sp modelId="{6A7D3D06-8084-4107-AD01-F4A869507970}">
      <dsp:nvSpPr>
        <dsp:cNvPr id="0" name=""/>
        <dsp:cNvSpPr/>
      </dsp:nvSpPr>
      <dsp:spPr>
        <a:xfrm>
          <a:off x="1183278" y="450681"/>
          <a:ext cx="227576" cy="266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200" kern="1200"/>
        </a:p>
      </dsp:txBody>
      <dsp:txXfrm>
        <a:off x="1183278" y="503925"/>
        <a:ext cx="159303" cy="159733"/>
      </dsp:txXfrm>
    </dsp:sp>
    <dsp:sp modelId="{C7228D83-0F1D-4149-823A-EA6B3DA50EEB}">
      <dsp:nvSpPr>
        <dsp:cNvPr id="0" name=""/>
        <dsp:cNvSpPr/>
      </dsp:nvSpPr>
      <dsp:spPr>
        <a:xfrm>
          <a:off x="1505321" y="261749"/>
          <a:ext cx="1073475" cy="64408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Clean Data </a:t>
          </a:r>
          <a:endParaRPr lang="ar-SA" sz="1600" kern="1200" dirty="0"/>
        </a:p>
      </dsp:txBody>
      <dsp:txXfrm>
        <a:off x="1524186" y="280614"/>
        <a:ext cx="1035745" cy="606355"/>
      </dsp:txXfrm>
    </dsp:sp>
    <dsp:sp modelId="{3BA84155-9A6F-45A1-A1BC-4981C200C3EB}">
      <dsp:nvSpPr>
        <dsp:cNvPr id="0" name=""/>
        <dsp:cNvSpPr/>
      </dsp:nvSpPr>
      <dsp:spPr>
        <a:xfrm>
          <a:off x="2686144" y="450681"/>
          <a:ext cx="227576" cy="266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272720"/>
            <a:satOff val="-28084"/>
            <a:lumOff val="183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200" kern="1200"/>
        </a:p>
      </dsp:txBody>
      <dsp:txXfrm>
        <a:off x="2686144" y="503925"/>
        <a:ext cx="159303" cy="159733"/>
      </dsp:txXfrm>
    </dsp:sp>
    <dsp:sp modelId="{B2AFF80F-50CF-4082-908B-D01B1DCF3C74}">
      <dsp:nvSpPr>
        <dsp:cNvPr id="0" name=""/>
        <dsp:cNvSpPr/>
      </dsp:nvSpPr>
      <dsp:spPr>
        <a:xfrm>
          <a:off x="3008187" y="261749"/>
          <a:ext cx="1073475" cy="64408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Encode Variables </a:t>
          </a:r>
          <a:endParaRPr lang="ar-SA" sz="1600" kern="1200"/>
        </a:p>
      </dsp:txBody>
      <dsp:txXfrm>
        <a:off x="3027052" y="280614"/>
        <a:ext cx="1035745" cy="606355"/>
      </dsp:txXfrm>
    </dsp:sp>
    <dsp:sp modelId="{B0593F24-7533-4FE6-A647-E93548C49779}">
      <dsp:nvSpPr>
        <dsp:cNvPr id="0" name=""/>
        <dsp:cNvSpPr/>
      </dsp:nvSpPr>
      <dsp:spPr>
        <a:xfrm>
          <a:off x="4189010" y="450681"/>
          <a:ext cx="227576" cy="26622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shade val="90000"/>
            <a:hueOff val="545439"/>
            <a:satOff val="-56168"/>
            <a:lumOff val="3661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ar-SA" sz="1200" kern="1200"/>
        </a:p>
      </dsp:txBody>
      <dsp:txXfrm>
        <a:off x="4189010" y="503925"/>
        <a:ext cx="159303" cy="159733"/>
      </dsp:txXfrm>
    </dsp:sp>
    <dsp:sp modelId="{09C57203-7800-469A-AA58-A8A34207681D}">
      <dsp:nvSpPr>
        <dsp:cNvPr id="0" name=""/>
        <dsp:cNvSpPr/>
      </dsp:nvSpPr>
      <dsp:spPr>
        <a:xfrm>
          <a:off x="4511053" y="261749"/>
          <a:ext cx="1073475" cy="644085"/>
        </a:xfrm>
        <a:prstGeom prst="roundRect">
          <a:avLst>
            <a:gd name="adj" fmla="val 1000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Scale Features</a:t>
          </a:r>
          <a:endParaRPr lang="ar-SA" sz="1600" kern="1200" dirty="0"/>
        </a:p>
      </dsp:txBody>
      <dsp:txXfrm>
        <a:off x="4529918" y="280614"/>
        <a:ext cx="1035745" cy="606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A363F90-1894-4227-9591-62A892864274}" type="datetimeFigureOut">
              <a:rPr lang="ar-SA" smtClean="0"/>
              <a:t>02/11/1446</a:t>
            </a:fld>
            <a:endParaRPr lang="ar-S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S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FE1FFE61-5700-49E4-893F-CA0717B7EB05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1371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FFE61-5700-49E4-893F-CA0717B7EB05}" type="slidenum">
              <a:rPr lang="ar-SA" smtClean="0"/>
              <a:t>5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26633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FFE61-5700-49E4-893F-CA0717B7EB05}" type="slidenum">
              <a:rPr lang="ar-SA" smtClean="0"/>
              <a:t>6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01684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384C-0A32-1A86-21DF-DB378C50A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EA1D94-3EF1-96E8-0DA7-886B5985D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A09AB-4F29-F279-722F-419766B47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B25-C05B-40FE-9146-388D66613310}" type="datetimeFigureOut">
              <a:rPr lang="ar-SA" smtClean="0"/>
              <a:t>02/11/1446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27219-A231-5A74-44B9-976926585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4E154-53C0-BE22-4572-E5442D6EC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E9E-858D-411F-9DA5-A383A1BFAB3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04617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781E-2800-DB17-8E4F-05A4BA14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7BEF2-3854-9EA1-693B-EE944E374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CFCF9-F974-9EE1-D921-36445886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B25-C05B-40FE-9146-388D66613310}" type="datetimeFigureOut">
              <a:rPr lang="ar-SA" smtClean="0"/>
              <a:t>02/11/1446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A7F0A-1451-FECC-7481-6B4912CBF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84D0F-25EF-5F0D-4A2E-7203F9363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E9E-858D-411F-9DA5-A383A1BFAB3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21691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A6ED6F-5BBB-F0AA-7F67-2B9C3DAB8D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0C2D45-D13B-8A2B-E9DC-769F79B49C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4F95-1492-A77F-9DAC-CA48FDB2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B25-C05B-40FE-9146-388D66613310}" type="datetimeFigureOut">
              <a:rPr lang="ar-SA" smtClean="0"/>
              <a:t>02/11/1446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335AD-ED5B-CA1E-6A20-98CB59A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D1E47-A59F-8DF3-59FC-5069CEB6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E9E-858D-411F-9DA5-A383A1BFAB3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491308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C5FF1-6BF6-C43E-0BE1-16FF3A5C1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EB87F-856C-F202-3BC8-875FA3A2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C9093-0FEE-BEF0-832D-2466B3D28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B25-C05B-40FE-9146-388D66613310}" type="datetimeFigureOut">
              <a:rPr lang="ar-SA" smtClean="0"/>
              <a:t>02/11/1446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6485D-C3E6-F327-397B-7B13E7F7F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25759-BE02-80E6-B777-0E0D138E1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E9E-858D-411F-9DA5-A383A1BFAB3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5984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A19E-32EE-01D4-97DB-FDF473D32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CE79F-EC1D-001A-D257-1E51C908A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B7434-181F-3815-D2CD-620ECDF63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B25-C05B-40FE-9146-388D66613310}" type="datetimeFigureOut">
              <a:rPr lang="ar-SA" smtClean="0"/>
              <a:t>02/11/1446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C079AE-926E-6D0D-E3D2-974D1CD86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8A0AEC-1487-6BCF-78EB-815C75CF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E9E-858D-411F-9DA5-A383A1BFAB3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6538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9556-65E5-18FA-9229-D0A0F314C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D8754-796C-5112-E3DB-8164A71AC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DDCD4-E6BA-B929-BB6D-E4BD1E0EA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A0567-1CAA-7405-83F4-134CC7363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B25-C05B-40FE-9146-388D66613310}" type="datetimeFigureOut">
              <a:rPr lang="ar-SA" smtClean="0"/>
              <a:t>02/11/1446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E2173-CEDF-CEE8-6CCB-BCAFCB6D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09203-F71C-89FA-4DD2-2DF111FCE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E9E-858D-411F-9DA5-A383A1BFAB3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049719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2602-BE85-C7A1-AB14-2AE737BF5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76CC7-61C1-0108-0F6D-0991E246A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B99AE7-6E64-CBD6-1079-1415B87D4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E9042-B295-9009-CA79-A0F162DB9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7B26E5-1882-76B1-6F9D-99B8259DC1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D547C-A292-4762-02C7-9512D1BDA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B25-C05B-40FE-9146-388D66613310}" type="datetimeFigureOut">
              <a:rPr lang="ar-SA" smtClean="0"/>
              <a:t>02/11/1446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E6A7A0-D86B-B066-66CF-9B6BC3D0F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239047-8E3B-6588-DF56-BEE68757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E9E-858D-411F-9DA5-A383A1BFAB3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752983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67077-9C15-D1F5-8932-D00A2434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5EA3EA-186B-ADCA-0AAA-B5A5D2C2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B25-C05B-40FE-9146-388D66613310}" type="datetimeFigureOut">
              <a:rPr lang="ar-SA" smtClean="0"/>
              <a:t>02/11/1446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2D82C-337E-63D5-0FEB-1714BBDB7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6127C-D0B6-5A62-B08C-07C7E474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E9E-858D-411F-9DA5-A383A1BFAB3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71214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AD3D78-7D7C-CF50-1249-53F19B2FB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B25-C05B-40FE-9146-388D66613310}" type="datetimeFigureOut">
              <a:rPr lang="ar-SA" smtClean="0"/>
              <a:t>02/11/1446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0599A2-19D8-E478-C4AA-5D19000D4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B3F4B-FA6C-AEB7-8D57-B0092F258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E9E-858D-411F-9DA5-A383A1BFAB3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645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9F40F-B769-BA4B-C8BA-6B2798593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A0DCB-EC11-C68C-8416-E482F8E3B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7A77E-F054-EEE4-31DD-7C39519E6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52D8D-E806-DF9F-95CD-4606EF63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B25-C05B-40FE-9146-388D66613310}" type="datetimeFigureOut">
              <a:rPr lang="ar-SA" smtClean="0"/>
              <a:t>02/11/1446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04241-5988-FA6C-6CEB-1FC1D731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16B15-11A7-B285-1EC9-6010A8F2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E9E-858D-411F-9DA5-A383A1BFAB3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7232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ACCA3-EA9F-41C8-1AEC-B6239326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78B690-3E28-F176-7556-1B8BCE5E10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0F9C5A-DC6B-5A01-6DA7-2C5432482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5E5BC3-B2A9-AD7F-7B6B-EF7FA53B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C5B25-C05B-40FE-9146-388D66613310}" type="datetimeFigureOut">
              <a:rPr lang="ar-SA" smtClean="0"/>
              <a:t>02/11/1446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2DEB1-AAFD-D30A-490A-5F6D4BFF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D38B7-FB4F-A273-D6BA-E1ADC696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CFE9E-858D-411F-9DA5-A383A1BFAB3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7483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C0672-CCD5-1064-EA5C-9E56A2342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BDEE2-E897-E225-4D0A-1F8C2B2A5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751AF-7E88-5EAC-C7B2-EBCF3FAB8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DC5B25-C05B-40FE-9146-388D66613310}" type="datetimeFigureOut">
              <a:rPr lang="ar-SA" smtClean="0"/>
              <a:t>02/11/1446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54621-D1CF-5050-B53D-2ACCB751F9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A3361E-B2BD-42FC-3CB9-52CB42F9E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CFE9E-858D-411F-9DA5-A383A1BFAB3A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782047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2.svg"/><Relationship Id="rId9" Type="http://schemas.microsoft.com/office/2007/relationships/diagramDrawing" Target="../diagrams/drawing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D5C9-10D2-A994-D6DA-CF2772CBF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59256"/>
            <a:ext cx="9144000" cy="1143963"/>
          </a:xfrm>
        </p:spPr>
        <p:txBody>
          <a:bodyPr>
            <a:normAutofit/>
          </a:bodyPr>
          <a:lstStyle/>
          <a:p>
            <a:r>
              <a:rPr lang="en-US" sz="5400" dirty="0"/>
              <a:t>Loan Default Prediction Project</a:t>
            </a:r>
            <a:endParaRPr lang="ar-S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08D136-1ED7-DBEF-7A96-4A05E686B3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8744"/>
            <a:ext cx="9144000" cy="1279680"/>
          </a:xfrm>
        </p:spPr>
        <p:txBody>
          <a:bodyPr>
            <a:normAutofit/>
          </a:bodyPr>
          <a:lstStyle/>
          <a:p>
            <a:r>
              <a:rPr lang="en-US" b="1" dirty="0"/>
              <a:t>Data Science Internship – Finance ML Project</a:t>
            </a:r>
          </a:p>
          <a:p>
            <a:endParaRPr lang="en-US" dirty="0"/>
          </a:p>
          <a:p>
            <a:r>
              <a:rPr lang="en-US" sz="2000" b="1" dirty="0"/>
              <a:t>Presented by: Ibrahim Fahd </a:t>
            </a:r>
            <a:r>
              <a:rPr lang="en-US" sz="2000" b="1" dirty="0" err="1"/>
              <a:t>Bindawod</a:t>
            </a:r>
            <a:endParaRPr lang="ar-SA" sz="2000" b="1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3DAD1E3-9373-7038-0FFE-45FC7CB832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45" t="31053" r="5669" b="26635"/>
          <a:stretch/>
        </p:blipFill>
        <p:spPr>
          <a:xfrm>
            <a:off x="3436219" y="762261"/>
            <a:ext cx="4745254" cy="167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3691B3-3424-8675-4E22-41E7DC6E4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CEE83-0E69-B281-C680-DB00FAB98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8" y="530463"/>
            <a:ext cx="7356340" cy="161620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rgbClr val="0069B4"/>
                </a:solidFill>
              </a:rPr>
              <a:t>Model Evaluation and Comparison</a:t>
            </a:r>
            <a:br>
              <a:rPr lang="en-US" sz="3600" b="1" dirty="0">
                <a:solidFill>
                  <a:srgbClr val="0069B4"/>
                </a:solidFill>
              </a:rPr>
            </a:br>
            <a:r>
              <a:rPr lang="en-US" sz="3600" b="1" dirty="0">
                <a:solidFill>
                  <a:srgbClr val="0069B4"/>
                </a:solidFill>
              </a:rPr>
              <a:t>	</a:t>
            </a:r>
            <a:r>
              <a:rPr lang="en-US" sz="1800" b="1" dirty="0">
                <a:solidFill>
                  <a:srgbClr val="0069B4"/>
                </a:solidFill>
              </a:rPr>
              <a:t> </a:t>
            </a:r>
            <a:r>
              <a:rPr lang="en-US" sz="2000" b="1" dirty="0">
                <a:solidFill>
                  <a:srgbClr val="0069B4"/>
                </a:solidFill>
              </a:rPr>
              <a:t>Logistic Regression vs Random Forest vs SVM</a:t>
            </a:r>
            <a:endParaRPr lang="ar-SA" sz="3600" b="1" dirty="0">
              <a:solidFill>
                <a:srgbClr val="0069B4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E80DE24-38AA-90AF-BF1B-02C6103A0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9C1045-8DB1-DF55-9A48-8823241FC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0808A48-3FEE-18A7-03EA-BBFE137D4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BF03B0DF-7317-6FB8-8265-7AF4C9A64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45" t="31053" r="5669" b="26635"/>
          <a:stretch/>
        </p:blipFill>
        <p:spPr>
          <a:xfrm>
            <a:off x="7763255" y="912516"/>
            <a:ext cx="3857237" cy="13622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B5D57F-E1CD-85E2-F853-F7F525810483}"/>
              </a:ext>
            </a:extLst>
          </p:cNvPr>
          <p:cNvSpPr txBox="1"/>
          <p:nvPr/>
        </p:nvSpPr>
        <p:spPr>
          <a:xfrm>
            <a:off x="1014984" y="2889504"/>
            <a:ext cx="9921240" cy="18466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003366"/>
                </a:solidFill>
              </a:rPr>
              <a:t>key observations 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3366"/>
                </a:solidFill>
              </a:rPr>
              <a:t>Each model achieved 80% overall accuracy by primarily predicting non-defaulters, due to class imbalance.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3366"/>
                </a:solidFill>
              </a:rPr>
              <a:t>None of the models successfully predict defaulters (Precision/Recall for Defaulters = 0.00).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3366"/>
                </a:solidFill>
              </a:rPr>
              <a:t>The dataset is imbalanced (very few defaulters), causing models to ignore minority class (Defaulters).</a:t>
            </a:r>
            <a:endParaRPr lang="ar-SA" dirty="0">
              <a:solidFill>
                <a:srgbClr val="00336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40E55F-A98F-DDF8-CBC4-9019C7EECD51}"/>
              </a:ext>
            </a:extLst>
          </p:cNvPr>
          <p:cNvSpPr txBox="1"/>
          <p:nvPr/>
        </p:nvSpPr>
        <p:spPr>
          <a:xfrm>
            <a:off x="1207008" y="5040442"/>
            <a:ext cx="9537192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rgbClr val="003366"/>
                </a:solidFill>
              </a:rPr>
              <a:t>**  </a:t>
            </a:r>
            <a:r>
              <a:rPr lang="en-US" i="1" dirty="0">
                <a:solidFill>
                  <a:srgbClr val="003366"/>
                </a:solidFill>
              </a:rPr>
              <a:t>The high imbalance between non-defaulters and defaulters caused models to predict only the majority class. Future models may benefit from class balancing techniques like SMOTE (oversampling) or adjusting class weights.</a:t>
            </a:r>
            <a:endParaRPr lang="ar-SA" i="1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887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CA9646-DC31-9C82-5218-64307E077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A867-F6BB-B5F4-D02B-88AE8032F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8" y="530463"/>
            <a:ext cx="7356340" cy="161620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rgbClr val="0069B4"/>
                </a:solidFill>
              </a:rPr>
              <a:t>Features Importance</a:t>
            </a:r>
            <a:br>
              <a:rPr lang="en-US" sz="3600" b="1" dirty="0">
                <a:solidFill>
                  <a:srgbClr val="0069B4"/>
                </a:solidFill>
              </a:rPr>
            </a:br>
            <a:r>
              <a:rPr lang="en-US" sz="3600" b="1" dirty="0">
                <a:solidFill>
                  <a:srgbClr val="0069B4"/>
                </a:solidFill>
              </a:rPr>
              <a:t>		</a:t>
            </a:r>
            <a:r>
              <a:rPr lang="en-US" sz="2000" b="1" dirty="0">
                <a:solidFill>
                  <a:srgbClr val="0069B4"/>
                </a:solidFill>
              </a:rPr>
              <a:t>Logistic Regression</a:t>
            </a:r>
            <a:endParaRPr lang="ar-SA" sz="3600" b="1" dirty="0">
              <a:solidFill>
                <a:srgbClr val="0069B4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3B2C04A-D46E-EC1C-1B29-F3959EC53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97EFA5-E09B-C802-6F5F-B7DCF34BF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C24EB7-1944-401E-C86F-4844EEEE6D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4B9CA724-D594-5D14-BF7D-DA831919A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45" t="31053" r="5669" b="26635"/>
          <a:stretch/>
        </p:blipFill>
        <p:spPr>
          <a:xfrm>
            <a:off x="7763255" y="912516"/>
            <a:ext cx="3857237" cy="13622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B60A6-AB6F-FE24-A782-1C6C5B0B46C0}"/>
              </a:ext>
            </a:extLst>
          </p:cNvPr>
          <p:cNvSpPr txBox="1"/>
          <p:nvPr/>
        </p:nvSpPr>
        <p:spPr>
          <a:xfrm>
            <a:off x="822960" y="3182112"/>
            <a:ext cx="5806440" cy="230832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66"/>
                </a:solidFill>
              </a:rPr>
              <a:t>Gender and Interest Rate have the highest positive impact on default risk.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3366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66"/>
                </a:solidFill>
              </a:rPr>
              <a:t>Credit Score and Loan Type have the strongest negative impact.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b="1" dirty="0">
              <a:solidFill>
                <a:srgbClr val="003366"/>
              </a:solidFill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66"/>
                </a:solidFill>
              </a:rPr>
              <a:t>Education Level and Marital Status have minimal influence.</a:t>
            </a:r>
            <a:endParaRPr lang="ar-SA" b="1" dirty="0">
              <a:solidFill>
                <a:srgbClr val="003366"/>
              </a:solidFill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F01DB70-3F3D-FB2D-B4DF-7F26BD296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9712" y="2274774"/>
            <a:ext cx="5125153" cy="385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811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1554DA-BC12-BA13-8198-8236324D0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7171-CE0D-48C9-7322-3A2D5B5A7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8" y="530463"/>
            <a:ext cx="7356340" cy="161620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rgbClr val="0069B4"/>
                </a:solidFill>
              </a:rPr>
              <a:t>Features Importance</a:t>
            </a:r>
            <a:br>
              <a:rPr lang="en-US" sz="3600" b="1" dirty="0">
                <a:solidFill>
                  <a:srgbClr val="0069B4"/>
                </a:solidFill>
              </a:rPr>
            </a:br>
            <a:r>
              <a:rPr lang="en-US" sz="3600" b="1" dirty="0">
                <a:solidFill>
                  <a:srgbClr val="0069B4"/>
                </a:solidFill>
              </a:rPr>
              <a:t>		</a:t>
            </a:r>
            <a:r>
              <a:rPr lang="en-US" sz="2000" b="1" dirty="0">
                <a:solidFill>
                  <a:srgbClr val="0069B4"/>
                </a:solidFill>
              </a:rPr>
              <a:t>Random Forest</a:t>
            </a:r>
            <a:endParaRPr lang="ar-SA" sz="3600" b="1" dirty="0">
              <a:solidFill>
                <a:srgbClr val="0069B4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9C28E5-846B-ABF5-0778-13F573887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009076D-1A2B-CA01-4BF3-5AC5142D15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9F7FA9-A05C-0B55-3B62-FC145D1BFB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C72F58AF-DD93-DA0F-FCF9-7B9A9DF82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45" t="31053" r="5669" b="26635"/>
          <a:stretch/>
        </p:blipFill>
        <p:spPr>
          <a:xfrm>
            <a:off x="7763255" y="912516"/>
            <a:ext cx="3857237" cy="13622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B89CEA-1239-4ABD-D0CC-83D840A82734}"/>
              </a:ext>
            </a:extLst>
          </p:cNvPr>
          <p:cNvSpPr txBox="1"/>
          <p:nvPr/>
        </p:nvSpPr>
        <p:spPr>
          <a:xfrm>
            <a:off x="1020278" y="3195586"/>
            <a:ext cx="5663986" cy="147732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66"/>
                </a:solidFill>
              </a:rPr>
              <a:t>Loan Amount, Interest Rate, Credit Score are top predictors.</a:t>
            </a:r>
          </a:p>
          <a:p>
            <a:endParaRPr lang="en-US" dirty="0">
              <a:solidFill>
                <a:srgbClr val="00336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66"/>
                </a:solidFill>
              </a:rPr>
              <a:t>Loan Term and Education Level also have noticeable effects.</a:t>
            </a:r>
            <a:endParaRPr lang="ar-SA" dirty="0">
              <a:solidFill>
                <a:srgbClr val="003366"/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2DF1827-FA7D-DB79-E4B3-992959363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305" y="2146666"/>
            <a:ext cx="5332146" cy="3779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4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4A367C-4510-5684-B9DC-65755B4FA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9C8AA-A053-5C10-BB5E-A6228F5D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8" y="530463"/>
            <a:ext cx="7356340" cy="161620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rgbClr val="0069B4"/>
                </a:solidFill>
              </a:rPr>
              <a:t>Key Finding from Models</a:t>
            </a:r>
            <a:br>
              <a:rPr lang="en-US" sz="3600" b="1" dirty="0">
                <a:solidFill>
                  <a:srgbClr val="0069B4"/>
                </a:solidFill>
              </a:rPr>
            </a:br>
            <a:r>
              <a:rPr lang="en-US" sz="3600" b="1" dirty="0">
                <a:solidFill>
                  <a:srgbClr val="0069B4"/>
                </a:solidFill>
              </a:rPr>
              <a:t>		</a:t>
            </a:r>
            <a:r>
              <a:rPr lang="en-US" sz="2000" b="1" dirty="0">
                <a:solidFill>
                  <a:srgbClr val="0069B4"/>
                </a:solidFill>
              </a:rPr>
              <a:t>Logistic Regression and Random Forest</a:t>
            </a:r>
            <a:endParaRPr lang="ar-SA" sz="3600" b="1" dirty="0">
              <a:solidFill>
                <a:srgbClr val="0069B4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97C0B0A-5A07-540E-EDBD-29A6A7DD3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DAD64D-2E6B-D27A-B8ED-3C1A391720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099E78-3D60-141F-69C3-FDBD52561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A0207896-7418-2944-8A3F-690AB440E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45" t="31053" r="5669" b="26635"/>
          <a:stretch/>
        </p:blipFill>
        <p:spPr>
          <a:xfrm>
            <a:off x="7763255" y="912516"/>
            <a:ext cx="3857237" cy="13622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7E02B9-1343-FCCC-3345-C83AC8B4E11F}"/>
              </a:ext>
            </a:extLst>
          </p:cNvPr>
          <p:cNvSpPr txBox="1"/>
          <p:nvPr/>
        </p:nvSpPr>
        <p:spPr>
          <a:xfrm>
            <a:off x="992846" y="2528719"/>
            <a:ext cx="10400578" cy="313932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66"/>
                </a:solidFill>
              </a:rPr>
              <a:t>Credit Score</a:t>
            </a:r>
            <a:r>
              <a:rPr lang="en-US" dirty="0">
                <a:solidFill>
                  <a:srgbClr val="003366"/>
                </a:solidFill>
              </a:rPr>
              <a:t>:  Strongest protective feature. Higher scores = lower default risk.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66"/>
                </a:solidFill>
              </a:rPr>
              <a:t>Interest Rate</a:t>
            </a:r>
            <a:r>
              <a:rPr lang="en-US" dirty="0">
                <a:solidFill>
                  <a:srgbClr val="003366"/>
                </a:solidFill>
              </a:rPr>
              <a:t>:  Increases risk of default.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66"/>
                </a:solidFill>
              </a:rPr>
              <a:t>Employment Type</a:t>
            </a:r>
            <a:r>
              <a:rPr lang="en-US" dirty="0">
                <a:solidFill>
                  <a:srgbClr val="003366"/>
                </a:solidFill>
              </a:rPr>
              <a:t>:  Certain employment types are riskier.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66"/>
                </a:solidFill>
              </a:rPr>
              <a:t>Loan Type</a:t>
            </a:r>
            <a:r>
              <a:rPr lang="en-US" dirty="0">
                <a:solidFill>
                  <a:srgbClr val="003366"/>
                </a:solidFill>
              </a:rPr>
              <a:t>:  Certain loan types (likely secured ones) lower risk.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66"/>
                </a:solidFill>
              </a:rPr>
              <a:t>Loan Term</a:t>
            </a:r>
            <a:r>
              <a:rPr lang="en-US" dirty="0">
                <a:solidFill>
                  <a:srgbClr val="003366"/>
                </a:solidFill>
              </a:rPr>
              <a:t>:  Longer loan terms slightly reduce risk.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3366"/>
                </a:solidFill>
              </a:rPr>
              <a:t>Gender, Income Level, Marital Status, Education Level</a:t>
            </a:r>
            <a:r>
              <a:rPr lang="en-US" dirty="0">
                <a:solidFill>
                  <a:srgbClr val="003366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66"/>
                </a:solidFill>
              </a:rPr>
              <a:t>Minor but noticeable influences.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3366"/>
                </a:solidFill>
              </a:rPr>
              <a:t>Should be considered with care (especially gender, due to ethical/legal issues).</a:t>
            </a:r>
          </a:p>
        </p:txBody>
      </p:sp>
    </p:spTree>
    <p:extLst>
      <p:ext uri="{BB962C8B-B14F-4D97-AF65-F5344CB8AC3E}">
        <p14:creationId xmlns:p14="http://schemas.microsoft.com/office/powerpoint/2010/main" val="126663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A7A5C3-9E6D-A6A6-CF2F-34E638AE2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1B8A-435B-71D0-76D4-350967FC5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8" y="530463"/>
            <a:ext cx="7356340" cy="161620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rgbClr val="0069B4"/>
                </a:solidFill>
              </a:rPr>
              <a:t>Strategic Business Recommendations </a:t>
            </a:r>
            <a:endParaRPr lang="ar-SA" sz="3600" b="1" dirty="0">
              <a:solidFill>
                <a:srgbClr val="0069B4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4DB034-1D3B-7795-887A-4EDB9435E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A932F5-3041-9537-6EEE-6D20E7728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78C281-E3FF-447F-1AB1-E71FB0C8C4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4BD960B0-7E6B-F1F5-CE63-49F8B2471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45" t="31053" r="5669" b="26635"/>
          <a:stretch/>
        </p:blipFill>
        <p:spPr>
          <a:xfrm>
            <a:off x="7763255" y="912516"/>
            <a:ext cx="3857237" cy="1362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909F1EA-665A-668D-FE07-10BD462E03A9}"/>
              </a:ext>
            </a:extLst>
          </p:cNvPr>
          <p:cNvSpPr txBox="1"/>
          <p:nvPr/>
        </p:nvSpPr>
        <p:spPr>
          <a:xfrm>
            <a:off x="832104" y="2784429"/>
            <a:ext cx="4572000" cy="323165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69B4"/>
                </a:solidFill>
              </a:rPr>
              <a:t>Tighten Credit Score Cut-offs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3366"/>
              </a:solidFill>
            </a:endParaRPr>
          </a:p>
          <a:p>
            <a:r>
              <a:rPr lang="en-US" b="1" u="sng" dirty="0">
                <a:solidFill>
                  <a:srgbClr val="003366"/>
                </a:solidFill>
              </a:rPr>
              <a:t>Action: </a:t>
            </a:r>
            <a:r>
              <a:rPr lang="en-US" dirty="0">
                <a:solidFill>
                  <a:srgbClr val="003366"/>
                </a:solidFill>
              </a:rPr>
              <a:t>Raise minimum acceptable credit score thresholds for approving loans.</a:t>
            </a:r>
          </a:p>
          <a:p>
            <a:endParaRPr lang="en-US" dirty="0">
              <a:solidFill>
                <a:srgbClr val="003366"/>
              </a:solidFill>
            </a:endParaRPr>
          </a:p>
          <a:p>
            <a:r>
              <a:rPr lang="en-US" b="1" u="sng" dirty="0">
                <a:solidFill>
                  <a:srgbClr val="003366"/>
                </a:solidFill>
              </a:rPr>
              <a:t>Why: </a:t>
            </a:r>
            <a:r>
              <a:rPr lang="en-US" dirty="0">
                <a:solidFill>
                  <a:srgbClr val="003366"/>
                </a:solidFill>
              </a:rPr>
              <a:t>Higher credit scores are consistently linked to lower default risk.</a:t>
            </a:r>
          </a:p>
          <a:p>
            <a:endParaRPr lang="en-US" dirty="0">
              <a:solidFill>
                <a:srgbClr val="003366"/>
              </a:solidFill>
            </a:endParaRPr>
          </a:p>
          <a:p>
            <a:r>
              <a:rPr lang="en-US" b="1" u="sng" dirty="0">
                <a:solidFill>
                  <a:srgbClr val="003366"/>
                </a:solidFill>
              </a:rPr>
              <a:t>Impact:</a:t>
            </a:r>
            <a:r>
              <a:rPr lang="en-US" dirty="0">
                <a:solidFill>
                  <a:srgbClr val="003366"/>
                </a:solidFill>
              </a:rPr>
              <a:t> Reduce bad loans while maintaining good customers.</a:t>
            </a:r>
            <a:endParaRPr lang="ar-SA" dirty="0">
              <a:solidFill>
                <a:srgbClr val="003366"/>
              </a:solidFill>
            </a:endParaRP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7FD3FB9A-C367-0CDE-048A-C44EA4B64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02208" y="2889504"/>
            <a:ext cx="358166" cy="3581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EA9034-43EF-AF16-681D-ECA7BEFE6D33}"/>
              </a:ext>
            </a:extLst>
          </p:cNvPr>
          <p:cNvSpPr txBox="1"/>
          <p:nvPr/>
        </p:nvSpPr>
        <p:spPr>
          <a:xfrm>
            <a:off x="6181345" y="2784429"/>
            <a:ext cx="5178551" cy="307776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69B4"/>
                </a:solidFill>
              </a:rPr>
              <a:t>Review Interest Rate Policies</a:t>
            </a:r>
          </a:p>
          <a:p>
            <a:endParaRPr lang="en-US" sz="2000" b="1" dirty="0">
              <a:solidFill>
                <a:srgbClr val="003366"/>
              </a:solidFill>
            </a:endParaRPr>
          </a:p>
          <a:p>
            <a:r>
              <a:rPr lang="en-US" b="1" u="sng" dirty="0">
                <a:solidFill>
                  <a:srgbClr val="003366"/>
                </a:solidFill>
              </a:rPr>
              <a:t>Action</a:t>
            </a:r>
            <a:r>
              <a:rPr lang="en-US" dirty="0">
                <a:solidFill>
                  <a:srgbClr val="003366"/>
                </a:solidFill>
              </a:rPr>
              <a:t>: Monitor high-interest-rate loans more closely.</a:t>
            </a:r>
          </a:p>
          <a:p>
            <a:endParaRPr lang="en-US" dirty="0">
              <a:solidFill>
                <a:srgbClr val="003366"/>
              </a:solidFill>
            </a:endParaRPr>
          </a:p>
          <a:p>
            <a:r>
              <a:rPr lang="en-US" b="1" u="sng" dirty="0">
                <a:solidFill>
                  <a:srgbClr val="003366"/>
                </a:solidFill>
              </a:rPr>
              <a:t>Why</a:t>
            </a:r>
            <a:r>
              <a:rPr lang="en-US" dirty="0">
                <a:solidFill>
                  <a:srgbClr val="003366"/>
                </a:solidFill>
              </a:rPr>
              <a:t>: Customers with higher interest rates have higher chances of defaulting.</a:t>
            </a:r>
          </a:p>
          <a:p>
            <a:endParaRPr lang="en-US" dirty="0">
              <a:solidFill>
                <a:srgbClr val="003366"/>
              </a:solidFill>
            </a:endParaRPr>
          </a:p>
          <a:p>
            <a:r>
              <a:rPr lang="en-US" b="1" u="sng" dirty="0">
                <a:solidFill>
                  <a:srgbClr val="003366"/>
                </a:solidFill>
              </a:rPr>
              <a:t>Idea</a:t>
            </a:r>
            <a:r>
              <a:rPr lang="en-US" dirty="0">
                <a:solidFill>
                  <a:srgbClr val="003366"/>
                </a:solidFill>
              </a:rPr>
              <a:t>: Offer slightly lower rates to good credit customers to attract safer borrowers.</a:t>
            </a:r>
            <a:endParaRPr lang="ar-SA" sz="1600" dirty="0">
              <a:solidFill>
                <a:srgbClr val="003366"/>
              </a:solidFill>
            </a:endParaRPr>
          </a:p>
        </p:txBody>
      </p:sp>
      <p:pic>
        <p:nvPicPr>
          <p:cNvPr id="13" name="Graphic 12" descr="Bullseye outline">
            <a:extLst>
              <a:ext uri="{FF2B5EF4-FFF2-40B4-BE49-F238E27FC236}">
                <a16:creationId xmlns:a16="http://schemas.microsoft.com/office/drawing/2014/main" id="{C117C00E-3706-F7C3-A201-268C92AE3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3999" y="2889504"/>
            <a:ext cx="358166" cy="3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60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F23981-C5A2-0030-E0B4-463F32E49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A938-88B0-AB96-76DC-AFF3B0E5C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8" y="530463"/>
            <a:ext cx="7356340" cy="161620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rgbClr val="0069B4"/>
                </a:solidFill>
              </a:rPr>
              <a:t>Strategic Business Recommendations </a:t>
            </a:r>
            <a:endParaRPr lang="ar-SA" sz="3600" b="1" dirty="0">
              <a:solidFill>
                <a:srgbClr val="0069B4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497BDA-28D3-C76A-3230-8CCB47466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9AEBF9-5063-9570-226E-F3AC64C8FD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AE738A-7F8D-BCCE-3527-EBF497E723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BF83FADE-E243-CF67-263A-D684F8CA2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45" t="31053" r="5669" b="26635"/>
          <a:stretch/>
        </p:blipFill>
        <p:spPr>
          <a:xfrm>
            <a:off x="7763255" y="912516"/>
            <a:ext cx="3857237" cy="1362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1FCFF3-A66B-F395-98B1-15AD71C3FCD7}"/>
              </a:ext>
            </a:extLst>
          </p:cNvPr>
          <p:cNvSpPr txBox="1"/>
          <p:nvPr/>
        </p:nvSpPr>
        <p:spPr>
          <a:xfrm>
            <a:off x="832104" y="2441238"/>
            <a:ext cx="4572000" cy="35086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14350" indent="-51435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69B4"/>
                </a:solidFill>
              </a:rPr>
              <a:t>Profile High-Risk Employment Types</a:t>
            </a:r>
          </a:p>
          <a:p>
            <a:pPr marL="514350" indent="-514350">
              <a:buFont typeface="Wingdings" panose="05000000000000000000" pitchFamily="2" charset="2"/>
              <a:buChar char="v"/>
            </a:pPr>
            <a:endParaRPr lang="en-US" sz="2000" b="1" dirty="0">
              <a:solidFill>
                <a:srgbClr val="0069B4"/>
              </a:solidFill>
            </a:endParaRPr>
          </a:p>
          <a:p>
            <a:r>
              <a:rPr lang="en-US" b="1" u="sng" dirty="0">
                <a:solidFill>
                  <a:srgbClr val="003366"/>
                </a:solidFill>
              </a:rPr>
              <a:t>Action</a:t>
            </a:r>
            <a:r>
              <a:rPr lang="en-US" dirty="0">
                <a:solidFill>
                  <a:srgbClr val="003366"/>
                </a:solidFill>
              </a:rPr>
              <a:t>: Identify which employment types (e.g., temporary, gig workers) have higher default rates.</a:t>
            </a:r>
          </a:p>
          <a:p>
            <a:endParaRPr lang="en-US" dirty="0">
              <a:solidFill>
                <a:srgbClr val="003366"/>
              </a:solidFill>
            </a:endParaRPr>
          </a:p>
          <a:p>
            <a:r>
              <a:rPr lang="en-US" b="1" u="sng" dirty="0">
                <a:solidFill>
                  <a:srgbClr val="003366"/>
                </a:solidFill>
              </a:rPr>
              <a:t>Why</a:t>
            </a:r>
            <a:r>
              <a:rPr lang="en-US" dirty="0">
                <a:solidFill>
                  <a:srgbClr val="003366"/>
                </a:solidFill>
              </a:rPr>
              <a:t>: Certain unstable employment types lead to greater risk.</a:t>
            </a:r>
          </a:p>
          <a:p>
            <a:endParaRPr lang="en-US" dirty="0">
              <a:solidFill>
                <a:srgbClr val="003366"/>
              </a:solidFill>
            </a:endParaRPr>
          </a:p>
          <a:p>
            <a:r>
              <a:rPr lang="en-US" b="1" u="sng" dirty="0">
                <a:solidFill>
                  <a:srgbClr val="003366"/>
                </a:solidFill>
              </a:rPr>
              <a:t>Impact</a:t>
            </a:r>
            <a:r>
              <a:rPr lang="en-US" dirty="0">
                <a:solidFill>
                  <a:srgbClr val="003366"/>
                </a:solidFill>
              </a:rPr>
              <a:t>: Adjust risk models or require more documentation (e.g., income proof).</a:t>
            </a:r>
            <a:endParaRPr lang="ar-SA" dirty="0">
              <a:solidFill>
                <a:srgbClr val="003366"/>
              </a:solidFill>
            </a:endParaRP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43B48606-3B8C-E639-5E72-A5AA156B3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3938" y="2441238"/>
            <a:ext cx="358166" cy="3581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C913567-E902-B3AB-BEC3-C6FAEC3EEFC7}"/>
              </a:ext>
            </a:extLst>
          </p:cNvPr>
          <p:cNvSpPr txBox="1"/>
          <p:nvPr/>
        </p:nvSpPr>
        <p:spPr>
          <a:xfrm>
            <a:off x="6273999" y="2392481"/>
            <a:ext cx="5178551" cy="218521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69B4"/>
                </a:solidFill>
              </a:rPr>
              <a:t>Focus on Loan Type Differentiation</a:t>
            </a:r>
          </a:p>
          <a:p>
            <a:pPr lvl="1">
              <a:lnSpc>
                <a:spcPct val="150000"/>
              </a:lnSpc>
            </a:pPr>
            <a:endParaRPr lang="en-US" sz="700" b="1" dirty="0">
              <a:solidFill>
                <a:srgbClr val="003366"/>
              </a:solidFill>
            </a:endParaRPr>
          </a:p>
          <a:p>
            <a:r>
              <a:rPr lang="en-US" b="1" u="sng" dirty="0">
                <a:solidFill>
                  <a:srgbClr val="003366"/>
                </a:solidFill>
              </a:rPr>
              <a:t>Action</a:t>
            </a:r>
            <a:r>
              <a:rPr lang="en-US" dirty="0">
                <a:solidFill>
                  <a:srgbClr val="003366"/>
                </a:solidFill>
              </a:rPr>
              <a:t>: Prefer secured loans (like home loans) over unsecured ones (like personal loans) in higher-risk cases.</a:t>
            </a:r>
          </a:p>
          <a:p>
            <a:endParaRPr lang="en-US" sz="1100" dirty="0">
              <a:solidFill>
                <a:srgbClr val="003366"/>
              </a:solidFill>
            </a:endParaRPr>
          </a:p>
          <a:p>
            <a:r>
              <a:rPr lang="en-US" b="1" u="sng" dirty="0">
                <a:solidFill>
                  <a:srgbClr val="003366"/>
                </a:solidFill>
              </a:rPr>
              <a:t>Why</a:t>
            </a:r>
            <a:r>
              <a:rPr lang="en-US" dirty="0">
                <a:solidFill>
                  <a:srgbClr val="003366"/>
                </a:solidFill>
              </a:rPr>
              <a:t>: Loan type plays a significant role in risk reduction.</a:t>
            </a:r>
            <a:endParaRPr lang="ar-SA" sz="1600" dirty="0">
              <a:solidFill>
                <a:srgbClr val="003366"/>
              </a:solidFill>
            </a:endParaRPr>
          </a:p>
        </p:txBody>
      </p:sp>
      <p:pic>
        <p:nvPicPr>
          <p:cNvPr id="13" name="Graphic 12" descr="Bullseye outline">
            <a:extLst>
              <a:ext uri="{FF2B5EF4-FFF2-40B4-BE49-F238E27FC236}">
                <a16:creationId xmlns:a16="http://schemas.microsoft.com/office/drawing/2014/main" id="{113612B3-F476-0C47-F69A-CE2D8191C0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73999" y="2442202"/>
            <a:ext cx="358166" cy="3581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EDDE90-5523-707E-B36F-396FB1A38935}"/>
              </a:ext>
            </a:extLst>
          </p:cNvPr>
          <p:cNvSpPr txBox="1"/>
          <p:nvPr/>
        </p:nvSpPr>
        <p:spPr>
          <a:xfrm>
            <a:off x="6246567" y="4486212"/>
            <a:ext cx="5178551" cy="19082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69B4"/>
                </a:solidFill>
              </a:rPr>
              <a:t>Use Longer Loan Terms Carefully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800" b="1" dirty="0">
              <a:solidFill>
                <a:srgbClr val="003366"/>
              </a:solidFill>
            </a:endParaRPr>
          </a:p>
          <a:p>
            <a:r>
              <a:rPr lang="en-US" b="1" u="sng" dirty="0">
                <a:solidFill>
                  <a:srgbClr val="003366"/>
                </a:solidFill>
              </a:rPr>
              <a:t>Action</a:t>
            </a:r>
            <a:r>
              <a:rPr lang="en-US" dirty="0">
                <a:solidFill>
                  <a:srgbClr val="003366"/>
                </a:solidFill>
              </a:rPr>
              <a:t>: Offer slightly longer repayment terms for borderline applicants (medium risk).</a:t>
            </a:r>
          </a:p>
          <a:p>
            <a:endParaRPr lang="en-US" dirty="0">
              <a:solidFill>
                <a:srgbClr val="003366"/>
              </a:solidFill>
            </a:endParaRPr>
          </a:p>
          <a:p>
            <a:r>
              <a:rPr lang="en-US" b="1" u="sng" dirty="0">
                <a:solidFill>
                  <a:srgbClr val="003366"/>
                </a:solidFill>
              </a:rPr>
              <a:t>Why</a:t>
            </a:r>
            <a:r>
              <a:rPr lang="en-US" dirty="0">
                <a:solidFill>
                  <a:srgbClr val="003366"/>
                </a:solidFill>
              </a:rPr>
              <a:t>: Longer terms slightly ease repayment burden, reducing defaults.</a:t>
            </a:r>
            <a:endParaRPr lang="ar-SA" sz="1600" dirty="0">
              <a:solidFill>
                <a:srgbClr val="003366"/>
              </a:solidFill>
            </a:endParaRPr>
          </a:p>
        </p:txBody>
      </p:sp>
      <p:pic>
        <p:nvPicPr>
          <p:cNvPr id="4" name="Graphic 3" descr="Bullseye outline">
            <a:extLst>
              <a:ext uri="{FF2B5EF4-FFF2-40B4-BE49-F238E27FC236}">
                <a16:creationId xmlns:a16="http://schemas.microsoft.com/office/drawing/2014/main" id="{E1382E53-962B-06E4-EC9C-F8E880C10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13340" y="4535933"/>
            <a:ext cx="358166" cy="35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05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AD7302-3D59-42C9-E77B-5B3717280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3A73-99EA-9F71-F77C-02F218CCF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8" y="530463"/>
            <a:ext cx="7356340" cy="161620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rgbClr val="0069B4"/>
                </a:solidFill>
              </a:rPr>
              <a:t>Business Recommendations Summary</a:t>
            </a:r>
            <a:endParaRPr lang="ar-SA" sz="3600" b="1" dirty="0">
              <a:solidFill>
                <a:srgbClr val="0069B4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3003354-5DE6-9831-F254-F88702BD8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1F94BB-CA89-A322-408A-9D6E71934B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1D43B14-A0EA-84F2-ADE0-373304A18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712863BA-D784-C5B1-3077-0BD34A2B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45" t="31053" r="5669" b="26635"/>
          <a:stretch/>
        </p:blipFill>
        <p:spPr>
          <a:xfrm>
            <a:off x="7763255" y="912516"/>
            <a:ext cx="3857237" cy="13622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B1167C-CDD6-5957-E270-3B50EBDEC3A2}"/>
              </a:ext>
            </a:extLst>
          </p:cNvPr>
          <p:cNvSpPr txBox="1"/>
          <p:nvPr/>
        </p:nvSpPr>
        <p:spPr>
          <a:xfrm>
            <a:off x="1020278" y="3195586"/>
            <a:ext cx="8104471" cy="23534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366"/>
                </a:solidFill>
              </a:rPr>
              <a:t>Increase minimum credit score for loan approvals.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366"/>
                </a:solidFill>
              </a:rPr>
              <a:t>Monitor high-interest loans more closely.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366"/>
                </a:solidFill>
              </a:rPr>
              <a:t>Adjust risk models for certain employment types.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366"/>
                </a:solidFill>
              </a:rPr>
              <a:t>Prioritize secured loan types when possible.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3366"/>
                </a:solidFill>
              </a:rPr>
              <a:t>Offer longer terms to medium-risk profiles to ease repayment.</a:t>
            </a:r>
            <a:endParaRPr lang="ar-SA" sz="2000" dirty="0">
              <a:solidFill>
                <a:srgbClr val="003366"/>
              </a:solidFill>
            </a:endParaRPr>
          </a:p>
        </p:txBody>
      </p:sp>
      <p:pic>
        <p:nvPicPr>
          <p:cNvPr id="4" name="Graphic 3" descr="Lightbulb and gear outline">
            <a:extLst>
              <a:ext uri="{FF2B5EF4-FFF2-40B4-BE49-F238E27FC236}">
                <a16:creationId xmlns:a16="http://schemas.microsoft.com/office/drawing/2014/main" id="{24AFC224-18C9-1D46-B72D-B8E060353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11015" y="3463441"/>
            <a:ext cx="1362257" cy="136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15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E4F897-CB50-0431-7B7F-C43BBDCC6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7D80C-516C-6B98-948B-6A491D4D3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8" y="530463"/>
            <a:ext cx="7356340" cy="161620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rgbClr val="0069B4"/>
                </a:solidFill>
              </a:rPr>
              <a:t>Conclusion</a:t>
            </a:r>
            <a:endParaRPr lang="ar-SA" sz="3600" b="1" dirty="0">
              <a:solidFill>
                <a:srgbClr val="0069B4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5BC2CF-F2B0-29F9-EABA-CB31FB240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F274A86-A534-3FEA-95F5-7A6DCD2F8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3B1C80-1869-2D6A-8A72-B47253AE58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FCBD7576-EEB7-49F1-89B0-349093E2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45" t="31053" r="5669" b="26635"/>
          <a:stretch/>
        </p:blipFill>
        <p:spPr>
          <a:xfrm>
            <a:off x="7763255" y="912516"/>
            <a:ext cx="3857237" cy="13622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A3BBDF-5351-940E-4D36-EC63D5B7EEC6}"/>
              </a:ext>
            </a:extLst>
          </p:cNvPr>
          <p:cNvSpPr txBox="1"/>
          <p:nvPr/>
        </p:nvSpPr>
        <p:spPr>
          <a:xfrm>
            <a:off x="1020277" y="3195586"/>
            <a:ext cx="10199411" cy="14301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3366"/>
                </a:solidFill>
              </a:rPr>
              <a:t>Machine learning models can help classify defaulters accurately.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3366"/>
                </a:solidFill>
              </a:rPr>
              <a:t>Focus on credit score, interest rate, and employment type for stronger risk control.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3366"/>
                </a:solidFill>
              </a:rPr>
              <a:t>These models provide valuable decision support for loan approval strategies.</a:t>
            </a:r>
            <a:endParaRPr lang="ar-SA" sz="2000" b="1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89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2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A2B8F1-5701-6CEF-E4C7-130C5A2AA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B5FA3153-B957-22F0-94D5-CA0643AAF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E1D8E0-0B6C-9F95-34F8-370E3B72FC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86592C6-1C75-4F0D-57E5-8A94650B2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DDD807E8-BFBF-81A9-3C34-58951A0F1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45" t="31053" r="5669" b="26635"/>
          <a:stretch/>
        </p:blipFill>
        <p:spPr>
          <a:xfrm>
            <a:off x="3849623" y="1040531"/>
            <a:ext cx="4325113" cy="15274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AFBEAB-9523-FB6A-AE02-503BE69AD212}"/>
              </a:ext>
            </a:extLst>
          </p:cNvPr>
          <p:cNvSpPr txBox="1"/>
          <p:nvPr/>
        </p:nvSpPr>
        <p:spPr>
          <a:xfrm>
            <a:off x="1020277" y="3195586"/>
            <a:ext cx="10199411" cy="10041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b="1" dirty="0">
                <a:solidFill>
                  <a:srgbClr val="003366"/>
                </a:solidFill>
              </a:rPr>
              <a:t>Thank you for Lasting </a:t>
            </a:r>
            <a:endParaRPr lang="ar-SA" sz="4400" b="1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720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F5ABA-BAC4-2584-05BC-577580A81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0069B4"/>
                </a:solidFill>
              </a:rPr>
              <a:t>Agenda		</a:t>
            </a:r>
            <a:endParaRPr lang="ar-SA" sz="4000" b="1" dirty="0">
              <a:solidFill>
                <a:srgbClr val="0069B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E36F1-45B1-5EFD-27E6-B2A4BEFCB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1" y="2533476"/>
            <a:ext cx="4304007" cy="3447832"/>
          </a:xfrm>
        </p:spPr>
        <p:txBody>
          <a:bodyPr anchor="t">
            <a:normAutofit lnSpcReduction="10000"/>
          </a:bodyPr>
          <a:lstStyle/>
          <a:p>
            <a:r>
              <a:rPr lang="en-US" sz="1700" dirty="0">
                <a:solidFill>
                  <a:srgbClr val="003366"/>
                </a:solidFill>
              </a:rPr>
              <a:t>Problem Statement</a:t>
            </a:r>
          </a:p>
          <a:p>
            <a:r>
              <a:rPr lang="en-US" sz="1700" dirty="0">
                <a:solidFill>
                  <a:srgbClr val="003366"/>
                </a:solidFill>
              </a:rPr>
              <a:t>Objective</a:t>
            </a:r>
          </a:p>
          <a:p>
            <a:r>
              <a:rPr lang="en-US" sz="1700" dirty="0">
                <a:solidFill>
                  <a:srgbClr val="003366"/>
                </a:solidFill>
              </a:rPr>
              <a:t>Data Overview</a:t>
            </a:r>
          </a:p>
          <a:p>
            <a:r>
              <a:rPr lang="en-US" sz="1700" dirty="0">
                <a:solidFill>
                  <a:srgbClr val="003366"/>
                </a:solidFill>
              </a:rPr>
              <a:t>Data Preparation</a:t>
            </a:r>
          </a:p>
          <a:p>
            <a:r>
              <a:rPr lang="en-US" sz="1700" dirty="0">
                <a:solidFill>
                  <a:srgbClr val="003366"/>
                </a:solidFill>
              </a:rPr>
              <a:t>EDA Findings</a:t>
            </a:r>
          </a:p>
          <a:p>
            <a:r>
              <a:rPr lang="en-US" sz="1700" dirty="0">
                <a:solidFill>
                  <a:srgbClr val="003366"/>
                </a:solidFill>
              </a:rPr>
              <a:t>Models Built</a:t>
            </a:r>
          </a:p>
          <a:p>
            <a:r>
              <a:rPr lang="en-US" sz="1700" dirty="0">
                <a:solidFill>
                  <a:srgbClr val="003366"/>
                </a:solidFill>
              </a:rPr>
              <a:t>Model Evaluation</a:t>
            </a:r>
          </a:p>
          <a:p>
            <a:pPr lvl="1"/>
            <a:r>
              <a:rPr lang="en-US" sz="1300" dirty="0">
                <a:solidFill>
                  <a:srgbClr val="003366"/>
                </a:solidFill>
              </a:rPr>
              <a:t>Feature Importance</a:t>
            </a:r>
          </a:p>
          <a:p>
            <a:pPr lvl="1"/>
            <a:r>
              <a:rPr lang="en-US" sz="1300" dirty="0">
                <a:solidFill>
                  <a:srgbClr val="003366"/>
                </a:solidFill>
              </a:rPr>
              <a:t>Key Findings from Model</a:t>
            </a:r>
          </a:p>
          <a:p>
            <a:r>
              <a:rPr lang="en-US" sz="1700" dirty="0">
                <a:solidFill>
                  <a:srgbClr val="003366"/>
                </a:solidFill>
              </a:rPr>
              <a:t>Business Recommendations</a:t>
            </a:r>
          </a:p>
          <a:p>
            <a:r>
              <a:rPr lang="en-US" sz="1700" dirty="0">
                <a:solidFill>
                  <a:srgbClr val="003366"/>
                </a:solidFill>
              </a:rPr>
              <a:t>Conclusion</a:t>
            </a:r>
            <a:endParaRPr lang="ar-SA" sz="1700" dirty="0">
              <a:solidFill>
                <a:srgbClr val="003366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E472241-D007-A721-4E09-F4B482849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45" t="31053" r="5669" b="26635"/>
          <a:stretch/>
        </p:blipFill>
        <p:spPr>
          <a:xfrm>
            <a:off x="6096001" y="2452194"/>
            <a:ext cx="5319062" cy="187853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5175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221523-417D-167C-E279-5843B54C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9D5E9-60C4-904F-03C8-C22F031EF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0069B4"/>
                </a:solidFill>
              </a:rPr>
              <a:t>Problem Statement </a:t>
            </a:r>
            <a:endParaRPr lang="ar-SA" sz="4000" b="1" dirty="0">
              <a:solidFill>
                <a:srgbClr val="0069B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76A1F-6263-216A-E30C-69A3A0F1A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416" y="3429000"/>
            <a:ext cx="10268712" cy="1435608"/>
          </a:xfrm>
        </p:spPr>
        <p:txBody>
          <a:bodyPr anchor="t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3366"/>
                </a:solidFill>
              </a:rPr>
              <a:t> In the financial sector, lenders must assess the creditworthiness of borrowers before approving loans. Identifying potential defaulters is crucial to minimizing financial losses and maintaining a healthy lending portfolio.</a:t>
            </a:r>
            <a:endParaRPr lang="ar-SA" sz="3200" dirty="0">
              <a:solidFill>
                <a:srgbClr val="003366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A24B481-16ED-E215-119E-D6FB074B3D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45" t="31053" r="5669" b="26635"/>
          <a:stretch/>
        </p:blipFill>
        <p:spPr>
          <a:xfrm>
            <a:off x="7763255" y="1040624"/>
            <a:ext cx="3857237" cy="136225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0810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F26D6E-1CBC-5608-5258-234961A70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6B77-BDF3-31EA-A666-5E55F9525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0069B4"/>
                </a:solidFill>
              </a:rPr>
              <a:t>Objective </a:t>
            </a:r>
            <a:endParaRPr lang="ar-SA" sz="4000" b="1" dirty="0">
              <a:solidFill>
                <a:srgbClr val="0069B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6CCF-E408-22EE-1A95-006A83C44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727" y="3648456"/>
            <a:ext cx="10003535" cy="1261872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3366"/>
                </a:solidFill>
              </a:rPr>
              <a:t> Develop machine learning models to classify borrowers into defaulters and non-defaulters based on historical financial and demographic data.</a:t>
            </a:r>
            <a:endParaRPr lang="ar-SA" sz="2000" dirty="0">
              <a:solidFill>
                <a:srgbClr val="003366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D67D68-9B83-C338-8342-3348D8F22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397F34-6B84-0D3B-0F29-B1D134B3B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BD98075-BFC1-BE9C-7FB7-23FE55E43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42821FA4-016D-DD12-36EE-CAA70C35B6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45" t="31053" r="5669" b="26635"/>
          <a:stretch/>
        </p:blipFill>
        <p:spPr>
          <a:xfrm>
            <a:off x="7763255" y="1040624"/>
            <a:ext cx="3857237" cy="1362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66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165CD1-27AE-CC0F-46BB-2C7B75B9E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56DAB-7C7B-0F6D-C5A8-E786F2BD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0069B4"/>
                </a:solidFill>
              </a:rPr>
              <a:t>Data Overview </a:t>
            </a:r>
            <a:endParaRPr lang="ar-SA" sz="4000" b="1" dirty="0">
              <a:solidFill>
                <a:srgbClr val="0069B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EF5D3-34E2-3005-71FA-73AB241DB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6424" y="3648456"/>
            <a:ext cx="10149840" cy="2633472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rgbClr val="003366"/>
                </a:solidFill>
              </a:rPr>
              <a:t>Import data</a:t>
            </a:r>
            <a:r>
              <a:rPr lang="en-US" sz="2400" dirty="0">
                <a:solidFill>
                  <a:srgbClr val="003366"/>
                </a:solidFill>
              </a:rPr>
              <a:t>:</a:t>
            </a:r>
          </a:p>
          <a:p>
            <a:r>
              <a:rPr lang="en-US" dirty="0">
                <a:solidFill>
                  <a:srgbClr val="003366"/>
                </a:solidFill>
              </a:rPr>
              <a:t>Total Records</a:t>
            </a:r>
            <a:r>
              <a:rPr lang="en-US" sz="2400" dirty="0">
                <a:solidFill>
                  <a:srgbClr val="003366"/>
                </a:solidFill>
              </a:rPr>
              <a:t>: </a:t>
            </a:r>
            <a:r>
              <a:rPr lang="en-US" dirty="0">
                <a:solidFill>
                  <a:srgbClr val="003366"/>
                </a:solidFill>
              </a:rPr>
              <a:t>5000</a:t>
            </a:r>
            <a:r>
              <a:rPr lang="en-US" sz="2400" dirty="0">
                <a:solidFill>
                  <a:srgbClr val="003366"/>
                </a:solidFill>
              </a:rPr>
              <a:t>  </a:t>
            </a:r>
          </a:p>
          <a:p>
            <a:r>
              <a:rPr lang="en-US" dirty="0">
                <a:solidFill>
                  <a:srgbClr val="003366"/>
                </a:solidFill>
              </a:rPr>
              <a:t>Total Columns</a:t>
            </a:r>
            <a:r>
              <a:rPr lang="en-US" sz="2400" dirty="0">
                <a:solidFill>
                  <a:srgbClr val="003366"/>
                </a:solidFill>
              </a:rPr>
              <a:t>: </a:t>
            </a:r>
            <a:r>
              <a:rPr lang="en-US" dirty="0">
                <a:solidFill>
                  <a:srgbClr val="003366"/>
                </a:solidFill>
              </a:rPr>
              <a:t>17</a:t>
            </a:r>
            <a:endParaRPr lang="en-US" sz="2400" dirty="0">
              <a:solidFill>
                <a:srgbClr val="003366"/>
              </a:solidFill>
            </a:endParaRPr>
          </a:p>
          <a:p>
            <a:r>
              <a:rPr lang="en-US" dirty="0">
                <a:solidFill>
                  <a:srgbClr val="003366"/>
                </a:solidFill>
              </a:rPr>
              <a:t>Target variable</a:t>
            </a:r>
            <a:r>
              <a:rPr lang="en-US" sz="2400" dirty="0">
                <a:solidFill>
                  <a:srgbClr val="003366"/>
                </a:solidFill>
              </a:rPr>
              <a:t>:  </a:t>
            </a:r>
            <a:r>
              <a:rPr lang="en-US" sz="2000" dirty="0">
                <a:solidFill>
                  <a:srgbClr val="003366"/>
                </a:solidFill>
              </a:rPr>
              <a:t>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FB3798-9005-BF01-63D9-802C10E4E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749387C-7511-0BDA-F1D1-A0DADA2B5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9F7DEE-9B28-A1AE-01B8-0BA39A3D2B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3674C39F-74B4-A5E8-7881-0FF0B111E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545" t="31053" r="5669" b="26635"/>
          <a:stretch/>
        </p:blipFill>
        <p:spPr>
          <a:xfrm>
            <a:off x="7763255" y="1040624"/>
            <a:ext cx="3857237" cy="1362258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E148B52-3DD5-C81B-56AD-0CA578D16C8C}"/>
              </a:ext>
            </a:extLst>
          </p:cNvPr>
          <p:cNvSpPr/>
          <p:nvPr/>
        </p:nvSpPr>
        <p:spPr>
          <a:xfrm>
            <a:off x="3621024" y="3648456"/>
            <a:ext cx="1225296" cy="434091"/>
          </a:xfrm>
          <a:prstGeom prst="roundRect">
            <a:avLst>
              <a:gd name="adj" fmla="val 3736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Bodoni MT" panose="02070603080606020203" pitchFamily="18" charset="0"/>
              </a:rPr>
              <a:t>'loan.csv’</a:t>
            </a:r>
            <a:endParaRPr lang="ar-SA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3E2919-0326-3810-1522-7376EE856B84}"/>
              </a:ext>
            </a:extLst>
          </p:cNvPr>
          <p:cNvSpPr/>
          <p:nvPr/>
        </p:nvSpPr>
        <p:spPr>
          <a:xfrm>
            <a:off x="3807184" y="5254548"/>
            <a:ext cx="1667256" cy="434091"/>
          </a:xfrm>
          <a:prstGeom prst="roundRect">
            <a:avLst>
              <a:gd name="adj" fmla="val 3351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Bodoni MT" panose="02070603080606020203" pitchFamily="18" charset="0"/>
              </a:rPr>
              <a:t>default_status</a:t>
            </a:r>
            <a:endParaRPr lang="ar-SA" dirty="0">
              <a:solidFill>
                <a:schemeClr val="tx1"/>
              </a:solidFill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804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363FE5-C430-2A74-4FF5-E62444140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88D0F-1D9A-2702-A7C9-5CC239375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0069B4"/>
                </a:solidFill>
              </a:rPr>
              <a:t>Data Preparation </a:t>
            </a:r>
            <a:endParaRPr lang="ar-SA" sz="4000" b="1" dirty="0">
              <a:solidFill>
                <a:srgbClr val="0069B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11BF3-AF89-3FFD-C8D8-8898E043A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3648456"/>
            <a:ext cx="10076688" cy="1783080"/>
          </a:xfrm>
        </p:spPr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3366"/>
                </a:solidFill>
              </a:rPr>
              <a:t> Dropped ID and date columns.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3366"/>
                </a:solidFill>
              </a:rPr>
              <a:t> Imputed missing values (Median for numerical, mode for categorical).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3366"/>
                </a:solidFill>
              </a:rPr>
              <a:t> Encoded categorical variables using Label Encoding.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3366"/>
                </a:solidFill>
              </a:rPr>
              <a:t> Scaled numerical features using </a:t>
            </a:r>
            <a:r>
              <a:rPr lang="en-US" sz="2400" dirty="0" err="1">
                <a:solidFill>
                  <a:srgbClr val="003366"/>
                </a:solidFill>
              </a:rPr>
              <a:t>StandardScaler</a:t>
            </a:r>
            <a:r>
              <a:rPr lang="en-US" sz="2400" dirty="0">
                <a:solidFill>
                  <a:srgbClr val="003366"/>
                </a:solidFill>
              </a:rPr>
              <a:t>.</a:t>
            </a:r>
            <a:endParaRPr lang="ar-SA" sz="2400" dirty="0">
              <a:solidFill>
                <a:srgbClr val="003366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4E9D2E5-D253-DDCB-75A8-F587210DB2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25C07B-F0A5-6077-7CC2-2974AA0D3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09664C-351A-1230-50A8-847725810F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BC21C716-88CA-724D-8339-B92A08581F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545" t="31053" r="5669" b="26635"/>
          <a:stretch/>
        </p:blipFill>
        <p:spPr>
          <a:xfrm>
            <a:off x="7763255" y="1040624"/>
            <a:ext cx="3857237" cy="1362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2DD6D52-8D86-3854-9C6D-0AB7AE92A290}"/>
              </a:ext>
            </a:extLst>
          </p:cNvPr>
          <p:cNvSpPr txBox="1"/>
          <p:nvPr/>
        </p:nvSpPr>
        <p:spPr>
          <a:xfrm>
            <a:off x="1252728" y="2889504"/>
            <a:ext cx="672084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solidFill>
                  <a:srgbClr val="003366"/>
                </a:solidFill>
              </a:rPr>
              <a:t>Cleaning steps</a:t>
            </a:r>
            <a:endParaRPr lang="ar-SA" sz="2400" b="1" dirty="0">
              <a:solidFill>
                <a:srgbClr val="003366"/>
              </a:solidFill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8946363C-4E39-19CB-600C-96D2803E31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5239100"/>
              </p:ext>
            </p:extLst>
          </p:nvPr>
        </p:nvGraphicFramePr>
        <p:xfrm>
          <a:off x="2962656" y="5233584"/>
          <a:ext cx="5586984" cy="11675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990839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0B8C9-A890-9C15-1282-8ED820B4B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12DA2-EC78-831B-7AD7-B4FB4C31B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0069B4"/>
                </a:solidFill>
              </a:rPr>
              <a:t>EDA Key Findings</a:t>
            </a:r>
            <a:endParaRPr lang="ar-SA" sz="4000" b="1" dirty="0">
              <a:solidFill>
                <a:srgbClr val="0069B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57920-35E9-DB5E-CAB9-ADF60A2D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028" y="3072384"/>
            <a:ext cx="6131292" cy="2432304"/>
          </a:xfrm>
        </p:spPr>
        <p:txBody>
          <a:bodyPr anchor="t"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3366"/>
                </a:solidFill>
              </a:rPr>
              <a:t>       Key Observations: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3366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366"/>
                </a:solidFill>
              </a:rPr>
              <a:t>Majority of customers are non-defaulters.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366"/>
                </a:solidFill>
              </a:rPr>
              <a:t>Higher credit scores correlate with non-default.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366"/>
                </a:solidFill>
              </a:rPr>
              <a:t>High-interest loans tend to have higher defaults.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3366"/>
                </a:solidFill>
              </a:rPr>
              <a:t>Certain employment types show higher default rates.</a:t>
            </a:r>
            <a:endParaRPr lang="ar-SA" sz="2000" dirty="0">
              <a:solidFill>
                <a:srgbClr val="003366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AA72C1-0D32-8FC0-BE88-261EF6D06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024A00-7FD4-EA77-4AAA-BEA1939C84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030227-08BD-B7C5-8D6A-613AEEC2A7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574F8C8A-E0B4-2079-F2C7-8930AC912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45" t="31053" r="5669" b="26635"/>
          <a:stretch/>
        </p:blipFill>
        <p:spPr>
          <a:xfrm>
            <a:off x="7763255" y="1040624"/>
            <a:ext cx="3857237" cy="1362258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4B876288-06D6-255A-BE70-F7809A2A8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8424" y="2468061"/>
            <a:ext cx="4146898" cy="3974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901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C56673-7B09-DE37-0B67-8EC3548C0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99474-7DD8-9484-2E12-6EA233A3A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597747" cy="1616203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rgbClr val="0069B4"/>
                </a:solidFill>
              </a:rPr>
              <a:t>Models Built</a:t>
            </a:r>
            <a:br>
              <a:rPr lang="en-US" sz="4000" b="1" dirty="0">
                <a:solidFill>
                  <a:srgbClr val="0069B4"/>
                </a:solidFill>
              </a:rPr>
            </a:br>
            <a:r>
              <a:rPr lang="en-US" sz="4000" b="1" dirty="0">
                <a:solidFill>
                  <a:srgbClr val="0069B4"/>
                </a:solidFill>
              </a:rPr>
              <a:t>	</a:t>
            </a:r>
            <a:r>
              <a:rPr lang="en-US" sz="1800" b="1" dirty="0">
                <a:solidFill>
                  <a:srgbClr val="0069B4"/>
                </a:solidFill>
              </a:rPr>
              <a:t>Why choosing these models?</a:t>
            </a:r>
            <a:endParaRPr lang="ar-SA" sz="4000" b="1" dirty="0">
              <a:solidFill>
                <a:srgbClr val="0069B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12704-D052-4E7B-41BC-E09522479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9" y="2926081"/>
            <a:ext cx="4663440" cy="1623142"/>
          </a:xfrm>
        </p:spPr>
        <p:txBody>
          <a:bodyPr anchor="t"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3366"/>
                </a:solidFill>
              </a:rPr>
              <a:t>Logistic Regression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003366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3366"/>
                </a:solidFill>
              </a:rPr>
              <a:t>A baseline model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3366"/>
                </a:solidFill>
              </a:rPr>
              <a:t>Easy to interpret 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rgbClr val="003366"/>
                </a:solidFill>
              </a:rPr>
              <a:t>Best for linearly separable data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33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3366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rgbClr val="003366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A83840-B85D-6A05-2494-E791077D6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41DD9D-7161-0484-A61C-DF232CA63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B0FE725-61C0-8957-3004-09920C3E5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CEAC7599-4E72-DACC-86DE-6E8913059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45" t="31053" r="5669" b="26635"/>
          <a:stretch/>
        </p:blipFill>
        <p:spPr>
          <a:xfrm>
            <a:off x="7763255" y="1040624"/>
            <a:ext cx="3857237" cy="136225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A445EFC-F60C-8AEC-B962-EA45BDE64BD3}"/>
              </a:ext>
            </a:extLst>
          </p:cNvPr>
          <p:cNvSpPr txBox="1"/>
          <p:nvPr/>
        </p:nvSpPr>
        <p:spPr>
          <a:xfrm>
            <a:off x="5692317" y="2926080"/>
            <a:ext cx="5928176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solidFill>
                  <a:srgbClr val="003366"/>
                </a:solidFill>
              </a:rPr>
              <a:t>Random Forest Classifier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800" b="1" dirty="0">
              <a:solidFill>
                <a:srgbClr val="003366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3366"/>
                </a:solidFill>
              </a:rPr>
              <a:t>Handles non-linear relationships.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3366"/>
                </a:solidFill>
              </a:rPr>
              <a:t>Reduces overfitting via ensemble of decision trees.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3366"/>
                </a:solidFill>
              </a:rPr>
              <a:t>Handles categorical and numerical features well.</a:t>
            </a:r>
          </a:p>
          <a:p>
            <a:endParaRPr lang="ar-SA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FB26B-2761-B296-443A-6CCD7501602D}"/>
              </a:ext>
            </a:extLst>
          </p:cNvPr>
          <p:cNvSpPr txBox="1"/>
          <p:nvPr/>
        </p:nvSpPr>
        <p:spPr>
          <a:xfrm>
            <a:off x="3129846" y="4766307"/>
            <a:ext cx="6836031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3366"/>
                </a:solidFill>
              </a:rPr>
              <a:t> Support Vector Machine (SVM)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3366"/>
              </a:solidFill>
            </a:endParaRP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3366"/>
                </a:solidFill>
              </a:rPr>
              <a:t> Very effective in high-dimensional spaces.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3366"/>
                </a:solidFill>
              </a:rPr>
              <a:t> Well-suited for binary classification problems.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3366"/>
                </a:solidFill>
              </a:rPr>
              <a:t> Sensitive to feature scaling, which has been handled.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903280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EBB70B-8D17-1D36-4761-4221E0C3A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7A92F-CEA9-7567-5649-17B6D1EA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8" y="530463"/>
            <a:ext cx="7356340" cy="1616203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rgbClr val="0069B4"/>
                </a:solidFill>
              </a:rPr>
              <a:t>Model Evaluation and Comparison</a:t>
            </a:r>
            <a:br>
              <a:rPr lang="en-US" sz="3600" b="1" dirty="0">
                <a:solidFill>
                  <a:srgbClr val="0069B4"/>
                </a:solidFill>
              </a:rPr>
            </a:br>
            <a:r>
              <a:rPr lang="en-US" sz="3600" b="1" dirty="0">
                <a:solidFill>
                  <a:srgbClr val="0069B4"/>
                </a:solidFill>
              </a:rPr>
              <a:t>	</a:t>
            </a:r>
            <a:r>
              <a:rPr lang="en-US" sz="1800" b="1" dirty="0">
                <a:solidFill>
                  <a:srgbClr val="0069B4"/>
                </a:solidFill>
              </a:rPr>
              <a:t> </a:t>
            </a:r>
            <a:r>
              <a:rPr lang="en-US" sz="2000" b="1" dirty="0">
                <a:solidFill>
                  <a:srgbClr val="0069B4"/>
                </a:solidFill>
              </a:rPr>
              <a:t>Logistic Regression vs Random Forest vs SVM</a:t>
            </a:r>
            <a:endParaRPr lang="ar-SA" sz="3600" b="1" dirty="0">
              <a:solidFill>
                <a:srgbClr val="0069B4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F9155BE-CE91-E22E-D7AF-A34A2A79C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90CE58D-3CC5-A8DA-8B34-B6BE82873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1AFACE-189E-E717-90C5-4243CE03B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40A760E2-0995-527B-6AB2-8B4185B91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45" t="31053" r="5669" b="26635"/>
          <a:stretch/>
        </p:blipFill>
        <p:spPr>
          <a:xfrm>
            <a:off x="7763255" y="912516"/>
            <a:ext cx="3857237" cy="136225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DD7638-5F2B-D5C3-1237-8CABB2D66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333274"/>
              </p:ext>
            </p:extLst>
          </p:nvPr>
        </p:nvGraphicFramePr>
        <p:xfrm>
          <a:off x="730383" y="2402881"/>
          <a:ext cx="4597748" cy="3713728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766291">
                  <a:extLst>
                    <a:ext uri="{9D8B030D-6E8A-4147-A177-3AD203B41FA5}">
                      <a16:colId xmlns:a16="http://schemas.microsoft.com/office/drawing/2014/main" val="1739487178"/>
                    </a:ext>
                  </a:extLst>
                </a:gridCol>
                <a:gridCol w="766291">
                  <a:extLst>
                    <a:ext uri="{9D8B030D-6E8A-4147-A177-3AD203B41FA5}">
                      <a16:colId xmlns:a16="http://schemas.microsoft.com/office/drawing/2014/main" val="1616354976"/>
                    </a:ext>
                  </a:extLst>
                </a:gridCol>
                <a:gridCol w="636894">
                  <a:extLst>
                    <a:ext uri="{9D8B030D-6E8A-4147-A177-3AD203B41FA5}">
                      <a16:colId xmlns:a16="http://schemas.microsoft.com/office/drawing/2014/main" val="3919990035"/>
                    </a:ext>
                  </a:extLst>
                </a:gridCol>
                <a:gridCol w="792503">
                  <a:extLst>
                    <a:ext uri="{9D8B030D-6E8A-4147-A177-3AD203B41FA5}">
                      <a16:colId xmlns:a16="http://schemas.microsoft.com/office/drawing/2014/main" val="2789992426"/>
                    </a:ext>
                  </a:extLst>
                </a:gridCol>
                <a:gridCol w="729376">
                  <a:extLst>
                    <a:ext uri="{9D8B030D-6E8A-4147-A177-3AD203B41FA5}">
                      <a16:colId xmlns:a16="http://schemas.microsoft.com/office/drawing/2014/main" val="868641730"/>
                    </a:ext>
                  </a:extLst>
                </a:gridCol>
                <a:gridCol w="906393">
                  <a:extLst>
                    <a:ext uri="{9D8B030D-6E8A-4147-A177-3AD203B41FA5}">
                      <a16:colId xmlns:a16="http://schemas.microsoft.com/office/drawing/2014/main" val="3646893585"/>
                    </a:ext>
                  </a:extLst>
                </a:gridCol>
              </a:tblGrid>
              <a:tr h="1086695"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AUC</a:t>
                      </a:r>
                      <a:r>
                        <a:rPr lang="en-US" sz="800" dirty="0"/>
                        <a:t> </a:t>
                      </a:r>
                      <a:r>
                        <a:rPr lang="en-US" sz="700" dirty="0"/>
                        <a:t>(Defaulter)</a:t>
                      </a:r>
                      <a:endParaRPr lang="ar-SA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F1-Score </a:t>
                      </a:r>
                      <a:r>
                        <a:rPr lang="en-US" sz="700" dirty="0"/>
                        <a:t>(Defaulter)</a:t>
                      </a:r>
                      <a:endParaRPr lang="ar-SA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Recall </a:t>
                      </a:r>
                      <a:r>
                        <a:rPr lang="en-US" sz="600" dirty="0"/>
                        <a:t>(Defaulter)</a:t>
                      </a:r>
                      <a:endParaRPr lang="ar-SA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/>
                        <a:t>Precision </a:t>
                      </a:r>
                      <a:r>
                        <a:rPr lang="en-US" sz="700" dirty="0"/>
                        <a:t>(Defaulter)</a:t>
                      </a:r>
                      <a:endParaRPr lang="ar-SA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00" dirty="0">
                          <a:cs typeface="+mj-cs"/>
                        </a:rPr>
                        <a:t>Accuracy</a:t>
                      </a:r>
                      <a:endParaRPr lang="ar-SA" sz="1000" dirty="0">
                        <a:cs typeface="+mj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050" dirty="0"/>
                        <a:t>Model</a:t>
                      </a:r>
                      <a:endParaRPr lang="ar-SA" sz="105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2033681"/>
                  </a:ext>
                </a:extLst>
              </a:tr>
              <a:tr h="935046">
                <a:tc>
                  <a:txBody>
                    <a:bodyPr/>
                    <a:lstStyle/>
                    <a:p>
                      <a:pPr algn="l" rtl="0"/>
                      <a:r>
                        <a:rPr lang="ar-SA" sz="1200" dirty="0"/>
                        <a:t>0.5014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0.00</a:t>
                      </a:r>
                      <a:endParaRPr kumimoji="0" lang="ar-S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0.00</a:t>
                      </a:r>
                      <a:endParaRPr kumimoji="0" lang="ar-S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0.00</a:t>
                      </a:r>
                      <a:endParaRPr kumimoji="0" lang="ar-S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sz="1200" dirty="0"/>
                        <a:t>80%</a:t>
                      </a:r>
                      <a:endParaRPr lang="ar-SA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050" b="1" dirty="0"/>
                        <a:t>Logistic Regression</a:t>
                      </a:r>
                      <a:endParaRPr lang="ar-SA" sz="105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42342"/>
                  </a:ext>
                </a:extLst>
              </a:tr>
              <a:tr h="816310">
                <a:tc>
                  <a:txBody>
                    <a:bodyPr/>
                    <a:lstStyle/>
                    <a:p>
                      <a:pPr algn="l" rtl="0"/>
                      <a:r>
                        <a:rPr lang="ar-SA" sz="1200" dirty="0"/>
                        <a:t>0.4145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0.00</a:t>
                      </a:r>
                      <a:endParaRPr kumimoji="0" lang="ar-S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0.00</a:t>
                      </a:r>
                      <a:endParaRPr kumimoji="0" lang="ar-S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0.00</a:t>
                      </a:r>
                      <a:endParaRPr kumimoji="0" lang="ar-S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80%</a:t>
                      </a:r>
                      <a:endParaRPr kumimoji="0" lang="ar-S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Random Forest	</a:t>
                      </a:r>
                      <a:endParaRPr lang="ar-SA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3102597"/>
                  </a:ext>
                </a:extLst>
              </a:tr>
              <a:tr h="875677">
                <a:tc>
                  <a:txBody>
                    <a:bodyPr/>
                    <a:lstStyle/>
                    <a:p>
                      <a:pPr algn="l" rtl="0"/>
                      <a:r>
                        <a:rPr lang="ar-SA" sz="1200" dirty="0"/>
                        <a:t>0.5417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0.00</a:t>
                      </a:r>
                      <a:endParaRPr kumimoji="0" lang="ar-S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0.00</a:t>
                      </a:r>
                      <a:endParaRPr kumimoji="0" lang="ar-S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0.00</a:t>
                      </a:r>
                      <a:endParaRPr kumimoji="0" lang="ar-S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80%</a:t>
                      </a:r>
                      <a:endParaRPr kumimoji="0" lang="ar-SA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200" b="1" dirty="0"/>
                        <a:t>SVM</a:t>
                      </a:r>
                      <a:endParaRPr lang="ar-SA" sz="12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0525054"/>
                  </a:ext>
                </a:extLst>
              </a:tr>
            </a:tbl>
          </a:graphicData>
        </a:graphic>
      </p:graphicFrame>
      <p:pic>
        <p:nvPicPr>
          <p:cNvPr id="6146" name="Picture 2">
            <a:extLst>
              <a:ext uri="{FF2B5EF4-FFF2-40B4-BE49-F238E27FC236}">
                <a16:creationId xmlns:a16="http://schemas.microsoft.com/office/drawing/2014/main" id="{C532142B-BF56-04C3-9376-99736319E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197" y="2357594"/>
            <a:ext cx="2140641" cy="1808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7EDB479D-6383-690B-5515-377FD2A39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8817" y="2380328"/>
            <a:ext cx="2076230" cy="1754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808F8BFE-8439-AAA4-9388-620EBD9B3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134" y="2380327"/>
            <a:ext cx="2076229" cy="175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>
            <a:extLst>
              <a:ext uri="{FF2B5EF4-FFF2-40B4-BE49-F238E27FC236}">
                <a16:creationId xmlns:a16="http://schemas.microsoft.com/office/drawing/2014/main" id="{08E3DFEF-C9CA-367F-9FD4-D7B4D95895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131" y="4179862"/>
            <a:ext cx="6470078" cy="213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00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900</Words>
  <Application>Microsoft Office PowerPoint</Application>
  <PresentationFormat>Widescreen</PresentationFormat>
  <Paragraphs>157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Aptos Display</vt:lpstr>
      <vt:lpstr>Arial</vt:lpstr>
      <vt:lpstr>Bodoni MT</vt:lpstr>
      <vt:lpstr>Wingdings</vt:lpstr>
      <vt:lpstr>Office Theme</vt:lpstr>
      <vt:lpstr>Loan Default Prediction Project</vt:lpstr>
      <vt:lpstr>Agenda  </vt:lpstr>
      <vt:lpstr>Problem Statement </vt:lpstr>
      <vt:lpstr>Objective </vt:lpstr>
      <vt:lpstr>Data Overview </vt:lpstr>
      <vt:lpstr>Data Preparation </vt:lpstr>
      <vt:lpstr>EDA Key Findings</vt:lpstr>
      <vt:lpstr>Models Built  Why choosing these models?</vt:lpstr>
      <vt:lpstr>Model Evaluation and Comparison   Logistic Regression vs Random Forest vs SVM</vt:lpstr>
      <vt:lpstr>Model Evaluation and Comparison   Logistic Regression vs Random Forest vs SVM</vt:lpstr>
      <vt:lpstr>Features Importance   Logistic Regression</vt:lpstr>
      <vt:lpstr>Features Importance   Random Forest</vt:lpstr>
      <vt:lpstr>Key Finding from Models   Logistic Regression and Random Forest</vt:lpstr>
      <vt:lpstr>Strategic Business Recommendations </vt:lpstr>
      <vt:lpstr>Strategic Business Recommendations </vt:lpstr>
      <vt:lpstr>Business Recommendations Summary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4</cp:revision>
  <dcterms:created xsi:type="dcterms:W3CDTF">2025-04-28T19:50:39Z</dcterms:created>
  <dcterms:modified xsi:type="dcterms:W3CDTF">2025-04-29T21:02:54Z</dcterms:modified>
</cp:coreProperties>
</file>