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86" r:id="rId3"/>
    <p:sldId id="259" r:id="rId4"/>
    <p:sldId id="257" r:id="rId5"/>
    <p:sldId id="287" r:id="rId6"/>
    <p:sldId id="288" r:id="rId7"/>
    <p:sldId id="289" r:id="rId8"/>
    <p:sldId id="290" r:id="rId9"/>
    <p:sldId id="291" r:id="rId10"/>
    <p:sldId id="292" r:id="rId11"/>
    <p:sldId id="293" r:id="rId12"/>
    <p:sldId id="285" r:id="rId13"/>
    <p:sldId id="294" r:id="rId14"/>
    <p:sldId id="295" r:id="rId15"/>
    <p:sldId id="296" r:id="rId16"/>
    <p:sldId id="297" r:id="rId17"/>
    <p:sldId id="298" r:id="rId18"/>
    <p:sldId id="299" r:id="rId19"/>
    <p:sldId id="260" r:id="rId20"/>
    <p:sldId id="300" r:id="rId21"/>
  </p:sldIdLst>
  <p:sldSz cx="9144000" cy="5143500" type="screen16x9"/>
  <p:notesSz cx="6858000" cy="9144000"/>
  <p:embeddedFontLst>
    <p:embeddedFont>
      <p:font typeface="Catamaran" charset="0"/>
      <p:regular r:id="rId23"/>
      <p:bold r:id="rId24"/>
    </p:embeddedFont>
    <p:embeddedFont>
      <p:font typeface="Catamaran Thin" charset="0"/>
      <p:regular r:id="rId25"/>
      <p:bold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C1E"/>
  </p:clrMru>
</p:presentationPr>
</file>

<file path=ppt/tableStyles.xml><?xml version="1.0" encoding="utf-8"?>
<a:tblStyleLst xmlns:a="http://schemas.openxmlformats.org/drawingml/2006/main" def="{AD908149-8ECA-4EA5-AFE4-CB02EED2FEE8}">
  <a:tblStyle styleId="{AD908149-8ECA-4EA5-AFE4-CB02EED2FE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dk1"/>
            </a:gs>
            <a:gs pos="49000">
              <a:schemeClr val="dk2"/>
            </a:gs>
            <a:gs pos="100000">
              <a:schemeClr val="dk2"/>
            </a:gs>
          </a:gsLst>
          <a:lin ang="5400012" scaled="0"/>
        </a:gradFill>
        <a:effectLst/>
      </p:bgPr>
    </p:bg>
    <p:spTree>
      <p:nvGrpSpPr>
        <p:cNvPr id="1" name="Shape 63"/>
        <p:cNvGrpSpPr/>
        <p:nvPr/>
      </p:nvGrpSpPr>
      <p:grpSpPr>
        <a:xfrm>
          <a:off x="0" y="0"/>
          <a:ext cx="0" cy="0"/>
          <a:chOff x="0" y="0"/>
          <a:chExt cx="0" cy="0"/>
        </a:xfrm>
      </p:grpSpPr>
      <p:grpSp>
        <p:nvGrpSpPr>
          <p:cNvPr id="64" name="Google Shape;64;p3"/>
          <p:cNvGrpSpPr/>
          <p:nvPr/>
        </p:nvGrpSpPr>
        <p:grpSpPr>
          <a:xfrm>
            <a:off x="0" y="2396973"/>
            <a:ext cx="9144000" cy="2463363"/>
            <a:chOff x="0" y="1786473"/>
            <a:chExt cx="9144000" cy="2463363"/>
          </a:xfrm>
        </p:grpSpPr>
        <p:sp>
          <p:nvSpPr>
            <p:cNvPr id="65" name="Google Shape;65;p3"/>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3"/>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3"/>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3"/>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3"/>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3"/>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3"/>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3"/>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3"/>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3"/>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3"/>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3"/>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3"/>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3"/>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 name="Google Shape;88;p3"/>
          <p:cNvSpPr txBox="1">
            <a:spLocks noGrp="1"/>
          </p:cNvSpPr>
          <p:nvPr>
            <p:ph type="ctrTitle"/>
          </p:nvPr>
        </p:nvSpPr>
        <p:spPr>
          <a:xfrm>
            <a:off x="855300" y="1114800"/>
            <a:ext cx="7433400" cy="1018800"/>
          </a:xfrm>
          <a:prstGeom prst="rect">
            <a:avLst/>
          </a:prstGeom>
        </p:spPr>
        <p:txBody>
          <a:bodyPr spcFirstLastPara="1" wrap="square" lIns="0" tIns="0" rIns="0" bIns="0" anchor="b"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3"/>
          <p:cNvSpPr txBox="1">
            <a:spLocks noGrp="1"/>
          </p:cNvSpPr>
          <p:nvPr>
            <p:ph type="subTitle" idx="1"/>
          </p:nvPr>
        </p:nvSpPr>
        <p:spPr>
          <a:xfrm>
            <a:off x="855300" y="2117602"/>
            <a:ext cx="7433400" cy="355500"/>
          </a:xfrm>
          <a:prstGeom prst="rect">
            <a:avLst/>
          </a:prstGeom>
        </p:spPr>
        <p:txBody>
          <a:bodyPr spcFirstLastPara="1" wrap="square" lIns="0" tIns="0" rIns="0" bIns="0" anchor="t" anchorCtr="0">
            <a:noAutofit/>
          </a:bodyPr>
          <a:lstStyle>
            <a:lvl1pPr lvl="0" algn="ctr" rtl="0">
              <a:spcBef>
                <a:spcPts val="0"/>
              </a:spcBef>
              <a:spcAft>
                <a:spcPts val="0"/>
              </a:spcAft>
              <a:buClr>
                <a:schemeClr val="lt2"/>
              </a:buClr>
              <a:buSzPts val="2000"/>
              <a:buNone/>
              <a:defRPr sz="2000">
                <a:solidFill>
                  <a:schemeClr val="lt2"/>
                </a:solidFill>
              </a:defRPr>
            </a:lvl1pPr>
            <a:lvl2pPr lvl="1" algn="ctr" rtl="0">
              <a:spcBef>
                <a:spcPts val="800"/>
              </a:spcBef>
              <a:spcAft>
                <a:spcPts val="0"/>
              </a:spcAft>
              <a:buClr>
                <a:schemeClr val="lt2"/>
              </a:buClr>
              <a:buSzPts val="2000"/>
              <a:buNone/>
              <a:defRPr sz="2000">
                <a:solidFill>
                  <a:schemeClr val="lt2"/>
                </a:solidFill>
              </a:defRPr>
            </a:lvl2pPr>
            <a:lvl3pPr lvl="2" algn="ctr" rtl="0">
              <a:spcBef>
                <a:spcPts val="800"/>
              </a:spcBef>
              <a:spcAft>
                <a:spcPts val="0"/>
              </a:spcAft>
              <a:buClr>
                <a:schemeClr val="lt2"/>
              </a:buClr>
              <a:buSzPts val="2000"/>
              <a:buNone/>
              <a:defRPr sz="2000">
                <a:solidFill>
                  <a:schemeClr val="lt2"/>
                </a:solidFill>
              </a:defRPr>
            </a:lvl3pPr>
            <a:lvl4pPr lvl="3" algn="ctr" rtl="0">
              <a:spcBef>
                <a:spcPts val="800"/>
              </a:spcBef>
              <a:spcAft>
                <a:spcPts val="0"/>
              </a:spcAft>
              <a:buClr>
                <a:schemeClr val="lt2"/>
              </a:buClr>
              <a:buSzPts val="2000"/>
              <a:buNone/>
              <a:defRPr sz="2000">
                <a:solidFill>
                  <a:schemeClr val="lt2"/>
                </a:solidFill>
              </a:defRPr>
            </a:lvl4pPr>
            <a:lvl5pPr lvl="4" algn="ctr" rtl="0">
              <a:spcBef>
                <a:spcPts val="800"/>
              </a:spcBef>
              <a:spcAft>
                <a:spcPts val="0"/>
              </a:spcAft>
              <a:buClr>
                <a:schemeClr val="lt2"/>
              </a:buClr>
              <a:buSzPts val="2000"/>
              <a:buNone/>
              <a:defRPr sz="2000">
                <a:solidFill>
                  <a:schemeClr val="lt2"/>
                </a:solidFill>
              </a:defRPr>
            </a:lvl5pPr>
            <a:lvl6pPr lvl="5" algn="ctr" rtl="0">
              <a:spcBef>
                <a:spcPts val="800"/>
              </a:spcBef>
              <a:spcAft>
                <a:spcPts val="0"/>
              </a:spcAft>
              <a:buClr>
                <a:schemeClr val="lt2"/>
              </a:buClr>
              <a:buSzPts val="2000"/>
              <a:buNone/>
              <a:defRPr sz="2000">
                <a:solidFill>
                  <a:schemeClr val="lt2"/>
                </a:solidFill>
              </a:defRPr>
            </a:lvl6pPr>
            <a:lvl7pPr lvl="6" algn="ctr" rtl="0">
              <a:spcBef>
                <a:spcPts val="800"/>
              </a:spcBef>
              <a:spcAft>
                <a:spcPts val="0"/>
              </a:spcAft>
              <a:buClr>
                <a:schemeClr val="lt2"/>
              </a:buClr>
              <a:buSzPts val="2000"/>
              <a:buNone/>
              <a:defRPr sz="2000">
                <a:solidFill>
                  <a:schemeClr val="lt2"/>
                </a:solidFill>
              </a:defRPr>
            </a:lvl7pPr>
            <a:lvl8pPr lvl="7" algn="ctr" rtl="0">
              <a:spcBef>
                <a:spcPts val="800"/>
              </a:spcBef>
              <a:spcAft>
                <a:spcPts val="0"/>
              </a:spcAft>
              <a:buClr>
                <a:schemeClr val="lt2"/>
              </a:buClr>
              <a:buSzPts val="2000"/>
              <a:buNone/>
              <a:defRPr sz="2000">
                <a:solidFill>
                  <a:schemeClr val="lt2"/>
                </a:solidFill>
              </a:defRPr>
            </a:lvl8pPr>
            <a:lvl9pPr lvl="8" algn="ctr" rtl="0">
              <a:spcBef>
                <a:spcPts val="800"/>
              </a:spcBef>
              <a:spcAft>
                <a:spcPts val="800"/>
              </a:spcAft>
              <a:buClr>
                <a:schemeClr val="lt2"/>
              </a:buClr>
              <a:buSzPts val="2000"/>
              <a:buNone/>
              <a:defRPr sz="2000">
                <a:solidFill>
                  <a:schemeClr val="lt2"/>
                </a:solidFill>
              </a:defRPr>
            </a:lvl9pPr>
          </a:lstStyle>
          <a:p>
            <a:endParaRPr/>
          </a:p>
        </p:txBody>
      </p:sp>
      <p:grpSp>
        <p:nvGrpSpPr>
          <p:cNvPr id="90" name="Google Shape;90;p3"/>
          <p:cNvGrpSpPr/>
          <p:nvPr/>
        </p:nvGrpSpPr>
        <p:grpSpPr>
          <a:xfrm>
            <a:off x="135815" y="2828480"/>
            <a:ext cx="8869535" cy="2073345"/>
            <a:chOff x="135815" y="2828480"/>
            <a:chExt cx="8869535" cy="2073345"/>
          </a:xfrm>
        </p:grpSpPr>
        <p:sp>
          <p:nvSpPr>
            <p:cNvPr id="91" name="Google Shape;91;p3"/>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20790" y="408647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02225" y="432663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68650" y="4401625"/>
              <a:ext cx="96300" cy="96300"/>
            </a:xfrm>
            <a:prstGeom prst="donut">
              <a:avLst>
                <a:gd name="adj" fmla="val 22068"/>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669290" y="4656377"/>
              <a:ext cx="58200" cy="58200"/>
            </a:xfrm>
            <a:prstGeom prst="ellipse">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85040" y="46563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570650" y="4497930"/>
              <a:ext cx="124800" cy="124800"/>
            </a:xfrm>
            <a:prstGeom prst="donut">
              <a:avLst>
                <a:gd name="adj" fmla="val 13795"/>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225425" y="32537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755090" y="445142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005325" y="3474830"/>
              <a:ext cx="124800" cy="124800"/>
            </a:xfrm>
            <a:prstGeom prst="donut">
              <a:avLst>
                <a:gd name="adj" fmla="val 13795"/>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109815" y="44206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09050" y="46373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733490" y="42806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7280975" y="282848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446290" y="30729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363775" y="3474825"/>
              <a:ext cx="96300" cy="96300"/>
            </a:xfrm>
            <a:prstGeom prst="donut">
              <a:avLst>
                <a:gd name="adj" fmla="val 22068"/>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526265" y="47336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35815" y="39755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09690" y="35081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8"/>
        <p:cNvGrpSpPr/>
        <p:nvPr/>
      </p:nvGrpSpPr>
      <p:grpSpPr>
        <a:xfrm>
          <a:off x="0" y="0"/>
          <a:ext cx="0" cy="0"/>
          <a:chOff x="0" y="0"/>
          <a:chExt cx="0" cy="0"/>
        </a:xfrm>
      </p:grpSpPr>
      <p:sp>
        <p:nvSpPr>
          <p:cNvPr id="119" name="Google Shape;119;p4"/>
          <p:cNvSpPr txBox="1">
            <a:spLocks noGrp="1"/>
          </p:cNvSpPr>
          <p:nvPr>
            <p:ph type="body" idx="1"/>
          </p:nvPr>
        </p:nvSpPr>
        <p:spPr>
          <a:xfrm>
            <a:off x="1241875" y="1933200"/>
            <a:ext cx="6660300" cy="2480700"/>
          </a:xfrm>
          <a:prstGeom prst="rect">
            <a:avLst/>
          </a:prstGeom>
        </p:spPr>
        <p:txBody>
          <a:bodyPr spcFirstLastPara="1" wrap="square" lIns="0" tIns="0" rIns="0" bIns="0" anchor="t" anchorCtr="0">
            <a:noAutofit/>
          </a:bodyPr>
          <a:lstStyle>
            <a:lvl1pPr marL="457200" lvl="0" indent="-419100" algn="ctr" rtl="0">
              <a:spcBef>
                <a:spcPts val="0"/>
              </a:spcBef>
              <a:spcAft>
                <a:spcPts val="0"/>
              </a:spcAft>
              <a:buSzPts val="3000"/>
              <a:buChar char="▹"/>
              <a:defRPr sz="3000"/>
            </a:lvl1pPr>
            <a:lvl2pPr marL="914400" lvl="1" indent="-419100" algn="ctr" rtl="0">
              <a:spcBef>
                <a:spcPts val="800"/>
              </a:spcBef>
              <a:spcAft>
                <a:spcPts val="0"/>
              </a:spcAft>
              <a:buSzPts val="3000"/>
              <a:buChar char="▸"/>
              <a:defRPr sz="3000"/>
            </a:lvl2pPr>
            <a:lvl3pPr marL="1371600" lvl="2" indent="-419100" algn="ctr" rtl="0">
              <a:spcBef>
                <a:spcPts val="800"/>
              </a:spcBef>
              <a:spcAft>
                <a:spcPts val="0"/>
              </a:spcAft>
              <a:buSzPts val="3000"/>
              <a:buChar char="■"/>
              <a:defRPr sz="3000"/>
            </a:lvl3pPr>
            <a:lvl4pPr marL="1828800" lvl="3" indent="-419100" algn="ctr" rtl="0">
              <a:spcBef>
                <a:spcPts val="800"/>
              </a:spcBef>
              <a:spcAft>
                <a:spcPts val="0"/>
              </a:spcAft>
              <a:buSzPts val="3000"/>
              <a:buChar char="●"/>
              <a:defRPr sz="3000"/>
            </a:lvl4pPr>
            <a:lvl5pPr marL="2286000" lvl="4" indent="-419100" algn="ctr" rtl="0">
              <a:spcBef>
                <a:spcPts val="800"/>
              </a:spcBef>
              <a:spcAft>
                <a:spcPts val="0"/>
              </a:spcAft>
              <a:buSzPts val="3000"/>
              <a:buChar char="○"/>
              <a:defRPr sz="3000"/>
            </a:lvl5pPr>
            <a:lvl6pPr marL="2743200" lvl="5" indent="-419100" algn="ctr" rtl="0">
              <a:spcBef>
                <a:spcPts val="800"/>
              </a:spcBef>
              <a:spcAft>
                <a:spcPts val="0"/>
              </a:spcAft>
              <a:buSzPts val="3000"/>
              <a:buChar char="■"/>
              <a:defRPr sz="3000"/>
            </a:lvl6pPr>
            <a:lvl7pPr marL="3200400" lvl="6" indent="-419100" algn="ctr" rtl="0">
              <a:spcBef>
                <a:spcPts val="800"/>
              </a:spcBef>
              <a:spcAft>
                <a:spcPts val="0"/>
              </a:spcAft>
              <a:buSzPts val="3000"/>
              <a:buChar char="●"/>
              <a:defRPr sz="3000"/>
            </a:lvl7pPr>
            <a:lvl8pPr marL="3657600" lvl="7" indent="-419100" algn="ctr" rtl="0">
              <a:spcBef>
                <a:spcPts val="800"/>
              </a:spcBef>
              <a:spcAft>
                <a:spcPts val="0"/>
              </a:spcAft>
              <a:buSzPts val="3000"/>
              <a:buChar char="○"/>
              <a:defRPr sz="3000"/>
            </a:lvl8pPr>
            <a:lvl9pPr marL="4114800" lvl="8" indent="-419100" algn="ctr" rtl="0">
              <a:spcBef>
                <a:spcPts val="800"/>
              </a:spcBef>
              <a:spcAft>
                <a:spcPts val="800"/>
              </a:spcAft>
              <a:buSzPts val="3000"/>
              <a:buChar char="■"/>
              <a:defRPr sz="3000"/>
            </a:lvl9pPr>
          </a:lstStyle>
          <a:p>
            <a:endParaRPr/>
          </a:p>
        </p:txBody>
      </p:sp>
      <p:sp>
        <p:nvSpPr>
          <p:cNvPr id="120" name="Google Shape;120;p4"/>
          <p:cNvSpPr txBox="1"/>
          <p:nvPr/>
        </p:nvSpPr>
        <p:spPr>
          <a:xfrm>
            <a:off x="3593400" y="10861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2"/>
                </a:solidFill>
                <a:latin typeface="Catamaran"/>
                <a:ea typeface="Catamaran"/>
                <a:cs typeface="Catamaran"/>
                <a:sym typeface="Catamaran"/>
              </a:rPr>
              <a:t>“</a:t>
            </a:r>
            <a:endParaRPr sz="9600">
              <a:solidFill>
                <a:schemeClr val="accent2"/>
              </a:solidFill>
              <a:latin typeface="Catamaran"/>
              <a:ea typeface="Catamaran"/>
              <a:cs typeface="Catamaran"/>
              <a:sym typeface="Catamaran"/>
            </a:endParaRPr>
          </a:p>
        </p:txBody>
      </p:sp>
      <p:sp>
        <p:nvSpPr>
          <p:cNvPr id="121" name="Google Shape;121;p4"/>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22" name="Google Shape;122;p4"/>
          <p:cNvGrpSpPr/>
          <p:nvPr/>
        </p:nvGrpSpPr>
        <p:grpSpPr>
          <a:xfrm>
            <a:off x="218" y="260336"/>
            <a:ext cx="9143345" cy="1231682"/>
            <a:chOff x="218" y="898161"/>
            <a:chExt cx="9143345" cy="1231682"/>
          </a:xfrm>
        </p:grpSpPr>
        <p:sp>
          <p:nvSpPr>
            <p:cNvPr id="123" name="Google Shape;123;p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68;p4"/>
          <p:cNvGrpSpPr/>
          <p:nvPr/>
        </p:nvGrpSpPr>
        <p:grpSpPr>
          <a:xfrm>
            <a:off x="138350" y="260325"/>
            <a:ext cx="8847940" cy="1250750"/>
            <a:chOff x="138350" y="260325"/>
            <a:chExt cx="8847940" cy="1250750"/>
          </a:xfrm>
        </p:grpSpPr>
        <p:sp>
          <p:nvSpPr>
            <p:cNvPr id="169" name="Google Shape;169;p4"/>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1"/>
        <p:cNvGrpSpPr/>
        <p:nvPr/>
      </p:nvGrpSpPr>
      <p:grpSpPr>
        <a:xfrm>
          <a:off x="0" y="0"/>
          <a:ext cx="0" cy="0"/>
          <a:chOff x="0" y="0"/>
          <a:chExt cx="0" cy="0"/>
        </a:xfrm>
      </p:grpSpPr>
      <p:grpSp>
        <p:nvGrpSpPr>
          <p:cNvPr id="272" name="Google Shape;272;p6"/>
          <p:cNvGrpSpPr/>
          <p:nvPr/>
        </p:nvGrpSpPr>
        <p:grpSpPr>
          <a:xfrm>
            <a:off x="218" y="3708336"/>
            <a:ext cx="9143345" cy="1231682"/>
            <a:chOff x="218" y="898161"/>
            <a:chExt cx="9143345" cy="1231682"/>
          </a:xfrm>
        </p:grpSpPr>
        <p:sp>
          <p:nvSpPr>
            <p:cNvPr id="273" name="Google Shape;273;p6"/>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6"/>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6"/>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6"/>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6"/>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6"/>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6"/>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6"/>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6"/>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6"/>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6"/>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6"/>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6"/>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6"/>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6"/>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6"/>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6"/>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6"/>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6"/>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6"/>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6"/>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6"/>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6"/>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6"/>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6"/>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6"/>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6"/>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6"/>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6"/>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6"/>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6"/>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6"/>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6"/>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6"/>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6"/>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6"/>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6"/>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6"/>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6"/>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6"/>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6"/>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6"/>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6"/>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6"/>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6"/>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8" name="Google Shape;318;p6"/>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19" name="Google Shape;319;p6"/>
          <p:cNvSpPr txBox="1">
            <a:spLocks noGrp="1"/>
          </p:cNvSpPr>
          <p:nvPr>
            <p:ph type="body" idx="1"/>
          </p:nvPr>
        </p:nvSpPr>
        <p:spPr>
          <a:xfrm>
            <a:off x="1241825"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0" name="Google Shape;320;p6"/>
          <p:cNvSpPr txBox="1">
            <a:spLocks noGrp="1"/>
          </p:cNvSpPr>
          <p:nvPr>
            <p:ph type="body" idx="2"/>
          </p:nvPr>
        </p:nvSpPr>
        <p:spPr>
          <a:xfrm>
            <a:off x="4790250" y="1125350"/>
            <a:ext cx="3111900" cy="2734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21" name="Google Shape;321;p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22" name="Google Shape;322;p6"/>
          <p:cNvGrpSpPr/>
          <p:nvPr/>
        </p:nvGrpSpPr>
        <p:grpSpPr>
          <a:xfrm>
            <a:off x="138350" y="3775000"/>
            <a:ext cx="8847940" cy="1250750"/>
            <a:chOff x="138350" y="260325"/>
            <a:chExt cx="8847940" cy="1250750"/>
          </a:xfrm>
        </p:grpSpPr>
        <p:sp>
          <p:nvSpPr>
            <p:cNvPr id="323" name="Google Shape;323;p6"/>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6"/>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3"/>
        <p:cNvGrpSpPr/>
        <p:nvPr/>
      </p:nvGrpSpPr>
      <p:grpSpPr>
        <a:xfrm>
          <a:off x="0" y="0"/>
          <a:ext cx="0" cy="0"/>
          <a:chOff x="0" y="0"/>
          <a:chExt cx="0" cy="0"/>
        </a:xfrm>
      </p:grpSpPr>
      <p:sp>
        <p:nvSpPr>
          <p:cNvPr id="504" name="Google Shape;504;p9"/>
          <p:cNvSpPr txBox="1">
            <a:spLocks noGrp="1"/>
          </p:cNvSpPr>
          <p:nvPr>
            <p:ph type="body" idx="1"/>
          </p:nvPr>
        </p:nvSpPr>
        <p:spPr>
          <a:xfrm>
            <a:off x="855300" y="4253900"/>
            <a:ext cx="7433400" cy="2763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700"/>
              <a:buNone/>
              <a:defRPr sz="1700"/>
            </a:lvl1pPr>
          </a:lstStyle>
          <a:p>
            <a:endParaRPr/>
          </a:p>
        </p:txBody>
      </p:sp>
      <p:sp>
        <p:nvSpPr>
          <p:cNvPr id="505" name="Google Shape;505;p9"/>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506" name="Google Shape;506;p9"/>
          <p:cNvGrpSpPr/>
          <p:nvPr/>
        </p:nvGrpSpPr>
        <p:grpSpPr>
          <a:xfrm>
            <a:off x="218" y="264561"/>
            <a:ext cx="9143345" cy="1231682"/>
            <a:chOff x="218" y="898161"/>
            <a:chExt cx="9143345" cy="1231682"/>
          </a:xfrm>
        </p:grpSpPr>
        <p:sp>
          <p:nvSpPr>
            <p:cNvPr id="507" name="Google Shape;507;p9"/>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9"/>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9"/>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9"/>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9"/>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9"/>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9"/>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9"/>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9"/>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9"/>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9"/>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9"/>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9"/>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9"/>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9"/>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9"/>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9"/>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9"/>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9"/>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9"/>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9"/>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9"/>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9"/>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9"/>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9"/>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9"/>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9"/>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9"/>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9"/>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9"/>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9"/>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9"/>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9"/>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9"/>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9"/>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9"/>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9"/>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9"/>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9"/>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9"/>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9"/>
          <p:cNvGrpSpPr/>
          <p:nvPr/>
        </p:nvGrpSpPr>
        <p:grpSpPr>
          <a:xfrm>
            <a:off x="138350" y="260325"/>
            <a:ext cx="8847940" cy="1250750"/>
            <a:chOff x="138350" y="260325"/>
            <a:chExt cx="8847940" cy="1250750"/>
          </a:xfrm>
        </p:grpSpPr>
        <p:sp>
          <p:nvSpPr>
            <p:cNvPr id="553" name="Google Shape;553;p9"/>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1875" y="455000"/>
            <a:ext cx="6660300" cy="3963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241875" y="1125350"/>
            <a:ext cx="6660300" cy="29721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4297650" y="4413799"/>
            <a:ext cx="548700" cy="729600"/>
          </a:xfrm>
          <a:prstGeom prst="rect">
            <a:avLst/>
          </a:prstGeom>
          <a:noFill/>
          <a:ln>
            <a:noFill/>
          </a:ln>
        </p:spPr>
        <p:txBody>
          <a:bodyPr spcFirstLastPara="1" wrap="square" lIns="0" tIns="0" rIns="0" bIns="0" anchor="ctr" anchorCtr="0">
            <a:noAutofit/>
          </a:bodyPr>
          <a:lstStyle>
            <a:lvl1pPr lvl="0" algn="ctr" rtl="0">
              <a:buNone/>
              <a:defRPr sz="1300" b="1">
                <a:solidFill>
                  <a:schemeClr val="dk1"/>
                </a:solidFill>
                <a:latin typeface="Catamaran"/>
                <a:ea typeface="Catamaran"/>
                <a:cs typeface="Catamaran"/>
                <a:sym typeface="Catamaran"/>
              </a:defRPr>
            </a:lvl1pPr>
            <a:lvl2pPr lvl="1" algn="ctr" rtl="0">
              <a:buNone/>
              <a:defRPr sz="1300" b="1">
                <a:solidFill>
                  <a:schemeClr val="dk1"/>
                </a:solidFill>
                <a:latin typeface="Catamaran"/>
                <a:ea typeface="Catamaran"/>
                <a:cs typeface="Catamaran"/>
                <a:sym typeface="Catamaran"/>
              </a:defRPr>
            </a:lvl2pPr>
            <a:lvl3pPr lvl="2" algn="ctr" rtl="0">
              <a:buNone/>
              <a:defRPr sz="1300" b="1">
                <a:solidFill>
                  <a:schemeClr val="dk1"/>
                </a:solidFill>
                <a:latin typeface="Catamaran"/>
                <a:ea typeface="Catamaran"/>
                <a:cs typeface="Catamaran"/>
                <a:sym typeface="Catamaran"/>
              </a:defRPr>
            </a:lvl3pPr>
            <a:lvl4pPr lvl="3" algn="ctr" rtl="0">
              <a:buNone/>
              <a:defRPr sz="1300" b="1">
                <a:solidFill>
                  <a:schemeClr val="dk1"/>
                </a:solidFill>
                <a:latin typeface="Catamaran"/>
                <a:ea typeface="Catamaran"/>
                <a:cs typeface="Catamaran"/>
                <a:sym typeface="Catamaran"/>
              </a:defRPr>
            </a:lvl4pPr>
            <a:lvl5pPr lvl="4" algn="ctr" rtl="0">
              <a:buNone/>
              <a:defRPr sz="1300" b="1">
                <a:solidFill>
                  <a:schemeClr val="dk1"/>
                </a:solidFill>
                <a:latin typeface="Catamaran"/>
                <a:ea typeface="Catamaran"/>
                <a:cs typeface="Catamaran"/>
                <a:sym typeface="Catamaran"/>
              </a:defRPr>
            </a:lvl5pPr>
            <a:lvl6pPr lvl="5" algn="ctr" rtl="0">
              <a:buNone/>
              <a:defRPr sz="1300" b="1">
                <a:solidFill>
                  <a:schemeClr val="dk1"/>
                </a:solidFill>
                <a:latin typeface="Catamaran"/>
                <a:ea typeface="Catamaran"/>
                <a:cs typeface="Catamaran"/>
                <a:sym typeface="Catamaran"/>
              </a:defRPr>
            </a:lvl6pPr>
            <a:lvl7pPr lvl="6" algn="ctr" rtl="0">
              <a:buNone/>
              <a:defRPr sz="1300" b="1">
                <a:solidFill>
                  <a:schemeClr val="dk1"/>
                </a:solidFill>
                <a:latin typeface="Catamaran"/>
                <a:ea typeface="Catamaran"/>
                <a:cs typeface="Catamaran"/>
                <a:sym typeface="Catamaran"/>
              </a:defRPr>
            </a:lvl7pPr>
            <a:lvl8pPr lvl="7" algn="ctr" rtl="0">
              <a:buNone/>
              <a:defRPr sz="1300" b="1">
                <a:solidFill>
                  <a:schemeClr val="dk1"/>
                </a:solidFill>
                <a:latin typeface="Catamaran"/>
                <a:ea typeface="Catamaran"/>
                <a:cs typeface="Catamaran"/>
                <a:sym typeface="Catamaran"/>
              </a:defRPr>
            </a:lvl8pPr>
            <a:lvl9pPr lvl="8" algn="ctr" rtl="0">
              <a:buNone/>
              <a:defRPr sz="1300" b="1">
                <a:solidFill>
                  <a:schemeClr val="dk1"/>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2"/>
          <p:cNvSpPr txBox="1">
            <a:spLocks noGrp="1"/>
          </p:cNvSpPr>
          <p:nvPr>
            <p:ph type="ctrTitle"/>
          </p:nvPr>
        </p:nvSpPr>
        <p:spPr>
          <a:xfrm>
            <a:off x="685800" y="438150"/>
            <a:ext cx="7543800" cy="1066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Airline Booking System</a:t>
            </a:r>
            <a:endParaRPr/>
          </a:p>
        </p:txBody>
      </p:sp>
      <p:sp>
        <p:nvSpPr>
          <p:cNvPr id="4" name="TextBox 3"/>
          <p:cNvSpPr txBox="1"/>
          <p:nvPr/>
        </p:nvSpPr>
        <p:spPr>
          <a:xfrm>
            <a:off x="1295400" y="1428750"/>
            <a:ext cx="6477000" cy="461665"/>
          </a:xfrm>
          <a:prstGeom prst="rect">
            <a:avLst/>
          </a:prstGeom>
          <a:noFill/>
        </p:spPr>
        <p:txBody>
          <a:bodyPr wrap="square" rtlCol="0">
            <a:spAutoFit/>
          </a:bodyPr>
          <a:lstStyle/>
          <a:p>
            <a:r>
              <a:rPr lang="en-US" sz="2400" dirty="0" smtClean="0">
                <a:solidFill>
                  <a:schemeClr val="tx1"/>
                </a:solidFill>
              </a:rPr>
              <a:t>Mini Project CSE – 4A </a:t>
            </a:r>
            <a:endParaRPr lang="en-US" sz="2400" dirty="0">
              <a:solidFill>
                <a:schemeClr val="tx1"/>
              </a:solidFill>
            </a:endParaRPr>
          </a:p>
        </p:txBody>
      </p:sp>
      <p:sp>
        <p:nvSpPr>
          <p:cNvPr id="5" name="TextBox 4"/>
          <p:cNvSpPr txBox="1"/>
          <p:nvPr/>
        </p:nvSpPr>
        <p:spPr>
          <a:xfrm>
            <a:off x="1295400" y="1885950"/>
            <a:ext cx="3657600" cy="369332"/>
          </a:xfrm>
          <a:prstGeom prst="rect">
            <a:avLst/>
          </a:prstGeom>
          <a:noFill/>
        </p:spPr>
        <p:txBody>
          <a:bodyPr wrap="square" rtlCol="0">
            <a:spAutoFit/>
          </a:bodyPr>
          <a:lstStyle/>
          <a:p>
            <a:r>
              <a:rPr lang="en-US" sz="1800" dirty="0" smtClean="0">
                <a:solidFill>
                  <a:schemeClr val="tx1"/>
                </a:solidFill>
              </a:rPr>
              <a:t>Group no – A2</a:t>
            </a:r>
            <a:endParaRPr lang="en-US" sz="1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12" name="TextBox 11"/>
          <p:cNvSpPr txBox="1"/>
          <p:nvPr/>
        </p:nvSpPr>
        <p:spPr>
          <a:xfrm>
            <a:off x="152400" y="590550"/>
            <a:ext cx="8686800" cy="3416320"/>
          </a:xfrm>
          <a:prstGeom prst="rect">
            <a:avLst/>
          </a:prstGeom>
          <a:noFill/>
        </p:spPr>
        <p:txBody>
          <a:bodyPr wrap="square" rtlCol="0">
            <a:spAutoFit/>
          </a:bodyPr>
          <a:lstStyle/>
          <a:p>
            <a:r>
              <a:rPr lang="en-US" sz="1800" dirty="0" smtClean="0">
                <a:solidFill>
                  <a:schemeClr val="bg1">
                    <a:lumMod val="25000"/>
                    <a:lumOff val="75000"/>
                  </a:schemeClr>
                </a:solidFill>
              </a:rPr>
              <a:t>Creating a GUI application using Tkinter is an easy task. All you need to do is perform the following steps </a:t>
            </a:r>
            <a:endParaRPr lang="en-US" sz="1800" dirty="0" smtClean="0">
              <a:solidFill>
                <a:schemeClr val="bg1">
                  <a:lumMod val="25000"/>
                  <a:lumOff val="75000"/>
                </a:schemeClr>
              </a:solidFill>
            </a:endParaRPr>
          </a:p>
          <a:p>
            <a:r>
              <a:rPr lang="en-US" sz="1800" dirty="0" smtClean="0">
                <a:solidFill>
                  <a:schemeClr val="bg1">
                    <a:lumMod val="25000"/>
                    <a:lumOff val="75000"/>
                  </a:schemeClr>
                </a:solidFill>
              </a:rPr>
              <a:t>● </a:t>
            </a:r>
            <a:r>
              <a:rPr lang="en-US" sz="1800" dirty="0" smtClean="0">
                <a:solidFill>
                  <a:schemeClr val="bg1">
                    <a:lumMod val="25000"/>
                    <a:lumOff val="75000"/>
                  </a:schemeClr>
                </a:solidFill>
              </a:rPr>
              <a:t>Import the Tkinter module. </a:t>
            </a:r>
            <a:endParaRPr lang="en-US" sz="1800" dirty="0" smtClean="0">
              <a:solidFill>
                <a:schemeClr val="bg1">
                  <a:lumMod val="25000"/>
                  <a:lumOff val="75000"/>
                </a:schemeClr>
              </a:solidFill>
            </a:endParaRPr>
          </a:p>
          <a:p>
            <a:r>
              <a:rPr lang="en-US" sz="1800" dirty="0" smtClean="0">
                <a:solidFill>
                  <a:schemeClr val="bg1">
                    <a:lumMod val="25000"/>
                    <a:lumOff val="75000"/>
                  </a:schemeClr>
                </a:solidFill>
              </a:rPr>
              <a:t>● </a:t>
            </a:r>
            <a:r>
              <a:rPr lang="en-US" sz="1800" dirty="0" smtClean="0">
                <a:solidFill>
                  <a:schemeClr val="bg1">
                    <a:lumMod val="25000"/>
                    <a:lumOff val="75000"/>
                  </a:schemeClr>
                </a:solidFill>
              </a:rPr>
              <a:t>Create the GUI application main window . </a:t>
            </a:r>
            <a:endParaRPr lang="en-US" sz="1800" dirty="0" smtClean="0">
              <a:solidFill>
                <a:schemeClr val="bg1">
                  <a:lumMod val="25000"/>
                  <a:lumOff val="75000"/>
                </a:schemeClr>
              </a:solidFill>
            </a:endParaRPr>
          </a:p>
          <a:p>
            <a:r>
              <a:rPr lang="en-US" sz="1800" dirty="0" smtClean="0">
                <a:solidFill>
                  <a:schemeClr val="bg1">
                    <a:lumMod val="25000"/>
                    <a:lumOff val="75000"/>
                  </a:schemeClr>
                </a:solidFill>
              </a:rPr>
              <a:t>● </a:t>
            </a:r>
            <a:r>
              <a:rPr lang="en-US" sz="1800" dirty="0" smtClean="0">
                <a:solidFill>
                  <a:schemeClr val="bg1">
                    <a:lumMod val="25000"/>
                    <a:lumOff val="75000"/>
                  </a:schemeClr>
                </a:solidFill>
              </a:rPr>
              <a:t>Add one or more of the above-mentioned widgets to the GUI application. </a:t>
            </a:r>
            <a:endParaRPr lang="en-US" sz="1800" dirty="0" smtClean="0">
              <a:solidFill>
                <a:schemeClr val="bg1">
                  <a:lumMod val="25000"/>
                  <a:lumOff val="75000"/>
                </a:schemeClr>
              </a:solidFill>
            </a:endParaRPr>
          </a:p>
          <a:p>
            <a:r>
              <a:rPr lang="en-US" sz="1800" dirty="0" smtClean="0">
                <a:solidFill>
                  <a:schemeClr val="bg1">
                    <a:lumMod val="25000"/>
                    <a:lumOff val="75000"/>
                  </a:schemeClr>
                </a:solidFill>
              </a:rPr>
              <a:t>● Enter </a:t>
            </a:r>
            <a:r>
              <a:rPr lang="en-US" sz="1800" dirty="0" smtClean="0">
                <a:solidFill>
                  <a:schemeClr val="bg1">
                    <a:lumMod val="25000"/>
                    <a:lumOff val="75000"/>
                  </a:schemeClr>
                </a:solidFill>
              </a:rPr>
              <a:t>the main event loop to take action against each event triggered </a:t>
            </a:r>
            <a:r>
              <a:rPr lang="en-US" sz="1800" dirty="0" smtClean="0">
                <a:solidFill>
                  <a:schemeClr val="bg1">
                    <a:lumMod val="25000"/>
                    <a:lumOff val="75000"/>
                  </a:schemeClr>
                </a:solidFill>
              </a:rPr>
              <a:t>by      the user</a:t>
            </a:r>
            <a:r>
              <a:rPr lang="en-US" sz="1800" dirty="0" smtClean="0"/>
              <a:t>.</a:t>
            </a:r>
          </a:p>
          <a:p>
            <a:r>
              <a:rPr lang="en-US" sz="1800" dirty="0" smtClean="0">
                <a:solidFill>
                  <a:schemeClr val="tx1"/>
                </a:solidFill>
              </a:rPr>
              <a:t>Example: </a:t>
            </a:r>
            <a:endParaRPr lang="en-US" sz="1800" dirty="0" smtClean="0">
              <a:solidFill>
                <a:schemeClr val="tx1"/>
              </a:solidFill>
            </a:endParaRPr>
          </a:p>
          <a:p>
            <a:r>
              <a:rPr lang="en-US" sz="1800" dirty="0" smtClean="0">
                <a:solidFill>
                  <a:srgbClr val="FFFF00"/>
                </a:solidFill>
              </a:rPr>
              <a:t>#!/</a:t>
            </a:r>
            <a:r>
              <a:rPr lang="en-US" sz="1800" dirty="0" err="1" smtClean="0">
                <a:solidFill>
                  <a:srgbClr val="FFFF00"/>
                </a:solidFill>
              </a:rPr>
              <a:t>usr</a:t>
            </a:r>
            <a:r>
              <a:rPr lang="en-US" sz="1800" dirty="0" smtClean="0">
                <a:solidFill>
                  <a:srgbClr val="FFFF00"/>
                </a:solidFill>
              </a:rPr>
              <a:t>/bin/python </a:t>
            </a:r>
            <a:endParaRPr lang="en-US" sz="1800" dirty="0" smtClean="0">
              <a:solidFill>
                <a:srgbClr val="FFFF00"/>
              </a:solidFill>
            </a:endParaRPr>
          </a:p>
          <a:p>
            <a:r>
              <a:rPr lang="en-US" sz="1800" dirty="0" smtClean="0">
                <a:solidFill>
                  <a:srgbClr val="FFFF00"/>
                </a:solidFill>
              </a:rPr>
              <a:t>import </a:t>
            </a:r>
            <a:r>
              <a:rPr lang="en-US" sz="1800" dirty="0" smtClean="0">
                <a:solidFill>
                  <a:srgbClr val="FFFF00"/>
                </a:solidFill>
              </a:rPr>
              <a:t>Tkinter top = Tkinter.Tk() </a:t>
            </a:r>
            <a:endParaRPr lang="en-US" sz="1800" dirty="0" smtClean="0">
              <a:solidFill>
                <a:srgbClr val="FFFF00"/>
              </a:solidFill>
            </a:endParaRPr>
          </a:p>
          <a:p>
            <a:r>
              <a:rPr lang="en-US" sz="1800" dirty="0" smtClean="0">
                <a:solidFill>
                  <a:srgbClr val="FFFF00"/>
                </a:solidFill>
              </a:rPr>
              <a:t># </a:t>
            </a:r>
            <a:r>
              <a:rPr lang="en-US" sz="1800" dirty="0" smtClean="0">
                <a:solidFill>
                  <a:srgbClr val="FFFF00"/>
                </a:solidFill>
              </a:rPr>
              <a:t>Code to add widgets will go here... </a:t>
            </a:r>
            <a:endParaRPr lang="en-US" sz="1800" dirty="0" smtClean="0">
              <a:solidFill>
                <a:srgbClr val="FFFF00"/>
              </a:solidFill>
            </a:endParaRPr>
          </a:p>
          <a:p>
            <a:r>
              <a:rPr lang="en-US" sz="1800" dirty="0" smtClean="0">
                <a:solidFill>
                  <a:srgbClr val="FFFF00"/>
                </a:solidFill>
              </a:rPr>
              <a:t>top.mainloop</a:t>
            </a:r>
            <a:r>
              <a:rPr lang="en-US" sz="1800" dirty="0" smtClean="0">
                <a:solidFill>
                  <a:srgbClr val="FFFF00"/>
                </a:solidFill>
              </a:rPr>
              <a:t>()</a:t>
            </a:r>
            <a:endParaRPr lang="en-US" sz="1800" b="1" dirty="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
        <p:nvSpPr>
          <p:cNvPr id="11" name="TextBox 10"/>
          <p:cNvSpPr txBox="1"/>
          <p:nvPr/>
        </p:nvSpPr>
        <p:spPr>
          <a:xfrm>
            <a:off x="762000" y="361950"/>
            <a:ext cx="4572000" cy="461665"/>
          </a:xfrm>
          <a:prstGeom prst="rect">
            <a:avLst/>
          </a:prstGeom>
          <a:noFill/>
        </p:spPr>
        <p:txBody>
          <a:bodyPr wrap="square" rtlCol="0">
            <a:spAutoFit/>
          </a:bodyPr>
          <a:lstStyle/>
          <a:p>
            <a:r>
              <a:rPr lang="en-US" sz="2400" b="1" u="sng" dirty="0" smtClean="0">
                <a:solidFill>
                  <a:schemeClr val="tx1"/>
                </a:solidFill>
              </a:rPr>
              <a:t>Sqlite3:</a:t>
            </a:r>
            <a:endParaRPr lang="en-US" sz="2400" b="1" u="sng" dirty="0">
              <a:solidFill>
                <a:schemeClr val="tx1"/>
              </a:solidFill>
            </a:endParaRPr>
          </a:p>
        </p:txBody>
      </p:sp>
      <p:sp>
        <p:nvSpPr>
          <p:cNvPr id="12" name="TextBox 11"/>
          <p:cNvSpPr txBox="1"/>
          <p:nvPr/>
        </p:nvSpPr>
        <p:spPr>
          <a:xfrm>
            <a:off x="762000" y="895350"/>
            <a:ext cx="7696200" cy="1938992"/>
          </a:xfrm>
          <a:prstGeom prst="rect">
            <a:avLst/>
          </a:prstGeom>
          <a:noFill/>
        </p:spPr>
        <p:txBody>
          <a:bodyPr wrap="square" rtlCol="0">
            <a:spAutoFit/>
          </a:bodyPr>
          <a:lstStyle/>
          <a:p>
            <a:r>
              <a:rPr lang="en-US" sz="2000" dirty="0" smtClean="0">
                <a:solidFill>
                  <a:schemeClr val="tx1"/>
                </a:solidFill>
              </a:rPr>
              <a:t>●</a:t>
            </a:r>
            <a:r>
              <a:rPr lang="en-US" sz="2000" dirty="0" smtClean="0"/>
              <a:t> </a:t>
            </a:r>
            <a:r>
              <a:rPr lang="en-US" sz="2000" dirty="0" smtClean="0">
                <a:solidFill>
                  <a:schemeClr val="accent2">
                    <a:lumMod val="75000"/>
                  </a:schemeClr>
                </a:solidFill>
              </a:rPr>
              <a:t>SQLite </a:t>
            </a:r>
            <a:r>
              <a:rPr lang="en-US" sz="2000" dirty="0" smtClean="0">
                <a:solidFill>
                  <a:schemeClr val="accent2">
                    <a:lumMod val="75000"/>
                  </a:schemeClr>
                </a:solidFill>
              </a:rPr>
              <a:t>is a C library that provides a lightweight disk-based database that doesn‟t require a separate server process and allows accessing the database using a nonstandard variant of the SQL query language</a:t>
            </a:r>
            <a:r>
              <a:rPr lang="en-US" sz="2000" dirty="0" smtClean="0">
                <a:solidFill>
                  <a:schemeClr val="accent2">
                    <a:lumMod val="75000"/>
                  </a:schemeClr>
                </a:solidFill>
              </a:rPr>
              <a:t>.</a:t>
            </a:r>
          </a:p>
          <a:p>
            <a:r>
              <a:rPr lang="en-US" sz="2000" dirty="0" smtClean="0">
                <a:solidFill>
                  <a:schemeClr val="tx1"/>
                </a:solidFill>
              </a:rPr>
              <a:t>●</a:t>
            </a:r>
            <a:r>
              <a:rPr lang="en-US" sz="2000" dirty="0" smtClean="0">
                <a:solidFill>
                  <a:schemeClr val="accent2">
                    <a:lumMod val="75000"/>
                  </a:schemeClr>
                </a:solidFill>
              </a:rPr>
              <a:t> It‟s </a:t>
            </a:r>
            <a:r>
              <a:rPr lang="en-US" sz="2000" dirty="0" smtClean="0">
                <a:solidFill>
                  <a:schemeClr val="accent2">
                    <a:lumMod val="75000"/>
                  </a:schemeClr>
                </a:solidFill>
              </a:rPr>
              <a:t>also possible to prototype an application using SQLite and then port the code to a larger database </a:t>
            </a:r>
            <a:endParaRPr lang="en-US" sz="2000" b="1" dirty="0">
              <a:solidFill>
                <a:schemeClr val="accent2">
                  <a:lumMod val="75000"/>
                </a:schemeClr>
              </a:solidFill>
            </a:endParaRPr>
          </a:p>
        </p:txBody>
      </p:sp>
      <p:pic>
        <p:nvPicPr>
          <p:cNvPr id="2052" name="Picture 4" descr="C:\Users\user\Desktop\unnamed.jpg"/>
          <p:cNvPicPr>
            <a:picLocks noChangeAspect="1" noChangeArrowheads="1"/>
          </p:cNvPicPr>
          <p:nvPr/>
        </p:nvPicPr>
        <p:blipFill>
          <a:blip r:embed="rId3"/>
          <a:srcRect/>
          <a:stretch>
            <a:fillRect/>
          </a:stretch>
        </p:blipFill>
        <p:spPr bwMode="auto">
          <a:xfrm>
            <a:off x="5791200" y="2647950"/>
            <a:ext cx="2101173" cy="1350168"/>
          </a:xfrm>
          <a:prstGeom prst="rect">
            <a:avLst/>
          </a:prstGeom>
          <a:noFill/>
          <a:effectLst>
            <a:outerShdw blurRad="50800" dist="50800" dir="5400000" algn="ctr" rotWithShape="0">
              <a:srgbClr val="000000">
                <a:alpha val="49000"/>
              </a:srgbClr>
            </a:outerShdw>
          </a:effectLst>
          <a:scene3d>
            <a:camera prst="orthographicFront"/>
            <a:lightRig rig="threePt" dir="t"/>
          </a:scene3d>
          <a:sp3d extrusionH="76200" contourW="12700" prstMaterial="dkEdge">
            <a:bevelT w="635000" h="127000"/>
            <a:bevelB w="635000"/>
            <a:extrusionClr>
              <a:schemeClr val="bg1"/>
            </a:extrusionClr>
            <a:contourClr>
              <a:schemeClr val="bg1">
                <a:lumMod val="90000"/>
                <a:lumOff val="10000"/>
              </a:schemeClr>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4" name="TextBox 3"/>
          <p:cNvSpPr txBox="1"/>
          <p:nvPr/>
        </p:nvSpPr>
        <p:spPr>
          <a:xfrm>
            <a:off x="533400" y="209550"/>
            <a:ext cx="6400800" cy="523220"/>
          </a:xfrm>
          <a:prstGeom prst="rect">
            <a:avLst/>
          </a:prstGeom>
          <a:noFill/>
        </p:spPr>
        <p:txBody>
          <a:bodyPr wrap="square" rtlCol="0">
            <a:spAutoFit/>
          </a:bodyPr>
          <a:lstStyle/>
          <a:p>
            <a:r>
              <a:rPr lang="en-US" sz="2800" b="1" u="sng" dirty="0" smtClean="0">
                <a:solidFill>
                  <a:schemeClr val="bg1"/>
                </a:solidFill>
              </a:rPr>
              <a:t>Source Code:</a:t>
            </a:r>
            <a:endParaRPr lang="en-US" sz="2800" b="1" u="sng" dirty="0">
              <a:solidFill>
                <a:schemeClr val="bg1"/>
              </a:solidFill>
            </a:endParaRPr>
          </a:p>
        </p:txBody>
      </p:sp>
      <p:pic>
        <p:nvPicPr>
          <p:cNvPr id="5" name="Picture 4" descr="picture1.PNG"/>
          <p:cNvPicPr>
            <a:picLocks noChangeAspect="1"/>
          </p:cNvPicPr>
          <p:nvPr/>
        </p:nvPicPr>
        <p:blipFill>
          <a:blip r:embed="rId3"/>
          <a:stretch>
            <a:fillRect/>
          </a:stretch>
        </p:blipFill>
        <p:spPr>
          <a:xfrm>
            <a:off x="533400" y="819150"/>
            <a:ext cx="7987369" cy="3810000"/>
          </a:xfrm>
          <a:prstGeom prst="rect">
            <a:avLst/>
          </a:prstGeom>
          <a:ln>
            <a:noFill/>
          </a:ln>
          <a:effectLst>
            <a:outerShdw blurRad="317500" dist="76200" dir="2940000" sx="101000" sy="101000" algn="ctr" rotWithShape="0">
              <a:srgbClr val="000000">
                <a:alpha val="50000"/>
              </a:srgbClr>
            </a:outerShdw>
          </a:effectLst>
          <a:scene3d>
            <a:camera prst="orthographicFront"/>
            <a:lightRig rig="threePt" dir="t"/>
          </a:scene3d>
          <a:sp3d>
            <a:bevelT w="0" h="0"/>
            <a:bevelB w="635000" h="635000" prst="convex"/>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pic>
        <p:nvPicPr>
          <p:cNvPr id="6" name="Picture 5" descr="picture2.PNG"/>
          <p:cNvPicPr>
            <a:picLocks noChangeAspect="1"/>
          </p:cNvPicPr>
          <p:nvPr/>
        </p:nvPicPr>
        <p:blipFill>
          <a:blip r:embed="rId3"/>
          <a:stretch>
            <a:fillRect/>
          </a:stretch>
        </p:blipFill>
        <p:spPr>
          <a:xfrm>
            <a:off x="533400" y="361950"/>
            <a:ext cx="7975241" cy="4280145"/>
          </a:xfrm>
          <a:prstGeom prst="rect">
            <a:avLst/>
          </a:prstGeom>
          <a:effectLst>
            <a:outerShdw blurRad="444500" dist="63500" dir="1320000" sx="102000" sy="102000" algn="ctr" rotWithShape="0">
              <a:srgbClr val="000000">
                <a:alpha val="42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4" name="TextBox 3"/>
          <p:cNvSpPr txBox="1"/>
          <p:nvPr/>
        </p:nvSpPr>
        <p:spPr>
          <a:xfrm>
            <a:off x="533400" y="209550"/>
            <a:ext cx="6400800" cy="954107"/>
          </a:xfrm>
          <a:prstGeom prst="rect">
            <a:avLst/>
          </a:prstGeom>
          <a:noFill/>
        </p:spPr>
        <p:txBody>
          <a:bodyPr wrap="square" rtlCol="0">
            <a:spAutoFit/>
          </a:bodyPr>
          <a:lstStyle/>
          <a:p>
            <a:r>
              <a:rPr lang="en-US" sz="2800" b="1" u="sng" dirty="0" smtClean="0">
                <a:solidFill>
                  <a:schemeClr val="bg1"/>
                </a:solidFill>
              </a:rPr>
              <a:t>O</a:t>
            </a:r>
            <a:r>
              <a:rPr lang="en-US" sz="2800" b="1" u="sng" dirty="0" smtClean="0">
                <a:solidFill>
                  <a:schemeClr val="bg1"/>
                </a:solidFill>
              </a:rPr>
              <a:t>utput:</a:t>
            </a:r>
          </a:p>
          <a:p>
            <a:r>
              <a:rPr lang="en-US" sz="2400" b="1" u="sng" dirty="0" smtClean="0">
                <a:solidFill>
                  <a:schemeClr val="bg1">
                    <a:lumMod val="50000"/>
                    <a:lumOff val="50000"/>
                  </a:schemeClr>
                </a:solidFill>
              </a:rPr>
              <a:t>Step 1:</a:t>
            </a:r>
            <a:r>
              <a:rPr lang="en-US" sz="2800" b="1" u="sng" dirty="0" smtClean="0">
                <a:solidFill>
                  <a:schemeClr val="bg1">
                    <a:lumMod val="50000"/>
                    <a:lumOff val="50000"/>
                  </a:schemeClr>
                </a:solidFill>
              </a:rPr>
              <a:t>-</a:t>
            </a:r>
            <a:endParaRPr lang="en-US" sz="2800" b="1" u="sng" dirty="0">
              <a:solidFill>
                <a:schemeClr val="bg1">
                  <a:lumMod val="50000"/>
                  <a:lumOff val="50000"/>
                </a:schemeClr>
              </a:solidFill>
            </a:endParaRPr>
          </a:p>
        </p:txBody>
      </p:sp>
      <p:pic>
        <p:nvPicPr>
          <p:cNvPr id="6" name="Picture 5" descr="pic1.PNG"/>
          <p:cNvPicPr>
            <a:picLocks noChangeAspect="1"/>
          </p:cNvPicPr>
          <p:nvPr/>
        </p:nvPicPr>
        <p:blipFill>
          <a:blip r:embed="rId3"/>
          <a:stretch>
            <a:fillRect/>
          </a:stretch>
        </p:blipFill>
        <p:spPr>
          <a:xfrm>
            <a:off x="609600" y="1276350"/>
            <a:ext cx="6363589" cy="1476581"/>
          </a:xfrm>
          <a:prstGeom prst="rect">
            <a:avLst/>
          </a:prstGeom>
          <a:effectLst>
            <a:outerShdw blurRad="304800" dist="50800" dir="3900000" algn="ctr" rotWithShape="0">
              <a:srgbClr val="000000">
                <a:alpha val="98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4" name="TextBox 3"/>
          <p:cNvSpPr txBox="1"/>
          <p:nvPr/>
        </p:nvSpPr>
        <p:spPr>
          <a:xfrm>
            <a:off x="533400" y="209550"/>
            <a:ext cx="6400800" cy="954107"/>
          </a:xfrm>
          <a:prstGeom prst="rect">
            <a:avLst/>
          </a:prstGeom>
          <a:noFill/>
        </p:spPr>
        <p:txBody>
          <a:bodyPr wrap="square" rtlCol="0">
            <a:spAutoFit/>
          </a:bodyPr>
          <a:lstStyle/>
          <a:p>
            <a:r>
              <a:rPr lang="en-US" sz="2800" b="1" u="sng" dirty="0" smtClean="0">
                <a:solidFill>
                  <a:schemeClr val="bg1"/>
                </a:solidFill>
              </a:rPr>
              <a:t>O</a:t>
            </a:r>
            <a:r>
              <a:rPr lang="en-US" sz="2800" b="1" u="sng" dirty="0" smtClean="0">
                <a:solidFill>
                  <a:schemeClr val="bg1"/>
                </a:solidFill>
              </a:rPr>
              <a:t>utput:</a:t>
            </a:r>
          </a:p>
          <a:p>
            <a:r>
              <a:rPr lang="en-US" sz="2400" b="1" u="sng" dirty="0" smtClean="0">
                <a:solidFill>
                  <a:schemeClr val="bg1">
                    <a:lumMod val="50000"/>
                    <a:lumOff val="50000"/>
                  </a:schemeClr>
                </a:solidFill>
              </a:rPr>
              <a:t>Step 2:</a:t>
            </a:r>
            <a:r>
              <a:rPr lang="en-US" sz="2800" b="1" u="sng" dirty="0" smtClean="0">
                <a:solidFill>
                  <a:schemeClr val="bg1">
                    <a:lumMod val="50000"/>
                    <a:lumOff val="50000"/>
                  </a:schemeClr>
                </a:solidFill>
              </a:rPr>
              <a:t>-</a:t>
            </a:r>
            <a:endParaRPr lang="en-US" sz="2800" b="1" u="sng" dirty="0">
              <a:solidFill>
                <a:schemeClr val="bg1">
                  <a:lumMod val="50000"/>
                  <a:lumOff val="50000"/>
                </a:schemeClr>
              </a:solidFill>
            </a:endParaRPr>
          </a:p>
        </p:txBody>
      </p:sp>
      <p:pic>
        <p:nvPicPr>
          <p:cNvPr id="5" name="Picture 4" descr="pic2.PNG"/>
          <p:cNvPicPr>
            <a:picLocks noChangeAspect="1"/>
          </p:cNvPicPr>
          <p:nvPr/>
        </p:nvPicPr>
        <p:blipFill>
          <a:blip r:embed="rId3"/>
          <a:stretch>
            <a:fillRect/>
          </a:stretch>
        </p:blipFill>
        <p:spPr>
          <a:xfrm>
            <a:off x="609600" y="1200150"/>
            <a:ext cx="4800600" cy="3655194"/>
          </a:xfrm>
          <a:prstGeom prst="rect">
            <a:avLst/>
          </a:prstGeom>
          <a:effectLst>
            <a:outerShdw blurRad="571500" dist="50800" dir="1920000" algn="ctr" rotWithShape="0">
              <a:srgbClr val="000000">
                <a:alpha val="94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4" name="TextBox 3"/>
          <p:cNvSpPr txBox="1"/>
          <p:nvPr/>
        </p:nvSpPr>
        <p:spPr>
          <a:xfrm>
            <a:off x="533400" y="209550"/>
            <a:ext cx="6400800" cy="954107"/>
          </a:xfrm>
          <a:prstGeom prst="rect">
            <a:avLst/>
          </a:prstGeom>
          <a:noFill/>
        </p:spPr>
        <p:txBody>
          <a:bodyPr wrap="square" rtlCol="0">
            <a:spAutoFit/>
          </a:bodyPr>
          <a:lstStyle/>
          <a:p>
            <a:r>
              <a:rPr lang="en-US" sz="2800" b="1" u="sng" dirty="0" smtClean="0">
                <a:solidFill>
                  <a:schemeClr val="bg1"/>
                </a:solidFill>
              </a:rPr>
              <a:t>O</a:t>
            </a:r>
            <a:r>
              <a:rPr lang="en-US" sz="2800" b="1" u="sng" dirty="0" smtClean="0">
                <a:solidFill>
                  <a:schemeClr val="bg1"/>
                </a:solidFill>
              </a:rPr>
              <a:t>utput:</a:t>
            </a:r>
          </a:p>
          <a:p>
            <a:r>
              <a:rPr lang="en-US" sz="2400" b="1" u="sng" dirty="0" smtClean="0">
                <a:solidFill>
                  <a:schemeClr val="bg1">
                    <a:lumMod val="50000"/>
                    <a:lumOff val="50000"/>
                  </a:schemeClr>
                </a:solidFill>
              </a:rPr>
              <a:t>Step 3:</a:t>
            </a:r>
            <a:r>
              <a:rPr lang="en-US" sz="2800" b="1" u="sng" dirty="0" smtClean="0">
                <a:solidFill>
                  <a:schemeClr val="bg1">
                    <a:lumMod val="50000"/>
                    <a:lumOff val="50000"/>
                  </a:schemeClr>
                </a:solidFill>
              </a:rPr>
              <a:t>-</a:t>
            </a:r>
            <a:endParaRPr lang="en-US" sz="2800" b="1" u="sng" dirty="0">
              <a:solidFill>
                <a:schemeClr val="bg1">
                  <a:lumMod val="50000"/>
                  <a:lumOff val="50000"/>
                </a:schemeClr>
              </a:solidFill>
            </a:endParaRPr>
          </a:p>
        </p:txBody>
      </p:sp>
      <p:pic>
        <p:nvPicPr>
          <p:cNvPr id="6" name="Picture 5" descr="pic3.PNG"/>
          <p:cNvPicPr>
            <a:picLocks noChangeAspect="1"/>
          </p:cNvPicPr>
          <p:nvPr/>
        </p:nvPicPr>
        <p:blipFill>
          <a:blip r:embed="rId3"/>
          <a:stretch>
            <a:fillRect/>
          </a:stretch>
        </p:blipFill>
        <p:spPr>
          <a:xfrm>
            <a:off x="609600" y="1200150"/>
            <a:ext cx="3962285" cy="3532054"/>
          </a:xfrm>
          <a:prstGeom prst="rect">
            <a:avLst/>
          </a:prstGeom>
          <a:effectLst>
            <a:outerShdw blurRad="558800" dist="50800" dir="1140000" algn="ctr" rotWithShape="0">
              <a:srgbClr val="000000">
                <a:alpha val="74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4" name="TextBox 3"/>
          <p:cNvSpPr txBox="1"/>
          <p:nvPr/>
        </p:nvSpPr>
        <p:spPr>
          <a:xfrm>
            <a:off x="533400" y="209550"/>
            <a:ext cx="6400800" cy="954107"/>
          </a:xfrm>
          <a:prstGeom prst="rect">
            <a:avLst/>
          </a:prstGeom>
          <a:noFill/>
        </p:spPr>
        <p:txBody>
          <a:bodyPr wrap="square" rtlCol="0">
            <a:spAutoFit/>
          </a:bodyPr>
          <a:lstStyle/>
          <a:p>
            <a:r>
              <a:rPr lang="en-US" sz="2800" b="1" u="sng" dirty="0" smtClean="0">
                <a:solidFill>
                  <a:schemeClr val="bg1"/>
                </a:solidFill>
              </a:rPr>
              <a:t>O</a:t>
            </a:r>
            <a:r>
              <a:rPr lang="en-US" sz="2800" b="1" u="sng" dirty="0" smtClean="0">
                <a:solidFill>
                  <a:schemeClr val="bg1"/>
                </a:solidFill>
              </a:rPr>
              <a:t>utput:</a:t>
            </a:r>
          </a:p>
          <a:p>
            <a:r>
              <a:rPr lang="en-US" sz="2400" b="1" u="sng" dirty="0" smtClean="0">
                <a:solidFill>
                  <a:schemeClr val="bg1">
                    <a:lumMod val="50000"/>
                    <a:lumOff val="50000"/>
                  </a:schemeClr>
                </a:solidFill>
              </a:rPr>
              <a:t>Step 4:</a:t>
            </a:r>
            <a:r>
              <a:rPr lang="en-US" sz="2800" b="1" u="sng" dirty="0" smtClean="0">
                <a:solidFill>
                  <a:schemeClr val="bg1">
                    <a:lumMod val="50000"/>
                    <a:lumOff val="50000"/>
                  </a:schemeClr>
                </a:solidFill>
              </a:rPr>
              <a:t>-</a:t>
            </a:r>
            <a:endParaRPr lang="en-US" sz="2800" b="1" u="sng" dirty="0">
              <a:solidFill>
                <a:schemeClr val="bg1">
                  <a:lumMod val="50000"/>
                  <a:lumOff val="50000"/>
                </a:schemeClr>
              </a:solidFill>
            </a:endParaRPr>
          </a:p>
        </p:txBody>
      </p:sp>
      <p:pic>
        <p:nvPicPr>
          <p:cNvPr id="7" name="Picture 6" descr="pic5.PNG"/>
          <p:cNvPicPr>
            <a:picLocks noChangeAspect="1"/>
          </p:cNvPicPr>
          <p:nvPr/>
        </p:nvPicPr>
        <p:blipFill>
          <a:blip r:embed="rId3"/>
          <a:stretch>
            <a:fillRect/>
          </a:stretch>
        </p:blipFill>
        <p:spPr>
          <a:xfrm>
            <a:off x="533400" y="1276350"/>
            <a:ext cx="3302084" cy="3505200"/>
          </a:xfrm>
          <a:prstGeom prst="rect">
            <a:avLst/>
          </a:prstGeom>
          <a:effectLst>
            <a:outerShdw blurRad="927100" dist="50800" dir="5820000" algn="ctr" rotWithShape="0">
              <a:srgbClr val="000000">
                <a:alpha val="69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4" name="TextBox 3"/>
          <p:cNvSpPr txBox="1"/>
          <p:nvPr/>
        </p:nvSpPr>
        <p:spPr>
          <a:xfrm>
            <a:off x="533400" y="209550"/>
            <a:ext cx="6400800" cy="954107"/>
          </a:xfrm>
          <a:prstGeom prst="rect">
            <a:avLst/>
          </a:prstGeom>
          <a:noFill/>
        </p:spPr>
        <p:txBody>
          <a:bodyPr wrap="square" rtlCol="0">
            <a:spAutoFit/>
          </a:bodyPr>
          <a:lstStyle/>
          <a:p>
            <a:r>
              <a:rPr lang="en-US" sz="2800" b="1" u="sng" dirty="0" smtClean="0">
                <a:solidFill>
                  <a:schemeClr val="bg1"/>
                </a:solidFill>
              </a:rPr>
              <a:t>O</a:t>
            </a:r>
            <a:r>
              <a:rPr lang="en-US" sz="2800" b="1" u="sng" dirty="0" smtClean="0">
                <a:solidFill>
                  <a:schemeClr val="bg1"/>
                </a:solidFill>
              </a:rPr>
              <a:t>utput:</a:t>
            </a:r>
          </a:p>
          <a:p>
            <a:r>
              <a:rPr lang="en-US" sz="2400" b="1" u="sng" dirty="0" smtClean="0">
                <a:solidFill>
                  <a:schemeClr val="bg1">
                    <a:lumMod val="50000"/>
                    <a:lumOff val="50000"/>
                  </a:schemeClr>
                </a:solidFill>
              </a:rPr>
              <a:t>Step 5:</a:t>
            </a:r>
            <a:r>
              <a:rPr lang="en-US" sz="2800" b="1" u="sng" dirty="0" smtClean="0">
                <a:solidFill>
                  <a:schemeClr val="bg1">
                    <a:lumMod val="50000"/>
                    <a:lumOff val="50000"/>
                  </a:schemeClr>
                </a:solidFill>
              </a:rPr>
              <a:t>-</a:t>
            </a:r>
            <a:endParaRPr lang="en-US" sz="2800" b="1" u="sng" dirty="0">
              <a:solidFill>
                <a:schemeClr val="bg1">
                  <a:lumMod val="50000"/>
                  <a:lumOff val="50000"/>
                </a:schemeClr>
              </a:solidFill>
            </a:endParaRPr>
          </a:p>
        </p:txBody>
      </p:sp>
      <p:pic>
        <p:nvPicPr>
          <p:cNvPr id="7" name="Picture 6" descr="pic6.PNG"/>
          <p:cNvPicPr>
            <a:picLocks noChangeAspect="1"/>
          </p:cNvPicPr>
          <p:nvPr/>
        </p:nvPicPr>
        <p:blipFill>
          <a:blip r:embed="rId3"/>
          <a:stretch>
            <a:fillRect/>
          </a:stretch>
        </p:blipFill>
        <p:spPr>
          <a:xfrm>
            <a:off x="609600" y="1276350"/>
            <a:ext cx="3124200" cy="3519529"/>
          </a:xfrm>
          <a:prstGeom prst="rect">
            <a:avLst/>
          </a:prstGeom>
          <a:effectLst>
            <a:outerShdw blurRad="647700" dist="50800" dir="5400000" algn="ctr" rotWithShape="0">
              <a:srgbClr val="000000">
                <a:alpha val="79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6"/>
          <p:cNvSpPr txBox="1">
            <a:spLocks noGrp="1"/>
          </p:cNvSpPr>
          <p:nvPr>
            <p:ph type="body" idx="1"/>
          </p:nvPr>
        </p:nvSpPr>
        <p:spPr>
          <a:xfrm>
            <a:off x="1241875" y="1933200"/>
            <a:ext cx="6660300" cy="2480700"/>
          </a:xfrm>
          <a:prstGeom prst="rect">
            <a:avLst/>
          </a:prstGeom>
        </p:spPr>
        <p:txBody>
          <a:bodyPr spcFirstLastPara="1" wrap="square" lIns="0" tIns="0" rIns="0" bIns="0" anchor="t" anchorCtr="0">
            <a:noAutofit/>
          </a:bodyPr>
          <a:lstStyle/>
          <a:p>
            <a:pPr marL="0" lvl="0" indent="0">
              <a:spcAft>
                <a:spcPts val="800"/>
              </a:spcAft>
              <a:buNone/>
            </a:pPr>
            <a:r>
              <a:rPr lang="en-US" sz="1800" dirty="0" smtClean="0"/>
              <a:t>CONCLUSION</a:t>
            </a:r>
          </a:p>
          <a:p>
            <a:pPr marL="0" lvl="0" indent="0">
              <a:spcAft>
                <a:spcPts val="800"/>
              </a:spcAft>
              <a:buNone/>
            </a:pPr>
            <a:r>
              <a:rPr lang="en-US" sz="1800" dirty="0" smtClean="0"/>
              <a:t>While </a:t>
            </a:r>
            <a:r>
              <a:rPr lang="en-US" sz="1800" dirty="0" smtClean="0"/>
              <a:t>making the system, an eye has been kept on making it as user-friendly. As such one may help that the system will be acceptable to any user and will adequately meet his/her needs. As in case of any system development process where there are a number of short comings, there have been some shortcomings in the development of this system also.</a:t>
            </a:r>
            <a:endParaRPr sz="1800"/>
          </a:p>
        </p:txBody>
      </p:sp>
      <p:sp>
        <p:nvSpPr>
          <p:cNvPr id="734" name="Google Shape;734;p1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4" name="TextBox 3"/>
          <p:cNvSpPr txBox="1"/>
          <p:nvPr/>
        </p:nvSpPr>
        <p:spPr>
          <a:xfrm>
            <a:off x="381000" y="209550"/>
            <a:ext cx="7239000" cy="584775"/>
          </a:xfrm>
          <a:prstGeom prst="rect">
            <a:avLst/>
          </a:prstGeom>
          <a:noFill/>
        </p:spPr>
        <p:txBody>
          <a:bodyPr wrap="square" rtlCol="0">
            <a:spAutoFit/>
          </a:bodyPr>
          <a:lstStyle/>
          <a:p>
            <a:r>
              <a:rPr lang="en-US" sz="3200" b="1" u="sng" dirty="0" smtClean="0">
                <a:solidFill>
                  <a:schemeClr val="bg1">
                    <a:lumMod val="75000"/>
                    <a:lumOff val="25000"/>
                  </a:schemeClr>
                </a:solidFill>
              </a:rPr>
              <a:t>Introduction</a:t>
            </a:r>
            <a:r>
              <a:rPr lang="en-US" sz="3200" b="1" dirty="0" smtClean="0">
                <a:solidFill>
                  <a:schemeClr val="bg1">
                    <a:lumMod val="75000"/>
                    <a:lumOff val="25000"/>
                  </a:schemeClr>
                </a:solidFill>
              </a:rPr>
              <a:t>:</a:t>
            </a:r>
            <a:endParaRPr lang="en-US" sz="3200" b="1" dirty="0">
              <a:solidFill>
                <a:schemeClr val="bg1">
                  <a:lumMod val="75000"/>
                  <a:lumOff val="25000"/>
                </a:schemeClr>
              </a:solidFill>
            </a:endParaRPr>
          </a:p>
        </p:txBody>
      </p:sp>
      <p:sp>
        <p:nvSpPr>
          <p:cNvPr id="5" name="TextBox 4"/>
          <p:cNvSpPr txBox="1"/>
          <p:nvPr/>
        </p:nvSpPr>
        <p:spPr>
          <a:xfrm>
            <a:off x="381000" y="819150"/>
            <a:ext cx="7010400" cy="1477328"/>
          </a:xfrm>
          <a:prstGeom prst="rect">
            <a:avLst/>
          </a:prstGeom>
          <a:noFill/>
        </p:spPr>
        <p:txBody>
          <a:bodyPr wrap="square" rtlCol="0">
            <a:spAutoFit/>
          </a:bodyPr>
          <a:lstStyle/>
          <a:p>
            <a:r>
              <a:rPr lang="en-US" sz="1800" dirty="0" smtClean="0">
                <a:solidFill>
                  <a:schemeClr val="bg1">
                    <a:lumMod val="50000"/>
                    <a:lumOff val="50000"/>
                  </a:schemeClr>
                </a:solidFill>
              </a:rPr>
              <a:t>“Airline Reservation System” project is an attempt to stimulate the basic concepts of airline reservation system. The system enables the customer to do the things such as search for airline flights for two travel cities on a specified date, choose a flight based on the details, reservation of flight and cancellation of reservation.</a:t>
            </a:r>
            <a:endParaRPr lang="en-US" sz="1800" dirty="0">
              <a:solidFill>
                <a:schemeClr val="bg1">
                  <a:lumMod val="50000"/>
                  <a:lumOff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6"/>
          <p:cNvSpPr txBox="1">
            <a:spLocks noGrp="1"/>
          </p:cNvSpPr>
          <p:nvPr>
            <p:ph type="body" idx="1"/>
          </p:nvPr>
        </p:nvSpPr>
        <p:spPr>
          <a:xfrm>
            <a:off x="1241875" y="1933200"/>
            <a:ext cx="6660300" cy="2480700"/>
          </a:xfrm>
          <a:prstGeom prst="rect">
            <a:avLst/>
          </a:prstGeom>
        </p:spPr>
        <p:txBody>
          <a:bodyPr spcFirstLastPara="1" wrap="square" lIns="0" tIns="0" rIns="0" bIns="0" anchor="t" anchorCtr="0">
            <a:noAutofit/>
          </a:bodyPr>
          <a:lstStyle/>
          <a:p>
            <a:pPr marL="0" lvl="0" indent="0">
              <a:spcAft>
                <a:spcPts val="800"/>
              </a:spcAft>
              <a:buNone/>
            </a:pPr>
            <a:r>
              <a:rPr lang="en-US" sz="6000" dirty="0" smtClean="0"/>
              <a:t>Thanks</a:t>
            </a:r>
          </a:p>
          <a:p>
            <a:pPr marL="0" lvl="0" indent="0">
              <a:spcAft>
                <a:spcPts val="800"/>
              </a:spcAft>
              <a:buNone/>
            </a:pPr>
            <a:r>
              <a:rPr lang="en-US" sz="6000" dirty="0" smtClean="0">
                <a:solidFill>
                  <a:srgbClr val="FF0000"/>
                </a:solidFill>
              </a:rPr>
              <a:t>The End</a:t>
            </a:r>
            <a:endParaRPr sz="6000">
              <a:solidFill>
                <a:srgbClr val="FF0000"/>
              </a:solidFill>
            </a:endParaRPr>
          </a:p>
        </p:txBody>
      </p:sp>
      <p:sp>
        <p:nvSpPr>
          <p:cNvPr id="734" name="Google Shape;734;p16"/>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8" name="Google Shape;728;p15"/>
          <p:cNvSpPr txBox="1">
            <a:spLocks noGrp="1"/>
          </p:cNvSpPr>
          <p:nvPr>
            <p:ph type="subTitle" idx="1"/>
          </p:nvPr>
        </p:nvSpPr>
        <p:spPr>
          <a:xfrm>
            <a:off x="855300" y="209550"/>
            <a:ext cx="7433400" cy="609600"/>
          </a:xfrm>
          <a:prstGeom prst="rect">
            <a:avLst/>
          </a:prstGeom>
        </p:spPr>
        <p:txBody>
          <a:bodyPr spcFirstLastPara="1" wrap="square" lIns="0" tIns="0" rIns="0" bIns="0" anchor="t" anchorCtr="0">
            <a:noAutofit/>
          </a:bodyPr>
          <a:lstStyle/>
          <a:p>
            <a:pPr marL="0" lvl="0" indent="0" algn="l">
              <a:spcAft>
                <a:spcPts val="800"/>
              </a:spcAft>
            </a:pPr>
            <a:r>
              <a:rPr lang="en-US" sz="2800" b="1" u="sng" dirty="0" smtClean="0">
                <a:solidFill>
                  <a:schemeClr val="bg1">
                    <a:lumMod val="75000"/>
                    <a:lumOff val="25000"/>
                  </a:schemeClr>
                </a:solidFill>
              </a:rPr>
              <a:t>AIRLINE RESERVATION SYSTEM:</a:t>
            </a:r>
            <a:endParaRPr sz="2800" b="1" u="sng">
              <a:solidFill>
                <a:schemeClr val="bg1">
                  <a:lumMod val="75000"/>
                  <a:lumOff val="25000"/>
                </a:schemeClr>
              </a:solidFill>
            </a:endParaRPr>
          </a:p>
        </p:txBody>
      </p:sp>
      <p:sp>
        <p:nvSpPr>
          <p:cNvPr id="7" name="TextBox 6"/>
          <p:cNvSpPr txBox="1"/>
          <p:nvPr/>
        </p:nvSpPr>
        <p:spPr>
          <a:xfrm>
            <a:off x="762000" y="819150"/>
            <a:ext cx="6172200" cy="1938992"/>
          </a:xfrm>
          <a:prstGeom prst="rect">
            <a:avLst/>
          </a:prstGeom>
          <a:noFill/>
        </p:spPr>
        <p:txBody>
          <a:bodyPr wrap="square" rtlCol="0">
            <a:spAutoFit/>
          </a:bodyPr>
          <a:lstStyle/>
          <a:p>
            <a:r>
              <a:rPr lang="en-US" sz="2000" dirty="0" smtClean="0">
                <a:solidFill>
                  <a:schemeClr val="bg1">
                    <a:lumMod val="50000"/>
                    <a:lumOff val="50000"/>
                  </a:schemeClr>
                </a:solidFill>
              </a:rPr>
              <a:t>The </a:t>
            </a:r>
            <a:r>
              <a:rPr lang="en-US" sz="2000" dirty="0" smtClean="0">
                <a:solidFill>
                  <a:schemeClr val="bg1">
                    <a:lumMod val="50000"/>
                    <a:lumOff val="50000"/>
                  </a:schemeClr>
                </a:solidFill>
              </a:rPr>
              <a:t>main purpose of this software is to reduce the </a:t>
            </a:r>
            <a:r>
              <a:rPr lang="en-US" sz="2000" dirty="0" smtClean="0">
                <a:solidFill>
                  <a:schemeClr val="bg1">
                    <a:lumMod val="50000"/>
                    <a:lumOff val="50000"/>
                  </a:schemeClr>
                </a:solidFill>
              </a:rPr>
              <a:t> manual </a:t>
            </a:r>
            <a:r>
              <a:rPr lang="en-US" sz="2000" dirty="0" smtClean="0">
                <a:solidFill>
                  <a:schemeClr val="bg1">
                    <a:lumMod val="50000"/>
                    <a:lumOff val="50000"/>
                  </a:schemeClr>
                </a:solidFill>
              </a:rPr>
              <a:t>errors involved in the airline reservation process and make it convenient for the customers to book the flights as when they require such that they can utilize this software to make reservations, modify reservations or cancel a particular reservation</a:t>
            </a:r>
            <a:r>
              <a:rPr lang="en-US" dirty="0" smtClean="0"/>
              <a:t>. </a:t>
            </a:r>
            <a:endParaRPr lang="en-US" dirty="0"/>
          </a:p>
        </p:txBody>
      </p:sp>
      <p:pic>
        <p:nvPicPr>
          <p:cNvPr id="3074" name="Picture 2" descr="C:\Users\user\Downloads\PngItem_4828588.png"/>
          <p:cNvPicPr>
            <a:picLocks noChangeAspect="1" noChangeArrowheads="1"/>
          </p:cNvPicPr>
          <p:nvPr/>
        </p:nvPicPr>
        <p:blipFill>
          <a:blip r:embed="rId3"/>
          <a:srcRect/>
          <a:stretch>
            <a:fillRect/>
          </a:stretch>
        </p:blipFill>
        <p:spPr bwMode="auto">
          <a:xfrm>
            <a:off x="6858000" y="133350"/>
            <a:ext cx="1962150" cy="19621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
        <p:nvSpPr>
          <p:cNvPr id="11" name="TextBox 10"/>
          <p:cNvSpPr txBox="1"/>
          <p:nvPr/>
        </p:nvSpPr>
        <p:spPr>
          <a:xfrm>
            <a:off x="762000" y="361950"/>
            <a:ext cx="4572000" cy="461665"/>
          </a:xfrm>
          <a:prstGeom prst="rect">
            <a:avLst/>
          </a:prstGeom>
          <a:noFill/>
        </p:spPr>
        <p:txBody>
          <a:bodyPr wrap="square" rtlCol="0">
            <a:spAutoFit/>
          </a:bodyPr>
          <a:lstStyle/>
          <a:p>
            <a:r>
              <a:rPr lang="en-US" sz="2400" b="1" u="sng" dirty="0" smtClean="0">
                <a:solidFill>
                  <a:schemeClr val="tx1"/>
                </a:solidFill>
              </a:rPr>
              <a:t>FEATURES OF BLOG APP: </a:t>
            </a:r>
            <a:endParaRPr lang="en-US" sz="2400" b="1" u="sng" dirty="0">
              <a:solidFill>
                <a:schemeClr val="tx1"/>
              </a:solidFill>
            </a:endParaRPr>
          </a:p>
        </p:txBody>
      </p:sp>
      <p:sp>
        <p:nvSpPr>
          <p:cNvPr id="12" name="TextBox 11"/>
          <p:cNvSpPr txBox="1"/>
          <p:nvPr/>
        </p:nvSpPr>
        <p:spPr>
          <a:xfrm>
            <a:off x="762000" y="971550"/>
            <a:ext cx="6934200" cy="2308324"/>
          </a:xfrm>
          <a:prstGeom prst="rect">
            <a:avLst/>
          </a:prstGeom>
          <a:noFill/>
        </p:spPr>
        <p:txBody>
          <a:bodyPr wrap="square" rtlCol="0">
            <a:spAutoFit/>
          </a:bodyPr>
          <a:lstStyle/>
          <a:p>
            <a:r>
              <a:rPr lang="en-US" sz="1800" b="1" dirty="0" smtClean="0">
                <a:solidFill>
                  <a:schemeClr val="accent2">
                    <a:lumMod val="75000"/>
                  </a:schemeClr>
                </a:solidFill>
              </a:rPr>
              <a:t>● Free </a:t>
            </a:r>
            <a:r>
              <a:rPr lang="en-US" sz="1800" b="1" dirty="0" smtClean="0">
                <a:solidFill>
                  <a:schemeClr val="accent2">
                    <a:lumMod val="75000"/>
                  </a:schemeClr>
                </a:solidFill>
              </a:rPr>
              <a:t>Account</a:t>
            </a:r>
          </a:p>
          <a:p>
            <a:r>
              <a:rPr lang="en-US" sz="1800" b="1" dirty="0" smtClean="0">
                <a:solidFill>
                  <a:schemeClr val="accent2">
                    <a:lumMod val="75000"/>
                  </a:schemeClr>
                </a:solidFill>
              </a:rPr>
              <a:t>● </a:t>
            </a:r>
            <a:r>
              <a:rPr lang="en-US" sz="1800" b="1" dirty="0" smtClean="0">
                <a:solidFill>
                  <a:schemeClr val="accent2">
                    <a:lumMod val="75000"/>
                  </a:schemeClr>
                </a:solidFill>
              </a:rPr>
              <a:t>Selection among </a:t>
            </a:r>
            <a:endParaRPr lang="en-US" sz="1800" b="1" dirty="0" smtClean="0">
              <a:solidFill>
                <a:schemeClr val="accent2">
                  <a:lumMod val="75000"/>
                </a:schemeClr>
              </a:solidFill>
            </a:endParaRPr>
          </a:p>
          <a:p>
            <a:r>
              <a:rPr lang="en-US" sz="1800" b="1" dirty="0" smtClean="0">
                <a:solidFill>
                  <a:schemeClr val="accent2">
                    <a:lumMod val="75000"/>
                  </a:schemeClr>
                </a:solidFill>
              </a:rPr>
              <a:t>● </a:t>
            </a:r>
            <a:r>
              <a:rPr lang="en-US" sz="1800" b="1" dirty="0" smtClean="0">
                <a:solidFill>
                  <a:schemeClr val="accent2">
                    <a:lumMod val="75000"/>
                  </a:schemeClr>
                </a:solidFill>
              </a:rPr>
              <a:t>Large no of Airways </a:t>
            </a:r>
            <a:endParaRPr lang="en-US" sz="1800" b="1" dirty="0" smtClean="0">
              <a:solidFill>
                <a:schemeClr val="accent2">
                  <a:lumMod val="75000"/>
                </a:schemeClr>
              </a:solidFill>
            </a:endParaRPr>
          </a:p>
          <a:p>
            <a:r>
              <a:rPr lang="en-US" sz="1800" b="1" dirty="0" smtClean="0">
                <a:solidFill>
                  <a:schemeClr val="accent2">
                    <a:lumMod val="75000"/>
                  </a:schemeClr>
                </a:solidFill>
              </a:rPr>
              <a:t>● </a:t>
            </a:r>
            <a:r>
              <a:rPr lang="en-US" sz="1800" b="1" dirty="0" smtClean="0">
                <a:solidFill>
                  <a:schemeClr val="accent2">
                    <a:lumMod val="75000"/>
                  </a:schemeClr>
                </a:solidFill>
              </a:rPr>
              <a:t>Full detailed Flights </a:t>
            </a:r>
            <a:endParaRPr lang="en-US" sz="1800" b="1" dirty="0" smtClean="0">
              <a:solidFill>
                <a:schemeClr val="accent2">
                  <a:lumMod val="75000"/>
                </a:schemeClr>
              </a:solidFill>
            </a:endParaRPr>
          </a:p>
          <a:p>
            <a:r>
              <a:rPr lang="en-US" sz="1800" b="1" dirty="0" smtClean="0">
                <a:solidFill>
                  <a:schemeClr val="accent2">
                    <a:lumMod val="75000"/>
                  </a:schemeClr>
                </a:solidFill>
              </a:rPr>
              <a:t>● </a:t>
            </a:r>
            <a:r>
              <a:rPr lang="en-US" sz="1800" b="1" dirty="0" smtClean="0">
                <a:solidFill>
                  <a:schemeClr val="accent2">
                    <a:lumMod val="75000"/>
                  </a:schemeClr>
                </a:solidFill>
              </a:rPr>
              <a:t>Easy to Get </a:t>
            </a:r>
            <a:r>
              <a:rPr lang="en-US" sz="1800" b="1" dirty="0" smtClean="0">
                <a:solidFill>
                  <a:schemeClr val="accent2">
                    <a:lumMod val="75000"/>
                  </a:schemeClr>
                </a:solidFill>
              </a:rPr>
              <a:t>Flights</a:t>
            </a:r>
          </a:p>
          <a:p>
            <a:r>
              <a:rPr lang="en-US" sz="1800" b="1" dirty="0" smtClean="0">
                <a:solidFill>
                  <a:schemeClr val="accent2">
                    <a:lumMod val="75000"/>
                  </a:schemeClr>
                </a:solidFill>
              </a:rPr>
              <a:t>● </a:t>
            </a:r>
            <a:r>
              <a:rPr lang="en-US" sz="1800" b="1" dirty="0" smtClean="0">
                <a:solidFill>
                  <a:schemeClr val="accent2">
                    <a:lumMod val="75000"/>
                  </a:schemeClr>
                </a:solidFill>
              </a:rPr>
              <a:t>Easy to edit and view your Personal Information </a:t>
            </a:r>
            <a:endParaRPr lang="en-US" sz="1800" b="1" dirty="0" smtClean="0">
              <a:solidFill>
                <a:schemeClr val="accent2">
                  <a:lumMod val="75000"/>
                </a:schemeClr>
              </a:solidFill>
            </a:endParaRPr>
          </a:p>
          <a:p>
            <a:r>
              <a:rPr lang="en-US" sz="1800" b="1" dirty="0" smtClean="0">
                <a:solidFill>
                  <a:schemeClr val="accent2">
                    <a:lumMod val="75000"/>
                  </a:schemeClr>
                </a:solidFill>
              </a:rPr>
              <a:t>● Secure </a:t>
            </a:r>
          </a:p>
          <a:p>
            <a:r>
              <a:rPr lang="en-US" sz="1800" b="1" dirty="0" smtClean="0">
                <a:solidFill>
                  <a:schemeClr val="accent2">
                    <a:lumMod val="75000"/>
                  </a:schemeClr>
                </a:solidFill>
              </a:rPr>
              <a:t>● </a:t>
            </a:r>
            <a:r>
              <a:rPr lang="en-US" sz="1800" b="1" dirty="0" smtClean="0">
                <a:solidFill>
                  <a:schemeClr val="accent2">
                    <a:lumMod val="75000"/>
                  </a:schemeClr>
                </a:solidFill>
              </a:rPr>
              <a:t>User Friendly</a:t>
            </a:r>
            <a:endParaRPr lang="en-US" sz="1800" b="1"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
        <p:nvSpPr>
          <p:cNvPr id="11" name="TextBox 10"/>
          <p:cNvSpPr txBox="1"/>
          <p:nvPr/>
        </p:nvSpPr>
        <p:spPr>
          <a:xfrm>
            <a:off x="762000" y="361950"/>
            <a:ext cx="4572000" cy="461665"/>
          </a:xfrm>
          <a:prstGeom prst="rect">
            <a:avLst/>
          </a:prstGeom>
          <a:noFill/>
        </p:spPr>
        <p:txBody>
          <a:bodyPr wrap="square" rtlCol="0">
            <a:spAutoFit/>
          </a:bodyPr>
          <a:lstStyle/>
          <a:p>
            <a:r>
              <a:rPr lang="en-US" sz="2400" b="1" u="sng" dirty="0" smtClean="0">
                <a:solidFill>
                  <a:schemeClr val="tx1"/>
                </a:solidFill>
              </a:rPr>
              <a:t>How its Build:</a:t>
            </a:r>
            <a:endParaRPr lang="en-US" sz="2400" b="1" u="sng" dirty="0">
              <a:solidFill>
                <a:schemeClr val="tx1"/>
              </a:solidFill>
            </a:endParaRPr>
          </a:p>
        </p:txBody>
      </p:sp>
      <p:sp>
        <p:nvSpPr>
          <p:cNvPr id="12" name="TextBox 11"/>
          <p:cNvSpPr txBox="1"/>
          <p:nvPr/>
        </p:nvSpPr>
        <p:spPr>
          <a:xfrm>
            <a:off x="762000" y="971550"/>
            <a:ext cx="6934200" cy="1384995"/>
          </a:xfrm>
          <a:prstGeom prst="rect">
            <a:avLst/>
          </a:prstGeom>
          <a:noFill/>
        </p:spPr>
        <p:txBody>
          <a:bodyPr wrap="square" rtlCol="0">
            <a:spAutoFit/>
          </a:bodyPr>
          <a:lstStyle/>
          <a:p>
            <a:r>
              <a:rPr lang="en-US" sz="2800" b="1" dirty="0" smtClean="0">
                <a:solidFill>
                  <a:schemeClr val="accent2">
                    <a:lumMod val="75000"/>
                  </a:schemeClr>
                </a:solidFill>
              </a:rPr>
              <a:t>It is build in Python programming language using tkinter (GUI library in Python)</a:t>
            </a:r>
            <a:endParaRPr lang="en-US" sz="2800" b="1" dirty="0">
              <a:solidFill>
                <a:schemeClr val="accent2">
                  <a:lumMod val="75000"/>
                </a:schemeClr>
              </a:solidFill>
            </a:endParaRPr>
          </a:p>
        </p:txBody>
      </p:sp>
      <p:sp>
        <p:nvSpPr>
          <p:cNvPr id="5" name="TextBox 4"/>
          <p:cNvSpPr txBox="1"/>
          <p:nvPr/>
        </p:nvSpPr>
        <p:spPr>
          <a:xfrm>
            <a:off x="762000" y="2343150"/>
            <a:ext cx="7772400" cy="954107"/>
          </a:xfrm>
          <a:prstGeom prst="rect">
            <a:avLst/>
          </a:prstGeom>
          <a:noFill/>
        </p:spPr>
        <p:txBody>
          <a:bodyPr wrap="square" rtlCol="0">
            <a:spAutoFit/>
          </a:bodyPr>
          <a:lstStyle/>
          <a:p>
            <a:r>
              <a:rPr lang="en-US" sz="2800" b="1" dirty="0" smtClean="0">
                <a:solidFill>
                  <a:schemeClr val="accent2">
                    <a:lumMod val="75000"/>
                  </a:schemeClr>
                </a:solidFill>
              </a:rPr>
              <a:t>Database we use to store the </a:t>
            </a:r>
            <a:r>
              <a:rPr lang="en-US" sz="2800" b="1" dirty="0" smtClean="0">
                <a:solidFill>
                  <a:schemeClr val="accent2">
                    <a:lumMod val="75000"/>
                  </a:schemeClr>
                </a:solidFill>
              </a:rPr>
              <a:t>U</a:t>
            </a:r>
            <a:r>
              <a:rPr lang="en-US" sz="2800" b="1" dirty="0" smtClean="0">
                <a:solidFill>
                  <a:schemeClr val="accent2">
                    <a:lumMod val="75000"/>
                  </a:schemeClr>
                </a:solidFill>
              </a:rPr>
              <a:t>serdata is Sqlite3</a:t>
            </a:r>
            <a:endParaRPr lang="en-US" sz="2800" b="1"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
        <p:nvSpPr>
          <p:cNvPr id="11" name="TextBox 10"/>
          <p:cNvSpPr txBox="1"/>
          <p:nvPr/>
        </p:nvSpPr>
        <p:spPr>
          <a:xfrm>
            <a:off x="762000" y="361950"/>
            <a:ext cx="4572000" cy="461665"/>
          </a:xfrm>
          <a:prstGeom prst="rect">
            <a:avLst/>
          </a:prstGeom>
          <a:noFill/>
        </p:spPr>
        <p:txBody>
          <a:bodyPr wrap="square" rtlCol="0">
            <a:spAutoFit/>
          </a:bodyPr>
          <a:lstStyle/>
          <a:p>
            <a:r>
              <a:rPr lang="en-US" sz="2400" b="1" u="sng" dirty="0" smtClean="0">
                <a:solidFill>
                  <a:schemeClr val="tx1"/>
                </a:solidFill>
              </a:rPr>
              <a:t>Python:</a:t>
            </a:r>
            <a:endParaRPr lang="en-US" sz="2400" b="1" u="sng" dirty="0">
              <a:solidFill>
                <a:schemeClr val="tx1"/>
              </a:solidFill>
            </a:endParaRPr>
          </a:p>
        </p:txBody>
      </p:sp>
      <p:sp>
        <p:nvSpPr>
          <p:cNvPr id="12" name="TextBox 11"/>
          <p:cNvSpPr txBox="1"/>
          <p:nvPr/>
        </p:nvSpPr>
        <p:spPr>
          <a:xfrm>
            <a:off x="762000" y="895350"/>
            <a:ext cx="6934200" cy="1077218"/>
          </a:xfrm>
          <a:prstGeom prst="rect">
            <a:avLst/>
          </a:prstGeom>
          <a:noFill/>
        </p:spPr>
        <p:txBody>
          <a:bodyPr wrap="square" rtlCol="0">
            <a:spAutoFit/>
          </a:bodyPr>
          <a:lstStyle/>
          <a:p>
            <a:r>
              <a:rPr lang="en-US" sz="1600" dirty="0" smtClean="0">
                <a:solidFill>
                  <a:schemeClr val="accent2">
                    <a:lumMod val="75000"/>
                  </a:schemeClr>
                </a:solidFill>
              </a:rPr>
              <a:t>Python is a high-level, interpreted, interactive and object-oriented scripting language. Python is designed to be highly readable. It uses English keywords frequently where as other languages use punctuation, and it has fewer syntactical constructions than other languages.</a:t>
            </a:r>
            <a:endParaRPr lang="en-US" sz="1600" b="1" dirty="0">
              <a:solidFill>
                <a:schemeClr val="accent2">
                  <a:lumMod val="75000"/>
                </a:schemeClr>
              </a:solidFill>
            </a:endParaRPr>
          </a:p>
        </p:txBody>
      </p:sp>
      <p:sp>
        <p:nvSpPr>
          <p:cNvPr id="5" name="TextBox 4"/>
          <p:cNvSpPr txBox="1"/>
          <p:nvPr/>
        </p:nvSpPr>
        <p:spPr>
          <a:xfrm>
            <a:off x="762000" y="2038350"/>
            <a:ext cx="7772400" cy="1200329"/>
          </a:xfrm>
          <a:prstGeom prst="rect">
            <a:avLst/>
          </a:prstGeom>
          <a:noFill/>
        </p:spPr>
        <p:txBody>
          <a:bodyPr wrap="square" rtlCol="0">
            <a:spAutoFit/>
          </a:bodyPr>
          <a:lstStyle/>
          <a:p>
            <a:r>
              <a:rPr lang="en-US" sz="1800" dirty="0" smtClean="0">
                <a:solidFill>
                  <a:schemeClr val="tx1">
                    <a:lumMod val="95000"/>
                  </a:schemeClr>
                </a:solidFill>
              </a:rPr>
              <a:t>● Python is </a:t>
            </a:r>
            <a:r>
              <a:rPr lang="en-US" sz="1800" dirty="0" smtClean="0">
                <a:solidFill>
                  <a:schemeClr val="tx1">
                    <a:lumMod val="95000"/>
                  </a:schemeClr>
                </a:solidFill>
              </a:rPr>
              <a:t>Interpreted</a:t>
            </a:r>
          </a:p>
          <a:p>
            <a:r>
              <a:rPr lang="en-US" sz="1800" dirty="0" smtClean="0">
                <a:solidFill>
                  <a:schemeClr val="tx1">
                    <a:lumMod val="95000"/>
                  </a:schemeClr>
                </a:solidFill>
              </a:rPr>
              <a:t>● Python is Interactive </a:t>
            </a:r>
            <a:endParaRPr lang="en-US" sz="1800" dirty="0" smtClean="0">
              <a:solidFill>
                <a:schemeClr val="tx1">
                  <a:lumMod val="95000"/>
                </a:schemeClr>
              </a:solidFill>
            </a:endParaRPr>
          </a:p>
          <a:p>
            <a:r>
              <a:rPr lang="en-US" sz="1800" dirty="0" smtClean="0">
                <a:solidFill>
                  <a:schemeClr val="tx1">
                    <a:lumMod val="95000"/>
                  </a:schemeClr>
                </a:solidFill>
              </a:rPr>
              <a:t>● Python is </a:t>
            </a:r>
            <a:r>
              <a:rPr lang="en-US" sz="1800" dirty="0" smtClean="0">
                <a:solidFill>
                  <a:schemeClr val="tx1">
                    <a:lumMod val="95000"/>
                  </a:schemeClr>
                </a:solidFill>
              </a:rPr>
              <a:t>Object-Oriented</a:t>
            </a:r>
          </a:p>
          <a:p>
            <a:r>
              <a:rPr lang="en-US" sz="1800" dirty="0" smtClean="0">
                <a:solidFill>
                  <a:schemeClr val="tx1">
                    <a:lumMod val="95000"/>
                  </a:schemeClr>
                </a:solidFill>
              </a:rPr>
              <a:t>● Python is a Beginner's Language</a:t>
            </a:r>
            <a:endParaRPr lang="en-US" sz="1800" b="1" dirty="0">
              <a:solidFill>
                <a:schemeClr val="tx1">
                  <a:lumMod val="95000"/>
                </a:schemeClr>
              </a:solidFill>
            </a:endParaRPr>
          </a:p>
        </p:txBody>
      </p:sp>
      <p:pic>
        <p:nvPicPr>
          <p:cNvPr id="1026" name="Picture 2" descr="C:\Users\user\Desktop\python-logo.png"/>
          <p:cNvPicPr>
            <a:picLocks noChangeAspect="1" noChangeArrowheads="1"/>
          </p:cNvPicPr>
          <p:nvPr/>
        </p:nvPicPr>
        <p:blipFill>
          <a:blip r:embed="rId3"/>
          <a:srcRect/>
          <a:stretch>
            <a:fillRect/>
          </a:stretch>
        </p:blipFill>
        <p:spPr bwMode="auto">
          <a:xfrm>
            <a:off x="7620000" y="361950"/>
            <a:ext cx="1295400" cy="143993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11" name="TextBox 10"/>
          <p:cNvSpPr txBox="1"/>
          <p:nvPr/>
        </p:nvSpPr>
        <p:spPr>
          <a:xfrm>
            <a:off x="762000" y="361950"/>
            <a:ext cx="4572000" cy="461665"/>
          </a:xfrm>
          <a:prstGeom prst="rect">
            <a:avLst/>
          </a:prstGeom>
          <a:noFill/>
        </p:spPr>
        <p:txBody>
          <a:bodyPr wrap="square" rtlCol="0">
            <a:spAutoFit/>
          </a:bodyPr>
          <a:lstStyle/>
          <a:p>
            <a:r>
              <a:rPr lang="en-US" sz="2400" b="1" u="sng" dirty="0" smtClean="0">
                <a:solidFill>
                  <a:schemeClr val="tx1"/>
                </a:solidFill>
              </a:rPr>
              <a:t>About Python:</a:t>
            </a:r>
            <a:endParaRPr lang="en-US" sz="2400" b="1" u="sng" dirty="0">
              <a:solidFill>
                <a:schemeClr val="tx1"/>
              </a:solidFill>
            </a:endParaRPr>
          </a:p>
        </p:txBody>
      </p:sp>
      <p:sp>
        <p:nvSpPr>
          <p:cNvPr id="12" name="TextBox 11"/>
          <p:cNvSpPr txBox="1"/>
          <p:nvPr/>
        </p:nvSpPr>
        <p:spPr>
          <a:xfrm>
            <a:off x="762000" y="895350"/>
            <a:ext cx="6934200" cy="2246769"/>
          </a:xfrm>
          <a:prstGeom prst="rect">
            <a:avLst/>
          </a:prstGeom>
          <a:noFill/>
        </p:spPr>
        <p:txBody>
          <a:bodyPr wrap="square" rtlCol="0">
            <a:spAutoFit/>
          </a:bodyPr>
          <a:lstStyle/>
          <a:p>
            <a:r>
              <a:rPr lang="en-US" sz="2800" dirty="0" smtClean="0">
                <a:solidFill>
                  <a:schemeClr val="accent2">
                    <a:lumMod val="75000"/>
                  </a:schemeClr>
                </a:solidFill>
              </a:rPr>
              <a:t>Python was developed by Guido van Rossum in the late eighties and early nineties at the National Research Institute for Mathematics and Computer Science in the Netherlands</a:t>
            </a:r>
            <a:r>
              <a:rPr lang="en-US" sz="1600" dirty="0" smtClean="0"/>
              <a:t>.</a:t>
            </a:r>
            <a:endParaRPr lang="en-US" sz="1600" b="1"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11" name="TextBox 10"/>
          <p:cNvSpPr txBox="1"/>
          <p:nvPr/>
        </p:nvSpPr>
        <p:spPr>
          <a:xfrm>
            <a:off x="762000" y="361950"/>
            <a:ext cx="4572000" cy="461665"/>
          </a:xfrm>
          <a:prstGeom prst="rect">
            <a:avLst/>
          </a:prstGeom>
          <a:noFill/>
        </p:spPr>
        <p:txBody>
          <a:bodyPr wrap="square" rtlCol="0">
            <a:spAutoFit/>
          </a:bodyPr>
          <a:lstStyle/>
          <a:p>
            <a:r>
              <a:rPr lang="en-US" sz="2400" b="1" u="sng" dirty="0" smtClean="0">
                <a:solidFill>
                  <a:schemeClr val="tx1"/>
                </a:solidFill>
              </a:rPr>
              <a:t>Python Features:</a:t>
            </a:r>
            <a:endParaRPr lang="en-US" sz="2400" b="1" u="sng" dirty="0">
              <a:solidFill>
                <a:schemeClr val="tx1"/>
              </a:solidFill>
            </a:endParaRPr>
          </a:p>
        </p:txBody>
      </p:sp>
      <p:sp>
        <p:nvSpPr>
          <p:cNvPr id="12" name="TextBox 11"/>
          <p:cNvSpPr txBox="1"/>
          <p:nvPr/>
        </p:nvSpPr>
        <p:spPr>
          <a:xfrm>
            <a:off x="762000" y="895350"/>
            <a:ext cx="6934200" cy="2554545"/>
          </a:xfrm>
          <a:prstGeom prst="rect">
            <a:avLst/>
          </a:prstGeom>
          <a:noFill/>
        </p:spPr>
        <p:txBody>
          <a:bodyPr wrap="square" rtlCol="0">
            <a:spAutoFit/>
          </a:bodyPr>
          <a:lstStyle/>
          <a:p>
            <a:r>
              <a:rPr lang="en-US" sz="2000" dirty="0" smtClean="0">
                <a:solidFill>
                  <a:schemeClr val="accent2">
                    <a:lumMod val="75000"/>
                  </a:schemeClr>
                </a:solidFill>
              </a:rPr>
              <a:t>● </a:t>
            </a:r>
            <a:r>
              <a:rPr lang="en-US" sz="2000" dirty="0" smtClean="0">
                <a:solidFill>
                  <a:schemeClr val="accent2">
                    <a:lumMod val="75000"/>
                  </a:schemeClr>
                </a:solidFill>
              </a:rPr>
              <a:t>Easy-to-learn</a:t>
            </a:r>
          </a:p>
          <a:p>
            <a:r>
              <a:rPr lang="en-US" sz="2000" dirty="0" smtClean="0">
                <a:solidFill>
                  <a:schemeClr val="accent2">
                    <a:lumMod val="75000"/>
                  </a:schemeClr>
                </a:solidFill>
              </a:rPr>
              <a:t>● </a:t>
            </a:r>
            <a:r>
              <a:rPr lang="en-US" sz="2000" dirty="0" smtClean="0">
                <a:solidFill>
                  <a:schemeClr val="accent2">
                    <a:lumMod val="75000"/>
                  </a:schemeClr>
                </a:solidFill>
              </a:rPr>
              <a:t>Easy-to-read</a:t>
            </a:r>
          </a:p>
          <a:p>
            <a:r>
              <a:rPr lang="en-US" sz="2000" dirty="0" smtClean="0">
                <a:solidFill>
                  <a:schemeClr val="accent2">
                    <a:lumMod val="75000"/>
                  </a:schemeClr>
                </a:solidFill>
              </a:rPr>
              <a:t>● </a:t>
            </a:r>
            <a:r>
              <a:rPr lang="en-US" sz="2000" dirty="0" smtClean="0">
                <a:solidFill>
                  <a:schemeClr val="accent2">
                    <a:lumMod val="75000"/>
                  </a:schemeClr>
                </a:solidFill>
              </a:rPr>
              <a:t>Easy-to-maintain</a:t>
            </a:r>
          </a:p>
          <a:p>
            <a:r>
              <a:rPr lang="en-US" sz="2000" dirty="0" smtClean="0">
                <a:solidFill>
                  <a:schemeClr val="accent2">
                    <a:lumMod val="75000"/>
                  </a:schemeClr>
                </a:solidFill>
              </a:rPr>
              <a:t>● A broad standard library </a:t>
            </a:r>
            <a:endParaRPr lang="en-US" sz="2000" dirty="0" smtClean="0">
              <a:solidFill>
                <a:schemeClr val="accent2">
                  <a:lumMod val="75000"/>
                </a:schemeClr>
              </a:solidFill>
            </a:endParaRPr>
          </a:p>
          <a:p>
            <a:r>
              <a:rPr lang="en-US" sz="2000" dirty="0" smtClean="0">
                <a:solidFill>
                  <a:schemeClr val="accent2">
                    <a:lumMod val="75000"/>
                  </a:schemeClr>
                </a:solidFill>
              </a:rPr>
              <a:t>● Interactive Mode </a:t>
            </a:r>
            <a:endParaRPr lang="en-US" sz="2000" dirty="0" smtClean="0">
              <a:solidFill>
                <a:schemeClr val="accent2">
                  <a:lumMod val="75000"/>
                </a:schemeClr>
              </a:solidFill>
            </a:endParaRPr>
          </a:p>
          <a:p>
            <a:r>
              <a:rPr lang="en-US" sz="2000" dirty="0" smtClean="0">
                <a:solidFill>
                  <a:schemeClr val="accent2">
                    <a:lumMod val="75000"/>
                  </a:schemeClr>
                </a:solidFill>
              </a:rPr>
              <a:t>● </a:t>
            </a:r>
            <a:r>
              <a:rPr lang="en-US" sz="2000" dirty="0" smtClean="0">
                <a:solidFill>
                  <a:schemeClr val="accent2">
                    <a:lumMod val="75000"/>
                  </a:schemeClr>
                </a:solidFill>
              </a:rPr>
              <a:t>Portable</a:t>
            </a:r>
          </a:p>
          <a:p>
            <a:r>
              <a:rPr lang="en-US" sz="2000" dirty="0" smtClean="0">
                <a:solidFill>
                  <a:schemeClr val="accent2">
                    <a:lumMod val="75000"/>
                  </a:schemeClr>
                </a:solidFill>
              </a:rPr>
              <a:t>● </a:t>
            </a:r>
            <a:r>
              <a:rPr lang="en-US" sz="2000" dirty="0" smtClean="0">
                <a:solidFill>
                  <a:schemeClr val="accent2">
                    <a:lumMod val="75000"/>
                  </a:schemeClr>
                </a:solidFill>
              </a:rPr>
              <a:t>Extendable</a:t>
            </a:r>
          </a:p>
          <a:p>
            <a:r>
              <a:rPr lang="en-US" sz="2000" dirty="0" smtClean="0">
                <a:solidFill>
                  <a:schemeClr val="accent2">
                    <a:lumMod val="75000"/>
                  </a:schemeClr>
                </a:solidFill>
              </a:rPr>
              <a:t>● Databases.</a:t>
            </a:r>
            <a:endParaRPr lang="en-US" sz="2000" b="1" dirty="0">
              <a:solidFill>
                <a:schemeClr val="accent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7" name="Google Shape;667;p13"/>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11" name="TextBox 10"/>
          <p:cNvSpPr txBox="1"/>
          <p:nvPr/>
        </p:nvSpPr>
        <p:spPr>
          <a:xfrm>
            <a:off x="762000" y="361950"/>
            <a:ext cx="4572000" cy="400110"/>
          </a:xfrm>
          <a:prstGeom prst="rect">
            <a:avLst/>
          </a:prstGeom>
          <a:noFill/>
        </p:spPr>
        <p:txBody>
          <a:bodyPr wrap="square" rtlCol="0">
            <a:spAutoFit/>
          </a:bodyPr>
          <a:lstStyle/>
          <a:p>
            <a:r>
              <a:rPr lang="en-US" sz="2000" b="1" u="sng" dirty="0" smtClean="0">
                <a:solidFill>
                  <a:schemeClr val="tx1"/>
                </a:solidFill>
              </a:rPr>
              <a:t>Tkinter Programming:</a:t>
            </a:r>
            <a:endParaRPr lang="en-US" sz="2000" b="1" u="sng" dirty="0">
              <a:solidFill>
                <a:schemeClr val="tx1"/>
              </a:solidFill>
            </a:endParaRPr>
          </a:p>
        </p:txBody>
      </p:sp>
      <p:sp>
        <p:nvSpPr>
          <p:cNvPr id="12" name="TextBox 11"/>
          <p:cNvSpPr txBox="1"/>
          <p:nvPr/>
        </p:nvSpPr>
        <p:spPr>
          <a:xfrm>
            <a:off x="762000" y="819150"/>
            <a:ext cx="6934200" cy="1323439"/>
          </a:xfrm>
          <a:prstGeom prst="rect">
            <a:avLst/>
          </a:prstGeom>
          <a:noFill/>
        </p:spPr>
        <p:txBody>
          <a:bodyPr wrap="square" rtlCol="0">
            <a:spAutoFit/>
          </a:bodyPr>
          <a:lstStyle/>
          <a:p>
            <a:r>
              <a:rPr lang="en-US" sz="2000" dirty="0" smtClean="0">
                <a:solidFill>
                  <a:schemeClr val="accent2">
                    <a:lumMod val="75000"/>
                  </a:schemeClr>
                </a:solidFill>
              </a:rPr>
              <a:t>Tkinter is the standard GUI library for Python. Python when combined with Tkinter provides a fast and easy way to create GUI applications. Tkinter provides a powerful object-oriented interface to the Tk GUI toolkit.</a:t>
            </a:r>
            <a:endParaRPr lang="en-US" sz="2000" b="1" dirty="0">
              <a:solidFill>
                <a:schemeClr val="accent2">
                  <a:lumMod val="75000"/>
                </a:schemeClr>
              </a:solidFill>
            </a:endParaRPr>
          </a:p>
        </p:txBody>
      </p:sp>
      <p:sp>
        <p:nvSpPr>
          <p:cNvPr id="5" name="TextBox 4"/>
          <p:cNvSpPr txBox="1"/>
          <p:nvPr/>
        </p:nvSpPr>
        <p:spPr>
          <a:xfrm>
            <a:off x="914400" y="2114550"/>
            <a:ext cx="2667000" cy="307777"/>
          </a:xfrm>
          <a:prstGeom prst="rect">
            <a:avLst/>
          </a:prstGeom>
          <a:noFill/>
        </p:spPr>
        <p:txBody>
          <a:bodyPr wrap="square" rtlCol="0">
            <a:spAutoFit/>
          </a:bodyPr>
          <a:lstStyle/>
          <a:p>
            <a:r>
              <a:rPr lang="en-US" b="1" dirty="0" smtClean="0">
                <a:solidFill>
                  <a:schemeClr val="tx1"/>
                </a:solidFill>
              </a:rPr>
              <a:t>Tkinter Widgets:</a:t>
            </a:r>
            <a:endParaRPr lang="en-US" b="1" dirty="0">
              <a:solidFill>
                <a:schemeClr val="tx1"/>
              </a:solidFill>
            </a:endParaRPr>
          </a:p>
        </p:txBody>
      </p:sp>
      <p:sp>
        <p:nvSpPr>
          <p:cNvPr id="6" name="TextBox 5"/>
          <p:cNvSpPr txBox="1"/>
          <p:nvPr/>
        </p:nvSpPr>
        <p:spPr>
          <a:xfrm>
            <a:off x="838200" y="2495550"/>
            <a:ext cx="4800600" cy="830997"/>
          </a:xfrm>
          <a:prstGeom prst="rect">
            <a:avLst/>
          </a:prstGeom>
          <a:noFill/>
        </p:spPr>
        <p:txBody>
          <a:bodyPr wrap="square" rtlCol="0">
            <a:spAutoFit/>
          </a:bodyPr>
          <a:lstStyle/>
          <a:p>
            <a:r>
              <a:rPr lang="en-US" sz="1600" dirty="0" smtClean="0">
                <a:solidFill>
                  <a:schemeClr val="accent2">
                    <a:lumMod val="75000"/>
                  </a:schemeClr>
                </a:solidFill>
              </a:rPr>
              <a:t>Tkinter provides various controls, such as buttons, labels and text boxes used in a GUI application. These controls are commonly called widgets</a:t>
            </a:r>
            <a:r>
              <a:rPr lang="en-US" sz="1600" dirty="0" smtClean="0"/>
              <a:t>.</a:t>
            </a:r>
            <a:endParaRPr lang="en-US" sz="1600" dirty="0"/>
          </a:p>
        </p:txBody>
      </p:sp>
    </p:spTree>
  </p:cSld>
  <p:clrMapOvr>
    <a:masterClrMapping/>
  </p:clrMapOvr>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634</Words>
  <PresentationFormat>On-screen Show (16:9)</PresentationFormat>
  <Paragraphs>78</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Catamaran</vt:lpstr>
      <vt:lpstr>Catamaran Thin</vt:lpstr>
      <vt:lpstr>Calibri</vt:lpstr>
      <vt:lpstr>Hubert template</vt:lpstr>
      <vt:lpstr>Airline Booking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Booking System</dc:title>
  <dc:creator>user</dc:creator>
  <cp:lastModifiedBy>user</cp:lastModifiedBy>
  <cp:revision>13</cp:revision>
  <dcterms:modified xsi:type="dcterms:W3CDTF">2021-02-12T21:27:20Z</dcterms:modified>
</cp:coreProperties>
</file>