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79" r:id="rId18"/>
    <p:sldId id="280" r:id="rId19"/>
    <p:sldId id="281" r:id="rId20"/>
    <p:sldId id="273" r:id="rId21"/>
    <p:sldId id="270" r:id="rId22"/>
    <p:sldId id="271" r:id="rId23"/>
    <p:sldId id="272"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883" autoAdjust="0"/>
  </p:normalViewPr>
  <p:slideViewPr>
    <p:cSldViewPr snapToGrid="0">
      <p:cViewPr varScale="1">
        <p:scale>
          <a:sx n="76" d="100"/>
          <a:sy n="76" d="100"/>
        </p:scale>
        <p:origin x="54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BD195-0B68-4960-94BA-6843D9D2E5D1}"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85ABE-DBC3-4DE0-9382-26652214949E}" type="slidenum">
              <a:rPr lang="en-US" smtClean="0"/>
              <a:t>‹#›</a:t>
            </a:fld>
            <a:endParaRPr lang="en-US"/>
          </a:p>
        </p:txBody>
      </p:sp>
    </p:spTree>
    <p:extLst>
      <p:ext uri="{BB962C8B-B14F-4D97-AF65-F5344CB8AC3E}">
        <p14:creationId xmlns:p14="http://schemas.microsoft.com/office/powerpoint/2010/main" val="1611750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A85ABE-DBC3-4DE0-9382-26652214949E}" type="slidenum">
              <a:rPr lang="en-US" smtClean="0"/>
              <a:t>18</a:t>
            </a:fld>
            <a:endParaRPr lang="en-US"/>
          </a:p>
        </p:txBody>
      </p:sp>
    </p:spTree>
    <p:extLst>
      <p:ext uri="{BB962C8B-B14F-4D97-AF65-F5344CB8AC3E}">
        <p14:creationId xmlns:p14="http://schemas.microsoft.com/office/powerpoint/2010/main" val="47460502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CAF911-94C5-40C0-8001-4E9171972B4D}"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4400AF5-5F7E-4069-AE56-3E0655B98BD3}" type="slidenum">
              <a:rPr lang="en-US" smtClean="0"/>
              <a:t>‹#›</a:t>
            </a:fld>
            <a:endParaRPr lang="en-US"/>
          </a:p>
        </p:txBody>
      </p:sp>
    </p:spTree>
    <p:extLst>
      <p:ext uri="{BB962C8B-B14F-4D97-AF65-F5344CB8AC3E}">
        <p14:creationId xmlns:p14="http://schemas.microsoft.com/office/powerpoint/2010/main" val="130615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AF911-94C5-40C0-8001-4E9171972B4D}"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1106033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AF911-94C5-40C0-8001-4E9171972B4D}"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3266386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CAF911-94C5-40C0-8001-4E9171972B4D}"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117593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3CAF911-94C5-40C0-8001-4E9171972B4D}" type="datetimeFigureOut">
              <a:rPr lang="en-US" smtClean="0"/>
              <a:t>7/1/2024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4400AF5-5F7E-4069-AE56-3E0655B98BD3}" type="slidenum">
              <a:rPr lang="en-US" smtClean="0"/>
              <a:t>‹#›</a:t>
            </a:fld>
            <a:endParaRPr lang="en-US"/>
          </a:p>
        </p:txBody>
      </p:sp>
    </p:spTree>
    <p:extLst>
      <p:ext uri="{BB962C8B-B14F-4D97-AF65-F5344CB8AC3E}">
        <p14:creationId xmlns:p14="http://schemas.microsoft.com/office/powerpoint/2010/main" val="88557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CAF911-94C5-40C0-8001-4E9171972B4D}"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384080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AF911-94C5-40C0-8001-4E9171972B4D}"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264203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CAF911-94C5-40C0-8001-4E9171972B4D}"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2163550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AF911-94C5-40C0-8001-4E9171972B4D}"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174462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AF911-94C5-40C0-8001-4E9171972B4D}"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259648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CAF911-94C5-40C0-8001-4E9171972B4D}" type="datetimeFigureOut">
              <a:rPr lang="en-US" smtClean="0"/>
              <a:t>7/1/2024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4400AF5-5F7E-4069-AE56-3E0655B98BD3}" type="slidenum">
              <a:rPr lang="en-US" smtClean="0"/>
              <a:t>‹#›</a:t>
            </a:fld>
            <a:endParaRPr lang="en-US"/>
          </a:p>
        </p:txBody>
      </p:sp>
    </p:spTree>
    <p:extLst>
      <p:ext uri="{BB962C8B-B14F-4D97-AF65-F5344CB8AC3E}">
        <p14:creationId xmlns:p14="http://schemas.microsoft.com/office/powerpoint/2010/main" val="4094128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CAF911-94C5-40C0-8001-4E9171972B4D}" type="datetimeFigureOut">
              <a:rPr lang="en-US" smtClean="0"/>
              <a:t>7/1/2024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4400AF5-5F7E-4069-AE56-3E0655B98BD3}" type="slidenum">
              <a:rPr lang="en-US" smtClean="0"/>
              <a:t>‹#›</a:t>
            </a:fld>
            <a:endParaRPr lang="en-US"/>
          </a:p>
        </p:txBody>
      </p:sp>
    </p:spTree>
    <p:extLst>
      <p:ext uri="{BB962C8B-B14F-4D97-AF65-F5344CB8AC3E}">
        <p14:creationId xmlns:p14="http://schemas.microsoft.com/office/powerpoint/2010/main" val="221296721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ripublication.com/ijaer19/ijaerv14n4_12.pdf" TargetMode="External"/><Relationship Id="rId2" Type="http://schemas.openxmlformats.org/officeDocument/2006/relationships/hyperlink" Target="https://www.visualcrossing.com/weather/weather-data-services#/viewDat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5BFA32B-F607-4806-9264-0EF4BDCA114F}"/>
              </a:ext>
            </a:extLst>
          </p:cNvPr>
          <p:cNvSpPr>
            <a:spLocks noGrp="1"/>
          </p:cNvSpPr>
          <p:nvPr>
            <p:ph type="subTitle" idx="1"/>
          </p:nvPr>
        </p:nvSpPr>
        <p:spPr>
          <a:xfrm>
            <a:off x="1524000" y="1406231"/>
            <a:ext cx="9144000" cy="2854036"/>
          </a:xfrm>
        </p:spPr>
        <p:txBody>
          <a:bodyPr/>
          <a:lstStyle/>
          <a:p>
            <a:endParaRPr lang="en-US" b="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sz="4800" b="1" dirty="0">
                <a:latin typeface="Arial" panose="020B0604020202020204" pitchFamily="34" charset="0"/>
                <a:cs typeface="Arial" panose="020B0604020202020204" pitchFamily="34" charset="0"/>
              </a:rPr>
              <a:t>Welcome To Our Presentation</a:t>
            </a:r>
          </a:p>
        </p:txBody>
      </p:sp>
    </p:spTree>
    <p:extLst>
      <p:ext uri="{BB962C8B-B14F-4D97-AF65-F5344CB8AC3E}">
        <p14:creationId xmlns:p14="http://schemas.microsoft.com/office/powerpoint/2010/main" val="202849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F6DF-908C-40F5-B5B1-09D47B1956AD}"/>
              </a:ext>
            </a:extLst>
          </p:cNvPr>
          <p:cNvSpPr>
            <a:spLocks noGrp="1"/>
          </p:cNvSpPr>
          <p:nvPr>
            <p:ph type="title"/>
          </p:nvPr>
        </p:nvSpPr>
        <p:spPr>
          <a:xfrm>
            <a:off x="1069848" y="712839"/>
            <a:ext cx="10058400" cy="512732"/>
          </a:xfrm>
        </p:spPr>
        <p:txBody>
          <a:bodyPr>
            <a:normAutofit fontScale="90000"/>
          </a:bodyPr>
          <a:lstStyle/>
          <a:p>
            <a:pPr algn="ctr"/>
            <a:r>
              <a:rPr lang="en-US" sz="4400" u="sng" dirty="0">
                <a:solidFill>
                  <a:srgbClr val="7030A0"/>
                </a:solidFill>
              </a:rPr>
              <a:t>Literature review</a:t>
            </a:r>
            <a:endParaRPr lang="en-US" sz="4000" u="sng" dirty="0">
              <a:solidFill>
                <a:srgbClr val="7030A0"/>
              </a:solidFill>
            </a:endParaRPr>
          </a:p>
        </p:txBody>
      </p:sp>
      <p:sp>
        <p:nvSpPr>
          <p:cNvPr id="3" name="Content Placeholder 2">
            <a:extLst>
              <a:ext uri="{FF2B5EF4-FFF2-40B4-BE49-F238E27FC236}">
                <a16:creationId xmlns:a16="http://schemas.microsoft.com/office/drawing/2014/main" id="{3BD71A61-7A98-43BC-8FD1-DC31B06C6270}"/>
              </a:ext>
            </a:extLst>
          </p:cNvPr>
          <p:cNvSpPr>
            <a:spLocks noGrp="1"/>
          </p:cNvSpPr>
          <p:nvPr>
            <p:ph idx="1"/>
          </p:nvPr>
        </p:nvSpPr>
        <p:spPr>
          <a:xfrm>
            <a:off x="1069848" y="1678286"/>
            <a:ext cx="10058400" cy="3575640"/>
          </a:xfrm>
        </p:spPr>
        <p:txBody>
          <a:bodyPr/>
          <a:lstStyle/>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Different classifications like Linear regression, Decision Trees and Random forest. Linear regression has achieved quite promising performance among the algorithms. Among the classification Algorithms decision tree has achieved promising results compared to other algorithms. The predicted outcomes are 80% of accuracy.</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Chauhan and Jawahar Thakur (2013) made a comparison in their paper, which shows that the algorithms is linear regression are well suited for mining data to predict future weather conditions. </a:t>
            </a:r>
          </a:p>
        </p:txBody>
      </p:sp>
      <p:sp>
        <p:nvSpPr>
          <p:cNvPr id="4" name="Rectangle: Rounded Corners 3">
            <a:extLst>
              <a:ext uri="{FF2B5EF4-FFF2-40B4-BE49-F238E27FC236}">
                <a16:creationId xmlns:a16="http://schemas.microsoft.com/office/drawing/2014/main" id="{12F89786-7F43-409B-BCE4-9CB0A4A383F5}"/>
              </a:ext>
            </a:extLst>
          </p:cNvPr>
          <p:cNvSpPr/>
          <p:nvPr/>
        </p:nvSpPr>
        <p:spPr>
          <a:xfrm rot="10800000" flipV="1">
            <a:off x="1066800" y="6321067"/>
            <a:ext cx="10058400" cy="451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179283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B3DD-2986-470B-9DB2-7EFDA5BFB4E5}"/>
              </a:ext>
            </a:extLst>
          </p:cNvPr>
          <p:cNvSpPr>
            <a:spLocks noGrp="1"/>
          </p:cNvSpPr>
          <p:nvPr>
            <p:ph type="title"/>
          </p:nvPr>
        </p:nvSpPr>
        <p:spPr>
          <a:xfrm>
            <a:off x="1069848" y="670606"/>
            <a:ext cx="10058400" cy="476263"/>
          </a:xfrm>
        </p:spPr>
        <p:txBody>
          <a:bodyPr>
            <a:noAutofit/>
          </a:bodyPr>
          <a:lstStyle/>
          <a:p>
            <a:pPr algn="ctr"/>
            <a:r>
              <a:rPr lang="en-US" sz="4000" u="sng" dirty="0">
                <a:solidFill>
                  <a:srgbClr val="7030A0"/>
                </a:solidFill>
              </a:rPr>
              <a:t>Research objective</a:t>
            </a:r>
          </a:p>
        </p:txBody>
      </p:sp>
      <p:sp>
        <p:nvSpPr>
          <p:cNvPr id="3" name="Content Placeholder 2">
            <a:extLst>
              <a:ext uri="{FF2B5EF4-FFF2-40B4-BE49-F238E27FC236}">
                <a16:creationId xmlns:a16="http://schemas.microsoft.com/office/drawing/2014/main" id="{504C1930-2A60-40B7-9EEB-E8EB03B907D6}"/>
              </a:ext>
            </a:extLst>
          </p:cNvPr>
          <p:cNvSpPr>
            <a:spLocks noGrp="1"/>
          </p:cNvSpPr>
          <p:nvPr>
            <p:ph idx="1"/>
          </p:nvPr>
        </p:nvSpPr>
        <p:spPr>
          <a:xfrm>
            <a:off x="1069848" y="1611814"/>
            <a:ext cx="10058400" cy="3921075"/>
          </a:xfrm>
        </p:spPr>
        <p:txBody>
          <a:bodyPr/>
          <a:lstStyle/>
          <a:p>
            <a:pPr>
              <a:buFont typeface="Wingdings" panose="05000000000000000000" pitchFamily="2" charset="2"/>
              <a:buChar char="Ø"/>
            </a:pPr>
            <a:r>
              <a:rPr lang="en-US" dirty="0"/>
              <a:t> </a:t>
            </a:r>
            <a:r>
              <a:rPr lang="en-US" b="1" dirty="0">
                <a:latin typeface="Arial" panose="020B0604020202020204" pitchFamily="34" charset="0"/>
                <a:cs typeface="Arial" panose="020B0604020202020204" pitchFamily="34" charset="0"/>
              </a:rPr>
              <a:t>As changes in weather conditions depend on many small factors, using different factors, e.g. temperature, humidity, precipitation, wind speed, etc., will help predict the weather conditions more accurately. </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Comparing the results of these hybrid machine learning algorithms to develop the best possible algorithm to predict the weather</a:t>
            </a:r>
            <a:r>
              <a:rPr lang="en-US" dirty="0"/>
              <a:t>.</a:t>
            </a:r>
          </a:p>
          <a:p>
            <a:pPr marL="0" indent="0">
              <a:buNone/>
            </a:pPr>
            <a:endParaRPr lang="en-US" dirty="0"/>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This research aims to find the most efficient and accurate machine learning model to predict weather updates for a specific region</a:t>
            </a:r>
            <a:r>
              <a:rPr lang="en-US" dirty="0"/>
              <a:t>. </a:t>
            </a:r>
            <a:endParaRPr lang="en-US"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492F4BC-CBB9-4CFD-94F2-21431B157FAC}"/>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1099847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3C40-8E49-43A8-B695-FB0401ED51D0}"/>
              </a:ext>
            </a:extLst>
          </p:cNvPr>
          <p:cNvSpPr>
            <a:spLocks noGrp="1"/>
          </p:cNvSpPr>
          <p:nvPr>
            <p:ph type="title"/>
          </p:nvPr>
        </p:nvSpPr>
        <p:spPr>
          <a:xfrm>
            <a:off x="1069848" y="422638"/>
            <a:ext cx="10058400" cy="646744"/>
          </a:xfrm>
        </p:spPr>
        <p:txBody>
          <a:bodyPr>
            <a:noAutofit/>
          </a:bodyPr>
          <a:lstStyle/>
          <a:p>
            <a:pPr algn="ctr"/>
            <a:r>
              <a:rPr lang="en-US" sz="4000" u="sng" dirty="0">
                <a:solidFill>
                  <a:srgbClr val="7030A0"/>
                </a:solidFill>
              </a:rPr>
              <a:t>Methodology</a:t>
            </a:r>
          </a:p>
        </p:txBody>
      </p:sp>
      <p:sp>
        <p:nvSpPr>
          <p:cNvPr id="3" name="Content Placeholder 2">
            <a:extLst>
              <a:ext uri="{FF2B5EF4-FFF2-40B4-BE49-F238E27FC236}">
                <a16:creationId xmlns:a16="http://schemas.microsoft.com/office/drawing/2014/main" id="{3827FD68-C6B9-4E7A-95E6-EE128ADE4A74}"/>
              </a:ext>
            </a:extLst>
          </p:cNvPr>
          <p:cNvSpPr>
            <a:spLocks noGrp="1"/>
          </p:cNvSpPr>
          <p:nvPr>
            <p:ph idx="1"/>
          </p:nvPr>
        </p:nvSpPr>
        <p:spPr>
          <a:xfrm>
            <a:off x="1069847" y="1503329"/>
            <a:ext cx="10058401" cy="3967573"/>
          </a:xfrm>
        </p:spPr>
        <p:txBody>
          <a:bodyPr>
            <a:normAutofit/>
          </a:bodyPr>
          <a:lstStyle/>
          <a:p>
            <a:pPr>
              <a:buFont typeface="Wingdings" panose="05000000000000000000" pitchFamily="2" charset="2"/>
              <a:buChar char="v"/>
            </a:pPr>
            <a:r>
              <a:rPr lang="en-US" b="1" dirty="0">
                <a:latin typeface="Arial" panose="020B0604020202020204" pitchFamily="34" charset="0"/>
                <a:cs typeface="Arial" panose="020B0604020202020204" pitchFamily="34" charset="0"/>
              </a:rPr>
              <a:t> We have a problem statement which comes under the category of Classification. It is a multiclass classification in which the classes given to us are.</a:t>
            </a:r>
          </a:p>
          <a:p>
            <a:r>
              <a:rPr lang="en-US" b="1" dirty="0">
                <a:latin typeface="Arial" panose="020B0604020202020204" pitchFamily="34" charset="0"/>
                <a:cs typeface="Arial" panose="020B0604020202020204" pitchFamily="34" charset="0"/>
              </a:rPr>
              <a:t> Our aim is to classify the given data into the above given classes. In order to do so, we have to first analyze the data given to us. </a:t>
            </a:r>
          </a:p>
          <a:p>
            <a:r>
              <a:rPr lang="en-US" b="1" dirty="0">
                <a:latin typeface="Arial" panose="020B0604020202020204" pitchFamily="34" charset="0"/>
                <a:cs typeface="Arial" panose="020B0604020202020204" pitchFamily="34" charset="0"/>
              </a:rPr>
              <a:t>This model can be: Linear regression, Logistic Regression, SVM, Neural Networks, Decision Tress, K-Nearest Neighbors etc. Parameter tuning can also be done in order to increase our accuracy.</a:t>
            </a:r>
          </a:p>
          <a:p>
            <a:r>
              <a:rPr lang="en-US"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We Collect a level www.</a:t>
            </a:r>
            <a:r>
              <a:rPr lang="en-US" b="1" dirty="0">
                <a:latin typeface="Arial" panose="020B0604020202020204" pitchFamily="34" charset="0"/>
                <a:cs typeface="Arial" panose="020B0604020202020204" pitchFamily="34" charset="0"/>
              </a:rPr>
              <a:t>visualcrossing</a:t>
            </a:r>
            <a:r>
              <a:rPr lang="en-US" sz="2000" b="1" dirty="0">
                <a:latin typeface="Arial" panose="020B0604020202020204" pitchFamily="34" charset="0"/>
                <a:cs typeface="Arial" panose="020B0604020202020204" pitchFamily="34" charset="0"/>
              </a:rPr>
              <a:t>.com that contained news articles on Weather Forecasting from </a:t>
            </a:r>
            <a:r>
              <a:rPr lang="en-US" b="1" dirty="0">
                <a:latin typeface="Arial" panose="020B0604020202020204" pitchFamily="34" charset="0"/>
                <a:cs typeface="Arial" panose="020B0604020202020204" pitchFamily="34" charset="0"/>
              </a:rPr>
              <a:t>.</a:t>
            </a:r>
          </a:p>
          <a:p>
            <a:pPr marL="0" indent="0">
              <a:buNone/>
            </a:pPr>
            <a:endParaRPr lang="en-US"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1C471AA7-0D4F-4C6B-8A9E-C1340E3B4159}"/>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149861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7739-0961-41D3-9677-A2E9A24EC36F}"/>
              </a:ext>
            </a:extLst>
          </p:cNvPr>
          <p:cNvSpPr>
            <a:spLocks noGrp="1"/>
          </p:cNvSpPr>
          <p:nvPr>
            <p:ph type="title"/>
          </p:nvPr>
        </p:nvSpPr>
        <p:spPr>
          <a:xfrm>
            <a:off x="1069848" y="360648"/>
            <a:ext cx="10058400" cy="507260"/>
          </a:xfrm>
        </p:spPr>
        <p:txBody>
          <a:bodyPr>
            <a:noAutofit/>
          </a:bodyPr>
          <a:lstStyle/>
          <a:p>
            <a:pPr algn="ctr"/>
            <a:r>
              <a:rPr lang="en-US" sz="4000" u="sng" dirty="0">
                <a:solidFill>
                  <a:srgbClr val="7030A0"/>
                </a:solidFill>
              </a:rPr>
              <a:t>Data Set</a:t>
            </a:r>
          </a:p>
        </p:txBody>
      </p:sp>
      <p:sp>
        <p:nvSpPr>
          <p:cNvPr id="4" name="Rectangle: Rounded Corners 3">
            <a:extLst>
              <a:ext uri="{FF2B5EF4-FFF2-40B4-BE49-F238E27FC236}">
                <a16:creationId xmlns:a16="http://schemas.microsoft.com/office/drawing/2014/main" id="{E96C96CC-E4EF-46EC-A719-660C28B1472C}"/>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10" name="Rectangle: Rounded Corners 9">
            <a:extLst>
              <a:ext uri="{FF2B5EF4-FFF2-40B4-BE49-F238E27FC236}">
                <a16:creationId xmlns:a16="http://schemas.microsoft.com/office/drawing/2014/main" id="{FE8EC7B8-91FC-4016-BEAF-C4AFCA00CFA5}"/>
              </a:ext>
            </a:extLst>
          </p:cNvPr>
          <p:cNvSpPr/>
          <p:nvPr/>
        </p:nvSpPr>
        <p:spPr>
          <a:xfrm rot="10800000" flipV="1">
            <a:off x="3890075" y="5780868"/>
            <a:ext cx="4773478" cy="4762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Fig-1: weather Forecasting Data Set</a:t>
            </a:r>
          </a:p>
        </p:txBody>
      </p:sp>
      <p:pic>
        <p:nvPicPr>
          <p:cNvPr id="8" name="Content Placeholder 7">
            <a:extLst>
              <a:ext uri="{FF2B5EF4-FFF2-40B4-BE49-F238E27FC236}">
                <a16:creationId xmlns:a16="http://schemas.microsoft.com/office/drawing/2014/main" id="{41D91B50-A9B1-4A11-B4E8-CE8E391B9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938269"/>
            <a:ext cx="10058400" cy="4772238"/>
          </a:xfrm>
        </p:spPr>
      </p:pic>
    </p:spTree>
    <p:extLst>
      <p:ext uri="{BB962C8B-B14F-4D97-AF65-F5344CB8AC3E}">
        <p14:creationId xmlns:p14="http://schemas.microsoft.com/office/powerpoint/2010/main" val="413768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9942-0CF7-4E5F-97D2-ADCB299B6C23}"/>
              </a:ext>
            </a:extLst>
          </p:cNvPr>
          <p:cNvSpPr>
            <a:spLocks noGrp="1"/>
          </p:cNvSpPr>
          <p:nvPr>
            <p:ph type="title"/>
          </p:nvPr>
        </p:nvSpPr>
        <p:spPr>
          <a:xfrm>
            <a:off x="1085346" y="267656"/>
            <a:ext cx="10058400" cy="568941"/>
          </a:xfrm>
        </p:spPr>
        <p:txBody>
          <a:bodyPr>
            <a:noAutofit/>
          </a:bodyPr>
          <a:lstStyle/>
          <a:p>
            <a:pPr algn="ctr"/>
            <a:r>
              <a:rPr lang="en-US" sz="4000" u="sng" dirty="0">
                <a:solidFill>
                  <a:srgbClr val="7030A0"/>
                </a:solidFill>
              </a:rPr>
              <a:t>Implementation(con.)</a:t>
            </a:r>
          </a:p>
        </p:txBody>
      </p:sp>
      <p:sp>
        <p:nvSpPr>
          <p:cNvPr id="4" name="Rectangle: Rounded Corners 3">
            <a:extLst>
              <a:ext uri="{FF2B5EF4-FFF2-40B4-BE49-F238E27FC236}">
                <a16:creationId xmlns:a16="http://schemas.microsoft.com/office/drawing/2014/main" id="{AE20BF3A-C9B8-4C7C-B1EA-FD2E887C1E5B}"/>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6" name="Rectangle: Rounded Corners 5">
            <a:extLst>
              <a:ext uri="{FF2B5EF4-FFF2-40B4-BE49-F238E27FC236}">
                <a16:creationId xmlns:a16="http://schemas.microsoft.com/office/drawing/2014/main" id="{0465CDC9-EF3F-4113-8762-1487A4BA105B}"/>
              </a:ext>
            </a:extLst>
          </p:cNvPr>
          <p:cNvSpPr/>
          <p:nvPr/>
        </p:nvSpPr>
        <p:spPr>
          <a:xfrm>
            <a:off x="4122549" y="5850923"/>
            <a:ext cx="4014061" cy="437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pPr algn="ctr"/>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Fig-</a:t>
            </a:r>
            <a:r>
              <a:rPr lang="en-US" b="1" dirty="0">
                <a:solidFill>
                  <a:srgbClr val="000000"/>
                </a:solidFill>
                <a:latin typeface="Arial" panose="020B0604020202020204" pitchFamily="34" charset="0"/>
                <a:ea typeface="Cambria" panose="02040503050406030204" pitchFamily="18" charset="0"/>
                <a:cs typeface="Arial" panose="020B0604020202020204" pitchFamily="34" charset="0"/>
              </a:rPr>
              <a:t>2</a:t>
            </a:r>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 </a:t>
            </a:r>
            <a:r>
              <a:rPr lang="en-US" b="1" dirty="0">
                <a:solidFill>
                  <a:srgbClr val="000000"/>
                </a:solidFill>
                <a:latin typeface="Arial" panose="020B0604020202020204" pitchFamily="34" charset="0"/>
                <a:ea typeface="Cambria" panose="02040503050406030204" pitchFamily="18" charset="0"/>
                <a:cs typeface="Arial" panose="020B0604020202020204" pitchFamily="34" charset="0"/>
              </a:rPr>
              <a:t>Import libraries &amp; data</a:t>
            </a:r>
            <a:endPar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D8489935-1F2B-4A7E-BA46-CF6E10CB1E22}"/>
              </a:ext>
            </a:extLst>
          </p:cNvPr>
          <p:cNvSpPr/>
          <p:nvPr/>
        </p:nvSpPr>
        <p:spPr>
          <a:xfrm rot="10800000" flipV="1">
            <a:off x="1146877" y="1007078"/>
            <a:ext cx="5119096" cy="4032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Wingdings" panose="05000000000000000000" pitchFamily="2" charset="2"/>
              <a:buChar char="q"/>
            </a:pPr>
            <a:r>
              <a:rPr lang="en-US" sz="2000" b="1" dirty="0">
                <a:solidFill>
                  <a:srgbClr val="002060"/>
                </a:solidFill>
                <a:latin typeface="Arial" panose="020B0604020202020204" pitchFamily="34" charset="0"/>
                <a:cs typeface="Arial" panose="020B0604020202020204" pitchFamily="34" charset="0"/>
              </a:rPr>
              <a:t>Import Libraries &amp; Data</a:t>
            </a:r>
          </a:p>
        </p:txBody>
      </p:sp>
      <p:pic>
        <p:nvPicPr>
          <p:cNvPr id="8" name="Content Placeholder 7">
            <a:extLst>
              <a:ext uri="{FF2B5EF4-FFF2-40B4-BE49-F238E27FC236}">
                <a16:creationId xmlns:a16="http://schemas.microsoft.com/office/drawing/2014/main" id="{0495D07E-8CFF-4FC4-AADE-1DCEEF7B5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877" y="1611824"/>
            <a:ext cx="9981372" cy="4060556"/>
          </a:xfrm>
        </p:spPr>
      </p:pic>
    </p:spTree>
    <p:extLst>
      <p:ext uri="{BB962C8B-B14F-4D97-AF65-F5344CB8AC3E}">
        <p14:creationId xmlns:p14="http://schemas.microsoft.com/office/powerpoint/2010/main" val="274872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3C96C-8D1A-4999-84F2-6119B56EE78F}"/>
              </a:ext>
            </a:extLst>
          </p:cNvPr>
          <p:cNvSpPr>
            <a:spLocks noGrp="1"/>
          </p:cNvSpPr>
          <p:nvPr>
            <p:ph idx="1"/>
          </p:nvPr>
        </p:nvSpPr>
        <p:spPr>
          <a:xfrm>
            <a:off x="1069848" y="1146876"/>
            <a:ext cx="10058400" cy="4564250"/>
          </a:xfrm>
        </p:spPr>
        <p:txBody>
          <a:bodyPr/>
          <a:lstStyle/>
          <a:p>
            <a:r>
              <a:rPr lang="en-US" b="1" u="sng" dirty="0">
                <a:solidFill>
                  <a:srgbClr val="002060"/>
                </a:solidFill>
                <a:latin typeface="Arial" panose="020B0604020202020204" pitchFamily="34" charset="0"/>
                <a:cs typeface="Arial" panose="020B0604020202020204" pitchFamily="34" charset="0"/>
              </a:rPr>
              <a:t>Define x &amp; y:</a:t>
            </a:r>
          </a:p>
          <a:p>
            <a:endParaRPr lang="en-US" b="1" u="sng" dirty="0">
              <a:latin typeface="Arial" panose="020B0604020202020204" pitchFamily="34" charset="0"/>
              <a:cs typeface="Arial" panose="020B0604020202020204" pitchFamily="34" charset="0"/>
            </a:endParaRPr>
          </a:p>
          <a:p>
            <a:pPr marL="0" indent="0">
              <a:buNone/>
            </a:pPr>
            <a:endParaRPr lang="en-US" b="1" u="sng"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5AE4A5D7-1BFE-4BA3-BCC7-A41771DC1338}"/>
              </a:ext>
            </a:extLst>
          </p:cNvPr>
          <p:cNvSpPr txBox="1">
            <a:spLocks/>
          </p:cNvSpPr>
          <p:nvPr/>
        </p:nvSpPr>
        <p:spPr>
          <a:xfrm>
            <a:off x="1085346" y="438138"/>
            <a:ext cx="10058400" cy="5689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u="sng" dirty="0">
                <a:solidFill>
                  <a:srgbClr val="7030A0"/>
                </a:solidFill>
              </a:rPr>
              <a:t>Implementation(con.)</a:t>
            </a:r>
          </a:p>
        </p:txBody>
      </p:sp>
      <p:sp>
        <p:nvSpPr>
          <p:cNvPr id="5" name="Rectangle: Rounded Corners 4">
            <a:extLst>
              <a:ext uri="{FF2B5EF4-FFF2-40B4-BE49-F238E27FC236}">
                <a16:creationId xmlns:a16="http://schemas.microsoft.com/office/drawing/2014/main" id="{162EFA08-E25F-4F16-A9A3-029F11F4F097}"/>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7" name="Rectangle: Rounded Corners 6">
            <a:extLst>
              <a:ext uri="{FF2B5EF4-FFF2-40B4-BE49-F238E27FC236}">
                <a16:creationId xmlns:a16="http://schemas.microsoft.com/office/drawing/2014/main" id="{F23F4FC1-F69E-4089-8BA4-05142CB7F781}"/>
              </a:ext>
            </a:extLst>
          </p:cNvPr>
          <p:cNvSpPr/>
          <p:nvPr/>
        </p:nvSpPr>
        <p:spPr>
          <a:xfrm flipH="1">
            <a:off x="3471618" y="5804427"/>
            <a:ext cx="4959456" cy="4491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pPr algn="ctr"/>
            <a:r>
              <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rPr>
              <a:t>Fig-3: </a:t>
            </a:r>
            <a:r>
              <a:rPr lang="en-US" b="1" dirty="0">
                <a:solidFill>
                  <a:srgbClr val="000000"/>
                </a:solidFill>
                <a:latin typeface="Arial" panose="020B0604020202020204" pitchFamily="34" charset="0"/>
                <a:ea typeface="Cambria" panose="02040503050406030204" pitchFamily="18" charset="0"/>
                <a:cs typeface="Arial" panose="020B0604020202020204" pitchFamily="34" charset="0"/>
              </a:rPr>
              <a:t>Define x values</a:t>
            </a:r>
            <a:endPar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7392C47-E24B-43D6-AE71-C8789F4B7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46" y="1654441"/>
            <a:ext cx="10036806" cy="4087680"/>
          </a:xfrm>
          <a:prstGeom prst="rect">
            <a:avLst/>
          </a:prstGeom>
        </p:spPr>
      </p:pic>
    </p:spTree>
    <p:extLst>
      <p:ext uri="{BB962C8B-B14F-4D97-AF65-F5344CB8AC3E}">
        <p14:creationId xmlns:p14="http://schemas.microsoft.com/office/powerpoint/2010/main" val="213124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5C9DD-70EF-4BFB-839B-67EF853AEB0D}"/>
              </a:ext>
            </a:extLst>
          </p:cNvPr>
          <p:cNvSpPr>
            <a:spLocks noGrp="1"/>
          </p:cNvSpPr>
          <p:nvPr>
            <p:ph idx="1"/>
          </p:nvPr>
        </p:nvSpPr>
        <p:spPr>
          <a:xfrm>
            <a:off x="1069848" y="1081006"/>
            <a:ext cx="10058400" cy="4568126"/>
          </a:xfrm>
        </p:spPr>
        <p:txBody>
          <a:bodyPr/>
          <a:lstStyle/>
          <a:p>
            <a:r>
              <a:rPr lang="en-US" b="1" u="sng" dirty="0">
                <a:solidFill>
                  <a:srgbClr val="002060"/>
                </a:solidFill>
                <a:latin typeface="Arial" panose="020B0604020202020204" pitchFamily="34" charset="0"/>
                <a:ea typeface="Cambria" panose="02040503050406030204" pitchFamily="18" charset="0"/>
                <a:cs typeface="Arial" panose="020B0604020202020204" pitchFamily="34" charset="0"/>
              </a:rPr>
              <a:t>Model the training set</a:t>
            </a:r>
            <a:r>
              <a:rPr lang="en-US" b="1" u="sng" dirty="0">
                <a:solidFill>
                  <a:srgbClr val="002060"/>
                </a:solidFill>
                <a:effectLst/>
                <a:latin typeface="Arial" panose="020B0604020202020204" pitchFamily="34" charset="0"/>
                <a:ea typeface="Cambria" panose="02040503050406030204" pitchFamily="18" charset="0"/>
                <a:cs typeface="Arial" panose="020B0604020202020204" pitchFamily="34" charset="0"/>
              </a:rPr>
              <a:t> &amp; Predict the test set results:</a:t>
            </a:r>
          </a:p>
          <a:p>
            <a:pPr marL="0" indent="0">
              <a:buNone/>
            </a:pPr>
            <a:r>
              <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rPr>
              <a:t> </a:t>
            </a:r>
          </a:p>
          <a:p>
            <a:pPr marL="0" indent="0">
              <a:buNone/>
            </a:pPr>
            <a:endPar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endParaRPr lang="en-US" b="1" u="sng" dirty="0">
              <a:solidFill>
                <a:srgbClr val="002060"/>
              </a:solidFill>
              <a:effectLst/>
              <a:latin typeface="Arial" panose="020B0604020202020204" pitchFamily="34" charset="0"/>
              <a:ea typeface="Cambria" panose="02040503050406030204" pitchFamily="18" charset="0"/>
              <a:cs typeface="Arial" panose="020B0604020202020204" pitchFamily="34" charset="0"/>
            </a:endParaRPr>
          </a:p>
          <a:p>
            <a:pPr marL="0" indent="0">
              <a:buNone/>
            </a:pPr>
            <a:endParaRPr lang="en-US" dirty="0"/>
          </a:p>
        </p:txBody>
      </p:sp>
      <p:sp>
        <p:nvSpPr>
          <p:cNvPr id="5" name="Title 1">
            <a:extLst>
              <a:ext uri="{FF2B5EF4-FFF2-40B4-BE49-F238E27FC236}">
                <a16:creationId xmlns:a16="http://schemas.microsoft.com/office/drawing/2014/main" id="{6B1E8BD8-D119-4330-87ED-5346FB08226D}"/>
              </a:ext>
            </a:extLst>
          </p:cNvPr>
          <p:cNvSpPr txBox="1">
            <a:spLocks/>
          </p:cNvSpPr>
          <p:nvPr/>
        </p:nvSpPr>
        <p:spPr>
          <a:xfrm>
            <a:off x="1085346" y="438138"/>
            <a:ext cx="10058400" cy="5689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u="sng" dirty="0">
                <a:solidFill>
                  <a:srgbClr val="7030A0"/>
                </a:solidFill>
              </a:rPr>
              <a:t>Implementation(con.)</a:t>
            </a:r>
          </a:p>
        </p:txBody>
      </p:sp>
      <p:sp>
        <p:nvSpPr>
          <p:cNvPr id="6" name="Rectangle: Rounded Corners 5">
            <a:extLst>
              <a:ext uri="{FF2B5EF4-FFF2-40B4-BE49-F238E27FC236}">
                <a16:creationId xmlns:a16="http://schemas.microsoft.com/office/drawing/2014/main" id="{F1DE98BE-E173-4E6B-98B7-76D3D27B8D4B}"/>
              </a:ext>
            </a:extLst>
          </p:cNvPr>
          <p:cNvSpPr/>
          <p:nvPr/>
        </p:nvSpPr>
        <p:spPr>
          <a:xfrm flipH="1">
            <a:off x="2820692" y="5804427"/>
            <a:ext cx="6834754" cy="4491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solidFill>
                  <a:srgbClr val="000000"/>
                </a:solidFill>
                <a:effectLst/>
                <a:latin typeface="Arial" panose="020B0604020202020204" pitchFamily="34" charset="0"/>
                <a:ea typeface="Cambria" panose="02040503050406030204" pitchFamily="18" charset="0"/>
                <a:cs typeface="Arial" panose="020B0604020202020204" pitchFamily="34" charset="0"/>
              </a:rPr>
              <a:t>Fig-4:Model the training set &amp; Predict the test set results</a:t>
            </a:r>
            <a:endParaRPr lang="en-US" b="1"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2FB1BC97-F1EF-4505-9D05-4BEF3129E9C3}"/>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pic>
        <p:nvPicPr>
          <p:cNvPr id="4" name="Picture 3">
            <a:extLst>
              <a:ext uri="{FF2B5EF4-FFF2-40B4-BE49-F238E27FC236}">
                <a16:creationId xmlns:a16="http://schemas.microsoft.com/office/drawing/2014/main" id="{56CDD68E-6E9B-408E-B2BF-38F52AD57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346" y="1685440"/>
            <a:ext cx="10021308" cy="3963691"/>
          </a:xfrm>
          <a:prstGeom prst="rect">
            <a:avLst/>
          </a:prstGeom>
        </p:spPr>
      </p:pic>
    </p:spTree>
    <p:extLst>
      <p:ext uri="{BB962C8B-B14F-4D97-AF65-F5344CB8AC3E}">
        <p14:creationId xmlns:p14="http://schemas.microsoft.com/office/powerpoint/2010/main" val="410119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435695-4830-4DAC-A229-8F01A68155F7}"/>
              </a:ext>
            </a:extLst>
          </p:cNvPr>
          <p:cNvSpPr txBox="1">
            <a:spLocks/>
          </p:cNvSpPr>
          <p:nvPr/>
        </p:nvSpPr>
        <p:spPr>
          <a:xfrm>
            <a:off x="1085346" y="407142"/>
            <a:ext cx="10058400" cy="56894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u="sng" dirty="0">
                <a:solidFill>
                  <a:srgbClr val="7030A0"/>
                </a:solidFill>
              </a:rPr>
              <a:t>Implementation(c0n.)</a:t>
            </a:r>
          </a:p>
        </p:txBody>
      </p:sp>
      <p:sp>
        <p:nvSpPr>
          <p:cNvPr id="9" name="Rectangle 8">
            <a:extLst>
              <a:ext uri="{FF2B5EF4-FFF2-40B4-BE49-F238E27FC236}">
                <a16:creationId xmlns:a16="http://schemas.microsoft.com/office/drawing/2014/main" id="{C4EA9CBF-BD6D-4CF7-A80C-D9788E179AAE}"/>
              </a:ext>
            </a:extLst>
          </p:cNvPr>
          <p:cNvSpPr/>
          <p:nvPr/>
        </p:nvSpPr>
        <p:spPr>
          <a:xfrm>
            <a:off x="1100378" y="1092628"/>
            <a:ext cx="5207432" cy="449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Wingdings" panose="05000000000000000000" pitchFamily="2" charset="2"/>
              <a:buChar char="§"/>
            </a:pPr>
            <a:r>
              <a:rPr lang="en-US" sz="2000" b="1" u="sng" dirty="0">
                <a:solidFill>
                  <a:srgbClr val="002060"/>
                </a:solidFill>
                <a:latin typeface="Arial" panose="020B0604020202020204" pitchFamily="34" charset="0"/>
                <a:cs typeface="Arial" panose="020B0604020202020204" pitchFamily="34" charset="0"/>
              </a:rPr>
              <a:t>Evaluate the model &amp; Plot the result:</a:t>
            </a:r>
          </a:p>
        </p:txBody>
      </p:sp>
      <p:sp>
        <p:nvSpPr>
          <p:cNvPr id="10" name="Rectangle: Rounded Corners 9">
            <a:extLst>
              <a:ext uri="{FF2B5EF4-FFF2-40B4-BE49-F238E27FC236}">
                <a16:creationId xmlns:a16="http://schemas.microsoft.com/office/drawing/2014/main" id="{21FD028B-23C7-4AA3-BDBB-7D1DE8A98DAE}"/>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11" name="Rectangle: Rounded Corners 10">
            <a:extLst>
              <a:ext uri="{FF2B5EF4-FFF2-40B4-BE49-F238E27FC236}">
                <a16:creationId xmlns:a16="http://schemas.microsoft.com/office/drawing/2014/main" id="{57A401E8-2D1D-4CA8-B374-7200A6E40FE5}"/>
              </a:ext>
            </a:extLst>
          </p:cNvPr>
          <p:cNvSpPr/>
          <p:nvPr/>
        </p:nvSpPr>
        <p:spPr>
          <a:xfrm flipH="1">
            <a:off x="3208151" y="5804415"/>
            <a:ext cx="6028843" cy="4491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p>
            <a:pPr algn="ctr"/>
            <a:r>
              <a:rPr lang="en-US" b="1" dirty="0">
                <a:solidFill>
                  <a:schemeClr val="tx1"/>
                </a:solidFill>
                <a:effectLst/>
                <a:latin typeface="Arial" panose="020B0604020202020204" pitchFamily="34" charset="0"/>
                <a:ea typeface="Cambria" panose="02040503050406030204" pitchFamily="18" charset="0"/>
                <a:cs typeface="Arial" panose="020B0604020202020204" pitchFamily="34" charset="0"/>
              </a:rPr>
              <a:t>Fig-5: </a:t>
            </a:r>
            <a:r>
              <a:rPr lang="en-US" b="1" dirty="0">
                <a:solidFill>
                  <a:schemeClr val="tx1"/>
                </a:solidFill>
                <a:latin typeface="Arial" panose="020B0604020202020204" pitchFamily="34" charset="0"/>
                <a:ea typeface="Cambria" panose="02040503050406030204" pitchFamily="18" charset="0"/>
                <a:cs typeface="Arial" panose="020B0604020202020204" pitchFamily="34" charset="0"/>
              </a:rPr>
              <a:t> </a:t>
            </a:r>
            <a:r>
              <a:rPr lang="en-US" b="1" dirty="0">
                <a:solidFill>
                  <a:schemeClr val="tx1"/>
                </a:solidFill>
                <a:latin typeface="Arial" panose="020B0604020202020204" pitchFamily="34" charset="0"/>
                <a:cs typeface="Arial" panose="020B0604020202020204" pitchFamily="34" charset="0"/>
              </a:rPr>
              <a:t>Evaluate the model &amp; Plot the result</a:t>
            </a:r>
            <a:endParaRPr lang="en-US" b="1"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p>
            <a:pPr algn="ctr"/>
            <a:endParaRPr lang="en-US" b="1" dirty="0">
              <a:solidFill>
                <a:schemeClr val="tx1"/>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F6F51E66-D12A-4B5F-ABF4-745D42B566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0378" y="1658624"/>
            <a:ext cx="10027871" cy="4102872"/>
          </a:xfrm>
        </p:spPr>
      </p:pic>
    </p:spTree>
    <p:extLst>
      <p:ext uri="{BB962C8B-B14F-4D97-AF65-F5344CB8AC3E}">
        <p14:creationId xmlns:p14="http://schemas.microsoft.com/office/powerpoint/2010/main" val="318188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6F961D-2FDA-4B15-A9E6-F4A7D56304C4}"/>
              </a:ext>
            </a:extLst>
          </p:cNvPr>
          <p:cNvSpPr txBox="1">
            <a:spLocks noGrp="1"/>
          </p:cNvSpPr>
          <p:nvPr>
            <p:ph type="title"/>
          </p:nvPr>
        </p:nvSpPr>
        <p:spPr>
          <a:xfrm>
            <a:off x="1069975" y="453192"/>
            <a:ext cx="10058400" cy="4457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4000" u="sng" dirty="0">
                <a:solidFill>
                  <a:srgbClr val="7030A0"/>
                </a:solidFill>
              </a:rPr>
              <a:t>Implementation</a:t>
            </a:r>
          </a:p>
        </p:txBody>
      </p:sp>
      <p:sp>
        <p:nvSpPr>
          <p:cNvPr id="7" name="Rectangle: Rounded Corners 6">
            <a:extLst>
              <a:ext uri="{FF2B5EF4-FFF2-40B4-BE49-F238E27FC236}">
                <a16:creationId xmlns:a16="http://schemas.microsoft.com/office/drawing/2014/main" id="{47BA4602-7BA9-49CC-BE4D-BF7A37A7D7B9}"/>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8" name="Rectangle 7">
            <a:extLst>
              <a:ext uri="{FF2B5EF4-FFF2-40B4-BE49-F238E27FC236}">
                <a16:creationId xmlns:a16="http://schemas.microsoft.com/office/drawing/2014/main" id="{8D19800C-6BEB-442B-BAFD-440B377C8715}"/>
              </a:ext>
            </a:extLst>
          </p:cNvPr>
          <p:cNvSpPr/>
          <p:nvPr/>
        </p:nvSpPr>
        <p:spPr>
          <a:xfrm>
            <a:off x="1100378" y="1038385"/>
            <a:ext cx="5517398" cy="445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lgn="ctr">
              <a:buFont typeface="Wingdings" panose="05000000000000000000" pitchFamily="2" charset="2"/>
              <a:buChar char="§"/>
            </a:pPr>
            <a:r>
              <a:rPr lang="en-US" sz="2000" b="1" u="sng" dirty="0">
                <a:solidFill>
                  <a:srgbClr val="002060"/>
                </a:solidFill>
                <a:latin typeface="Arial" panose="020B0604020202020204" pitchFamily="34" charset="0"/>
                <a:cs typeface="Arial" panose="020B0604020202020204" pitchFamily="34" charset="0"/>
              </a:rPr>
              <a:t> Predicted Values Output &amp; Difference:</a:t>
            </a:r>
          </a:p>
        </p:txBody>
      </p:sp>
      <p:sp>
        <p:nvSpPr>
          <p:cNvPr id="12" name="Rectangle: Rounded Corners 11">
            <a:extLst>
              <a:ext uri="{FF2B5EF4-FFF2-40B4-BE49-F238E27FC236}">
                <a16:creationId xmlns:a16="http://schemas.microsoft.com/office/drawing/2014/main" id="{A439A403-4D2D-416D-9FF8-8F79480B3278}"/>
              </a:ext>
            </a:extLst>
          </p:cNvPr>
          <p:cNvSpPr/>
          <p:nvPr/>
        </p:nvSpPr>
        <p:spPr>
          <a:xfrm rot="10800000" flipH="1" flipV="1">
            <a:off x="3192651" y="5804291"/>
            <a:ext cx="6261315" cy="4415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Fig-6:Predicted values output &amp; Difference</a:t>
            </a:r>
          </a:p>
        </p:txBody>
      </p:sp>
      <p:pic>
        <p:nvPicPr>
          <p:cNvPr id="6" name="Content Placeholder 5">
            <a:extLst>
              <a:ext uri="{FF2B5EF4-FFF2-40B4-BE49-F238E27FC236}">
                <a16:creationId xmlns:a16="http://schemas.microsoft.com/office/drawing/2014/main" id="{A7E430F7-0AA0-4261-82EB-61F3949241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00379" y="1623578"/>
            <a:ext cx="10027870" cy="4099039"/>
          </a:xfrm>
        </p:spPr>
      </p:pic>
    </p:spTree>
    <p:extLst>
      <p:ext uri="{BB962C8B-B14F-4D97-AF65-F5344CB8AC3E}">
        <p14:creationId xmlns:p14="http://schemas.microsoft.com/office/powerpoint/2010/main" val="1271207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3E8B0-A8AE-41A2-8F53-4B95C746B8C1}"/>
              </a:ext>
            </a:extLst>
          </p:cNvPr>
          <p:cNvSpPr>
            <a:spLocks noGrp="1"/>
          </p:cNvSpPr>
          <p:nvPr>
            <p:ph type="title"/>
          </p:nvPr>
        </p:nvSpPr>
        <p:spPr>
          <a:xfrm>
            <a:off x="1069848" y="298652"/>
            <a:ext cx="10058400" cy="662243"/>
          </a:xfrm>
        </p:spPr>
        <p:txBody>
          <a:bodyPr>
            <a:noAutofit/>
          </a:bodyPr>
          <a:lstStyle/>
          <a:p>
            <a:pPr algn="ctr"/>
            <a:r>
              <a:rPr lang="en-US" sz="4000" u="sng" dirty="0">
                <a:solidFill>
                  <a:srgbClr val="7030A0"/>
                </a:solidFill>
              </a:rPr>
              <a:t> Result and discussion</a:t>
            </a:r>
          </a:p>
        </p:txBody>
      </p:sp>
      <p:sp>
        <p:nvSpPr>
          <p:cNvPr id="4" name="Rectangle: Rounded Corners 3">
            <a:extLst>
              <a:ext uri="{FF2B5EF4-FFF2-40B4-BE49-F238E27FC236}">
                <a16:creationId xmlns:a16="http://schemas.microsoft.com/office/drawing/2014/main" id="{31D2A834-107A-48E9-9E53-5EB22A0720AE}"/>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7" name="Content Placeholder 6">
            <a:extLst>
              <a:ext uri="{FF2B5EF4-FFF2-40B4-BE49-F238E27FC236}">
                <a16:creationId xmlns:a16="http://schemas.microsoft.com/office/drawing/2014/main" id="{292F49D6-7BAF-4049-B786-89067C38349C}"/>
              </a:ext>
            </a:extLst>
          </p:cNvPr>
          <p:cNvSpPr>
            <a:spLocks noGrp="1"/>
          </p:cNvSpPr>
          <p:nvPr>
            <p:ph idx="1"/>
          </p:nvPr>
        </p:nvSpPr>
        <p:spPr>
          <a:xfrm>
            <a:off x="1208867" y="1611824"/>
            <a:ext cx="9919381" cy="3921071"/>
          </a:xfrm>
        </p:spPr>
        <p:txBody>
          <a:bodyPr>
            <a:normAutofit/>
          </a:bodyPr>
          <a:lstStyle/>
          <a:p>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Using the above </a:t>
            </a:r>
            <a:r>
              <a:rPr lang="en-US" b="1" dirty="0">
                <a:solidFill>
                  <a:srgbClr val="000000"/>
                </a:solidFill>
                <a:latin typeface="Arial" panose="020B0604020202020204" pitchFamily="34" charset="0"/>
                <a:ea typeface="Cambria" panose="02040503050406030204" pitchFamily="18" charset="0"/>
                <a:cs typeface="Arial" panose="020B0604020202020204" pitchFamily="34" charset="0"/>
              </a:rPr>
              <a:t>linear regression algorithm</a:t>
            </a:r>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 we can do the calculation of linear regression as follows.</a:t>
            </a:r>
          </a:p>
          <a:p>
            <a:endParaRPr lang="en-US" b="1" dirty="0">
              <a:solidFill>
                <a:srgbClr val="000000"/>
              </a:solidFill>
              <a:latin typeface="Arial" panose="020B0604020202020204" pitchFamily="34" charset="0"/>
              <a:ea typeface="Cambria" panose="02040503050406030204" pitchFamily="18" charset="0"/>
              <a:cs typeface="Arial" panose="020B0604020202020204" pitchFamily="34" charset="0"/>
            </a:endParaRPr>
          </a:p>
          <a:p>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We have tested and evaluated the linear regression model on the rainfall dataset and the accuracy of the model is 0.066%.Further we will apply the </a:t>
            </a:r>
            <a:r>
              <a:rPr lang="en-US" b="1" dirty="0">
                <a:solidFill>
                  <a:srgbClr val="000000"/>
                </a:solidFill>
                <a:latin typeface="Arial" panose="020B0604020202020204" pitchFamily="34" charset="0"/>
                <a:ea typeface="Cambria" panose="02040503050406030204" pitchFamily="18" charset="0"/>
                <a:cs typeface="Arial" panose="020B0604020202020204" pitchFamily="34" charset="0"/>
              </a:rPr>
              <a:t>multiple linear</a:t>
            </a:r>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 regression model to find the accuracy of the model on the dataset.</a:t>
            </a:r>
          </a:p>
          <a:p>
            <a:pPr marL="0" indent="0">
              <a:buNone/>
            </a:pPr>
            <a:endPar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endParaRPr>
          </a:p>
          <a:p>
            <a:r>
              <a:rPr lang="en-US" b="1" dirty="0">
                <a:solidFill>
                  <a:srgbClr val="000000"/>
                </a:solidFill>
                <a:effectLst/>
                <a:latin typeface="Arial" panose="020B0604020202020204" pitchFamily="34" charset="0"/>
                <a:ea typeface="Cambria" panose="02040503050406030204" pitchFamily="18" charset="0"/>
                <a:cs typeface="Arial" panose="020B0604020202020204" pitchFamily="34" charset="0"/>
              </a:rPr>
              <a:t> Using the above algorithm we have further shown the difference in predicted value from actual value.</a:t>
            </a: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13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4E22C-BE96-4FB7-ABF5-ADFD343EB401}"/>
              </a:ext>
            </a:extLst>
          </p:cNvPr>
          <p:cNvSpPr>
            <a:spLocks noGrp="1"/>
          </p:cNvSpPr>
          <p:nvPr>
            <p:ph idx="1"/>
          </p:nvPr>
        </p:nvSpPr>
        <p:spPr>
          <a:xfrm>
            <a:off x="1069848" y="2024416"/>
            <a:ext cx="10058400" cy="2741539"/>
          </a:xfrm>
        </p:spPr>
        <p:txBody>
          <a:bodyPr>
            <a:normAutofit/>
          </a:bodyPr>
          <a:lstStyle/>
          <a:p>
            <a:pPr marL="0" indent="0" algn="ctr">
              <a:buNone/>
            </a:pPr>
            <a:r>
              <a:rPr lang="en-US" sz="2800" b="1" dirty="0">
                <a:solidFill>
                  <a:schemeClr val="tx1"/>
                </a:solidFill>
                <a:latin typeface="Arial" panose="020B0604020202020204" pitchFamily="34" charset="0"/>
                <a:cs typeface="Arial" panose="020B0604020202020204" pitchFamily="34" charset="0"/>
              </a:rPr>
              <a:t> </a:t>
            </a:r>
            <a:r>
              <a:rPr lang="en-US" sz="2800" b="1" dirty="0">
                <a:solidFill>
                  <a:srgbClr val="0D0D0D"/>
                </a:solidFill>
                <a:latin typeface="Arial" panose="020B0604020202020204" pitchFamily="34" charset="0"/>
                <a:cs typeface="Arial" panose="020B0604020202020204" pitchFamily="34" charset="0"/>
              </a:rPr>
              <a:t>Research Topic</a:t>
            </a:r>
          </a:p>
          <a:p>
            <a:pPr marL="0" indent="0" algn="ctr">
              <a:buNone/>
            </a:pPr>
            <a:r>
              <a:rPr lang="en-US" sz="2400" b="1" dirty="0">
                <a:solidFill>
                  <a:srgbClr val="0D0D0D"/>
                </a:solidFill>
                <a:latin typeface="Arial" panose="020B0604020202020204" pitchFamily="34" charset="0"/>
                <a:cs typeface="Arial" panose="020B0604020202020204" pitchFamily="34" charset="0"/>
              </a:rPr>
              <a:t> </a:t>
            </a:r>
            <a:r>
              <a:rPr lang="en-US" sz="2800" b="1" dirty="0">
                <a:solidFill>
                  <a:srgbClr val="0D0D0D"/>
                </a:solidFill>
                <a:latin typeface="Arial" panose="020B0604020202020204" pitchFamily="34" charset="0"/>
                <a:cs typeface="Arial" panose="020B0604020202020204" pitchFamily="34" charset="0"/>
              </a:rPr>
              <a:t>On</a:t>
            </a:r>
            <a:br>
              <a:rPr lang="en-US" sz="24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2800" b="1" dirty="0">
                <a:solidFill>
                  <a:srgbClr val="0D0D0D"/>
                </a:solidFill>
                <a:latin typeface="Arial" panose="020B0604020202020204" pitchFamily="34" charset="0"/>
                <a:cs typeface="Arial" panose="020B0604020202020204" pitchFamily="34" charset="0"/>
              </a:rPr>
              <a:t>Weather Forecasting </a:t>
            </a:r>
            <a:r>
              <a:rPr lang="en-US" sz="2800" b="1" dirty="0">
                <a:solidFill>
                  <a:schemeClr val="tx1"/>
                </a:solidFill>
                <a:latin typeface="Arial" panose="020B0604020202020204" pitchFamily="34" charset="0"/>
                <a:cs typeface="Arial" panose="020B0604020202020204" pitchFamily="34" charset="0"/>
              </a:rPr>
              <a:t>Using Machine Learning Algorithms</a:t>
            </a:r>
            <a:br>
              <a:rPr lang="en-US" b="1" i="1" dirty="0">
                <a:solidFill>
                  <a:schemeClr val="tx1"/>
                </a:solidFill>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515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00B40-4FEF-4E24-9F76-81BCFA91F97F}"/>
              </a:ext>
            </a:extLst>
          </p:cNvPr>
          <p:cNvSpPr>
            <a:spLocks noGrp="1"/>
          </p:cNvSpPr>
          <p:nvPr>
            <p:ph type="title"/>
          </p:nvPr>
        </p:nvSpPr>
        <p:spPr>
          <a:xfrm>
            <a:off x="1069848" y="515627"/>
            <a:ext cx="10058400" cy="569253"/>
          </a:xfrm>
        </p:spPr>
        <p:txBody>
          <a:bodyPr>
            <a:noAutofit/>
          </a:bodyPr>
          <a:lstStyle/>
          <a:p>
            <a:pPr algn="ctr"/>
            <a:r>
              <a:rPr lang="en-US" sz="4000" u="sng" dirty="0">
                <a:solidFill>
                  <a:srgbClr val="7030A0"/>
                </a:solidFill>
              </a:rPr>
              <a:t> ALGORITHMS</a:t>
            </a:r>
          </a:p>
        </p:txBody>
      </p:sp>
      <p:sp>
        <p:nvSpPr>
          <p:cNvPr id="4" name="Rectangle: Rounded Corners 3">
            <a:extLst>
              <a:ext uri="{FF2B5EF4-FFF2-40B4-BE49-F238E27FC236}">
                <a16:creationId xmlns:a16="http://schemas.microsoft.com/office/drawing/2014/main" id="{B661967E-801B-4864-B9DE-4B382DBF462A}"/>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
        <p:nvSpPr>
          <p:cNvPr id="5" name="Content Placeholder 4">
            <a:extLst>
              <a:ext uri="{FF2B5EF4-FFF2-40B4-BE49-F238E27FC236}">
                <a16:creationId xmlns:a16="http://schemas.microsoft.com/office/drawing/2014/main" id="{DEB5C010-D78D-436B-A040-C86E46AE4C19}"/>
              </a:ext>
            </a:extLst>
          </p:cNvPr>
          <p:cNvSpPr>
            <a:spLocks noGrp="1"/>
          </p:cNvSpPr>
          <p:nvPr>
            <p:ph idx="1"/>
          </p:nvPr>
        </p:nvSpPr>
        <p:spPr>
          <a:xfrm>
            <a:off x="1069975" y="1503683"/>
            <a:ext cx="10058400" cy="4323679"/>
          </a:xfrm>
        </p:spPr>
        <p:txBody>
          <a:bodyPr>
            <a:normAutofit/>
          </a:bodyPr>
          <a:lstStyle/>
          <a:p>
            <a:pPr>
              <a:buFont typeface="Wingdings" panose="05000000000000000000" pitchFamily="2" charset="2"/>
              <a:buChar char="v"/>
            </a:pPr>
            <a:r>
              <a:rPr lang="en-US" b="1" u="sng" dirty="0">
                <a:solidFill>
                  <a:srgbClr val="7030A0"/>
                </a:solidFill>
                <a:latin typeface="Arial" panose="020B0604020202020204" pitchFamily="34" charset="0"/>
                <a:cs typeface="Arial" panose="020B0604020202020204" pitchFamily="34" charset="0"/>
              </a:rPr>
              <a:t>Linear Regression:</a:t>
            </a:r>
          </a:p>
          <a:p>
            <a:pPr marL="0" indent="0">
              <a:buNone/>
            </a:pPr>
            <a:r>
              <a:rPr lang="en-US" b="1" dirty="0">
                <a:latin typeface="Arial" panose="020B0604020202020204" pitchFamily="34" charset="0"/>
                <a:cs typeface="Arial" panose="020B0604020202020204" pitchFamily="34" charset="0"/>
              </a:rPr>
              <a:t> Linear regression is a simple technique for supervised learning which works on   structural as well as time series data. It is the assumption that the dependency of   Y on X1, X2, X3 is linear. </a:t>
            </a:r>
          </a:p>
          <a:p>
            <a:pPr>
              <a:buFont typeface="Wingdings" panose="05000000000000000000" pitchFamily="2" charset="2"/>
              <a:buChar char="v"/>
            </a:pPr>
            <a:r>
              <a:rPr lang="en-US" b="1" u="sng" dirty="0">
                <a:solidFill>
                  <a:srgbClr val="7030A0"/>
                </a:solidFill>
                <a:latin typeface="Arial" panose="020B0604020202020204" pitchFamily="34" charset="0"/>
                <a:cs typeface="Arial" panose="020B0604020202020204" pitchFamily="34" charset="0"/>
              </a:rPr>
              <a:t>Multiple linear regression:</a:t>
            </a:r>
          </a:p>
          <a:p>
            <a:pPr marL="0" indent="0">
              <a:buNone/>
            </a:pPr>
            <a:r>
              <a:rPr lang="en-US" b="1" i="0" dirty="0">
                <a:solidFill>
                  <a:srgbClr val="111111"/>
                </a:solidFill>
                <a:effectLst/>
                <a:latin typeface="Arial" panose="020B0604020202020204" pitchFamily="34" charset="0"/>
                <a:cs typeface="Arial" panose="020B0604020202020204" pitchFamily="34" charset="0"/>
              </a:rPr>
              <a:t>Multiple linear regression (MLR), also known simply as multiple regression, is a statistical technique that uses several explanatory variables to predict the outcome of a response variable. The goal of multiple linear regression is to model the linear </a:t>
            </a:r>
            <a:r>
              <a:rPr lang="en-US" b="1" dirty="0">
                <a:solidFill>
                  <a:srgbClr val="111111"/>
                </a:solidFill>
                <a:latin typeface="Arial" panose="020B0604020202020204" pitchFamily="34" charset="0"/>
                <a:cs typeface="Arial" panose="020B0604020202020204" pitchFamily="34" charset="0"/>
              </a:rPr>
              <a:t>r</a:t>
            </a:r>
            <a:r>
              <a:rPr lang="en-US" b="1" i="0" dirty="0">
                <a:solidFill>
                  <a:srgbClr val="111111"/>
                </a:solidFill>
                <a:effectLst/>
                <a:latin typeface="Arial" panose="020B0604020202020204" pitchFamily="34" charset="0"/>
                <a:cs typeface="Arial" panose="020B0604020202020204" pitchFamily="34" charset="0"/>
              </a:rPr>
              <a:t>elationship</a:t>
            </a:r>
            <a:r>
              <a:rPr lang="en-US" b="1" i="0" dirty="0">
                <a:effectLst/>
                <a:latin typeface="Arial" panose="020B0604020202020204" pitchFamily="34" charset="0"/>
                <a:cs typeface="Arial" panose="020B0604020202020204" pitchFamily="34" charset="0"/>
              </a:rPr>
              <a:t> </a:t>
            </a:r>
            <a:r>
              <a:rPr lang="en-US" b="1" i="0" dirty="0">
                <a:solidFill>
                  <a:srgbClr val="111111"/>
                </a:solidFill>
                <a:effectLst/>
                <a:latin typeface="Arial" panose="020B0604020202020204" pitchFamily="34" charset="0"/>
                <a:cs typeface="Arial" panose="020B0604020202020204" pitchFamily="34" charset="0"/>
              </a:rPr>
              <a:t>between the explanatory (independent) variables and response (dependent) variables. In essence, multiple regression is the extension of ordinary least-squares (OLS) regression because it involves more than one explanatory variable.</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611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B31D-067F-41A8-9AC5-C401D2C380C8}"/>
              </a:ext>
            </a:extLst>
          </p:cNvPr>
          <p:cNvSpPr>
            <a:spLocks noGrp="1"/>
          </p:cNvSpPr>
          <p:nvPr>
            <p:ph type="title"/>
          </p:nvPr>
        </p:nvSpPr>
        <p:spPr>
          <a:xfrm>
            <a:off x="1069848" y="371959"/>
            <a:ext cx="10058400" cy="774915"/>
          </a:xfrm>
        </p:spPr>
        <p:txBody>
          <a:bodyPr>
            <a:noAutofit/>
          </a:bodyPr>
          <a:lstStyle/>
          <a:p>
            <a:pPr algn="ctr"/>
            <a:r>
              <a:rPr lang="en-US" sz="4000" u="sng" dirty="0">
                <a:solidFill>
                  <a:srgbClr val="7030A0"/>
                </a:solidFill>
              </a:rPr>
              <a:t>FUTURE EXTENSION</a:t>
            </a:r>
          </a:p>
        </p:txBody>
      </p:sp>
      <p:sp>
        <p:nvSpPr>
          <p:cNvPr id="3" name="Content Placeholder 2">
            <a:extLst>
              <a:ext uri="{FF2B5EF4-FFF2-40B4-BE49-F238E27FC236}">
                <a16:creationId xmlns:a16="http://schemas.microsoft.com/office/drawing/2014/main" id="{86AEEB90-A220-42CF-B775-C24A358133C5}"/>
              </a:ext>
            </a:extLst>
          </p:cNvPr>
          <p:cNvSpPr>
            <a:spLocks noGrp="1"/>
          </p:cNvSpPr>
          <p:nvPr>
            <p:ph idx="1"/>
          </p:nvPr>
        </p:nvSpPr>
        <p:spPr>
          <a:xfrm>
            <a:off x="1069848" y="1379347"/>
            <a:ext cx="10058400" cy="4726983"/>
          </a:xfrm>
        </p:spPr>
        <p:txBody>
          <a:bodyPr>
            <a:normAutofit/>
          </a:bodyPr>
          <a:lstStyle/>
          <a:p>
            <a:pPr>
              <a:lnSpc>
                <a:spcPct val="150000"/>
              </a:lnSpc>
              <a:buFont typeface="Wingdings" panose="05000000000000000000" pitchFamily="2" charset="2"/>
              <a:buChar char="Ø"/>
            </a:pPr>
            <a:r>
              <a:rPr lang="en-US" b="1" dirty="0">
                <a:latin typeface="Arial" panose="020B0604020202020204" pitchFamily="34" charset="0"/>
                <a:cs typeface="Arial" panose="020B0604020202020204" pitchFamily="34" charset="0"/>
              </a:rPr>
              <a:t>We plan to extended this research by integrating part of Speech tagging to reduce the false-positive results so that  the model can perform more efficiently.</a:t>
            </a:r>
          </a:p>
          <a:p>
            <a:pPr marL="0" indent="0">
              <a:lnSpc>
                <a:spcPct val="150000"/>
              </a:lnSpc>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This model can be deployed into any web server by training with more data</a:t>
            </a:r>
          </a:p>
          <a:p>
            <a:pPr marL="0" indent="0">
              <a:buNone/>
            </a:pPr>
            <a:r>
              <a:rPr lang="en-US" b="1" dirty="0">
                <a:latin typeface="Arial" panose="020B0604020202020204" pitchFamily="34" charset="0"/>
                <a:cs typeface="Arial" panose="020B0604020202020204" pitchFamily="34" charset="0"/>
              </a:rPr>
              <a:t>so that everyone can use it to find weather forecasting related authentic news </a:t>
            </a:r>
          </a:p>
          <a:p>
            <a:pPr marL="0" indent="0">
              <a:buNone/>
            </a:pPr>
            <a:r>
              <a:rPr lang="en-US" b="1" dirty="0">
                <a:latin typeface="Arial" panose="020B0604020202020204" pitchFamily="34" charset="0"/>
                <a:cs typeface="Arial" panose="020B0604020202020204" pitchFamily="34" charset="0"/>
              </a:rPr>
              <a:t>from a website.</a:t>
            </a:r>
          </a:p>
          <a:p>
            <a:pPr marL="0" indent="0">
              <a:buNone/>
            </a:pPr>
            <a:endParaRPr lang="en-US"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Ø"/>
            </a:pPr>
            <a:r>
              <a:rPr lang="en-US" b="1" dirty="0">
                <a:latin typeface="Arial" panose="020B0604020202020204" pitchFamily="34" charset="0"/>
                <a:cs typeface="Arial" panose="020B0604020202020204" pitchFamily="34" charset="0"/>
              </a:rPr>
              <a:t>The ideas we have gained through research on weather forecasting can be used in various future projects.</a:t>
            </a:r>
          </a:p>
          <a:p>
            <a:endParaRPr lang="en-US"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1E3FDC80-8A9D-43EF-8EFC-93492492DA21}"/>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9702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604BA-B8CF-4A4E-8AFE-75145F24F9B2}"/>
              </a:ext>
            </a:extLst>
          </p:cNvPr>
          <p:cNvSpPr>
            <a:spLocks noGrp="1"/>
          </p:cNvSpPr>
          <p:nvPr>
            <p:ph type="title"/>
          </p:nvPr>
        </p:nvSpPr>
        <p:spPr>
          <a:xfrm>
            <a:off x="1069848" y="717105"/>
            <a:ext cx="10058400" cy="662244"/>
          </a:xfrm>
        </p:spPr>
        <p:txBody>
          <a:bodyPr>
            <a:noAutofit/>
          </a:bodyPr>
          <a:lstStyle/>
          <a:p>
            <a:pPr algn="ctr"/>
            <a:r>
              <a:rPr lang="en-US" sz="4000" u="sng" dirty="0">
                <a:solidFill>
                  <a:srgbClr val="7030A0"/>
                </a:solidFill>
              </a:rPr>
              <a:t>CONCLUSIONS</a:t>
            </a:r>
          </a:p>
        </p:txBody>
      </p:sp>
      <p:sp>
        <p:nvSpPr>
          <p:cNvPr id="3" name="Content Placeholder 2">
            <a:extLst>
              <a:ext uri="{FF2B5EF4-FFF2-40B4-BE49-F238E27FC236}">
                <a16:creationId xmlns:a16="http://schemas.microsoft.com/office/drawing/2014/main" id="{7E1DA6E6-C72B-454A-AE59-7D89F7E30A10}"/>
              </a:ext>
            </a:extLst>
          </p:cNvPr>
          <p:cNvSpPr>
            <a:spLocks noGrp="1"/>
          </p:cNvSpPr>
          <p:nvPr>
            <p:ph idx="1"/>
          </p:nvPr>
        </p:nvSpPr>
        <p:spPr>
          <a:xfrm>
            <a:off x="1069847" y="1697216"/>
            <a:ext cx="10058399" cy="3866676"/>
          </a:xfrm>
        </p:spPr>
        <p:txBody>
          <a:bodyPr>
            <a:normAutofit/>
          </a:bodyPr>
          <a:lstStyle/>
          <a:p>
            <a:pP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In this area of global warming, research in weather measurement, monitoring and forecasting are becoming more and more relevant.</a:t>
            </a:r>
          </a:p>
          <a:p>
            <a:pPr marL="0" indent="0">
              <a:buNone/>
            </a:pPr>
            <a:r>
              <a:rPr lang="en-US" b="1" dirty="0">
                <a:latin typeface="Arial" panose="020B0604020202020204" pitchFamily="34" charset="0"/>
                <a:cs typeface="Arial" panose="020B0604020202020204" pitchFamily="34" charset="0"/>
              </a:rPr>
              <a:t>Weather Forecasting plays an important role in human life, so the collection of information about the temporal dynamics of weather changes is very paramount.</a:t>
            </a:r>
          </a:p>
          <a:p>
            <a:pPr marL="0" indent="0">
              <a:buNone/>
            </a:pPr>
            <a:r>
              <a:rPr lang="en-US" b="1" dirty="0">
                <a:latin typeface="Arial" panose="020B0604020202020204" pitchFamily="34" charset="0"/>
                <a:cs typeface="Arial" panose="020B0604020202020204" pitchFamily="34" charset="0"/>
              </a:rPr>
              <a:t>This research demonstrates the design and Implementation of an affordable mini weather monitoring system that ensures portability, scalability and user friendly operations which can provide data of some weather variables including temperature, humidity, wind speed, wind direction with real time data. It was calculated using the linear regression formula.</a:t>
            </a:r>
          </a:p>
          <a:p>
            <a:pPr>
              <a:buFont typeface="Wingdings" panose="05000000000000000000" pitchFamily="2" charset="2"/>
              <a:buChar char="ü"/>
            </a:pPr>
            <a:endParaRPr lang="en-US"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DB76312F-0500-4B4B-9500-3DCC04089740}"/>
              </a:ext>
            </a:extLst>
          </p:cNvPr>
          <p:cNvSpPr/>
          <p:nvPr/>
        </p:nvSpPr>
        <p:spPr>
          <a:xfrm>
            <a:off x="1069849" y="6280998"/>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2619108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EEB5-2F45-4EC2-8B66-3094742F99C4}"/>
              </a:ext>
            </a:extLst>
          </p:cNvPr>
          <p:cNvSpPr>
            <a:spLocks noGrp="1"/>
          </p:cNvSpPr>
          <p:nvPr>
            <p:ph type="title"/>
          </p:nvPr>
        </p:nvSpPr>
        <p:spPr>
          <a:xfrm>
            <a:off x="1069848" y="453635"/>
            <a:ext cx="10058400" cy="476263"/>
          </a:xfrm>
        </p:spPr>
        <p:txBody>
          <a:bodyPr>
            <a:normAutofit fontScale="90000"/>
          </a:bodyPr>
          <a:lstStyle/>
          <a:p>
            <a:pPr algn="ctr"/>
            <a:r>
              <a:rPr lang="en-US" sz="4000" u="sng" dirty="0">
                <a:solidFill>
                  <a:srgbClr val="7030A0"/>
                </a:solidFill>
              </a:rPr>
              <a:t>REFERENCES</a:t>
            </a:r>
          </a:p>
        </p:txBody>
      </p:sp>
      <p:sp>
        <p:nvSpPr>
          <p:cNvPr id="3" name="Content Placeholder 2">
            <a:extLst>
              <a:ext uri="{FF2B5EF4-FFF2-40B4-BE49-F238E27FC236}">
                <a16:creationId xmlns:a16="http://schemas.microsoft.com/office/drawing/2014/main" id="{CACF6968-E9C9-4D24-8883-10D7563BBCA5}"/>
              </a:ext>
            </a:extLst>
          </p:cNvPr>
          <p:cNvSpPr>
            <a:spLocks noGrp="1"/>
          </p:cNvSpPr>
          <p:nvPr>
            <p:ph idx="1"/>
          </p:nvPr>
        </p:nvSpPr>
        <p:spPr>
          <a:xfrm>
            <a:off x="1069848" y="1286357"/>
            <a:ext cx="10058400" cy="4850970"/>
          </a:xfrm>
        </p:spPr>
        <p:txBody>
          <a:bodyPr>
            <a:normAutofit/>
          </a:bodyPr>
          <a:lstStyle/>
          <a:p>
            <a:pPr marL="457200" indent="-457200">
              <a:buFont typeface="+mj-lt"/>
              <a:buAutoNum type="arabicPeriod"/>
            </a:pPr>
            <a:r>
              <a:rPr lang="en-US" b="1" dirty="0">
                <a:latin typeface="Arial" panose="020B0604020202020204" pitchFamily="34" charset="0"/>
                <a:cs typeface="Arial" panose="020B0604020202020204" pitchFamily="34" charset="0"/>
              </a:rPr>
              <a:t>Weather Data Online. (2021). Bangladesh. Retrieved from </a:t>
            </a:r>
            <a:r>
              <a:rPr lang="en-US" b="1"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https://www.visualcrossing.com/weather/weather-data-services#/viewData</a:t>
            </a:r>
            <a:endParaRPr lang="en-US" b="1" dirty="0">
              <a:latin typeface="Arial" panose="020B0604020202020204" pitchFamily="34" charset="0"/>
              <a:cs typeface="Arial" panose="020B0604020202020204" pitchFamily="34" charset="0"/>
            </a:endParaRPr>
          </a:p>
          <a:p>
            <a:pPr marL="457200" indent="-457200">
              <a:buFont typeface="+mj-lt"/>
              <a:buAutoNum type="arabicPeriod"/>
            </a:pPr>
            <a:r>
              <a:rPr lang="en-US"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Beni</a:t>
            </a:r>
            <a:r>
              <a:rPr lang="en-US" b="1" dirty="0">
                <a:solidFill>
                  <a:srgbClr val="000000"/>
                </a:solidFill>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 </a:t>
            </a:r>
            <a:r>
              <a:rPr lang="en-US"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S. &amp;Arora, J. (2012), ―Classification and feature selection techniques in data mining‖, International Journal of Engineering Research &amp; Technology (IJERT), 1(6) </a:t>
            </a:r>
            <a:endParaRPr lang="en-US" sz="2400" b="1" dirty="0">
              <a:latin typeface="Arial" panose="020B0604020202020204" pitchFamily="34" charset="0"/>
              <a:cs typeface="Arial" panose="020B0604020202020204" pitchFamily="34" charset="0"/>
            </a:endParaRPr>
          </a:p>
          <a:p>
            <a:pPr marL="457200" indent="-457200">
              <a:buFont typeface="+mj-lt"/>
              <a:buAutoNum type="arabicPeriod"/>
            </a:pPr>
            <a:r>
              <a:rPr lang="en-US" b="1" dirty="0">
                <a:latin typeface="Arial" panose="020B0604020202020204" pitchFamily="34" charset="0"/>
                <a:cs typeface="Arial" panose="020B0604020202020204" pitchFamily="34" charset="0"/>
              </a:rPr>
              <a:t>Kumar, R., &amp; Khatri, R. (2016). A Weather Forecasting Model using the Data Mining Technique. International Journal of Computer Applications, 139(14).</a:t>
            </a:r>
          </a:p>
          <a:p>
            <a:pPr marL="457200" indent="-457200">
              <a:buFont typeface="+mj-lt"/>
              <a:buAutoNum type="arabicPeriod"/>
            </a:pPr>
            <a:r>
              <a:rPr lang="en-US" b="1" dirty="0">
                <a:latin typeface="Arial" panose="020B0604020202020204" pitchFamily="34" charset="0"/>
                <a:cs typeface="Arial" panose="020B0604020202020204" pitchFamily="34" charset="0"/>
              </a:rPr>
              <a:t>A Quick Review of Machine Learning Algorithms, 2019, International Conference on Machine Learning, Big Data, Cloud and Parallel Computing. </a:t>
            </a:r>
          </a:p>
          <a:p>
            <a:pPr marL="457200" indent="-457200">
              <a:buFont typeface="+mj-lt"/>
              <a:buAutoNum type="arabicPeriod"/>
            </a:pPr>
            <a:r>
              <a:rPr lang="en-US" b="1" dirty="0">
                <a:latin typeface="Arial" panose="020B0604020202020204" pitchFamily="34" charset="0"/>
                <a:cs typeface="Arial" panose="020B0604020202020204" pitchFamily="34" charset="0"/>
              </a:rPr>
              <a:t>A Quick Review of Machine Learning Algorithms, 2019, International Conference on Machine Learning, Big Data, Cloud and Parallel Computing. </a:t>
            </a:r>
          </a:p>
          <a:p>
            <a:pPr marL="457200" indent="-457200">
              <a:buFont typeface="+mj-lt"/>
              <a:buAutoNum type="arabicPeriod"/>
            </a:pPr>
            <a:r>
              <a:rPr lang="en-US" b="1" u="sng"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https://www.ripublication.com/ijaer19/ijaerv14n4_12.pdf</a:t>
            </a:r>
            <a:endParaRPr lang="en-US" b="1" u="sng" dirty="0">
              <a:latin typeface="Arial" panose="020B0604020202020204" pitchFamily="34" charset="0"/>
              <a:cs typeface="Arial" panose="020B0604020202020204" pitchFamily="34" charset="0"/>
            </a:endParaRPr>
          </a:p>
          <a:p>
            <a:pPr marL="457200" indent="-457200">
              <a:buFont typeface="+mj-lt"/>
              <a:buAutoNum type="arabicPeriod"/>
            </a:pPr>
            <a:r>
              <a:rPr lang="en-US" b="1" u="sng" dirty="0">
                <a:latin typeface="Arial" panose="020B0604020202020204" pitchFamily="34" charset="0"/>
                <a:cs typeface="Arial" panose="020B0604020202020204" pitchFamily="34" charset="0"/>
              </a:rPr>
              <a:t>http://live.bmd.gov.bd/</a:t>
            </a:r>
          </a:p>
        </p:txBody>
      </p:sp>
      <p:sp>
        <p:nvSpPr>
          <p:cNvPr id="4" name="Rectangle: Rounded Corners 3">
            <a:extLst>
              <a:ext uri="{FF2B5EF4-FFF2-40B4-BE49-F238E27FC236}">
                <a16:creationId xmlns:a16="http://schemas.microsoft.com/office/drawing/2014/main" id="{F4F30FA6-60AE-470B-BFBE-CBBF7D39FB8E}"/>
              </a:ext>
            </a:extLst>
          </p:cNvPr>
          <p:cNvSpPr/>
          <p:nvPr/>
        </p:nvSpPr>
        <p:spPr>
          <a:xfrm>
            <a:off x="1069849" y="6327492"/>
            <a:ext cx="10058400" cy="476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srgbClr val="0D0D0D"/>
              </a:solidFill>
            </a:endParaRPr>
          </a:p>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b="1" dirty="0">
              <a:latin typeface="Arial" panose="020B0604020202020204" pitchFamily="34" charset="0"/>
              <a:cs typeface="Arial" panose="020B0604020202020204" pitchFamily="34" charset="0"/>
            </a:endParaRPr>
          </a:p>
          <a:p>
            <a:pPr algn="ctr"/>
            <a:endParaRPr lang="en-US" dirty="0"/>
          </a:p>
        </p:txBody>
      </p:sp>
    </p:spTree>
    <p:extLst>
      <p:ext uri="{BB962C8B-B14F-4D97-AF65-F5344CB8AC3E}">
        <p14:creationId xmlns:p14="http://schemas.microsoft.com/office/powerpoint/2010/main" val="2098387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BCF23-935D-43D4-A1F0-3DDA5B1FCBCE}"/>
              </a:ext>
            </a:extLst>
          </p:cNvPr>
          <p:cNvSpPr>
            <a:spLocks noGrp="1"/>
          </p:cNvSpPr>
          <p:nvPr>
            <p:ph idx="1"/>
          </p:nvPr>
        </p:nvSpPr>
        <p:spPr>
          <a:xfrm>
            <a:off x="1066800" y="1487837"/>
            <a:ext cx="10058400" cy="3053166"/>
          </a:xfrm>
        </p:spPr>
        <p:txBody>
          <a:bodyPr>
            <a:normAutofit/>
          </a:bodyPr>
          <a:lstStyle/>
          <a:p>
            <a:pPr marL="0" indent="0" algn="ctr">
              <a:buNone/>
            </a:pPr>
            <a:r>
              <a:rPr lang="en-US" sz="9600" dirty="0">
                <a:solidFill>
                  <a:srgbClr val="7030A0"/>
                </a:solidFill>
              </a:rPr>
              <a:t>THANK </a:t>
            </a:r>
          </a:p>
          <a:p>
            <a:pPr marL="0" indent="0" algn="ctr">
              <a:buNone/>
            </a:pPr>
            <a:r>
              <a:rPr lang="en-US" sz="9600" dirty="0">
                <a:solidFill>
                  <a:srgbClr val="7030A0"/>
                </a:solidFill>
              </a:rPr>
              <a:t>YOU</a:t>
            </a:r>
          </a:p>
        </p:txBody>
      </p:sp>
    </p:spTree>
    <p:extLst>
      <p:ext uri="{BB962C8B-B14F-4D97-AF65-F5344CB8AC3E}">
        <p14:creationId xmlns:p14="http://schemas.microsoft.com/office/powerpoint/2010/main" val="336855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58A25-FAFE-4FB1-9CBA-B1EE7C256115}"/>
              </a:ext>
            </a:extLst>
          </p:cNvPr>
          <p:cNvSpPr>
            <a:spLocks noGrp="1"/>
          </p:cNvSpPr>
          <p:nvPr>
            <p:ph idx="1"/>
          </p:nvPr>
        </p:nvSpPr>
        <p:spPr>
          <a:xfrm>
            <a:off x="1069848" y="1137725"/>
            <a:ext cx="10058400" cy="4050792"/>
          </a:xfrm>
        </p:spPr>
        <p:txBody>
          <a:bodyPr>
            <a:normAutofit/>
          </a:bodyPr>
          <a:lstStyle/>
          <a:p>
            <a:pPr marL="0" indent="0" algn="ctr">
              <a:buNone/>
            </a:pPr>
            <a:r>
              <a:rPr lang="en-US" sz="3200" b="1" u="sng" dirty="0">
                <a:latin typeface="Arial" panose="020B0604020202020204" pitchFamily="34" charset="0"/>
                <a:cs typeface="Arial" panose="020B0604020202020204" pitchFamily="34" charset="0"/>
              </a:rPr>
              <a:t>Supervised by </a:t>
            </a:r>
          </a:p>
          <a:p>
            <a:pPr marL="0" indent="0" algn="ctr">
              <a:buNone/>
            </a:pPr>
            <a:endParaRPr lang="en-US" sz="2400" b="1" dirty="0">
              <a:latin typeface="Arial" panose="020B0604020202020204" pitchFamily="34" charset="0"/>
              <a:cs typeface="Arial" panose="020B0604020202020204" pitchFamily="34" charset="0"/>
            </a:endParaRPr>
          </a:p>
          <a:p>
            <a:pPr marL="0" indent="0" algn="ctr">
              <a:buNone/>
            </a:pPr>
            <a:r>
              <a:rPr lang="en-US" sz="2800" b="1" dirty="0">
                <a:latin typeface="Arial" panose="020B0604020202020204" pitchFamily="34" charset="0"/>
                <a:cs typeface="Arial" panose="020B0604020202020204" pitchFamily="34" charset="0"/>
              </a:rPr>
              <a:t>Ms. </a:t>
            </a:r>
            <a:r>
              <a:rPr lang="en-US" sz="2800" b="1" dirty="0" err="1">
                <a:latin typeface="Arial" panose="020B0604020202020204" pitchFamily="34" charset="0"/>
                <a:cs typeface="Arial" panose="020B0604020202020204" pitchFamily="34" charset="0"/>
              </a:rPr>
              <a:t>Maksuda</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Rabeya</a:t>
            </a:r>
            <a:endParaRPr lang="en-US" sz="2800" b="1" dirty="0">
              <a:latin typeface="Arial" panose="020B0604020202020204" pitchFamily="34" charset="0"/>
              <a:cs typeface="Arial" panose="020B0604020202020204" pitchFamily="34" charset="0"/>
            </a:endParaRPr>
          </a:p>
          <a:p>
            <a:pPr marL="0" indent="0" algn="ctr">
              <a:buNone/>
            </a:pPr>
            <a:r>
              <a:rPr lang="en-US" sz="2400" b="1" dirty="0">
                <a:latin typeface="Arial" panose="020B0604020202020204" pitchFamily="34" charset="0"/>
                <a:cs typeface="Arial" panose="020B0604020202020204" pitchFamily="34" charset="0"/>
              </a:rPr>
              <a:t>Lecturer</a:t>
            </a:r>
          </a:p>
          <a:p>
            <a:pPr marL="0" indent="0" algn="ctr">
              <a:buNone/>
            </a:pPr>
            <a:r>
              <a:rPr lang="en-US" sz="2400" b="1" dirty="0">
                <a:latin typeface="Arial" panose="020B0604020202020204" pitchFamily="34" charset="0"/>
                <a:cs typeface="Arial" panose="020B0604020202020204" pitchFamily="34" charset="0"/>
              </a:rPr>
              <a:t>Dept. of Computer Science and Engineering </a:t>
            </a:r>
          </a:p>
          <a:p>
            <a:pPr marL="0" indent="0" algn="ctr">
              <a:buNone/>
            </a:pPr>
            <a:r>
              <a:rPr lang="en-US" sz="3200" b="1" dirty="0">
                <a:latin typeface="Arial" panose="020B0604020202020204" pitchFamily="34" charset="0"/>
                <a:cs typeface="Arial" panose="020B0604020202020204" pitchFamily="34" charset="0"/>
              </a:rPr>
              <a:t>Southeast University </a:t>
            </a:r>
          </a:p>
          <a:p>
            <a:pPr marL="0" indent="0" algn="ctr">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589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39EF402-8831-46E4-BC0A-F8F2BA7E80EE}"/>
              </a:ext>
            </a:extLst>
          </p:cNvPr>
          <p:cNvSpPr>
            <a:spLocks noGrp="1"/>
          </p:cNvSpPr>
          <p:nvPr>
            <p:ph idx="1"/>
          </p:nvPr>
        </p:nvSpPr>
        <p:spPr>
          <a:xfrm>
            <a:off x="4379766" y="962648"/>
            <a:ext cx="3329235" cy="581890"/>
          </a:xfrm>
        </p:spPr>
        <p:txBody>
          <a:bodyPr>
            <a:normAutofit/>
          </a:bodyPr>
          <a:lstStyle/>
          <a:p>
            <a:r>
              <a:rPr lang="en-US" sz="2800" b="1" dirty="0">
                <a:solidFill>
                  <a:srgbClr val="002060"/>
                </a:solidFill>
                <a:latin typeface="Arial" panose="020B0604020202020204" pitchFamily="34" charset="0"/>
                <a:cs typeface="Arial" panose="020B0604020202020204" pitchFamily="34" charset="0"/>
              </a:rPr>
              <a:t>TEAM MEMBERS</a:t>
            </a:r>
          </a:p>
        </p:txBody>
      </p:sp>
      <p:sp>
        <p:nvSpPr>
          <p:cNvPr id="11" name="TextBox 10">
            <a:extLst>
              <a:ext uri="{FF2B5EF4-FFF2-40B4-BE49-F238E27FC236}">
                <a16:creationId xmlns:a16="http://schemas.microsoft.com/office/drawing/2014/main" id="{4E444FCA-104F-427F-8EB0-19AE2C45C2F1}"/>
              </a:ext>
            </a:extLst>
          </p:cNvPr>
          <p:cNvSpPr txBox="1"/>
          <p:nvPr/>
        </p:nvSpPr>
        <p:spPr>
          <a:xfrm flipH="1">
            <a:off x="798286" y="2209796"/>
            <a:ext cx="5139750" cy="2000548"/>
          </a:xfrm>
          <a:prstGeom prst="rect">
            <a:avLst/>
          </a:prstGeom>
          <a:noFill/>
        </p:spPr>
        <p:txBody>
          <a:bodyPr wrap="square" rtlCol="0">
            <a:spAutoFit/>
          </a:bodyPr>
          <a:lstStyle/>
          <a:p>
            <a:r>
              <a:rPr lang="en-US" sz="2800" b="1" dirty="0" err="1">
                <a:latin typeface="Arial" panose="020B0604020202020204" pitchFamily="34" charset="0"/>
                <a:cs typeface="Arial" panose="020B0604020202020204" pitchFamily="34" charset="0"/>
              </a:rPr>
              <a:t>Jobaer</a:t>
            </a:r>
            <a:r>
              <a:rPr lang="en-US" sz="2800" b="1" dirty="0">
                <a:latin typeface="Arial" panose="020B0604020202020204" pitchFamily="34" charset="0"/>
                <a:cs typeface="Arial" panose="020B0604020202020204" pitchFamily="34" charset="0"/>
              </a:rPr>
              <a:t> Bhuiyan</a:t>
            </a:r>
          </a:p>
          <a:p>
            <a:r>
              <a:rPr lang="en-US" sz="2400" b="1" dirty="0">
                <a:latin typeface="Arial" panose="020B0604020202020204" pitchFamily="34" charset="0"/>
                <a:cs typeface="Arial" panose="020B0604020202020204" pitchFamily="34" charset="0"/>
              </a:rPr>
              <a:t>ID:2017000000144</a:t>
            </a:r>
          </a:p>
          <a:p>
            <a:r>
              <a:rPr lang="en-US" sz="2400" b="1" dirty="0">
                <a:latin typeface="Arial" panose="020B0604020202020204" pitchFamily="34" charset="0"/>
                <a:cs typeface="Arial" panose="020B0604020202020204" pitchFamily="34" charset="0"/>
              </a:rPr>
              <a:t>Department of CSE</a:t>
            </a:r>
          </a:p>
          <a:p>
            <a:r>
              <a:rPr lang="en-US" sz="2400" b="1" dirty="0">
                <a:latin typeface="Arial" panose="020B0604020202020204" pitchFamily="34" charset="0"/>
                <a:cs typeface="Arial" panose="020B0604020202020204" pitchFamily="34" charset="0"/>
              </a:rPr>
              <a:t>Southeast University</a:t>
            </a:r>
          </a:p>
          <a:p>
            <a:endParaRPr lang="en-US" sz="2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93C1F4EA-6FCD-492D-8970-A942987FB53B}"/>
              </a:ext>
            </a:extLst>
          </p:cNvPr>
          <p:cNvSpPr txBox="1"/>
          <p:nvPr/>
        </p:nvSpPr>
        <p:spPr>
          <a:xfrm flipH="1">
            <a:off x="5938035" y="1611086"/>
            <a:ext cx="6021735" cy="1631216"/>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       Ibrahim</a:t>
            </a:r>
          </a:p>
          <a:p>
            <a:r>
              <a:rPr lang="en-US" sz="2400" b="1" dirty="0">
                <a:latin typeface="Arial" panose="020B0604020202020204" pitchFamily="34" charset="0"/>
                <a:cs typeface="Arial" panose="020B0604020202020204" pitchFamily="34" charset="0"/>
              </a:rPr>
              <a:t>        ID:2017000000117</a:t>
            </a:r>
          </a:p>
          <a:p>
            <a:r>
              <a:rPr lang="en-US" sz="2400" b="1" dirty="0">
                <a:latin typeface="Arial" panose="020B0604020202020204" pitchFamily="34" charset="0"/>
                <a:cs typeface="Arial" panose="020B0604020202020204" pitchFamily="34" charset="0"/>
              </a:rPr>
              <a:t>        Department of CSE</a:t>
            </a:r>
          </a:p>
          <a:p>
            <a:r>
              <a:rPr lang="en-US" sz="2400" b="1" dirty="0">
                <a:latin typeface="Arial" panose="020B0604020202020204" pitchFamily="34" charset="0"/>
                <a:cs typeface="Arial" panose="020B0604020202020204" pitchFamily="34" charset="0"/>
              </a:rPr>
              <a:t>        Southeast University</a:t>
            </a:r>
          </a:p>
        </p:txBody>
      </p:sp>
      <p:sp>
        <p:nvSpPr>
          <p:cNvPr id="14" name="TextBox 13">
            <a:extLst>
              <a:ext uri="{FF2B5EF4-FFF2-40B4-BE49-F238E27FC236}">
                <a16:creationId xmlns:a16="http://schemas.microsoft.com/office/drawing/2014/main" id="{E8BBBEFF-ACD7-4290-9731-C9DE0BE72F18}"/>
              </a:ext>
            </a:extLst>
          </p:cNvPr>
          <p:cNvSpPr txBox="1"/>
          <p:nvPr/>
        </p:nvSpPr>
        <p:spPr>
          <a:xfrm flipH="1">
            <a:off x="3556000" y="4156368"/>
            <a:ext cx="7141029" cy="2062103"/>
          </a:xfrm>
          <a:prstGeom prst="rect">
            <a:avLst/>
          </a:prstGeom>
          <a:noFill/>
        </p:spPr>
        <p:txBody>
          <a:bodyPr wrap="square" rtlCol="0">
            <a:spAutoFit/>
          </a:bodyPr>
          <a:lstStyle/>
          <a:p>
            <a:endParaRPr lang="en-US" sz="2800" b="1" dirty="0">
              <a:latin typeface="Arial" panose="020B0604020202020204" pitchFamily="34" charset="0"/>
              <a:cs typeface="Arial" panose="020B0604020202020204" pitchFamily="34" charset="0"/>
            </a:endParaRPr>
          </a:p>
          <a:p>
            <a:r>
              <a:rPr lang="en-US" sz="2800" b="1" dirty="0" err="1">
                <a:latin typeface="Arial" panose="020B0604020202020204" pitchFamily="34" charset="0"/>
                <a:cs typeface="Arial" panose="020B0604020202020204" pitchFamily="34" charset="0"/>
              </a:rPr>
              <a:t>Abul</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Khair</a:t>
            </a:r>
            <a:endParaRPr lang="en-US" sz="28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ID:2017100000008</a:t>
            </a:r>
          </a:p>
          <a:p>
            <a:r>
              <a:rPr lang="en-US" sz="2400" b="1" dirty="0">
                <a:latin typeface="Arial" panose="020B0604020202020204" pitchFamily="34" charset="0"/>
                <a:cs typeface="Arial" panose="020B0604020202020204" pitchFamily="34" charset="0"/>
              </a:rPr>
              <a:t>Department of CSE</a:t>
            </a:r>
          </a:p>
          <a:p>
            <a:r>
              <a:rPr lang="en-US" sz="2400" b="1" dirty="0">
                <a:latin typeface="Arial" panose="020B0604020202020204" pitchFamily="34" charset="0"/>
                <a:cs typeface="Arial" panose="020B0604020202020204" pitchFamily="34" charset="0"/>
              </a:rPr>
              <a:t>Southeast University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8738" y="4396765"/>
            <a:ext cx="1900525" cy="209928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2995" y="2000148"/>
            <a:ext cx="1915041" cy="2142840"/>
          </a:xfrm>
          <a:prstGeom prst="rect">
            <a:avLst/>
          </a:prstGeom>
        </p:spPr>
      </p:pic>
      <p:pic>
        <p:nvPicPr>
          <p:cNvPr id="7" name="Picture 6">
            <a:extLst>
              <a:ext uri="{FF2B5EF4-FFF2-40B4-BE49-F238E27FC236}">
                <a16:creationId xmlns:a16="http://schemas.microsoft.com/office/drawing/2014/main" id="{C69E77B2-DE35-46B5-A30B-BCA9FB68B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9595" y="1472859"/>
            <a:ext cx="1915039" cy="2142840"/>
          </a:xfrm>
          <a:prstGeom prst="rect">
            <a:avLst/>
          </a:prstGeom>
        </p:spPr>
      </p:pic>
    </p:spTree>
    <p:extLst>
      <p:ext uri="{BB962C8B-B14F-4D97-AF65-F5344CB8AC3E}">
        <p14:creationId xmlns:p14="http://schemas.microsoft.com/office/powerpoint/2010/main" val="4119820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728AD-5B4C-40E2-9056-876F0A508AE7}"/>
              </a:ext>
            </a:extLst>
          </p:cNvPr>
          <p:cNvSpPr>
            <a:spLocks noGrp="1"/>
          </p:cNvSpPr>
          <p:nvPr>
            <p:ph type="title"/>
          </p:nvPr>
        </p:nvSpPr>
        <p:spPr>
          <a:xfrm>
            <a:off x="3616036" y="214156"/>
            <a:ext cx="4447309" cy="665018"/>
          </a:xfrm>
        </p:spPr>
        <p:txBody>
          <a:bodyPr>
            <a:noAutofit/>
          </a:bodyPr>
          <a:lstStyle/>
          <a:p>
            <a:pPr algn="ctr"/>
            <a:r>
              <a:rPr lang="en-US" sz="4000" dirty="0">
                <a:solidFill>
                  <a:srgbClr val="7030A0"/>
                </a:solidFill>
              </a:rPr>
              <a:t>Contents</a:t>
            </a:r>
          </a:p>
        </p:txBody>
      </p:sp>
      <p:sp>
        <p:nvSpPr>
          <p:cNvPr id="3" name="Content Placeholder 2">
            <a:extLst>
              <a:ext uri="{FF2B5EF4-FFF2-40B4-BE49-F238E27FC236}">
                <a16:creationId xmlns:a16="http://schemas.microsoft.com/office/drawing/2014/main" id="{19037E5E-CA76-40E8-9685-A2C17AA47817}"/>
              </a:ext>
            </a:extLst>
          </p:cNvPr>
          <p:cNvSpPr>
            <a:spLocks noGrp="1"/>
          </p:cNvSpPr>
          <p:nvPr>
            <p:ph idx="1"/>
          </p:nvPr>
        </p:nvSpPr>
        <p:spPr>
          <a:xfrm>
            <a:off x="987189" y="879174"/>
            <a:ext cx="4447309" cy="5743301"/>
          </a:xfrm>
        </p:spPr>
        <p:txBody>
          <a:bodyPr>
            <a:normAutofit lnSpcReduction="10000"/>
          </a:bodyPr>
          <a:lstStyle/>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Research Analysis</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Introduction</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Pros and Cons</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Literature Review</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Research Objective</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Methodology</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Implementation</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Result And Discussion</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Algorithms</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Future Extension</a:t>
            </a:r>
          </a:p>
          <a:p>
            <a:pPr>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Conclusion</a:t>
            </a:r>
          </a:p>
          <a:p>
            <a:pPr>
              <a:buFont typeface="Wingdings" panose="05000000000000000000" pitchFamily="2" charset="2"/>
              <a:buChar char="Ø"/>
            </a:pPr>
            <a:endParaRPr 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971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D225-EE5F-44E7-9157-9FC7C755A5DB}"/>
              </a:ext>
            </a:extLst>
          </p:cNvPr>
          <p:cNvSpPr>
            <a:spLocks noGrp="1"/>
          </p:cNvSpPr>
          <p:nvPr>
            <p:ph type="title"/>
          </p:nvPr>
        </p:nvSpPr>
        <p:spPr>
          <a:xfrm>
            <a:off x="4207557" y="464355"/>
            <a:ext cx="3696117" cy="571450"/>
          </a:xfrm>
        </p:spPr>
        <p:txBody>
          <a:bodyPr>
            <a:normAutofit fontScale="90000"/>
          </a:bodyPr>
          <a:lstStyle/>
          <a:p>
            <a:r>
              <a:rPr lang="en-US" sz="4000" dirty="0">
                <a:solidFill>
                  <a:srgbClr val="7030A0"/>
                </a:solidFill>
              </a:rPr>
              <a:t>RESEARCH</a:t>
            </a:r>
            <a:r>
              <a:rPr lang="en-US" sz="3200" dirty="0">
                <a:solidFill>
                  <a:srgbClr val="7030A0"/>
                </a:solidFill>
              </a:rPr>
              <a:t> </a:t>
            </a:r>
            <a:r>
              <a:rPr lang="en-US" sz="4000" dirty="0">
                <a:solidFill>
                  <a:srgbClr val="7030A0"/>
                </a:solidFill>
              </a:rPr>
              <a:t>ANALYSIS</a:t>
            </a:r>
            <a:endParaRPr lang="en-US" sz="3200" dirty="0">
              <a:solidFill>
                <a:srgbClr val="7030A0"/>
              </a:solidFill>
            </a:endParaRPr>
          </a:p>
        </p:txBody>
      </p:sp>
      <p:sp>
        <p:nvSpPr>
          <p:cNvPr id="6" name="Arrow: Right 5">
            <a:extLst>
              <a:ext uri="{FF2B5EF4-FFF2-40B4-BE49-F238E27FC236}">
                <a16:creationId xmlns:a16="http://schemas.microsoft.com/office/drawing/2014/main" id="{289C3313-BF86-4A51-81CB-49A72C6E8299}"/>
              </a:ext>
            </a:extLst>
          </p:cNvPr>
          <p:cNvSpPr/>
          <p:nvPr/>
        </p:nvSpPr>
        <p:spPr>
          <a:xfrm rot="8437344">
            <a:off x="6717669" y="2727840"/>
            <a:ext cx="423012"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30A1C89-2FCB-407B-88A8-27FF327CC236}"/>
              </a:ext>
            </a:extLst>
          </p:cNvPr>
          <p:cNvSpPr/>
          <p:nvPr/>
        </p:nvSpPr>
        <p:spPr>
          <a:xfrm>
            <a:off x="7279400" y="1991958"/>
            <a:ext cx="1852426" cy="839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DATA</a:t>
            </a:r>
            <a:endParaRPr lang="en-US" b="1" dirty="0">
              <a:solidFill>
                <a:schemeClr val="tx1"/>
              </a:solidFill>
            </a:endParaRPr>
          </a:p>
        </p:txBody>
      </p:sp>
      <p:sp>
        <p:nvSpPr>
          <p:cNvPr id="8" name="Oval 7">
            <a:extLst>
              <a:ext uri="{FF2B5EF4-FFF2-40B4-BE49-F238E27FC236}">
                <a16:creationId xmlns:a16="http://schemas.microsoft.com/office/drawing/2014/main" id="{BAD2759E-2A38-4EF1-9FD6-D7D07F42D1EB}"/>
              </a:ext>
            </a:extLst>
          </p:cNvPr>
          <p:cNvSpPr/>
          <p:nvPr/>
        </p:nvSpPr>
        <p:spPr>
          <a:xfrm rot="10800000" flipV="1">
            <a:off x="4649061" y="2946138"/>
            <a:ext cx="2325497" cy="1236742"/>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b="1" dirty="0">
                <a:solidFill>
                  <a:schemeClr val="tx1"/>
                </a:solidFill>
              </a:rPr>
              <a:t>RESEARCH</a:t>
            </a:r>
          </a:p>
        </p:txBody>
      </p:sp>
      <p:sp>
        <p:nvSpPr>
          <p:cNvPr id="9" name="Rectangle: Rounded Corners 8">
            <a:extLst>
              <a:ext uri="{FF2B5EF4-FFF2-40B4-BE49-F238E27FC236}">
                <a16:creationId xmlns:a16="http://schemas.microsoft.com/office/drawing/2014/main" id="{55B985F7-B6A2-4729-9016-C99FD4E36C38}"/>
              </a:ext>
            </a:extLst>
          </p:cNvPr>
          <p:cNvSpPr/>
          <p:nvPr/>
        </p:nvSpPr>
        <p:spPr>
          <a:xfrm rot="10800000" flipV="1">
            <a:off x="2557720" y="2010359"/>
            <a:ext cx="1995056" cy="839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FUTURE</a:t>
            </a:r>
            <a:r>
              <a:rPr lang="en-US" dirty="0"/>
              <a:t> </a:t>
            </a:r>
            <a:r>
              <a:rPr lang="en-US" sz="2000" b="1" dirty="0">
                <a:solidFill>
                  <a:schemeClr val="tx1"/>
                </a:solidFill>
              </a:rPr>
              <a:t>EXTENSION</a:t>
            </a:r>
            <a:endParaRPr lang="en-US" b="1" dirty="0">
              <a:solidFill>
                <a:schemeClr val="tx1"/>
              </a:solidFill>
            </a:endParaRPr>
          </a:p>
        </p:txBody>
      </p:sp>
      <p:sp>
        <p:nvSpPr>
          <p:cNvPr id="10" name="Rectangle: Rounded Corners 9">
            <a:extLst>
              <a:ext uri="{FF2B5EF4-FFF2-40B4-BE49-F238E27FC236}">
                <a16:creationId xmlns:a16="http://schemas.microsoft.com/office/drawing/2014/main" id="{303439CD-A3AC-43BE-A08A-12668A3F4718}"/>
              </a:ext>
            </a:extLst>
          </p:cNvPr>
          <p:cNvSpPr/>
          <p:nvPr/>
        </p:nvSpPr>
        <p:spPr>
          <a:xfrm>
            <a:off x="2194616" y="4287748"/>
            <a:ext cx="2341810" cy="88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CALCULATION</a:t>
            </a:r>
            <a:endParaRPr lang="en-US" b="1" dirty="0">
              <a:solidFill>
                <a:schemeClr val="tx1"/>
              </a:solidFill>
            </a:endParaRPr>
          </a:p>
        </p:txBody>
      </p:sp>
      <p:sp>
        <p:nvSpPr>
          <p:cNvPr id="13" name="Rectangle: Rounded Corners 12">
            <a:extLst>
              <a:ext uri="{FF2B5EF4-FFF2-40B4-BE49-F238E27FC236}">
                <a16:creationId xmlns:a16="http://schemas.microsoft.com/office/drawing/2014/main" id="{168B6AE8-66C3-4B44-81E1-873E6D5FE790}"/>
              </a:ext>
            </a:extLst>
          </p:cNvPr>
          <p:cNvSpPr/>
          <p:nvPr/>
        </p:nvSpPr>
        <p:spPr>
          <a:xfrm>
            <a:off x="4804204" y="4824994"/>
            <a:ext cx="1995055" cy="95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RESULT</a:t>
            </a:r>
            <a:endParaRPr lang="en-US" b="1" dirty="0">
              <a:solidFill>
                <a:schemeClr val="tx1"/>
              </a:solidFill>
            </a:endParaRPr>
          </a:p>
        </p:txBody>
      </p:sp>
      <p:sp>
        <p:nvSpPr>
          <p:cNvPr id="14" name="Rectangle: Rounded Corners 13">
            <a:extLst>
              <a:ext uri="{FF2B5EF4-FFF2-40B4-BE49-F238E27FC236}">
                <a16:creationId xmlns:a16="http://schemas.microsoft.com/office/drawing/2014/main" id="{A2453688-B26F-436E-B49D-1FA8DE0F45F2}"/>
              </a:ext>
            </a:extLst>
          </p:cNvPr>
          <p:cNvSpPr/>
          <p:nvPr/>
        </p:nvSpPr>
        <p:spPr>
          <a:xfrm>
            <a:off x="1343890" y="3074301"/>
            <a:ext cx="2822579" cy="95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IMPLEMENTATION</a:t>
            </a:r>
            <a:endParaRPr lang="en-US" b="1" dirty="0">
              <a:solidFill>
                <a:schemeClr val="tx1"/>
              </a:solidFill>
            </a:endParaRPr>
          </a:p>
        </p:txBody>
      </p:sp>
      <p:sp>
        <p:nvSpPr>
          <p:cNvPr id="15" name="Rectangle: Rounded Corners 14">
            <a:extLst>
              <a:ext uri="{FF2B5EF4-FFF2-40B4-BE49-F238E27FC236}">
                <a16:creationId xmlns:a16="http://schemas.microsoft.com/office/drawing/2014/main" id="{01C7C4C0-226A-49C1-BA98-734B38986D05}"/>
              </a:ext>
            </a:extLst>
          </p:cNvPr>
          <p:cNvSpPr/>
          <p:nvPr/>
        </p:nvSpPr>
        <p:spPr>
          <a:xfrm>
            <a:off x="7260158" y="4285132"/>
            <a:ext cx="2341810" cy="95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CLASSIFICATION</a:t>
            </a:r>
          </a:p>
        </p:txBody>
      </p:sp>
      <p:sp>
        <p:nvSpPr>
          <p:cNvPr id="16" name="Rectangle: Rounded Corners 15">
            <a:extLst>
              <a:ext uri="{FF2B5EF4-FFF2-40B4-BE49-F238E27FC236}">
                <a16:creationId xmlns:a16="http://schemas.microsoft.com/office/drawing/2014/main" id="{16AF2720-DFE3-49BC-9E46-C57AD659EFD7}"/>
              </a:ext>
            </a:extLst>
          </p:cNvPr>
          <p:cNvSpPr/>
          <p:nvPr/>
        </p:nvSpPr>
        <p:spPr>
          <a:xfrm>
            <a:off x="7481095" y="3080295"/>
            <a:ext cx="2798978" cy="9559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ALGORITHMS</a:t>
            </a:r>
            <a:endParaRPr lang="en-US" b="1" dirty="0">
              <a:solidFill>
                <a:schemeClr val="tx1"/>
              </a:solidFill>
            </a:endParaRPr>
          </a:p>
        </p:txBody>
      </p:sp>
      <p:sp>
        <p:nvSpPr>
          <p:cNvPr id="17" name="Arrow: Right 16">
            <a:extLst>
              <a:ext uri="{FF2B5EF4-FFF2-40B4-BE49-F238E27FC236}">
                <a16:creationId xmlns:a16="http://schemas.microsoft.com/office/drawing/2014/main" id="{B746FF70-BEAA-4DC5-B073-7F762A7AECA4}"/>
              </a:ext>
            </a:extLst>
          </p:cNvPr>
          <p:cNvSpPr/>
          <p:nvPr/>
        </p:nvSpPr>
        <p:spPr>
          <a:xfrm rot="2137622">
            <a:off x="4590678" y="2758717"/>
            <a:ext cx="420374" cy="401782"/>
          </a:xfrm>
          <a:prstGeom prst="rightArrow">
            <a:avLst>
              <a:gd name="adj1" fmla="val 50000"/>
              <a:gd name="adj2" fmla="val 471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BAEAA6F2-6D7F-4F36-B625-C7BC00E80A62}"/>
              </a:ext>
            </a:extLst>
          </p:cNvPr>
          <p:cNvSpPr/>
          <p:nvPr/>
        </p:nvSpPr>
        <p:spPr>
          <a:xfrm rot="5400000">
            <a:off x="5612892" y="2488495"/>
            <a:ext cx="418836"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871F7CC-E935-4547-AF41-24D8F4394D04}"/>
              </a:ext>
            </a:extLst>
          </p:cNvPr>
          <p:cNvSpPr/>
          <p:nvPr/>
        </p:nvSpPr>
        <p:spPr>
          <a:xfrm rot="18822351">
            <a:off x="4614868" y="4073529"/>
            <a:ext cx="432179"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Right 19">
            <a:extLst>
              <a:ext uri="{FF2B5EF4-FFF2-40B4-BE49-F238E27FC236}">
                <a16:creationId xmlns:a16="http://schemas.microsoft.com/office/drawing/2014/main" id="{EA9A415B-A527-4EE0-988E-00941C956738}"/>
              </a:ext>
            </a:extLst>
          </p:cNvPr>
          <p:cNvSpPr/>
          <p:nvPr/>
        </p:nvSpPr>
        <p:spPr>
          <a:xfrm rot="10800000">
            <a:off x="6994961" y="3399221"/>
            <a:ext cx="462188"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3A8FA18-ED85-47E8-A688-1AFE81977176}"/>
              </a:ext>
            </a:extLst>
          </p:cNvPr>
          <p:cNvSpPr/>
          <p:nvPr/>
        </p:nvSpPr>
        <p:spPr>
          <a:xfrm>
            <a:off x="4201744" y="3351392"/>
            <a:ext cx="405751"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B10DD072-4ECB-463E-908D-441A4AC79CEB}"/>
              </a:ext>
            </a:extLst>
          </p:cNvPr>
          <p:cNvSpPr/>
          <p:nvPr/>
        </p:nvSpPr>
        <p:spPr>
          <a:xfrm rot="11758880">
            <a:off x="6565514" y="4086857"/>
            <a:ext cx="467490"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Right 22">
            <a:extLst>
              <a:ext uri="{FF2B5EF4-FFF2-40B4-BE49-F238E27FC236}">
                <a16:creationId xmlns:a16="http://schemas.microsoft.com/office/drawing/2014/main" id="{2B137AC1-9C60-4565-B976-40FF81464E93}"/>
              </a:ext>
            </a:extLst>
          </p:cNvPr>
          <p:cNvSpPr/>
          <p:nvPr/>
        </p:nvSpPr>
        <p:spPr>
          <a:xfrm rot="16200000">
            <a:off x="5616094" y="4272376"/>
            <a:ext cx="391430" cy="401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97A1C3C-6663-48F4-B6AC-365295988DD1}"/>
              </a:ext>
            </a:extLst>
          </p:cNvPr>
          <p:cNvSpPr/>
          <p:nvPr/>
        </p:nvSpPr>
        <p:spPr>
          <a:xfrm>
            <a:off x="4824783" y="1470499"/>
            <a:ext cx="1995055" cy="899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IDEA</a:t>
            </a:r>
            <a:endParaRPr lang="en-US" b="1" dirty="0">
              <a:solidFill>
                <a:schemeClr val="tx1"/>
              </a:solidFill>
            </a:endParaRPr>
          </a:p>
        </p:txBody>
      </p:sp>
    </p:spTree>
    <p:extLst>
      <p:ext uri="{BB962C8B-B14F-4D97-AF65-F5344CB8AC3E}">
        <p14:creationId xmlns:p14="http://schemas.microsoft.com/office/powerpoint/2010/main" val="3100687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39DA-5C3F-4640-A7A4-864E6FE80108}"/>
              </a:ext>
            </a:extLst>
          </p:cNvPr>
          <p:cNvSpPr>
            <a:spLocks noGrp="1"/>
          </p:cNvSpPr>
          <p:nvPr>
            <p:ph type="title"/>
          </p:nvPr>
        </p:nvSpPr>
        <p:spPr>
          <a:xfrm>
            <a:off x="1069848" y="637326"/>
            <a:ext cx="10058400" cy="693004"/>
          </a:xfrm>
        </p:spPr>
        <p:txBody>
          <a:bodyPr>
            <a:normAutofit fontScale="90000"/>
          </a:bodyPr>
          <a:lstStyle/>
          <a:p>
            <a:pPr algn="ctr"/>
            <a:r>
              <a:rPr lang="en-US" sz="4400" u="sng" dirty="0">
                <a:solidFill>
                  <a:srgbClr val="7030A0"/>
                </a:solidFill>
              </a:rPr>
              <a:t>Introduction</a:t>
            </a:r>
            <a:endParaRPr lang="en-US" u="sng" dirty="0">
              <a:solidFill>
                <a:srgbClr val="7030A0"/>
              </a:solidFill>
            </a:endParaRPr>
          </a:p>
        </p:txBody>
      </p:sp>
      <p:sp>
        <p:nvSpPr>
          <p:cNvPr id="3" name="Content Placeholder 2">
            <a:extLst>
              <a:ext uri="{FF2B5EF4-FFF2-40B4-BE49-F238E27FC236}">
                <a16:creationId xmlns:a16="http://schemas.microsoft.com/office/drawing/2014/main" id="{C5B181EC-AB63-4F2D-97D6-71EA998BD6C9}"/>
              </a:ext>
            </a:extLst>
          </p:cNvPr>
          <p:cNvSpPr>
            <a:spLocks noGrp="1"/>
          </p:cNvSpPr>
          <p:nvPr>
            <p:ph idx="1"/>
          </p:nvPr>
        </p:nvSpPr>
        <p:spPr>
          <a:xfrm>
            <a:off x="1069848" y="1949259"/>
            <a:ext cx="10058400" cy="3180677"/>
          </a:xfrm>
        </p:spPr>
        <p:txBody>
          <a:bodyPr>
            <a:normAutofit/>
          </a:bodyPr>
          <a:lstStyle/>
          <a:p>
            <a:pPr marL="0" indent="0">
              <a:buNone/>
            </a:pPr>
            <a:r>
              <a:rPr lang="en-US" b="1" dirty="0">
                <a:latin typeface="Arial" panose="020B0604020202020204" pitchFamily="34" charset="0"/>
                <a:cs typeface="Arial" panose="020B0604020202020204" pitchFamily="34" charset="0"/>
              </a:rPr>
              <a:t>Since ancient times, weather forecasting has been one of the most interesting and challenging area. One of the important fields of weather forecasting is rainfall prediction which is important for food production plan and water resource management. Bangladesh is an agricultural country and most of its economy depends upon the agriculture.</a:t>
            </a:r>
          </a:p>
          <a:p>
            <a:pPr marL="0" indent="0">
              <a:buNone/>
            </a:pPr>
            <a:r>
              <a:rPr lang="en-US" b="1" dirty="0">
                <a:latin typeface="Arial" panose="020B0604020202020204" pitchFamily="34" charset="0"/>
                <a:cs typeface="Arial" panose="020B0604020202020204" pitchFamily="34" charset="0"/>
              </a:rPr>
              <a:t>We aimed to predict the average temperature of Bangladesh in this research          paper. As a subtropical country, Bangladesh has very different weather from other countries due to periodic disparities of rainfall, sophisticated temperatures, and humidity. Mainly three distinct seasons are present in Bangladesh, and those are Summer, Rainy, and Winter. </a:t>
            </a:r>
          </a:p>
        </p:txBody>
      </p:sp>
      <p:sp>
        <p:nvSpPr>
          <p:cNvPr id="4" name="Rectangle: Rounded Corners 3">
            <a:extLst>
              <a:ext uri="{FF2B5EF4-FFF2-40B4-BE49-F238E27FC236}">
                <a16:creationId xmlns:a16="http://schemas.microsoft.com/office/drawing/2014/main" id="{62A58A1C-86F2-47C9-9D87-295F53CF5F1F}"/>
              </a:ext>
            </a:extLst>
          </p:cNvPr>
          <p:cNvSpPr/>
          <p:nvPr/>
        </p:nvSpPr>
        <p:spPr>
          <a:xfrm rot="10800000" flipV="1">
            <a:off x="1069848" y="6336460"/>
            <a:ext cx="10058400" cy="4433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839B-1534-42EE-8C13-C8F7EA40C477}"/>
              </a:ext>
            </a:extLst>
          </p:cNvPr>
          <p:cNvSpPr>
            <a:spLocks noGrp="1"/>
          </p:cNvSpPr>
          <p:nvPr>
            <p:ph type="title"/>
          </p:nvPr>
        </p:nvSpPr>
        <p:spPr>
          <a:xfrm>
            <a:off x="1069848" y="195491"/>
            <a:ext cx="10058400" cy="499049"/>
          </a:xfrm>
        </p:spPr>
        <p:txBody>
          <a:bodyPr>
            <a:normAutofit fontScale="90000"/>
          </a:bodyPr>
          <a:lstStyle/>
          <a:p>
            <a:pPr algn="ctr"/>
            <a:r>
              <a:rPr lang="en-US" sz="4000" u="sng" dirty="0">
                <a:solidFill>
                  <a:srgbClr val="7030A0"/>
                </a:solidFill>
              </a:rPr>
              <a:t>Pros and cons</a:t>
            </a:r>
          </a:p>
        </p:txBody>
      </p:sp>
      <p:sp>
        <p:nvSpPr>
          <p:cNvPr id="3" name="Content Placeholder 2">
            <a:extLst>
              <a:ext uri="{FF2B5EF4-FFF2-40B4-BE49-F238E27FC236}">
                <a16:creationId xmlns:a16="http://schemas.microsoft.com/office/drawing/2014/main" id="{9257642F-75E3-4A98-B78E-2BDD1A5E87A6}"/>
              </a:ext>
            </a:extLst>
          </p:cNvPr>
          <p:cNvSpPr>
            <a:spLocks noGrp="1"/>
          </p:cNvSpPr>
          <p:nvPr>
            <p:ph idx="1"/>
          </p:nvPr>
        </p:nvSpPr>
        <p:spPr>
          <a:xfrm>
            <a:off x="1069848" y="963769"/>
            <a:ext cx="10058400" cy="5034075"/>
          </a:xfrm>
        </p:spPr>
        <p:txBody>
          <a:bodyPr>
            <a:noAutofit/>
          </a:bodyPr>
          <a:lstStyle/>
          <a:p>
            <a:pPr>
              <a:buFont typeface="Wingdings" panose="05000000000000000000" pitchFamily="2" charset="2"/>
              <a:buChar char="v"/>
            </a:pPr>
            <a:r>
              <a:rPr lang="en-US" b="1" u="sng" dirty="0"/>
              <a:t> </a:t>
            </a:r>
            <a:r>
              <a:rPr lang="en-US" b="1" u="sng" dirty="0">
                <a:solidFill>
                  <a:srgbClr val="002060"/>
                </a:solidFill>
                <a:latin typeface="Arial" panose="020B0604020202020204" pitchFamily="34" charset="0"/>
                <a:cs typeface="Arial" panose="020B0604020202020204" pitchFamily="34" charset="0"/>
              </a:rPr>
              <a:t>Contribution of the research</a:t>
            </a:r>
            <a:r>
              <a:rPr lang="en-US" b="1" u="sng" dirty="0">
                <a:latin typeface="Arial" panose="020B0604020202020204" pitchFamily="34" charset="0"/>
                <a:cs typeface="Arial" panose="020B0604020202020204" pitchFamily="34" charset="0"/>
              </a:rPr>
              <a:t>:</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Climatology and weather forecasting is important since it helps determine future climate expectations. Through the use of latitude, one can determine the likelihood of snow and hail reaching the surface. We can also identify the thermal energy from the sun that is accessible to a region. </a:t>
            </a:r>
          </a:p>
          <a:p>
            <a:pPr>
              <a:buFont typeface="Wingdings" panose="05000000000000000000" pitchFamily="2" charset="2"/>
              <a:buChar char="v"/>
            </a:pPr>
            <a:r>
              <a:rPr lang="en-US" b="1" dirty="0">
                <a:latin typeface="Arial" panose="020B0604020202020204" pitchFamily="34" charset="0"/>
                <a:cs typeface="Arial" panose="020B0604020202020204" pitchFamily="34" charset="0"/>
              </a:rPr>
              <a:t> </a:t>
            </a:r>
            <a:r>
              <a:rPr lang="en-US" b="1" u="sng" dirty="0">
                <a:solidFill>
                  <a:srgbClr val="002060"/>
                </a:solidFill>
                <a:latin typeface="Arial" panose="020B0604020202020204" pitchFamily="34" charset="0"/>
                <a:cs typeface="Arial" panose="020B0604020202020204" pitchFamily="34" charset="0"/>
              </a:rPr>
              <a:t>Benefits of the research:</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No matter what carrier field we’re in or how up we’re , there’s always more to learn. In others, it may not be absolutely necessary, but it has many benefits. </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Research expands our knowledge base.</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Research gives us the latest information.</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Research builds our credibility.</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Research help with problem solving.</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 Research introduces us to new ides.</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58EA8AB6-9C13-47EC-B919-D90D989D9651}"/>
              </a:ext>
            </a:extLst>
          </p:cNvPr>
          <p:cNvSpPr/>
          <p:nvPr/>
        </p:nvSpPr>
        <p:spPr>
          <a:xfrm>
            <a:off x="1069848" y="6325876"/>
            <a:ext cx="10058400" cy="471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254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9B72-7B48-4039-A2B1-8619C36C23F8}"/>
              </a:ext>
            </a:extLst>
          </p:cNvPr>
          <p:cNvSpPr>
            <a:spLocks noGrp="1"/>
          </p:cNvSpPr>
          <p:nvPr>
            <p:ph type="title"/>
          </p:nvPr>
        </p:nvSpPr>
        <p:spPr>
          <a:xfrm>
            <a:off x="1069848" y="540054"/>
            <a:ext cx="10058400" cy="526750"/>
          </a:xfrm>
        </p:spPr>
        <p:txBody>
          <a:bodyPr>
            <a:noAutofit/>
          </a:bodyPr>
          <a:lstStyle/>
          <a:p>
            <a:pPr algn="ctr"/>
            <a:r>
              <a:rPr lang="en-US" sz="4000" u="sng" dirty="0">
                <a:solidFill>
                  <a:srgbClr val="7030A0"/>
                </a:solidFill>
              </a:rPr>
              <a:t>Literature review(con.)</a:t>
            </a:r>
          </a:p>
        </p:txBody>
      </p:sp>
      <p:sp>
        <p:nvSpPr>
          <p:cNvPr id="3" name="Content Placeholder 2">
            <a:extLst>
              <a:ext uri="{FF2B5EF4-FFF2-40B4-BE49-F238E27FC236}">
                <a16:creationId xmlns:a16="http://schemas.microsoft.com/office/drawing/2014/main" id="{9C014A49-F2F1-48B1-B218-A193FC464E41}"/>
              </a:ext>
            </a:extLst>
          </p:cNvPr>
          <p:cNvSpPr>
            <a:spLocks noGrp="1"/>
          </p:cNvSpPr>
          <p:nvPr>
            <p:ph idx="1"/>
          </p:nvPr>
        </p:nvSpPr>
        <p:spPr>
          <a:xfrm>
            <a:off x="1066800" y="1400960"/>
            <a:ext cx="10058400" cy="4655123"/>
          </a:xfrm>
        </p:spPr>
        <p:txBody>
          <a:bodyPr>
            <a:normAutofit/>
          </a:bodyPr>
          <a:lstStyle/>
          <a:p>
            <a:pPr>
              <a:buFont typeface="Wingdings" panose="05000000000000000000" pitchFamily="2" charset="2"/>
              <a:buChar char="v"/>
            </a:pPr>
            <a:r>
              <a:rPr lang="en-US" b="1" dirty="0">
                <a:latin typeface="Arial" panose="020B0604020202020204" pitchFamily="34" charset="0"/>
                <a:cs typeface="Arial" panose="020B0604020202020204" pitchFamily="34" charset="0"/>
              </a:rPr>
              <a:t> This paper investigates some researches in the prediction domain we have done. Literature survey plays a very important role in the project development. Literature review provides the required knowledge about the project and its background. It also helps in following the best practices in project development.</a:t>
            </a:r>
          </a:p>
          <a:p>
            <a:pPr marL="0" indent="0">
              <a:buNone/>
            </a:pPr>
            <a:r>
              <a:rPr lang="en-US" b="1"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Here author concludes that for representations of knowledge discovery, decision trees are fast to execute, very accurate, and best be desired. Classification tasks are adapted by many experts in their own domains and are used by many researchers in various different applications. For constructing more reliable decision trees, multi-tree approaches are the best .</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b="1" dirty="0">
                <a:latin typeface="Arial" panose="020B0604020202020204" pitchFamily="34" charset="0"/>
                <a:cs typeface="Arial" panose="020B0604020202020204" pitchFamily="34" charset="0"/>
              </a:rPr>
              <a:t> The author says we can predict the average temperature for the future month if we have the relevant data with a certain degree of accuracy. </a:t>
            </a:r>
          </a:p>
        </p:txBody>
      </p:sp>
      <p:sp>
        <p:nvSpPr>
          <p:cNvPr id="6" name="Rectangle: Rounded Corners 5">
            <a:extLst>
              <a:ext uri="{FF2B5EF4-FFF2-40B4-BE49-F238E27FC236}">
                <a16:creationId xmlns:a16="http://schemas.microsoft.com/office/drawing/2014/main" id="{25BE87EE-9DE8-4206-9C23-B985C7A0D1F3}"/>
              </a:ext>
            </a:extLst>
          </p:cNvPr>
          <p:cNvSpPr/>
          <p:nvPr/>
        </p:nvSpPr>
        <p:spPr>
          <a:xfrm>
            <a:off x="1066800" y="6317946"/>
            <a:ext cx="10058400" cy="468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0D0D0D"/>
                </a:solidFill>
                <a:latin typeface="Arial" panose="020B0604020202020204" pitchFamily="34" charset="0"/>
                <a:cs typeface="Arial" panose="020B0604020202020204" pitchFamily="34" charset="0"/>
              </a:rPr>
              <a:t>Weather Forecasting </a:t>
            </a:r>
            <a:r>
              <a:rPr lang="en-US" sz="1800" b="1" dirty="0">
                <a:solidFill>
                  <a:schemeClr val="tx1"/>
                </a:solidFill>
                <a:latin typeface="Arial" panose="020B0604020202020204" pitchFamily="34" charset="0"/>
                <a:cs typeface="Arial" panose="020B0604020202020204" pitchFamily="34" charset="0"/>
              </a:rPr>
              <a:t>Using Machine Learning Algorithms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63919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1183</TotalTime>
  <Words>1494</Words>
  <Application>Microsoft Office PowerPoint</Application>
  <PresentationFormat>Widescreen</PresentationFormat>
  <Paragraphs>172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Rockwell</vt:lpstr>
      <vt:lpstr>Rockwell Condensed</vt:lpstr>
      <vt:lpstr>Wingdings</vt:lpstr>
      <vt:lpstr>Wood Type</vt:lpstr>
      <vt:lpstr>PowerPoint Presentation</vt:lpstr>
      <vt:lpstr>PowerPoint Presentation</vt:lpstr>
      <vt:lpstr>PowerPoint Presentation</vt:lpstr>
      <vt:lpstr>PowerPoint Presentation</vt:lpstr>
      <vt:lpstr>Contents</vt:lpstr>
      <vt:lpstr>RESEARCH ANALYSIS</vt:lpstr>
      <vt:lpstr>Introduction</vt:lpstr>
      <vt:lpstr>Pros and cons</vt:lpstr>
      <vt:lpstr>Literature review(con.)</vt:lpstr>
      <vt:lpstr>Literature review</vt:lpstr>
      <vt:lpstr>Research objective</vt:lpstr>
      <vt:lpstr>Methodology</vt:lpstr>
      <vt:lpstr>Data Set</vt:lpstr>
      <vt:lpstr>Implementation(con.)</vt:lpstr>
      <vt:lpstr>PowerPoint Presentation</vt:lpstr>
      <vt:lpstr>PowerPoint Presentation</vt:lpstr>
      <vt:lpstr>PowerPoint Presentation</vt:lpstr>
      <vt:lpstr>Implementation</vt:lpstr>
      <vt:lpstr> Result and discussion</vt:lpstr>
      <vt:lpstr> ALGORITHMS</vt:lpstr>
      <vt:lpstr>FUTURE EXTENSION</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jobaerbhuiyan1993@gmail.com</dc:creator>
  <cp:lastModifiedBy>ibrahim rhaman</cp:lastModifiedBy>
  <cp:revision>198</cp:revision>
  <dcterms:created xsi:type="dcterms:W3CDTF">2021-09-17T13:40:56Z</dcterms:created>
  <dcterms:modified xsi:type="dcterms:W3CDTF">2024-07-01T00:01:04Z</dcterms:modified>
</cp:coreProperties>
</file>