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  <p:sldMasterId id="214748377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brahim Ikij" initials="II" lastIdx="1" clrIdx="0">
    <p:extLst>
      <p:ext uri="{19B8F6BF-5375-455C-9EA6-DF929625EA0E}">
        <p15:presenceInfo xmlns:p15="http://schemas.microsoft.com/office/powerpoint/2012/main" userId="3d31aa41b8b790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4" d="100"/>
          <a:sy n="104" d="100"/>
        </p:scale>
        <p:origin x="81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280-1ACF-4800-9315-A752D507AD0D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E9AD-6F49-43F7-B348-EF65A2898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46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280-1ACF-4800-9315-A752D507AD0D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E9AD-6F49-43F7-B348-EF65A2898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66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280-1ACF-4800-9315-A752D507AD0D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E9AD-6F49-43F7-B348-EF65A2898F2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796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280-1ACF-4800-9315-A752D507AD0D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E9AD-6F49-43F7-B348-EF65A2898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141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280-1ACF-4800-9315-A752D507AD0D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E9AD-6F49-43F7-B348-EF65A2898F2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7493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280-1ACF-4800-9315-A752D507AD0D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E9AD-6F49-43F7-B348-EF65A2898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375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280-1ACF-4800-9315-A752D507AD0D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E9AD-6F49-43F7-B348-EF65A2898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69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280-1ACF-4800-9315-A752D507AD0D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E9AD-6F49-43F7-B348-EF65A2898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616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F44AA-2730-46FF-9A8E-F8B8E0967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AC9CE8-D9E5-4EF6-9ABF-2ECF94F0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CD579F-8968-4A28-A66E-08C2AC45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280-1ACF-4800-9315-A752D507AD0D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32F74D-18D6-4BA0-BC5D-938402B2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936F22-F207-4E3A-92CF-21EEB027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E9AD-6F49-43F7-B348-EF65A2898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890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45B46-4F64-4775-A5B8-1687535F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24C079-52C3-434B-9378-611CB473E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8DA4A1-72EA-48A8-8AAC-D76D32AF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280-1ACF-4800-9315-A752D507AD0D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7BCFF3-EFBA-4277-B04D-E9B231E3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CEBF69-E7CE-4F07-AAEF-3FBCEBEB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E9AD-6F49-43F7-B348-EF65A2898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174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04721-D4A5-4E46-8783-9A3593C8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54F569-2F54-48C6-AF14-059CC8FD6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AE8A15-36E1-46DA-A522-6725ECA1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280-1ACF-4800-9315-A752D507AD0D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EDE293-222B-4241-8BAF-29EED4B4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42F69C-6CF0-46DC-9B39-B8B78E20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E9AD-6F49-43F7-B348-EF65A2898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43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280-1ACF-4800-9315-A752D507AD0D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E9AD-6F49-43F7-B348-EF65A2898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739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7CD-819A-41F8-9CB2-3CB6F09E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404AD9-5B0A-4154-AD84-FDE958562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214860-987D-448D-B739-4A3215E84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A4AEBE-6E47-4597-B261-FED8D460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280-1ACF-4800-9315-A752D507AD0D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20F928-A89B-4C6B-94C1-7AE121BC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8021AA-111D-4323-91DE-96324596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E9AD-6F49-43F7-B348-EF65A2898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179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C1C70-0D56-4462-A06D-0954B135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9920D4-86ED-4B55-9015-3C6061000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BD12C7-6A65-41FA-A915-6C6150A22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91520C-C0F0-4A9F-A5D6-D12A1E900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AF8A16-6953-42CE-843A-B7E299AB2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A1A914-C52A-4C75-8DFF-6508AAA91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280-1ACF-4800-9315-A752D507AD0D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825AED-8926-4E74-A524-956F0FC6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D07552-97D6-4C50-86C1-DE37C58A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E9AD-6F49-43F7-B348-EF65A2898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983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A9CDF6-CE6D-4951-A575-BC5090D7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50798CB-D430-41F0-ACD9-2BA66DC7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280-1ACF-4800-9315-A752D507AD0D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D41792-49D7-4DD6-82D6-8F1F4332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F4B092-AF5D-4833-9ADE-EA1CFC63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E9AD-6F49-43F7-B348-EF65A2898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060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AB5A657-C7CF-4C4A-A7EF-6AC90D09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280-1ACF-4800-9315-A752D507AD0D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F1FBBCD-273F-4B31-99D9-C688E710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B4AA55-DDED-4316-90D0-7C887A99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E9AD-6F49-43F7-B348-EF65A2898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5196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1660F2-5EAB-4539-AA2A-E08F0CDF5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D7D75E-7E71-42E8-809D-43B85FA03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55BA79-88E8-4B14-B39E-1995FD44D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9BA34D-DDDC-4E13-B2A4-542308A4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280-1ACF-4800-9315-A752D507AD0D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ADC019-B765-460C-A47D-D404AF7E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6469E1-2341-4660-8B5C-609B2236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E9AD-6F49-43F7-B348-EF65A2898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5982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73C98-CB72-4743-B8DC-C13ED35C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7346758-0AB3-4940-AE91-2B5E540A0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5C2234-68C0-4FC9-A5AC-FA05D5970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27649F-1353-4AB5-9B09-4D6E9E46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280-1ACF-4800-9315-A752D507AD0D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41B4B7-6F14-4CB5-B4E3-EF2C3079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3EBE87-6175-4830-A79D-0AB6A913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E9AD-6F49-43F7-B348-EF65A2898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2916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E73FF-A69E-4256-A60E-F0DA95C7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9ACE6E-1FE8-43AD-B10D-8201D972D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1E7389-AEA8-4C9A-825A-217E691B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280-1ACF-4800-9315-A752D507AD0D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DB0338-1776-4515-A1E9-2316B94B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381D4E-643A-43EB-B5E5-1D821F5B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E9AD-6F49-43F7-B348-EF65A2898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9622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AE6A1E-336B-4078-8D96-08A3A51F2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79B3C2-BD70-46DB-84D1-73CA716EB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37FF84-4E30-4BE6-BF07-092B0554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280-1ACF-4800-9315-A752D507AD0D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7930E8-0303-418A-B075-7C7E05F9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55EED0-3491-47E3-A372-D3F18605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E9AD-6F49-43F7-B348-EF65A2898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53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280-1ACF-4800-9315-A752D507AD0D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E9AD-6F49-43F7-B348-EF65A2898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17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280-1ACF-4800-9315-A752D507AD0D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E9AD-6F49-43F7-B348-EF65A2898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71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280-1ACF-4800-9315-A752D507AD0D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E9AD-6F49-43F7-B348-EF65A2898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6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280-1ACF-4800-9315-A752D507AD0D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E9AD-6F49-43F7-B348-EF65A2898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30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280-1ACF-4800-9315-A752D507AD0D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E9AD-6F49-43F7-B348-EF65A2898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60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280-1ACF-4800-9315-A752D507AD0D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E9AD-6F49-43F7-B348-EF65A2898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15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3280-1ACF-4800-9315-A752D507AD0D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E9AD-6F49-43F7-B348-EF65A2898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31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63280-1ACF-4800-9315-A752D507AD0D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ADE9AD-6F49-43F7-B348-EF65A2898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663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1931A0-7E76-48F9-A862-51F4C006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0C5C38-1C0A-47F5-BDE1-3AB96B09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60F133-37D5-428E-BA38-ABC67D013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63280-1ACF-4800-9315-A752D507AD0D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966284-F1A4-44E5-A400-4D334094E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EB981F-92FB-4DF6-9BD1-D1C534FB1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DE9AD-6F49-43F7-B348-EF65A2898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96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8974947-94F3-4F84-88A0-F8F32657A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9" y="1428167"/>
            <a:ext cx="12027861" cy="400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1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78866-B5D7-48B9-9809-41486C21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4 – Organisation des données par tables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4E365A-2B50-4751-94DD-56A10DC50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470" y="1825625"/>
            <a:ext cx="5179503" cy="4351338"/>
          </a:xfrm>
        </p:spPr>
        <p:txBody>
          <a:bodyPr/>
          <a:lstStyle/>
          <a:p>
            <a:pPr>
              <a:buFontTx/>
              <a:buChar char="-"/>
            </a:pPr>
            <a:endParaRPr lang="fr-FR" sz="2000" dirty="0"/>
          </a:p>
          <a:p>
            <a:pPr>
              <a:buFontTx/>
              <a:buChar char="-"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>
              <a:buFontTx/>
              <a:buChar char="-"/>
            </a:pPr>
            <a:r>
              <a:rPr lang="fr-FR" sz="2000" dirty="0"/>
              <a:t>Création d’un fichier Excel pour chaque Table</a:t>
            </a:r>
          </a:p>
          <a:p>
            <a:pPr>
              <a:buFontTx/>
              <a:buChar char="-"/>
            </a:pPr>
            <a:endParaRPr lang="fr-FR" sz="2000" dirty="0"/>
          </a:p>
          <a:p>
            <a:pPr>
              <a:buFontTx/>
              <a:buChar char="-"/>
            </a:pPr>
            <a:r>
              <a:rPr lang="fr-FR" sz="2000" dirty="0"/>
              <a:t>Copie des données les fichiers Excel crée</a:t>
            </a:r>
          </a:p>
          <a:p>
            <a:pPr>
              <a:buFontTx/>
              <a:buChar char="-"/>
            </a:pPr>
            <a:endParaRPr lang="fr-FR" sz="2000" dirty="0"/>
          </a:p>
          <a:p>
            <a:pPr>
              <a:buFontTx/>
              <a:buChar char="-"/>
            </a:pPr>
            <a:r>
              <a:rPr lang="fr-FR" sz="2000" dirty="0"/>
              <a:t>Ordonnées les données en respectant le MCD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C1E7CF-1274-4319-AF06-B4E5913E5348}"/>
              </a:ext>
            </a:extLst>
          </p:cNvPr>
          <p:cNvSpPr txBox="1"/>
          <p:nvPr/>
        </p:nvSpPr>
        <p:spPr>
          <a:xfrm>
            <a:off x="-1258349" y="2743558"/>
            <a:ext cx="575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Exemple avec la Table Voie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7B209A-0C48-4877-B31D-82D1FC3D2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00" y="2233741"/>
            <a:ext cx="2938420" cy="43513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836AA70-27D8-45E0-82E7-1EEFAA617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16" y="3597663"/>
            <a:ext cx="1952898" cy="1200318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37369A67-2AE2-439C-B685-4B2EA8ECE8DB}"/>
              </a:ext>
            </a:extLst>
          </p:cNvPr>
          <p:cNvSpPr/>
          <p:nvPr/>
        </p:nvSpPr>
        <p:spPr>
          <a:xfrm>
            <a:off x="2550253" y="3926048"/>
            <a:ext cx="746620" cy="545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97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EACB4-BBC7-4EB1-AF7C-A4D38F0A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5 – Création de la BDD et insertion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689935-3BCC-4C1C-8090-FFE5E4F26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01" y="1870304"/>
            <a:ext cx="5034094" cy="691072"/>
          </a:xfrm>
        </p:spPr>
        <p:txBody>
          <a:bodyPr>
            <a:normAutofit lnSpcReduction="10000"/>
          </a:bodyPr>
          <a:lstStyle/>
          <a:p>
            <a:pPr algn="ctr">
              <a:buFontTx/>
              <a:buChar char="-"/>
            </a:pPr>
            <a:r>
              <a:rPr lang="fr-FR" sz="2000" dirty="0"/>
              <a:t>Création de la base de données sur MySQL Workbench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6897D4-B9E7-4114-86E3-49314A5E7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83" y="4123137"/>
            <a:ext cx="4262621" cy="43633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B683BA6-F0A9-4610-B3D3-0FB5B306D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44" y="2948633"/>
            <a:ext cx="3189868" cy="3426797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F26F2CF-3DF2-408E-ADDD-767FACE523A8}"/>
              </a:ext>
            </a:extLst>
          </p:cNvPr>
          <p:cNvSpPr txBox="1">
            <a:spLocks/>
          </p:cNvSpPr>
          <p:nvPr/>
        </p:nvSpPr>
        <p:spPr>
          <a:xfrm>
            <a:off x="6244207" y="1870304"/>
            <a:ext cx="5034094" cy="691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fr-FR" sz="2000" dirty="0"/>
              <a:t>Création des tables grâce au script SQL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03239-D05F-48A0-8DE9-47BCA5CF4BDD}"/>
              </a:ext>
            </a:extLst>
          </p:cNvPr>
          <p:cNvSpPr/>
          <p:nvPr/>
        </p:nvSpPr>
        <p:spPr>
          <a:xfrm>
            <a:off x="6052657" y="1820410"/>
            <a:ext cx="45719" cy="47397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090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EACB4-BBC7-4EB1-AF7C-A4D38F0A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5 – Création de la BDD et insertion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689935-3BCC-4C1C-8090-FFE5E4F26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Tx/>
              <a:buChar char="-"/>
            </a:pPr>
            <a:r>
              <a:rPr lang="fr-FR" sz="2000" dirty="0"/>
              <a:t>Enregistrer les fichiers Excel au format CSV</a:t>
            </a:r>
          </a:p>
          <a:p>
            <a:pPr algn="ctr">
              <a:buFontTx/>
              <a:buChar char="-"/>
            </a:pPr>
            <a:r>
              <a:rPr lang="fr-FR" sz="2000" dirty="0"/>
              <a:t>Importation des fichiers CSV correspondant aux bonnes tables dans le bon ordre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584894-DDBC-46A4-965A-AA600E884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16441"/>
            <a:ext cx="4400986" cy="1433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D3C94B5-DD28-4A9D-A7F3-48DB6B70F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850" y="3788566"/>
            <a:ext cx="5119950" cy="247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45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6B6801-11C3-4705-99C1-16492063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6 – Analyse de données via requêtes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0A518-E8BB-431A-A98A-2B0D7A70B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4086"/>
            <a:ext cx="10899473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dirty="0"/>
              <a:t>Requête n°1 : Nombre total d’appartements vendus au 1er semestre 2020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715A03-5E67-4F0D-8338-E331AD6FEDEA}"/>
              </a:ext>
            </a:extLst>
          </p:cNvPr>
          <p:cNvSpPr txBox="1"/>
          <p:nvPr/>
        </p:nvSpPr>
        <p:spPr>
          <a:xfrm>
            <a:off x="503338" y="3350347"/>
            <a:ext cx="51648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SELECT</a:t>
            </a:r>
            <a:r>
              <a:rPr lang="fr-FR" dirty="0"/>
              <a:t> count(*) AS </a:t>
            </a:r>
            <a:r>
              <a:rPr lang="fr-FR" dirty="0" err="1"/>
              <a:t>NbAppartVendu</a:t>
            </a:r>
            <a:endParaRPr lang="fr-FR" dirty="0"/>
          </a:p>
          <a:p>
            <a:r>
              <a:rPr lang="fr-FR" dirty="0">
                <a:solidFill>
                  <a:srgbClr val="00B0F0"/>
                </a:solidFill>
              </a:rPr>
              <a:t>FROM</a:t>
            </a:r>
            <a:r>
              <a:rPr lang="fr-FR" dirty="0"/>
              <a:t> mutation m, bien b, </a:t>
            </a:r>
            <a:r>
              <a:rPr lang="fr-FR" dirty="0" err="1"/>
              <a:t>typelocal</a:t>
            </a:r>
            <a:r>
              <a:rPr lang="fr-FR" dirty="0"/>
              <a:t> </a:t>
            </a:r>
            <a:r>
              <a:rPr lang="fr-FR" dirty="0" err="1"/>
              <a:t>tl</a:t>
            </a:r>
            <a:endParaRPr lang="fr-FR" dirty="0"/>
          </a:p>
          <a:p>
            <a:r>
              <a:rPr lang="fr-FR" dirty="0">
                <a:solidFill>
                  <a:srgbClr val="00B0F0"/>
                </a:solidFill>
              </a:rPr>
              <a:t>WHERE</a:t>
            </a:r>
            <a:r>
              <a:rPr lang="fr-FR" dirty="0"/>
              <a:t> </a:t>
            </a:r>
            <a:r>
              <a:rPr lang="fr-FR" dirty="0" err="1"/>
              <a:t>b.CodeBien</a:t>
            </a:r>
            <a:r>
              <a:rPr lang="fr-FR" dirty="0"/>
              <a:t> = </a:t>
            </a:r>
            <a:r>
              <a:rPr lang="fr-FR" dirty="0" err="1"/>
              <a:t>m.CodeBien</a:t>
            </a:r>
            <a:endParaRPr lang="fr-FR" dirty="0"/>
          </a:p>
          <a:p>
            <a:r>
              <a:rPr lang="fr-FR" dirty="0">
                <a:solidFill>
                  <a:srgbClr val="00B0F0"/>
                </a:solidFill>
              </a:rPr>
              <a:t>AND</a:t>
            </a:r>
            <a:r>
              <a:rPr lang="fr-FR" dirty="0"/>
              <a:t> </a:t>
            </a:r>
            <a:r>
              <a:rPr lang="fr-FR" dirty="0" err="1"/>
              <a:t>tl.CodeTypeLocal</a:t>
            </a:r>
            <a:r>
              <a:rPr lang="fr-FR" dirty="0"/>
              <a:t> = </a:t>
            </a:r>
            <a:r>
              <a:rPr lang="fr-FR" dirty="0" err="1"/>
              <a:t>b.CodeTypeLocal</a:t>
            </a:r>
            <a:endParaRPr lang="fr-FR" dirty="0"/>
          </a:p>
          <a:p>
            <a:r>
              <a:rPr lang="fr-FR" dirty="0">
                <a:solidFill>
                  <a:srgbClr val="00B0F0"/>
                </a:solidFill>
              </a:rPr>
              <a:t>AND</a:t>
            </a:r>
            <a:r>
              <a:rPr lang="fr-FR" dirty="0"/>
              <a:t> nature = 'vente'</a:t>
            </a:r>
          </a:p>
          <a:p>
            <a:r>
              <a:rPr lang="fr-FR" dirty="0">
                <a:solidFill>
                  <a:srgbClr val="00B0F0"/>
                </a:solidFill>
              </a:rPr>
              <a:t>AND</a:t>
            </a:r>
            <a:r>
              <a:rPr lang="fr-FR" dirty="0"/>
              <a:t> </a:t>
            </a:r>
            <a:r>
              <a:rPr lang="fr-FR" dirty="0" err="1"/>
              <a:t>NomTypeLocal</a:t>
            </a:r>
            <a:r>
              <a:rPr lang="fr-FR" dirty="0"/>
              <a:t> = 'Appartement'</a:t>
            </a:r>
          </a:p>
          <a:p>
            <a:r>
              <a:rPr lang="fr-FR" dirty="0">
                <a:solidFill>
                  <a:srgbClr val="00B0F0"/>
                </a:solidFill>
              </a:rPr>
              <a:t>AND</a:t>
            </a:r>
            <a:r>
              <a:rPr lang="fr-FR" dirty="0"/>
              <a:t> </a:t>
            </a:r>
            <a:r>
              <a:rPr lang="fr-FR" dirty="0" err="1"/>
              <a:t>DateMutation</a:t>
            </a:r>
            <a:r>
              <a:rPr lang="fr-FR" dirty="0"/>
              <a:t> BETWEEN "2020-01-01" AND "2020-06-30";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8F73690-CE70-40D6-8A63-4DDC0363A84D}"/>
              </a:ext>
            </a:extLst>
          </p:cNvPr>
          <p:cNvSpPr txBox="1"/>
          <p:nvPr/>
        </p:nvSpPr>
        <p:spPr>
          <a:xfrm>
            <a:off x="1550564" y="2462724"/>
            <a:ext cx="30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Requête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D7199-17A2-453E-9D68-79E77504992C}"/>
              </a:ext>
            </a:extLst>
          </p:cNvPr>
          <p:cNvSpPr/>
          <p:nvPr/>
        </p:nvSpPr>
        <p:spPr>
          <a:xfrm>
            <a:off x="6061046" y="2462488"/>
            <a:ext cx="45719" cy="4106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135D1B2-91DF-473F-A5B3-2540C038C18E}"/>
              </a:ext>
            </a:extLst>
          </p:cNvPr>
          <p:cNvSpPr txBox="1"/>
          <p:nvPr/>
        </p:nvSpPr>
        <p:spPr>
          <a:xfrm>
            <a:off x="7546876" y="2462488"/>
            <a:ext cx="30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Résultat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E0EBB57-8907-4752-961F-7E7D85DF5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195" y="3699750"/>
            <a:ext cx="2833731" cy="92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93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6B6801-11C3-4705-99C1-16492063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6 – Analyse de données via requêtes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0A518-E8BB-431A-A98A-2B0D7A70B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5697"/>
            <a:ext cx="10790416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dirty="0"/>
              <a:t>Requête n°2 : Proportion des ventes d’appartements par le nombre de pièces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715A03-5E67-4F0D-8338-E331AD6FEDEA}"/>
              </a:ext>
            </a:extLst>
          </p:cNvPr>
          <p:cNvSpPr txBox="1"/>
          <p:nvPr/>
        </p:nvSpPr>
        <p:spPr>
          <a:xfrm>
            <a:off x="503338" y="2863785"/>
            <a:ext cx="55577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B0F0"/>
                </a:solidFill>
              </a:rPr>
              <a:t>WITH</a:t>
            </a:r>
          </a:p>
          <a:p>
            <a:r>
              <a:rPr lang="fr-FR" sz="1600" dirty="0"/>
              <a:t>table1 AS (</a:t>
            </a:r>
          </a:p>
          <a:p>
            <a:r>
              <a:rPr lang="fr-FR" sz="1600" dirty="0">
                <a:solidFill>
                  <a:srgbClr val="00B0F0"/>
                </a:solidFill>
              </a:rPr>
              <a:t>SELECT</a:t>
            </a:r>
            <a:r>
              <a:rPr lang="fr-FR" sz="1600" dirty="0"/>
              <a:t> count(*) AS </a:t>
            </a:r>
            <a:r>
              <a:rPr lang="fr-FR" sz="1600" dirty="0" err="1"/>
              <a:t>NbAppartVendu</a:t>
            </a:r>
            <a:endParaRPr lang="fr-FR" sz="1600" dirty="0"/>
          </a:p>
          <a:p>
            <a:r>
              <a:rPr lang="fr-FR" sz="1600" dirty="0">
                <a:solidFill>
                  <a:srgbClr val="00B0F0"/>
                </a:solidFill>
              </a:rPr>
              <a:t>FROM</a:t>
            </a:r>
            <a:r>
              <a:rPr lang="fr-FR" sz="1600" dirty="0"/>
              <a:t> mutation m, bien b, </a:t>
            </a:r>
            <a:r>
              <a:rPr lang="fr-FR" sz="1600" dirty="0" err="1"/>
              <a:t>typelocal</a:t>
            </a:r>
            <a:r>
              <a:rPr lang="fr-FR" sz="1600" dirty="0"/>
              <a:t> </a:t>
            </a:r>
            <a:r>
              <a:rPr lang="fr-FR" sz="1600" dirty="0" err="1"/>
              <a:t>tl</a:t>
            </a:r>
            <a:endParaRPr lang="fr-FR" sz="1600" dirty="0"/>
          </a:p>
          <a:p>
            <a:r>
              <a:rPr lang="fr-FR" sz="1600" dirty="0">
                <a:solidFill>
                  <a:srgbClr val="00B0F0"/>
                </a:solidFill>
              </a:rPr>
              <a:t>WHERE</a:t>
            </a:r>
            <a:r>
              <a:rPr lang="fr-FR" sz="1600" dirty="0"/>
              <a:t> </a:t>
            </a:r>
            <a:r>
              <a:rPr lang="fr-FR" sz="1600" dirty="0" err="1"/>
              <a:t>b.CodeBien</a:t>
            </a:r>
            <a:r>
              <a:rPr lang="fr-FR" sz="1600" dirty="0"/>
              <a:t> = </a:t>
            </a:r>
            <a:r>
              <a:rPr lang="fr-FR" sz="1600" dirty="0" err="1"/>
              <a:t>m.CodeBien</a:t>
            </a:r>
            <a:endParaRPr lang="fr-FR" sz="1600" dirty="0"/>
          </a:p>
          <a:p>
            <a:r>
              <a:rPr lang="fr-FR" sz="1600" dirty="0">
                <a:solidFill>
                  <a:srgbClr val="00B0F0"/>
                </a:solidFill>
              </a:rPr>
              <a:t>AND</a:t>
            </a:r>
            <a:r>
              <a:rPr lang="fr-FR" sz="1600" dirty="0"/>
              <a:t> </a:t>
            </a:r>
            <a:r>
              <a:rPr lang="fr-FR" sz="1600" dirty="0" err="1"/>
              <a:t>tl.CodeTypeLocal</a:t>
            </a:r>
            <a:r>
              <a:rPr lang="fr-FR" sz="1600" dirty="0"/>
              <a:t> = </a:t>
            </a:r>
            <a:r>
              <a:rPr lang="fr-FR" sz="1600" dirty="0" err="1"/>
              <a:t>b.CodeTypeLocal</a:t>
            </a:r>
            <a:endParaRPr lang="fr-FR" sz="1600" dirty="0"/>
          </a:p>
          <a:p>
            <a:r>
              <a:rPr lang="fr-FR" sz="1600" dirty="0">
                <a:solidFill>
                  <a:srgbClr val="00B0F0"/>
                </a:solidFill>
              </a:rPr>
              <a:t>AND</a:t>
            </a:r>
            <a:r>
              <a:rPr lang="fr-FR" sz="1600" dirty="0"/>
              <a:t> nature = 'vente'</a:t>
            </a:r>
          </a:p>
          <a:p>
            <a:r>
              <a:rPr lang="fr-FR" sz="1600" dirty="0">
                <a:solidFill>
                  <a:srgbClr val="00B0F0"/>
                </a:solidFill>
              </a:rPr>
              <a:t>AND</a:t>
            </a:r>
            <a:r>
              <a:rPr lang="fr-FR" sz="1600" dirty="0"/>
              <a:t> </a:t>
            </a:r>
            <a:r>
              <a:rPr lang="fr-FR" sz="1600" dirty="0" err="1"/>
              <a:t>NomTypeLocal</a:t>
            </a:r>
            <a:r>
              <a:rPr lang="fr-FR" sz="1600" dirty="0"/>
              <a:t> = 'Appartement’)</a:t>
            </a:r>
          </a:p>
          <a:p>
            <a:endParaRPr lang="fr-FR" sz="1600" dirty="0"/>
          </a:p>
          <a:p>
            <a:r>
              <a:rPr lang="fr-FR" sz="1600" dirty="0">
                <a:solidFill>
                  <a:srgbClr val="00B0F0"/>
                </a:solidFill>
              </a:rPr>
              <a:t>SELECT</a:t>
            </a:r>
            <a:r>
              <a:rPr lang="fr-FR" sz="1600" dirty="0"/>
              <a:t> </a:t>
            </a:r>
            <a:r>
              <a:rPr lang="fr-FR" sz="1600" dirty="0" err="1"/>
              <a:t>NbPieces</a:t>
            </a:r>
            <a:r>
              <a:rPr lang="fr-FR" sz="1600" dirty="0"/>
              <a:t>, </a:t>
            </a:r>
            <a:r>
              <a:rPr lang="fr-FR" sz="1600" dirty="0">
                <a:solidFill>
                  <a:srgbClr val="00B0F0"/>
                </a:solidFill>
              </a:rPr>
              <a:t>ROUND</a:t>
            </a:r>
            <a:r>
              <a:rPr lang="fr-FR" sz="1600" dirty="0"/>
              <a:t>((count(*)/table1.NbAppartVendu)*100, 2) AS </a:t>
            </a:r>
            <a:r>
              <a:rPr lang="fr-FR" sz="1600" dirty="0" err="1"/>
              <a:t>ProportionVentes</a:t>
            </a:r>
            <a:endParaRPr lang="fr-FR" sz="1600" dirty="0"/>
          </a:p>
          <a:p>
            <a:r>
              <a:rPr lang="fr-FR" sz="1600" dirty="0">
                <a:solidFill>
                  <a:srgbClr val="00B0F0"/>
                </a:solidFill>
              </a:rPr>
              <a:t>FROM</a:t>
            </a:r>
            <a:r>
              <a:rPr lang="fr-FR" sz="1600" dirty="0"/>
              <a:t>  table1, bien</a:t>
            </a:r>
          </a:p>
          <a:p>
            <a:r>
              <a:rPr lang="fr-FR" sz="1600" dirty="0">
                <a:solidFill>
                  <a:srgbClr val="00B0F0"/>
                </a:solidFill>
              </a:rPr>
              <a:t>GROUP BY  </a:t>
            </a:r>
            <a:r>
              <a:rPr lang="fr-FR" sz="1600" dirty="0" err="1"/>
              <a:t>NbPieces</a:t>
            </a:r>
            <a:endParaRPr lang="fr-FR" sz="1600" dirty="0"/>
          </a:p>
          <a:p>
            <a:r>
              <a:rPr lang="fr-FR" sz="1600" dirty="0">
                <a:solidFill>
                  <a:srgbClr val="00B0F0"/>
                </a:solidFill>
              </a:rPr>
              <a:t>ORDER BY </a:t>
            </a:r>
            <a:r>
              <a:rPr lang="fr-FR" sz="1600" dirty="0" err="1"/>
              <a:t>NbPieces</a:t>
            </a:r>
            <a:r>
              <a:rPr lang="fr-FR" sz="1600" dirty="0"/>
              <a:t> ASC;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8F73690-CE70-40D6-8A63-4DDC0363A84D}"/>
              </a:ext>
            </a:extLst>
          </p:cNvPr>
          <p:cNvSpPr txBox="1"/>
          <p:nvPr/>
        </p:nvSpPr>
        <p:spPr>
          <a:xfrm>
            <a:off x="1550564" y="2462724"/>
            <a:ext cx="30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Requête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D7199-17A2-453E-9D68-79E77504992C}"/>
              </a:ext>
            </a:extLst>
          </p:cNvPr>
          <p:cNvSpPr/>
          <p:nvPr/>
        </p:nvSpPr>
        <p:spPr>
          <a:xfrm>
            <a:off x="6061046" y="2462488"/>
            <a:ext cx="45719" cy="4106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135D1B2-91DF-473F-A5B3-2540C038C18E}"/>
              </a:ext>
            </a:extLst>
          </p:cNvPr>
          <p:cNvSpPr txBox="1"/>
          <p:nvPr/>
        </p:nvSpPr>
        <p:spPr>
          <a:xfrm>
            <a:off x="7546876" y="2462488"/>
            <a:ext cx="30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Résultat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0D2242D-FE50-41DE-A8DC-C79C2C5DD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593" y="3222223"/>
            <a:ext cx="2516935" cy="306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46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6B6801-11C3-4705-99C1-16492063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6 – Analyse de données via requêtes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0A518-E8BB-431A-A98A-2B0D7A70B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67642"/>
            <a:ext cx="10874169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dirty="0"/>
              <a:t>Requête n°3 : Liste des 10 départements où le prix du mètre carré est le plus élevé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715A03-5E67-4F0D-8338-E331AD6FEDEA}"/>
              </a:ext>
            </a:extLst>
          </p:cNvPr>
          <p:cNvSpPr txBox="1"/>
          <p:nvPr/>
        </p:nvSpPr>
        <p:spPr>
          <a:xfrm>
            <a:off x="503337" y="3350347"/>
            <a:ext cx="55577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SELECT</a:t>
            </a:r>
            <a:r>
              <a:rPr lang="fr-FR" dirty="0"/>
              <a:t> </a:t>
            </a:r>
            <a:r>
              <a:rPr lang="fr-FR" dirty="0" err="1"/>
              <a:t>CodeDepartement</a:t>
            </a:r>
            <a:r>
              <a:rPr lang="fr-FR" dirty="0"/>
              <a:t>, </a:t>
            </a:r>
            <a:r>
              <a:rPr lang="fr-FR" dirty="0">
                <a:solidFill>
                  <a:srgbClr val="00B0F0"/>
                </a:solidFill>
              </a:rPr>
              <a:t>ROUND</a:t>
            </a:r>
            <a:r>
              <a:rPr lang="fr-FR" dirty="0"/>
              <a:t>(</a:t>
            </a:r>
            <a:r>
              <a:rPr lang="fr-FR" dirty="0">
                <a:solidFill>
                  <a:srgbClr val="00B0F0"/>
                </a:solidFill>
              </a:rPr>
              <a:t>AVG</a:t>
            </a:r>
            <a:r>
              <a:rPr lang="fr-FR" dirty="0"/>
              <a:t>(</a:t>
            </a:r>
            <a:r>
              <a:rPr lang="fr-FR" dirty="0" err="1"/>
              <a:t>ValeurFonciere</a:t>
            </a:r>
            <a:r>
              <a:rPr lang="fr-FR" dirty="0"/>
              <a:t>/ </a:t>
            </a:r>
            <a:r>
              <a:rPr lang="fr-FR" dirty="0" err="1"/>
              <a:t>SurfaceBati</a:t>
            </a:r>
            <a:r>
              <a:rPr lang="fr-FR" dirty="0"/>
              <a:t>), 2) AS PrixM²</a:t>
            </a:r>
          </a:p>
          <a:p>
            <a:r>
              <a:rPr lang="fr-FR" dirty="0">
                <a:solidFill>
                  <a:srgbClr val="00B0F0"/>
                </a:solidFill>
              </a:rPr>
              <a:t>FROM</a:t>
            </a:r>
            <a:r>
              <a:rPr lang="fr-FR" dirty="0"/>
              <a:t> mutation m, bien b, commune c</a:t>
            </a:r>
          </a:p>
          <a:p>
            <a:r>
              <a:rPr lang="fr-FR" dirty="0">
                <a:solidFill>
                  <a:srgbClr val="00B0F0"/>
                </a:solidFill>
              </a:rPr>
              <a:t>WHERE</a:t>
            </a:r>
            <a:r>
              <a:rPr lang="fr-FR" dirty="0"/>
              <a:t> </a:t>
            </a:r>
            <a:r>
              <a:rPr lang="fr-FR" dirty="0" err="1"/>
              <a:t>b.CodeBien</a:t>
            </a:r>
            <a:r>
              <a:rPr lang="fr-FR" dirty="0"/>
              <a:t> = </a:t>
            </a:r>
            <a:r>
              <a:rPr lang="fr-FR" dirty="0" err="1"/>
              <a:t>m.CodeBien</a:t>
            </a:r>
            <a:endParaRPr lang="fr-FR" dirty="0"/>
          </a:p>
          <a:p>
            <a:r>
              <a:rPr lang="fr-FR" dirty="0">
                <a:solidFill>
                  <a:srgbClr val="00B0F0"/>
                </a:solidFill>
              </a:rPr>
              <a:t>AND</a:t>
            </a:r>
            <a:r>
              <a:rPr lang="fr-FR" dirty="0"/>
              <a:t> </a:t>
            </a:r>
            <a:r>
              <a:rPr lang="fr-FR" dirty="0" err="1"/>
              <a:t>c.CodeCommune</a:t>
            </a:r>
            <a:r>
              <a:rPr lang="fr-FR" dirty="0"/>
              <a:t> = </a:t>
            </a:r>
            <a:r>
              <a:rPr lang="fr-FR" dirty="0" err="1"/>
              <a:t>b.CodeCommune</a:t>
            </a:r>
            <a:endParaRPr lang="fr-FR" dirty="0"/>
          </a:p>
          <a:p>
            <a:r>
              <a:rPr lang="fr-FR" dirty="0">
                <a:solidFill>
                  <a:srgbClr val="00B0F0"/>
                </a:solidFill>
              </a:rPr>
              <a:t>GROUP BY </a:t>
            </a:r>
            <a:r>
              <a:rPr lang="fr-FR" dirty="0" err="1"/>
              <a:t>CodeDepartement</a:t>
            </a:r>
            <a:endParaRPr lang="fr-FR" dirty="0"/>
          </a:p>
          <a:p>
            <a:r>
              <a:rPr lang="fr-FR" dirty="0">
                <a:solidFill>
                  <a:srgbClr val="00B0F0"/>
                </a:solidFill>
              </a:rPr>
              <a:t>ORDER BY </a:t>
            </a:r>
            <a:r>
              <a:rPr lang="fr-FR" dirty="0"/>
              <a:t>PrixM² DESC</a:t>
            </a:r>
          </a:p>
          <a:p>
            <a:r>
              <a:rPr lang="fr-FR" dirty="0">
                <a:solidFill>
                  <a:srgbClr val="00B0F0"/>
                </a:solidFill>
              </a:rPr>
              <a:t>LIMIT</a:t>
            </a:r>
            <a:r>
              <a:rPr lang="fr-FR" dirty="0"/>
              <a:t> 10;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8F73690-CE70-40D6-8A63-4DDC0363A84D}"/>
              </a:ext>
            </a:extLst>
          </p:cNvPr>
          <p:cNvSpPr txBox="1"/>
          <p:nvPr/>
        </p:nvSpPr>
        <p:spPr>
          <a:xfrm>
            <a:off x="1550564" y="2462724"/>
            <a:ext cx="30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Requête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D7199-17A2-453E-9D68-79E77504992C}"/>
              </a:ext>
            </a:extLst>
          </p:cNvPr>
          <p:cNvSpPr/>
          <p:nvPr/>
        </p:nvSpPr>
        <p:spPr>
          <a:xfrm>
            <a:off x="6061046" y="2462488"/>
            <a:ext cx="45719" cy="4106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135D1B2-91DF-473F-A5B3-2540C038C18E}"/>
              </a:ext>
            </a:extLst>
          </p:cNvPr>
          <p:cNvSpPr txBox="1"/>
          <p:nvPr/>
        </p:nvSpPr>
        <p:spPr>
          <a:xfrm>
            <a:off x="7546876" y="2462488"/>
            <a:ext cx="30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Résultat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F11EAA3-C6CC-4B73-B200-1557AF886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867" y="3350347"/>
            <a:ext cx="2584387" cy="258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0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6B6801-11C3-4705-99C1-16492063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6 – Analyse de données via requêtes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0A518-E8BB-431A-A98A-2B0D7A70B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50864"/>
            <a:ext cx="1094980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dirty="0"/>
              <a:t>Requête n°4 : Prix moyen du mètre carré d’une maison en Île-de-France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715A03-5E67-4F0D-8338-E331AD6FEDEA}"/>
              </a:ext>
            </a:extLst>
          </p:cNvPr>
          <p:cNvSpPr txBox="1"/>
          <p:nvPr/>
        </p:nvSpPr>
        <p:spPr>
          <a:xfrm>
            <a:off x="503337" y="3350347"/>
            <a:ext cx="55577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SELECT ROUND</a:t>
            </a:r>
            <a:r>
              <a:rPr lang="fr-FR" dirty="0"/>
              <a:t>(</a:t>
            </a:r>
            <a:r>
              <a:rPr lang="fr-FR" dirty="0">
                <a:solidFill>
                  <a:srgbClr val="00B0F0"/>
                </a:solidFill>
              </a:rPr>
              <a:t>AVG</a:t>
            </a:r>
            <a:r>
              <a:rPr lang="fr-FR" dirty="0"/>
              <a:t>(</a:t>
            </a:r>
            <a:r>
              <a:rPr lang="fr-FR" dirty="0" err="1"/>
              <a:t>ValeurFonciere</a:t>
            </a:r>
            <a:r>
              <a:rPr lang="fr-FR" dirty="0"/>
              <a:t>/</a:t>
            </a:r>
            <a:r>
              <a:rPr lang="fr-FR" dirty="0" err="1"/>
              <a:t>SurfaceBati</a:t>
            </a:r>
            <a:r>
              <a:rPr lang="fr-FR" dirty="0"/>
              <a:t>), 2) AS PrixMoyenM²</a:t>
            </a:r>
          </a:p>
          <a:p>
            <a:r>
              <a:rPr lang="fr-FR" dirty="0">
                <a:solidFill>
                  <a:srgbClr val="00B0F0"/>
                </a:solidFill>
              </a:rPr>
              <a:t>FROM</a:t>
            </a:r>
            <a:r>
              <a:rPr lang="fr-FR" dirty="0"/>
              <a:t> mutation m, bien b, commune c, </a:t>
            </a:r>
            <a:r>
              <a:rPr lang="fr-FR" dirty="0" err="1"/>
              <a:t>typelocal</a:t>
            </a:r>
            <a:r>
              <a:rPr lang="fr-FR" dirty="0"/>
              <a:t> </a:t>
            </a:r>
            <a:r>
              <a:rPr lang="fr-FR" dirty="0" err="1"/>
              <a:t>tl</a:t>
            </a:r>
            <a:endParaRPr lang="fr-FR" dirty="0"/>
          </a:p>
          <a:p>
            <a:r>
              <a:rPr lang="fr-FR" dirty="0">
                <a:solidFill>
                  <a:srgbClr val="00B0F0"/>
                </a:solidFill>
              </a:rPr>
              <a:t>WHERE</a:t>
            </a:r>
            <a:r>
              <a:rPr lang="fr-FR" dirty="0"/>
              <a:t> </a:t>
            </a:r>
            <a:r>
              <a:rPr lang="fr-FR" dirty="0" err="1"/>
              <a:t>b.CodeBien</a:t>
            </a:r>
            <a:r>
              <a:rPr lang="fr-FR" dirty="0"/>
              <a:t> = </a:t>
            </a:r>
            <a:r>
              <a:rPr lang="fr-FR" dirty="0" err="1"/>
              <a:t>m.CodeBien</a:t>
            </a:r>
            <a:endParaRPr lang="fr-FR" dirty="0"/>
          </a:p>
          <a:p>
            <a:r>
              <a:rPr lang="fr-FR" dirty="0">
                <a:solidFill>
                  <a:srgbClr val="00B0F0"/>
                </a:solidFill>
              </a:rPr>
              <a:t>AND</a:t>
            </a:r>
            <a:r>
              <a:rPr lang="fr-FR" dirty="0"/>
              <a:t> </a:t>
            </a:r>
            <a:r>
              <a:rPr lang="fr-FR" dirty="0" err="1"/>
              <a:t>c.CodeCommune</a:t>
            </a:r>
            <a:r>
              <a:rPr lang="fr-FR" dirty="0"/>
              <a:t> = </a:t>
            </a:r>
            <a:r>
              <a:rPr lang="fr-FR" dirty="0" err="1"/>
              <a:t>b.CodeCommune</a:t>
            </a:r>
            <a:endParaRPr lang="fr-FR" dirty="0"/>
          </a:p>
          <a:p>
            <a:r>
              <a:rPr lang="fr-FR" dirty="0">
                <a:solidFill>
                  <a:srgbClr val="00B0F0"/>
                </a:solidFill>
              </a:rPr>
              <a:t>AND</a:t>
            </a:r>
            <a:r>
              <a:rPr lang="fr-FR" dirty="0"/>
              <a:t> </a:t>
            </a:r>
            <a:r>
              <a:rPr lang="fr-FR" dirty="0" err="1"/>
              <a:t>tl.CodeTypeLocal</a:t>
            </a:r>
            <a:r>
              <a:rPr lang="fr-FR" dirty="0"/>
              <a:t> = </a:t>
            </a:r>
            <a:r>
              <a:rPr lang="fr-FR" dirty="0" err="1"/>
              <a:t>b.CodeTypeLocal</a:t>
            </a:r>
            <a:endParaRPr lang="fr-FR" dirty="0"/>
          </a:p>
          <a:p>
            <a:r>
              <a:rPr lang="fr-FR" dirty="0">
                <a:solidFill>
                  <a:srgbClr val="00B0F0"/>
                </a:solidFill>
              </a:rPr>
              <a:t>AND</a:t>
            </a:r>
            <a:r>
              <a:rPr lang="fr-FR" dirty="0"/>
              <a:t> </a:t>
            </a:r>
            <a:r>
              <a:rPr lang="fr-FR" dirty="0" err="1"/>
              <a:t>NomTypeLocal</a:t>
            </a:r>
            <a:r>
              <a:rPr lang="fr-FR" dirty="0"/>
              <a:t> = 'Maison'</a:t>
            </a:r>
          </a:p>
          <a:p>
            <a:r>
              <a:rPr lang="fr-FR" dirty="0">
                <a:solidFill>
                  <a:srgbClr val="00B0F0"/>
                </a:solidFill>
              </a:rPr>
              <a:t>AND</a:t>
            </a:r>
            <a:r>
              <a:rPr lang="fr-FR" dirty="0"/>
              <a:t> </a:t>
            </a:r>
            <a:r>
              <a:rPr lang="fr-FR" dirty="0" err="1"/>
              <a:t>CodeDepartement</a:t>
            </a:r>
            <a:r>
              <a:rPr lang="fr-FR" dirty="0"/>
              <a:t> IN( 75 , 77 , 78 , 91 , 92 , 93 , 94 , 95);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8F73690-CE70-40D6-8A63-4DDC0363A84D}"/>
              </a:ext>
            </a:extLst>
          </p:cNvPr>
          <p:cNvSpPr txBox="1"/>
          <p:nvPr/>
        </p:nvSpPr>
        <p:spPr>
          <a:xfrm>
            <a:off x="1550564" y="2462724"/>
            <a:ext cx="30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Requête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D7199-17A2-453E-9D68-79E77504992C}"/>
              </a:ext>
            </a:extLst>
          </p:cNvPr>
          <p:cNvSpPr/>
          <p:nvPr/>
        </p:nvSpPr>
        <p:spPr>
          <a:xfrm>
            <a:off x="6061046" y="2462488"/>
            <a:ext cx="45719" cy="4106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135D1B2-91DF-473F-A5B3-2540C038C18E}"/>
              </a:ext>
            </a:extLst>
          </p:cNvPr>
          <p:cNvSpPr txBox="1"/>
          <p:nvPr/>
        </p:nvSpPr>
        <p:spPr>
          <a:xfrm>
            <a:off x="7546876" y="2462488"/>
            <a:ext cx="30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Résultat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6CFDCDD-C0F6-4C8A-A78D-39A23AAA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802" y="3736241"/>
            <a:ext cx="2616221" cy="98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41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6B6801-11C3-4705-99C1-16492063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6 – Analyse de données via requêtes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0A518-E8BB-431A-A98A-2B0D7A70B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90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fr-FR" sz="2000" dirty="0"/>
              <a:t>Requête n°5 : Liste des 10 appartements les plus chers avec le département et le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fr-FR" sz="2000" dirty="0"/>
              <a:t>nombre de mètres carrés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715A03-5E67-4F0D-8338-E331AD6FEDEA}"/>
              </a:ext>
            </a:extLst>
          </p:cNvPr>
          <p:cNvSpPr txBox="1"/>
          <p:nvPr/>
        </p:nvSpPr>
        <p:spPr>
          <a:xfrm>
            <a:off x="503337" y="3350347"/>
            <a:ext cx="55577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SELECT</a:t>
            </a:r>
            <a:r>
              <a:rPr lang="fr-FR" dirty="0"/>
              <a:t> </a:t>
            </a:r>
            <a:r>
              <a:rPr lang="fr-FR" dirty="0" err="1"/>
              <a:t>CodeDepartement</a:t>
            </a:r>
            <a:r>
              <a:rPr lang="fr-FR" dirty="0"/>
              <a:t>, </a:t>
            </a:r>
            <a:r>
              <a:rPr lang="fr-FR" dirty="0" err="1"/>
              <a:t>SurfaceBati</a:t>
            </a:r>
            <a:r>
              <a:rPr lang="fr-FR" dirty="0"/>
              <a:t>, </a:t>
            </a:r>
            <a:r>
              <a:rPr lang="fr-FR" dirty="0" err="1"/>
              <a:t>b.CodeBien</a:t>
            </a:r>
            <a:r>
              <a:rPr lang="fr-FR" dirty="0"/>
              <a:t>, </a:t>
            </a:r>
            <a:r>
              <a:rPr lang="fr-FR" dirty="0" err="1"/>
              <a:t>ValeurFonciere</a:t>
            </a:r>
            <a:r>
              <a:rPr lang="fr-FR" dirty="0"/>
              <a:t> </a:t>
            </a:r>
          </a:p>
          <a:p>
            <a:r>
              <a:rPr lang="fr-FR" dirty="0">
                <a:solidFill>
                  <a:srgbClr val="00B0F0"/>
                </a:solidFill>
              </a:rPr>
              <a:t>FROM</a:t>
            </a:r>
            <a:r>
              <a:rPr lang="fr-FR" dirty="0"/>
              <a:t> bien b , commune c, mutation m, </a:t>
            </a:r>
            <a:r>
              <a:rPr lang="fr-FR" dirty="0" err="1"/>
              <a:t>typelocal</a:t>
            </a:r>
            <a:r>
              <a:rPr lang="fr-FR" dirty="0"/>
              <a:t> </a:t>
            </a:r>
            <a:r>
              <a:rPr lang="fr-FR" dirty="0" err="1"/>
              <a:t>tl</a:t>
            </a:r>
            <a:endParaRPr lang="fr-FR" dirty="0"/>
          </a:p>
          <a:p>
            <a:r>
              <a:rPr lang="fr-FR" dirty="0">
                <a:solidFill>
                  <a:srgbClr val="00B0F0"/>
                </a:solidFill>
              </a:rPr>
              <a:t>WHERE</a:t>
            </a:r>
            <a:r>
              <a:rPr lang="fr-FR" dirty="0"/>
              <a:t> </a:t>
            </a:r>
            <a:r>
              <a:rPr lang="fr-FR" dirty="0" err="1"/>
              <a:t>c.CodeCommune</a:t>
            </a:r>
            <a:r>
              <a:rPr lang="fr-FR" dirty="0"/>
              <a:t> = </a:t>
            </a:r>
            <a:r>
              <a:rPr lang="fr-FR" dirty="0" err="1"/>
              <a:t>b.CodeCommune</a:t>
            </a:r>
            <a:endParaRPr lang="fr-FR" dirty="0"/>
          </a:p>
          <a:p>
            <a:r>
              <a:rPr lang="fr-FR" dirty="0">
                <a:solidFill>
                  <a:srgbClr val="00B0F0"/>
                </a:solidFill>
              </a:rPr>
              <a:t>AND</a:t>
            </a:r>
            <a:r>
              <a:rPr lang="fr-FR" dirty="0"/>
              <a:t> </a:t>
            </a:r>
            <a:r>
              <a:rPr lang="fr-FR" dirty="0" err="1"/>
              <a:t>b.CodeBien</a:t>
            </a:r>
            <a:r>
              <a:rPr lang="fr-FR" dirty="0"/>
              <a:t> = </a:t>
            </a:r>
            <a:r>
              <a:rPr lang="fr-FR" dirty="0" err="1"/>
              <a:t>m.CodeBien</a:t>
            </a:r>
            <a:endParaRPr lang="fr-FR" dirty="0"/>
          </a:p>
          <a:p>
            <a:r>
              <a:rPr lang="fr-FR" dirty="0">
                <a:solidFill>
                  <a:srgbClr val="00B0F0"/>
                </a:solidFill>
              </a:rPr>
              <a:t>AND</a:t>
            </a:r>
            <a:r>
              <a:rPr lang="fr-FR" dirty="0"/>
              <a:t> </a:t>
            </a:r>
            <a:r>
              <a:rPr lang="fr-FR" dirty="0" err="1"/>
              <a:t>tl.CodeTypeLocal</a:t>
            </a:r>
            <a:r>
              <a:rPr lang="fr-FR" dirty="0"/>
              <a:t> = </a:t>
            </a:r>
            <a:r>
              <a:rPr lang="fr-FR" dirty="0" err="1"/>
              <a:t>b.CodeTypeLocal</a:t>
            </a:r>
            <a:endParaRPr lang="fr-FR" dirty="0"/>
          </a:p>
          <a:p>
            <a:r>
              <a:rPr lang="fr-FR" dirty="0">
                <a:solidFill>
                  <a:srgbClr val="00B0F0"/>
                </a:solidFill>
              </a:rPr>
              <a:t>AND</a:t>
            </a:r>
            <a:r>
              <a:rPr lang="fr-FR" dirty="0"/>
              <a:t> </a:t>
            </a:r>
            <a:r>
              <a:rPr lang="fr-FR" dirty="0" err="1"/>
              <a:t>tl.NomTypeLocal</a:t>
            </a:r>
            <a:r>
              <a:rPr lang="fr-FR" dirty="0"/>
              <a:t> = 'appartement'</a:t>
            </a:r>
          </a:p>
          <a:p>
            <a:r>
              <a:rPr lang="fr-FR" dirty="0">
                <a:solidFill>
                  <a:srgbClr val="00B0F0"/>
                </a:solidFill>
              </a:rPr>
              <a:t>ORDER BY </a:t>
            </a:r>
            <a:r>
              <a:rPr lang="fr-FR" dirty="0" err="1"/>
              <a:t>m.ValeurFonciere</a:t>
            </a:r>
            <a:r>
              <a:rPr lang="fr-FR" dirty="0"/>
              <a:t> DESC</a:t>
            </a:r>
          </a:p>
          <a:p>
            <a:r>
              <a:rPr lang="fr-FR" dirty="0">
                <a:solidFill>
                  <a:srgbClr val="00B0F0"/>
                </a:solidFill>
              </a:rPr>
              <a:t>LIMIT</a:t>
            </a:r>
            <a:r>
              <a:rPr lang="fr-FR" dirty="0"/>
              <a:t> 10;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8F73690-CE70-40D6-8A63-4DDC0363A84D}"/>
              </a:ext>
            </a:extLst>
          </p:cNvPr>
          <p:cNvSpPr txBox="1"/>
          <p:nvPr/>
        </p:nvSpPr>
        <p:spPr>
          <a:xfrm>
            <a:off x="1550564" y="2462724"/>
            <a:ext cx="30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Requête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D7199-17A2-453E-9D68-79E77504992C}"/>
              </a:ext>
            </a:extLst>
          </p:cNvPr>
          <p:cNvSpPr/>
          <p:nvPr/>
        </p:nvSpPr>
        <p:spPr>
          <a:xfrm>
            <a:off x="6061046" y="2462488"/>
            <a:ext cx="45719" cy="4106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135D1B2-91DF-473F-A5B3-2540C038C18E}"/>
              </a:ext>
            </a:extLst>
          </p:cNvPr>
          <p:cNvSpPr txBox="1"/>
          <p:nvPr/>
        </p:nvSpPr>
        <p:spPr>
          <a:xfrm>
            <a:off x="7546876" y="2462488"/>
            <a:ext cx="30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Résultat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612FAC7-4E4D-42C0-BE30-0B19A8902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908" y="3429000"/>
            <a:ext cx="4476306" cy="24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76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6B6801-11C3-4705-99C1-16492063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6 – Analyse de données via requêtes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0A518-E8BB-431A-A98A-2B0D7A70B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90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fr-FR" sz="2000" dirty="0"/>
              <a:t>Requête n°6 : Taux d’évolution du nombre de ventes entre le premier et le second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fr-FR" sz="2000" dirty="0"/>
              <a:t>trimestre de 2020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715A03-5E67-4F0D-8338-E331AD6FEDEA}"/>
              </a:ext>
            </a:extLst>
          </p:cNvPr>
          <p:cNvSpPr txBox="1"/>
          <p:nvPr/>
        </p:nvSpPr>
        <p:spPr>
          <a:xfrm>
            <a:off x="503337" y="2998009"/>
            <a:ext cx="55577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0B0F0"/>
                </a:solidFill>
              </a:rPr>
              <a:t>WITH</a:t>
            </a:r>
          </a:p>
          <a:p>
            <a:r>
              <a:rPr lang="fr-FR" sz="1400" dirty="0"/>
              <a:t>table1  as (</a:t>
            </a:r>
          </a:p>
          <a:p>
            <a:r>
              <a:rPr lang="fr-FR" sz="1400" dirty="0">
                <a:solidFill>
                  <a:srgbClr val="00B0F0"/>
                </a:solidFill>
              </a:rPr>
              <a:t>SELECT</a:t>
            </a:r>
            <a:r>
              <a:rPr lang="fr-FR" sz="1400" dirty="0"/>
              <a:t> count(</a:t>
            </a:r>
            <a:r>
              <a:rPr lang="fr-FR" sz="1400" dirty="0" err="1"/>
              <a:t>CodeMutation</a:t>
            </a:r>
            <a:r>
              <a:rPr lang="fr-FR" sz="1400" dirty="0"/>
              <a:t>) AS </a:t>
            </a:r>
            <a:r>
              <a:rPr lang="fr-FR" sz="1400" dirty="0" err="1"/>
              <a:t>VentesPremierTrimestre</a:t>
            </a:r>
            <a:endParaRPr lang="fr-FR" sz="1400" dirty="0"/>
          </a:p>
          <a:p>
            <a:r>
              <a:rPr lang="fr-FR" sz="1400" dirty="0">
                <a:solidFill>
                  <a:srgbClr val="00B0F0"/>
                </a:solidFill>
              </a:rPr>
              <a:t>FROM</a:t>
            </a:r>
            <a:r>
              <a:rPr lang="fr-FR" sz="1400" dirty="0"/>
              <a:t> mutation m</a:t>
            </a:r>
          </a:p>
          <a:p>
            <a:r>
              <a:rPr lang="fr-FR" sz="1400" dirty="0">
                <a:solidFill>
                  <a:srgbClr val="00B0F0"/>
                </a:solidFill>
              </a:rPr>
              <a:t>WHERE</a:t>
            </a:r>
            <a:r>
              <a:rPr lang="fr-FR" sz="1400" dirty="0"/>
              <a:t> </a:t>
            </a:r>
            <a:r>
              <a:rPr lang="fr-FR" sz="1400" dirty="0" err="1"/>
              <a:t>DateMutation</a:t>
            </a:r>
            <a:r>
              <a:rPr lang="fr-FR" sz="1400" dirty="0"/>
              <a:t> BETWEEN "2020-01-01" AND "2020-03-31"),</a:t>
            </a:r>
          </a:p>
          <a:p>
            <a:endParaRPr lang="fr-FR" sz="1400" dirty="0"/>
          </a:p>
          <a:p>
            <a:r>
              <a:rPr lang="fr-FR" sz="1400" dirty="0"/>
              <a:t>table2 as (</a:t>
            </a:r>
          </a:p>
          <a:p>
            <a:r>
              <a:rPr lang="fr-FR" sz="1400" dirty="0">
                <a:solidFill>
                  <a:srgbClr val="00B0F0"/>
                </a:solidFill>
              </a:rPr>
              <a:t>SELECT</a:t>
            </a:r>
            <a:r>
              <a:rPr lang="fr-FR" sz="1400" dirty="0"/>
              <a:t> count(</a:t>
            </a:r>
            <a:r>
              <a:rPr lang="fr-FR" sz="1400" dirty="0" err="1"/>
              <a:t>CodeMutation</a:t>
            </a:r>
            <a:r>
              <a:rPr lang="fr-FR" sz="1400" dirty="0"/>
              <a:t>) AS </a:t>
            </a:r>
            <a:r>
              <a:rPr lang="fr-FR" sz="1400" dirty="0" err="1"/>
              <a:t>VentesDeuxiemeTrimestre</a:t>
            </a:r>
            <a:endParaRPr lang="fr-FR" sz="1400" dirty="0"/>
          </a:p>
          <a:p>
            <a:r>
              <a:rPr lang="fr-FR" sz="1400" dirty="0">
                <a:solidFill>
                  <a:srgbClr val="00B0F0"/>
                </a:solidFill>
              </a:rPr>
              <a:t>FROM</a:t>
            </a:r>
            <a:r>
              <a:rPr lang="fr-FR" sz="1400" dirty="0"/>
              <a:t> mutation m</a:t>
            </a:r>
          </a:p>
          <a:p>
            <a:r>
              <a:rPr lang="fr-FR" sz="1400" dirty="0">
                <a:solidFill>
                  <a:srgbClr val="00B0F0"/>
                </a:solidFill>
              </a:rPr>
              <a:t>WHERE</a:t>
            </a:r>
            <a:r>
              <a:rPr lang="fr-FR" sz="1400" dirty="0"/>
              <a:t> </a:t>
            </a:r>
            <a:r>
              <a:rPr lang="fr-FR" sz="1400" dirty="0" err="1"/>
              <a:t>DateMutation</a:t>
            </a:r>
            <a:r>
              <a:rPr lang="fr-FR" sz="1400" dirty="0"/>
              <a:t> BETWEEN "2020-04-01" AND "2020-06-30")</a:t>
            </a:r>
          </a:p>
          <a:p>
            <a:endParaRPr lang="fr-FR" sz="1400" dirty="0"/>
          </a:p>
          <a:p>
            <a:r>
              <a:rPr lang="fr-FR" sz="1400" dirty="0">
                <a:solidFill>
                  <a:srgbClr val="00B0F0"/>
                </a:solidFill>
              </a:rPr>
              <a:t>SELECT</a:t>
            </a:r>
            <a:r>
              <a:rPr lang="fr-FR" sz="1400" dirty="0"/>
              <a:t> </a:t>
            </a:r>
            <a:r>
              <a:rPr lang="fr-FR" sz="1400" dirty="0" err="1"/>
              <a:t>VentesPremierTrimestre</a:t>
            </a:r>
            <a:r>
              <a:rPr lang="fr-FR" sz="1400" dirty="0"/>
              <a:t>, </a:t>
            </a:r>
            <a:r>
              <a:rPr lang="fr-FR" sz="1400" dirty="0" err="1"/>
              <a:t>VentesDeuxiemeTrimestre</a:t>
            </a:r>
            <a:r>
              <a:rPr lang="fr-FR" sz="1400" dirty="0"/>
              <a:t>, </a:t>
            </a:r>
            <a:r>
              <a:rPr lang="fr-FR" sz="1400" dirty="0">
                <a:solidFill>
                  <a:srgbClr val="00B0F0"/>
                </a:solidFill>
              </a:rPr>
              <a:t>ROUND</a:t>
            </a:r>
            <a:r>
              <a:rPr lang="fr-FR" sz="1400" dirty="0"/>
              <a:t>((</a:t>
            </a:r>
            <a:r>
              <a:rPr lang="fr-FR" sz="1400" dirty="0" err="1"/>
              <a:t>VentesDeuxiemeTrimestre-VentesPremierTrimestre</a:t>
            </a:r>
            <a:r>
              <a:rPr lang="fr-FR" sz="1400" dirty="0"/>
              <a:t>)/</a:t>
            </a:r>
            <a:r>
              <a:rPr lang="fr-FR" sz="1400" dirty="0" err="1"/>
              <a:t>VentesPremierTrimestre</a:t>
            </a:r>
            <a:r>
              <a:rPr lang="fr-FR" sz="1400" dirty="0"/>
              <a:t>*100, 2) AS </a:t>
            </a:r>
            <a:r>
              <a:rPr lang="fr-FR" sz="1400" dirty="0" err="1"/>
              <a:t>TauxEvolution</a:t>
            </a:r>
            <a:endParaRPr lang="fr-FR" sz="1400" dirty="0"/>
          </a:p>
          <a:p>
            <a:r>
              <a:rPr lang="fr-FR" sz="1400" dirty="0">
                <a:solidFill>
                  <a:srgbClr val="00B0F0"/>
                </a:solidFill>
              </a:rPr>
              <a:t>FROM</a:t>
            </a:r>
            <a:r>
              <a:rPr lang="fr-FR" sz="1400" dirty="0"/>
              <a:t> table1, table2;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8F73690-CE70-40D6-8A63-4DDC0363A84D}"/>
              </a:ext>
            </a:extLst>
          </p:cNvPr>
          <p:cNvSpPr txBox="1"/>
          <p:nvPr/>
        </p:nvSpPr>
        <p:spPr>
          <a:xfrm>
            <a:off x="1550564" y="2462724"/>
            <a:ext cx="30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Requête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D7199-17A2-453E-9D68-79E77504992C}"/>
              </a:ext>
            </a:extLst>
          </p:cNvPr>
          <p:cNvSpPr/>
          <p:nvPr/>
        </p:nvSpPr>
        <p:spPr>
          <a:xfrm>
            <a:off x="6061046" y="2462488"/>
            <a:ext cx="45719" cy="4106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135D1B2-91DF-473F-A5B3-2540C038C18E}"/>
              </a:ext>
            </a:extLst>
          </p:cNvPr>
          <p:cNvSpPr txBox="1"/>
          <p:nvPr/>
        </p:nvSpPr>
        <p:spPr>
          <a:xfrm>
            <a:off x="7546876" y="2462488"/>
            <a:ext cx="30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Résultat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70CE974-C157-4312-883C-A92C568A7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629" y="3853572"/>
            <a:ext cx="5714459" cy="59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10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6B6801-11C3-4705-99C1-16492063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6 – Analyse de données via requêtes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0A518-E8BB-431A-A98A-2B0D7A70B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90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fr-FR" sz="2000" dirty="0"/>
              <a:t>Requête n°7 : Liste des communes où le nombre de ventes a augmenté d'au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fr-FR" sz="2000" dirty="0"/>
              <a:t>moins 20% entre le premier et le second trimestre de 2020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715A03-5E67-4F0D-8338-E331AD6FEDEA}"/>
              </a:ext>
            </a:extLst>
          </p:cNvPr>
          <p:cNvSpPr txBox="1"/>
          <p:nvPr/>
        </p:nvSpPr>
        <p:spPr>
          <a:xfrm>
            <a:off x="503337" y="2779895"/>
            <a:ext cx="5557709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00B0F0"/>
                </a:solidFill>
              </a:rPr>
              <a:t>WITH</a:t>
            </a:r>
          </a:p>
          <a:p>
            <a:r>
              <a:rPr lang="fr-FR" sz="1050" dirty="0"/>
              <a:t>table1  as (</a:t>
            </a:r>
          </a:p>
          <a:p>
            <a:r>
              <a:rPr lang="fr-FR" sz="1050" dirty="0">
                <a:solidFill>
                  <a:srgbClr val="00B0F0"/>
                </a:solidFill>
              </a:rPr>
              <a:t>SELECT</a:t>
            </a:r>
            <a:r>
              <a:rPr lang="fr-FR" sz="1050" dirty="0"/>
              <a:t> </a:t>
            </a:r>
            <a:r>
              <a:rPr lang="fr-FR" sz="1050" dirty="0" err="1"/>
              <a:t>NomCommune</a:t>
            </a:r>
            <a:r>
              <a:rPr lang="fr-FR" sz="1050" dirty="0"/>
              <a:t>, count(*) AS </a:t>
            </a:r>
            <a:r>
              <a:rPr lang="fr-FR" sz="1050" dirty="0" err="1"/>
              <a:t>VentesPremierTrimestre</a:t>
            </a:r>
            <a:endParaRPr lang="fr-FR" sz="1050" dirty="0"/>
          </a:p>
          <a:p>
            <a:r>
              <a:rPr lang="fr-FR" sz="1050" dirty="0">
                <a:solidFill>
                  <a:srgbClr val="00B0F0"/>
                </a:solidFill>
              </a:rPr>
              <a:t>FROM</a:t>
            </a:r>
            <a:r>
              <a:rPr lang="fr-FR" sz="1050" dirty="0"/>
              <a:t> mutation m, bien b, commune c</a:t>
            </a:r>
          </a:p>
          <a:p>
            <a:r>
              <a:rPr lang="fr-FR" sz="1050" dirty="0">
                <a:solidFill>
                  <a:srgbClr val="00B0F0"/>
                </a:solidFill>
              </a:rPr>
              <a:t>WHERE</a:t>
            </a:r>
            <a:r>
              <a:rPr lang="fr-FR" sz="1050" dirty="0"/>
              <a:t> </a:t>
            </a:r>
            <a:r>
              <a:rPr lang="fr-FR" sz="1050" dirty="0" err="1"/>
              <a:t>b.CodeBien</a:t>
            </a:r>
            <a:r>
              <a:rPr lang="fr-FR" sz="1050" dirty="0"/>
              <a:t> = </a:t>
            </a:r>
            <a:r>
              <a:rPr lang="fr-FR" sz="1050" dirty="0" err="1"/>
              <a:t>m.CodeBien</a:t>
            </a:r>
            <a:endParaRPr lang="fr-FR" sz="1050" dirty="0"/>
          </a:p>
          <a:p>
            <a:r>
              <a:rPr lang="fr-FR" sz="1050" dirty="0">
                <a:solidFill>
                  <a:srgbClr val="00B0F0"/>
                </a:solidFill>
              </a:rPr>
              <a:t>AND</a:t>
            </a:r>
            <a:r>
              <a:rPr lang="fr-FR" sz="1050" dirty="0"/>
              <a:t> </a:t>
            </a:r>
            <a:r>
              <a:rPr lang="fr-FR" sz="1050" dirty="0" err="1"/>
              <a:t>c.CodeCommune</a:t>
            </a:r>
            <a:r>
              <a:rPr lang="fr-FR" sz="1050" dirty="0"/>
              <a:t> = </a:t>
            </a:r>
            <a:r>
              <a:rPr lang="fr-FR" sz="1050" dirty="0" err="1"/>
              <a:t>b.CodeCommune</a:t>
            </a:r>
            <a:endParaRPr lang="fr-FR" sz="1050" dirty="0"/>
          </a:p>
          <a:p>
            <a:r>
              <a:rPr lang="fr-FR" sz="1050" dirty="0">
                <a:solidFill>
                  <a:srgbClr val="00B0F0"/>
                </a:solidFill>
              </a:rPr>
              <a:t>AND</a:t>
            </a:r>
            <a:r>
              <a:rPr lang="fr-FR" sz="1050" dirty="0"/>
              <a:t> </a:t>
            </a:r>
            <a:r>
              <a:rPr lang="fr-FR" sz="1050" dirty="0" err="1"/>
              <a:t>DateMutation</a:t>
            </a:r>
            <a:r>
              <a:rPr lang="fr-FR" sz="1050" dirty="0"/>
              <a:t> BETWEEN "2020-01-01" AND "2020-03-31"</a:t>
            </a:r>
          </a:p>
          <a:p>
            <a:r>
              <a:rPr lang="fr-FR" sz="1050" dirty="0">
                <a:solidFill>
                  <a:srgbClr val="00B0F0"/>
                </a:solidFill>
              </a:rPr>
              <a:t>GROUP BY </a:t>
            </a:r>
            <a:r>
              <a:rPr lang="fr-FR" sz="1050" dirty="0" err="1"/>
              <a:t>NomCommune</a:t>
            </a:r>
            <a:r>
              <a:rPr lang="fr-FR" sz="1050" dirty="0"/>
              <a:t>),</a:t>
            </a:r>
          </a:p>
          <a:p>
            <a:endParaRPr lang="fr-FR" sz="1050" dirty="0"/>
          </a:p>
          <a:p>
            <a:r>
              <a:rPr lang="fr-FR" sz="1050" dirty="0"/>
              <a:t>table2 as (</a:t>
            </a:r>
          </a:p>
          <a:p>
            <a:r>
              <a:rPr lang="fr-FR" sz="1050" dirty="0">
                <a:solidFill>
                  <a:srgbClr val="00B0F0"/>
                </a:solidFill>
              </a:rPr>
              <a:t>SELECT</a:t>
            </a:r>
            <a:r>
              <a:rPr lang="fr-FR" sz="1050" dirty="0"/>
              <a:t> </a:t>
            </a:r>
            <a:r>
              <a:rPr lang="fr-FR" sz="1050" dirty="0" err="1"/>
              <a:t>NomCommune</a:t>
            </a:r>
            <a:r>
              <a:rPr lang="fr-FR" sz="1050" dirty="0"/>
              <a:t>, count(*) AS </a:t>
            </a:r>
            <a:r>
              <a:rPr lang="fr-FR" sz="1050" dirty="0" err="1"/>
              <a:t>VentesDeuxiemeTrimestre</a:t>
            </a:r>
            <a:endParaRPr lang="fr-FR" sz="1050" dirty="0"/>
          </a:p>
          <a:p>
            <a:r>
              <a:rPr lang="fr-FR" sz="1050" dirty="0">
                <a:solidFill>
                  <a:srgbClr val="00B0F0"/>
                </a:solidFill>
              </a:rPr>
              <a:t>FROM</a:t>
            </a:r>
            <a:r>
              <a:rPr lang="fr-FR" sz="1050" dirty="0"/>
              <a:t> mutation m, bien b, commune c</a:t>
            </a:r>
          </a:p>
          <a:p>
            <a:r>
              <a:rPr lang="fr-FR" sz="1050" dirty="0">
                <a:solidFill>
                  <a:srgbClr val="00B0F0"/>
                </a:solidFill>
              </a:rPr>
              <a:t>WHERE</a:t>
            </a:r>
            <a:r>
              <a:rPr lang="fr-FR" sz="1050" dirty="0"/>
              <a:t> </a:t>
            </a:r>
            <a:r>
              <a:rPr lang="fr-FR" sz="1050" dirty="0" err="1"/>
              <a:t>b.CodeBien</a:t>
            </a:r>
            <a:r>
              <a:rPr lang="fr-FR" sz="1050" dirty="0"/>
              <a:t> = </a:t>
            </a:r>
            <a:r>
              <a:rPr lang="fr-FR" sz="1050" dirty="0" err="1"/>
              <a:t>m.CodeBien</a:t>
            </a:r>
            <a:endParaRPr lang="fr-FR" sz="1050" dirty="0"/>
          </a:p>
          <a:p>
            <a:r>
              <a:rPr lang="fr-FR" sz="1050" dirty="0">
                <a:solidFill>
                  <a:srgbClr val="00B0F0"/>
                </a:solidFill>
              </a:rPr>
              <a:t>AND</a:t>
            </a:r>
            <a:r>
              <a:rPr lang="fr-FR" sz="1050" dirty="0"/>
              <a:t> </a:t>
            </a:r>
            <a:r>
              <a:rPr lang="fr-FR" sz="1050" dirty="0" err="1"/>
              <a:t>c.CodeCommune</a:t>
            </a:r>
            <a:r>
              <a:rPr lang="fr-FR" sz="1050" dirty="0"/>
              <a:t> = </a:t>
            </a:r>
            <a:r>
              <a:rPr lang="fr-FR" sz="1050" dirty="0" err="1"/>
              <a:t>b.CodeCommune</a:t>
            </a:r>
            <a:endParaRPr lang="fr-FR" sz="1050" dirty="0"/>
          </a:p>
          <a:p>
            <a:r>
              <a:rPr lang="fr-FR" sz="1050" dirty="0">
                <a:solidFill>
                  <a:srgbClr val="00B0F0"/>
                </a:solidFill>
              </a:rPr>
              <a:t>AND</a:t>
            </a:r>
            <a:r>
              <a:rPr lang="fr-FR" sz="1050" dirty="0"/>
              <a:t> </a:t>
            </a:r>
            <a:r>
              <a:rPr lang="fr-FR" sz="1050" dirty="0" err="1"/>
              <a:t>DateMutation</a:t>
            </a:r>
            <a:r>
              <a:rPr lang="fr-FR" sz="1050" dirty="0"/>
              <a:t> BETWEEN "2020-04-01" AND "2020-06-30"</a:t>
            </a:r>
          </a:p>
          <a:p>
            <a:r>
              <a:rPr lang="fr-FR" sz="1050" dirty="0">
                <a:solidFill>
                  <a:srgbClr val="00B0F0"/>
                </a:solidFill>
              </a:rPr>
              <a:t>GROUP BY </a:t>
            </a:r>
            <a:r>
              <a:rPr lang="fr-FR" sz="1050" dirty="0" err="1"/>
              <a:t>NomCommune</a:t>
            </a:r>
            <a:r>
              <a:rPr lang="fr-FR" sz="1050" dirty="0"/>
              <a:t>)</a:t>
            </a:r>
          </a:p>
          <a:p>
            <a:endParaRPr lang="fr-FR" sz="1050" dirty="0"/>
          </a:p>
          <a:p>
            <a:r>
              <a:rPr lang="fr-FR" sz="1050" dirty="0">
                <a:solidFill>
                  <a:srgbClr val="00B0F0"/>
                </a:solidFill>
              </a:rPr>
              <a:t>SELECT</a:t>
            </a:r>
            <a:r>
              <a:rPr lang="fr-FR" sz="1050" dirty="0"/>
              <a:t> table1.NomCommune, </a:t>
            </a:r>
            <a:r>
              <a:rPr lang="fr-FR" sz="1050" dirty="0" err="1"/>
              <a:t>VentesPremierTrimestre</a:t>
            </a:r>
            <a:r>
              <a:rPr lang="fr-FR" sz="1050" dirty="0"/>
              <a:t>, </a:t>
            </a:r>
            <a:r>
              <a:rPr lang="fr-FR" sz="1050" dirty="0" err="1"/>
              <a:t>VentesDeuxiemeTrimestre</a:t>
            </a:r>
            <a:r>
              <a:rPr lang="fr-FR" sz="1050" dirty="0"/>
              <a:t>, </a:t>
            </a:r>
            <a:r>
              <a:rPr lang="fr-FR" sz="1050" dirty="0">
                <a:solidFill>
                  <a:srgbClr val="00B0F0"/>
                </a:solidFill>
              </a:rPr>
              <a:t>ROUND</a:t>
            </a:r>
            <a:r>
              <a:rPr lang="fr-FR" sz="1050" dirty="0"/>
              <a:t>((</a:t>
            </a:r>
            <a:r>
              <a:rPr lang="fr-FR" sz="1050" dirty="0" err="1"/>
              <a:t>VentesDeuxiemeTrimestre-VentesPremierTrimestre</a:t>
            </a:r>
            <a:r>
              <a:rPr lang="fr-FR" sz="1050" dirty="0"/>
              <a:t>)/</a:t>
            </a:r>
            <a:r>
              <a:rPr lang="fr-FR" sz="1050" dirty="0" err="1"/>
              <a:t>VentesPremierTrimestre</a:t>
            </a:r>
            <a:r>
              <a:rPr lang="fr-FR" sz="1050" dirty="0"/>
              <a:t>*100, 2) AS </a:t>
            </a:r>
            <a:r>
              <a:rPr lang="fr-FR" sz="1050" dirty="0" err="1"/>
              <a:t>TauxEvolution</a:t>
            </a:r>
            <a:endParaRPr lang="fr-FR" sz="1050" dirty="0"/>
          </a:p>
          <a:p>
            <a:r>
              <a:rPr lang="fr-FR" sz="1050" dirty="0">
                <a:solidFill>
                  <a:srgbClr val="00B0F0"/>
                </a:solidFill>
              </a:rPr>
              <a:t>FROM</a:t>
            </a:r>
            <a:r>
              <a:rPr lang="fr-FR" sz="1050" dirty="0"/>
              <a:t> table1, table2</a:t>
            </a:r>
          </a:p>
          <a:p>
            <a:r>
              <a:rPr lang="fr-FR" sz="1050" dirty="0">
                <a:solidFill>
                  <a:srgbClr val="00B0F0"/>
                </a:solidFill>
              </a:rPr>
              <a:t>WHERE</a:t>
            </a:r>
            <a:r>
              <a:rPr lang="fr-FR" sz="1050" dirty="0"/>
              <a:t> ((</a:t>
            </a:r>
            <a:r>
              <a:rPr lang="fr-FR" sz="1050" dirty="0" err="1"/>
              <a:t>VentesDeuxiemeTrimestre-VentesPremierTrimestre</a:t>
            </a:r>
            <a:r>
              <a:rPr lang="fr-FR" sz="1050" dirty="0"/>
              <a:t>)/</a:t>
            </a:r>
            <a:r>
              <a:rPr lang="fr-FR" sz="1050" dirty="0" err="1"/>
              <a:t>VentesPremierTrimestre</a:t>
            </a:r>
            <a:r>
              <a:rPr lang="fr-FR" sz="1050" dirty="0"/>
              <a:t>*100) &gt; 20</a:t>
            </a:r>
          </a:p>
          <a:p>
            <a:r>
              <a:rPr lang="fr-FR" sz="1050" dirty="0">
                <a:solidFill>
                  <a:srgbClr val="00B0F0"/>
                </a:solidFill>
              </a:rPr>
              <a:t>AND</a:t>
            </a:r>
            <a:r>
              <a:rPr lang="fr-FR" sz="1050" dirty="0"/>
              <a:t> table1.NomCommune = table2.NomCommune</a:t>
            </a:r>
          </a:p>
          <a:p>
            <a:r>
              <a:rPr lang="fr-FR" sz="1050" dirty="0">
                <a:solidFill>
                  <a:srgbClr val="00B0F0"/>
                </a:solidFill>
              </a:rPr>
              <a:t>ORDER BY </a:t>
            </a:r>
            <a:r>
              <a:rPr lang="fr-FR" sz="1050" dirty="0" err="1"/>
              <a:t>TauxEvolution</a:t>
            </a:r>
            <a:r>
              <a:rPr lang="fr-FR" sz="1050" dirty="0"/>
              <a:t>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8F73690-CE70-40D6-8A63-4DDC0363A84D}"/>
              </a:ext>
            </a:extLst>
          </p:cNvPr>
          <p:cNvSpPr txBox="1"/>
          <p:nvPr/>
        </p:nvSpPr>
        <p:spPr>
          <a:xfrm>
            <a:off x="1550564" y="2462724"/>
            <a:ext cx="30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Requête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D7199-17A2-453E-9D68-79E77504992C}"/>
              </a:ext>
            </a:extLst>
          </p:cNvPr>
          <p:cNvSpPr/>
          <p:nvPr/>
        </p:nvSpPr>
        <p:spPr>
          <a:xfrm>
            <a:off x="6061046" y="2462488"/>
            <a:ext cx="45719" cy="4106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135D1B2-91DF-473F-A5B3-2540C038C18E}"/>
              </a:ext>
            </a:extLst>
          </p:cNvPr>
          <p:cNvSpPr txBox="1"/>
          <p:nvPr/>
        </p:nvSpPr>
        <p:spPr>
          <a:xfrm>
            <a:off x="7546876" y="2462488"/>
            <a:ext cx="30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Résultat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3C32AA3-EBA8-4C89-B831-3A2245FEA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909" y="3244732"/>
            <a:ext cx="5537024" cy="247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0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16C0D-1255-4ECC-836F-CD45C9A7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b="1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7B4A39-5CC8-4EF0-8C21-F8EC5B1BF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Char char="-"/>
            </a:pPr>
            <a:endParaRPr lang="fr-FR" dirty="0"/>
          </a:p>
          <a:p>
            <a:pPr algn="ctr">
              <a:buFontTx/>
              <a:buChar char="-"/>
            </a:pPr>
            <a:endParaRPr lang="fr-FR" dirty="0"/>
          </a:p>
          <a:p>
            <a:pPr algn="ctr">
              <a:buFontTx/>
              <a:buChar char="-"/>
            </a:pPr>
            <a:r>
              <a:rPr lang="fr-FR" sz="3600" dirty="0">
                <a:latin typeface="Montserrat" panose="00000500000000000000" pitchFamily="2" charset="0"/>
              </a:rPr>
              <a:t> Data Analyst</a:t>
            </a:r>
          </a:p>
          <a:p>
            <a:pPr algn="ctr">
              <a:buFontTx/>
              <a:buChar char="-"/>
            </a:pPr>
            <a:endParaRPr lang="fr-FR" sz="3600" dirty="0">
              <a:latin typeface="Montserrat" panose="00000500000000000000" pitchFamily="2" charset="0"/>
            </a:endParaRPr>
          </a:p>
          <a:p>
            <a:pPr algn="ctr">
              <a:buFontTx/>
              <a:buChar char="-"/>
            </a:pPr>
            <a:r>
              <a:rPr lang="fr-FR" sz="3600" dirty="0">
                <a:latin typeface="Montserrat" panose="00000500000000000000" pitchFamily="2" charset="0"/>
              </a:rPr>
              <a:t> Projet « </a:t>
            </a:r>
            <a:r>
              <a:rPr lang="fr-FR" sz="3600" dirty="0" err="1">
                <a:latin typeface="Montserrat" panose="00000500000000000000" pitchFamily="2" charset="0"/>
              </a:rPr>
              <a:t>DATAImmo</a:t>
            </a:r>
            <a:r>
              <a:rPr lang="fr-FR" sz="3600" dirty="0">
                <a:latin typeface="Montserrat" panose="00000500000000000000" pitchFamily="2" charset="0"/>
              </a:rPr>
              <a:t> » : Analyse du marché de l’immobilier</a:t>
            </a:r>
          </a:p>
          <a:p>
            <a:pPr algn="ctr">
              <a:buFontTx/>
              <a:buChar char="-"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2463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6B6801-11C3-4705-99C1-16492063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6 – Analyse de données via requêtes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0A518-E8BB-431A-A98A-2B0D7A70B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90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fr-FR" sz="2000" dirty="0"/>
              <a:t>Requête n°8 : Différence en pourcentage du prix au mètre carré entre un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fr-FR" sz="2000" dirty="0"/>
              <a:t>appartement de 2 pièces et un appartement de 3 pièces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715A03-5E67-4F0D-8338-E331AD6FEDEA}"/>
              </a:ext>
            </a:extLst>
          </p:cNvPr>
          <p:cNvSpPr txBox="1"/>
          <p:nvPr/>
        </p:nvSpPr>
        <p:spPr>
          <a:xfrm>
            <a:off x="503337" y="2972842"/>
            <a:ext cx="55577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B0F0"/>
                </a:solidFill>
              </a:rPr>
              <a:t>WITH</a:t>
            </a:r>
          </a:p>
          <a:p>
            <a:r>
              <a:rPr lang="fr-FR" sz="1200" dirty="0"/>
              <a:t>table1  as (</a:t>
            </a:r>
          </a:p>
          <a:p>
            <a:r>
              <a:rPr lang="fr-FR" sz="1200" dirty="0">
                <a:solidFill>
                  <a:srgbClr val="00B0F0"/>
                </a:solidFill>
              </a:rPr>
              <a:t>SELECT</a:t>
            </a:r>
            <a:r>
              <a:rPr lang="fr-FR" sz="1200" dirty="0"/>
              <a:t> AVG(</a:t>
            </a:r>
            <a:r>
              <a:rPr lang="fr-FR" sz="1200" dirty="0" err="1"/>
              <a:t>ValeurFonciere</a:t>
            </a:r>
            <a:r>
              <a:rPr lang="fr-FR" sz="1200" dirty="0"/>
              <a:t>/ </a:t>
            </a:r>
            <a:r>
              <a:rPr lang="fr-FR" sz="1200" dirty="0" err="1"/>
              <a:t>SurfaceBati</a:t>
            </a:r>
            <a:r>
              <a:rPr lang="fr-FR" sz="1200" dirty="0"/>
              <a:t>) AS PrixM²Appart2Pieces</a:t>
            </a:r>
          </a:p>
          <a:p>
            <a:r>
              <a:rPr lang="fr-FR" sz="1200" dirty="0">
                <a:solidFill>
                  <a:srgbClr val="00B0F0"/>
                </a:solidFill>
              </a:rPr>
              <a:t>FROM</a:t>
            </a:r>
            <a:r>
              <a:rPr lang="fr-FR" sz="1200" dirty="0"/>
              <a:t> mutation m, bien b, </a:t>
            </a:r>
            <a:r>
              <a:rPr lang="fr-FR" sz="1200" dirty="0" err="1"/>
              <a:t>typelocal</a:t>
            </a:r>
            <a:r>
              <a:rPr lang="fr-FR" sz="1200" dirty="0"/>
              <a:t> </a:t>
            </a:r>
            <a:r>
              <a:rPr lang="fr-FR" sz="1200" dirty="0" err="1"/>
              <a:t>tl</a:t>
            </a:r>
            <a:endParaRPr lang="fr-FR" sz="1200" dirty="0"/>
          </a:p>
          <a:p>
            <a:r>
              <a:rPr lang="fr-FR" sz="1200" dirty="0">
                <a:solidFill>
                  <a:srgbClr val="00B0F0"/>
                </a:solidFill>
              </a:rPr>
              <a:t>WHERE</a:t>
            </a:r>
            <a:r>
              <a:rPr lang="fr-FR" sz="1200" dirty="0"/>
              <a:t> </a:t>
            </a:r>
            <a:r>
              <a:rPr lang="fr-FR" sz="1200" dirty="0" err="1"/>
              <a:t>b.CodeBien</a:t>
            </a:r>
            <a:r>
              <a:rPr lang="fr-FR" sz="1200" dirty="0"/>
              <a:t> = </a:t>
            </a:r>
            <a:r>
              <a:rPr lang="fr-FR" sz="1200" dirty="0" err="1"/>
              <a:t>m.CodeBien</a:t>
            </a:r>
            <a:endParaRPr lang="fr-FR" sz="1200" dirty="0"/>
          </a:p>
          <a:p>
            <a:r>
              <a:rPr lang="fr-FR" sz="1200" dirty="0">
                <a:solidFill>
                  <a:srgbClr val="00B0F0"/>
                </a:solidFill>
              </a:rPr>
              <a:t>AND</a:t>
            </a:r>
            <a:r>
              <a:rPr lang="fr-FR" sz="1200" dirty="0"/>
              <a:t> </a:t>
            </a:r>
            <a:r>
              <a:rPr lang="fr-FR" sz="1200" dirty="0" err="1"/>
              <a:t>tl.CodeTypeLocal</a:t>
            </a:r>
            <a:r>
              <a:rPr lang="fr-FR" sz="1200" dirty="0"/>
              <a:t> = </a:t>
            </a:r>
            <a:r>
              <a:rPr lang="fr-FR" sz="1200" dirty="0" err="1"/>
              <a:t>b.CodeTypeLocal</a:t>
            </a:r>
            <a:endParaRPr lang="fr-FR" sz="1200" dirty="0"/>
          </a:p>
          <a:p>
            <a:r>
              <a:rPr lang="fr-FR" sz="1200" dirty="0">
                <a:solidFill>
                  <a:srgbClr val="00B0F0"/>
                </a:solidFill>
              </a:rPr>
              <a:t>AND</a:t>
            </a:r>
            <a:r>
              <a:rPr lang="fr-FR" sz="1200" dirty="0"/>
              <a:t> </a:t>
            </a:r>
            <a:r>
              <a:rPr lang="fr-FR" sz="1200" dirty="0" err="1"/>
              <a:t>NomTypeLocal</a:t>
            </a:r>
            <a:r>
              <a:rPr lang="fr-FR" sz="1200" dirty="0"/>
              <a:t> = 'Appartement'</a:t>
            </a:r>
          </a:p>
          <a:p>
            <a:r>
              <a:rPr lang="fr-FR" sz="1200" dirty="0">
                <a:solidFill>
                  <a:srgbClr val="00B0F0"/>
                </a:solidFill>
              </a:rPr>
              <a:t>AND</a:t>
            </a:r>
            <a:r>
              <a:rPr lang="fr-FR" sz="1200" dirty="0"/>
              <a:t> </a:t>
            </a:r>
            <a:r>
              <a:rPr lang="fr-FR" sz="1200" dirty="0" err="1"/>
              <a:t>NbPieces</a:t>
            </a:r>
            <a:r>
              <a:rPr lang="fr-FR" sz="1200" dirty="0"/>
              <a:t> = 2),</a:t>
            </a:r>
          </a:p>
          <a:p>
            <a:endParaRPr lang="fr-FR" sz="1200" dirty="0"/>
          </a:p>
          <a:p>
            <a:r>
              <a:rPr lang="fr-FR" sz="1200" dirty="0"/>
              <a:t>table2 as (</a:t>
            </a:r>
          </a:p>
          <a:p>
            <a:r>
              <a:rPr lang="fr-FR" sz="1200" dirty="0">
                <a:solidFill>
                  <a:srgbClr val="00B0F0"/>
                </a:solidFill>
              </a:rPr>
              <a:t>SELECT AVG</a:t>
            </a:r>
            <a:r>
              <a:rPr lang="fr-FR" sz="1200" dirty="0"/>
              <a:t>(</a:t>
            </a:r>
            <a:r>
              <a:rPr lang="fr-FR" sz="1200" dirty="0" err="1"/>
              <a:t>ValeurFonciere</a:t>
            </a:r>
            <a:r>
              <a:rPr lang="fr-FR" sz="1200" dirty="0"/>
              <a:t>/ </a:t>
            </a:r>
            <a:r>
              <a:rPr lang="fr-FR" sz="1200" dirty="0" err="1"/>
              <a:t>SurfaceBati</a:t>
            </a:r>
            <a:r>
              <a:rPr lang="fr-FR" sz="1200" dirty="0"/>
              <a:t>) AS PrixM²Appart3Pieces</a:t>
            </a:r>
          </a:p>
          <a:p>
            <a:r>
              <a:rPr lang="fr-FR" sz="1200" dirty="0">
                <a:solidFill>
                  <a:srgbClr val="00B0F0"/>
                </a:solidFill>
              </a:rPr>
              <a:t>FROM</a:t>
            </a:r>
            <a:r>
              <a:rPr lang="fr-FR" sz="1200" dirty="0"/>
              <a:t> mutation m, bien b, </a:t>
            </a:r>
            <a:r>
              <a:rPr lang="fr-FR" sz="1200" dirty="0" err="1"/>
              <a:t>typelocal</a:t>
            </a:r>
            <a:r>
              <a:rPr lang="fr-FR" sz="1200" dirty="0"/>
              <a:t> </a:t>
            </a:r>
            <a:r>
              <a:rPr lang="fr-FR" sz="1200" dirty="0" err="1"/>
              <a:t>tl</a:t>
            </a:r>
            <a:endParaRPr lang="fr-FR" sz="1200" dirty="0"/>
          </a:p>
          <a:p>
            <a:r>
              <a:rPr lang="fr-FR" sz="1200" dirty="0">
                <a:solidFill>
                  <a:srgbClr val="00B0F0"/>
                </a:solidFill>
              </a:rPr>
              <a:t>WHERE</a:t>
            </a:r>
            <a:r>
              <a:rPr lang="fr-FR" sz="1200" dirty="0"/>
              <a:t> </a:t>
            </a:r>
            <a:r>
              <a:rPr lang="fr-FR" sz="1200" dirty="0" err="1"/>
              <a:t>b.CodeBien</a:t>
            </a:r>
            <a:r>
              <a:rPr lang="fr-FR" sz="1200" dirty="0"/>
              <a:t> = </a:t>
            </a:r>
            <a:r>
              <a:rPr lang="fr-FR" sz="1200" dirty="0" err="1"/>
              <a:t>m.CodeBien</a:t>
            </a:r>
            <a:endParaRPr lang="fr-FR" sz="1200" dirty="0"/>
          </a:p>
          <a:p>
            <a:r>
              <a:rPr lang="fr-FR" sz="1200" dirty="0">
                <a:solidFill>
                  <a:srgbClr val="00B0F0"/>
                </a:solidFill>
              </a:rPr>
              <a:t>AND</a:t>
            </a:r>
            <a:r>
              <a:rPr lang="fr-FR" sz="1200" dirty="0"/>
              <a:t> </a:t>
            </a:r>
            <a:r>
              <a:rPr lang="fr-FR" sz="1200" dirty="0" err="1"/>
              <a:t>tl.CodeTypeLocal</a:t>
            </a:r>
            <a:r>
              <a:rPr lang="fr-FR" sz="1200" dirty="0"/>
              <a:t> = </a:t>
            </a:r>
            <a:r>
              <a:rPr lang="fr-FR" sz="1200" dirty="0" err="1"/>
              <a:t>b.CodeTypeLocal</a:t>
            </a:r>
            <a:endParaRPr lang="fr-FR" sz="1200" dirty="0"/>
          </a:p>
          <a:p>
            <a:r>
              <a:rPr lang="fr-FR" sz="1200" dirty="0">
                <a:solidFill>
                  <a:srgbClr val="00B0F0"/>
                </a:solidFill>
              </a:rPr>
              <a:t>AND</a:t>
            </a:r>
            <a:r>
              <a:rPr lang="fr-FR" sz="1200" dirty="0"/>
              <a:t> </a:t>
            </a:r>
            <a:r>
              <a:rPr lang="fr-FR" sz="1200" dirty="0" err="1"/>
              <a:t>NomTypeLocal</a:t>
            </a:r>
            <a:r>
              <a:rPr lang="fr-FR" sz="1200" dirty="0"/>
              <a:t> = 'Appartement'</a:t>
            </a:r>
          </a:p>
          <a:p>
            <a:r>
              <a:rPr lang="fr-FR" sz="1200" dirty="0">
                <a:solidFill>
                  <a:srgbClr val="00B0F0"/>
                </a:solidFill>
              </a:rPr>
              <a:t>AND</a:t>
            </a:r>
            <a:r>
              <a:rPr lang="fr-FR" sz="1200" dirty="0"/>
              <a:t> </a:t>
            </a:r>
            <a:r>
              <a:rPr lang="fr-FR" sz="1200" dirty="0" err="1"/>
              <a:t>NbPieces</a:t>
            </a:r>
            <a:r>
              <a:rPr lang="fr-FR" sz="1200" dirty="0"/>
              <a:t> = 3)</a:t>
            </a:r>
          </a:p>
          <a:p>
            <a:endParaRPr lang="fr-FR" sz="1200" dirty="0"/>
          </a:p>
          <a:p>
            <a:r>
              <a:rPr lang="fr-FR" sz="1200" dirty="0">
                <a:solidFill>
                  <a:srgbClr val="00B0F0"/>
                </a:solidFill>
              </a:rPr>
              <a:t>SELECT ROUND</a:t>
            </a:r>
            <a:r>
              <a:rPr lang="fr-FR" sz="1200" dirty="0"/>
              <a:t>((PrixM²Appart3Pieces-PrixM²Appart2Pieces)/PrixM²Appart2Pieces*100, 2) AS DifférencePrixM²</a:t>
            </a:r>
          </a:p>
          <a:p>
            <a:r>
              <a:rPr lang="fr-FR" sz="1200" dirty="0">
                <a:solidFill>
                  <a:srgbClr val="00B0F0"/>
                </a:solidFill>
              </a:rPr>
              <a:t>FROM</a:t>
            </a:r>
            <a:r>
              <a:rPr lang="fr-FR" sz="1200" dirty="0"/>
              <a:t> table1, table2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8F73690-CE70-40D6-8A63-4DDC0363A84D}"/>
              </a:ext>
            </a:extLst>
          </p:cNvPr>
          <p:cNvSpPr txBox="1"/>
          <p:nvPr/>
        </p:nvSpPr>
        <p:spPr>
          <a:xfrm>
            <a:off x="1550564" y="2462724"/>
            <a:ext cx="30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Requête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D7199-17A2-453E-9D68-79E77504992C}"/>
              </a:ext>
            </a:extLst>
          </p:cNvPr>
          <p:cNvSpPr/>
          <p:nvPr/>
        </p:nvSpPr>
        <p:spPr>
          <a:xfrm>
            <a:off x="6061046" y="2462488"/>
            <a:ext cx="45719" cy="4106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135D1B2-91DF-473F-A5B3-2540C038C18E}"/>
              </a:ext>
            </a:extLst>
          </p:cNvPr>
          <p:cNvSpPr txBox="1"/>
          <p:nvPr/>
        </p:nvSpPr>
        <p:spPr>
          <a:xfrm>
            <a:off x="7546876" y="2462488"/>
            <a:ext cx="30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Résultat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D6ACCD5-2402-469A-8AF8-7D9EAC45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246" y="3699379"/>
            <a:ext cx="2884513" cy="92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88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6B6801-11C3-4705-99C1-16492063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6 – Analyse de données via requêtes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0A518-E8BB-431A-A98A-2B0D7A70B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79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fr-FR" sz="2000" dirty="0"/>
              <a:t>Requête n°9 : Les moyennes de valeurs foncières pour le top 3 des communes des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fr-FR" sz="2000" dirty="0"/>
              <a:t>départements 6, 13, 33, 59 et 69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715A03-5E67-4F0D-8338-E331AD6FEDEA}"/>
              </a:ext>
            </a:extLst>
          </p:cNvPr>
          <p:cNvSpPr txBox="1"/>
          <p:nvPr/>
        </p:nvSpPr>
        <p:spPr>
          <a:xfrm>
            <a:off x="503338" y="3350347"/>
            <a:ext cx="51648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SELECT</a:t>
            </a:r>
            <a:r>
              <a:rPr lang="fr-FR" dirty="0"/>
              <a:t> </a:t>
            </a:r>
            <a:r>
              <a:rPr lang="fr-FR" dirty="0" err="1"/>
              <a:t>CodeDepartement</a:t>
            </a:r>
            <a:r>
              <a:rPr lang="fr-FR" dirty="0"/>
              <a:t>, </a:t>
            </a:r>
            <a:r>
              <a:rPr lang="fr-FR" dirty="0" err="1"/>
              <a:t>NomCommune</a:t>
            </a:r>
            <a:r>
              <a:rPr lang="fr-FR" dirty="0"/>
              <a:t>, </a:t>
            </a:r>
            <a:r>
              <a:rPr lang="fr-FR" dirty="0">
                <a:solidFill>
                  <a:srgbClr val="00B0F0"/>
                </a:solidFill>
              </a:rPr>
              <a:t>AVG</a:t>
            </a:r>
            <a:r>
              <a:rPr lang="fr-FR" dirty="0"/>
              <a:t>(</a:t>
            </a:r>
            <a:r>
              <a:rPr lang="fr-FR" dirty="0" err="1"/>
              <a:t>ValeurFonciere</a:t>
            </a:r>
            <a:r>
              <a:rPr lang="fr-FR" dirty="0"/>
              <a:t>) AS </a:t>
            </a:r>
            <a:r>
              <a:rPr lang="fr-FR" dirty="0" err="1"/>
              <a:t>Moyen_ValeurFonciere</a:t>
            </a:r>
            <a:endParaRPr lang="fr-FR" dirty="0"/>
          </a:p>
          <a:p>
            <a:r>
              <a:rPr lang="fr-FR" dirty="0">
                <a:solidFill>
                  <a:srgbClr val="00B0F0"/>
                </a:solidFill>
              </a:rPr>
              <a:t>FROM</a:t>
            </a:r>
            <a:r>
              <a:rPr lang="fr-FR" dirty="0"/>
              <a:t> mutation m, bien b, commune c</a:t>
            </a:r>
          </a:p>
          <a:p>
            <a:r>
              <a:rPr lang="fr-FR" dirty="0">
                <a:solidFill>
                  <a:srgbClr val="00B0F0"/>
                </a:solidFill>
              </a:rPr>
              <a:t>WHERE</a:t>
            </a:r>
            <a:r>
              <a:rPr lang="fr-FR" dirty="0"/>
              <a:t> </a:t>
            </a:r>
            <a:r>
              <a:rPr lang="fr-FR" dirty="0" err="1"/>
              <a:t>b.CodeBien</a:t>
            </a:r>
            <a:r>
              <a:rPr lang="fr-FR" dirty="0"/>
              <a:t> = </a:t>
            </a:r>
            <a:r>
              <a:rPr lang="fr-FR" dirty="0" err="1"/>
              <a:t>m.CodeBien</a:t>
            </a:r>
            <a:endParaRPr lang="fr-FR" dirty="0"/>
          </a:p>
          <a:p>
            <a:r>
              <a:rPr lang="fr-FR" dirty="0">
                <a:solidFill>
                  <a:srgbClr val="00B0F0"/>
                </a:solidFill>
              </a:rPr>
              <a:t>AND</a:t>
            </a:r>
            <a:r>
              <a:rPr lang="fr-FR" dirty="0"/>
              <a:t> </a:t>
            </a:r>
            <a:r>
              <a:rPr lang="fr-FR" dirty="0" err="1"/>
              <a:t>c.CodeCommune</a:t>
            </a:r>
            <a:r>
              <a:rPr lang="fr-FR" dirty="0"/>
              <a:t> = </a:t>
            </a:r>
            <a:r>
              <a:rPr lang="fr-FR" dirty="0" err="1"/>
              <a:t>b.CodeCommune</a:t>
            </a:r>
            <a:endParaRPr lang="fr-FR" dirty="0"/>
          </a:p>
          <a:p>
            <a:r>
              <a:rPr lang="fr-FR" dirty="0">
                <a:solidFill>
                  <a:srgbClr val="00B0F0"/>
                </a:solidFill>
              </a:rPr>
              <a:t>AND</a:t>
            </a:r>
            <a:r>
              <a:rPr lang="fr-FR" dirty="0"/>
              <a:t> </a:t>
            </a:r>
            <a:r>
              <a:rPr lang="fr-FR" dirty="0" err="1"/>
              <a:t>CodeDepartement</a:t>
            </a:r>
            <a:r>
              <a:rPr lang="fr-FR" dirty="0"/>
              <a:t> IN (6, 13, 33, 59, 69)</a:t>
            </a:r>
          </a:p>
          <a:p>
            <a:r>
              <a:rPr lang="fr-FR" dirty="0">
                <a:solidFill>
                  <a:srgbClr val="00B0F0"/>
                </a:solidFill>
              </a:rPr>
              <a:t>GROUP BY </a:t>
            </a:r>
            <a:r>
              <a:rPr lang="fr-FR" dirty="0" err="1"/>
              <a:t>NomCommune</a:t>
            </a:r>
            <a:endParaRPr lang="fr-FR" dirty="0"/>
          </a:p>
          <a:p>
            <a:r>
              <a:rPr lang="fr-FR" dirty="0">
                <a:solidFill>
                  <a:srgbClr val="00B0F0"/>
                </a:solidFill>
              </a:rPr>
              <a:t>ORDER BY </a:t>
            </a:r>
            <a:r>
              <a:rPr lang="fr-FR" dirty="0" err="1"/>
              <a:t>Moyen_ValeurFonciere</a:t>
            </a:r>
            <a:r>
              <a:rPr lang="fr-FR" dirty="0"/>
              <a:t> DESC</a:t>
            </a:r>
          </a:p>
          <a:p>
            <a:r>
              <a:rPr lang="fr-FR" dirty="0">
                <a:solidFill>
                  <a:srgbClr val="00B0F0"/>
                </a:solidFill>
              </a:rPr>
              <a:t>LIMIT</a:t>
            </a:r>
            <a:r>
              <a:rPr lang="fr-FR" dirty="0"/>
              <a:t> 3;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8F73690-CE70-40D6-8A63-4DDC0363A84D}"/>
              </a:ext>
            </a:extLst>
          </p:cNvPr>
          <p:cNvSpPr txBox="1"/>
          <p:nvPr/>
        </p:nvSpPr>
        <p:spPr>
          <a:xfrm>
            <a:off x="1550564" y="2462724"/>
            <a:ext cx="30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Requête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D7199-17A2-453E-9D68-79E77504992C}"/>
              </a:ext>
            </a:extLst>
          </p:cNvPr>
          <p:cNvSpPr/>
          <p:nvPr/>
        </p:nvSpPr>
        <p:spPr>
          <a:xfrm>
            <a:off x="6061046" y="2462488"/>
            <a:ext cx="45719" cy="4106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135D1B2-91DF-473F-A5B3-2540C038C18E}"/>
              </a:ext>
            </a:extLst>
          </p:cNvPr>
          <p:cNvSpPr txBox="1"/>
          <p:nvPr/>
        </p:nvSpPr>
        <p:spPr>
          <a:xfrm>
            <a:off x="7546876" y="2462488"/>
            <a:ext cx="30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Résultat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A81CA69-7801-49C9-A148-7F45854E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516" y="3672703"/>
            <a:ext cx="5710698" cy="109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7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2294CA-5F91-4835-8F3D-B4DA86BF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b="1" dirty="0"/>
              <a:t>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157C47-702E-454A-9DBE-616A429DE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Char char="-"/>
            </a:pPr>
            <a:endParaRPr lang="fr-FR" dirty="0">
              <a:latin typeface="Montserrat" panose="00000500000000000000" pitchFamily="2" charset="0"/>
            </a:endParaRPr>
          </a:p>
          <a:p>
            <a:pPr algn="ctr">
              <a:buFontTx/>
              <a:buChar char="-"/>
            </a:pPr>
            <a:r>
              <a:rPr lang="fr-FR" dirty="0">
                <a:latin typeface="Montserrat" panose="00000500000000000000" pitchFamily="2" charset="0"/>
              </a:rPr>
              <a:t> </a:t>
            </a:r>
            <a:r>
              <a:rPr lang="fr-FR" sz="2000" dirty="0">
                <a:latin typeface="Montserrat" panose="00000500000000000000" pitchFamily="2" charset="0"/>
              </a:rPr>
              <a:t>D</a:t>
            </a:r>
            <a:r>
              <a:rPr lang="fr-FR" sz="2000" b="0" i="0" dirty="0">
                <a:effectLst/>
                <a:latin typeface="Montserrat" panose="00000500000000000000" pitchFamily="2" charset="0"/>
              </a:rPr>
              <a:t>onnées extraites du site open data des demandes de valeur foncière</a:t>
            </a:r>
          </a:p>
          <a:p>
            <a:pPr algn="ctr">
              <a:buFontTx/>
              <a:buChar char="-"/>
            </a:pPr>
            <a:endParaRPr lang="fr-FR" sz="2000" u="sng" dirty="0">
              <a:latin typeface="Montserrat" panose="00000500000000000000" pitchFamily="2" charset="0"/>
            </a:endParaRPr>
          </a:p>
          <a:p>
            <a:pPr algn="ctr">
              <a:buFontTx/>
              <a:buChar char="-"/>
            </a:pPr>
            <a:r>
              <a:rPr lang="fr-FR" sz="2000" dirty="0">
                <a:latin typeface="Montserrat" panose="00000500000000000000" pitchFamily="2" charset="0"/>
              </a:rPr>
              <a:t> Template d’un dictionnaire</a:t>
            </a:r>
          </a:p>
          <a:p>
            <a:pPr algn="ctr">
              <a:buFontTx/>
              <a:buChar char="-"/>
            </a:pPr>
            <a:endParaRPr lang="fr-FR" sz="2000" dirty="0">
              <a:latin typeface="Montserrat" panose="00000500000000000000" pitchFamily="2" charset="0"/>
            </a:endParaRPr>
          </a:p>
          <a:p>
            <a:pPr algn="ctr">
              <a:buFontTx/>
              <a:buChar char="-"/>
            </a:pPr>
            <a:r>
              <a:rPr lang="fr-FR" sz="2000" dirty="0">
                <a:latin typeface="Montserrat" panose="00000500000000000000" pitchFamily="2" charset="0"/>
              </a:rPr>
              <a:t> Compte-rendu de réunion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4359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D1439-8FDF-4EB5-A9F2-63DA23C8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b="1" dirty="0"/>
              <a:t>Besoins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E27E79-3489-42B4-8EBC-DB39BEE66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02534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algn="ctr">
              <a:buFontTx/>
              <a:buChar char="-"/>
            </a:pPr>
            <a:r>
              <a:rPr lang="fr-FR" sz="3600" dirty="0">
                <a:latin typeface="Montserrat" panose="00000500000000000000" pitchFamily="2" charset="0"/>
              </a:rPr>
              <a:t>Conception la BDD</a:t>
            </a:r>
          </a:p>
          <a:p>
            <a:pPr algn="ctr">
              <a:buFontTx/>
              <a:buChar char="-"/>
            </a:pPr>
            <a:endParaRPr lang="fr-FR" dirty="0"/>
          </a:p>
          <a:p>
            <a:pPr algn="ctr">
              <a:buFontTx/>
              <a:buChar char="-"/>
            </a:pPr>
            <a:r>
              <a:rPr lang="fr-FR" sz="3600" dirty="0">
                <a:latin typeface="Montserrat" panose="00000500000000000000" pitchFamily="2" charset="0"/>
              </a:rPr>
              <a:t> Création Base d’une données</a:t>
            </a:r>
          </a:p>
          <a:p>
            <a:pPr algn="ctr">
              <a:buFontTx/>
              <a:buChar char="-"/>
            </a:pPr>
            <a:endParaRPr lang="fr-FR" sz="3600" dirty="0">
              <a:latin typeface="Montserrat" panose="00000500000000000000" pitchFamily="2" charset="0"/>
            </a:endParaRPr>
          </a:p>
          <a:p>
            <a:pPr algn="ctr">
              <a:buFontTx/>
              <a:buChar char="-"/>
            </a:pPr>
            <a:r>
              <a:rPr lang="fr-FR" sz="3600" dirty="0">
                <a:latin typeface="Montserrat" panose="00000500000000000000" pitchFamily="2" charset="0"/>
              </a:rPr>
              <a:t> Elaboration requêtes SQL</a:t>
            </a:r>
          </a:p>
        </p:txBody>
      </p:sp>
    </p:spTree>
    <p:extLst>
      <p:ext uri="{BB962C8B-B14F-4D97-AF65-F5344CB8AC3E}">
        <p14:creationId xmlns:p14="http://schemas.microsoft.com/office/powerpoint/2010/main" val="321976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4BBE2-2B64-4B11-A988-EFDBE437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b="1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207EBD-041A-4E91-88ED-F32898C19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5350"/>
            <a:ext cx="8012185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dirty="0">
                <a:latin typeface="Montserrat" panose="00000500000000000000" pitchFamily="2" charset="0"/>
              </a:rPr>
              <a:t>1 - Analyse des donnée</a:t>
            </a:r>
          </a:p>
          <a:p>
            <a:pPr marL="0" indent="0" algn="ctr">
              <a:buNone/>
            </a:pPr>
            <a:endParaRPr lang="fr-FR" dirty="0"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fr-FR" dirty="0">
                <a:latin typeface="Montserrat" panose="00000500000000000000" pitchFamily="2" charset="0"/>
              </a:rPr>
              <a:t>2 - Création du dictionnaire</a:t>
            </a:r>
          </a:p>
          <a:p>
            <a:pPr marL="0" indent="0" algn="ctr">
              <a:buNone/>
            </a:pPr>
            <a:endParaRPr lang="fr-FR" dirty="0"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fr-FR" dirty="0">
                <a:latin typeface="Montserrat" panose="00000500000000000000" pitchFamily="2" charset="0"/>
              </a:rPr>
              <a:t>3 - Création d’un MCD, MLD et MPD</a:t>
            </a:r>
          </a:p>
          <a:p>
            <a:pPr marL="0" indent="0" algn="ctr">
              <a:buNone/>
            </a:pPr>
            <a:endParaRPr lang="fr-FR" dirty="0"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fr-FR" dirty="0">
                <a:latin typeface="Montserrat" panose="00000500000000000000" pitchFamily="2" charset="0"/>
              </a:rPr>
              <a:t>4 - Organisation des données par tables</a:t>
            </a:r>
          </a:p>
          <a:p>
            <a:pPr marL="0" indent="0" algn="ctr">
              <a:buNone/>
            </a:pPr>
            <a:endParaRPr lang="fr-FR" dirty="0"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fr-FR" dirty="0">
                <a:latin typeface="Montserrat" panose="00000500000000000000" pitchFamily="2" charset="0"/>
              </a:rPr>
              <a:t>5 - Création de la BDD et insertion de données</a:t>
            </a:r>
          </a:p>
          <a:p>
            <a:pPr marL="0" indent="0" algn="ctr">
              <a:buNone/>
            </a:pPr>
            <a:endParaRPr lang="fr-FR" dirty="0"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fr-FR" dirty="0">
                <a:latin typeface="Montserrat" panose="00000500000000000000" pitchFamily="2" charset="0"/>
              </a:rPr>
              <a:t>6 – Analyse de données via requêtes SQL</a:t>
            </a:r>
          </a:p>
        </p:txBody>
      </p:sp>
    </p:spTree>
    <p:extLst>
      <p:ext uri="{BB962C8B-B14F-4D97-AF65-F5344CB8AC3E}">
        <p14:creationId xmlns:p14="http://schemas.microsoft.com/office/powerpoint/2010/main" val="344821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93B40-2EAC-4995-BDAB-4B33493E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1 – Analyse des 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521A74-CA44-475C-B77B-984717DB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82132" y="1762126"/>
            <a:ext cx="10515600" cy="448627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fr-FR" sz="2000" dirty="0"/>
              <a:t>Analyse et compréhension des données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fr-FR" sz="2000" dirty="0"/>
          </a:p>
          <a:p>
            <a:pPr algn="ctr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fr-FR" sz="2000" dirty="0"/>
              <a:t>Choix des données en fonction du besoin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FEED26-114A-468A-92B0-1BBB9D1BC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01" y="3191556"/>
            <a:ext cx="8279934" cy="347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0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FC952-BBD3-4625-836A-15205D2F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2 – Création du dictionnaire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A266AE-40E4-44FF-A749-CD1348BA7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6640"/>
            <a:ext cx="8596668" cy="3880773"/>
          </a:xfrm>
        </p:spPr>
        <p:txBody>
          <a:bodyPr>
            <a:normAutofit/>
          </a:bodyPr>
          <a:lstStyle/>
          <a:p>
            <a:pPr algn="ctr">
              <a:buFontTx/>
              <a:buChar char="-"/>
            </a:pPr>
            <a:r>
              <a:rPr lang="fr-FR" sz="2000" dirty="0"/>
              <a:t>Report des données importantes dans le dictionnaire</a:t>
            </a:r>
          </a:p>
          <a:p>
            <a:pPr algn="ctr">
              <a:buFontTx/>
              <a:buChar char="-"/>
            </a:pPr>
            <a:r>
              <a:rPr lang="fr-FR" sz="2000" dirty="0"/>
              <a:t>Regroupement des données par thèmes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EB345C-A4DA-41BA-8001-9942A8EE3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51" y="2991243"/>
            <a:ext cx="7849834" cy="367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23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FC72B-C275-464E-A8AE-FF845D65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3 – Création du MCD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BF8A6C-36CA-440A-943A-DD5EB7318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08" y="1825625"/>
            <a:ext cx="5276676" cy="4351338"/>
          </a:xfrm>
        </p:spPr>
        <p:txBody>
          <a:bodyPr/>
          <a:lstStyle/>
          <a:p>
            <a:pPr algn="ctr">
              <a:buFontTx/>
              <a:buChar char="-"/>
            </a:pPr>
            <a:endParaRPr lang="fr-FR" sz="2000" dirty="0"/>
          </a:p>
          <a:p>
            <a:pPr algn="ctr">
              <a:buFontTx/>
              <a:buChar char="-"/>
            </a:pPr>
            <a:endParaRPr lang="fr-FR" sz="2000" dirty="0"/>
          </a:p>
          <a:p>
            <a:pPr algn="ctr">
              <a:buFontTx/>
              <a:buChar char="-"/>
            </a:pPr>
            <a:endParaRPr lang="fr-FR" sz="2000" dirty="0"/>
          </a:p>
          <a:p>
            <a:pPr algn="ctr">
              <a:buFontTx/>
              <a:buChar char="-"/>
            </a:pPr>
            <a:endParaRPr lang="fr-FR" sz="2000" dirty="0"/>
          </a:p>
          <a:p>
            <a:pPr algn="ctr">
              <a:buFontTx/>
              <a:buChar char="-"/>
            </a:pPr>
            <a:r>
              <a:rPr lang="fr-FR" sz="2000" dirty="0"/>
              <a:t>Utilisation de l’outil Looping</a:t>
            </a:r>
          </a:p>
          <a:p>
            <a:pPr algn="ctr">
              <a:buFontTx/>
              <a:buChar char="-"/>
            </a:pPr>
            <a:r>
              <a:rPr lang="fr-FR" sz="2000" dirty="0"/>
              <a:t>Création des table et liens grâce au dictionnaire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8B9C8A-CDE3-4133-86CA-C37B1AE3F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771" y="2232248"/>
            <a:ext cx="5697208" cy="353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1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12BE1-1AFD-477A-9168-B97860E9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3 – Création du MLD et MPD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157DF39-36A1-412F-876C-15D7669BD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66" y="3254929"/>
            <a:ext cx="5123563" cy="3137686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7928331-9630-46EB-9B8B-7FCCF15B992D}"/>
              </a:ext>
            </a:extLst>
          </p:cNvPr>
          <p:cNvSpPr txBox="1"/>
          <p:nvPr/>
        </p:nvSpPr>
        <p:spPr>
          <a:xfrm>
            <a:off x="1368803" y="1841383"/>
            <a:ext cx="9454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fr-FR" sz="2000" dirty="0"/>
              <a:t>Utilisation de l’outil Looping pour transformé le MCD en MLD puis en MPD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D45CF8A-C129-4809-8105-750291281121}"/>
              </a:ext>
            </a:extLst>
          </p:cNvPr>
          <p:cNvSpPr txBox="1"/>
          <p:nvPr/>
        </p:nvSpPr>
        <p:spPr>
          <a:xfrm>
            <a:off x="1813905" y="2659418"/>
            <a:ext cx="222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MLD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37009C8-193F-420D-8E2D-10DB93563364}"/>
              </a:ext>
            </a:extLst>
          </p:cNvPr>
          <p:cNvSpPr txBox="1"/>
          <p:nvPr/>
        </p:nvSpPr>
        <p:spPr>
          <a:xfrm>
            <a:off x="8067925" y="2659418"/>
            <a:ext cx="222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MPD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8F4E76B2-2CEF-4E03-B559-EFBD6DB0BAF8}"/>
              </a:ext>
            </a:extLst>
          </p:cNvPr>
          <p:cNvSpPr/>
          <p:nvPr/>
        </p:nvSpPr>
        <p:spPr>
          <a:xfrm>
            <a:off x="5578679" y="4370664"/>
            <a:ext cx="897622" cy="687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78F78A1-F80B-6CE7-EEB6-631764425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32" y="3162183"/>
            <a:ext cx="3189868" cy="34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79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1208</TotalTime>
  <Words>1228</Words>
  <Application>Microsoft Office PowerPoint</Application>
  <PresentationFormat>Grand écran</PresentationFormat>
  <Paragraphs>211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Montserrat</vt:lpstr>
      <vt:lpstr>Trebuchet MS</vt:lpstr>
      <vt:lpstr>Wingdings 3</vt:lpstr>
      <vt:lpstr>Facette</vt:lpstr>
      <vt:lpstr>Thème Office</vt:lpstr>
      <vt:lpstr>Présentation PowerPoint</vt:lpstr>
      <vt:lpstr>Contexte</vt:lpstr>
      <vt:lpstr>Ressources</vt:lpstr>
      <vt:lpstr>Besoins</vt:lpstr>
      <vt:lpstr>Organisation</vt:lpstr>
      <vt:lpstr>1 – Analyse des données </vt:lpstr>
      <vt:lpstr>2 – Création du dictionnaire </vt:lpstr>
      <vt:lpstr>3 – Création du MCD</vt:lpstr>
      <vt:lpstr>3 – Création du MLD et MPD</vt:lpstr>
      <vt:lpstr>4 – Organisation des données par tables</vt:lpstr>
      <vt:lpstr>5 – Création de la BDD et insertion de données</vt:lpstr>
      <vt:lpstr>5 – Création de la BDD et insertion de données</vt:lpstr>
      <vt:lpstr>6 – Analyse de données via requêtes SQL</vt:lpstr>
      <vt:lpstr>6 – Analyse de données via requêtes SQL</vt:lpstr>
      <vt:lpstr>6 – Analyse de données via requêtes SQL</vt:lpstr>
      <vt:lpstr>6 – Analyse de données via requêtes SQL</vt:lpstr>
      <vt:lpstr>6 – Analyse de données via requêtes SQL</vt:lpstr>
      <vt:lpstr>6 – Analyse de données via requêtes SQL</vt:lpstr>
      <vt:lpstr>6 – Analyse de données via requêtes SQL</vt:lpstr>
      <vt:lpstr>6 – Analyse de données via requêtes SQL</vt:lpstr>
      <vt:lpstr>6 – Analyse de données via requêtes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Ibrahim Ikij</dc:creator>
  <cp:lastModifiedBy>Ibrahim Ikij</cp:lastModifiedBy>
  <cp:revision>31</cp:revision>
  <dcterms:created xsi:type="dcterms:W3CDTF">2022-04-24T13:09:11Z</dcterms:created>
  <dcterms:modified xsi:type="dcterms:W3CDTF">2022-05-11T14:16:01Z</dcterms:modified>
</cp:coreProperties>
</file>