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9" r:id="rId1"/>
    <p:sldMasterId id="2147484099" r:id="rId2"/>
  </p:sldMasterIdLst>
  <p:notesMasterIdLst>
    <p:notesMasterId r:id="rId27"/>
  </p:notesMasterIdLst>
  <p:sldIdLst>
    <p:sldId id="256" r:id="rId3"/>
    <p:sldId id="259" r:id="rId4"/>
    <p:sldId id="257" r:id="rId5"/>
    <p:sldId id="258" r:id="rId6"/>
    <p:sldId id="279" r:id="rId7"/>
    <p:sldId id="260" r:id="rId8"/>
    <p:sldId id="261" r:id="rId9"/>
    <p:sldId id="262" r:id="rId10"/>
    <p:sldId id="273" r:id="rId11"/>
    <p:sldId id="266" r:id="rId12"/>
    <p:sldId id="275" r:id="rId13"/>
    <p:sldId id="263" r:id="rId14"/>
    <p:sldId id="264" r:id="rId15"/>
    <p:sldId id="265" r:id="rId16"/>
    <p:sldId id="267" r:id="rId17"/>
    <p:sldId id="268" r:id="rId18"/>
    <p:sldId id="278" r:id="rId19"/>
    <p:sldId id="269" r:id="rId20"/>
    <p:sldId id="272" r:id="rId21"/>
    <p:sldId id="270" r:id="rId22"/>
    <p:sldId id="271" r:id="rId23"/>
    <p:sldId id="274" r:id="rId24"/>
    <p:sldId id="277" r:id="rId25"/>
    <p:sldId id="27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3275" autoAdjust="0"/>
  </p:normalViewPr>
  <p:slideViewPr>
    <p:cSldViewPr snapToGrid="0">
      <p:cViewPr varScale="1">
        <p:scale>
          <a:sx n="95" d="100"/>
          <a:sy n="95" d="100"/>
        </p:scale>
        <p:origin x="12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EE9E03-ECFF-4B5E-9035-944557E20C78}" type="doc">
      <dgm:prSet loTypeId="urn:microsoft.com/office/officeart/2005/8/layout/chevron1" loCatId="process" qsTypeId="urn:microsoft.com/office/officeart/2005/8/quickstyle/simple5" qsCatId="simple" csTypeId="urn:microsoft.com/office/officeart/2005/8/colors/colorful1" csCatId="colorful" phldr="1"/>
      <dgm:spPr/>
    </dgm:pt>
    <dgm:pt modelId="{4701C4F7-3B89-4977-8AED-E86CE0A83FA4}">
      <dgm:prSet phldrT="[Texte]"/>
      <dgm:spPr/>
      <dgm:t>
        <a:bodyPr/>
        <a:lstStyle/>
        <a:p>
          <a:r>
            <a:rPr lang="fr-FR" dirty="0"/>
            <a:t>Import des données</a:t>
          </a:r>
        </a:p>
      </dgm:t>
    </dgm:pt>
    <dgm:pt modelId="{F3D40410-985E-4C07-94B7-24427FBD01EE}" type="parTrans" cxnId="{3F6B50FF-48DA-4912-86B1-8CE3C5995C29}">
      <dgm:prSet/>
      <dgm:spPr/>
      <dgm:t>
        <a:bodyPr/>
        <a:lstStyle/>
        <a:p>
          <a:endParaRPr lang="fr-FR"/>
        </a:p>
      </dgm:t>
    </dgm:pt>
    <dgm:pt modelId="{D72BF565-324D-46A6-8853-6133558CB72F}" type="sibTrans" cxnId="{3F6B50FF-48DA-4912-86B1-8CE3C5995C29}">
      <dgm:prSet/>
      <dgm:spPr/>
      <dgm:t>
        <a:bodyPr/>
        <a:lstStyle/>
        <a:p>
          <a:endParaRPr lang="fr-FR"/>
        </a:p>
      </dgm:t>
    </dgm:pt>
    <dgm:pt modelId="{C233BD0B-1C78-4A20-B791-306380A41037}">
      <dgm:prSet phldrT="[Texte]"/>
      <dgm:spPr/>
      <dgm:t>
        <a:bodyPr/>
        <a:lstStyle/>
        <a:p>
          <a:r>
            <a:rPr lang="fr-FR" dirty="0"/>
            <a:t>Nettoyage des données</a:t>
          </a:r>
        </a:p>
      </dgm:t>
    </dgm:pt>
    <dgm:pt modelId="{9145AB83-7CA4-4377-ADF9-DEA90C923E51}" type="parTrans" cxnId="{6DB19919-B29C-4BD7-A064-3695C7AB96B3}">
      <dgm:prSet/>
      <dgm:spPr/>
      <dgm:t>
        <a:bodyPr/>
        <a:lstStyle/>
        <a:p>
          <a:endParaRPr lang="fr-FR"/>
        </a:p>
      </dgm:t>
    </dgm:pt>
    <dgm:pt modelId="{A009B91E-5DD5-4477-A379-16596E92E83D}" type="sibTrans" cxnId="{6DB19919-B29C-4BD7-A064-3695C7AB96B3}">
      <dgm:prSet/>
      <dgm:spPr/>
      <dgm:t>
        <a:bodyPr/>
        <a:lstStyle/>
        <a:p>
          <a:endParaRPr lang="fr-FR"/>
        </a:p>
      </dgm:t>
    </dgm:pt>
    <dgm:pt modelId="{2F9EEA2C-55B0-455C-8208-91C50BBEB1E1}">
      <dgm:prSet phldrT="[Texte]"/>
      <dgm:spPr/>
      <dgm:t>
        <a:bodyPr/>
        <a:lstStyle/>
        <a:p>
          <a:r>
            <a:rPr lang="fr-FR" dirty="0"/>
            <a:t>Enrichissement des données</a:t>
          </a:r>
        </a:p>
      </dgm:t>
    </dgm:pt>
    <dgm:pt modelId="{A5149090-EF34-475D-B82A-2555A4855D2D}" type="parTrans" cxnId="{3DF64DF2-15ED-4053-B5EF-41981E48876F}">
      <dgm:prSet/>
      <dgm:spPr/>
      <dgm:t>
        <a:bodyPr/>
        <a:lstStyle/>
        <a:p>
          <a:endParaRPr lang="fr-FR"/>
        </a:p>
      </dgm:t>
    </dgm:pt>
    <dgm:pt modelId="{D5C6649C-7FDD-400B-B460-455882723CF4}" type="sibTrans" cxnId="{3DF64DF2-15ED-4053-B5EF-41981E48876F}">
      <dgm:prSet/>
      <dgm:spPr/>
      <dgm:t>
        <a:bodyPr/>
        <a:lstStyle/>
        <a:p>
          <a:endParaRPr lang="fr-FR"/>
        </a:p>
      </dgm:t>
    </dgm:pt>
    <dgm:pt modelId="{8A848C82-1D45-4E33-A9D6-7B820F106926}">
      <dgm:prSet phldrT="[Texte]"/>
      <dgm:spPr/>
      <dgm:t>
        <a:bodyPr/>
        <a:lstStyle/>
        <a:p>
          <a:r>
            <a:rPr lang="fr-FR" dirty="0"/>
            <a:t>Traitement des données</a:t>
          </a:r>
        </a:p>
      </dgm:t>
    </dgm:pt>
    <dgm:pt modelId="{704CC718-61C1-45A1-8166-239F1388956D}" type="parTrans" cxnId="{55E87974-A503-4F66-BE3B-C670A0DC3D78}">
      <dgm:prSet/>
      <dgm:spPr/>
      <dgm:t>
        <a:bodyPr/>
        <a:lstStyle/>
        <a:p>
          <a:endParaRPr lang="fr-FR"/>
        </a:p>
      </dgm:t>
    </dgm:pt>
    <dgm:pt modelId="{715A7724-C5F5-477F-8C3C-CE5520F3A9FA}" type="sibTrans" cxnId="{55E87974-A503-4F66-BE3B-C670A0DC3D78}">
      <dgm:prSet/>
      <dgm:spPr/>
      <dgm:t>
        <a:bodyPr/>
        <a:lstStyle/>
        <a:p>
          <a:endParaRPr lang="fr-FR"/>
        </a:p>
      </dgm:t>
    </dgm:pt>
    <dgm:pt modelId="{0324794C-1A9B-4FF1-BA4C-99F9C4ABDEE4}" type="pres">
      <dgm:prSet presAssocID="{2DEE9E03-ECFF-4B5E-9035-944557E20C78}" presName="Name0" presStyleCnt="0">
        <dgm:presLayoutVars>
          <dgm:dir/>
          <dgm:animLvl val="lvl"/>
          <dgm:resizeHandles val="exact"/>
        </dgm:presLayoutVars>
      </dgm:prSet>
      <dgm:spPr/>
    </dgm:pt>
    <dgm:pt modelId="{A9003895-8C06-4C40-A8BD-45AC9F4C79F0}" type="pres">
      <dgm:prSet presAssocID="{4701C4F7-3B89-4977-8AED-E86CE0A83FA4}" presName="parTxOnly" presStyleLbl="node1" presStyleIdx="0" presStyleCnt="4" custLinFactNeighborX="-1946">
        <dgm:presLayoutVars>
          <dgm:chMax val="0"/>
          <dgm:chPref val="0"/>
          <dgm:bulletEnabled val="1"/>
        </dgm:presLayoutVars>
      </dgm:prSet>
      <dgm:spPr/>
    </dgm:pt>
    <dgm:pt modelId="{7698E346-F5C6-4E4E-B91C-6E8F29E4D48E}" type="pres">
      <dgm:prSet presAssocID="{D72BF565-324D-46A6-8853-6133558CB72F}" presName="parTxOnlySpace" presStyleCnt="0"/>
      <dgm:spPr/>
    </dgm:pt>
    <dgm:pt modelId="{3920126A-07D3-46B1-9C23-A35556B0C0B2}" type="pres">
      <dgm:prSet presAssocID="{C233BD0B-1C78-4A20-B791-306380A4103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EC1D3FA-4388-4445-B18E-43D7CE75D2B4}" type="pres">
      <dgm:prSet presAssocID="{A009B91E-5DD5-4477-A379-16596E92E83D}" presName="parTxOnlySpace" presStyleCnt="0"/>
      <dgm:spPr/>
    </dgm:pt>
    <dgm:pt modelId="{5F91E2DD-8BC3-4E4A-9264-15CA735CF965}" type="pres">
      <dgm:prSet presAssocID="{2F9EEA2C-55B0-455C-8208-91C50BBEB1E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81621DB-FE31-4A79-8369-D51FD3F152B2}" type="pres">
      <dgm:prSet presAssocID="{D5C6649C-7FDD-400B-B460-455882723CF4}" presName="parTxOnlySpace" presStyleCnt="0"/>
      <dgm:spPr/>
    </dgm:pt>
    <dgm:pt modelId="{A0FD68CA-7DC7-4A9C-8BDE-1A4EEFD2A5B7}" type="pres">
      <dgm:prSet presAssocID="{8A848C82-1D45-4E33-A9D6-7B820F10692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DB19919-B29C-4BD7-A064-3695C7AB96B3}" srcId="{2DEE9E03-ECFF-4B5E-9035-944557E20C78}" destId="{C233BD0B-1C78-4A20-B791-306380A41037}" srcOrd="1" destOrd="0" parTransId="{9145AB83-7CA4-4377-ADF9-DEA90C923E51}" sibTransId="{A009B91E-5DD5-4477-A379-16596E92E83D}"/>
    <dgm:cxn modelId="{029E973F-B441-46D6-8EC4-ACFD59B3B8A0}" type="presOf" srcId="{2F9EEA2C-55B0-455C-8208-91C50BBEB1E1}" destId="{5F91E2DD-8BC3-4E4A-9264-15CA735CF965}" srcOrd="0" destOrd="0" presId="urn:microsoft.com/office/officeart/2005/8/layout/chevron1"/>
    <dgm:cxn modelId="{CAD08665-2EC1-43DC-AFB5-444500C4C169}" type="presOf" srcId="{8A848C82-1D45-4E33-A9D6-7B820F106926}" destId="{A0FD68CA-7DC7-4A9C-8BDE-1A4EEFD2A5B7}" srcOrd="0" destOrd="0" presId="urn:microsoft.com/office/officeart/2005/8/layout/chevron1"/>
    <dgm:cxn modelId="{9336CF50-37FE-46A2-AF67-9A72BA865A12}" type="presOf" srcId="{2DEE9E03-ECFF-4B5E-9035-944557E20C78}" destId="{0324794C-1A9B-4FF1-BA4C-99F9C4ABDEE4}" srcOrd="0" destOrd="0" presId="urn:microsoft.com/office/officeart/2005/8/layout/chevron1"/>
    <dgm:cxn modelId="{55E87974-A503-4F66-BE3B-C670A0DC3D78}" srcId="{2DEE9E03-ECFF-4B5E-9035-944557E20C78}" destId="{8A848C82-1D45-4E33-A9D6-7B820F106926}" srcOrd="3" destOrd="0" parTransId="{704CC718-61C1-45A1-8166-239F1388956D}" sibTransId="{715A7724-C5F5-477F-8C3C-CE5520F3A9FA}"/>
    <dgm:cxn modelId="{B9067AAA-B730-4E14-A953-386EC053543C}" type="presOf" srcId="{4701C4F7-3B89-4977-8AED-E86CE0A83FA4}" destId="{A9003895-8C06-4C40-A8BD-45AC9F4C79F0}" srcOrd="0" destOrd="0" presId="urn:microsoft.com/office/officeart/2005/8/layout/chevron1"/>
    <dgm:cxn modelId="{A07CF1B3-7537-4200-8C4E-D61F1D5F3C19}" type="presOf" srcId="{C233BD0B-1C78-4A20-B791-306380A41037}" destId="{3920126A-07D3-46B1-9C23-A35556B0C0B2}" srcOrd="0" destOrd="0" presId="urn:microsoft.com/office/officeart/2005/8/layout/chevron1"/>
    <dgm:cxn modelId="{3DF64DF2-15ED-4053-B5EF-41981E48876F}" srcId="{2DEE9E03-ECFF-4B5E-9035-944557E20C78}" destId="{2F9EEA2C-55B0-455C-8208-91C50BBEB1E1}" srcOrd="2" destOrd="0" parTransId="{A5149090-EF34-475D-B82A-2555A4855D2D}" sibTransId="{D5C6649C-7FDD-400B-B460-455882723CF4}"/>
    <dgm:cxn modelId="{3F6B50FF-48DA-4912-86B1-8CE3C5995C29}" srcId="{2DEE9E03-ECFF-4B5E-9035-944557E20C78}" destId="{4701C4F7-3B89-4977-8AED-E86CE0A83FA4}" srcOrd="0" destOrd="0" parTransId="{F3D40410-985E-4C07-94B7-24427FBD01EE}" sibTransId="{D72BF565-324D-46A6-8853-6133558CB72F}"/>
    <dgm:cxn modelId="{270ACE60-7189-487A-995B-C5F4FEA42D11}" type="presParOf" srcId="{0324794C-1A9B-4FF1-BA4C-99F9C4ABDEE4}" destId="{A9003895-8C06-4C40-A8BD-45AC9F4C79F0}" srcOrd="0" destOrd="0" presId="urn:microsoft.com/office/officeart/2005/8/layout/chevron1"/>
    <dgm:cxn modelId="{649BB4FB-DEBB-438B-9A1E-5AE894CE1780}" type="presParOf" srcId="{0324794C-1A9B-4FF1-BA4C-99F9C4ABDEE4}" destId="{7698E346-F5C6-4E4E-B91C-6E8F29E4D48E}" srcOrd="1" destOrd="0" presId="urn:microsoft.com/office/officeart/2005/8/layout/chevron1"/>
    <dgm:cxn modelId="{ED0200B2-9B67-4DDE-A0B8-76DBA19F6BA2}" type="presParOf" srcId="{0324794C-1A9B-4FF1-BA4C-99F9C4ABDEE4}" destId="{3920126A-07D3-46B1-9C23-A35556B0C0B2}" srcOrd="2" destOrd="0" presId="urn:microsoft.com/office/officeart/2005/8/layout/chevron1"/>
    <dgm:cxn modelId="{F88607E6-E516-43A9-B8D6-03F398029D4B}" type="presParOf" srcId="{0324794C-1A9B-4FF1-BA4C-99F9C4ABDEE4}" destId="{1EC1D3FA-4388-4445-B18E-43D7CE75D2B4}" srcOrd="3" destOrd="0" presId="urn:microsoft.com/office/officeart/2005/8/layout/chevron1"/>
    <dgm:cxn modelId="{5CC24FD6-B5FE-40C0-82F1-773F2C270E37}" type="presParOf" srcId="{0324794C-1A9B-4FF1-BA4C-99F9C4ABDEE4}" destId="{5F91E2DD-8BC3-4E4A-9264-15CA735CF965}" srcOrd="4" destOrd="0" presId="urn:microsoft.com/office/officeart/2005/8/layout/chevron1"/>
    <dgm:cxn modelId="{9E8FBEE2-3946-4924-BDA6-40661CBD17ED}" type="presParOf" srcId="{0324794C-1A9B-4FF1-BA4C-99F9C4ABDEE4}" destId="{881621DB-FE31-4A79-8369-D51FD3F152B2}" srcOrd="5" destOrd="0" presId="urn:microsoft.com/office/officeart/2005/8/layout/chevron1"/>
    <dgm:cxn modelId="{F1C3F971-9226-467A-9564-7DA623E85C1F}" type="presParOf" srcId="{0324794C-1A9B-4FF1-BA4C-99F9C4ABDEE4}" destId="{A0FD68CA-7DC7-4A9C-8BDE-1A4EEFD2A5B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8824A0-3233-4EBE-85F8-45850795A355}" type="doc">
      <dgm:prSet loTypeId="urn:microsoft.com/office/officeart/2005/8/layout/list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94C748FF-C657-436D-8B7A-18E1711F4238}">
      <dgm:prSet phldrT="[Texte]"/>
      <dgm:spPr/>
      <dgm:t>
        <a:bodyPr/>
        <a:lstStyle/>
        <a:p>
          <a:r>
            <a:rPr lang="fr-FR" dirty="0"/>
            <a:t>Indicateurs globaux</a:t>
          </a:r>
        </a:p>
      </dgm:t>
    </dgm:pt>
    <dgm:pt modelId="{6806F7D0-19E6-427B-AD3B-0BF543273EEC}" type="parTrans" cxnId="{12A5F126-BAF3-4EDB-B159-050F67CC7C19}">
      <dgm:prSet/>
      <dgm:spPr/>
      <dgm:t>
        <a:bodyPr/>
        <a:lstStyle/>
        <a:p>
          <a:endParaRPr lang="fr-FR"/>
        </a:p>
      </dgm:t>
    </dgm:pt>
    <dgm:pt modelId="{5144A96C-6F1A-4C0A-B4A2-A7BDC77AD39A}" type="sibTrans" cxnId="{12A5F126-BAF3-4EDB-B159-050F67CC7C19}">
      <dgm:prSet/>
      <dgm:spPr/>
      <dgm:t>
        <a:bodyPr/>
        <a:lstStyle/>
        <a:p>
          <a:endParaRPr lang="fr-FR"/>
        </a:p>
      </dgm:t>
    </dgm:pt>
    <dgm:pt modelId="{6AB5EBD9-DB6E-4E82-807A-006B06A434C9}">
      <dgm:prSet phldrT="[Texte]"/>
      <dgm:spPr/>
      <dgm:t>
        <a:bodyPr/>
        <a:lstStyle/>
        <a:p>
          <a:r>
            <a:rPr lang="fr-FR" dirty="0"/>
            <a:t>Indicateurs composé</a:t>
          </a:r>
        </a:p>
      </dgm:t>
    </dgm:pt>
    <dgm:pt modelId="{8C07CD88-D6FD-41A3-99D6-8AAE3D5B83E7}" type="parTrans" cxnId="{6464F890-3EC8-422A-A959-8C996522A10A}">
      <dgm:prSet/>
      <dgm:spPr/>
      <dgm:t>
        <a:bodyPr/>
        <a:lstStyle/>
        <a:p>
          <a:endParaRPr lang="fr-FR"/>
        </a:p>
      </dgm:t>
    </dgm:pt>
    <dgm:pt modelId="{F2B1827F-234A-4F92-9370-F6033653CDBD}" type="sibTrans" cxnId="{6464F890-3EC8-422A-A959-8C996522A10A}">
      <dgm:prSet/>
      <dgm:spPr/>
      <dgm:t>
        <a:bodyPr/>
        <a:lstStyle/>
        <a:p>
          <a:endParaRPr lang="fr-FR"/>
        </a:p>
      </dgm:t>
    </dgm:pt>
    <dgm:pt modelId="{A9854B70-3C41-4B12-8E37-B3740D35EC41}">
      <dgm:prSet phldrT="[Texte]"/>
      <dgm:spPr/>
      <dgm:t>
        <a:bodyPr/>
        <a:lstStyle/>
        <a:p>
          <a:r>
            <a:rPr lang="fr-FR" dirty="0"/>
            <a:t>Fichier .csv</a:t>
          </a:r>
        </a:p>
      </dgm:t>
    </dgm:pt>
    <dgm:pt modelId="{02A559A7-28F3-42C7-8328-7BB02DE713CA}" type="parTrans" cxnId="{307E0C39-73F9-4FEC-96E2-40F41E069A77}">
      <dgm:prSet/>
      <dgm:spPr/>
      <dgm:t>
        <a:bodyPr/>
        <a:lstStyle/>
        <a:p>
          <a:endParaRPr lang="fr-FR"/>
        </a:p>
      </dgm:t>
    </dgm:pt>
    <dgm:pt modelId="{6922F216-12A5-462B-9C15-44D1B79C371C}" type="sibTrans" cxnId="{307E0C39-73F9-4FEC-96E2-40F41E069A77}">
      <dgm:prSet/>
      <dgm:spPr/>
      <dgm:t>
        <a:bodyPr/>
        <a:lstStyle/>
        <a:p>
          <a:endParaRPr lang="fr-FR"/>
        </a:p>
      </dgm:t>
    </dgm:pt>
    <dgm:pt modelId="{402F4CD8-BEC5-4C8B-B6FE-1F711B138444}" type="pres">
      <dgm:prSet presAssocID="{548824A0-3233-4EBE-85F8-45850795A355}" presName="linear" presStyleCnt="0">
        <dgm:presLayoutVars>
          <dgm:dir/>
          <dgm:animLvl val="lvl"/>
          <dgm:resizeHandles val="exact"/>
        </dgm:presLayoutVars>
      </dgm:prSet>
      <dgm:spPr/>
    </dgm:pt>
    <dgm:pt modelId="{05C3D792-72BF-40D9-B75A-8AA6A1C156A4}" type="pres">
      <dgm:prSet presAssocID="{94C748FF-C657-436D-8B7A-18E1711F4238}" presName="parentLin" presStyleCnt="0"/>
      <dgm:spPr/>
    </dgm:pt>
    <dgm:pt modelId="{7FCD715C-8DF5-4E0F-8F60-DE59CE8BB776}" type="pres">
      <dgm:prSet presAssocID="{94C748FF-C657-436D-8B7A-18E1711F4238}" presName="parentLeftMargin" presStyleLbl="node1" presStyleIdx="0" presStyleCnt="3"/>
      <dgm:spPr/>
    </dgm:pt>
    <dgm:pt modelId="{2ED529E9-AC0D-4234-A875-91552E793F0F}" type="pres">
      <dgm:prSet presAssocID="{94C748FF-C657-436D-8B7A-18E1711F423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D295F35-7665-4DD5-9CE4-88E1D0877458}" type="pres">
      <dgm:prSet presAssocID="{94C748FF-C657-436D-8B7A-18E1711F4238}" presName="negativeSpace" presStyleCnt="0"/>
      <dgm:spPr/>
    </dgm:pt>
    <dgm:pt modelId="{6BB47E95-F681-45BF-A5C2-295D94491195}" type="pres">
      <dgm:prSet presAssocID="{94C748FF-C657-436D-8B7A-18E1711F4238}" presName="childText" presStyleLbl="conFgAcc1" presStyleIdx="0" presStyleCnt="3">
        <dgm:presLayoutVars>
          <dgm:bulletEnabled val="1"/>
        </dgm:presLayoutVars>
      </dgm:prSet>
      <dgm:spPr/>
    </dgm:pt>
    <dgm:pt modelId="{7EFA0015-F8ED-4111-8169-3E3CB2982830}" type="pres">
      <dgm:prSet presAssocID="{5144A96C-6F1A-4C0A-B4A2-A7BDC77AD39A}" presName="spaceBetweenRectangles" presStyleCnt="0"/>
      <dgm:spPr/>
    </dgm:pt>
    <dgm:pt modelId="{39B93404-E2B1-4695-AA72-661866B8C456}" type="pres">
      <dgm:prSet presAssocID="{6AB5EBD9-DB6E-4E82-807A-006B06A434C9}" presName="parentLin" presStyleCnt="0"/>
      <dgm:spPr/>
    </dgm:pt>
    <dgm:pt modelId="{54467B7A-12D0-4599-8F6C-E1741F5FE8A7}" type="pres">
      <dgm:prSet presAssocID="{6AB5EBD9-DB6E-4E82-807A-006B06A434C9}" presName="parentLeftMargin" presStyleLbl="node1" presStyleIdx="0" presStyleCnt="3"/>
      <dgm:spPr/>
    </dgm:pt>
    <dgm:pt modelId="{E14F6EC0-CAAB-43F7-8850-B7C9484EAB5D}" type="pres">
      <dgm:prSet presAssocID="{6AB5EBD9-DB6E-4E82-807A-006B06A434C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FDC446C-7A54-42B8-958F-2DD1602A81E5}" type="pres">
      <dgm:prSet presAssocID="{6AB5EBD9-DB6E-4E82-807A-006B06A434C9}" presName="negativeSpace" presStyleCnt="0"/>
      <dgm:spPr/>
    </dgm:pt>
    <dgm:pt modelId="{B0172135-16BC-4841-81F2-799EE1E5D432}" type="pres">
      <dgm:prSet presAssocID="{6AB5EBD9-DB6E-4E82-807A-006B06A434C9}" presName="childText" presStyleLbl="conFgAcc1" presStyleIdx="1" presStyleCnt="3">
        <dgm:presLayoutVars>
          <dgm:bulletEnabled val="1"/>
        </dgm:presLayoutVars>
      </dgm:prSet>
      <dgm:spPr/>
    </dgm:pt>
    <dgm:pt modelId="{AF843498-CBE6-4197-8E08-49F009C525AD}" type="pres">
      <dgm:prSet presAssocID="{F2B1827F-234A-4F92-9370-F6033653CDBD}" presName="spaceBetweenRectangles" presStyleCnt="0"/>
      <dgm:spPr/>
    </dgm:pt>
    <dgm:pt modelId="{D0ABD829-CDFE-4DA2-A305-2A9E9E5B96F8}" type="pres">
      <dgm:prSet presAssocID="{A9854B70-3C41-4B12-8E37-B3740D35EC41}" presName="parentLin" presStyleCnt="0"/>
      <dgm:spPr/>
    </dgm:pt>
    <dgm:pt modelId="{8A7D6D08-A4C5-4324-9425-D35056035292}" type="pres">
      <dgm:prSet presAssocID="{A9854B70-3C41-4B12-8E37-B3740D35EC41}" presName="parentLeftMargin" presStyleLbl="node1" presStyleIdx="1" presStyleCnt="3"/>
      <dgm:spPr/>
    </dgm:pt>
    <dgm:pt modelId="{D397CBD4-B8D4-4C8C-A030-0822EC61178B}" type="pres">
      <dgm:prSet presAssocID="{A9854B70-3C41-4B12-8E37-B3740D35EC4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4E2D7A9-74B3-46BE-B7A1-4CEDD854D4FB}" type="pres">
      <dgm:prSet presAssocID="{A9854B70-3C41-4B12-8E37-B3740D35EC41}" presName="negativeSpace" presStyleCnt="0"/>
      <dgm:spPr/>
    </dgm:pt>
    <dgm:pt modelId="{313DF489-9C1C-460B-ADB1-A85A5E8EFAE6}" type="pres">
      <dgm:prSet presAssocID="{A9854B70-3C41-4B12-8E37-B3740D35EC4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2A5F126-BAF3-4EDB-B159-050F67CC7C19}" srcId="{548824A0-3233-4EBE-85F8-45850795A355}" destId="{94C748FF-C657-436D-8B7A-18E1711F4238}" srcOrd="0" destOrd="0" parTransId="{6806F7D0-19E6-427B-AD3B-0BF543273EEC}" sibTransId="{5144A96C-6F1A-4C0A-B4A2-A7BDC77AD39A}"/>
    <dgm:cxn modelId="{83E9CB2D-C8A5-4C13-9034-EA6EAD8DB2B1}" type="presOf" srcId="{548824A0-3233-4EBE-85F8-45850795A355}" destId="{402F4CD8-BEC5-4C8B-B6FE-1F711B138444}" srcOrd="0" destOrd="0" presId="urn:microsoft.com/office/officeart/2005/8/layout/list1"/>
    <dgm:cxn modelId="{307E0C39-73F9-4FEC-96E2-40F41E069A77}" srcId="{548824A0-3233-4EBE-85F8-45850795A355}" destId="{A9854B70-3C41-4B12-8E37-B3740D35EC41}" srcOrd="2" destOrd="0" parTransId="{02A559A7-28F3-42C7-8328-7BB02DE713CA}" sibTransId="{6922F216-12A5-462B-9C15-44D1B79C371C}"/>
    <dgm:cxn modelId="{2930526D-04F4-4F0A-A4FC-DC45E9943AB6}" type="presOf" srcId="{94C748FF-C657-436D-8B7A-18E1711F4238}" destId="{7FCD715C-8DF5-4E0F-8F60-DE59CE8BB776}" srcOrd="0" destOrd="0" presId="urn:microsoft.com/office/officeart/2005/8/layout/list1"/>
    <dgm:cxn modelId="{43F9AA50-D74E-455C-AD29-206AD9CE46E0}" type="presOf" srcId="{6AB5EBD9-DB6E-4E82-807A-006B06A434C9}" destId="{54467B7A-12D0-4599-8F6C-E1741F5FE8A7}" srcOrd="0" destOrd="0" presId="urn:microsoft.com/office/officeart/2005/8/layout/list1"/>
    <dgm:cxn modelId="{6464F890-3EC8-422A-A959-8C996522A10A}" srcId="{548824A0-3233-4EBE-85F8-45850795A355}" destId="{6AB5EBD9-DB6E-4E82-807A-006B06A434C9}" srcOrd="1" destOrd="0" parTransId="{8C07CD88-D6FD-41A3-99D6-8AAE3D5B83E7}" sibTransId="{F2B1827F-234A-4F92-9370-F6033653CDBD}"/>
    <dgm:cxn modelId="{18034CA4-AA36-4DA6-8417-CAB3B51E59C8}" type="presOf" srcId="{A9854B70-3C41-4B12-8E37-B3740D35EC41}" destId="{D397CBD4-B8D4-4C8C-A030-0822EC61178B}" srcOrd="1" destOrd="0" presId="urn:microsoft.com/office/officeart/2005/8/layout/list1"/>
    <dgm:cxn modelId="{EFB6F1A7-44BB-4221-B3EB-05DA720E94AA}" type="presOf" srcId="{6AB5EBD9-DB6E-4E82-807A-006B06A434C9}" destId="{E14F6EC0-CAAB-43F7-8850-B7C9484EAB5D}" srcOrd="1" destOrd="0" presId="urn:microsoft.com/office/officeart/2005/8/layout/list1"/>
    <dgm:cxn modelId="{B761BECF-C50A-4F0E-9801-BA81873171AF}" type="presOf" srcId="{A9854B70-3C41-4B12-8E37-B3740D35EC41}" destId="{8A7D6D08-A4C5-4324-9425-D35056035292}" srcOrd="0" destOrd="0" presId="urn:microsoft.com/office/officeart/2005/8/layout/list1"/>
    <dgm:cxn modelId="{CBEBB5D9-F20A-47CB-9034-79591D92EC01}" type="presOf" srcId="{94C748FF-C657-436D-8B7A-18E1711F4238}" destId="{2ED529E9-AC0D-4234-A875-91552E793F0F}" srcOrd="1" destOrd="0" presId="urn:microsoft.com/office/officeart/2005/8/layout/list1"/>
    <dgm:cxn modelId="{CC035A44-C510-4E2D-88C0-2D476DCEEFF4}" type="presParOf" srcId="{402F4CD8-BEC5-4C8B-B6FE-1F711B138444}" destId="{05C3D792-72BF-40D9-B75A-8AA6A1C156A4}" srcOrd="0" destOrd="0" presId="urn:microsoft.com/office/officeart/2005/8/layout/list1"/>
    <dgm:cxn modelId="{E9B496A1-D485-457A-96A1-2A4413D0E25D}" type="presParOf" srcId="{05C3D792-72BF-40D9-B75A-8AA6A1C156A4}" destId="{7FCD715C-8DF5-4E0F-8F60-DE59CE8BB776}" srcOrd="0" destOrd="0" presId="urn:microsoft.com/office/officeart/2005/8/layout/list1"/>
    <dgm:cxn modelId="{0F20BBB0-C56D-458D-85A5-0708A9C16FFF}" type="presParOf" srcId="{05C3D792-72BF-40D9-B75A-8AA6A1C156A4}" destId="{2ED529E9-AC0D-4234-A875-91552E793F0F}" srcOrd="1" destOrd="0" presId="urn:microsoft.com/office/officeart/2005/8/layout/list1"/>
    <dgm:cxn modelId="{5FEC1837-DE46-45C7-941D-250853F3F6F1}" type="presParOf" srcId="{402F4CD8-BEC5-4C8B-B6FE-1F711B138444}" destId="{FD295F35-7665-4DD5-9CE4-88E1D0877458}" srcOrd="1" destOrd="0" presId="urn:microsoft.com/office/officeart/2005/8/layout/list1"/>
    <dgm:cxn modelId="{6CC87121-CFBC-4944-A39B-28944703BD04}" type="presParOf" srcId="{402F4CD8-BEC5-4C8B-B6FE-1F711B138444}" destId="{6BB47E95-F681-45BF-A5C2-295D94491195}" srcOrd="2" destOrd="0" presId="urn:microsoft.com/office/officeart/2005/8/layout/list1"/>
    <dgm:cxn modelId="{72D449A2-E387-47FC-BC2E-7EA7DAF690C0}" type="presParOf" srcId="{402F4CD8-BEC5-4C8B-B6FE-1F711B138444}" destId="{7EFA0015-F8ED-4111-8169-3E3CB2982830}" srcOrd="3" destOrd="0" presId="urn:microsoft.com/office/officeart/2005/8/layout/list1"/>
    <dgm:cxn modelId="{E2C0A7ED-A01D-460B-86F1-54394CBA5276}" type="presParOf" srcId="{402F4CD8-BEC5-4C8B-B6FE-1F711B138444}" destId="{39B93404-E2B1-4695-AA72-661866B8C456}" srcOrd="4" destOrd="0" presId="urn:microsoft.com/office/officeart/2005/8/layout/list1"/>
    <dgm:cxn modelId="{8F890DA1-B29C-463A-BD8E-94C3EF35C311}" type="presParOf" srcId="{39B93404-E2B1-4695-AA72-661866B8C456}" destId="{54467B7A-12D0-4599-8F6C-E1741F5FE8A7}" srcOrd="0" destOrd="0" presId="urn:microsoft.com/office/officeart/2005/8/layout/list1"/>
    <dgm:cxn modelId="{8F17DB78-3A38-4E2C-B54B-5B3106E60721}" type="presParOf" srcId="{39B93404-E2B1-4695-AA72-661866B8C456}" destId="{E14F6EC0-CAAB-43F7-8850-B7C9484EAB5D}" srcOrd="1" destOrd="0" presId="urn:microsoft.com/office/officeart/2005/8/layout/list1"/>
    <dgm:cxn modelId="{4765E550-C5E6-4CE4-B062-715260A89830}" type="presParOf" srcId="{402F4CD8-BEC5-4C8B-B6FE-1F711B138444}" destId="{4FDC446C-7A54-42B8-958F-2DD1602A81E5}" srcOrd="5" destOrd="0" presId="urn:microsoft.com/office/officeart/2005/8/layout/list1"/>
    <dgm:cxn modelId="{C08619AF-C593-4775-8C80-7696825D320B}" type="presParOf" srcId="{402F4CD8-BEC5-4C8B-B6FE-1F711B138444}" destId="{B0172135-16BC-4841-81F2-799EE1E5D432}" srcOrd="6" destOrd="0" presId="urn:microsoft.com/office/officeart/2005/8/layout/list1"/>
    <dgm:cxn modelId="{384D381A-6888-48E3-A302-AAB75425CCDD}" type="presParOf" srcId="{402F4CD8-BEC5-4C8B-B6FE-1F711B138444}" destId="{AF843498-CBE6-4197-8E08-49F009C525AD}" srcOrd="7" destOrd="0" presId="urn:microsoft.com/office/officeart/2005/8/layout/list1"/>
    <dgm:cxn modelId="{E81CB8EE-43BC-427F-AA57-D167BA5CD874}" type="presParOf" srcId="{402F4CD8-BEC5-4C8B-B6FE-1F711B138444}" destId="{D0ABD829-CDFE-4DA2-A305-2A9E9E5B96F8}" srcOrd="8" destOrd="0" presId="urn:microsoft.com/office/officeart/2005/8/layout/list1"/>
    <dgm:cxn modelId="{C6349A6C-FF5A-4BE4-BBA1-6610EBA32F89}" type="presParOf" srcId="{D0ABD829-CDFE-4DA2-A305-2A9E9E5B96F8}" destId="{8A7D6D08-A4C5-4324-9425-D35056035292}" srcOrd="0" destOrd="0" presId="urn:microsoft.com/office/officeart/2005/8/layout/list1"/>
    <dgm:cxn modelId="{99FA0A84-20B0-4B6D-8DEC-E2671D93217F}" type="presParOf" srcId="{D0ABD829-CDFE-4DA2-A305-2A9E9E5B96F8}" destId="{D397CBD4-B8D4-4C8C-A030-0822EC61178B}" srcOrd="1" destOrd="0" presId="urn:microsoft.com/office/officeart/2005/8/layout/list1"/>
    <dgm:cxn modelId="{5814E5DA-55A1-412F-8F8C-0BEEDC006524}" type="presParOf" srcId="{402F4CD8-BEC5-4C8B-B6FE-1F711B138444}" destId="{34E2D7A9-74B3-46BE-B7A1-4CEDD854D4FB}" srcOrd="9" destOrd="0" presId="urn:microsoft.com/office/officeart/2005/8/layout/list1"/>
    <dgm:cxn modelId="{CA3AA8E3-B1FF-4314-B392-21162827A64F}" type="presParOf" srcId="{402F4CD8-BEC5-4C8B-B6FE-1F711B138444}" destId="{313DF489-9C1C-460B-ADB1-A85A5E8EFAE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03895-8C06-4C40-A8BD-45AC9F4C79F0}">
      <dsp:nvSpPr>
        <dsp:cNvPr id="0" name=""/>
        <dsp:cNvSpPr/>
      </dsp:nvSpPr>
      <dsp:spPr>
        <a:xfrm>
          <a:off x="0" y="1188042"/>
          <a:ext cx="2030654" cy="81226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Import des données</a:t>
          </a:r>
        </a:p>
      </dsp:txBody>
      <dsp:txXfrm>
        <a:off x="406131" y="1188042"/>
        <a:ext cx="1218393" cy="812261"/>
      </dsp:txXfrm>
    </dsp:sp>
    <dsp:sp modelId="{3920126A-07D3-46B1-9C23-A35556B0C0B2}">
      <dsp:nvSpPr>
        <dsp:cNvPr id="0" name=""/>
        <dsp:cNvSpPr/>
      </dsp:nvSpPr>
      <dsp:spPr>
        <a:xfrm>
          <a:off x="1831077" y="1188042"/>
          <a:ext cx="2030654" cy="812261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Nettoyage des données</a:t>
          </a:r>
        </a:p>
      </dsp:txBody>
      <dsp:txXfrm>
        <a:off x="2237208" y="1188042"/>
        <a:ext cx="1218393" cy="812261"/>
      </dsp:txXfrm>
    </dsp:sp>
    <dsp:sp modelId="{5F91E2DD-8BC3-4E4A-9264-15CA735CF965}">
      <dsp:nvSpPr>
        <dsp:cNvPr id="0" name=""/>
        <dsp:cNvSpPr/>
      </dsp:nvSpPr>
      <dsp:spPr>
        <a:xfrm>
          <a:off x="3658666" y="1188042"/>
          <a:ext cx="2030654" cy="812261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Enrichissement des données</a:t>
          </a:r>
        </a:p>
      </dsp:txBody>
      <dsp:txXfrm>
        <a:off x="4064797" y="1188042"/>
        <a:ext cx="1218393" cy="812261"/>
      </dsp:txXfrm>
    </dsp:sp>
    <dsp:sp modelId="{A0FD68CA-7DC7-4A9C-8BDE-1A4EEFD2A5B7}">
      <dsp:nvSpPr>
        <dsp:cNvPr id="0" name=""/>
        <dsp:cNvSpPr/>
      </dsp:nvSpPr>
      <dsp:spPr>
        <a:xfrm>
          <a:off x="5486255" y="1188042"/>
          <a:ext cx="2030654" cy="81226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Traitement des données</a:t>
          </a:r>
        </a:p>
      </dsp:txBody>
      <dsp:txXfrm>
        <a:off x="5892386" y="1188042"/>
        <a:ext cx="1218393" cy="8122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B47E95-F681-45BF-A5C2-295D94491195}">
      <dsp:nvSpPr>
        <dsp:cNvPr id="0" name=""/>
        <dsp:cNvSpPr/>
      </dsp:nvSpPr>
      <dsp:spPr>
        <a:xfrm>
          <a:off x="0" y="328173"/>
          <a:ext cx="3880528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D529E9-AC0D-4234-A875-91552E793F0F}">
      <dsp:nvSpPr>
        <dsp:cNvPr id="0" name=""/>
        <dsp:cNvSpPr/>
      </dsp:nvSpPr>
      <dsp:spPr>
        <a:xfrm>
          <a:off x="194026" y="47733"/>
          <a:ext cx="2716369" cy="5608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672" tIns="0" rIns="10267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Indicateurs globaux</a:t>
          </a:r>
        </a:p>
      </dsp:txBody>
      <dsp:txXfrm>
        <a:off x="221406" y="75113"/>
        <a:ext cx="2661609" cy="506120"/>
      </dsp:txXfrm>
    </dsp:sp>
    <dsp:sp modelId="{B0172135-16BC-4841-81F2-799EE1E5D432}">
      <dsp:nvSpPr>
        <dsp:cNvPr id="0" name=""/>
        <dsp:cNvSpPr/>
      </dsp:nvSpPr>
      <dsp:spPr>
        <a:xfrm>
          <a:off x="0" y="1190013"/>
          <a:ext cx="3880528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-4990872"/>
              <a:satOff val="-7727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14F6EC0-CAAB-43F7-8850-B7C9484EAB5D}">
      <dsp:nvSpPr>
        <dsp:cNvPr id="0" name=""/>
        <dsp:cNvSpPr/>
      </dsp:nvSpPr>
      <dsp:spPr>
        <a:xfrm>
          <a:off x="194026" y="909573"/>
          <a:ext cx="2716369" cy="560880"/>
        </a:xfrm>
        <a:prstGeom prst="roundRect">
          <a:avLst/>
        </a:prstGeom>
        <a:gradFill rotWithShape="0">
          <a:gsLst>
            <a:gs pos="0">
              <a:schemeClr val="accent5">
                <a:hueOff val="-4990872"/>
                <a:satOff val="-7727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-4990872"/>
                <a:satOff val="-7727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672" tIns="0" rIns="10267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Indicateurs composé</a:t>
          </a:r>
        </a:p>
      </dsp:txBody>
      <dsp:txXfrm>
        <a:off x="221406" y="936953"/>
        <a:ext cx="2661609" cy="506120"/>
      </dsp:txXfrm>
    </dsp:sp>
    <dsp:sp modelId="{313DF489-9C1C-460B-ADB1-A85A5E8EFAE6}">
      <dsp:nvSpPr>
        <dsp:cNvPr id="0" name=""/>
        <dsp:cNvSpPr/>
      </dsp:nvSpPr>
      <dsp:spPr>
        <a:xfrm>
          <a:off x="0" y="2051853"/>
          <a:ext cx="3880528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-9981745"/>
              <a:satOff val="-15454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97CBD4-B8D4-4C8C-A030-0822EC61178B}">
      <dsp:nvSpPr>
        <dsp:cNvPr id="0" name=""/>
        <dsp:cNvSpPr/>
      </dsp:nvSpPr>
      <dsp:spPr>
        <a:xfrm>
          <a:off x="194026" y="1771413"/>
          <a:ext cx="2716369" cy="560880"/>
        </a:xfrm>
        <a:prstGeom prst="roundRect">
          <a:avLst/>
        </a:prstGeom>
        <a:gradFill rotWithShape="0">
          <a:gsLst>
            <a:gs pos="0">
              <a:schemeClr val="accent5">
                <a:hueOff val="-9981745"/>
                <a:satOff val="-15454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-9981745"/>
                <a:satOff val="-15454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672" tIns="0" rIns="10267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Fichier .csv</a:t>
          </a:r>
        </a:p>
      </dsp:txBody>
      <dsp:txXfrm>
        <a:off x="221406" y="1798793"/>
        <a:ext cx="2661609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E65CD-A814-47DD-8939-78E28609F153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6638D-69A2-4461-A8E8-FE663A83E7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017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Principe de finalité : </a:t>
            </a:r>
            <a:r>
              <a:rPr lang="fr-FR" b="0" i="0" dirty="0">
                <a:solidFill>
                  <a:srgbClr val="71716E"/>
                </a:solidFill>
                <a:effectLst/>
                <a:latin typeface="Georgia" panose="02040502050405020303" pitchFamily="18" charset="0"/>
              </a:rPr>
              <a:t>enregistrer et utiliser des informations que dans un but bien précis, légal et légitime</a:t>
            </a:r>
            <a:endParaRPr lang="fr-FR" dirty="0"/>
          </a:p>
          <a:p>
            <a:endParaRPr lang="fr-FR" dirty="0"/>
          </a:p>
          <a:p>
            <a:r>
              <a:rPr lang="fr-FR" dirty="0"/>
              <a:t>Principe de proportionnalité et de pertinence : </a:t>
            </a:r>
            <a:r>
              <a:rPr lang="fr-FR" b="0" i="0" dirty="0">
                <a:solidFill>
                  <a:srgbClr val="71716E"/>
                </a:solidFill>
                <a:effectLst/>
                <a:latin typeface="Georgia" panose="02040502050405020303" pitchFamily="18" charset="0"/>
              </a:rPr>
              <a:t>les informations enregistrées doivent être pertinentes et strictement nécessaires au regard de la finalité du fichier</a:t>
            </a:r>
            <a:endParaRPr lang="fr-FR" dirty="0"/>
          </a:p>
          <a:p>
            <a:endParaRPr lang="fr-FR" dirty="0"/>
          </a:p>
          <a:p>
            <a:r>
              <a:rPr lang="fr-FR" dirty="0"/>
              <a:t>Principe d’une durée de conservation limitée : </a:t>
            </a:r>
            <a:r>
              <a:rPr lang="fr-FR" b="0" i="0" dirty="0">
                <a:solidFill>
                  <a:srgbClr val="71716E"/>
                </a:solidFill>
                <a:effectLst/>
                <a:latin typeface="Georgia" panose="02040502050405020303" pitchFamily="18" charset="0"/>
              </a:rPr>
              <a:t>Une durée de conservation précise doit être fixée</a:t>
            </a:r>
            <a:endParaRPr lang="fr-FR" dirty="0"/>
          </a:p>
          <a:p>
            <a:endParaRPr lang="fr-FR" dirty="0"/>
          </a:p>
          <a:p>
            <a:r>
              <a:rPr lang="fr-FR" dirty="0"/>
              <a:t>Principe de sécurité et de confidentialité : </a:t>
            </a:r>
            <a:r>
              <a:rPr lang="fr-FR" b="0" i="0" dirty="0">
                <a:solidFill>
                  <a:srgbClr val="71716E"/>
                </a:solidFill>
                <a:effectLst/>
                <a:latin typeface="Georgia" panose="02040502050405020303" pitchFamily="18" charset="0"/>
              </a:rPr>
              <a:t>veiller à ce que seules les personnes autorisées aient accès à ces informations</a:t>
            </a:r>
            <a:endParaRPr lang="fr-FR" dirty="0"/>
          </a:p>
          <a:p>
            <a:endParaRPr lang="fr-FR" dirty="0"/>
          </a:p>
          <a:p>
            <a:r>
              <a:rPr lang="fr-FR" dirty="0"/>
              <a:t>Droits des personnes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6638D-69A2-4461-A8E8-FE663A83E70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820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7264C-DC57-CBD7-0569-C11FDDF48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519A397-754E-9173-EBBD-EF40E49B8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9979BC-9DFE-7F30-AD4D-9B29B96B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886B-3D90-466B-9B5C-A34555B16680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B706EC-9B45-B1BF-C83D-37B6CA6E8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387BCD-3904-EA68-3B65-5BE2945B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9390-A53E-4407-AAB8-E4B70E807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01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645E26-CE8D-15E3-C0BC-A0ED2C56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F7F61EC-8348-7275-E838-79956EE34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AF728F-B059-5C40-E5BB-43651DEB3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886B-3D90-466B-9B5C-A34555B16680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35A29-AAE4-2BB4-3DA8-D876D91BD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1261A5-1485-2B9F-582B-45F52E485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9390-A53E-4407-AAB8-E4B70E807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90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3E6A526-E90A-90D6-5F1E-7090225FD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DD18E9-B74E-67E4-E8CF-78D683120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E6E2BB-94A3-C6A9-33C1-B3480E948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886B-3D90-466B-9B5C-A34555B16680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9DAE29-FD31-D9E0-89BB-8E4F550E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B03926-DC0C-7AD6-FE64-5EDD54CC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9390-A53E-4407-AAB8-E4B70E807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847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886B-3D90-466B-9B5C-A34555B16680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9390-A53E-4407-AAB8-E4B70E807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1318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886B-3D90-466B-9B5C-A34555B16680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9390-A53E-4407-AAB8-E4B70E807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2632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886B-3D90-466B-9B5C-A34555B16680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9390-A53E-4407-AAB8-E4B70E807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573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886B-3D90-466B-9B5C-A34555B16680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9390-A53E-4407-AAB8-E4B70E807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661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886B-3D90-466B-9B5C-A34555B16680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9390-A53E-4407-AAB8-E4B70E807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423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886B-3D90-466B-9B5C-A34555B16680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9390-A53E-4407-AAB8-E4B70E807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078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886B-3D90-466B-9B5C-A34555B16680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9390-A53E-4407-AAB8-E4B70E807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8594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886B-3D90-466B-9B5C-A34555B16680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9390-A53E-4407-AAB8-E4B70E807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47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764FDB-A201-CFA3-3CE4-6805C6FC3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9A7236-4212-0BF4-2649-1882E0763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68DB7C-A200-E219-2A61-99DEB967B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886B-3D90-466B-9B5C-A34555B16680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92C77C-3D46-5C2E-DE06-08D7C57E8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2406B6-57F2-DA0A-9823-CAE98F67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9390-A53E-4407-AAB8-E4B70E807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9064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886B-3D90-466B-9B5C-A34555B16680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9390-A53E-4407-AAB8-E4B70E807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7680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886B-3D90-466B-9B5C-A34555B16680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9390-A53E-4407-AAB8-E4B70E807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7302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886B-3D90-466B-9B5C-A34555B16680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9390-A53E-4407-AAB8-E4B70E807368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204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886B-3D90-466B-9B5C-A34555B16680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9390-A53E-4407-AAB8-E4B70E807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4148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886B-3D90-466B-9B5C-A34555B16680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9390-A53E-4407-AAB8-E4B70E807368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12220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886B-3D90-466B-9B5C-A34555B16680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9390-A53E-4407-AAB8-E4B70E807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6968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886B-3D90-466B-9B5C-A34555B16680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9390-A53E-4407-AAB8-E4B70E807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52944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886B-3D90-466B-9B5C-A34555B16680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9390-A53E-4407-AAB8-E4B70E807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83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0B9179-4182-6B9D-3DD0-3F8A86741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872416-99EB-1BC2-0A6E-AE90AC3A9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9FDCA7-45D5-5ACD-6D51-5979F47C7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886B-3D90-466B-9B5C-A34555B16680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34B764-D3EC-533C-5970-E99DE6660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887121-F21A-F7BE-576E-377B145C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9390-A53E-4407-AAB8-E4B70E807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94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6332A3-9BC4-02CB-AD9A-8826F0C0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3CB5E6-9146-C2B1-4837-6437B7922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8C7603-29AC-A441-CDC1-8F7550F42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606C7D-7852-08D3-A57E-DCB89A26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886B-3D90-466B-9B5C-A34555B16680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608691-3399-FF2D-3C44-DC9F887BE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D6AD26-FB81-CEE5-3BD6-0A8CB72AE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9390-A53E-4407-AAB8-E4B70E807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79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D809F6-7DBE-B309-3DBC-9EE7A370B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E112BC-0A28-4380-DD58-07D9FDDAF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A7F7CEF-1E41-C358-6808-BA83C364A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8C28DBE-78CC-A582-9561-E4B6CCA57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70C8DBC-1264-1D8D-A40D-6016797F09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0885FC7-1E48-18E3-54EA-099B31A18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886B-3D90-466B-9B5C-A34555B16680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032F8-F790-2023-A468-297C86054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7CA2104-FA05-6069-79B9-559CA693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9390-A53E-4407-AAB8-E4B70E807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15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EE35F2-E081-8187-918A-205AECF6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71E1DCD-3037-CC56-208E-51FF2F04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886B-3D90-466B-9B5C-A34555B16680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39C8598-51D3-FE96-DD82-8B6FAF77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279A072-87FE-5087-972C-6DEF7775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9390-A53E-4407-AAB8-E4B70E807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16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57B282B-8430-7216-CAA5-95A90542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886B-3D90-466B-9B5C-A34555B16680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1D0CFBB-5958-60AE-7F4F-4710E7B07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80208D-125C-95A4-60FB-42B0DA49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9390-A53E-4407-AAB8-E4B70E807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09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AC5F4-65C9-B4DB-D637-C98EAA2E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DBF3FD-A403-C878-9EC9-0B53B5F10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1B9101-E98C-7B31-7B81-00DC8376B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3DA24-C6B0-8CD8-DB93-70030CA3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886B-3D90-466B-9B5C-A34555B16680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F4FD9C-0FB4-BCA6-C92C-70FF1EF85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EC12A6-9D34-9B41-A2A6-E4B0E0D1D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9390-A53E-4407-AAB8-E4B70E807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22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DF4FAF-3A6B-36C6-57D3-E04348631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6B679CC-8A42-0399-FD21-E1B705CAC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426618-9C89-9413-65E1-B78C08F6F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A50EFF-CDBC-5EF2-FCE9-FA5C5BEE1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886B-3D90-466B-9B5C-A34555B16680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EB9727-E5CF-9CB7-75C2-8EE53E8B0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49EC39-2EA4-3694-FB27-7130A581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9390-A53E-4407-AAB8-E4B70E807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79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D8BDE77-48D6-E096-9613-4C2E7ECD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486647-0B9D-AF1E-DF08-95071848D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E13718-5833-931A-18B7-B66E42801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0886B-3D90-466B-9B5C-A34555B16680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C04433-1878-AA66-B944-F1012C56F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A948E7-F610-49E6-86C2-4BB43DE8C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19390-A53E-4407-AAB8-E4B70E807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1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0886B-3D90-466B-9B5C-A34555B16680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F219390-A53E-4407-AAB8-E4B70E807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06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102" r:id="rId3"/>
    <p:sldLayoutId id="2147484103" r:id="rId4"/>
    <p:sldLayoutId id="2147484104" r:id="rId5"/>
    <p:sldLayoutId id="2147484105" r:id="rId6"/>
    <p:sldLayoutId id="2147484106" r:id="rId7"/>
    <p:sldLayoutId id="2147484107" r:id="rId8"/>
    <p:sldLayoutId id="2147484108" r:id="rId9"/>
    <p:sldLayoutId id="2147484109" r:id="rId10"/>
    <p:sldLayoutId id="2147484110" r:id="rId11"/>
    <p:sldLayoutId id="2147484111" r:id="rId12"/>
    <p:sldLayoutId id="2147484112" r:id="rId13"/>
    <p:sldLayoutId id="2147484113" r:id="rId14"/>
    <p:sldLayoutId id="2147484114" r:id="rId15"/>
    <p:sldLayoutId id="21474841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A6BB07A-FACC-90F5-C9AA-639D4236A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58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78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44D2A9-CEF8-FCC9-0E45-41DC0C03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70C0"/>
                </a:solidFill>
              </a:rPr>
              <a:t>Workflow </a:t>
            </a:r>
            <a:r>
              <a:rPr lang="fr-FR" dirty="0" err="1">
                <a:solidFill>
                  <a:srgbClr val="0070C0"/>
                </a:solidFill>
              </a:rPr>
              <a:t>Knime</a:t>
            </a:r>
            <a:endParaRPr lang="fr-FR" dirty="0">
              <a:solidFill>
                <a:srgbClr val="0070C0"/>
              </a:solidFill>
            </a:endParaRP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F484C1F-4BC9-C6B7-C7D2-6399FF7AF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975777"/>
              </p:ext>
            </p:extLst>
          </p:nvPr>
        </p:nvGraphicFramePr>
        <p:xfrm>
          <a:off x="159798" y="1930401"/>
          <a:ext cx="7520398" cy="3188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71BD464D-0AF1-0786-2849-0133C32868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1598925"/>
              </p:ext>
            </p:extLst>
          </p:nvPr>
        </p:nvGraphicFramePr>
        <p:xfrm>
          <a:off x="7928542" y="2139806"/>
          <a:ext cx="3880528" cy="2578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6807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476F7-D6A5-E2AE-6EDD-154847A44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70C0"/>
                </a:solidFill>
              </a:rPr>
              <a:t>Import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067B29-C668-EF53-5596-F49E069E3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850384"/>
            <a:ext cx="8596668" cy="828124"/>
          </a:xfrm>
        </p:spPr>
        <p:txBody>
          <a:bodyPr/>
          <a:lstStyle/>
          <a:p>
            <a:r>
              <a:rPr lang="fr-FR" dirty="0"/>
              <a:t>3 fichiers importer au forma Excel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4816B2A-C6A5-9EE7-1CB4-03589DBBA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617" y="1656239"/>
            <a:ext cx="1923033" cy="397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26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877881-0739-7B46-A88D-2BCE713B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70C0"/>
                </a:solidFill>
              </a:rPr>
              <a:t>Nettoyage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90B7B8-394B-36C1-1A40-1B10FD17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659" y="5175682"/>
            <a:ext cx="8596668" cy="1575894"/>
          </a:xfrm>
        </p:spPr>
        <p:txBody>
          <a:bodyPr/>
          <a:lstStyle/>
          <a:p>
            <a:r>
              <a:rPr lang="fr-FR" dirty="0"/>
              <a:t>Traitement des valeurs nulles ou manquantes</a:t>
            </a:r>
          </a:p>
          <a:p>
            <a:pPr lvl="1">
              <a:spcBef>
                <a:spcPts val="0"/>
              </a:spcBef>
            </a:pPr>
            <a:r>
              <a:rPr lang="fr-FR" dirty="0"/>
              <a:t>Remplacement (Valeur moyenne, Valeur par </a:t>
            </a:r>
            <a:r>
              <a:rPr lang="fr-FR" dirty="0" err="1"/>
              <a:t>defaut</a:t>
            </a:r>
            <a:r>
              <a:rPr lang="fr-FR" dirty="0"/>
              <a:t>, </a:t>
            </a:r>
            <a:r>
              <a:rPr lang="fr-FR" dirty="0" err="1"/>
              <a:t>etc</a:t>
            </a:r>
            <a:r>
              <a:rPr lang="fr-FR" dirty="0"/>
              <a:t>)</a:t>
            </a:r>
          </a:p>
          <a:p>
            <a:pPr lvl="1">
              <a:spcBef>
                <a:spcPts val="0"/>
              </a:spcBef>
            </a:pPr>
            <a:r>
              <a:rPr lang="fr-FR" dirty="0"/>
              <a:t>Suppression de ligne</a:t>
            </a:r>
          </a:p>
          <a:p>
            <a:r>
              <a:rPr lang="fr-FR" dirty="0"/>
              <a:t>Suppression des doublons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E341E01-A0BE-9E06-3DC4-9A8ABBAF9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85" y="2397206"/>
            <a:ext cx="3067050" cy="12668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1B9A531-20AF-9D67-48BD-9786DAE9E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059" y="2135081"/>
            <a:ext cx="3847268" cy="228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74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449F7-E07E-10B4-9A05-CF2BA2F5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70C0"/>
                </a:solidFill>
              </a:rPr>
              <a:t>Fusion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AFFE46-5E7D-8FA1-44F7-5FBC0DC81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505162"/>
            <a:ext cx="8596668" cy="2104008"/>
          </a:xfrm>
        </p:spPr>
        <p:txBody>
          <a:bodyPr/>
          <a:lstStyle/>
          <a:p>
            <a:r>
              <a:rPr lang="fr-FR" dirty="0"/>
              <a:t>Première fusion : </a:t>
            </a:r>
            <a:r>
              <a:rPr lang="fr-FR" dirty="0" err="1"/>
              <a:t>inner</a:t>
            </a:r>
            <a:r>
              <a:rPr lang="fr-FR" dirty="0"/>
              <a:t> (</a:t>
            </a:r>
            <a:r>
              <a:rPr lang="fr-FR" dirty="0" err="1"/>
              <a:t>id_salarié</a:t>
            </a:r>
            <a:r>
              <a:rPr lang="fr-FR" dirty="0"/>
              <a:t>)</a:t>
            </a:r>
          </a:p>
          <a:p>
            <a:pPr marL="400050" lvl="1" indent="0">
              <a:buNone/>
            </a:pPr>
            <a:r>
              <a:rPr lang="fr-FR" dirty="0"/>
              <a:t>Fichier </a:t>
            </a:r>
            <a:r>
              <a:rPr lang="fr-FR" dirty="0" err="1"/>
              <a:t>remuneration</a:t>
            </a:r>
            <a:r>
              <a:rPr lang="fr-FR" dirty="0"/>
              <a:t> + fichier </a:t>
            </a:r>
            <a:r>
              <a:rPr lang="fr-FR" dirty="0" err="1"/>
              <a:t>info_pro</a:t>
            </a:r>
            <a:endParaRPr lang="fr-FR" dirty="0"/>
          </a:p>
          <a:p>
            <a:endParaRPr lang="fr-FR" dirty="0"/>
          </a:p>
          <a:p>
            <a:r>
              <a:rPr lang="fr-FR" dirty="0"/>
              <a:t>Fusion finale : </a:t>
            </a:r>
            <a:r>
              <a:rPr lang="fr-FR" dirty="0" err="1"/>
              <a:t>inner</a:t>
            </a:r>
            <a:r>
              <a:rPr lang="fr-FR" dirty="0"/>
              <a:t> (</a:t>
            </a:r>
            <a:r>
              <a:rPr lang="fr-FR" dirty="0" err="1"/>
              <a:t>id_salarié</a:t>
            </a:r>
            <a:r>
              <a:rPr lang="fr-FR" dirty="0"/>
              <a:t>)</a:t>
            </a:r>
          </a:p>
          <a:p>
            <a:pPr marL="400050" lvl="1" indent="0">
              <a:buNone/>
            </a:pPr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fusion + Fichier salariés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93DA7B1-E586-2B80-EB35-50DE321E7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245" y="1626959"/>
            <a:ext cx="1830846" cy="238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24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4D0133-BCF0-8EB3-A39B-2446BB21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70C0"/>
                </a:solidFill>
              </a:rPr>
              <a:t>Enrichissement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FF286C-C7E7-6765-F550-18C5E8C6D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175682"/>
            <a:ext cx="8596668" cy="865680"/>
          </a:xfrm>
        </p:spPr>
        <p:txBody>
          <a:bodyPr/>
          <a:lstStyle/>
          <a:p>
            <a:r>
              <a:rPr lang="fr-FR" dirty="0"/>
              <a:t>Suppression des colonnes générer par les fusions</a:t>
            </a:r>
          </a:p>
          <a:p>
            <a:r>
              <a:rPr lang="fr-FR" dirty="0"/>
              <a:t>Calcul et ajout d’une colonne « Age 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D79DF28-210B-29AE-2614-E75DC71D5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842" y="1930400"/>
            <a:ext cx="2628900" cy="23241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04898C2-5F15-552A-6F14-08D2FB80A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505" y="2949853"/>
            <a:ext cx="971550" cy="8001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36622FD-03DC-3583-311C-DF4CFBF9B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121" y="2949853"/>
            <a:ext cx="1285875" cy="8001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AF66FA0-1CE0-20E9-B671-955DF56F47D8}"/>
              </a:ext>
            </a:extLst>
          </p:cNvPr>
          <p:cNvSpPr txBox="1"/>
          <p:nvPr/>
        </p:nvSpPr>
        <p:spPr>
          <a:xfrm>
            <a:off x="1607505" y="1842931"/>
            <a:ext cx="2463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Colonnes générer par les fusions</a:t>
            </a:r>
          </a:p>
        </p:txBody>
      </p:sp>
      <p:sp>
        <p:nvSpPr>
          <p:cNvPr id="11" name="Flèche : bas 10">
            <a:extLst>
              <a:ext uri="{FF2B5EF4-FFF2-40B4-BE49-F238E27FC236}">
                <a16:creationId xmlns:a16="http://schemas.microsoft.com/office/drawing/2014/main" id="{A9DB6CFB-C53B-75B6-7F33-1E56E09CCC49}"/>
              </a:ext>
            </a:extLst>
          </p:cNvPr>
          <p:cNvSpPr/>
          <p:nvPr/>
        </p:nvSpPr>
        <p:spPr>
          <a:xfrm>
            <a:off x="1873188" y="2594110"/>
            <a:ext cx="399495" cy="33032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69F869FB-E5FA-8490-A028-DC5F7600885C}"/>
              </a:ext>
            </a:extLst>
          </p:cNvPr>
          <p:cNvSpPr/>
          <p:nvPr/>
        </p:nvSpPr>
        <p:spPr>
          <a:xfrm>
            <a:off x="3228310" y="2594110"/>
            <a:ext cx="399495" cy="33032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928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E8846E-FA76-6DAA-EFB8-C39EE56B1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70C0"/>
                </a:solidFill>
              </a:rPr>
              <a:t>Traitement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12EAE4-FB96-29FD-1C72-943318663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5372043"/>
            <a:ext cx="8596668" cy="1320800"/>
          </a:xfrm>
        </p:spPr>
        <p:txBody>
          <a:bodyPr/>
          <a:lstStyle/>
          <a:p>
            <a:r>
              <a:rPr lang="fr-FR" dirty="0"/>
              <a:t>Calcul des indicateurs</a:t>
            </a:r>
          </a:p>
          <a:p>
            <a:r>
              <a:rPr lang="fr-FR" dirty="0"/>
              <a:t>Classement des indicateurs</a:t>
            </a:r>
          </a:p>
          <a:p>
            <a:r>
              <a:rPr lang="fr-FR" dirty="0"/>
              <a:t>Conversion des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A3DDA7-797B-57AB-FE8F-D9038AF89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837" y="1470998"/>
            <a:ext cx="5051660" cy="373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63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C028B3-905B-18ED-9490-42C29665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967" y="264521"/>
            <a:ext cx="8596668" cy="1320800"/>
          </a:xfrm>
        </p:spPr>
        <p:txBody>
          <a:bodyPr/>
          <a:lstStyle/>
          <a:p>
            <a:r>
              <a:rPr lang="fr-FR" dirty="0">
                <a:solidFill>
                  <a:srgbClr val="0070C0"/>
                </a:solidFill>
              </a:rPr>
              <a:t>Indicateurs globaux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91CFDE-12BE-97A6-D576-2248AAA07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967" y="5528698"/>
            <a:ext cx="4339077" cy="1479277"/>
          </a:xfrm>
        </p:spPr>
        <p:txBody>
          <a:bodyPr/>
          <a:lstStyle/>
          <a:p>
            <a:r>
              <a:rPr lang="fr-FR" dirty="0"/>
              <a:t>Hommes légèrement plus nombreux</a:t>
            </a:r>
          </a:p>
          <a:p>
            <a:r>
              <a:rPr lang="fr-FR" dirty="0"/>
              <a:t>Une quasi égalité Homme/Femme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BD6A9A-65CD-493D-69D0-CA45E82F1588}"/>
              </a:ext>
            </a:extLst>
          </p:cNvPr>
          <p:cNvSpPr/>
          <p:nvPr/>
        </p:nvSpPr>
        <p:spPr>
          <a:xfrm>
            <a:off x="4652604" y="2170707"/>
            <a:ext cx="479394" cy="798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95AC93C-09B8-3916-277A-1B1425CDE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204" y="2639982"/>
            <a:ext cx="2420601" cy="2378532"/>
          </a:xfrm>
          <a:prstGeom prst="rect">
            <a:avLst/>
          </a:prstGeom>
        </p:spPr>
      </p:pic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ECFE1D97-1F4E-532E-F9BF-0F8E23C28FF9}"/>
              </a:ext>
            </a:extLst>
          </p:cNvPr>
          <p:cNvSpPr txBox="1">
            <a:spLocks/>
          </p:cNvSpPr>
          <p:nvPr/>
        </p:nvSpPr>
        <p:spPr>
          <a:xfrm>
            <a:off x="593967" y="1584394"/>
            <a:ext cx="4339077" cy="147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1600" b="1" dirty="0"/>
              <a:t>Répartition Homme/Femme au sein de l’entreprise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6DBA0D5C-35A5-5BF5-9E69-F1FD26142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808" y="2305134"/>
            <a:ext cx="4367686" cy="3046111"/>
          </a:xfrm>
          <a:prstGeom prst="rect">
            <a:avLst/>
          </a:prstGeom>
        </p:spPr>
      </p:pic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463D6FB8-BDC9-C8DB-EAA8-E79AA0592BFE}"/>
              </a:ext>
            </a:extLst>
          </p:cNvPr>
          <p:cNvSpPr txBox="1">
            <a:spLocks/>
          </p:cNvSpPr>
          <p:nvPr/>
        </p:nvSpPr>
        <p:spPr>
          <a:xfrm>
            <a:off x="5089418" y="1584394"/>
            <a:ext cx="4339077" cy="147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1600" b="1" dirty="0"/>
              <a:t>Répartition Femme/Homme par âge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5F94318-1982-7B1B-07D0-A3DFA2CB1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136" y="5134296"/>
            <a:ext cx="872736" cy="278620"/>
          </a:xfrm>
          <a:prstGeom prst="rect">
            <a:avLst/>
          </a:prstGeom>
        </p:spPr>
      </p:pic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5BFF59C4-0D50-C44E-57B5-0D5D50D1BFE6}"/>
              </a:ext>
            </a:extLst>
          </p:cNvPr>
          <p:cNvSpPr txBox="1">
            <a:spLocks/>
          </p:cNvSpPr>
          <p:nvPr/>
        </p:nvSpPr>
        <p:spPr>
          <a:xfrm>
            <a:off x="5089417" y="5528698"/>
            <a:ext cx="4339077" cy="147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Femmes légèrement plus jeune</a:t>
            </a:r>
          </a:p>
          <a:p>
            <a:r>
              <a:rPr lang="fr-FR" dirty="0"/>
              <a:t>Une quasi égalité des âges Homme/Femme </a:t>
            </a:r>
          </a:p>
        </p:txBody>
      </p:sp>
    </p:spTree>
    <p:extLst>
      <p:ext uri="{BB962C8B-B14F-4D97-AF65-F5344CB8AC3E}">
        <p14:creationId xmlns:p14="http://schemas.microsoft.com/office/powerpoint/2010/main" val="1367046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C028B3-905B-18ED-9490-42C29665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967" y="264521"/>
            <a:ext cx="8596668" cy="1320800"/>
          </a:xfrm>
        </p:spPr>
        <p:txBody>
          <a:bodyPr/>
          <a:lstStyle/>
          <a:p>
            <a:r>
              <a:rPr lang="fr-FR" dirty="0">
                <a:solidFill>
                  <a:srgbClr val="0070C0"/>
                </a:solidFill>
              </a:rPr>
              <a:t>Indicateurs globaux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91CFDE-12BE-97A6-D576-2248AAA07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967" y="5528698"/>
            <a:ext cx="4339077" cy="1479277"/>
          </a:xfrm>
        </p:spPr>
        <p:txBody>
          <a:bodyPr/>
          <a:lstStyle/>
          <a:p>
            <a:r>
              <a:rPr lang="fr-FR" dirty="0"/>
              <a:t>Parfaite égalité Homme/Femme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BD6A9A-65CD-493D-69D0-CA45E82F1588}"/>
              </a:ext>
            </a:extLst>
          </p:cNvPr>
          <p:cNvSpPr/>
          <p:nvPr/>
        </p:nvSpPr>
        <p:spPr>
          <a:xfrm>
            <a:off x="4652604" y="2170707"/>
            <a:ext cx="479394" cy="798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ECFE1D97-1F4E-532E-F9BF-0F8E23C28FF9}"/>
              </a:ext>
            </a:extLst>
          </p:cNvPr>
          <p:cNvSpPr txBox="1">
            <a:spLocks/>
          </p:cNvSpPr>
          <p:nvPr/>
        </p:nvSpPr>
        <p:spPr>
          <a:xfrm>
            <a:off x="593967" y="1584394"/>
            <a:ext cx="4339077" cy="147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1600" b="1" dirty="0"/>
              <a:t>Répartition de promotions   Homme/Femme</a:t>
            </a:r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463D6FB8-BDC9-C8DB-EAA8-E79AA0592BFE}"/>
              </a:ext>
            </a:extLst>
          </p:cNvPr>
          <p:cNvSpPr txBox="1">
            <a:spLocks/>
          </p:cNvSpPr>
          <p:nvPr/>
        </p:nvSpPr>
        <p:spPr>
          <a:xfrm>
            <a:off x="5089418" y="1584394"/>
            <a:ext cx="4339077" cy="147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1600" b="1" dirty="0"/>
              <a:t>Répartition des augmentations Homme/Femme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5F94318-1982-7B1B-07D0-A3DFA2CB1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514" y="2491465"/>
            <a:ext cx="872736" cy="278620"/>
          </a:xfrm>
          <a:prstGeom prst="rect">
            <a:avLst/>
          </a:prstGeom>
        </p:spPr>
      </p:pic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5BFF59C4-0D50-C44E-57B5-0D5D50D1BFE6}"/>
              </a:ext>
            </a:extLst>
          </p:cNvPr>
          <p:cNvSpPr txBox="1">
            <a:spLocks/>
          </p:cNvSpPr>
          <p:nvPr/>
        </p:nvSpPr>
        <p:spPr>
          <a:xfrm>
            <a:off x="5089417" y="5528698"/>
            <a:ext cx="4339077" cy="147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Femmes légèrement plus d’augmentations</a:t>
            </a:r>
          </a:p>
          <a:p>
            <a:r>
              <a:rPr lang="fr-FR" dirty="0"/>
              <a:t>Une quasi égalité des âges Homme/Femme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820197A-7228-D726-9FBD-02CA66572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004" y="2369936"/>
            <a:ext cx="2635001" cy="260689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CF5B2B0-310F-BD49-1198-C2673294C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414" y="2352584"/>
            <a:ext cx="2579088" cy="260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25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C028B3-905B-18ED-9490-42C29665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967" y="264521"/>
            <a:ext cx="8596668" cy="1320800"/>
          </a:xfrm>
        </p:spPr>
        <p:txBody>
          <a:bodyPr/>
          <a:lstStyle/>
          <a:p>
            <a:r>
              <a:rPr lang="fr-FR" dirty="0">
                <a:solidFill>
                  <a:srgbClr val="0070C0"/>
                </a:solidFill>
              </a:rPr>
              <a:t>Indicateurs globaux</a:t>
            </a:r>
            <a:br>
              <a:rPr lang="fr-FR" dirty="0">
                <a:solidFill>
                  <a:srgbClr val="0070C0"/>
                </a:solidFill>
              </a:rPr>
            </a:b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91CFDE-12BE-97A6-D576-2248AAA07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650" y="5273606"/>
            <a:ext cx="4339077" cy="1479277"/>
          </a:xfrm>
        </p:spPr>
        <p:txBody>
          <a:bodyPr/>
          <a:lstStyle/>
          <a:p>
            <a:r>
              <a:rPr lang="fr-FR" dirty="0"/>
              <a:t>25% des femmes les plus satisfaite entre 70 et 99</a:t>
            </a:r>
          </a:p>
          <a:p>
            <a:r>
              <a:rPr lang="fr-FR" dirty="0"/>
              <a:t>25% des hommes les plus satisfait entre 78 et 100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28754C4-82E2-D50A-E60F-1EE507420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50" y="2324032"/>
            <a:ext cx="4050577" cy="281228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BE3DB60-7F8D-5171-976B-C32B7A737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270" y="2324031"/>
            <a:ext cx="4053372" cy="2812285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D1B11082-2C82-C657-6705-52F7665D07EA}"/>
              </a:ext>
            </a:extLst>
          </p:cNvPr>
          <p:cNvSpPr txBox="1">
            <a:spLocks/>
          </p:cNvSpPr>
          <p:nvPr/>
        </p:nvSpPr>
        <p:spPr>
          <a:xfrm>
            <a:off x="593967" y="1584394"/>
            <a:ext cx="4339077" cy="147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1600" b="1" dirty="0"/>
              <a:t>Répartition de la satisfaction   Femme/Homme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F803A2D6-1B99-3A63-DFCB-291DB2BF305A}"/>
              </a:ext>
            </a:extLst>
          </p:cNvPr>
          <p:cNvSpPr txBox="1">
            <a:spLocks/>
          </p:cNvSpPr>
          <p:nvPr/>
        </p:nvSpPr>
        <p:spPr>
          <a:xfrm>
            <a:off x="5089418" y="1584394"/>
            <a:ext cx="4339077" cy="147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1600" b="1" dirty="0"/>
              <a:t>Répartition de l’ancienneté Femme/Homme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190AC3F1-86A9-0010-4741-2E47FFFB0DAD}"/>
              </a:ext>
            </a:extLst>
          </p:cNvPr>
          <p:cNvSpPr txBox="1">
            <a:spLocks/>
          </p:cNvSpPr>
          <p:nvPr/>
        </p:nvSpPr>
        <p:spPr>
          <a:xfrm>
            <a:off x="5232270" y="5273605"/>
            <a:ext cx="4339077" cy="147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Pour 75% des femmes l’ancienneté la plus longue est de 17 ans</a:t>
            </a:r>
          </a:p>
          <a:p>
            <a:r>
              <a:rPr lang="fr-FR" dirty="0"/>
              <a:t>Pour 75% des hommes l’ancienneté la plus longue est de 20 ans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5640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C028B3-905B-18ED-9490-42C29665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967" y="264521"/>
            <a:ext cx="8596668" cy="1320800"/>
          </a:xfrm>
        </p:spPr>
        <p:txBody>
          <a:bodyPr/>
          <a:lstStyle/>
          <a:p>
            <a:r>
              <a:rPr lang="fr-FR" dirty="0">
                <a:solidFill>
                  <a:srgbClr val="0070C0"/>
                </a:solidFill>
              </a:rPr>
              <a:t>Indicateurs globaux</a:t>
            </a:r>
            <a:br>
              <a:rPr lang="fr-FR" dirty="0">
                <a:solidFill>
                  <a:srgbClr val="0070C0"/>
                </a:solidFill>
              </a:rPr>
            </a:b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91CFDE-12BE-97A6-D576-2248AAA07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967" y="5316271"/>
            <a:ext cx="4339077" cy="1479277"/>
          </a:xfrm>
        </p:spPr>
        <p:txBody>
          <a:bodyPr/>
          <a:lstStyle/>
          <a:p>
            <a:r>
              <a:rPr lang="fr-FR" dirty="0"/>
              <a:t>Beaucoup d’accidents de travail     (+ de 120 accidents)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D1F9CE3-806F-CBA0-6C82-BE496A5DF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52" y="2358742"/>
            <a:ext cx="4047105" cy="272644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1BF6F6F-CECC-01C1-874A-1EE53A480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813" y="2358742"/>
            <a:ext cx="3970286" cy="2726440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39B3172-DE84-030B-E81E-518131B65673}"/>
              </a:ext>
            </a:extLst>
          </p:cNvPr>
          <p:cNvSpPr txBox="1">
            <a:spLocks/>
          </p:cNvSpPr>
          <p:nvPr/>
        </p:nvSpPr>
        <p:spPr>
          <a:xfrm>
            <a:off x="593967" y="1584394"/>
            <a:ext cx="4339077" cy="147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1600" b="1" dirty="0"/>
              <a:t>Répartition des accidents de travail Femme/Homme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F2194619-3754-1B5C-2DF8-2B1DD675A1E3}"/>
              </a:ext>
            </a:extLst>
          </p:cNvPr>
          <p:cNvSpPr txBox="1">
            <a:spLocks/>
          </p:cNvSpPr>
          <p:nvPr/>
        </p:nvSpPr>
        <p:spPr>
          <a:xfrm>
            <a:off x="5089418" y="1584394"/>
            <a:ext cx="4339077" cy="147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1600" b="1" dirty="0"/>
              <a:t>Répartition Femme/Homme ayant des enfants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BBFB468F-C1F0-0D65-61D6-C818E3E3462F}"/>
              </a:ext>
            </a:extLst>
          </p:cNvPr>
          <p:cNvSpPr txBox="1">
            <a:spLocks/>
          </p:cNvSpPr>
          <p:nvPr/>
        </p:nvSpPr>
        <p:spPr>
          <a:xfrm>
            <a:off x="5353878" y="5316270"/>
            <a:ext cx="4339077" cy="147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Pas de discrimination envers les femmes ayant des enfants</a:t>
            </a:r>
          </a:p>
        </p:txBody>
      </p:sp>
    </p:spTree>
    <p:extLst>
      <p:ext uri="{BB962C8B-B14F-4D97-AF65-F5344CB8AC3E}">
        <p14:creationId xmlns:p14="http://schemas.microsoft.com/office/powerpoint/2010/main" val="2547102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C5928-C932-D3F4-20B3-A66A7601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70C0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3D3C4F-E63C-8213-B6CD-3588AF948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Contexte et objectifs de la mission</a:t>
            </a:r>
          </a:p>
          <a:p>
            <a:r>
              <a:rPr lang="fr-FR" dirty="0"/>
              <a:t>Présentation des données</a:t>
            </a:r>
          </a:p>
          <a:p>
            <a:r>
              <a:rPr lang="fr-FR" dirty="0"/>
              <a:t>Présentation du RGPD</a:t>
            </a:r>
          </a:p>
          <a:p>
            <a:r>
              <a:rPr lang="fr-FR" dirty="0"/>
              <a:t>Présentation du workflow </a:t>
            </a:r>
            <a:r>
              <a:rPr lang="fr-FR" dirty="0" err="1"/>
              <a:t>Knime</a:t>
            </a:r>
            <a:endParaRPr lang="fr-FR" dirty="0"/>
          </a:p>
          <a:p>
            <a:pPr lvl="1"/>
            <a:r>
              <a:rPr lang="fr-FR" dirty="0"/>
              <a:t>Nettoyage</a:t>
            </a:r>
          </a:p>
          <a:p>
            <a:pPr lvl="1"/>
            <a:r>
              <a:rPr lang="fr-FR" dirty="0"/>
              <a:t>Traitement</a:t>
            </a:r>
          </a:p>
          <a:p>
            <a:pPr lvl="1"/>
            <a:r>
              <a:rPr lang="fr-FR" dirty="0"/>
              <a:t>Analyse d’indicateurs</a:t>
            </a:r>
          </a:p>
          <a:p>
            <a:pPr lvl="1"/>
            <a:r>
              <a:rPr lang="fr-FR" dirty="0"/>
              <a:t>Output .CSV</a:t>
            </a:r>
          </a:p>
        </p:txBody>
      </p:sp>
    </p:spTree>
    <p:extLst>
      <p:ext uri="{BB962C8B-B14F-4D97-AF65-F5344CB8AC3E}">
        <p14:creationId xmlns:p14="http://schemas.microsoft.com/office/powerpoint/2010/main" val="2761137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C028B3-905B-18ED-9490-42C29665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967" y="264521"/>
            <a:ext cx="8596668" cy="1320800"/>
          </a:xfrm>
        </p:spPr>
        <p:txBody>
          <a:bodyPr/>
          <a:lstStyle/>
          <a:p>
            <a:r>
              <a:rPr lang="fr-FR" dirty="0">
                <a:solidFill>
                  <a:srgbClr val="0070C0"/>
                </a:solidFill>
              </a:rPr>
              <a:t>Indicateurs composés</a:t>
            </a:r>
            <a:br>
              <a:rPr lang="fr-FR" dirty="0"/>
            </a:br>
            <a:r>
              <a:rPr lang="fr-FR" sz="2000" dirty="0"/>
              <a:t>Analyse par service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91CFDE-12BE-97A6-D576-2248AAA07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222" y="5390239"/>
            <a:ext cx="4339077" cy="1479277"/>
          </a:xfrm>
        </p:spPr>
        <p:txBody>
          <a:bodyPr/>
          <a:lstStyle/>
          <a:p>
            <a:r>
              <a:rPr lang="fr-FR" dirty="0"/>
              <a:t>Pas d'égalité parfaite au sein des services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AE5C46A-7362-3A2E-5D77-4F76180D9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23" y="2188569"/>
            <a:ext cx="4339077" cy="290026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0227919-7B59-DAE2-59FA-22AA40F4D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996" y="2188569"/>
            <a:ext cx="4428078" cy="2900262"/>
          </a:xfrm>
          <a:prstGeom prst="rect">
            <a:avLst/>
          </a:prstGeom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79302F6F-AB8F-16DA-C8A2-247165D63E8A}"/>
              </a:ext>
            </a:extLst>
          </p:cNvPr>
          <p:cNvSpPr txBox="1">
            <a:spLocks/>
          </p:cNvSpPr>
          <p:nvPr/>
        </p:nvSpPr>
        <p:spPr>
          <a:xfrm>
            <a:off x="597723" y="1584393"/>
            <a:ext cx="4339077" cy="147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1600" b="1" dirty="0"/>
              <a:t>Répartition des effectifs Femme/Homme par services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24A1C0A5-50F1-D2FB-2638-5F347A76CF1E}"/>
              </a:ext>
            </a:extLst>
          </p:cNvPr>
          <p:cNvSpPr txBox="1">
            <a:spLocks/>
          </p:cNvSpPr>
          <p:nvPr/>
        </p:nvSpPr>
        <p:spPr>
          <a:xfrm>
            <a:off x="5292496" y="1584393"/>
            <a:ext cx="4339077" cy="147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1600" b="1" dirty="0"/>
              <a:t>Répartition du salaire moyen Femme/Homme par services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8E1944E4-C765-A93D-A504-AC22D9E9E585}"/>
              </a:ext>
            </a:extLst>
          </p:cNvPr>
          <p:cNvSpPr txBox="1">
            <a:spLocks/>
          </p:cNvSpPr>
          <p:nvPr/>
        </p:nvSpPr>
        <p:spPr>
          <a:xfrm>
            <a:off x="5247996" y="5390239"/>
            <a:ext cx="4339077" cy="147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Les femmes on un salaire moyen plus élever dans certains services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BC9C7F09-5133-2B1F-B3B0-FF0B43BD0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6600" y="1964731"/>
            <a:ext cx="12858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18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C028B3-905B-18ED-9490-42C29665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967" y="264521"/>
            <a:ext cx="8596668" cy="1320800"/>
          </a:xfrm>
        </p:spPr>
        <p:txBody>
          <a:bodyPr/>
          <a:lstStyle/>
          <a:p>
            <a:r>
              <a:rPr lang="fr-FR" dirty="0">
                <a:solidFill>
                  <a:srgbClr val="0070C0"/>
                </a:solidFill>
              </a:rPr>
              <a:t>Indicateurs composés</a:t>
            </a:r>
            <a:br>
              <a:rPr lang="fr-FR" dirty="0"/>
            </a:br>
            <a:r>
              <a:rPr lang="fr-FR" sz="2000" dirty="0"/>
              <a:t>Analyse des types de contrat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91CFDE-12BE-97A6-D576-2248AAA07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967" y="5292738"/>
            <a:ext cx="4339077" cy="1479277"/>
          </a:xfrm>
        </p:spPr>
        <p:txBody>
          <a:bodyPr/>
          <a:lstStyle/>
          <a:p>
            <a:r>
              <a:rPr lang="fr-FR" dirty="0"/>
              <a:t>Plus de CDI chez les hommes</a:t>
            </a:r>
          </a:p>
          <a:p>
            <a:r>
              <a:rPr lang="fr-FR" dirty="0"/>
              <a:t>Plus de CDD chez les femmes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F92FAB5-26A8-8995-382A-BFF510A4B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35" y="2388093"/>
            <a:ext cx="3998017" cy="267626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BFF880E-9322-0A03-6EAA-E767A5315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493" y="2388093"/>
            <a:ext cx="3953499" cy="267626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E83F47F-0BCD-4B3A-D823-5831A430A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5684" y="1930893"/>
            <a:ext cx="1781175" cy="457200"/>
          </a:xfrm>
          <a:prstGeom prst="rect">
            <a:avLst/>
          </a:prstGeom>
        </p:spPr>
      </p:pic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B67AF0EF-9CAB-2ABA-EEB6-40AE89A9E2AA}"/>
              </a:ext>
            </a:extLst>
          </p:cNvPr>
          <p:cNvSpPr txBox="1">
            <a:spLocks/>
          </p:cNvSpPr>
          <p:nvPr/>
        </p:nvSpPr>
        <p:spPr>
          <a:xfrm>
            <a:off x="597723" y="1584393"/>
            <a:ext cx="4339077" cy="147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1600" b="1" dirty="0"/>
              <a:t>Répartition des types de contrats Femme/Homme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12ABCEA0-C4B0-3D69-1D59-C90B87C4640D}"/>
              </a:ext>
            </a:extLst>
          </p:cNvPr>
          <p:cNvSpPr txBox="1">
            <a:spLocks/>
          </p:cNvSpPr>
          <p:nvPr/>
        </p:nvSpPr>
        <p:spPr>
          <a:xfrm>
            <a:off x="5292496" y="1584393"/>
            <a:ext cx="4339077" cy="147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1600" b="1" dirty="0"/>
              <a:t>Répartition du salaire moyen Femme/Homme par types de contrats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3ADBF4C-8071-0A8C-06C8-F2C349E0D826}"/>
              </a:ext>
            </a:extLst>
          </p:cNvPr>
          <p:cNvSpPr txBox="1">
            <a:spLocks/>
          </p:cNvSpPr>
          <p:nvPr/>
        </p:nvSpPr>
        <p:spPr>
          <a:xfrm>
            <a:off x="5292496" y="5292738"/>
            <a:ext cx="4339077" cy="147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Salaires moyens légèrement plus élever pour les femmes</a:t>
            </a:r>
          </a:p>
        </p:txBody>
      </p:sp>
    </p:spTree>
    <p:extLst>
      <p:ext uri="{BB962C8B-B14F-4D97-AF65-F5344CB8AC3E}">
        <p14:creationId xmlns:p14="http://schemas.microsoft.com/office/powerpoint/2010/main" val="2898882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051EBF-D9B9-E712-EF73-9F7CAAB53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70C0"/>
                </a:solidFill>
              </a:rPr>
              <a:t>Fichier .CSV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CF8FDF-ED9F-4CB9-2F5F-95890E40F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847208"/>
            <a:ext cx="8596668" cy="1651246"/>
          </a:xfrm>
        </p:spPr>
        <p:txBody>
          <a:bodyPr/>
          <a:lstStyle/>
          <a:p>
            <a:r>
              <a:rPr lang="fr-FR" dirty="0"/>
              <a:t>Respect des 5 principes du RGPD</a:t>
            </a:r>
          </a:p>
          <a:p>
            <a:r>
              <a:rPr lang="fr-FR" dirty="0"/>
              <a:t>Données supprimé toutes les 5 années</a:t>
            </a:r>
          </a:p>
          <a:p>
            <a:r>
              <a:rPr lang="fr-FR" dirty="0"/>
              <a:t>Eventuel ajout d’un mot de passe sur le fichier</a:t>
            </a:r>
          </a:p>
          <a:p>
            <a:r>
              <a:rPr lang="fr-FR" dirty="0"/>
              <a:t>Limiter les accès aux personnes concernes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2EBC597-0C14-912A-0F31-8BA6E99C2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92" y="1930400"/>
            <a:ext cx="7711751" cy="2520426"/>
          </a:xfrm>
          <a:prstGeom prst="rect">
            <a:avLst/>
          </a:prstGeom>
        </p:spPr>
      </p:pic>
      <p:pic>
        <p:nvPicPr>
          <p:cNvPr id="4098" name="Picture 2" descr="Le RGPD en quelques points - EASYTEAM">
            <a:extLst>
              <a:ext uri="{FF2B5EF4-FFF2-40B4-BE49-F238E27FC236}">
                <a16:creationId xmlns:a16="http://schemas.microsoft.com/office/drawing/2014/main" id="{DDE1FF1B-71EC-5CB2-57B4-53359A0A8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234" y="4630734"/>
            <a:ext cx="1121433" cy="60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713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451902-F307-A2D5-E9A7-91DEA305D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70C0"/>
                </a:solidFill>
              </a:rPr>
              <a:t>Screen workflow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0DDBAF-F406-D2DD-03E5-55C54F7F1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7026DC1-C610-1A9A-1178-6C840BD81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95" y="1407897"/>
            <a:ext cx="8879307" cy="504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14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B2D47-1D6A-59A0-92FE-008CD1CA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70C0"/>
                </a:solidFill>
              </a:rPr>
              <a:t>Synthèse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D1B11F-F612-AEDC-05A3-D585723A4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613073"/>
          </a:xfrm>
        </p:spPr>
        <p:txBody>
          <a:bodyPr>
            <a:normAutofit/>
          </a:bodyPr>
          <a:lstStyle/>
          <a:p>
            <a:r>
              <a:rPr lang="fr-FR" dirty="0"/>
              <a:t>Lecture des données:</a:t>
            </a:r>
          </a:p>
          <a:p>
            <a:pPr lvl="1"/>
            <a:r>
              <a:rPr lang="fr-FR" dirty="0"/>
              <a:t>Données manquantes</a:t>
            </a:r>
          </a:p>
          <a:p>
            <a:r>
              <a:rPr lang="fr-FR" dirty="0"/>
              <a:t>Indicateurs globaux:</a:t>
            </a:r>
          </a:p>
          <a:p>
            <a:pPr lvl="1"/>
            <a:r>
              <a:rPr lang="fr-FR" dirty="0"/>
              <a:t>Respect de l’égalité homme/femme</a:t>
            </a:r>
          </a:p>
          <a:p>
            <a:pPr lvl="1"/>
            <a:r>
              <a:rPr lang="fr-FR" dirty="0"/>
              <a:t>Aucune discrimination visible</a:t>
            </a:r>
          </a:p>
          <a:p>
            <a:r>
              <a:rPr lang="fr-FR" dirty="0"/>
              <a:t>Indicateurs composés:</a:t>
            </a:r>
          </a:p>
          <a:p>
            <a:pPr lvl="1"/>
            <a:r>
              <a:rPr lang="fr-FR" dirty="0"/>
              <a:t>Aucune égalité parfaite au sein des services</a:t>
            </a:r>
          </a:p>
          <a:p>
            <a:pPr lvl="1"/>
            <a:r>
              <a:rPr lang="fr-FR" dirty="0"/>
              <a:t>Plus de stabilité chez les hommes que chez le femme (femme + CDD)</a:t>
            </a:r>
          </a:p>
          <a:p>
            <a:pPr lvl="1"/>
            <a:r>
              <a:rPr lang="fr-FR" dirty="0"/>
              <a:t>Quasi parfaite égalité du salaire moyen par type de contrat</a:t>
            </a:r>
          </a:p>
          <a:p>
            <a:r>
              <a:rPr lang="fr-FR" dirty="0"/>
              <a:t>Fichier .CSV</a:t>
            </a:r>
          </a:p>
          <a:p>
            <a:pPr lvl="1"/>
            <a:r>
              <a:rPr lang="fr-FR" dirty="0"/>
              <a:t>Respect du RGPD</a:t>
            </a:r>
          </a:p>
        </p:txBody>
      </p:sp>
    </p:spTree>
    <p:extLst>
      <p:ext uri="{BB962C8B-B14F-4D97-AF65-F5344CB8AC3E}">
        <p14:creationId xmlns:p14="http://schemas.microsoft.com/office/powerpoint/2010/main" val="2183249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5F5614F-DB6B-56EA-6A88-07055F58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70C0"/>
                </a:solidFill>
              </a:rPr>
              <a:t>Contexte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3A516BB-6146-C0A3-41E3-8D13E5D88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Data Analyste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Cabinet de consultants spécialisé dans la transformation digital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Plus de 150 salariés</a:t>
            </a:r>
          </a:p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9DE96CE-D6C5-B32A-9818-491600C64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960" y="1348201"/>
            <a:ext cx="3494684" cy="1919346"/>
          </a:xfrm>
          <a:prstGeom prst="rect">
            <a:avLst/>
          </a:prstGeom>
        </p:spPr>
      </p:pic>
      <p:pic>
        <p:nvPicPr>
          <p:cNvPr id="2056" name="Picture 8" descr="Transformation digitale des entreprises - Agence Caméléon">
            <a:extLst>
              <a:ext uri="{FF2B5EF4-FFF2-40B4-BE49-F238E27FC236}">
                <a16:creationId xmlns:a16="http://schemas.microsoft.com/office/drawing/2014/main" id="{434BA91A-E4C4-B260-4388-DDD0EB85F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214" y="2595406"/>
            <a:ext cx="2439309" cy="190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omment dois-je gérer mes employés ? Comment gérer son équipe ? Comment  avoir une équipe performante ? Quels sont les indicateurs clés ?">
            <a:extLst>
              <a:ext uri="{FF2B5EF4-FFF2-40B4-BE49-F238E27FC236}">
                <a16:creationId xmlns:a16="http://schemas.microsoft.com/office/drawing/2014/main" id="{F2CD126C-2368-DE43-B673-CD440999B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541" y="5035830"/>
            <a:ext cx="4101484" cy="182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64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39133-8594-B687-F44D-960F698F2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70C0"/>
                </a:solidFill>
              </a:rPr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0CFA52-79CD-6395-E0B1-0CA4430F6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Améliorer notre marque employeur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Attirer des nouveaux talents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Automatisation de la création d’un rapport diagnostique sur l’égalité professionnelle femmes/hommes</a:t>
            </a:r>
          </a:p>
        </p:txBody>
      </p:sp>
      <p:pic>
        <p:nvPicPr>
          <p:cNvPr id="1026" name="Picture 2" descr="certifier | La Pierre Tombale">
            <a:extLst>
              <a:ext uri="{FF2B5EF4-FFF2-40B4-BE49-F238E27FC236}">
                <a16:creationId xmlns:a16="http://schemas.microsoft.com/office/drawing/2014/main" id="{1B44F8FE-A98F-EB60-A99F-BAEA0C4F6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209" y="1930400"/>
            <a:ext cx="1009896" cy="100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-pedagogik - c-pedagogik">
            <a:extLst>
              <a:ext uri="{FF2B5EF4-FFF2-40B4-BE49-F238E27FC236}">
                <a16:creationId xmlns:a16="http://schemas.microsoft.com/office/drawing/2014/main" id="{678BEBB5-7556-86B9-B9D9-85E6440C0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818" y="3339605"/>
            <a:ext cx="1281700" cy="120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4 tâches à automatiser dès maintenant pour un meilleur référencement et un  meilleur ROI - Semji">
            <a:extLst>
              <a:ext uri="{FF2B5EF4-FFF2-40B4-BE49-F238E27FC236}">
                <a16:creationId xmlns:a16="http://schemas.microsoft.com/office/drawing/2014/main" id="{9B010FC9-F268-9226-1A46-3F0CF80DD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997" y="5639284"/>
            <a:ext cx="1865821" cy="110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DEX EGALITÉ HOMMES/FEMMES 2021 - PEP 66">
            <a:extLst>
              <a:ext uri="{FF2B5EF4-FFF2-40B4-BE49-F238E27FC236}">
                <a16:creationId xmlns:a16="http://schemas.microsoft.com/office/drawing/2014/main" id="{1A9F639F-B0B0-0C9D-03E7-91CD698CD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570" y="5580515"/>
            <a:ext cx="1566495" cy="121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010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C190B-EC79-CD01-D0BD-B4739343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70C0"/>
                </a:solidFill>
              </a:rPr>
              <a:t>Ressources et outil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B0ACFA-1AA0-6BF3-856B-92E2DFAF8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104" y="4317781"/>
            <a:ext cx="2960169" cy="1219635"/>
          </a:xfrm>
        </p:spPr>
        <p:txBody>
          <a:bodyPr/>
          <a:lstStyle/>
          <a:p>
            <a:r>
              <a:rPr lang="fr-FR" dirty="0"/>
              <a:t>Logiciel : </a:t>
            </a:r>
            <a:r>
              <a:rPr lang="fr-FR" dirty="0" err="1"/>
              <a:t>Knime</a:t>
            </a: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D2B14580-855A-2E9F-208A-714FBA65873E}"/>
              </a:ext>
            </a:extLst>
          </p:cNvPr>
          <p:cNvSpPr txBox="1">
            <a:spLocks/>
          </p:cNvSpPr>
          <p:nvPr/>
        </p:nvSpPr>
        <p:spPr>
          <a:xfrm>
            <a:off x="1181427" y="3201764"/>
            <a:ext cx="2960169" cy="1772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Fichiers : 3 fichiers</a:t>
            </a:r>
          </a:p>
          <a:p>
            <a:pPr lvl="1"/>
            <a:r>
              <a:rPr lang="fr-FR" dirty="0"/>
              <a:t>Fichier </a:t>
            </a:r>
            <a:r>
              <a:rPr lang="fr-FR" dirty="0" err="1"/>
              <a:t>info_pro</a:t>
            </a:r>
            <a:endParaRPr lang="fr-FR" dirty="0"/>
          </a:p>
          <a:p>
            <a:pPr lvl="1"/>
            <a:r>
              <a:rPr lang="fr-FR" dirty="0"/>
              <a:t>Fichier rémunération</a:t>
            </a:r>
          </a:p>
          <a:p>
            <a:pPr lvl="1"/>
            <a:r>
              <a:rPr lang="fr-FR" dirty="0"/>
              <a:t>Fichier salarié</a:t>
            </a:r>
          </a:p>
        </p:txBody>
      </p:sp>
      <p:pic>
        <p:nvPicPr>
          <p:cNvPr id="1026" name="Picture 2" descr="KNIME | Open for Innovation">
            <a:extLst>
              <a:ext uri="{FF2B5EF4-FFF2-40B4-BE49-F238E27FC236}">
                <a16:creationId xmlns:a16="http://schemas.microsoft.com/office/drawing/2014/main" id="{0070FFA9-94B3-8D82-09B2-B74B9AC02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105" y="2958243"/>
            <a:ext cx="3642169" cy="94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981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820C50-53D8-778C-F4CF-4AC06B3F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70C0"/>
                </a:solidFill>
              </a:rPr>
              <a:t>Présentation des données</a:t>
            </a:r>
            <a:br>
              <a:rPr lang="fr-FR" dirty="0"/>
            </a:br>
            <a:r>
              <a:rPr lang="fr-FR" sz="2000" dirty="0"/>
              <a:t>Fichier </a:t>
            </a:r>
            <a:r>
              <a:rPr lang="fr-FR" sz="2000" dirty="0" err="1"/>
              <a:t>info_pro</a:t>
            </a:r>
            <a:endParaRPr lang="fr-FR" sz="2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CB9F4E-DE78-771E-3148-FDFF114E7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720562"/>
            <a:ext cx="8596668" cy="1875547"/>
          </a:xfrm>
        </p:spPr>
        <p:txBody>
          <a:bodyPr/>
          <a:lstStyle/>
          <a:p>
            <a:r>
              <a:rPr lang="fr-FR" dirty="0" err="1"/>
              <a:t>id_salarié</a:t>
            </a:r>
            <a:r>
              <a:rPr lang="fr-FR" dirty="0"/>
              <a:t> (Clé primaire)</a:t>
            </a:r>
          </a:p>
          <a:p>
            <a:pPr>
              <a:spcBef>
                <a:spcPts val="0"/>
              </a:spcBef>
            </a:pPr>
            <a:r>
              <a:rPr lang="fr-FR" dirty="0"/>
              <a:t>Ancienneté (Année)</a:t>
            </a:r>
          </a:p>
          <a:p>
            <a:pPr>
              <a:spcBef>
                <a:spcPts val="0"/>
              </a:spcBef>
            </a:pPr>
            <a:r>
              <a:rPr lang="fr-FR" dirty="0"/>
              <a:t>Distance domicile/travail (en km)</a:t>
            </a:r>
          </a:p>
          <a:p>
            <a:pPr>
              <a:spcBef>
                <a:spcPts val="0"/>
              </a:spcBef>
            </a:pPr>
            <a:r>
              <a:rPr lang="fr-FR" dirty="0"/>
              <a:t>Service (6 services)</a:t>
            </a:r>
          </a:p>
          <a:p>
            <a:pPr>
              <a:spcBef>
                <a:spcPts val="0"/>
              </a:spcBef>
            </a:pPr>
            <a:r>
              <a:rPr lang="fr-FR" dirty="0"/>
              <a:t>Accident de travail (Oui/Non)</a:t>
            </a:r>
          </a:p>
          <a:p>
            <a:pPr>
              <a:spcBef>
                <a:spcPts val="0"/>
              </a:spcBef>
            </a:pPr>
            <a:r>
              <a:rPr lang="fr-FR" dirty="0"/>
              <a:t>Satisfaction (de 1 à 100)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4A06A2E-49CA-83EC-3C21-54B81934B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648" y="1832747"/>
            <a:ext cx="6034039" cy="268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02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820C50-53D8-778C-F4CF-4AC06B3F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70C0"/>
                </a:solidFill>
              </a:rPr>
              <a:t>Présentation des données</a:t>
            </a:r>
            <a:br>
              <a:rPr lang="fr-FR" dirty="0"/>
            </a:br>
            <a:r>
              <a:rPr lang="fr-FR" sz="2000" dirty="0"/>
              <a:t>Fichier rémunération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CB9F4E-DE78-771E-3148-FDFF114E7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720562"/>
            <a:ext cx="8596668" cy="2017589"/>
          </a:xfrm>
        </p:spPr>
        <p:txBody>
          <a:bodyPr/>
          <a:lstStyle/>
          <a:p>
            <a:r>
              <a:rPr lang="fr-FR" dirty="0" err="1"/>
              <a:t>id_salarié</a:t>
            </a:r>
            <a:r>
              <a:rPr lang="fr-FR" dirty="0"/>
              <a:t> (Clé primaire)</a:t>
            </a:r>
          </a:p>
          <a:p>
            <a:pPr>
              <a:spcBef>
                <a:spcPts val="0"/>
              </a:spcBef>
            </a:pPr>
            <a:r>
              <a:rPr lang="fr-FR" dirty="0"/>
              <a:t>Contrat (CDI/CDD)</a:t>
            </a:r>
          </a:p>
          <a:p>
            <a:pPr>
              <a:spcBef>
                <a:spcPts val="0"/>
              </a:spcBef>
            </a:pPr>
            <a:r>
              <a:rPr lang="fr-FR" dirty="0"/>
              <a:t>Durée hebdo (en heure)</a:t>
            </a:r>
          </a:p>
          <a:p>
            <a:pPr>
              <a:spcBef>
                <a:spcPts val="0"/>
              </a:spcBef>
            </a:pPr>
            <a:r>
              <a:rPr lang="fr-FR" dirty="0"/>
              <a:t>Salaire mensuel (en euro)</a:t>
            </a:r>
          </a:p>
          <a:p>
            <a:pPr>
              <a:spcBef>
                <a:spcPts val="0"/>
              </a:spcBef>
            </a:pPr>
            <a:r>
              <a:rPr lang="fr-FR" dirty="0"/>
              <a:t>Variable (0 à 100)</a:t>
            </a:r>
          </a:p>
          <a:p>
            <a:pPr>
              <a:spcBef>
                <a:spcPts val="0"/>
              </a:spcBef>
            </a:pPr>
            <a:r>
              <a:rPr lang="fr-FR" dirty="0"/>
              <a:t>Augmentation (0 ou 1)</a:t>
            </a:r>
          </a:p>
          <a:p>
            <a:pPr>
              <a:spcBef>
                <a:spcPts val="0"/>
              </a:spcBef>
            </a:pPr>
            <a:r>
              <a:rPr lang="fr-FR" dirty="0"/>
              <a:t>Promotion (0 ou 1)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4A06A2E-49CA-83EC-3C21-54B81934B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648" y="1832747"/>
            <a:ext cx="6034039" cy="268105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225D814-7A53-4919-7CE4-6151FB139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648" y="1832747"/>
            <a:ext cx="6264712" cy="268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78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820C50-53D8-778C-F4CF-4AC06B3F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70C0"/>
                </a:solidFill>
              </a:rPr>
              <a:t>Présentation des données</a:t>
            </a:r>
            <a:br>
              <a:rPr lang="fr-FR" dirty="0"/>
            </a:br>
            <a:r>
              <a:rPr lang="fr-FR" sz="2000" dirty="0"/>
              <a:t>Fichier salariés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CB9F4E-DE78-771E-3148-FDFF114E7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720562"/>
            <a:ext cx="8596668" cy="2017589"/>
          </a:xfrm>
        </p:spPr>
        <p:txBody>
          <a:bodyPr/>
          <a:lstStyle/>
          <a:p>
            <a:r>
              <a:rPr lang="fr-FR" dirty="0" err="1"/>
              <a:t>id_salarié</a:t>
            </a:r>
            <a:r>
              <a:rPr lang="fr-FR" dirty="0"/>
              <a:t> (Clé primaire)</a:t>
            </a:r>
          </a:p>
          <a:p>
            <a:pPr>
              <a:spcBef>
                <a:spcPts val="0"/>
              </a:spcBef>
            </a:pPr>
            <a:r>
              <a:rPr lang="fr-FR" dirty="0"/>
              <a:t>Sexe (F/H)</a:t>
            </a:r>
          </a:p>
          <a:p>
            <a:pPr>
              <a:spcBef>
                <a:spcPts val="0"/>
              </a:spcBef>
            </a:pPr>
            <a:r>
              <a:rPr lang="fr-FR" dirty="0"/>
              <a:t>Nom/Prénom</a:t>
            </a:r>
          </a:p>
          <a:p>
            <a:pPr>
              <a:spcBef>
                <a:spcPts val="0"/>
              </a:spcBef>
            </a:pPr>
            <a:r>
              <a:rPr lang="fr-FR" dirty="0"/>
              <a:t>Téléphone</a:t>
            </a:r>
          </a:p>
          <a:p>
            <a:pPr>
              <a:spcBef>
                <a:spcPts val="0"/>
              </a:spcBef>
            </a:pPr>
            <a:r>
              <a:rPr lang="fr-FR" dirty="0"/>
              <a:t>Date de naissance</a:t>
            </a:r>
          </a:p>
          <a:p>
            <a:pPr>
              <a:spcBef>
                <a:spcPts val="0"/>
              </a:spcBef>
            </a:pPr>
            <a:r>
              <a:rPr lang="fr-FR" dirty="0"/>
              <a:t>Etat civil (Célibataire/Marié)</a:t>
            </a:r>
          </a:p>
          <a:p>
            <a:pPr>
              <a:spcBef>
                <a:spcPts val="0"/>
              </a:spcBef>
            </a:pPr>
            <a:r>
              <a:rPr lang="fr-FR" dirty="0"/>
              <a:t>Enfants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4A06A2E-49CA-83EC-3C21-54B81934B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648" y="1832747"/>
            <a:ext cx="6034039" cy="268105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73CD89D-8302-74F1-491D-4355087C8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300" y="1832747"/>
            <a:ext cx="6020734" cy="268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6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9824A4-2383-C548-1B0E-E2EA47B2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70C0"/>
                </a:solidFill>
              </a:rPr>
              <a:t>Le RGPD</a:t>
            </a:r>
            <a:br>
              <a:rPr lang="fr-FR" dirty="0">
                <a:solidFill>
                  <a:srgbClr val="0070C0"/>
                </a:solidFill>
              </a:rPr>
            </a:br>
            <a:r>
              <a:rPr lang="fr-FR" sz="2000" dirty="0">
                <a:solidFill>
                  <a:srgbClr val="0070C0"/>
                </a:solidFill>
              </a:rPr>
              <a:t>Les 5 principes du RGPD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768C40-BA73-91BC-362E-9BCADBDD9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Principe de finalité</a:t>
            </a:r>
          </a:p>
          <a:p>
            <a:endParaRPr lang="fr-FR" dirty="0"/>
          </a:p>
          <a:p>
            <a:r>
              <a:rPr lang="fr-FR" dirty="0"/>
              <a:t>Principe de proportionnalité et de pertinence</a:t>
            </a:r>
          </a:p>
          <a:p>
            <a:endParaRPr lang="fr-FR" dirty="0"/>
          </a:p>
          <a:p>
            <a:r>
              <a:rPr lang="fr-FR" dirty="0"/>
              <a:t>Principe d’une durée de conservation limitée</a:t>
            </a:r>
          </a:p>
          <a:p>
            <a:endParaRPr lang="fr-FR" dirty="0"/>
          </a:p>
          <a:p>
            <a:r>
              <a:rPr lang="fr-FR" dirty="0"/>
              <a:t>Principe de sécurité et de confidentialité</a:t>
            </a:r>
          </a:p>
          <a:p>
            <a:endParaRPr lang="fr-FR" dirty="0"/>
          </a:p>
          <a:p>
            <a:r>
              <a:rPr lang="fr-FR" dirty="0"/>
              <a:t>Droits des personnes</a:t>
            </a:r>
          </a:p>
        </p:txBody>
      </p:sp>
      <p:pic>
        <p:nvPicPr>
          <p:cNvPr id="3074" name="Picture 2" descr="RGPD : qu'est-ce qui change pour les entreprises et les citoyens ?">
            <a:extLst>
              <a:ext uri="{FF2B5EF4-FFF2-40B4-BE49-F238E27FC236}">
                <a16:creationId xmlns:a16="http://schemas.microsoft.com/office/drawing/2014/main" id="{9D907EF5-946C-190B-ACCB-8257E2118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71" y="0"/>
            <a:ext cx="1888352" cy="125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57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te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2616</TotalTime>
  <Words>793</Words>
  <Application>Microsoft Office PowerPoint</Application>
  <PresentationFormat>Grand écran</PresentationFormat>
  <Paragraphs>158</Paragraphs>
  <Slides>24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Georgia</vt:lpstr>
      <vt:lpstr>Trebuchet MS</vt:lpstr>
      <vt:lpstr>Wingdings 3</vt:lpstr>
      <vt:lpstr>Thème Office</vt:lpstr>
      <vt:lpstr>Facette</vt:lpstr>
      <vt:lpstr>Présentation PowerPoint</vt:lpstr>
      <vt:lpstr>Sommaire</vt:lpstr>
      <vt:lpstr>Contexte</vt:lpstr>
      <vt:lpstr>Objectifs</vt:lpstr>
      <vt:lpstr>Ressources et outil</vt:lpstr>
      <vt:lpstr>Présentation des données Fichier info_pro</vt:lpstr>
      <vt:lpstr>Présentation des données Fichier rémunération</vt:lpstr>
      <vt:lpstr>Présentation des données Fichier salariés</vt:lpstr>
      <vt:lpstr>Le RGPD Les 5 principes du RGPD</vt:lpstr>
      <vt:lpstr>Workflow Knime</vt:lpstr>
      <vt:lpstr>Import des données</vt:lpstr>
      <vt:lpstr>Nettoyage</vt:lpstr>
      <vt:lpstr>Fusion des données</vt:lpstr>
      <vt:lpstr>Enrichissement des données</vt:lpstr>
      <vt:lpstr>Traitement des données</vt:lpstr>
      <vt:lpstr>Indicateurs globaux</vt:lpstr>
      <vt:lpstr>Indicateurs globaux</vt:lpstr>
      <vt:lpstr>Indicateurs globaux </vt:lpstr>
      <vt:lpstr>Indicateurs globaux </vt:lpstr>
      <vt:lpstr>Indicateurs composés Analyse par service</vt:lpstr>
      <vt:lpstr>Indicateurs composés Analyse des types de contrat</vt:lpstr>
      <vt:lpstr>Fichier .CSV</vt:lpstr>
      <vt:lpstr>Screen workflow</vt:lpstr>
      <vt:lpstr>Synthèse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Ibrahim Ikij</dc:creator>
  <cp:lastModifiedBy>Ibrahim Ikij</cp:lastModifiedBy>
  <cp:revision>62</cp:revision>
  <dcterms:created xsi:type="dcterms:W3CDTF">2022-12-01T10:36:08Z</dcterms:created>
  <dcterms:modified xsi:type="dcterms:W3CDTF">2022-12-12T12:20:41Z</dcterms:modified>
</cp:coreProperties>
</file>