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687" r:id="rId3"/>
    <p:sldMasterId id="2147483716" r:id="rId4"/>
  </p:sldMasterIdLst>
  <p:notesMasterIdLst>
    <p:notesMasterId r:id="rId42"/>
  </p:notesMasterIdLst>
  <p:sldIdLst>
    <p:sldId id="256" r:id="rId5"/>
    <p:sldId id="289" r:id="rId6"/>
    <p:sldId id="257" r:id="rId7"/>
    <p:sldId id="258" r:id="rId8"/>
    <p:sldId id="259" r:id="rId9"/>
    <p:sldId id="290" r:id="rId10"/>
    <p:sldId id="291" r:id="rId11"/>
    <p:sldId id="260" r:id="rId12"/>
    <p:sldId id="261" r:id="rId13"/>
    <p:sldId id="262" r:id="rId14"/>
    <p:sldId id="263" r:id="rId15"/>
    <p:sldId id="264" r:id="rId16"/>
    <p:sldId id="265" r:id="rId17"/>
    <p:sldId id="284" r:id="rId18"/>
    <p:sldId id="268" r:id="rId19"/>
    <p:sldId id="269" r:id="rId20"/>
    <p:sldId id="267" r:id="rId21"/>
    <p:sldId id="266" r:id="rId22"/>
    <p:sldId id="270" r:id="rId23"/>
    <p:sldId id="287" r:id="rId24"/>
    <p:sldId id="274" r:id="rId25"/>
    <p:sldId id="275" r:id="rId26"/>
    <p:sldId id="288" r:id="rId27"/>
    <p:sldId id="271" r:id="rId28"/>
    <p:sldId id="272" r:id="rId29"/>
    <p:sldId id="273" r:id="rId30"/>
    <p:sldId id="292" r:id="rId31"/>
    <p:sldId id="28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6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40" autoAdjust="0"/>
  </p:normalViewPr>
  <p:slideViewPr>
    <p:cSldViewPr snapToGrid="0">
      <p:cViewPr varScale="1">
        <p:scale>
          <a:sx n="102" d="100"/>
          <a:sy n="102" d="100"/>
        </p:scale>
        <p:origin x="91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E96F1-B324-422F-BF60-F275DDF906E8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E8AD26E-41F6-4F99-AD3F-5CEB72B6433D}">
      <dgm:prSet/>
      <dgm:spPr/>
      <dgm:t>
        <a:bodyPr/>
        <a:lstStyle/>
        <a:p>
          <a:r>
            <a:rPr lang="fr-FR" b="0" i="0" dirty="0"/>
            <a:t>1. Préparation des données</a:t>
          </a:r>
          <a:endParaRPr lang="fr-FR" dirty="0"/>
        </a:p>
      </dgm:t>
    </dgm:pt>
    <dgm:pt modelId="{41B461AA-7A81-4541-B1B3-62C891243742}" type="parTrans" cxnId="{D6916CF3-E3E1-4DEC-B80C-999F822187BC}">
      <dgm:prSet/>
      <dgm:spPr/>
      <dgm:t>
        <a:bodyPr/>
        <a:lstStyle/>
        <a:p>
          <a:endParaRPr lang="fr-FR"/>
        </a:p>
      </dgm:t>
    </dgm:pt>
    <dgm:pt modelId="{81617E6F-15D2-417A-A26E-D93F52BCE3D2}" type="sibTrans" cxnId="{D6916CF3-E3E1-4DEC-B80C-999F822187BC}">
      <dgm:prSet/>
      <dgm:spPr/>
      <dgm:t>
        <a:bodyPr/>
        <a:lstStyle/>
        <a:p>
          <a:endParaRPr lang="fr-FR"/>
        </a:p>
      </dgm:t>
    </dgm:pt>
    <dgm:pt modelId="{838F772E-89D3-4A2A-850A-DB846BAAA2C6}">
      <dgm:prSet/>
      <dgm:spPr/>
      <dgm:t>
        <a:bodyPr/>
        <a:lstStyle/>
        <a:p>
          <a:r>
            <a:rPr lang="fr-FR" b="0" i="0" dirty="0"/>
            <a:t>Exploration des données</a:t>
          </a:r>
          <a:endParaRPr lang="fr-FR" dirty="0"/>
        </a:p>
      </dgm:t>
    </dgm:pt>
    <dgm:pt modelId="{5F5891B6-2144-4026-BE75-F9CFB9AFBDAB}" type="parTrans" cxnId="{5A85BEB8-9A94-43D8-B0AA-8C634B397915}">
      <dgm:prSet/>
      <dgm:spPr/>
      <dgm:t>
        <a:bodyPr/>
        <a:lstStyle/>
        <a:p>
          <a:endParaRPr lang="fr-FR"/>
        </a:p>
      </dgm:t>
    </dgm:pt>
    <dgm:pt modelId="{F319E8EC-C5C1-4129-A91C-B01C7B75EA01}" type="sibTrans" cxnId="{5A85BEB8-9A94-43D8-B0AA-8C634B397915}">
      <dgm:prSet/>
      <dgm:spPr/>
      <dgm:t>
        <a:bodyPr/>
        <a:lstStyle/>
        <a:p>
          <a:endParaRPr lang="fr-FR"/>
        </a:p>
      </dgm:t>
    </dgm:pt>
    <dgm:pt modelId="{07DBC917-B72C-4F78-B89F-563F31455881}">
      <dgm:prSet/>
      <dgm:spPr/>
      <dgm:t>
        <a:bodyPr/>
        <a:lstStyle/>
        <a:p>
          <a:r>
            <a:rPr lang="fr-FR" b="0" i="0" dirty="0"/>
            <a:t>Nettoyage des données</a:t>
          </a:r>
          <a:endParaRPr lang="fr-FR" dirty="0"/>
        </a:p>
      </dgm:t>
    </dgm:pt>
    <dgm:pt modelId="{6E791BC1-A512-4F14-BF7E-D1074FCA3713}" type="parTrans" cxnId="{88C26CCA-CE8A-4FA0-84B8-1985EEF87986}">
      <dgm:prSet/>
      <dgm:spPr/>
      <dgm:t>
        <a:bodyPr/>
        <a:lstStyle/>
        <a:p>
          <a:endParaRPr lang="fr-FR"/>
        </a:p>
      </dgm:t>
    </dgm:pt>
    <dgm:pt modelId="{A3F3B35A-66C0-4101-A781-8F026EE12308}" type="sibTrans" cxnId="{88C26CCA-CE8A-4FA0-84B8-1985EEF87986}">
      <dgm:prSet/>
      <dgm:spPr/>
      <dgm:t>
        <a:bodyPr/>
        <a:lstStyle/>
        <a:p>
          <a:endParaRPr lang="fr-FR"/>
        </a:p>
      </dgm:t>
    </dgm:pt>
    <dgm:pt modelId="{A9147B69-E69D-499D-8668-99E32397542E}">
      <dgm:prSet/>
      <dgm:spPr/>
      <dgm:t>
        <a:bodyPr/>
        <a:lstStyle/>
        <a:p>
          <a:r>
            <a:rPr lang="fr-FR" b="0" i="0"/>
            <a:t>Merge</a:t>
          </a:r>
          <a:endParaRPr lang="fr-FR"/>
        </a:p>
      </dgm:t>
    </dgm:pt>
    <dgm:pt modelId="{48BF8F29-FEB0-4FEB-B3A5-96E398B05D61}" type="parTrans" cxnId="{13333598-1FA4-4DCA-A699-C7C937F5B456}">
      <dgm:prSet/>
      <dgm:spPr/>
      <dgm:t>
        <a:bodyPr/>
        <a:lstStyle/>
        <a:p>
          <a:endParaRPr lang="fr-FR"/>
        </a:p>
      </dgm:t>
    </dgm:pt>
    <dgm:pt modelId="{8117B1C6-D330-45DD-B01F-F25F45C90C48}" type="sibTrans" cxnId="{13333598-1FA4-4DCA-A699-C7C937F5B456}">
      <dgm:prSet/>
      <dgm:spPr/>
      <dgm:t>
        <a:bodyPr/>
        <a:lstStyle/>
        <a:p>
          <a:endParaRPr lang="fr-FR"/>
        </a:p>
      </dgm:t>
    </dgm:pt>
    <dgm:pt modelId="{D5F836A9-7469-4E64-BFBF-B7000DD6FD6B}">
      <dgm:prSet/>
      <dgm:spPr/>
      <dgm:t>
        <a:bodyPr/>
        <a:lstStyle/>
        <a:p>
          <a:r>
            <a:rPr lang="fr-FR" b="0" i="0"/>
            <a:t>Enrichissement des données</a:t>
          </a:r>
          <a:endParaRPr lang="fr-FR"/>
        </a:p>
      </dgm:t>
    </dgm:pt>
    <dgm:pt modelId="{CF7E309F-85AB-43FB-A7D8-C6B3CABDD37F}" type="parTrans" cxnId="{52CA44E5-D21B-4782-83FC-E610A63F8F60}">
      <dgm:prSet/>
      <dgm:spPr/>
      <dgm:t>
        <a:bodyPr/>
        <a:lstStyle/>
        <a:p>
          <a:endParaRPr lang="fr-FR"/>
        </a:p>
      </dgm:t>
    </dgm:pt>
    <dgm:pt modelId="{A5C0D4D8-5445-4994-B083-B483B76BD46D}" type="sibTrans" cxnId="{52CA44E5-D21B-4782-83FC-E610A63F8F60}">
      <dgm:prSet/>
      <dgm:spPr/>
      <dgm:t>
        <a:bodyPr/>
        <a:lstStyle/>
        <a:p>
          <a:endParaRPr lang="fr-FR"/>
        </a:p>
      </dgm:t>
    </dgm:pt>
    <dgm:pt modelId="{97F21E12-DFDC-4D18-AA85-6B42CEF4F87E}">
      <dgm:prSet/>
      <dgm:spPr/>
      <dgm:t>
        <a:bodyPr/>
        <a:lstStyle/>
        <a:p>
          <a:r>
            <a:rPr lang="fr-FR" b="0" i="0" dirty="0"/>
            <a:t>2. Analyse des indicateurs</a:t>
          </a:r>
          <a:endParaRPr lang="fr-FR" dirty="0"/>
        </a:p>
      </dgm:t>
    </dgm:pt>
    <dgm:pt modelId="{F59FE35E-D4F6-4DA6-A6A0-F7E6EB190324}" type="parTrans" cxnId="{9140B27E-A544-461E-9265-E632AEB87CE3}">
      <dgm:prSet/>
      <dgm:spPr/>
      <dgm:t>
        <a:bodyPr/>
        <a:lstStyle/>
        <a:p>
          <a:endParaRPr lang="fr-FR"/>
        </a:p>
      </dgm:t>
    </dgm:pt>
    <dgm:pt modelId="{88283066-630F-4DF6-925C-82C55FA40B42}" type="sibTrans" cxnId="{9140B27E-A544-461E-9265-E632AEB87CE3}">
      <dgm:prSet/>
      <dgm:spPr/>
      <dgm:t>
        <a:bodyPr/>
        <a:lstStyle/>
        <a:p>
          <a:endParaRPr lang="fr-FR"/>
        </a:p>
      </dgm:t>
    </dgm:pt>
    <dgm:pt modelId="{7B5A7927-E447-484A-891C-22A68AACE1EB}">
      <dgm:prSet/>
      <dgm:spPr/>
      <dgm:t>
        <a:bodyPr/>
        <a:lstStyle/>
        <a:p>
          <a:r>
            <a:rPr lang="fr-FR" b="0" i="0"/>
            <a:t>Demandes d’Antoine</a:t>
          </a:r>
          <a:endParaRPr lang="fr-FR"/>
        </a:p>
      </dgm:t>
    </dgm:pt>
    <dgm:pt modelId="{640BD691-B1F6-4170-AE92-896285287352}" type="parTrans" cxnId="{00071FDC-2A1C-4061-82F9-3C71376E3E39}">
      <dgm:prSet/>
      <dgm:spPr/>
      <dgm:t>
        <a:bodyPr/>
        <a:lstStyle/>
        <a:p>
          <a:endParaRPr lang="fr-FR"/>
        </a:p>
      </dgm:t>
    </dgm:pt>
    <dgm:pt modelId="{B3851D35-0C00-4716-A30C-01DAD052C621}" type="sibTrans" cxnId="{00071FDC-2A1C-4061-82F9-3C71376E3E39}">
      <dgm:prSet/>
      <dgm:spPr/>
      <dgm:t>
        <a:bodyPr/>
        <a:lstStyle/>
        <a:p>
          <a:endParaRPr lang="fr-FR"/>
        </a:p>
      </dgm:t>
    </dgm:pt>
    <dgm:pt modelId="{35C9EED1-BC8B-4DA3-B79A-A3DFF721CC91}">
      <dgm:prSet/>
      <dgm:spPr/>
      <dgm:t>
        <a:bodyPr/>
        <a:lstStyle/>
        <a:p>
          <a:endParaRPr lang="fr-FR"/>
        </a:p>
      </dgm:t>
    </dgm:pt>
    <dgm:pt modelId="{EE08697B-B8E0-4FA0-9CCD-FE01FBE57FDD}" type="parTrans" cxnId="{4ED5FB14-B9FB-41FA-BA90-4B448EC03044}">
      <dgm:prSet/>
      <dgm:spPr/>
      <dgm:t>
        <a:bodyPr/>
        <a:lstStyle/>
        <a:p>
          <a:endParaRPr lang="fr-FR"/>
        </a:p>
      </dgm:t>
    </dgm:pt>
    <dgm:pt modelId="{AC376166-4B7B-46E2-96E7-F8888B61C1F0}" type="sibTrans" cxnId="{4ED5FB14-B9FB-41FA-BA90-4B448EC03044}">
      <dgm:prSet/>
      <dgm:spPr/>
      <dgm:t>
        <a:bodyPr/>
        <a:lstStyle/>
        <a:p>
          <a:endParaRPr lang="fr-FR"/>
        </a:p>
      </dgm:t>
    </dgm:pt>
    <dgm:pt modelId="{6888413B-6CBB-43DC-ABED-2DB75786991D}">
      <dgm:prSet/>
      <dgm:spPr/>
      <dgm:t>
        <a:bodyPr/>
        <a:lstStyle/>
        <a:p>
          <a:r>
            <a:rPr lang="fr-FR" b="0" i="0"/>
            <a:t>3. Analyse des corrélation</a:t>
          </a:r>
          <a:endParaRPr lang="fr-FR"/>
        </a:p>
      </dgm:t>
    </dgm:pt>
    <dgm:pt modelId="{F5C9D51B-E7A0-476E-85EA-15DA43684875}" type="parTrans" cxnId="{97F0D1E8-B341-4EDD-9E2C-B96898ED903A}">
      <dgm:prSet/>
      <dgm:spPr/>
      <dgm:t>
        <a:bodyPr/>
        <a:lstStyle/>
        <a:p>
          <a:endParaRPr lang="fr-FR"/>
        </a:p>
      </dgm:t>
    </dgm:pt>
    <dgm:pt modelId="{B6F8E17E-EE31-49DB-A866-4C568AD6A6CE}" type="sibTrans" cxnId="{97F0D1E8-B341-4EDD-9E2C-B96898ED903A}">
      <dgm:prSet/>
      <dgm:spPr/>
      <dgm:t>
        <a:bodyPr/>
        <a:lstStyle/>
        <a:p>
          <a:endParaRPr lang="fr-FR"/>
        </a:p>
      </dgm:t>
    </dgm:pt>
    <dgm:pt modelId="{EB5F261D-4315-4C79-86B2-824303058694}">
      <dgm:prSet/>
      <dgm:spPr/>
      <dgm:t>
        <a:bodyPr/>
        <a:lstStyle/>
        <a:p>
          <a:r>
            <a:rPr lang="fr-FR" b="0" i="0"/>
            <a:t>Demande de Julie</a:t>
          </a:r>
          <a:endParaRPr lang="fr-FR"/>
        </a:p>
      </dgm:t>
    </dgm:pt>
    <dgm:pt modelId="{17351823-50AC-4845-B35D-CB223C699A9F}" type="parTrans" cxnId="{471F0BA8-8F4A-4CA5-847F-3974B49A31FE}">
      <dgm:prSet/>
      <dgm:spPr/>
      <dgm:t>
        <a:bodyPr/>
        <a:lstStyle/>
        <a:p>
          <a:endParaRPr lang="fr-FR"/>
        </a:p>
      </dgm:t>
    </dgm:pt>
    <dgm:pt modelId="{94AABBEB-4940-4820-978B-326D8EC51D28}" type="sibTrans" cxnId="{471F0BA8-8F4A-4CA5-847F-3974B49A31FE}">
      <dgm:prSet/>
      <dgm:spPr/>
      <dgm:t>
        <a:bodyPr/>
        <a:lstStyle/>
        <a:p>
          <a:endParaRPr lang="fr-FR"/>
        </a:p>
      </dgm:t>
    </dgm:pt>
    <dgm:pt modelId="{AE50A1A0-167B-4F1C-9AD3-0B24D1E76335}">
      <dgm:prSet/>
      <dgm:spPr/>
      <dgm:t>
        <a:bodyPr/>
        <a:lstStyle/>
        <a:p>
          <a:endParaRPr lang="fr-FR"/>
        </a:p>
      </dgm:t>
    </dgm:pt>
    <dgm:pt modelId="{3CBC7733-8182-47FF-B8B1-1F31AE55DBC3}" type="parTrans" cxnId="{687EE948-E3C0-45F5-BC62-D919EA980193}">
      <dgm:prSet/>
      <dgm:spPr/>
      <dgm:t>
        <a:bodyPr/>
        <a:lstStyle/>
        <a:p>
          <a:endParaRPr lang="fr-FR"/>
        </a:p>
      </dgm:t>
    </dgm:pt>
    <dgm:pt modelId="{A39A6EFF-5747-4796-871D-EC4EBD5895B9}" type="sibTrans" cxnId="{687EE948-E3C0-45F5-BC62-D919EA980193}">
      <dgm:prSet/>
      <dgm:spPr/>
      <dgm:t>
        <a:bodyPr/>
        <a:lstStyle/>
        <a:p>
          <a:endParaRPr lang="fr-FR"/>
        </a:p>
      </dgm:t>
    </dgm:pt>
    <dgm:pt modelId="{37BB6BA5-9600-41BD-B4AC-17604B4B8879}" type="pres">
      <dgm:prSet presAssocID="{043E96F1-B324-422F-BF60-F275DDF906E8}" presName="Name0" presStyleCnt="0">
        <dgm:presLayoutVars>
          <dgm:dir/>
          <dgm:animLvl val="lvl"/>
          <dgm:resizeHandles val="exact"/>
        </dgm:presLayoutVars>
      </dgm:prSet>
      <dgm:spPr/>
    </dgm:pt>
    <dgm:pt modelId="{B61F6BF7-9455-4AFC-A274-2B6521C70374}" type="pres">
      <dgm:prSet presAssocID="{0E8AD26E-41F6-4F99-AD3F-5CEB72B6433D}" presName="linNode" presStyleCnt="0"/>
      <dgm:spPr/>
    </dgm:pt>
    <dgm:pt modelId="{FADCC716-1812-475C-85E1-783DD4D28AA1}" type="pres">
      <dgm:prSet presAssocID="{0E8AD26E-41F6-4F99-AD3F-5CEB72B6433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E710E3F-2560-4878-B42E-C5D5FBE4B88C}" type="pres">
      <dgm:prSet presAssocID="{0E8AD26E-41F6-4F99-AD3F-5CEB72B6433D}" presName="descendantText" presStyleLbl="alignAccFollowNode1" presStyleIdx="0" presStyleCnt="3">
        <dgm:presLayoutVars>
          <dgm:bulletEnabled val="1"/>
        </dgm:presLayoutVars>
      </dgm:prSet>
      <dgm:spPr/>
    </dgm:pt>
    <dgm:pt modelId="{BD84C3F2-116C-44A7-98C5-2E9127520086}" type="pres">
      <dgm:prSet presAssocID="{81617E6F-15D2-417A-A26E-D93F52BCE3D2}" presName="sp" presStyleCnt="0"/>
      <dgm:spPr/>
    </dgm:pt>
    <dgm:pt modelId="{F3EF7BAB-DCB8-4989-9EE2-A69F22CC1ACC}" type="pres">
      <dgm:prSet presAssocID="{97F21E12-DFDC-4D18-AA85-6B42CEF4F87E}" presName="linNode" presStyleCnt="0"/>
      <dgm:spPr/>
    </dgm:pt>
    <dgm:pt modelId="{8490E34E-4904-49D3-BEDC-175516FD8603}" type="pres">
      <dgm:prSet presAssocID="{97F21E12-DFDC-4D18-AA85-6B42CEF4F87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E992E32-EA86-4D41-8216-05B5E5A1D630}" type="pres">
      <dgm:prSet presAssocID="{97F21E12-DFDC-4D18-AA85-6B42CEF4F87E}" presName="descendantText" presStyleLbl="alignAccFollowNode1" presStyleIdx="1" presStyleCnt="3">
        <dgm:presLayoutVars>
          <dgm:bulletEnabled val="1"/>
        </dgm:presLayoutVars>
      </dgm:prSet>
      <dgm:spPr/>
    </dgm:pt>
    <dgm:pt modelId="{FD605116-945D-4B65-AC52-7AF6B54A39BE}" type="pres">
      <dgm:prSet presAssocID="{88283066-630F-4DF6-925C-82C55FA40B42}" presName="sp" presStyleCnt="0"/>
      <dgm:spPr/>
    </dgm:pt>
    <dgm:pt modelId="{99D5F874-7276-4A59-90CD-5CADC14B2251}" type="pres">
      <dgm:prSet presAssocID="{6888413B-6CBB-43DC-ABED-2DB75786991D}" presName="linNode" presStyleCnt="0"/>
      <dgm:spPr/>
    </dgm:pt>
    <dgm:pt modelId="{2490512B-44BA-40DA-A939-51BE94490C5A}" type="pres">
      <dgm:prSet presAssocID="{6888413B-6CBB-43DC-ABED-2DB75786991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FEAA577-32FE-4A0F-8EE1-78EA04637532}" type="pres">
      <dgm:prSet presAssocID="{6888413B-6CBB-43DC-ABED-2DB75786991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DF3250C-194A-45CC-AE0C-38A8A0545DCB}" type="presOf" srcId="{97F21E12-DFDC-4D18-AA85-6B42CEF4F87E}" destId="{8490E34E-4904-49D3-BEDC-175516FD8603}" srcOrd="0" destOrd="0" presId="urn:microsoft.com/office/officeart/2005/8/layout/vList5"/>
    <dgm:cxn modelId="{4ED5FB14-B9FB-41FA-BA90-4B448EC03044}" srcId="{7B5A7927-E447-484A-891C-22A68AACE1EB}" destId="{35C9EED1-BC8B-4DA3-B79A-A3DFF721CC91}" srcOrd="0" destOrd="0" parTransId="{EE08697B-B8E0-4FA0-9CCD-FE01FBE57FDD}" sibTransId="{AC376166-4B7B-46E2-96E7-F8888B61C1F0}"/>
    <dgm:cxn modelId="{19438420-73DE-4CAF-A4EB-C9A54A6C7D5E}" type="presOf" srcId="{35C9EED1-BC8B-4DA3-B79A-A3DFF721CC91}" destId="{DE992E32-EA86-4D41-8216-05B5E5A1D630}" srcOrd="0" destOrd="1" presId="urn:microsoft.com/office/officeart/2005/8/layout/vList5"/>
    <dgm:cxn modelId="{24FFC567-AF22-46A9-A117-8DC8157A777A}" type="presOf" srcId="{EB5F261D-4315-4C79-86B2-824303058694}" destId="{4FEAA577-32FE-4A0F-8EE1-78EA04637532}" srcOrd="0" destOrd="0" presId="urn:microsoft.com/office/officeart/2005/8/layout/vList5"/>
    <dgm:cxn modelId="{687EE948-E3C0-45F5-BC62-D919EA980193}" srcId="{EB5F261D-4315-4C79-86B2-824303058694}" destId="{AE50A1A0-167B-4F1C-9AD3-0B24D1E76335}" srcOrd="0" destOrd="0" parTransId="{3CBC7733-8182-47FF-B8B1-1F31AE55DBC3}" sibTransId="{A39A6EFF-5747-4796-871D-EC4EBD5895B9}"/>
    <dgm:cxn modelId="{B65BB251-3A70-4C9C-AF4A-A6198C42357D}" type="presOf" srcId="{AE50A1A0-167B-4F1C-9AD3-0B24D1E76335}" destId="{4FEAA577-32FE-4A0F-8EE1-78EA04637532}" srcOrd="0" destOrd="1" presId="urn:microsoft.com/office/officeart/2005/8/layout/vList5"/>
    <dgm:cxn modelId="{525BE67A-9643-45A6-9073-FCDAC8990B65}" type="presOf" srcId="{7B5A7927-E447-484A-891C-22A68AACE1EB}" destId="{DE992E32-EA86-4D41-8216-05B5E5A1D630}" srcOrd="0" destOrd="0" presId="urn:microsoft.com/office/officeart/2005/8/layout/vList5"/>
    <dgm:cxn modelId="{9140B27E-A544-461E-9265-E632AEB87CE3}" srcId="{043E96F1-B324-422F-BF60-F275DDF906E8}" destId="{97F21E12-DFDC-4D18-AA85-6B42CEF4F87E}" srcOrd="1" destOrd="0" parTransId="{F59FE35E-D4F6-4DA6-A6A0-F7E6EB190324}" sibTransId="{88283066-630F-4DF6-925C-82C55FA40B42}"/>
    <dgm:cxn modelId="{4B25C784-4868-465B-B6EC-D432E5011188}" type="presOf" srcId="{838F772E-89D3-4A2A-850A-DB846BAAA2C6}" destId="{BE710E3F-2560-4878-B42E-C5D5FBE4B88C}" srcOrd="0" destOrd="0" presId="urn:microsoft.com/office/officeart/2005/8/layout/vList5"/>
    <dgm:cxn modelId="{0B2D7D8D-9A6A-4AED-953E-F4DA12CFD7E8}" type="presOf" srcId="{07DBC917-B72C-4F78-B89F-563F31455881}" destId="{BE710E3F-2560-4878-B42E-C5D5FBE4B88C}" srcOrd="0" destOrd="1" presId="urn:microsoft.com/office/officeart/2005/8/layout/vList5"/>
    <dgm:cxn modelId="{13333598-1FA4-4DCA-A699-C7C937F5B456}" srcId="{0E8AD26E-41F6-4F99-AD3F-5CEB72B6433D}" destId="{A9147B69-E69D-499D-8668-99E32397542E}" srcOrd="2" destOrd="0" parTransId="{48BF8F29-FEB0-4FEB-B3A5-96E398B05D61}" sibTransId="{8117B1C6-D330-45DD-B01F-F25F45C90C48}"/>
    <dgm:cxn modelId="{471F0BA8-8F4A-4CA5-847F-3974B49A31FE}" srcId="{6888413B-6CBB-43DC-ABED-2DB75786991D}" destId="{EB5F261D-4315-4C79-86B2-824303058694}" srcOrd="0" destOrd="0" parTransId="{17351823-50AC-4845-B35D-CB223C699A9F}" sibTransId="{94AABBEB-4940-4820-978B-326D8EC51D28}"/>
    <dgm:cxn modelId="{5A85BEB8-9A94-43D8-B0AA-8C634B397915}" srcId="{0E8AD26E-41F6-4F99-AD3F-5CEB72B6433D}" destId="{838F772E-89D3-4A2A-850A-DB846BAAA2C6}" srcOrd="0" destOrd="0" parTransId="{5F5891B6-2144-4026-BE75-F9CFB9AFBDAB}" sibTransId="{F319E8EC-C5C1-4129-A91C-B01C7B75EA01}"/>
    <dgm:cxn modelId="{DC3430BD-AACF-4567-A328-EE67D8A55F1C}" type="presOf" srcId="{6888413B-6CBB-43DC-ABED-2DB75786991D}" destId="{2490512B-44BA-40DA-A939-51BE94490C5A}" srcOrd="0" destOrd="0" presId="urn:microsoft.com/office/officeart/2005/8/layout/vList5"/>
    <dgm:cxn modelId="{9079BFC8-7441-40AA-901E-ACBD59B622A6}" type="presOf" srcId="{A9147B69-E69D-499D-8668-99E32397542E}" destId="{BE710E3F-2560-4878-B42E-C5D5FBE4B88C}" srcOrd="0" destOrd="2" presId="urn:microsoft.com/office/officeart/2005/8/layout/vList5"/>
    <dgm:cxn modelId="{88C26CCA-CE8A-4FA0-84B8-1985EEF87986}" srcId="{0E8AD26E-41F6-4F99-AD3F-5CEB72B6433D}" destId="{07DBC917-B72C-4F78-B89F-563F31455881}" srcOrd="1" destOrd="0" parTransId="{6E791BC1-A512-4F14-BF7E-D1074FCA3713}" sibTransId="{A3F3B35A-66C0-4101-A781-8F026EE12308}"/>
    <dgm:cxn modelId="{AC8606D1-38E4-4477-BD45-756406B26B30}" type="presOf" srcId="{D5F836A9-7469-4E64-BFBF-B7000DD6FD6B}" destId="{BE710E3F-2560-4878-B42E-C5D5FBE4B88C}" srcOrd="0" destOrd="3" presId="urn:microsoft.com/office/officeart/2005/8/layout/vList5"/>
    <dgm:cxn modelId="{00071FDC-2A1C-4061-82F9-3C71376E3E39}" srcId="{97F21E12-DFDC-4D18-AA85-6B42CEF4F87E}" destId="{7B5A7927-E447-484A-891C-22A68AACE1EB}" srcOrd="0" destOrd="0" parTransId="{640BD691-B1F6-4170-AE92-896285287352}" sibTransId="{B3851D35-0C00-4716-A30C-01DAD052C621}"/>
    <dgm:cxn modelId="{52CA44E5-D21B-4782-83FC-E610A63F8F60}" srcId="{0E8AD26E-41F6-4F99-AD3F-5CEB72B6433D}" destId="{D5F836A9-7469-4E64-BFBF-B7000DD6FD6B}" srcOrd="3" destOrd="0" parTransId="{CF7E309F-85AB-43FB-A7D8-C6B3CABDD37F}" sibTransId="{A5C0D4D8-5445-4994-B083-B483B76BD46D}"/>
    <dgm:cxn modelId="{97F0D1E8-B341-4EDD-9E2C-B96898ED903A}" srcId="{043E96F1-B324-422F-BF60-F275DDF906E8}" destId="{6888413B-6CBB-43DC-ABED-2DB75786991D}" srcOrd="2" destOrd="0" parTransId="{F5C9D51B-E7A0-476E-85EA-15DA43684875}" sibTransId="{B6F8E17E-EE31-49DB-A866-4C568AD6A6CE}"/>
    <dgm:cxn modelId="{C4A5CEF1-67AF-4C21-8D42-3366EDEB810E}" type="presOf" srcId="{0E8AD26E-41F6-4F99-AD3F-5CEB72B6433D}" destId="{FADCC716-1812-475C-85E1-783DD4D28AA1}" srcOrd="0" destOrd="0" presId="urn:microsoft.com/office/officeart/2005/8/layout/vList5"/>
    <dgm:cxn modelId="{D6916CF3-E3E1-4DEC-B80C-999F822187BC}" srcId="{043E96F1-B324-422F-BF60-F275DDF906E8}" destId="{0E8AD26E-41F6-4F99-AD3F-5CEB72B6433D}" srcOrd="0" destOrd="0" parTransId="{41B461AA-7A81-4541-B1B3-62C891243742}" sibTransId="{81617E6F-15D2-417A-A26E-D93F52BCE3D2}"/>
    <dgm:cxn modelId="{BAA323F6-243A-4382-9B71-AD32F1D382AD}" type="presOf" srcId="{043E96F1-B324-422F-BF60-F275DDF906E8}" destId="{37BB6BA5-9600-41BD-B4AC-17604B4B8879}" srcOrd="0" destOrd="0" presId="urn:microsoft.com/office/officeart/2005/8/layout/vList5"/>
    <dgm:cxn modelId="{5A54B1C3-958B-412B-A4D5-3ECD2AB0A1AA}" type="presParOf" srcId="{37BB6BA5-9600-41BD-B4AC-17604B4B8879}" destId="{B61F6BF7-9455-4AFC-A274-2B6521C70374}" srcOrd="0" destOrd="0" presId="urn:microsoft.com/office/officeart/2005/8/layout/vList5"/>
    <dgm:cxn modelId="{B0DCFD8C-9949-45F4-8042-0A0E0339D01E}" type="presParOf" srcId="{B61F6BF7-9455-4AFC-A274-2B6521C70374}" destId="{FADCC716-1812-475C-85E1-783DD4D28AA1}" srcOrd="0" destOrd="0" presId="urn:microsoft.com/office/officeart/2005/8/layout/vList5"/>
    <dgm:cxn modelId="{B3899E07-9CAE-43E2-920F-D5C06D5F2505}" type="presParOf" srcId="{B61F6BF7-9455-4AFC-A274-2B6521C70374}" destId="{BE710E3F-2560-4878-B42E-C5D5FBE4B88C}" srcOrd="1" destOrd="0" presId="urn:microsoft.com/office/officeart/2005/8/layout/vList5"/>
    <dgm:cxn modelId="{61FF9AA9-4548-44D2-B4D2-B1B5C88C9141}" type="presParOf" srcId="{37BB6BA5-9600-41BD-B4AC-17604B4B8879}" destId="{BD84C3F2-116C-44A7-98C5-2E9127520086}" srcOrd="1" destOrd="0" presId="urn:microsoft.com/office/officeart/2005/8/layout/vList5"/>
    <dgm:cxn modelId="{116F8BF2-4BDA-4E5F-9286-E6A8F6FB4D29}" type="presParOf" srcId="{37BB6BA5-9600-41BD-B4AC-17604B4B8879}" destId="{F3EF7BAB-DCB8-4989-9EE2-A69F22CC1ACC}" srcOrd="2" destOrd="0" presId="urn:microsoft.com/office/officeart/2005/8/layout/vList5"/>
    <dgm:cxn modelId="{99A43ADB-CA2D-4C95-A162-AFBC3DF87CE4}" type="presParOf" srcId="{F3EF7BAB-DCB8-4989-9EE2-A69F22CC1ACC}" destId="{8490E34E-4904-49D3-BEDC-175516FD8603}" srcOrd="0" destOrd="0" presId="urn:microsoft.com/office/officeart/2005/8/layout/vList5"/>
    <dgm:cxn modelId="{FB17AD2E-E38A-4385-B373-8E0655BB63A3}" type="presParOf" srcId="{F3EF7BAB-DCB8-4989-9EE2-A69F22CC1ACC}" destId="{DE992E32-EA86-4D41-8216-05B5E5A1D630}" srcOrd="1" destOrd="0" presId="urn:microsoft.com/office/officeart/2005/8/layout/vList5"/>
    <dgm:cxn modelId="{4A27E097-B0D5-4E95-8482-632797B41E3C}" type="presParOf" srcId="{37BB6BA5-9600-41BD-B4AC-17604B4B8879}" destId="{FD605116-945D-4B65-AC52-7AF6B54A39BE}" srcOrd="3" destOrd="0" presId="urn:microsoft.com/office/officeart/2005/8/layout/vList5"/>
    <dgm:cxn modelId="{63B4B904-B25F-4F63-8B94-48214DA07DAC}" type="presParOf" srcId="{37BB6BA5-9600-41BD-B4AC-17604B4B8879}" destId="{99D5F874-7276-4A59-90CD-5CADC14B2251}" srcOrd="4" destOrd="0" presId="urn:microsoft.com/office/officeart/2005/8/layout/vList5"/>
    <dgm:cxn modelId="{86C2FBB7-9C0D-4674-83B2-22F9DBB2C0B7}" type="presParOf" srcId="{99D5F874-7276-4A59-90CD-5CADC14B2251}" destId="{2490512B-44BA-40DA-A939-51BE94490C5A}" srcOrd="0" destOrd="0" presId="urn:microsoft.com/office/officeart/2005/8/layout/vList5"/>
    <dgm:cxn modelId="{6D82699A-43CF-4BBE-AA7E-48B658F387FE}" type="presParOf" srcId="{99D5F874-7276-4A59-90CD-5CADC14B2251}" destId="{4FEAA577-32FE-4A0F-8EE1-78EA046375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10E3F-2560-4878-B42E-C5D5FBE4B88C}">
      <dsp:nvSpPr>
        <dsp:cNvPr id="0" name=""/>
        <dsp:cNvSpPr/>
      </dsp:nvSpPr>
      <dsp:spPr>
        <a:xfrm rot="5400000">
          <a:off x="5351599" y="-2109762"/>
          <a:ext cx="1043507" cy="552786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/>
            <a:t>Exploration des données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 dirty="0"/>
            <a:t>Nettoyage des données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/>
            <a:t>Merge</a:t>
          </a:r>
          <a:endParaRPr lang="fr-FR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/>
            <a:t>Enrichissement des données</a:t>
          </a:r>
          <a:endParaRPr lang="fr-FR" sz="1400" kern="1200"/>
        </a:p>
      </dsp:txBody>
      <dsp:txXfrm rot="-5400000">
        <a:off x="3109422" y="183355"/>
        <a:ext cx="5476922" cy="941627"/>
      </dsp:txXfrm>
    </dsp:sp>
    <dsp:sp modelId="{FADCC716-1812-475C-85E1-783DD4D28AA1}">
      <dsp:nvSpPr>
        <dsp:cNvPr id="0" name=""/>
        <dsp:cNvSpPr/>
      </dsp:nvSpPr>
      <dsp:spPr>
        <a:xfrm>
          <a:off x="0" y="1976"/>
          <a:ext cx="3109422" cy="1304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0" i="0" kern="1200" dirty="0"/>
            <a:t>1. Préparation des données</a:t>
          </a:r>
          <a:endParaRPr lang="fr-FR" sz="3300" kern="1200" dirty="0"/>
        </a:p>
      </dsp:txBody>
      <dsp:txXfrm>
        <a:off x="63675" y="65651"/>
        <a:ext cx="2982072" cy="1177034"/>
      </dsp:txXfrm>
    </dsp:sp>
    <dsp:sp modelId="{DE992E32-EA86-4D41-8216-05B5E5A1D630}">
      <dsp:nvSpPr>
        <dsp:cNvPr id="0" name=""/>
        <dsp:cNvSpPr/>
      </dsp:nvSpPr>
      <dsp:spPr>
        <a:xfrm rot="5400000">
          <a:off x="5351599" y="-740158"/>
          <a:ext cx="1043507" cy="552786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/>
            <a:t>Demandes d’Antoine</a:t>
          </a:r>
          <a:endParaRPr lang="fr-FR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/>
        </a:p>
      </dsp:txBody>
      <dsp:txXfrm rot="-5400000">
        <a:off x="3109422" y="1552959"/>
        <a:ext cx="5476922" cy="941627"/>
      </dsp:txXfrm>
    </dsp:sp>
    <dsp:sp modelId="{8490E34E-4904-49D3-BEDC-175516FD8603}">
      <dsp:nvSpPr>
        <dsp:cNvPr id="0" name=""/>
        <dsp:cNvSpPr/>
      </dsp:nvSpPr>
      <dsp:spPr>
        <a:xfrm>
          <a:off x="0" y="1371580"/>
          <a:ext cx="3109422" cy="13043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0" i="0" kern="1200" dirty="0"/>
            <a:t>2. Analyse des indicateurs</a:t>
          </a:r>
          <a:endParaRPr lang="fr-FR" sz="3300" kern="1200" dirty="0"/>
        </a:p>
      </dsp:txBody>
      <dsp:txXfrm>
        <a:off x="63675" y="1435255"/>
        <a:ext cx="2982072" cy="1177034"/>
      </dsp:txXfrm>
    </dsp:sp>
    <dsp:sp modelId="{4FEAA577-32FE-4A0F-8EE1-78EA04637532}">
      <dsp:nvSpPr>
        <dsp:cNvPr id="0" name=""/>
        <dsp:cNvSpPr/>
      </dsp:nvSpPr>
      <dsp:spPr>
        <a:xfrm rot="5400000">
          <a:off x="5351599" y="629445"/>
          <a:ext cx="1043507" cy="5527862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kern="1200"/>
            <a:t>Demande de Julie</a:t>
          </a:r>
          <a:endParaRPr lang="fr-FR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/>
        </a:p>
      </dsp:txBody>
      <dsp:txXfrm rot="-5400000">
        <a:off x="3109422" y="2922562"/>
        <a:ext cx="5476922" cy="941627"/>
      </dsp:txXfrm>
    </dsp:sp>
    <dsp:sp modelId="{2490512B-44BA-40DA-A939-51BE94490C5A}">
      <dsp:nvSpPr>
        <dsp:cNvPr id="0" name=""/>
        <dsp:cNvSpPr/>
      </dsp:nvSpPr>
      <dsp:spPr>
        <a:xfrm>
          <a:off x="0" y="2741184"/>
          <a:ext cx="3109422" cy="1304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0" i="0" kern="1200"/>
            <a:t>3. Analyse des corrélation</a:t>
          </a:r>
          <a:endParaRPr lang="fr-FR" sz="3300" kern="1200"/>
        </a:p>
      </dsp:txBody>
      <dsp:txXfrm>
        <a:off x="63675" y="2804859"/>
        <a:ext cx="2982072" cy="1177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79E50-B0D0-43E2-875B-7786367202AA}" type="datetimeFigureOut">
              <a:rPr lang="fr-FR" smtClean="0"/>
              <a:t>18/11/2022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77827-4463-40EA-B107-616799A78F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3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5"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Préparation des données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sz="1000" dirty="0"/>
          </a:p>
          <a:p>
            <a:pPr marL="114300" indent="0" algn="l"/>
            <a:r>
              <a:rPr lang="fr-FR" dirty="0"/>
              <a:t>			Exploration des données</a:t>
            </a:r>
          </a:p>
          <a:p>
            <a:pPr algn="l"/>
            <a:r>
              <a:rPr lang="fr-FR" dirty="0"/>
              <a:t>				Nettoyage des données</a:t>
            </a:r>
          </a:p>
          <a:p>
            <a:pPr algn="l"/>
            <a:r>
              <a:rPr lang="fr-FR" dirty="0"/>
              <a:t>				Merge</a:t>
            </a:r>
          </a:p>
          <a:p>
            <a:pPr algn="l"/>
            <a:r>
              <a:rPr lang="fr-FR" dirty="0"/>
              <a:t>				Enrichissement des données</a:t>
            </a:r>
            <a:endParaRPr lang="fr-FR" sz="1000" dirty="0"/>
          </a:p>
          <a:p>
            <a:pPr lvl="8"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>
                <a:solidFill>
                  <a:schemeClr val="bg1"/>
                </a:solidFill>
              </a:rPr>
              <a:t>Analyse des données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sz="1000" dirty="0"/>
          </a:p>
          <a:p>
            <a:pPr marL="114300" indent="0" algn="l">
              <a:buClr>
                <a:schemeClr val="bg1"/>
              </a:buClr>
              <a:buSzPct val="100000"/>
            </a:pPr>
            <a:r>
              <a:rPr lang="fr-FR" dirty="0"/>
              <a:t>					Demandes d’Antoine</a:t>
            </a:r>
          </a:p>
          <a:p>
            <a:pPr marL="114300" indent="0" algn="l">
              <a:buClr>
                <a:schemeClr val="bg1"/>
              </a:buClr>
              <a:buSzPct val="100000"/>
            </a:pPr>
            <a:r>
              <a:rPr lang="fr-FR" dirty="0"/>
              <a:t>					(Etude du CA, des produits et des clients)</a:t>
            </a:r>
          </a:p>
          <a:p>
            <a:pPr marL="114300" indent="0" algn="l">
              <a:buClr>
                <a:schemeClr val="bg1"/>
              </a:buClr>
              <a:buSzPct val="100000"/>
            </a:pPr>
            <a:r>
              <a:rPr lang="fr-FR" dirty="0"/>
              <a:t>					Demande de Julie</a:t>
            </a:r>
          </a:p>
          <a:p>
            <a:pPr marL="114300" indent="0" algn="l">
              <a:buClr>
                <a:schemeClr val="bg1"/>
              </a:buClr>
              <a:buSzPct val="100000"/>
            </a:pPr>
            <a:r>
              <a:rPr lang="fr-FR" dirty="0"/>
              <a:t>					(Etude des corrélations)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525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/>
              <a:t>2 variables quantitatives (test Pearson)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/>
              <a:t>Hypothèse de corrélation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1200" dirty="0"/>
              <a:t> 1 variable qualitative &amp; 1 quantitative (test </a:t>
            </a:r>
            <a:r>
              <a:rPr lang="fr-FR" sz="1200" dirty="0" err="1"/>
              <a:t>Welch’s</a:t>
            </a:r>
            <a:r>
              <a:rPr lang="fr-FR" sz="1200" dirty="0"/>
              <a:t> ANOVA)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Char char="-"/>
              <a:tabLst/>
              <a:defRPr/>
            </a:pPr>
            <a:r>
              <a:rPr lang="fr-FR" sz="1200" dirty="0"/>
              <a:t>Hypothèse de corrélation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12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09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1200" dirty="0"/>
              <a:t>1 variable qualitative &amp; 1 quantitative (test </a:t>
            </a:r>
            <a:r>
              <a:rPr lang="fr-FR" sz="1200" dirty="0" err="1"/>
              <a:t>Welch’s</a:t>
            </a:r>
            <a:r>
              <a:rPr lang="fr-FR" sz="1200" dirty="0"/>
              <a:t> ANOVA)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Char char="-"/>
              <a:tabLst/>
              <a:defRPr/>
            </a:pPr>
            <a:r>
              <a:rPr lang="fr-FR" sz="1200" dirty="0"/>
              <a:t>Hypothèse de corrélation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Char char="-"/>
              <a:tabLst/>
              <a:defRPr/>
            </a:pPr>
            <a:r>
              <a:rPr lang="fr-FR" sz="1200" dirty="0"/>
              <a:t>2 variables quantitatives (test Pearson)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Char char="-"/>
              <a:tabLst/>
              <a:defRPr/>
            </a:pPr>
            <a:r>
              <a:rPr lang="fr-FR" sz="1200" dirty="0"/>
              <a:t>Hypothèse de corrélation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Char char="-"/>
              <a:tabLst/>
              <a:defRPr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44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1200" dirty="0"/>
              <a:t>1 variable qualitative &amp; 1 quantitative (test </a:t>
            </a:r>
            <a:r>
              <a:rPr lang="fr-FR" sz="1200" dirty="0" err="1"/>
              <a:t>Welch’s</a:t>
            </a:r>
            <a:r>
              <a:rPr lang="fr-FR" sz="1200" dirty="0"/>
              <a:t> ANOVA)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Char char="-"/>
              <a:tabLst/>
              <a:defRPr/>
            </a:pPr>
            <a:r>
              <a:rPr lang="fr-FR" sz="1200" dirty="0"/>
              <a:t>Hypothèse de corrélation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Char char="-"/>
              <a:tabLst/>
              <a:defRPr/>
            </a:pPr>
            <a:r>
              <a:rPr lang="fr-FR" sz="1200" dirty="0"/>
              <a:t>2 variables qualitatives (test Chi-2)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Char char="-"/>
              <a:tabLst/>
              <a:defRPr/>
            </a:pPr>
            <a:r>
              <a:rPr lang="fr-FR" sz="1200" dirty="0"/>
              <a:t>Hypothèse de corrélation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19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65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115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6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Très légère différence, casi nul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/>
              <a:t>2 variables qualitatives (test Chi-2)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sz="1200" dirty="0"/>
              <a:t>Hypothèse de non-corrélation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55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/>
              <a:t>2 variables quantitatives (test Pearson)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/>
              <a:t>Hypothèse de corrélation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257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1200" dirty="0"/>
              <a:t> 1 variable qualitative &amp; 1 quantitative (test </a:t>
            </a:r>
            <a:r>
              <a:rPr lang="fr-FR" sz="1200" dirty="0" err="1"/>
              <a:t>Welch’s</a:t>
            </a:r>
            <a:r>
              <a:rPr lang="fr-FR" sz="1200" dirty="0"/>
              <a:t> ANOVA)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1200" dirty="0"/>
              <a:t> Hypothèse de corrélation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416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/>
              <a:t>2 variables quantitatives (test Pearson)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/>
              <a:t>Hypothèse de corrélation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23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1200" dirty="0"/>
              <a:t> 1 variable qualitative &amp; 1 quantitative (test </a:t>
            </a:r>
            <a:r>
              <a:rPr lang="fr-FR" sz="1200" dirty="0" err="1"/>
              <a:t>Welch’s</a:t>
            </a:r>
            <a:r>
              <a:rPr lang="fr-FR" sz="1200" dirty="0"/>
              <a:t> ANOVA)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Tx/>
              <a:buChar char="-"/>
              <a:tabLst/>
              <a:defRPr/>
            </a:pPr>
            <a:r>
              <a:rPr lang="fr-FR" sz="1200" dirty="0"/>
              <a:t> Hypothèse de corrélation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77827-4463-40EA-B107-616799A78F63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47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" name="Google Shape;17;p2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" name="Google Shape;22;p2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2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2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6663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4091567" y="4100433"/>
            <a:ext cx="40744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3110667" y="2398767"/>
            <a:ext cx="59708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2161559" y="38541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1"/>
          <p:cNvSpPr/>
          <p:nvPr/>
        </p:nvSpPr>
        <p:spPr>
          <a:xfrm>
            <a:off x="1651653" y="2809179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" name="Google Shape;180;p11"/>
          <p:cNvSpPr/>
          <p:nvPr/>
        </p:nvSpPr>
        <p:spPr>
          <a:xfrm>
            <a:off x="11613365" y="6428661"/>
            <a:ext cx="130745" cy="13106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11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1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10956009" y="4769030"/>
            <a:ext cx="251848" cy="1575375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11625061" y="1553176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10025796" y="4324424"/>
            <a:ext cx="130745" cy="1530128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1074428" y="3938218"/>
            <a:ext cx="161563" cy="1013993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11076286" y="-511969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1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10109787" y="2446045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6560227" y="-661988"/>
            <a:ext cx="251848" cy="1575375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9446406" y="732763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4040628" y="-298465"/>
            <a:ext cx="161563" cy="1013993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3075057" y="3425629"/>
            <a:ext cx="265649" cy="3771913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684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2311633" y="1142200"/>
            <a:ext cx="7568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4277433" y="2782600"/>
            <a:ext cx="36372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963261" y="4550055"/>
            <a:ext cx="10265493" cy="2511284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05401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8572036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3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3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3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3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3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3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3"/>
          <p:cNvSpPr/>
          <p:nvPr/>
        </p:nvSpPr>
        <p:spPr>
          <a:xfrm>
            <a:off x="381000" y="60568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3"/>
          <p:cNvSpPr/>
          <p:nvPr/>
        </p:nvSpPr>
        <p:spPr>
          <a:xfrm>
            <a:off x="585534" y="6404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1294419" y="4529067"/>
            <a:ext cx="2870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1294419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1294419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4920464" y="4529067"/>
            <a:ext cx="18488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4920455" y="5106240"/>
            <a:ext cx="32376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4920455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825100" y="548900"/>
            <a:ext cx="6101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8571248" y="4503651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8571248" y="35278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8572036" y="4529067"/>
            <a:ext cx="300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199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6261975" y="1820105"/>
            <a:ext cx="35408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6261975" y="2446855"/>
            <a:ext cx="4052400" cy="12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2533533" y="4170589"/>
            <a:ext cx="3297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778500" y="4797853"/>
            <a:ext cx="4052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4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4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4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14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7836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1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1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1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1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1188301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1188301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4670897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4670897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8166125" y="1689933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8166125" y="4654800"/>
            <a:ext cx="2508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434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495367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1282567" y="2191668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4837684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4624884" y="2191679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8190165" y="3069600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7930565" y="2191668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495367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1282567" y="4639001"/>
            <a:ext cx="29340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4837684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4711484" y="4639001"/>
            <a:ext cx="27608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8190165" y="5513067"/>
            <a:ext cx="2508400" cy="6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133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7930565" y="4639001"/>
            <a:ext cx="3027600" cy="1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1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1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1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1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1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148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624721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624721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8072740" y="183092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8072740" y="2487327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624721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489121" y="4361475"/>
            <a:ext cx="27796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8072740" y="3705075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8072740" y="4361475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17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17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6" name="Google Shape;346;p17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7" name="Google Shape;347;p17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9" name="Google Shape;349;p17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0" name="Google Shape;350;p17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7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2" name="Google Shape;352;p17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639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1220215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1172185" y="2369863"/>
            <a:ext cx="2556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8460691" y="3066059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8460691" y="236986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1220215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1220215" y="4471033"/>
            <a:ext cx="25084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8460691" y="3815367"/>
            <a:ext cx="25084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667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8460691" y="4471033"/>
            <a:ext cx="2208800" cy="8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10196500" y="1266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8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8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8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8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8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8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8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18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2" name="Google Shape;372;p18"/>
          <p:cNvSpPr/>
          <p:nvPr/>
        </p:nvSpPr>
        <p:spPr>
          <a:xfrm>
            <a:off x="1088867" y="61502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17220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3294867" y="2440100"/>
            <a:ext cx="5097600" cy="14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3870067" y="720000"/>
            <a:ext cx="3947200" cy="18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3052667" y="4790408"/>
            <a:ext cx="5582000" cy="12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333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333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333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44329" y="1840893"/>
            <a:ext cx="174347" cy="174687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19"/>
          <p:cNvSpPr/>
          <p:nvPr/>
        </p:nvSpPr>
        <p:spPr>
          <a:xfrm>
            <a:off x="2403265" y="5786917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19"/>
          <p:cNvSpPr/>
          <p:nvPr/>
        </p:nvSpPr>
        <p:spPr>
          <a:xfrm>
            <a:off x="9595495" y="1079389"/>
            <a:ext cx="174687" cy="174687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0" name="Google Shape;380;p19"/>
          <p:cNvSpPr/>
          <p:nvPr/>
        </p:nvSpPr>
        <p:spPr>
          <a:xfrm>
            <a:off x="10435314" y="5340697"/>
            <a:ext cx="141061" cy="14140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19"/>
          <p:cNvSpPr/>
          <p:nvPr/>
        </p:nvSpPr>
        <p:spPr>
          <a:xfrm>
            <a:off x="8892997" y="4144609"/>
            <a:ext cx="83196" cy="83196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19"/>
          <p:cNvSpPr/>
          <p:nvPr/>
        </p:nvSpPr>
        <p:spPr>
          <a:xfrm>
            <a:off x="2836364" y="3374384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19"/>
          <p:cNvSpPr/>
          <p:nvPr/>
        </p:nvSpPr>
        <p:spPr>
          <a:xfrm>
            <a:off x="9891901" y="4320687"/>
            <a:ext cx="149731" cy="150071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9"/>
          <p:cNvSpPr/>
          <p:nvPr/>
        </p:nvSpPr>
        <p:spPr>
          <a:xfrm>
            <a:off x="10335033" y="16247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8892996" y="-519579"/>
            <a:ext cx="191688" cy="280856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2013372" y="677000"/>
            <a:ext cx="271379" cy="3550809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513808" y="1840896"/>
            <a:ext cx="265649" cy="3771913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400789" y="4279529"/>
            <a:ext cx="12176" cy="3624609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19"/>
          <p:cNvSpPr/>
          <p:nvPr/>
        </p:nvSpPr>
        <p:spPr>
          <a:xfrm>
            <a:off x="9453768" y="3454413"/>
            <a:ext cx="12176" cy="2429815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1318674" y="-519555"/>
            <a:ext cx="82857" cy="1196571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11424964" y="2913080"/>
            <a:ext cx="286269" cy="3078129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8564282" y="4256879"/>
            <a:ext cx="115804" cy="115767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10961631" y="13"/>
            <a:ext cx="286269" cy="3078129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711917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796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253500" y="1418033"/>
            <a:ext cx="5211600" cy="50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8945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600"/>
            </a:lvl1pPr>
            <a:lvl2pPr marL="1219170" lvl="1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828754" lvl="2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2438339" lvl="3" indent="-389457" rtl="0"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3047924" lvl="4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3657509" lvl="5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4267093" lvl="6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4876678" lvl="7" indent="-389457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5486263" lvl="8" indent="-389457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3" name="Google Shape;413;p20"/>
          <p:cNvSpPr/>
          <p:nvPr/>
        </p:nvSpPr>
        <p:spPr>
          <a:xfrm>
            <a:off x="11773233" y="1498268"/>
            <a:ext cx="144867" cy="144833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20"/>
          <p:cNvSpPr/>
          <p:nvPr/>
        </p:nvSpPr>
        <p:spPr>
          <a:xfrm>
            <a:off x="12208333" y="1787267"/>
            <a:ext cx="148600" cy="147967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>
            <a:off x="7746468" y="285868"/>
            <a:ext cx="144833" cy="144833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6" name="Google Shape;416;p20"/>
          <p:cNvSpPr/>
          <p:nvPr/>
        </p:nvSpPr>
        <p:spPr>
          <a:xfrm>
            <a:off x="9439734" y="560118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>
            <a:off x="10603601" y="371351"/>
            <a:ext cx="59967" cy="59333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0"/>
          <p:cNvSpPr/>
          <p:nvPr/>
        </p:nvSpPr>
        <p:spPr>
          <a:xfrm>
            <a:off x="9829934" y="-92433"/>
            <a:ext cx="207900" cy="207900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0"/>
          <p:cNvSpPr/>
          <p:nvPr/>
        </p:nvSpPr>
        <p:spPr>
          <a:xfrm>
            <a:off x="11285701" y="473400"/>
            <a:ext cx="207900" cy="208533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0" name="Google Shape;420;p20"/>
          <p:cNvSpPr/>
          <p:nvPr/>
        </p:nvSpPr>
        <p:spPr>
          <a:xfrm>
            <a:off x="9685701" y="809818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20"/>
          <p:cNvSpPr/>
          <p:nvPr/>
        </p:nvSpPr>
        <p:spPr>
          <a:xfrm>
            <a:off x="8398467" y="1210167"/>
            <a:ext cx="207900" cy="207867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2" name="Google Shape;422;p20"/>
          <p:cNvSpPr/>
          <p:nvPr/>
        </p:nvSpPr>
        <p:spPr>
          <a:xfrm>
            <a:off x="-110666" y="6053951"/>
            <a:ext cx="219767" cy="219167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20"/>
          <p:cNvSpPr/>
          <p:nvPr/>
        </p:nvSpPr>
        <p:spPr>
          <a:xfrm>
            <a:off x="135301" y="6303651"/>
            <a:ext cx="163567" cy="163567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521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9603187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" name="Google Shape;41;p3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3"/>
          <p:cNvGrpSpPr/>
          <p:nvPr/>
        </p:nvGrpSpPr>
        <p:grpSpPr>
          <a:xfrm>
            <a:off x="4858531" y="-581597"/>
            <a:ext cx="177669" cy="2603169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11914302" y="14"/>
            <a:ext cx="11285" cy="3359516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694662" y="1455398"/>
            <a:ext cx="265335" cy="2853025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05283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780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693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411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2200" y="1002517"/>
            <a:ext cx="8027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99000" y="3739317"/>
            <a:ext cx="43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6024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708383" y="2323700"/>
            <a:ext cx="3496000" cy="111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2388783" y="3223267"/>
            <a:ext cx="4135200" cy="1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7779867" y="2829633"/>
            <a:ext cx="1308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21590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756800" y="1591500"/>
            <a:ext cx="8678400" cy="22992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3064200" y="4502364"/>
            <a:ext cx="6063600" cy="4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2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5" name="Google Shape;75;p2"/>
          <p:cNvGrpSpPr/>
          <p:nvPr/>
        </p:nvGrpSpPr>
        <p:grpSpPr>
          <a:xfrm>
            <a:off x="10417076" y="1330617"/>
            <a:ext cx="2027976" cy="402753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11327985" y="2284705"/>
            <a:ext cx="1177683" cy="322788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365016" y="58526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339710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950800" y="3207569"/>
            <a:ext cx="10290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2478200" y="4554503"/>
            <a:ext cx="7235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4176597" y="1979964"/>
            <a:ext cx="38388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10463457" y="550076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10265803" y="6361511"/>
            <a:ext cx="1177683" cy="322788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10785160" y="20475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9" name="Google Shape;179;p3"/>
          <p:cNvGrpSpPr/>
          <p:nvPr/>
        </p:nvGrpSpPr>
        <p:grpSpPr>
          <a:xfrm>
            <a:off x="11544995" y="3132107"/>
            <a:ext cx="2430688" cy="262659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4" name="Google Shape;184;p3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6846309" y="6600466"/>
            <a:ext cx="2027976" cy="402753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11226389" y="4409689"/>
            <a:ext cx="1474635" cy="178625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886073" y="53651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1" name="Google Shape;221;p3"/>
          <p:cNvSpPr/>
          <p:nvPr/>
        </p:nvSpPr>
        <p:spPr>
          <a:xfrm>
            <a:off x="-1481940" y="4992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52469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10460595" y="192041"/>
            <a:ext cx="2430688" cy="395524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9" name="Google Shape;279;p4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324086" y="214017"/>
            <a:ext cx="1474635" cy="178625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2091540" y="448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6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650496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2054000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2054000" y="4399012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6649433" y="3871000"/>
            <a:ext cx="34960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6649433" y="4399011"/>
            <a:ext cx="3496000" cy="12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417189" y="6410021"/>
            <a:ext cx="2064000" cy="908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708829" y="217699"/>
            <a:ext cx="2430688" cy="395524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6219151" y="6614818"/>
            <a:ext cx="2027976" cy="402753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2077276" y="-143943"/>
            <a:ext cx="2027976" cy="402753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10474319" y="396403"/>
            <a:ext cx="1177683" cy="322788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85531" y="3612303"/>
            <a:ext cx="1177683" cy="322788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10930785" y="547033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11000599" y="6165238"/>
            <a:ext cx="1177683" cy="322788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702190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50" name="Google Shape;450;p6"/>
          <p:cNvGrpSpPr/>
          <p:nvPr/>
        </p:nvGrpSpPr>
        <p:grpSpPr>
          <a:xfrm>
            <a:off x="659069" y="6389500"/>
            <a:ext cx="1670529" cy="68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5707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825100" y="2238900"/>
            <a:ext cx="4712400" cy="27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35820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960000" y="6253500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4"/>
          <p:cNvSpPr/>
          <p:nvPr/>
        </p:nvSpPr>
        <p:spPr>
          <a:xfrm>
            <a:off x="2744633" y="55362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4"/>
          <p:cNvSpPr/>
          <p:nvPr/>
        </p:nvSpPr>
        <p:spPr>
          <a:xfrm>
            <a:off x="1909434" y="57285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4"/>
          <p:cNvSpPr/>
          <p:nvPr/>
        </p:nvSpPr>
        <p:spPr>
          <a:xfrm>
            <a:off x="2926300" y="59663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4"/>
          <p:cNvSpPr/>
          <p:nvPr/>
        </p:nvSpPr>
        <p:spPr>
          <a:xfrm>
            <a:off x="2113967" y="6260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4"/>
          <p:cNvGrpSpPr/>
          <p:nvPr/>
        </p:nvGrpSpPr>
        <p:grpSpPr>
          <a:xfrm>
            <a:off x="10864696" y="4006124"/>
            <a:ext cx="130745" cy="1530128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375228" y="5025685"/>
            <a:ext cx="161563" cy="1013993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11379653" y="5426177"/>
            <a:ext cx="76799" cy="1109065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10248134" y="6091834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24167" y="5025685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1057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5910933" y="2594183"/>
            <a:ext cx="533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5910933" y="3359047"/>
            <a:ext cx="5330400" cy="9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5" name="Google Shape;535;p7"/>
          <p:cNvSpPr/>
          <p:nvPr/>
        </p:nvSpPr>
        <p:spPr>
          <a:xfrm rot="-5400000">
            <a:off x="465083" y="-736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5" y="621289"/>
            <a:ext cx="1177683" cy="322788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7353293" y="-520028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0" name="Google Shape;550;p7"/>
          <p:cNvSpPr/>
          <p:nvPr/>
        </p:nvSpPr>
        <p:spPr>
          <a:xfrm rot="5400000">
            <a:off x="7725693" y="-1158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51" name="Google Shape;551;p7"/>
          <p:cNvGrpSpPr/>
          <p:nvPr/>
        </p:nvGrpSpPr>
        <p:grpSpPr>
          <a:xfrm>
            <a:off x="4669636" y="1121975"/>
            <a:ext cx="1670529" cy="68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10941548" y="5610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67" name="Google Shape;567;p7"/>
          <p:cNvGrpSpPr/>
          <p:nvPr/>
        </p:nvGrpSpPr>
        <p:grpSpPr>
          <a:xfrm>
            <a:off x="10781261" y="6298057"/>
            <a:ext cx="2430688" cy="262659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559616" y="54187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38986" y="4117028"/>
            <a:ext cx="131869" cy="737453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6606024" y="6611689"/>
            <a:ext cx="2027976" cy="402753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6147602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576000" y="1760933"/>
            <a:ext cx="9040000" cy="336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10746028" y="4882773"/>
            <a:ext cx="2430688" cy="262659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9833616" y="5393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4880661" y="6542957"/>
            <a:ext cx="2430688" cy="395524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2" name="Google Shape;642;p8"/>
          <p:cNvSpPr/>
          <p:nvPr/>
        </p:nvSpPr>
        <p:spPr>
          <a:xfrm rot="10800000">
            <a:off x="5860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3" name="Google Shape;643;p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44" name="Google Shape;644;p8"/>
          <p:cNvGrpSpPr/>
          <p:nvPr/>
        </p:nvGrpSpPr>
        <p:grpSpPr>
          <a:xfrm>
            <a:off x="10417076" y="2044450"/>
            <a:ext cx="2027976" cy="402753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566190" y="5235565"/>
            <a:ext cx="402753" cy="2027976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41274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57" name="Google Shape;657;p8"/>
          <p:cNvGrpSpPr/>
          <p:nvPr/>
        </p:nvGrpSpPr>
        <p:grpSpPr>
          <a:xfrm>
            <a:off x="11103684" y="229805"/>
            <a:ext cx="1177683" cy="322788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330678" y="2284705"/>
            <a:ext cx="1177683" cy="322788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4888781" y="-77063"/>
            <a:ext cx="2430688" cy="395524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69800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3199800" y="3154735"/>
            <a:ext cx="5792400" cy="14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3199800" y="2297400"/>
            <a:ext cx="5792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5" y="1038905"/>
            <a:ext cx="1177683" cy="322788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993960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9" name="Google Shape;729;p9"/>
          <p:cNvSpPr/>
          <p:nvPr/>
        </p:nvSpPr>
        <p:spPr>
          <a:xfrm rot="5400000">
            <a:off x="2366360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0" name="Google Shape;730;p9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886073" y="4383105"/>
            <a:ext cx="3063733" cy="4632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7350176" y="-155127"/>
            <a:ext cx="2027976" cy="402753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10558028" y="2565174"/>
            <a:ext cx="2430688" cy="395524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1065672" y="2877073"/>
            <a:ext cx="2430688" cy="262659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11108337" y="4240090"/>
            <a:ext cx="1474635" cy="178625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113467" y="5717367"/>
            <a:ext cx="131869" cy="737453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66597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479400" y="5438703"/>
            <a:ext cx="9233200" cy="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Exo"/>
                <a:ea typeface="Exo"/>
                <a:cs typeface="Exo"/>
                <a:sym typeface="Exo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426944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950800" y="1771449"/>
            <a:ext cx="10290400" cy="2228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716000" y="4101100"/>
            <a:ext cx="6760000" cy="4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465083" y="3440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2280476" y="-143943"/>
            <a:ext cx="2027976" cy="402753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886073" y="4450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8" name="Google Shape;838;p11"/>
          <p:cNvSpPr/>
          <p:nvPr/>
        </p:nvSpPr>
        <p:spPr>
          <a:xfrm>
            <a:off x="-1481940" y="407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1065672" y="5518673"/>
            <a:ext cx="2430688" cy="262659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4880661" y="6509307"/>
            <a:ext cx="2430688" cy="395524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7276793" y="-6559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1" name="Google Shape;851;p11"/>
          <p:cNvSpPr/>
          <p:nvPr/>
        </p:nvSpPr>
        <p:spPr>
          <a:xfrm rot="5400000">
            <a:off x="7649193" y="-2518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10703527" y="3305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3" name="Google Shape;853;p11"/>
          <p:cNvSpPr/>
          <p:nvPr/>
        </p:nvSpPr>
        <p:spPr>
          <a:xfrm rot="5400000">
            <a:off x="10944515" y="56050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4" name="Google Shape;854;p11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10620276" y="416217"/>
            <a:ext cx="2027976" cy="402753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11327985" y="4321638"/>
            <a:ext cx="1177683" cy="322788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11023189" y="2480989"/>
            <a:ext cx="1474635" cy="178625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7263069" y="6048159"/>
            <a:ext cx="1670529" cy="68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313351" y="1106326"/>
            <a:ext cx="1474635" cy="178625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35227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487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1035400" y="264327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1035400" y="318807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1035400" y="1793709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46282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46282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82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8199800" y="264327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8199800" y="318807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8199800" y="1793709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1035400" y="4823793"/>
            <a:ext cx="29780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1035400" y="5368592"/>
            <a:ext cx="297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1035400" y="3974188"/>
            <a:ext cx="29780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46282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46282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46282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8199800" y="4823793"/>
            <a:ext cx="29356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8199800" y="5368592"/>
            <a:ext cx="293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8199800" y="3974188"/>
            <a:ext cx="2935600" cy="646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11175267" y="6092243"/>
            <a:ext cx="131869" cy="737453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9" y="27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97646" y="430175"/>
            <a:ext cx="1177683" cy="322788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10955035" y="-4470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341344" y="6395022"/>
            <a:ext cx="1474635" cy="178625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11053445" y="319889"/>
            <a:ext cx="1474635" cy="178625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11238152" y="3855503"/>
            <a:ext cx="1177683" cy="322788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2178876" y="-143943"/>
            <a:ext cx="2027976" cy="402753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4055125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2477333" y="4338015"/>
            <a:ext cx="7238400" cy="5792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3017200" y="1946184"/>
            <a:ext cx="6157600" cy="22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465091" y="561053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8143261" y="40835"/>
            <a:ext cx="2430688" cy="395524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10785160" y="2860372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11544995" y="3944907"/>
            <a:ext cx="2430688" cy="262659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19" name="Google Shape;1119;p14"/>
          <p:cNvSpPr/>
          <p:nvPr/>
        </p:nvSpPr>
        <p:spPr>
          <a:xfrm>
            <a:off x="22660" y="1134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451578" y="-394200"/>
            <a:ext cx="402753" cy="2027976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5728709" y="6600466"/>
            <a:ext cx="2027976" cy="402753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9001234" y="5566883"/>
            <a:ext cx="131869" cy="737453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886073" y="4992705"/>
            <a:ext cx="3063733" cy="4632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207015" y="3241338"/>
            <a:ext cx="1177683" cy="322788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955684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1152700" y="3207567"/>
            <a:ext cx="100884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1152700" y="4587300"/>
            <a:ext cx="6192000" cy="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1152700" y="1979967"/>
            <a:ext cx="28404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43560" y="2161367"/>
            <a:ext cx="131869" cy="737453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465091" y="5208165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749607" y="-45279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377207" y="-48661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3855293" y="6456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1" name="Google Shape;1201;p15"/>
          <p:cNvSpPr/>
          <p:nvPr/>
        </p:nvSpPr>
        <p:spPr>
          <a:xfrm>
            <a:off x="11380767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10530679" y="467649"/>
            <a:ext cx="2027976" cy="402753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46070" y="2605367"/>
            <a:ext cx="131869" cy="737453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6242876" y="-143943"/>
            <a:ext cx="2027976" cy="402753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10509127" y="5782105"/>
            <a:ext cx="3063733" cy="4632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2449761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950800" y="3207567"/>
            <a:ext cx="10111200" cy="1122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4756000" y="4554500"/>
            <a:ext cx="63060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7948000" y="1979967"/>
            <a:ext cx="3114000" cy="12276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10666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10941548" y="558306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465083" y="5472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5" y="1242105"/>
            <a:ext cx="1177683" cy="322788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886073" y="4078305"/>
            <a:ext cx="3063733" cy="4632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757357" y="51454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10569607" y="5538173"/>
            <a:ext cx="2430688" cy="395524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3481193" y="-1940395"/>
            <a:ext cx="463200" cy="3063733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3144093" y="63547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7164393" y="-150551"/>
            <a:ext cx="2027976" cy="402753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3331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1231500" y="1594701"/>
            <a:ext cx="13096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1231516" y="2245457"/>
            <a:ext cx="3494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9400505" y="1594700"/>
            <a:ext cx="1516400" cy="7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66888" y="2245457"/>
            <a:ext cx="36500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825100" y="548900"/>
            <a:ext cx="6157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5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5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5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8" name="Google Shape;88;p5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5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65991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950800" y="2297400"/>
            <a:ext cx="5868800" cy="7636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950800" y="3154733"/>
            <a:ext cx="5868800" cy="14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10850009" y="-145815"/>
            <a:ext cx="782400" cy="1712580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3356809" y="-155159"/>
            <a:ext cx="2027976" cy="402753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455505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6551869" y="900207"/>
            <a:ext cx="1670529" cy="68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10944516" y="56055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816415" y="5653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7467209" y="6658316"/>
            <a:ext cx="2027976" cy="402753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11867" y="2364567"/>
            <a:ext cx="131869" cy="737453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818754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1154000" y="1764903"/>
            <a:ext cx="55548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1154000" y="2621669"/>
            <a:ext cx="5554800" cy="2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99714" y="2689987"/>
            <a:ext cx="1177683" cy="322788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3030543" y="-174859"/>
            <a:ext cx="2027976" cy="402753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113467" y="5059800"/>
            <a:ext cx="131869" cy="737453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717849" y="-3589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10778609" y="328217"/>
            <a:ext cx="2027976" cy="402753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321142" y="5781319"/>
            <a:ext cx="2033707" cy="7824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7623209" y="6622141"/>
            <a:ext cx="2027976" cy="402753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084490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2364133" y="3462800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564528" y="2000413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7321633" y="4018167"/>
            <a:ext cx="2514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6522028" y="4546180"/>
            <a:ext cx="4113600" cy="12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4" y="5848616"/>
            <a:ext cx="1712580" cy="7824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2469743" y="-152410"/>
            <a:ext cx="2027976" cy="402753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6281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7" name="Google Shape;1557;p19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657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950800" y="1948367"/>
            <a:ext cx="4995600" cy="3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6245600" y="1948367"/>
            <a:ext cx="4995600" cy="22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940" y="-118485"/>
            <a:ext cx="782400" cy="1712580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8339600" y="-68233"/>
            <a:ext cx="131869" cy="737453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912902" y="512675"/>
            <a:ext cx="1670529" cy="68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807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1007467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1007467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4591472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4591472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8176859" y="3867817"/>
            <a:ext cx="30208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8176859" y="4395817"/>
            <a:ext cx="3020800" cy="1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9" y="-101601"/>
            <a:ext cx="782400" cy="1712567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72600" y="2220500"/>
            <a:ext cx="131869" cy="737453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465085" y="535816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10542955" y="5941033"/>
            <a:ext cx="2430688" cy="395524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9494076" y="-143943"/>
            <a:ext cx="2027976" cy="402753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11273583" y="1716638"/>
            <a:ext cx="1177683" cy="322788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722389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995432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831232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8230104" y="2181385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8065904" y="2709385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939032" y="4420533"/>
            <a:ext cx="2805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831232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8230104" y="4420533"/>
            <a:ext cx="26924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8065904" y="4948533"/>
            <a:ext cx="30208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9" y="-13227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667656" y="214993"/>
            <a:ext cx="2027976" cy="402753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113467" y="2669367"/>
            <a:ext cx="131869" cy="737453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6763228" y="6666308"/>
            <a:ext cx="2430688" cy="262659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465083" y="55943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12025483" y="1752200"/>
            <a:ext cx="131869" cy="737453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6762769" y="379992"/>
            <a:ext cx="1670529" cy="68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11409615" y="5145434"/>
            <a:ext cx="782400" cy="2030983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0164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869424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2657224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869424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2657224" y="4025367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8073791" y="3499575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7861591" y="402537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8073791" y="2017089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7861591" y="2548500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869424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2657224" y="5502233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8073791" y="4977583"/>
            <a:ext cx="2437200" cy="3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7861591" y="5502236"/>
            <a:ext cx="28616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940" y="-11847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95714" y="308962"/>
            <a:ext cx="1177683" cy="322788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2247689" y="617589"/>
            <a:ext cx="1474635" cy="178625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10889827" y="10083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9" name="Google Shape;1939;p23"/>
          <p:cNvSpPr/>
          <p:nvPr/>
        </p:nvSpPr>
        <p:spPr>
          <a:xfrm flipH="1">
            <a:off x="10485693" y="635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9152400" y="-68233"/>
            <a:ext cx="131869" cy="737453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1300" y="5574000"/>
            <a:ext cx="131869" cy="737453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1065672" y="6331473"/>
            <a:ext cx="2430688" cy="262659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11409615" y="53486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11360346" y="5438765"/>
            <a:ext cx="402753" cy="2027976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5260736" y="6367092"/>
            <a:ext cx="1670529" cy="68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80714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6233276" y="6608057"/>
            <a:ext cx="2027976" cy="402753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113467" y="3075767"/>
            <a:ext cx="131869" cy="737453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2326123" y="4789505"/>
            <a:ext cx="3063733" cy="4632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552216" y="5954219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96977" y="301085"/>
            <a:ext cx="2009543" cy="7824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114096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10721876" y="245017"/>
            <a:ext cx="2027976" cy="402753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11147019" y="3793639"/>
            <a:ext cx="1177683" cy="322788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11023189" y="6238489"/>
            <a:ext cx="1474635" cy="178625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6697735" y="318659"/>
            <a:ext cx="1670529" cy="68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18888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60283" y="9724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113467" y="4877234"/>
            <a:ext cx="131869" cy="737453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718123" y="755774"/>
            <a:ext cx="2430688" cy="395524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6398800" y="6125067"/>
            <a:ext cx="131869" cy="737453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577225" y="6341493"/>
            <a:ext cx="1474635" cy="178625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11039865" y="563750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6" name="Google Shape;2196;p25"/>
          <p:cNvSpPr/>
          <p:nvPr/>
        </p:nvSpPr>
        <p:spPr>
          <a:xfrm>
            <a:off x="10882149" y="-465077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11194101" y="6332405"/>
            <a:ext cx="1177683" cy="322788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7985485" y="314348"/>
            <a:ext cx="1670529" cy="68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04465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1121700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1121700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993100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4735457" y="3963967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4735457" y="4508765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4606857" y="2706845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8349233" y="3481461"/>
            <a:ext cx="2720800" cy="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8349233" y="4026260"/>
            <a:ext cx="2720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8220633" y="2224340"/>
            <a:ext cx="2978000" cy="105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333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4" y="5781319"/>
            <a:ext cx="1712580" cy="7824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864076" y="-152410"/>
            <a:ext cx="2027976" cy="402753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113467" y="2031400"/>
            <a:ext cx="131869" cy="737453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6" y="-1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92" name="Google Shape;2292;p26"/>
          <p:cNvSpPr/>
          <p:nvPr/>
        </p:nvSpPr>
        <p:spPr>
          <a:xfrm>
            <a:off x="-1708807" y="5054639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114096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10417076" y="1178017"/>
            <a:ext cx="2027976" cy="402753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11360346" y="5235565"/>
            <a:ext cx="402753" cy="2027976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13528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10097400" y="3698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6"/>
          <p:cNvSpPr/>
          <p:nvPr/>
        </p:nvSpPr>
        <p:spPr>
          <a:xfrm>
            <a:off x="11981133" y="548900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6"/>
          <p:cNvSpPr/>
          <p:nvPr/>
        </p:nvSpPr>
        <p:spPr>
          <a:xfrm>
            <a:off x="11145934" y="741167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6"/>
          <p:cNvSpPr/>
          <p:nvPr/>
        </p:nvSpPr>
        <p:spPr>
          <a:xfrm>
            <a:off x="12162800" y="979000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6"/>
          <p:cNvSpPr/>
          <p:nvPr/>
        </p:nvSpPr>
        <p:spPr>
          <a:xfrm>
            <a:off x="11731467" y="1451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6"/>
          <p:cNvSpPr/>
          <p:nvPr/>
        </p:nvSpPr>
        <p:spPr>
          <a:xfrm>
            <a:off x="8132457" y="-200800"/>
            <a:ext cx="128060" cy="127283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6"/>
          <p:cNvSpPr/>
          <p:nvPr/>
        </p:nvSpPr>
        <p:spPr>
          <a:xfrm>
            <a:off x="8936698" y="592715"/>
            <a:ext cx="127324" cy="127283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/>
          <p:nvPr/>
        </p:nvSpPr>
        <p:spPr>
          <a:xfrm>
            <a:off x="7873301" y="190963"/>
            <a:ext cx="109679" cy="10967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6"/>
          <p:cNvSpPr/>
          <p:nvPr/>
        </p:nvSpPr>
        <p:spPr>
          <a:xfrm>
            <a:off x="404800" y="5868967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6"/>
          <p:cNvSpPr/>
          <p:nvPr/>
        </p:nvSpPr>
        <p:spPr>
          <a:xfrm>
            <a:off x="752101" y="6338534"/>
            <a:ext cx="207900" cy="208500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22871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3114200" y="1010833"/>
            <a:ext cx="5963600" cy="12740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9333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3114200" y="2366667"/>
            <a:ext cx="5963600" cy="13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3376600" y="4437009"/>
            <a:ext cx="5438800" cy="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6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6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5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4" y="809085"/>
            <a:ext cx="1712580" cy="7824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3491843" y="6641857"/>
            <a:ext cx="2027976" cy="402753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886073" y="3773505"/>
            <a:ext cx="3063733" cy="4632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705439" y="5751040"/>
            <a:ext cx="2430688" cy="262659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10944512" y="5180902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6937323" y="6249789"/>
            <a:ext cx="1474635" cy="178625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10703527" y="2898905"/>
            <a:ext cx="2659600" cy="90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9563611" y="513307"/>
            <a:ext cx="2430688" cy="395524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11023189" y="3901689"/>
            <a:ext cx="1474635" cy="178625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3146669" y="501441"/>
            <a:ext cx="1670529" cy="68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71819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113467" y="2466167"/>
            <a:ext cx="131869" cy="737453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1119639" y="3791373"/>
            <a:ext cx="2430688" cy="262659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10941532" y="5145434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00" name="Google Shape;2500;p28"/>
          <p:cNvSpPr/>
          <p:nvPr/>
        </p:nvSpPr>
        <p:spPr>
          <a:xfrm>
            <a:off x="10941549" y="-465081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11023189" y="4308089"/>
            <a:ext cx="1474635" cy="178625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6446076" y="-143943"/>
            <a:ext cx="2027976" cy="402753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847827" y="-1940395"/>
            <a:ext cx="463200" cy="3063733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465083" y="5610253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445080" y="5552899"/>
            <a:ext cx="402753" cy="2027976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11320152" y="2859338"/>
            <a:ext cx="1177683" cy="322788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885183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32" y="-36"/>
            <a:ext cx="12191615" cy="6857784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113467" y="1043767"/>
            <a:ext cx="131869" cy="737453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886073" y="2655905"/>
            <a:ext cx="3063733" cy="4632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1065672" y="4401073"/>
            <a:ext cx="2430688" cy="262659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10939735" y="-465906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10315483" y="5857118"/>
            <a:ext cx="782400" cy="1712567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11051552" y="3566617"/>
            <a:ext cx="1177683" cy="322788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11377396" y="-384517"/>
            <a:ext cx="402753" cy="2027976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569276" y="-143943"/>
            <a:ext cx="2027976" cy="402753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8561193" y="-1940395"/>
            <a:ext cx="463200" cy="3063733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96977" y="5747585"/>
            <a:ext cx="2009543" cy="7824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640152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5601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32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821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824408" y="2932033"/>
            <a:ext cx="2541200" cy="1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825100" y="548900"/>
            <a:ext cx="630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2400">
                <a:solidFill>
                  <a:srgbClr val="D9D9D9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9508517" y="487133"/>
            <a:ext cx="222867" cy="222867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/>
          <p:nvPr/>
        </p:nvSpPr>
        <p:spPr>
          <a:xfrm>
            <a:off x="11204251" y="2911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10369051" y="483434"/>
            <a:ext cx="69967" cy="69933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7"/>
          <p:cNvSpPr/>
          <p:nvPr/>
        </p:nvSpPr>
        <p:spPr>
          <a:xfrm>
            <a:off x="11385918" y="7212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7"/>
          <p:cNvGrpSpPr/>
          <p:nvPr/>
        </p:nvGrpSpPr>
        <p:grpSpPr>
          <a:xfrm>
            <a:off x="8834845" y="-219415"/>
            <a:ext cx="161563" cy="1013993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424284" y="5891867"/>
            <a:ext cx="144867" cy="144867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7"/>
          <p:cNvSpPr/>
          <p:nvPr/>
        </p:nvSpPr>
        <p:spPr>
          <a:xfrm>
            <a:off x="605951" y="6321967"/>
            <a:ext cx="219133" cy="219133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364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716000" y="1995200"/>
            <a:ext cx="6760000" cy="2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3942" y="1544851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8"/>
          <p:cNvSpPr/>
          <p:nvPr/>
        </p:nvSpPr>
        <p:spPr>
          <a:xfrm>
            <a:off x="10399653" y="1221412"/>
            <a:ext cx="161912" cy="161912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8"/>
          <p:cNvSpPr/>
          <p:nvPr/>
        </p:nvSpPr>
        <p:spPr>
          <a:xfrm>
            <a:off x="7010578" y="3269874"/>
            <a:ext cx="76799" cy="767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8"/>
          <p:cNvSpPr/>
          <p:nvPr/>
        </p:nvSpPr>
        <p:spPr>
          <a:xfrm>
            <a:off x="367559" y="2076079"/>
            <a:ext cx="77112" cy="767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8"/>
          <p:cNvSpPr/>
          <p:nvPr/>
        </p:nvSpPr>
        <p:spPr>
          <a:xfrm>
            <a:off x="3077176" y="400318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8"/>
          <p:cNvSpPr/>
          <p:nvPr/>
        </p:nvSpPr>
        <p:spPr>
          <a:xfrm>
            <a:off x="11018231" y="393824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5" name="Google Shape;125;p8"/>
          <p:cNvGrpSpPr/>
          <p:nvPr/>
        </p:nvGrpSpPr>
        <p:grpSpPr>
          <a:xfrm>
            <a:off x="11018243" y="-579154"/>
            <a:ext cx="251848" cy="1575375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11314661" y="2152843"/>
            <a:ext cx="107336" cy="107301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8"/>
          <p:cNvSpPr/>
          <p:nvPr/>
        </p:nvSpPr>
        <p:spPr>
          <a:xfrm>
            <a:off x="8390672" y="11141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8"/>
          <p:cNvSpPr/>
          <p:nvPr/>
        </p:nvSpPr>
        <p:spPr>
          <a:xfrm>
            <a:off x="2371339" y="2875704"/>
            <a:ext cx="159991" cy="159955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" name="Google Shape;132;p8"/>
          <p:cNvGrpSpPr/>
          <p:nvPr/>
        </p:nvGrpSpPr>
        <p:grpSpPr>
          <a:xfrm>
            <a:off x="4120995" y="-711543"/>
            <a:ext cx="130745" cy="1530128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6523695" y="-453482"/>
            <a:ext cx="161563" cy="1013993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9290448" y="113920"/>
            <a:ext cx="177669" cy="2603169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334156" y="3203068"/>
            <a:ext cx="251533" cy="3291139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1309890" y="2260129"/>
            <a:ext cx="265649" cy="3771913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862484" y="28595"/>
            <a:ext cx="11285" cy="225209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718253" y="231877"/>
            <a:ext cx="76799" cy="1109065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10677462" y="2811881"/>
            <a:ext cx="265335" cy="2853025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3602692" y="1544868"/>
            <a:ext cx="161597" cy="161912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8"/>
          <p:cNvGrpSpPr/>
          <p:nvPr/>
        </p:nvGrpSpPr>
        <p:grpSpPr>
          <a:xfrm>
            <a:off x="5460195" y="-1146253"/>
            <a:ext cx="265335" cy="2853025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8444382" y="4939920"/>
            <a:ext cx="177669" cy="2603169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3602695" y="4817018"/>
            <a:ext cx="161563" cy="1013993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7386031" y="6022291"/>
            <a:ext cx="138781" cy="139096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8"/>
          <p:cNvSpPr/>
          <p:nvPr/>
        </p:nvSpPr>
        <p:spPr>
          <a:xfrm>
            <a:off x="9325623" y="4505046"/>
            <a:ext cx="107301" cy="107301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255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4702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775900" y="4522195"/>
            <a:ext cx="5502000" cy="17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63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1679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8" name="Google Shape;428;p2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3843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719200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83600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85815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51" name="Google Shape;265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00764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20/11/23/16061367402655_Capture%20d%E2%80%99e%CC%81cran%202020-11-23%20a%CC%80%2014.05.04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de Lapage">
            <a:hlinkClick r:id="rId2"/>
            <a:extLst>
              <a:ext uri="{FF2B5EF4-FFF2-40B4-BE49-F238E27FC236}">
                <a16:creationId xmlns:a16="http://schemas.microsoft.com/office/drawing/2014/main" id="{30AD661A-DFED-F7AF-C319-81AC70D9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30" y="2087528"/>
            <a:ext cx="4876939" cy="268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91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3318" y="2123011"/>
            <a:ext cx="4135200" cy="3687687"/>
          </a:xfrm>
        </p:spPr>
        <p:txBody>
          <a:bodyPr/>
          <a:lstStyle/>
          <a:p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679 532 transactions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Pas de valeurs manquantes ou nulles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183 lignes doublon (tests)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Valeurs aberrantes (test_ , T_ , ct_)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r>
              <a:rPr lang="fr-FR" sz="6400" dirty="0"/>
              <a:t>Préparation des données</a:t>
            </a:r>
            <a:br>
              <a:rPr lang="fr-FR" dirty="0"/>
            </a:br>
            <a:r>
              <a:rPr lang="fr-FR" sz="2800" dirty="0"/>
              <a:t>Exploration du fichier transactions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A9CC9D-7D10-D53F-D424-381720A2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5" y="2123012"/>
            <a:ext cx="4885295" cy="36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46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1405" y="2756517"/>
            <a:ext cx="4135200" cy="3687687"/>
          </a:xfrm>
        </p:spPr>
        <p:txBody>
          <a:bodyPr/>
          <a:lstStyle/>
          <a:p>
            <a:r>
              <a:rPr lang="fr-FR" sz="2400" dirty="0"/>
              <a:t>Suppression de tout les tests</a:t>
            </a:r>
          </a:p>
          <a:p>
            <a:endParaRPr lang="fr-FR" sz="24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1600" dirty="0"/>
              <a:t>clients test (-2 lignes)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16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1600" dirty="0"/>
              <a:t>produits test (-1 ligne)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16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1600" dirty="0"/>
              <a:t>transaction test(-200 lignes)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r>
              <a:rPr lang="fr-FR" sz="6400" dirty="0"/>
              <a:t>Préparation des données </a:t>
            </a:r>
            <a:br>
              <a:rPr lang="fr-FR" dirty="0"/>
            </a:br>
            <a:r>
              <a:rPr lang="fr-FR" sz="2800" dirty="0"/>
              <a:t>Nettoyage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396400-E4EF-34C7-E72D-86624808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06" y="1941157"/>
            <a:ext cx="1647825" cy="7429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DC99B3-48AD-595F-B692-81D5A158F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682" y="3059282"/>
            <a:ext cx="1666875" cy="4953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50408F-F13A-FA93-43F6-6CAD67C4C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376" y="3896465"/>
            <a:ext cx="3265486" cy="23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37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2136751"/>
            <a:ext cx="4135200" cy="3704756"/>
          </a:xfrm>
        </p:spPr>
        <p:txBody>
          <a:bodyPr/>
          <a:lstStyle/>
          <a:p>
            <a:r>
              <a:rPr lang="fr-FR" sz="2800" dirty="0"/>
              <a:t>Jointures finales : </a:t>
            </a:r>
            <a:r>
              <a:rPr lang="fr-FR" sz="2800" dirty="0" err="1"/>
              <a:t>inner</a:t>
            </a:r>
            <a:endParaRPr lang="fr-FR" sz="2800" dirty="0"/>
          </a:p>
          <a:p>
            <a:endParaRPr lang="fr-FR" sz="24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Ne pas avoir de valeurs nulles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Etudes réalistes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400" dirty="0"/>
              <a:t>Tests de jointure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dirty="0"/>
          </a:p>
          <a:p>
            <a:pPr marL="400050" indent="-285750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21 produits non vendus</a:t>
            </a:r>
          </a:p>
          <a:p>
            <a:pPr marL="400050" indent="-285750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21 clients inactifs</a:t>
            </a:r>
          </a:p>
          <a:p>
            <a:pPr marL="400050" indent="-285750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Ajout du produit 0_2245 non répertorier dans le fichier produit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r>
              <a:rPr lang="fr-FR" sz="6400" dirty="0"/>
              <a:t>Préparation des données</a:t>
            </a:r>
            <a:br>
              <a:rPr lang="fr-FR" sz="2800" dirty="0"/>
            </a:br>
            <a:r>
              <a:rPr lang="fr-FR" sz="2800" dirty="0"/>
              <a:t>Merge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D66A3C-DB30-B086-ED7B-8659CD1A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00" y="1519642"/>
            <a:ext cx="3760118" cy="23262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CAABB1-348C-0E78-8EB8-A0FADFEEB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00" y="3980595"/>
            <a:ext cx="3760118" cy="26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042" y="2855842"/>
            <a:ext cx="4135200" cy="3687687"/>
          </a:xfrm>
        </p:spPr>
        <p:txBody>
          <a:bodyPr/>
          <a:lstStyle/>
          <a:p>
            <a:r>
              <a:rPr lang="fr-FR" sz="2800" dirty="0"/>
              <a:t>Ajout je 2 variables</a:t>
            </a:r>
          </a:p>
          <a:p>
            <a:endParaRPr lang="fr-FR" sz="2800" dirty="0"/>
          </a:p>
          <a:p>
            <a:pPr marL="571500" indent="-457200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Ajout de l'âge</a:t>
            </a:r>
          </a:p>
          <a:p>
            <a:pPr marL="571500" indent="-457200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Ajout du groupe d'âge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r>
              <a:rPr lang="fr-FR" sz="6400" dirty="0"/>
              <a:t>Préparation des données </a:t>
            </a:r>
            <a:br>
              <a:rPr lang="fr-FR" sz="2800" dirty="0"/>
            </a:br>
            <a:r>
              <a:rPr lang="fr-FR" sz="2800" dirty="0"/>
              <a:t>Enrichissement des données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48445C3-9F3A-1DB1-852A-E7F62A82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301027"/>
            <a:ext cx="5410200" cy="30194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7F295C-650B-4C1E-93CF-7DBC9C8D3596}"/>
              </a:ext>
            </a:extLst>
          </p:cNvPr>
          <p:cNvSpPr/>
          <p:nvPr/>
        </p:nvSpPr>
        <p:spPr>
          <a:xfrm>
            <a:off x="5237825" y="2318783"/>
            <a:ext cx="831540" cy="29545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36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5" y="857839"/>
            <a:ext cx="11806607" cy="2995367"/>
          </a:xfrm>
        </p:spPr>
        <p:txBody>
          <a:bodyPr/>
          <a:lstStyle/>
          <a:p>
            <a:r>
              <a:rPr lang="fr-FR" dirty="0"/>
              <a:t>Analyse des indicateurs :</a:t>
            </a:r>
            <a:br>
              <a:rPr lang="fr-FR" dirty="0"/>
            </a:br>
            <a:r>
              <a:rPr lang="fr-FR" dirty="0"/>
              <a:t>Chiffre d’affaire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036CE4-35F6-CCD0-84D2-BD850C78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14" y="3648721"/>
            <a:ext cx="2074971" cy="20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8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399" y="1261268"/>
            <a:ext cx="4135200" cy="2629516"/>
          </a:xfrm>
        </p:spPr>
        <p:txBody>
          <a:bodyPr/>
          <a:lstStyle/>
          <a:p>
            <a:pPr marL="114300" indent="0">
              <a:buClr>
                <a:schemeClr val="bg1"/>
              </a:buClr>
              <a:buSzPct val="100000"/>
            </a:pPr>
            <a:r>
              <a:rPr lang="fr-FR" sz="4000" b="1" dirty="0">
                <a:solidFill>
                  <a:srgbClr val="00B050"/>
                </a:solidFill>
              </a:rPr>
              <a:t>2022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1600" b="1" dirty="0">
              <a:solidFill>
                <a:srgbClr val="00B050"/>
              </a:solidFill>
            </a:endParaRPr>
          </a:p>
          <a:p>
            <a:pPr marL="400050" indent="-285750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Meilleur chiffre d’affaires moyen mensuel</a:t>
            </a:r>
          </a:p>
          <a:p>
            <a:pPr marL="400050" indent="-285750"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  <a:p>
            <a:pPr marL="400050" indent="-285750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Meilleur chiffre d’affaires annuel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4800" dirty="0"/>
              <a:t>Analyse de données : Demandes d’Antoine</a:t>
            </a:r>
            <a:br>
              <a:rPr lang="fr-FR" sz="4400" dirty="0"/>
            </a:br>
            <a:r>
              <a:rPr lang="fr-FR" sz="2800" dirty="0">
                <a:solidFill>
                  <a:srgbClr val="FF0000"/>
                </a:solidFill>
              </a:rPr>
              <a:t>Etude du chiffre d’affaire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BCC0C26-598B-16C1-FE57-7D8C7CB4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31" y="3782217"/>
            <a:ext cx="5094932" cy="273616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591FA6D-9B95-F856-2BBD-B8373612C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952" y="3782217"/>
            <a:ext cx="4746833" cy="273616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BB03D28-4DB1-33EF-5665-6EF80ED55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98" y="78296"/>
            <a:ext cx="845905" cy="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5" y="5691275"/>
            <a:ext cx="4135200" cy="2629516"/>
          </a:xfrm>
        </p:spPr>
        <p:txBody>
          <a:bodyPr/>
          <a:lstStyle/>
          <a:p>
            <a:pPr marL="114300" indent="0">
              <a:buClr>
                <a:schemeClr val="bg1"/>
              </a:buClr>
              <a:buSzPct val="100000"/>
            </a:pPr>
            <a:r>
              <a:rPr lang="fr-FR" sz="2400" b="1" dirty="0"/>
              <a:t>Top 1 </a:t>
            </a:r>
            <a:r>
              <a:rPr lang="fr-FR" sz="2400" dirty="0"/>
              <a:t>: Catégorie 1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Top 2 : Catégorie 0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1600" dirty="0"/>
              <a:t>Top 3 : Catégorie 2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4800" dirty="0"/>
              <a:t>Analyse de données : Demandes d’Antoine</a:t>
            </a:r>
            <a:br>
              <a:rPr lang="fr-FR" sz="4400" dirty="0"/>
            </a:br>
            <a:r>
              <a:rPr lang="fr-FR" sz="2800" dirty="0">
                <a:solidFill>
                  <a:srgbClr val="FF0000"/>
                </a:solidFill>
              </a:rPr>
              <a:t>Etude du chiffre d’affaire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3841BB8-D628-BFD0-240A-99449D22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3" y="1927841"/>
            <a:ext cx="3346525" cy="345710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7FEC65C-978A-223D-3069-2BDDFDDE6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19" y="1927841"/>
            <a:ext cx="3298679" cy="3457106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5872037" y="5691275"/>
            <a:ext cx="4135200" cy="262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400" dirty="0"/>
              <a:t>Femme : 49,4 %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400" dirty="0"/>
              <a:t>Homme : 50,6 %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ABF528E-4FD5-82DF-7C77-E6DCDF4B2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98" y="68771"/>
            <a:ext cx="845905" cy="845905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3E433B8D-E5AC-30DC-9B93-3E2A136821AA}"/>
              </a:ext>
            </a:extLst>
          </p:cNvPr>
          <p:cNvSpPr txBox="1">
            <a:spLocks/>
          </p:cNvSpPr>
          <p:nvPr/>
        </p:nvSpPr>
        <p:spPr>
          <a:xfrm>
            <a:off x="9790287" y="2428567"/>
            <a:ext cx="2348038" cy="262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dirty="0"/>
              <a:t>Les femmes et les hommes génèrent quasiment le même chiffre d’affaires !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047BAB6-E8CB-A92A-2922-A1EAEB07C0F5}"/>
              </a:ext>
            </a:extLst>
          </p:cNvPr>
          <p:cNvSpPr txBox="1">
            <a:spLocks/>
          </p:cNvSpPr>
          <p:nvPr/>
        </p:nvSpPr>
        <p:spPr>
          <a:xfrm>
            <a:off x="3862417" y="2428567"/>
            <a:ext cx="2348038" cy="262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dirty="0"/>
              <a:t>Les catégories 0 et 1 sont les plus achetés par les clients !</a:t>
            </a:r>
          </a:p>
        </p:txBody>
      </p:sp>
    </p:spTree>
    <p:extLst>
      <p:ext uri="{BB962C8B-B14F-4D97-AF65-F5344CB8AC3E}">
        <p14:creationId xmlns:p14="http://schemas.microsoft.com/office/powerpoint/2010/main" val="184734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1" y="2378104"/>
            <a:ext cx="4135200" cy="2949607"/>
          </a:xfrm>
        </p:spPr>
        <p:txBody>
          <a:bodyPr/>
          <a:lstStyle/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>
                <a:solidFill>
                  <a:srgbClr val="00B050"/>
                </a:solidFill>
              </a:rPr>
              <a:t>2021</a:t>
            </a:r>
            <a:r>
              <a:rPr lang="fr-FR" sz="2000" dirty="0"/>
              <a:t> : Augmentation continue du chiffre d’affaires 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(sans compter l’anomalie)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>
                <a:solidFill>
                  <a:srgbClr val="FFFF00"/>
                </a:solidFill>
              </a:rPr>
              <a:t>2022</a:t>
            </a:r>
            <a:r>
              <a:rPr lang="fr-FR" sz="2000" dirty="0"/>
              <a:t> : Stagnation du chiffre d’affaires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>
                <a:solidFill>
                  <a:srgbClr val="FF0000"/>
                </a:solidFill>
              </a:rPr>
              <a:t>2023</a:t>
            </a:r>
            <a:r>
              <a:rPr lang="fr-FR" sz="2000" dirty="0"/>
              <a:t> : Grosse baisse significative au mois de février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4800" dirty="0"/>
              <a:t>Analyse de données : Demandes d’Antoine</a:t>
            </a:r>
            <a:br>
              <a:rPr lang="fr-FR" dirty="0"/>
            </a:br>
            <a:r>
              <a:rPr lang="fr-FR" sz="2800" dirty="0">
                <a:solidFill>
                  <a:srgbClr val="FF0000"/>
                </a:solidFill>
              </a:rPr>
              <a:t>Etude du chiffre d’affaire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D82D403-B008-7ADC-1F96-7B73A4A9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07" y="2038686"/>
            <a:ext cx="7702296" cy="4089363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9D9FCB86-1A5B-1CBA-DFD7-3A82883E12E6}"/>
              </a:ext>
            </a:extLst>
          </p:cNvPr>
          <p:cNvSpPr/>
          <p:nvPr/>
        </p:nvSpPr>
        <p:spPr>
          <a:xfrm>
            <a:off x="9436963" y="2308193"/>
            <a:ext cx="1296141" cy="15447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17014CA-68E0-284D-1A8D-06F6E6339B09}"/>
              </a:ext>
            </a:extLst>
          </p:cNvPr>
          <p:cNvSpPr txBox="1"/>
          <p:nvPr/>
        </p:nvSpPr>
        <p:spPr>
          <a:xfrm>
            <a:off x="9679968" y="3929478"/>
            <a:ext cx="170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Anomalie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E5468AE-A45C-8C18-E9B8-83C87D977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98" y="68771"/>
            <a:ext cx="845905" cy="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3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4103" y="3275861"/>
            <a:ext cx="4135200" cy="3687687"/>
          </a:xfrm>
        </p:spPr>
        <p:txBody>
          <a:bodyPr/>
          <a:lstStyle/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Tendance générale à la hausse du début à la moitié de la période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(Sans compté l’exception)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>
                <a:solidFill>
                  <a:srgbClr val="FF0000"/>
                </a:solidFill>
              </a:rPr>
              <a:t>Anomalie</a:t>
            </a:r>
            <a:r>
              <a:rPr lang="fr-FR" sz="2000" dirty="0"/>
              <a:t> : manque de données du mois d’octobre 2021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Légère tendance à la baisse de la moitié à la fin de la période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4800" dirty="0"/>
              <a:t>Analyse de données : Demandes d’Antoine</a:t>
            </a:r>
            <a:br>
              <a:rPr lang="fr-FR" dirty="0"/>
            </a:br>
            <a:r>
              <a:rPr lang="fr-FR" sz="2800" dirty="0">
                <a:solidFill>
                  <a:srgbClr val="FF0000"/>
                </a:solidFill>
              </a:rPr>
              <a:t>Etude du chiffre d’affaire</a:t>
            </a: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FBF544C2-8E68-A142-58A1-17A21AE79480}"/>
              </a:ext>
            </a:extLst>
          </p:cNvPr>
          <p:cNvSpPr txBox="1">
            <a:spLocks/>
          </p:cNvSpPr>
          <p:nvPr/>
        </p:nvSpPr>
        <p:spPr>
          <a:xfrm>
            <a:off x="7864103" y="1384917"/>
            <a:ext cx="4135200" cy="150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fr-FR" dirty="0"/>
              <a:t>Chiffre d’affaires total sur toute la période étudier</a:t>
            </a:r>
          </a:p>
          <a:p>
            <a:endParaRPr lang="fr-FR" sz="2000" dirty="0"/>
          </a:p>
          <a:p>
            <a:r>
              <a:rPr lang="fr-FR" sz="2800" b="1" dirty="0">
                <a:solidFill>
                  <a:srgbClr val="92D050"/>
                </a:solidFill>
              </a:rPr>
              <a:t>11 853 728 €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BE01C5-2007-23BF-0C24-3C5707FF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1" y="1988598"/>
            <a:ext cx="7261186" cy="3915052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C4298E6-434A-AE00-9601-1046676FE2D3}"/>
              </a:ext>
            </a:extLst>
          </p:cNvPr>
          <p:cNvCxnSpPr/>
          <p:nvPr/>
        </p:nvCxnSpPr>
        <p:spPr>
          <a:xfrm flipV="1">
            <a:off x="1047565" y="2974019"/>
            <a:ext cx="479394" cy="301842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10F69B8-EE9C-F84F-3AFA-D2CA1E8FF297}"/>
              </a:ext>
            </a:extLst>
          </p:cNvPr>
          <p:cNvCxnSpPr>
            <a:cxnSpLocks/>
          </p:cNvCxnSpPr>
          <p:nvPr/>
        </p:nvCxnSpPr>
        <p:spPr>
          <a:xfrm flipV="1">
            <a:off x="2247530" y="2689934"/>
            <a:ext cx="460159" cy="585927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23ACD15-9C28-C806-519C-D63533770847}"/>
              </a:ext>
            </a:extLst>
          </p:cNvPr>
          <p:cNvCxnSpPr>
            <a:cxnSpLocks/>
          </p:cNvCxnSpPr>
          <p:nvPr/>
        </p:nvCxnSpPr>
        <p:spPr>
          <a:xfrm flipV="1">
            <a:off x="3083511" y="2352583"/>
            <a:ext cx="849297" cy="621436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0696174-C86F-115A-7364-C17FF69EB565}"/>
              </a:ext>
            </a:extLst>
          </p:cNvPr>
          <p:cNvCxnSpPr>
            <a:cxnSpLocks/>
          </p:cNvCxnSpPr>
          <p:nvPr/>
        </p:nvCxnSpPr>
        <p:spPr>
          <a:xfrm>
            <a:off x="4076834" y="2352583"/>
            <a:ext cx="3140712" cy="62143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779A40D-2A17-BA3C-89A5-8EDF5832883F}"/>
              </a:ext>
            </a:extLst>
          </p:cNvPr>
          <p:cNvCxnSpPr>
            <a:cxnSpLocks/>
          </p:cNvCxnSpPr>
          <p:nvPr/>
        </p:nvCxnSpPr>
        <p:spPr>
          <a:xfrm>
            <a:off x="1646296" y="2931112"/>
            <a:ext cx="529221" cy="247094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8119CDAA-783C-032E-BBC1-77D516B0F3EC}"/>
              </a:ext>
            </a:extLst>
          </p:cNvPr>
          <p:cNvSpPr/>
          <p:nvPr/>
        </p:nvSpPr>
        <p:spPr>
          <a:xfrm>
            <a:off x="2699788" y="3135299"/>
            <a:ext cx="479394" cy="231633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FA98CC4-45B3-BEA9-A948-10A939001F69}"/>
              </a:ext>
            </a:extLst>
          </p:cNvPr>
          <p:cNvSpPr txBox="1"/>
          <p:nvPr/>
        </p:nvSpPr>
        <p:spPr>
          <a:xfrm>
            <a:off x="3302493" y="4122206"/>
            <a:ext cx="1402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Anomalie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A17FD1-8026-262A-4962-28B17337D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98" y="68771"/>
            <a:ext cx="845905" cy="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95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4800" dirty="0"/>
              <a:t>Analyse de données : Demandes d’Antoine</a:t>
            </a:r>
            <a:br>
              <a:rPr lang="fr-FR" dirty="0"/>
            </a:br>
            <a:r>
              <a:rPr lang="fr-FR" sz="2800" dirty="0">
                <a:solidFill>
                  <a:srgbClr val="FF0000"/>
                </a:solidFill>
              </a:rPr>
              <a:t>Etude du chiffre d’affaire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954213" y="4159713"/>
            <a:ext cx="4135200" cy="262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4 clients professionnels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800" dirty="0">
                <a:solidFill>
                  <a:srgbClr val="92D050"/>
                </a:solidFill>
              </a:rPr>
              <a:t>+ 800 000 € </a:t>
            </a:r>
            <a:r>
              <a:rPr lang="fr-FR" sz="2000" dirty="0"/>
              <a:t>de CA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800" dirty="0">
                <a:solidFill>
                  <a:srgbClr val="92D050"/>
                </a:solidFill>
              </a:rPr>
              <a:t>7,43 % </a:t>
            </a:r>
            <a:r>
              <a:rPr lang="fr-FR" sz="2000" dirty="0"/>
              <a:t>du CA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9D28E5-BE1E-4769-BA12-C8D9FA23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052" y="3755207"/>
            <a:ext cx="4048125" cy="27336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3EAD9EC-826F-2A86-A7A9-D945408A8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98" y="68771"/>
            <a:ext cx="845905" cy="845905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C952546-3173-B63B-C7B9-599180FA55A5}"/>
              </a:ext>
            </a:extLst>
          </p:cNvPr>
          <p:cNvCxnSpPr>
            <a:cxnSpLocks/>
          </p:cNvCxnSpPr>
          <p:nvPr/>
        </p:nvCxnSpPr>
        <p:spPr>
          <a:xfrm>
            <a:off x="8913659" y="5674407"/>
            <a:ext cx="0" cy="438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8ED5335-E742-6166-7179-DFDFB8CCE6EB}"/>
              </a:ext>
            </a:extLst>
          </p:cNvPr>
          <p:cNvCxnSpPr/>
          <p:nvPr/>
        </p:nvCxnSpPr>
        <p:spPr>
          <a:xfrm>
            <a:off x="7294409" y="5693457"/>
            <a:ext cx="1647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Connecteur 12">
            <a:extLst>
              <a:ext uri="{FF2B5EF4-FFF2-40B4-BE49-F238E27FC236}">
                <a16:creationId xmlns:a16="http://schemas.microsoft.com/office/drawing/2014/main" id="{84D33F5B-8D89-8A04-1A57-26F741EC5950}"/>
              </a:ext>
            </a:extLst>
          </p:cNvPr>
          <p:cNvSpPr/>
          <p:nvPr/>
        </p:nvSpPr>
        <p:spPr>
          <a:xfrm>
            <a:off x="8875560" y="5674407"/>
            <a:ext cx="66674" cy="6857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69006F-DF55-E01A-BC48-5DFAF04F3B3E}"/>
              </a:ext>
            </a:extLst>
          </p:cNvPr>
          <p:cNvSpPr txBox="1">
            <a:spLocks/>
          </p:cNvSpPr>
          <p:nvPr/>
        </p:nvSpPr>
        <p:spPr>
          <a:xfrm>
            <a:off x="6841297" y="1447845"/>
            <a:ext cx="4135200" cy="262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400" dirty="0"/>
              <a:t>Indice de Gini : 0,45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Indice de Gini assez fort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50% des clients génère 20% du chiffre d’affaires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024C46-3EB9-F773-16D6-94573B1B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062" y="1883530"/>
            <a:ext cx="2025502" cy="15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>
            <a:extLst>
              <a:ext uri="{FF2B5EF4-FFF2-40B4-BE49-F238E27FC236}">
                <a16:creationId xmlns:a16="http://schemas.microsoft.com/office/drawing/2014/main" id="{EF5E902A-1D83-CCD7-0DB8-B1826280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680" y="2135248"/>
            <a:ext cx="8912639" cy="4047546"/>
          </a:xfrm>
        </p:spPr>
        <p:txBody>
          <a:bodyPr/>
          <a:lstStyle/>
          <a:p>
            <a:pPr marL="114300" indent="0">
              <a:buClr>
                <a:schemeClr val="bg1"/>
              </a:buClr>
              <a:buSzPct val="100000"/>
            </a:pPr>
            <a:r>
              <a:rPr lang="fr-FR" sz="2800" dirty="0"/>
              <a:t>	- La Page : Librairie physique &amp; site web depuis 2 ans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8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800" dirty="0"/>
              <a:t> - Entrée dans l’équipe Marketing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8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800" dirty="0"/>
              <a:t>- </a:t>
            </a:r>
            <a:r>
              <a:rPr lang="fr-FR" sz="2800" b="1" dirty="0"/>
              <a:t>Objectifs</a:t>
            </a:r>
            <a:r>
              <a:rPr lang="fr-FR" sz="2800" dirty="0"/>
              <a:t> : analyse des points forts, des points faibles, comportements clients, etc.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EFF68F-839F-F7E9-27D9-D76B89FC3A4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44073" y="299590"/>
            <a:ext cx="3496000" cy="1116400"/>
          </a:xfrm>
        </p:spPr>
        <p:txBody>
          <a:bodyPr/>
          <a:lstStyle/>
          <a:p>
            <a:r>
              <a:rPr lang="fr-FR" sz="6400" dirty="0"/>
              <a:t>Contexte</a:t>
            </a:r>
          </a:p>
        </p:txBody>
      </p:sp>
    </p:spTree>
    <p:extLst>
      <p:ext uri="{BB962C8B-B14F-4D97-AF65-F5344CB8AC3E}">
        <p14:creationId xmlns:p14="http://schemas.microsoft.com/office/powerpoint/2010/main" val="388877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C4690D-BE6E-40AA-46A3-A1A1C4628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13" y="3613209"/>
            <a:ext cx="2074971" cy="207497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CFCC139-FEDB-8A14-8EB7-7E26FC7D549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5" y="857839"/>
            <a:ext cx="11806607" cy="2995367"/>
          </a:xfrm>
        </p:spPr>
        <p:txBody>
          <a:bodyPr/>
          <a:lstStyle/>
          <a:p>
            <a:r>
              <a:rPr lang="fr-FR" dirty="0"/>
              <a:t>Analyse des indicateurs :</a:t>
            </a:r>
            <a:br>
              <a:rPr lang="fr-FR" dirty="0"/>
            </a:br>
            <a:r>
              <a:rPr lang="fr-FR" dirty="0"/>
              <a:t>Profils clients</a:t>
            </a:r>
          </a:p>
        </p:txBody>
      </p:sp>
    </p:spTree>
    <p:extLst>
      <p:ext uri="{BB962C8B-B14F-4D97-AF65-F5344CB8AC3E}">
        <p14:creationId xmlns:p14="http://schemas.microsoft.com/office/powerpoint/2010/main" val="398701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4800" dirty="0"/>
              <a:t>Analyse de données : Demandes d’Antoine</a:t>
            </a:r>
            <a:br>
              <a:rPr lang="fr-FR" dirty="0"/>
            </a:br>
            <a:r>
              <a:rPr lang="fr-FR" sz="2800" dirty="0">
                <a:solidFill>
                  <a:srgbClr val="00B0F0"/>
                </a:solidFill>
              </a:rPr>
              <a:t>Etude des profils client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1086055" y="4899426"/>
            <a:ext cx="4135200" cy="159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Catégorie 0 : 45 ans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Catégorie 1 : 49 ans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Catégorie 2 : 27 ans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0E0BB1-6D55-66E9-99D2-38236FCE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38" y="1748311"/>
            <a:ext cx="5674034" cy="30557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B1BCA1-D1C8-9739-2531-1E90BD83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56" y="1748311"/>
            <a:ext cx="5568706" cy="3055710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FA36F87A-40B3-C05F-7877-5E5C89114B1C}"/>
              </a:ext>
            </a:extLst>
          </p:cNvPr>
          <p:cNvSpPr txBox="1">
            <a:spLocks/>
          </p:cNvSpPr>
          <p:nvPr/>
        </p:nvSpPr>
        <p:spPr>
          <a:xfrm>
            <a:off x="7023408" y="4899348"/>
            <a:ext cx="4135200" cy="9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400050" indent="-285750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Moins de 30 ans panier élevé (~70€)</a:t>
            </a:r>
          </a:p>
          <a:p>
            <a:pPr marL="400050" indent="-285750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30/50 ans panier d’environ 30 €</a:t>
            </a:r>
          </a:p>
          <a:p>
            <a:pPr marL="400050" indent="-285750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Plus de 50 ans panier d’environ 25 €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4F49EFE-B2EF-9932-BF7C-1A0A23CBF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09" y="68771"/>
            <a:ext cx="845905" cy="845905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8847B4C-D1E4-CD86-0EE0-9B518DD1393E}"/>
              </a:ext>
            </a:extLst>
          </p:cNvPr>
          <p:cNvSpPr/>
          <p:nvPr/>
        </p:nvSpPr>
        <p:spPr>
          <a:xfrm>
            <a:off x="7124976" y="5977384"/>
            <a:ext cx="3932065" cy="76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On remarque 3 groupes !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8E2E8CC-F2CC-8789-2317-C1B6AB162706}"/>
              </a:ext>
            </a:extLst>
          </p:cNvPr>
          <p:cNvSpPr/>
          <p:nvPr/>
        </p:nvSpPr>
        <p:spPr>
          <a:xfrm>
            <a:off x="1187622" y="5977384"/>
            <a:ext cx="3932065" cy="76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 catégorie 2 intéresse les plus jeunes !</a:t>
            </a:r>
          </a:p>
        </p:txBody>
      </p:sp>
    </p:spTree>
    <p:extLst>
      <p:ext uri="{BB962C8B-B14F-4D97-AF65-F5344CB8AC3E}">
        <p14:creationId xmlns:p14="http://schemas.microsoft.com/office/powerpoint/2010/main" val="334237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4800" dirty="0"/>
              <a:t>Analyse de données : Demandes d’Antoine</a:t>
            </a:r>
            <a:br>
              <a:rPr lang="fr-FR" dirty="0"/>
            </a:br>
            <a:r>
              <a:rPr lang="fr-FR" sz="2800" dirty="0">
                <a:solidFill>
                  <a:srgbClr val="00B0F0"/>
                </a:solidFill>
              </a:rPr>
              <a:t>Etude des profils client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1256778" y="5211192"/>
            <a:ext cx="9678444" cy="145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30-50 ans : N°1 en nombre + N°1 du CA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Moins de 30 ans : N°3 en nombre </a:t>
            </a:r>
            <a:r>
              <a:rPr lang="fr-FR" sz="2000" u="sng" dirty="0"/>
              <a:t>mais</a:t>
            </a:r>
            <a:r>
              <a:rPr lang="fr-FR" sz="2000" dirty="0"/>
              <a:t> N°2 du CA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50-70 ans : N°2 en nombre </a:t>
            </a:r>
            <a:r>
              <a:rPr lang="fr-FR" sz="2000" u="sng" dirty="0"/>
              <a:t>mais</a:t>
            </a:r>
            <a:r>
              <a:rPr lang="fr-FR" sz="2000" dirty="0"/>
              <a:t> N°3 du CA </a:t>
            </a:r>
            <a:endParaRPr lang="fr-FR" sz="2000" u="sng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 Plus de 70 ans : peu en nombre + peu du CA</a:t>
            </a:r>
            <a:endParaRPr lang="fr-FR" sz="2000" u="sng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14FB53-D9F5-8945-5A2C-4EC95F7F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53" y="1384914"/>
            <a:ext cx="3750352" cy="376218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36045D-F3F8-B568-E950-F4BF6EB8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96" y="1384915"/>
            <a:ext cx="4167726" cy="376218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8BE284B-42E8-4500-E6BE-6E1768333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609" y="68771"/>
            <a:ext cx="845905" cy="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2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7B05C48-BF9C-7531-A8B5-8688F9FB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14" y="3515554"/>
            <a:ext cx="2074971" cy="2074971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40C14022-DA28-B425-CEAF-26F8A4C42C7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5" y="857839"/>
            <a:ext cx="11806607" cy="2995367"/>
          </a:xfrm>
        </p:spPr>
        <p:txBody>
          <a:bodyPr/>
          <a:lstStyle/>
          <a:p>
            <a:r>
              <a:rPr lang="fr-FR" dirty="0"/>
              <a:t>Analyse des indicateurs :</a:t>
            </a:r>
            <a:br>
              <a:rPr lang="fr-FR" dirty="0"/>
            </a:br>
            <a:r>
              <a:rPr lang="fr-FR" dirty="0"/>
              <a:t>Produits</a:t>
            </a:r>
          </a:p>
        </p:txBody>
      </p:sp>
    </p:spTree>
    <p:extLst>
      <p:ext uri="{BB962C8B-B14F-4D97-AF65-F5344CB8AC3E}">
        <p14:creationId xmlns:p14="http://schemas.microsoft.com/office/powerpoint/2010/main" val="1641159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4800" dirty="0"/>
              <a:t>Analyse de données : Demandes d’Antoine</a:t>
            </a:r>
            <a:br>
              <a:rPr lang="fr-FR" dirty="0"/>
            </a:b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Etude des produits : CA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1050236" y="4656091"/>
            <a:ext cx="4135200" cy="213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Produit 2_159 best-seller : +80 000€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4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Aucun produit de la catégorie 0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F0FAB7-1953-EFE0-4ABC-616CEF4C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22" y="1571348"/>
            <a:ext cx="5247429" cy="276095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2E58E92-729E-BB5D-D3C0-EC7A61BD1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884" y="1571348"/>
            <a:ext cx="5316994" cy="2760955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EE375D50-155A-6C36-7CCF-2F3D9496C4E5}"/>
              </a:ext>
            </a:extLst>
          </p:cNvPr>
          <p:cNvSpPr txBox="1">
            <a:spLocks/>
          </p:cNvSpPr>
          <p:nvPr/>
        </p:nvSpPr>
        <p:spPr>
          <a:xfrm>
            <a:off x="6971781" y="4656091"/>
            <a:ext cx="4135200" cy="213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Seulement des produits de la catégorie 0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Beaucoup de produits avec un CA &lt; 10€</a:t>
            </a:r>
          </a:p>
        </p:txBody>
      </p:sp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B18DDE82-D681-AABB-FC95-E28083094D2F}"/>
              </a:ext>
            </a:extLst>
          </p:cNvPr>
          <p:cNvSpPr/>
          <p:nvPr/>
        </p:nvSpPr>
        <p:spPr>
          <a:xfrm>
            <a:off x="5430106" y="1775534"/>
            <a:ext cx="171703" cy="150919"/>
          </a:xfrm>
          <a:prstGeom prst="star5">
            <a:avLst/>
          </a:prstGeom>
          <a:solidFill>
            <a:srgbClr val="FFFF00"/>
          </a:solidFill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19E47A-72E5-32F8-8A08-845596421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98" y="68771"/>
            <a:ext cx="845905" cy="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80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4800" dirty="0"/>
              <a:t>Analyse de données : Demandes d’Antoine</a:t>
            </a:r>
            <a:br>
              <a:rPr lang="fr-FR" dirty="0"/>
            </a:b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Etude des produits : Nombre de ventes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1032307" y="4795297"/>
            <a:ext cx="4135200" cy="188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Seulement des produits de la catégorie 1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F0FAB7-1953-EFE0-4ABC-616CEF4C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22" y="1571348"/>
            <a:ext cx="5247429" cy="276095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B6189F2-EE11-334B-1ADE-0E07E823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2" y="1571348"/>
            <a:ext cx="5211570" cy="276095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DBACFD2-C86C-2FB9-4B4F-333ECFA9F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811" y="1270662"/>
            <a:ext cx="1552575" cy="3362325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69690325-F3D5-F0E5-3080-42A8B86C7583}"/>
              </a:ext>
            </a:extLst>
          </p:cNvPr>
          <p:cNvSpPr txBox="1">
            <a:spLocks/>
          </p:cNvSpPr>
          <p:nvPr/>
        </p:nvSpPr>
        <p:spPr>
          <a:xfrm>
            <a:off x="6851498" y="5095984"/>
            <a:ext cx="4135200" cy="9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400" dirty="0"/>
              <a:t>- 466 produits avec moins de 10 ventes</a:t>
            </a: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BA0A17-DFE0-4DEA-01D2-57612B849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98" y="68771"/>
            <a:ext cx="845905" cy="8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86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1079855" y="4997787"/>
            <a:ext cx="10032290" cy="9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Catégorie 0 très vendu : prix moyen très bas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Catégorie 2 peu vendu : prix moyen très élevé</a:t>
            </a: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7FACD0-01D7-432D-4388-784D688CA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55" y="1790869"/>
            <a:ext cx="5143389" cy="280096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55BBB83-6A52-3300-910D-B5AA97E1A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226" y="1022841"/>
            <a:ext cx="3544919" cy="356899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BAA304A-070A-1810-1EB1-DC6F5CDEB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98" y="68771"/>
            <a:ext cx="845905" cy="845905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0EFB968-FD1E-B641-8CBD-F6FB24548061}"/>
              </a:ext>
            </a:extLst>
          </p:cNvPr>
          <p:cNvSpPr txBox="1">
            <a:spLocks/>
          </p:cNvSpPr>
          <p:nvPr/>
        </p:nvSpPr>
        <p:spPr>
          <a:xfrm>
            <a:off x="192696" y="68771"/>
            <a:ext cx="11806607" cy="13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8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l"/>
            <a:r>
              <a:rPr lang="fr-FR" sz="4800" dirty="0"/>
              <a:t>Analyse de données : Demandes d’Antoine</a:t>
            </a:r>
            <a:br>
              <a:rPr lang="fr-FR" dirty="0"/>
            </a:br>
            <a:r>
              <a: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Etude des produits : Catégories</a:t>
            </a:r>
          </a:p>
        </p:txBody>
      </p:sp>
    </p:spTree>
    <p:extLst>
      <p:ext uri="{BB962C8B-B14F-4D97-AF65-F5344CB8AC3E}">
        <p14:creationId xmlns:p14="http://schemas.microsoft.com/office/powerpoint/2010/main" val="752718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2112855"/>
            <a:ext cx="11806607" cy="1316145"/>
          </a:xfrm>
        </p:spPr>
        <p:txBody>
          <a:bodyPr/>
          <a:lstStyle/>
          <a:p>
            <a:r>
              <a:rPr lang="fr-FR" dirty="0"/>
              <a:t>Etudes des corrélations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B05C48-BF9C-7531-A8B5-8688F9FB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14" y="3515554"/>
            <a:ext cx="2074971" cy="20749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59BE09F-8BCD-45E2-5B96-08AA7837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86" y="3515553"/>
            <a:ext cx="2074971" cy="20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54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786889" y="2041861"/>
            <a:ext cx="4939205" cy="18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l">
              <a:buClr>
                <a:schemeClr val="bg1"/>
              </a:buClr>
              <a:buSzPct val="100000"/>
            </a:pPr>
            <a:r>
              <a:rPr lang="fr-FR" sz="2400" u="sng" dirty="0"/>
              <a:t>Choix du test :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dirty="0"/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Choix des variables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Nombre de variables (1, 2 ou &gt;2)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Type des variables (quantitative/qualitative)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0EFB968-FD1E-B641-8CBD-F6FB24548061}"/>
              </a:ext>
            </a:extLst>
          </p:cNvPr>
          <p:cNvSpPr txBox="1">
            <a:spLocks/>
          </p:cNvSpPr>
          <p:nvPr/>
        </p:nvSpPr>
        <p:spPr>
          <a:xfrm>
            <a:off x="192696" y="113160"/>
            <a:ext cx="11806607" cy="13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8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fr-FR" sz="6600" dirty="0"/>
              <a:t>Tests statistiques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62061C7D-51CF-4F17-7C1F-70214ACD6F0E}"/>
              </a:ext>
            </a:extLst>
          </p:cNvPr>
          <p:cNvSpPr txBox="1">
            <a:spLocks/>
          </p:cNvSpPr>
          <p:nvPr/>
        </p:nvSpPr>
        <p:spPr>
          <a:xfrm>
            <a:off x="6465904" y="2041862"/>
            <a:ext cx="4939205" cy="18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l">
              <a:buClr>
                <a:schemeClr val="bg1"/>
              </a:buClr>
              <a:buSzPct val="100000"/>
            </a:pPr>
            <a:r>
              <a:rPr lang="fr-FR" sz="2400" u="sng" dirty="0"/>
              <a:t>Rédaction des hypothèses :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dirty="0"/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H0 = Hypothèse nulle</a:t>
            </a:r>
          </a:p>
          <a:p>
            <a:pPr marL="114300" indent="0" algn="l">
              <a:buClr>
                <a:schemeClr val="bg1"/>
              </a:buClr>
              <a:buSzPct val="100000"/>
            </a:pPr>
            <a:r>
              <a:rPr lang="fr-FR" dirty="0"/>
              <a:t>(les variables sont indépendantes)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H1 = Hypothèse alternative</a:t>
            </a:r>
          </a:p>
          <a:p>
            <a:pPr marL="114300" indent="0" algn="l">
              <a:buClr>
                <a:schemeClr val="bg1"/>
              </a:buClr>
              <a:buSzPct val="100000"/>
            </a:pPr>
            <a:r>
              <a:rPr lang="fr-FR" dirty="0"/>
              <a:t>(les variables ne sont pas indépendantes)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83ABF42-16AB-E7EE-60E7-39F257AF6C85}"/>
              </a:ext>
            </a:extLst>
          </p:cNvPr>
          <p:cNvSpPr txBox="1">
            <a:spLocks/>
          </p:cNvSpPr>
          <p:nvPr/>
        </p:nvSpPr>
        <p:spPr>
          <a:xfrm>
            <a:off x="786890" y="4165104"/>
            <a:ext cx="4939205" cy="18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l">
              <a:buClr>
                <a:schemeClr val="bg1"/>
              </a:buClr>
              <a:buSzPct val="100000"/>
            </a:pPr>
            <a:r>
              <a:rPr lang="fr-FR" sz="2400" u="sng" dirty="0"/>
              <a:t>P-value :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dirty="0"/>
          </a:p>
          <a:p>
            <a:pPr marL="400050" indent="-285750" algn="l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Entre 0 et 1</a:t>
            </a:r>
          </a:p>
          <a:p>
            <a:pPr marL="400050" indent="-285750" algn="l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Probabilité que H0 soit vraie</a:t>
            </a:r>
          </a:p>
          <a:p>
            <a:pPr marL="400050" indent="-285750" algn="l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Seuil de rejet de H0 = 5%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3A1D13-129F-ADEC-902D-33382EC4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19" y="133889"/>
            <a:ext cx="1274685" cy="127468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665B007-CB08-8590-0D74-8DA141B63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96" y="154620"/>
            <a:ext cx="1274685" cy="1274685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5A4B9753-F758-EFF1-D486-3672B7B619C4}"/>
              </a:ext>
            </a:extLst>
          </p:cNvPr>
          <p:cNvSpPr txBox="1">
            <a:spLocks/>
          </p:cNvSpPr>
          <p:nvPr/>
        </p:nvSpPr>
        <p:spPr>
          <a:xfrm>
            <a:off x="6465904" y="4165103"/>
            <a:ext cx="4939205" cy="18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l">
              <a:buClr>
                <a:schemeClr val="bg1"/>
              </a:buClr>
              <a:buSzPct val="100000"/>
            </a:pPr>
            <a:r>
              <a:rPr lang="fr-FR" sz="2400" u="sng" dirty="0"/>
              <a:t>Gestion des </a:t>
            </a:r>
            <a:r>
              <a:rPr lang="fr-FR" sz="2400" u="sng" dirty="0" err="1"/>
              <a:t>outliers</a:t>
            </a:r>
            <a:r>
              <a:rPr lang="fr-FR" sz="2400" u="sng" dirty="0"/>
              <a:t> :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dirty="0"/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dirty="0"/>
              <a:t>Suppression des clients professionnels</a:t>
            </a:r>
          </a:p>
        </p:txBody>
      </p:sp>
    </p:spTree>
    <p:extLst>
      <p:ext uri="{BB962C8B-B14F-4D97-AF65-F5344CB8AC3E}">
        <p14:creationId xmlns:p14="http://schemas.microsoft.com/office/powerpoint/2010/main" val="140798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5400" dirty="0"/>
              <a:t>Demandes de Julie</a:t>
            </a:r>
            <a:br>
              <a:rPr lang="fr-FR" dirty="0"/>
            </a:br>
            <a:r>
              <a:rPr lang="fr-FR" sz="2800" dirty="0"/>
              <a:t>Analyse de corrélations entre le genre et la catégorie acheté 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378780" y="4438900"/>
            <a:ext cx="11434439" cy="244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Pour chaque genre répartition quasi identique des achats par catégorie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Test Chi-2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Chi2 stat : 20 + 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A7E5468-E068-4D4F-1A05-C6D58B796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475" y="68771"/>
            <a:ext cx="959828" cy="95982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F78234-B179-7C78-E8B1-4CAFF277A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013" y="1744657"/>
            <a:ext cx="5107112" cy="244633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8BDEEE2-31CD-0F07-2DD9-080ECBF3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696" y="1857055"/>
            <a:ext cx="3006061" cy="222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2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978CF6-23DA-7A1D-77ED-53A566CAE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877" y="2372503"/>
            <a:ext cx="3180710" cy="2831098"/>
          </a:xfrm>
        </p:spPr>
        <p:txBody>
          <a:bodyPr/>
          <a:lstStyle/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Missions :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sz="1000" dirty="0"/>
          </a:p>
          <a:p>
            <a:pPr algn="l"/>
            <a:r>
              <a:rPr lang="fr-FR" dirty="0"/>
              <a:t>1) Demandes d’Antoine :</a:t>
            </a:r>
          </a:p>
          <a:p>
            <a:pPr algn="l"/>
            <a:r>
              <a:rPr lang="fr-FR" dirty="0"/>
              <a:t>	Analyse des indicateurs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2) Demandes de Julie :</a:t>
            </a:r>
          </a:p>
          <a:p>
            <a:pPr algn="l"/>
            <a:r>
              <a:rPr lang="fr-FR" dirty="0"/>
              <a:t>	Analyse des corrélations</a:t>
            </a:r>
          </a:p>
          <a:p>
            <a:pPr algn="l"/>
            <a:endParaRPr lang="fr-FR" sz="10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EDF685-3752-68C7-1390-C4150CE6106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25023" y="190869"/>
            <a:ext cx="3585884" cy="1116400"/>
          </a:xfrm>
        </p:spPr>
        <p:txBody>
          <a:bodyPr/>
          <a:lstStyle/>
          <a:p>
            <a:r>
              <a:rPr lang="fr-FR" sz="6400" dirty="0"/>
              <a:t>Sommaire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74A4E872-E9EF-6D02-A846-517E39629A20}"/>
              </a:ext>
            </a:extLst>
          </p:cNvPr>
          <p:cNvSpPr txBox="1">
            <a:spLocks/>
          </p:cNvSpPr>
          <p:nvPr/>
        </p:nvSpPr>
        <p:spPr>
          <a:xfrm>
            <a:off x="4410907" y="2372503"/>
            <a:ext cx="3180710" cy="283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Ressources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sz="1000" dirty="0"/>
          </a:p>
          <a:p>
            <a:pPr marL="114300" indent="0" algn="l">
              <a:buClr>
                <a:schemeClr val="bg1"/>
              </a:buClr>
              <a:buSzPct val="100000"/>
            </a:pPr>
            <a:r>
              <a:rPr lang="fr-FR" dirty="0"/>
              <a:t>	</a:t>
            </a:r>
            <a:r>
              <a:rPr lang="fr-FR" dirty="0" err="1"/>
              <a:t>Dataset</a:t>
            </a:r>
            <a:r>
              <a:rPr lang="fr-FR" dirty="0"/>
              <a:t> clients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dirty="0"/>
          </a:p>
          <a:p>
            <a:pPr marL="114300" indent="0" algn="l">
              <a:buClr>
                <a:schemeClr val="bg1"/>
              </a:buClr>
              <a:buSzPct val="100000"/>
            </a:pPr>
            <a:r>
              <a:rPr lang="fr-FR" dirty="0"/>
              <a:t>	</a:t>
            </a:r>
            <a:r>
              <a:rPr lang="fr-FR" dirty="0" err="1"/>
              <a:t>Dataset</a:t>
            </a:r>
            <a:r>
              <a:rPr lang="fr-FR" dirty="0"/>
              <a:t> produits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dirty="0"/>
          </a:p>
          <a:p>
            <a:pPr marL="114300" indent="0" algn="l">
              <a:buClr>
                <a:schemeClr val="bg1"/>
              </a:buClr>
              <a:buSzPct val="100000"/>
            </a:pPr>
            <a:r>
              <a:rPr lang="fr-FR" dirty="0"/>
              <a:t>	</a:t>
            </a:r>
            <a:r>
              <a:rPr lang="fr-FR" dirty="0" err="1"/>
              <a:t>Dataset</a:t>
            </a:r>
            <a:r>
              <a:rPr lang="fr-FR" dirty="0"/>
              <a:t> transactions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sz="1000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C690E07-F9AA-CEC3-27F6-DBA58A75B594}"/>
              </a:ext>
            </a:extLst>
          </p:cNvPr>
          <p:cNvSpPr txBox="1">
            <a:spLocks/>
          </p:cNvSpPr>
          <p:nvPr/>
        </p:nvSpPr>
        <p:spPr>
          <a:xfrm>
            <a:off x="7695413" y="2372503"/>
            <a:ext cx="3180710" cy="283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Outils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sz="1000" dirty="0"/>
          </a:p>
          <a:p>
            <a:pPr algn="l"/>
            <a:r>
              <a:rPr lang="fr-FR" dirty="0"/>
              <a:t>Langage : Python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Logiciel : </a:t>
            </a:r>
            <a:r>
              <a:rPr lang="fr-FR" dirty="0" err="1"/>
              <a:t>Jupyter</a:t>
            </a:r>
            <a:endParaRPr lang="fr-FR" dirty="0"/>
          </a:p>
          <a:p>
            <a:pPr algn="l"/>
            <a:endParaRPr lang="fr-FR" sz="1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E122E6-B62E-5A02-FADF-672BA4176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14" y="2959728"/>
            <a:ext cx="379910" cy="3799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493468-E1D9-1B43-AF19-6202FABFC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7485" y="3503148"/>
            <a:ext cx="379911" cy="3799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5370BB-0952-6A9E-B939-4909D7327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14" y="4046569"/>
            <a:ext cx="379912" cy="3799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B60FA0-DAFB-1230-D2AC-7EBCB196A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83" y="2959728"/>
            <a:ext cx="379910" cy="37991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B12616-7CF1-731E-85FB-119F38D22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83" y="3503148"/>
            <a:ext cx="379910" cy="4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5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5400" dirty="0"/>
              <a:t>Demandes de Julie</a:t>
            </a:r>
            <a:br>
              <a:rPr lang="fr-FR" dirty="0"/>
            </a:br>
            <a:r>
              <a:rPr lang="fr-FR" sz="2800" dirty="0"/>
              <a:t>Analyse de corrélations entre l'âge et le montant total des achats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2724138" y="3984413"/>
            <a:ext cx="6743721" cy="2612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Tendance à la baisse en fonction de l’âge qui augmente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Pearson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Coef corrélation : -0,831 + 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A642EDD-4BBB-709A-AF64-5A9C98A5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85" y="1497905"/>
            <a:ext cx="4338048" cy="23136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8E65D5-AA41-5B07-EFCD-60A8E4D07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426" y="1545312"/>
            <a:ext cx="4338049" cy="22687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0E45B3D-256A-3D16-3266-FA5B3AD0D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475" y="68771"/>
            <a:ext cx="959828" cy="9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0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5400" dirty="0"/>
              <a:t>Demandes de Julie</a:t>
            </a:r>
            <a:br>
              <a:rPr lang="fr-FR" dirty="0"/>
            </a:br>
            <a:r>
              <a:rPr lang="fr-FR" sz="2800" dirty="0"/>
              <a:t>Analyse de corrélations entre le groupe d'âge et le montant total des achats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925406" y="2277876"/>
            <a:ext cx="5280085" cy="40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Moyennes différentes entre les groupes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</a:t>
            </a:r>
            <a:r>
              <a:rPr lang="fr-FR" sz="2000" u="sng" dirty="0" err="1"/>
              <a:t>Welch’s</a:t>
            </a:r>
            <a:r>
              <a:rPr lang="fr-FR" sz="2000" u="sng" dirty="0"/>
              <a:t> ANOVA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Coef corrélation : 0,066 </a:t>
            </a:r>
            <a:r>
              <a:rPr lang="fr-FR" sz="2000" b="1" dirty="0"/>
              <a:t>MAIS </a:t>
            </a:r>
            <a:r>
              <a:rPr lang="fr-FR" sz="2000" dirty="0"/>
              <a:t>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7A1F12-7C76-0A8D-A45D-B7A80D3C6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19" y="2277876"/>
            <a:ext cx="4105275" cy="269557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F92790E-4998-8280-7E55-377E630EF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475" y="68771"/>
            <a:ext cx="959828" cy="9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52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5400" dirty="0"/>
              <a:t>Demandes de Julie</a:t>
            </a:r>
            <a:br>
              <a:rPr lang="fr-FR" dirty="0"/>
            </a:br>
            <a:r>
              <a:rPr lang="fr-FR" sz="2800" dirty="0"/>
              <a:t>Analyse de corrélations entre la </a:t>
            </a:r>
            <a:r>
              <a:rPr lang="fr-FR" sz="2800"/>
              <a:t>fréquence d’achat </a:t>
            </a:r>
            <a:r>
              <a:rPr lang="fr-FR" sz="2800" dirty="0"/>
              <a:t>et l'âge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549479" y="5719659"/>
            <a:ext cx="4751323" cy="21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Pearson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Coef corrélation : 0,160 </a:t>
            </a:r>
            <a:r>
              <a:rPr lang="fr-FR" sz="2000" b="1" dirty="0"/>
              <a:t>MAIS</a:t>
            </a:r>
            <a:r>
              <a:rPr lang="fr-FR" sz="2000" dirty="0"/>
              <a:t> 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A93643F-CB95-6DC2-9594-0EAC888B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99" y="3008739"/>
            <a:ext cx="4699247" cy="2528453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E0A3EAE-2348-9DB5-E30B-9C41E3369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475" y="68771"/>
            <a:ext cx="959828" cy="959828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CAD72D5B-D9B7-C739-D54B-4D39AC545A9A}"/>
              </a:ext>
            </a:extLst>
          </p:cNvPr>
          <p:cNvSpPr txBox="1">
            <a:spLocks/>
          </p:cNvSpPr>
          <p:nvPr/>
        </p:nvSpPr>
        <p:spPr>
          <a:xfrm>
            <a:off x="1838694" y="2468900"/>
            <a:ext cx="2179746" cy="51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dirty="0"/>
              <a:t>Méthode 1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3AD17027-DE1D-A026-4F8A-E6344347F0CA}"/>
              </a:ext>
            </a:extLst>
          </p:cNvPr>
          <p:cNvSpPr txBox="1">
            <a:spLocks/>
          </p:cNvSpPr>
          <p:nvPr/>
        </p:nvSpPr>
        <p:spPr>
          <a:xfrm>
            <a:off x="8159827" y="2468900"/>
            <a:ext cx="2179746" cy="51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dirty="0"/>
              <a:t>Méthode 2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C60653B8-EA54-9BCE-B897-DA8D09E0959E}"/>
              </a:ext>
            </a:extLst>
          </p:cNvPr>
          <p:cNvSpPr txBox="1">
            <a:spLocks/>
          </p:cNvSpPr>
          <p:nvPr/>
        </p:nvSpPr>
        <p:spPr>
          <a:xfrm>
            <a:off x="6865160" y="5719659"/>
            <a:ext cx="4751323" cy="21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Pearson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Coef corrélation : 0,165 </a:t>
            </a:r>
            <a:r>
              <a:rPr lang="fr-FR" sz="2000" b="1" dirty="0"/>
              <a:t>MAIS</a:t>
            </a:r>
            <a:r>
              <a:rPr lang="fr-FR" sz="2000" dirty="0"/>
              <a:t> 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33835939-26EE-6320-B603-C1CE3ADB4285}"/>
              </a:ext>
            </a:extLst>
          </p:cNvPr>
          <p:cNvSpPr txBox="1">
            <a:spLocks/>
          </p:cNvSpPr>
          <p:nvPr/>
        </p:nvSpPr>
        <p:spPr>
          <a:xfrm>
            <a:off x="2724138" y="1898747"/>
            <a:ext cx="6743721" cy="1140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Tendance positive en fonction de l’âge qui augmente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D3CA03-7514-114C-AE01-8E88692B1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23" y="3013935"/>
            <a:ext cx="4484160" cy="25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96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5400" dirty="0"/>
              <a:t>Demandes de Julie</a:t>
            </a:r>
            <a:br>
              <a:rPr lang="fr-FR" dirty="0"/>
            </a:br>
            <a:r>
              <a:rPr lang="fr-FR" sz="2800" dirty="0"/>
              <a:t>Analyse de corrélations entre la fréquence d’achat et le groupe d’âge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279951" y="4867614"/>
            <a:ext cx="3921240" cy="176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</a:t>
            </a:r>
            <a:r>
              <a:rPr lang="fr-FR" sz="2000" u="sng" dirty="0" err="1"/>
              <a:t>Welch’s</a:t>
            </a:r>
            <a:r>
              <a:rPr lang="fr-FR" sz="2000" u="sng" dirty="0"/>
              <a:t> ANOVA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Rapport corrélation : 0,110 </a:t>
            </a:r>
            <a:r>
              <a:rPr lang="fr-FR" sz="2000" b="1" dirty="0"/>
              <a:t>MAIS </a:t>
            </a:r>
            <a:r>
              <a:rPr lang="fr-FR" sz="2000" dirty="0"/>
              <a:t>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F28EA9-6A81-D479-DBD6-3CB512AD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96" y="2095500"/>
            <a:ext cx="4095750" cy="26860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5B4F09-EB23-A9CE-C2AA-039F227D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178" y="2076450"/>
            <a:ext cx="4048125" cy="27051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EA4258E6-DA5B-2FC7-A9DB-CEFB2FA3B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475" y="68771"/>
            <a:ext cx="959828" cy="959828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28D98891-496D-EBF3-CC82-B4B231BED099}"/>
              </a:ext>
            </a:extLst>
          </p:cNvPr>
          <p:cNvSpPr txBox="1">
            <a:spLocks/>
          </p:cNvSpPr>
          <p:nvPr/>
        </p:nvSpPr>
        <p:spPr>
          <a:xfrm>
            <a:off x="1150698" y="1582295"/>
            <a:ext cx="2179746" cy="51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dirty="0"/>
              <a:t>Méthode 1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004F0006-A46A-D4BA-165E-B291E48511E1}"/>
              </a:ext>
            </a:extLst>
          </p:cNvPr>
          <p:cNvSpPr txBox="1">
            <a:spLocks/>
          </p:cNvSpPr>
          <p:nvPr/>
        </p:nvSpPr>
        <p:spPr>
          <a:xfrm>
            <a:off x="8885367" y="1582295"/>
            <a:ext cx="2179746" cy="51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dirty="0"/>
              <a:t>Méthode 2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FD821D43-8B61-E569-5B1E-20AA9D2C0570}"/>
              </a:ext>
            </a:extLst>
          </p:cNvPr>
          <p:cNvSpPr txBox="1">
            <a:spLocks/>
          </p:cNvSpPr>
          <p:nvPr/>
        </p:nvSpPr>
        <p:spPr>
          <a:xfrm>
            <a:off x="8014620" y="4863668"/>
            <a:ext cx="3921240" cy="176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</a:t>
            </a:r>
            <a:r>
              <a:rPr lang="fr-FR" sz="2000" u="sng" dirty="0" err="1"/>
              <a:t>Welch’s</a:t>
            </a:r>
            <a:r>
              <a:rPr lang="fr-FR" sz="2000" u="sng" dirty="0"/>
              <a:t> ANOVA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Rapport corrélation : 0,114 </a:t>
            </a:r>
            <a:r>
              <a:rPr lang="fr-FR" sz="2000" b="1" dirty="0"/>
              <a:t>MAIS </a:t>
            </a:r>
            <a:r>
              <a:rPr lang="fr-FR" sz="2000" dirty="0"/>
              <a:t>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3BA82282-A346-C6A1-7CA4-BB95AB90E56A}"/>
              </a:ext>
            </a:extLst>
          </p:cNvPr>
          <p:cNvSpPr txBox="1">
            <a:spLocks/>
          </p:cNvSpPr>
          <p:nvPr/>
        </p:nvSpPr>
        <p:spPr>
          <a:xfrm>
            <a:off x="4631846" y="2961149"/>
            <a:ext cx="3166432" cy="278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Moyennes différentes entre les groupes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E7634C7-638D-C273-65DE-CBE31AA62B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96" y="2057400"/>
            <a:ext cx="4286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87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5400" dirty="0"/>
              <a:t>Demandes de Julie</a:t>
            </a:r>
            <a:br>
              <a:rPr lang="fr-FR" dirty="0"/>
            </a:br>
            <a:r>
              <a:rPr lang="fr-FR" sz="2800" dirty="0"/>
              <a:t>Analyse de corrélations entre la taille du panier et l’âge / groupe d’âge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520320" y="5822023"/>
            <a:ext cx="5255233" cy="115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Pearson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Coef corrélation : -0,510 + 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5AC37C-6511-E0E7-CE00-DD7DFDBCA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0" y="2991774"/>
            <a:ext cx="4837254" cy="26441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739FD43-FCE6-189B-CFBD-E41D38109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047" y="2991774"/>
            <a:ext cx="3829050" cy="27051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D5BB153-5BAC-6801-E250-A28BDEB761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475" y="68771"/>
            <a:ext cx="959828" cy="959828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90BE44C3-84C3-8621-F1D8-E4421BD5DF14}"/>
              </a:ext>
            </a:extLst>
          </p:cNvPr>
          <p:cNvSpPr txBox="1">
            <a:spLocks/>
          </p:cNvSpPr>
          <p:nvPr/>
        </p:nvSpPr>
        <p:spPr>
          <a:xfrm>
            <a:off x="6619955" y="5822022"/>
            <a:ext cx="5255233" cy="115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</a:t>
            </a:r>
            <a:r>
              <a:rPr lang="fr-FR" sz="2000" u="sng" dirty="0" err="1"/>
              <a:t>Welch’s</a:t>
            </a:r>
            <a:r>
              <a:rPr lang="fr-FR" sz="2000" u="sng" dirty="0"/>
              <a:t> ANOVA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Rapport corrélation : 0,096 </a:t>
            </a:r>
            <a:r>
              <a:rPr lang="fr-FR" sz="2000" b="1" dirty="0"/>
              <a:t>MAIS </a:t>
            </a:r>
            <a:r>
              <a:rPr lang="fr-FR" sz="2000" dirty="0"/>
              <a:t>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909C6FC1-1DBA-B54C-642A-5F5750D01E4C}"/>
              </a:ext>
            </a:extLst>
          </p:cNvPr>
          <p:cNvSpPr txBox="1">
            <a:spLocks/>
          </p:cNvSpPr>
          <p:nvPr/>
        </p:nvSpPr>
        <p:spPr>
          <a:xfrm>
            <a:off x="5875520" y="1978371"/>
            <a:ext cx="6744102" cy="139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Moyennes différentes entre les groupes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4DADDB26-0D31-A86E-525C-CD3F18DF3ACA}"/>
              </a:ext>
            </a:extLst>
          </p:cNvPr>
          <p:cNvSpPr txBox="1">
            <a:spLocks/>
          </p:cNvSpPr>
          <p:nvPr/>
        </p:nvSpPr>
        <p:spPr>
          <a:xfrm>
            <a:off x="-223925" y="1978371"/>
            <a:ext cx="6743721" cy="1140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Tendance négative en fonction de l’âge qui augmente</a:t>
            </a:r>
          </a:p>
        </p:txBody>
      </p:sp>
    </p:spTree>
    <p:extLst>
      <p:ext uri="{BB962C8B-B14F-4D97-AF65-F5344CB8AC3E}">
        <p14:creationId xmlns:p14="http://schemas.microsoft.com/office/powerpoint/2010/main" val="1646837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5400" dirty="0"/>
              <a:t>Demandes de Julie</a:t>
            </a:r>
            <a:br>
              <a:rPr lang="fr-FR" dirty="0"/>
            </a:br>
            <a:r>
              <a:rPr lang="fr-FR" sz="2800" dirty="0"/>
              <a:t>Analyse de corrélations entre le montant moyen du panier et l’âge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8A46B111-E523-645D-0C14-90E9F3C5313A}"/>
              </a:ext>
            </a:extLst>
          </p:cNvPr>
          <p:cNvSpPr txBox="1">
            <a:spLocks/>
          </p:cNvSpPr>
          <p:nvPr/>
        </p:nvSpPr>
        <p:spPr>
          <a:xfrm>
            <a:off x="181838" y="5829516"/>
            <a:ext cx="5187823" cy="9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</a:t>
            </a:r>
            <a:r>
              <a:rPr lang="fr-FR" sz="2000" u="sng" dirty="0" err="1"/>
              <a:t>Welch’s</a:t>
            </a:r>
            <a:r>
              <a:rPr lang="fr-FR" sz="2000" u="sng" dirty="0"/>
              <a:t> ANOVA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Rapport corrélation : 0,182 </a:t>
            </a:r>
            <a:r>
              <a:rPr lang="fr-FR" sz="2000" b="1" dirty="0"/>
              <a:t>MAIS </a:t>
            </a:r>
            <a:r>
              <a:rPr lang="fr-FR" sz="2000" dirty="0"/>
              <a:t>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8466BD-3F7C-4F2B-B917-9E2F8FFD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79" y="2780493"/>
            <a:ext cx="5111743" cy="280321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3773B25-1462-45B4-9DB3-348C50233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91" y="2976359"/>
            <a:ext cx="3595919" cy="241148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D25BC02-5D3E-5884-689F-E1DD5E394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475" y="68771"/>
            <a:ext cx="959828" cy="959828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01AF4591-46BC-47DE-1A00-0CA3FA9B0331}"/>
              </a:ext>
            </a:extLst>
          </p:cNvPr>
          <p:cNvSpPr txBox="1">
            <a:spLocks/>
          </p:cNvSpPr>
          <p:nvPr/>
        </p:nvSpPr>
        <p:spPr>
          <a:xfrm>
            <a:off x="6211838" y="5829516"/>
            <a:ext cx="5187823" cy="9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Pearson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Coef corrélation : -0,746 + 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F77F8688-3278-36EA-7933-E7B98C6559C9}"/>
              </a:ext>
            </a:extLst>
          </p:cNvPr>
          <p:cNvSpPr txBox="1">
            <a:spLocks/>
          </p:cNvSpPr>
          <p:nvPr/>
        </p:nvSpPr>
        <p:spPr>
          <a:xfrm>
            <a:off x="47328" y="1898997"/>
            <a:ext cx="5456842" cy="138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Moyennes différentes entre les groupes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4FDECEF4-6FCB-76C3-07C7-65F56CA750A8}"/>
              </a:ext>
            </a:extLst>
          </p:cNvPr>
          <p:cNvSpPr txBox="1">
            <a:spLocks/>
          </p:cNvSpPr>
          <p:nvPr/>
        </p:nvSpPr>
        <p:spPr>
          <a:xfrm>
            <a:off x="5448279" y="1894697"/>
            <a:ext cx="6743721" cy="1140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Tendance négative en fonction de l’âge qui augmente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52357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pPr algn="l"/>
            <a:r>
              <a:rPr lang="fr-FR" sz="5400" dirty="0"/>
              <a:t>Demandes de Julie</a:t>
            </a:r>
            <a:br>
              <a:rPr lang="fr-FR" dirty="0"/>
            </a:br>
            <a:r>
              <a:rPr lang="fr-FR" sz="2800" dirty="0"/>
              <a:t>Analyse de corrélations entre la catégorie et l’âge / groupe d’âge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C579C43-D055-5A41-65D4-46D482CA0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475" y="68771"/>
            <a:ext cx="959828" cy="9598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3447A2E-9EAA-1FF1-6387-97E3ADC0E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2936936"/>
            <a:ext cx="3905250" cy="27241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8B81840-C2D7-8522-72A8-AB5308691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487" y="2936936"/>
            <a:ext cx="3689163" cy="2724150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4FED38D1-B3EA-E8B3-8D06-270EC16D4F7A}"/>
              </a:ext>
            </a:extLst>
          </p:cNvPr>
          <p:cNvSpPr txBox="1">
            <a:spLocks/>
          </p:cNvSpPr>
          <p:nvPr/>
        </p:nvSpPr>
        <p:spPr>
          <a:xfrm>
            <a:off x="635063" y="5851741"/>
            <a:ext cx="5187823" cy="9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</a:t>
            </a:r>
            <a:r>
              <a:rPr lang="fr-FR" sz="2000" u="sng" dirty="0" err="1"/>
              <a:t>Welch’s</a:t>
            </a:r>
            <a:r>
              <a:rPr lang="fr-FR" sz="2000" u="sng" dirty="0"/>
              <a:t> ANOVA 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Rapport corrélation : 0,113 </a:t>
            </a:r>
            <a:r>
              <a:rPr lang="fr-FR" sz="2000" b="1" dirty="0"/>
              <a:t>MAIS </a:t>
            </a:r>
            <a:r>
              <a:rPr lang="fr-FR" sz="2000" dirty="0"/>
              <a:t>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79D5F678-EDBF-57C9-FBD2-F915E7570C03}"/>
              </a:ext>
            </a:extLst>
          </p:cNvPr>
          <p:cNvSpPr txBox="1">
            <a:spLocks/>
          </p:cNvSpPr>
          <p:nvPr/>
        </p:nvSpPr>
        <p:spPr>
          <a:xfrm>
            <a:off x="6477156" y="5851741"/>
            <a:ext cx="5187823" cy="98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>
              <a:buClr>
                <a:schemeClr val="bg1"/>
              </a:buClr>
              <a:buSzPct val="100000"/>
            </a:pPr>
            <a:r>
              <a:rPr lang="fr-FR" sz="2000" u="sng" dirty="0"/>
              <a:t>Résultats du test de Chi-2: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Chi2 stat : 257616 +</a:t>
            </a:r>
            <a:r>
              <a:rPr lang="fr-FR" sz="2000" b="1" dirty="0"/>
              <a:t> </a:t>
            </a:r>
            <a:r>
              <a:rPr lang="fr-FR" sz="2000" dirty="0"/>
              <a:t>p-value &lt; 5%</a:t>
            </a:r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= corrélation existante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449FD4-1913-4E5B-DDBC-CC2B79E80CA8}"/>
              </a:ext>
            </a:extLst>
          </p:cNvPr>
          <p:cNvSpPr txBox="1">
            <a:spLocks/>
          </p:cNvSpPr>
          <p:nvPr/>
        </p:nvSpPr>
        <p:spPr>
          <a:xfrm>
            <a:off x="366508" y="1904449"/>
            <a:ext cx="5456378" cy="1361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Moyennes différentes entre les groupes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502004B-87D4-4A0E-0B22-DF30F167C7DA}"/>
              </a:ext>
            </a:extLst>
          </p:cNvPr>
          <p:cNvSpPr txBox="1">
            <a:spLocks/>
          </p:cNvSpPr>
          <p:nvPr/>
        </p:nvSpPr>
        <p:spPr>
          <a:xfrm>
            <a:off x="5894270" y="1904449"/>
            <a:ext cx="5931222" cy="131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Pour chaque groupe répartitions différentes des catégories</a:t>
            </a:r>
          </a:p>
        </p:txBody>
      </p:sp>
    </p:spTree>
    <p:extLst>
      <p:ext uri="{BB962C8B-B14F-4D97-AF65-F5344CB8AC3E}">
        <p14:creationId xmlns:p14="http://schemas.microsoft.com/office/powerpoint/2010/main" val="1740407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2B06FB-179E-68A7-9BC0-B532808D0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000" y="51015"/>
            <a:ext cx="3496000" cy="1116400"/>
          </a:xfrm>
        </p:spPr>
        <p:txBody>
          <a:bodyPr/>
          <a:lstStyle/>
          <a:p>
            <a:r>
              <a:rPr lang="fr-FR" dirty="0"/>
              <a:t>Synthèse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5588F0E-1131-47A8-F624-BD2F65899FE6}"/>
              </a:ext>
            </a:extLst>
          </p:cNvPr>
          <p:cNvSpPr txBox="1">
            <a:spLocks/>
          </p:cNvSpPr>
          <p:nvPr/>
        </p:nvSpPr>
        <p:spPr>
          <a:xfrm>
            <a:off x="1664674" y="1407111"/>
            <a:ext cx="3684489" cy="56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2800" dirty="0"/>
              <a:t>Analyse des indicateurs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5DB490C-B375-9635-5BF6-23B9E95A8607}"/>
              </a:ext>
            </a:extLst>
          </p:cNvPr>
          <p:cNvSpPr txBox="1">
            <a:spLocks/>
          </p:cNvSpPr>
          <p:nvPr/>
        </p:nvSpPr>
        <p:spPr>
          <a:xfrm>
            <a:off x="7482432" y="1407110"/>
            <a:ext cx="3844164" cy="56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64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6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fr-FR" sz="2800" dirty="0"/>
              <a:t>Analyse des corrélations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8EBD6D81-B4CB-5017-9AEE-96F405D63911}"/>
              </a:ext>
            </a:extLst>
          </p:cNvPr>
          <p:cNvSpPr txBox="1">
            <a:spLocks/>
          </p:cNvSpPr>
          <p:nvPr/>
        </p:nvSpPr>
        <p:spPr>
          <a:xfrm>
            <a:off x="997846" y="2302369"/>
            <a:ext cx="6138243" cy="422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Données manquantes Octobre 2021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Mauvais début de l’année 2023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Catégorie 2 fait le moins de CA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4 clients professionnels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Top 10 produits CA et ventes : catégorie 1 &amp; 2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Flop 10 produits CA et ventes : Catégorie 0</a:t>
            </a:r>
          </a:p>
          <a:p>
            <a:pPr marL="114300" indent="0" algn="l">
              <a:buClr>
                <a:schemeClr val="bg1"/>
              </a:buClr>
              <a:buSzPct val="100000"/>
            </a:pPr>
            <a:endParaRPr lang="fr-FR" sz="2000" dirty="0"/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3 groupes distincts de clients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000" dirty="0"/>
              <a:t>Les plus jeunes achètent les produits les plus chers</a:t>
            </a: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endParaRPr lang="fr-FR" sz="2000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A3DA77AA-6C83-038D-55C2-52149C717E58}"/>
              </a:ext>
            </a:extLst>
          </p:cNvPr>
          <p:cNvSpPr txBox="1">
            <a:spLocks/>
          </p:cNvSpPr>
          <p:nvPr/>
        </p:nvSpPr>
        <p:spPr>
          <a:xfrm>
            <a:off x="7689265" y="2741313"/>
            <a:ext cx="3430500" cy="422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333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Fortes corrélations :</a:t>
            </a:r>
          </a:p>
          <a:p>
            <a:pPr marL="571500" lvl="1" indent="0">
              <a:buClr>
                <a:schemeClr val="bg1"/>
              </a:buClr>
              <a:buSzPct val="100000"/>
            </a:pPr>
            <a:r>
              <a:rPr lang="fr-FR" sz="1533" dirty="0">
                <a:solidFill>
                  <a:schemeClr val="bg1"/>
                </a:solidFill>
              </a:rPr>
              <a:t>Âge et montant total d’achat</a:t>
            </a:r>
          </a:p>
          <a:p>
            <a:pPr marL="571500" lvl="1" indent="0">
              <a:buClr>
                <a:schemeClr val="bg1"/>
              </a:buClr>
              <a:buSzPct val="100000"/>
            </a:pPr>
            <a:r>
              <a:rPr lang="fr-FR" sz="1533" dirty="0">
                <a:solidFill>
                  <a:schemeClr val="bg1"/>
                </a:solidFill>
              </a:rPr>
              <a:t>Âge et taille du panier</a:t>
            </a:r>
          </a:p>
          <a:p>
            <a:pPr marL="571500" lvl="1" indent="0">
              <a:buClr>
                <a:schemeClr val="bg1"/>
              </a:buClr>
              <a:buSzPct val="100000"/>
            </a:pPr>
            <a:r>
              <a:rPr lang="fr-FR" sz="1533" dirty="0">
                <a:solidFill>
                  <a:schemeClr val="bg1"/>
                </a:solidFill>
              </a:rPr>
              <a:t>Âge et montant moyen du panier</a:t>
            </a:r>
          </a:p>
          <a:p>
            <a:pPr marL="571500" lvl="1" indent="0">
              <a:buClr>
                <a:schemeClr val="bg1"/>
              </a:buClr>
              <a:buSzPct val="100000"/>
            </a:pPr>
            <a:endParaRPr lang="fr-FR" sz="1533" dirty="0">
              <a:solidFill>
                <a:schemeClr val="bg1"/>
              </a:solidFill>
            </a:endParaRPr>
          </a:p>
          <a:p>
            <a:pPr algn="l">
              <a:buClr>
                <a:schemeClr val="bg1"/>
              </a:buClr>
              <a:buSzPct val="100000"/>
              <a:buFontTx/>
              <a:buChar char="-"/>
            </a:pPr>
            <a:r>
              <a:rPr lang="fr-FR" sz="2400" dirty="0"/>
              <a:t>Faibles corrélations :</a:t>
            </a:r>
          </a:p>
          <a:p>
            <a:pPr marL="571500" lvl="1" indent="0">
              <a:buClr>
                <a:schemeClr val="bg1"/>
              </a:buClr>
              <a:buSzPct val="100000"/>
            </a:pPr>
            <a:r>
              <a:rPr lang="fr-FR" sz="1533" dirty="0">
                <a:solidFill>
                  <a:schemeClr val="bg1"/>
                </a:solidFill>
              </a:rPr>
              <a:t>Genre et catégorie</a:t>
            </a:r>
          </a:p>
          <a:p>
            <a:pPr marL="571500" lvl="1" indent="0">
              <a:buClr>
                <a:schemeClr val="bg1"/>
              </a:buClr>
              <a:buSzPct val="100000"/>
            </a:pPr>
            <a:r>
              <a:rPr lang="fr-FR" sz="1533" dirty="0">
                <a:solidFill>
                  <a:schemeClr val="bg1"/>
                </a:solidFill>
              </a:rPr>
              <a:t>Âge et fréquence d’achat</a:t>
            </a:r>
          </a:p>
          <a:p>
            <a:pPr marL="571500" lvl="1" indent="0">
              <a:buClr>
                <a:schemeClr val="bg1"/>
              </a:buClr>
              <a:buSzPct val="100000"/>
            </a:pPr>
            <a:r>
              <a:rPr lang="fr-FR" sz="1533" dirty="0">
                <a:solidFill>
                  <a:schemeClr val="bg1"/>
                </a:solidFill>
              </a:rPr>
              <a:t>Âge et catégorie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190202F-A26D-2CF4-6AA0-763CECF4C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3" y="3871523"/>
            <a:ext cx="584650" cy="5846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90E3E98-0880-A000-8A26-A86A9A453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2" y="4852427"/>
            <a:ext cx="584650" cy="5846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FC2C3ED-7503-144A-867F-5DABBD1BE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2" y="2694151"/>
            <a:ext cx="584651" cy="58465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70EA881-B3B7-7272-8070-24F5FC277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189" y="1954363"/>
            <a:ext cx="584650" cy="5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8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>
            <a:extLst>
              <a:ext uri="{FF2B5EF4-FFF2-40B4-BE49-F238E27FC236}">
                <a16:creationId xmlns:a16="http://schemas.microsoft.com/office/drawing/2014/main" id="{8E02DC88-7CC1-F9EF-CA4E-EE3A4A479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357" y="2220090"/>
            <a:ext cx="8637285" cy="4047546"/>
          </a:xfrm>
        </p:spPr>
        <p:txBody>
          <a:bodyPr/>
          <a:lstStyle/>
          <a:p>
            <a:pPr marL="571500" indent="-457200">
              <a:buClr>
                <a:schemeClr val="bg1"/>
              </a:buClr>
              <a:buSzPct val="100000"/>
              <a:buFontTx/>
              <a:buChar char="-"/>
            </a:pPr>
            <a:r>
              <a:rPr lang="fr-FR" sz="2800" dirty="0" err="1"/>
              <a:t>Dataset</a:t>
            </a:r>
            <a:r>
              <a:rPr lang="fr-FR" sz="2800" dirty="0"/>
              <a:t>  clients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800" dirty="0"/>
          </a:p>
          <a:p>
            <a:pPr marL="571500" indent="-457200">
              <a:buClr>
                <a:schemeClr val="bg1"/>
              </a:buClr>
              <a:buSzPct val="100000"/>
              <a:buFontTx/>
              <a:buChar char="-"/>
            </a:pPr>
            <a:endParaRPr lang="fr-FR" sz="2800" dirty="0"/>
          </a:p>
          <a:p>
            <a:pPr marL="571500" indent="-457200">
              <a:buClr>
                <a:schemeClr val="bg1"/>
              </a:buClr>
              <a:buSzPct val="100000"/>
              <a:buFontTx/>
              <a:buChar char="-"/>
            </a:pPr>
            <a:r>
              <a:rPr lang="fr-FR" sz="2800" dirty="0" err="1"/>
              <a:t>Dataset</a:t>
            </a:r>
            <a:r>
              <a:rPr lang="fr-FR" sz="2800" dirty="0"/>
              <a:t> produits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800" dirty="0"/>
          </a:p>
          <a:p>
            <a:pPr marL="571500" indent="-457200">
              <a:buClr>
                <a:schemeClr val="bg1"/>
              </a:buClr>
              <a:buSzPct val="100000"/>
              <a:buFontTx/>
              <a:buChar char="-"/>
            </a:pPr>
            <a:endParaRPr lang="fr-FR" sz="2800" dirty="0"/>
          </a:p>
          <a:p>
            <a:pPr>
              <a:buClr>
                <a:schemeClr val="bg1"/>
              </a:buClr>
              <a:buSzPct val="100000"/>
              <a:buFontTx/>
              <a:buChar char="-"/>
            </a:pPr>
            <a:r>
              <a:rPr lang="fr-FR" sz="2800" dirty="0" err="1"/>
              <a:t>Dataset</a:t>
            </a:r>
            <a:r>
              <a:rPr lang="fr-FR" sz="2800" dirty="0"/>
              <a:t> transactions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6EB1AB-637F-8416-174E-9AB613D7461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52950" y="317346"/>
            <a:ext cx="3887726" cy="1116400"/>
          </a:xfrm>
        </p:spPr>
        <p:txBody>
          <a:bodyPr/>
          <a:lstStyle/>
          <a:p>
            <a:r>
              <a:rPr lang="fr-FR" sz="6400" dirty="0"/>
              <a:t>Ressources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285AE6-303C-26C2-1BF6-E90918EFC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72241" y="3497801"/>
            <a:ext cx="638776" cy="6387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75DD7BF-72E0-FB18-1D71-F105D148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41" y="4775513"/>
            <a:ext cx="638775" cy="6387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BFAF25E-08FE-22EC-25BB-B3C968647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239" y="2220088"/>
            <a:ext cx="638777" cy="63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>
            <a:extLst>
              <a:ext uri="{FF2B5EF4-FFF2-40B4-BE49-F238E27FC236}">
                <a16:creationId xmlns:a16="http://schemas.microsoft.com/office/drawing/2014/main" id="{EF5E902A-1D83-CCD7-0DB8-B18262807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357" y="2220090"/>
            <a:ext cx="8637285" cy="4047546"/>
          </a:xfrm>
        </p:spPr>
        <p:txBody>
          <a:bodyPr/>
          <a:lstStyle/>
          <a:p>
            <a:pPr marL="5715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800" dirty="0"/>
              <a:t>Langage de programmation : Python</a:t>
            </a:r>
          </a:p>
          <a:p>
            <a:pPr marL="5715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5715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5715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5715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endParaRPr lang="fr-FR" sz="2800" dirty="0"/>
          </a:p>
          <a:p>
            <a:pPr marL="5715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sz="2800" dirty="0"/>
              <a:t>Logiciel : </a:t>
            </a:r>
            <a:r>
              <a:rPr lang="fr-FR" sz="2800" dirty="0" err="1"/>
              <a:t>Jupyter</a:t>
            </a:r>
            <a:endParaRPr lang="fr-FR" sz="2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EFF68F-839F-F7E9-27D9-D76B89FC3A4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44073" y="299590"/>
            <a:ext cx="3496000" cy="1116400"/>
          </a:xfrm>
        </p:spPr>
        <p:txBody>
          <a:bodyPr/>
          <a:lstStyle/>
          <a:p>
            <a:r>
              <a:rPr lang="fr-FR" sz="6400" dirty="0"/>
              <a:t>Outils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859976-0E0F-EE38-3B97-04C6DC330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50" y="5055307"/>
            <a:ext cx="1203297" cy="139432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D4F93C-E724-3DD6-1E09-0C502C2F3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838" y="2940539"/>
            <a:ext cx="1394320" cy="1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2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640A65F3-0A35-4BC0-8312-F1808F81C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060221"/>
              </p:ext>
            </p:extLst>
          </p:nvPr>
        </p:nvGraphicFramePr>
        <p:xfrm>
          <a:off x="1777357" y="1974993"/>
          <a:ext cx="8637285" cy="40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1FEFF68F-839F-F7E9-27D9-D76B89FC3A4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44073" y="299590"/>
            <a:ext cx="6178896" cy="1116400"/>
          </a:xfrm>
        </p:spPr>
        <p:txBody>
          <a:bodyPr/>
          <a:lstStyle/>
          <a:p>
            <a:r>
              <a:rPr lang="fr-FR" sz="6400" dirty="0"/>
              <a:t>Etapes de l’étude</a:t>
            </a:r>
          </a:p>
        </p:txBody>
      </p:sp>
    </p:spTree>
    <p:extLst>
      <p:ext uri="{BB962C8B-B14F-4D97-AF65-F5344CB8AC3E}">
        <p14:creationId xmlns:p14="http://schemas.microsoft.com/office/powerpoint/2010/main" val="12502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BB5A4832-E7A3-2C96-816D-1CF7E3E197CF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2112855"/>
            <a:ext cx="11806607" cy="1316145"/>
          </a:xfrm>
        </p:spPr>
        <p:txBody>
          <a:bodyPr/>
          <a:lstStyle/>
          <a:p>
            <a:r>
              <a:rPr lang="fr-FR" dirty="0"/>
              <a:t>Préparation des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F036CE4-35F6-CCD0-84D2-BD850C781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14" y="3648721"/>
            <a:ext cx="2074971" cy="207497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C2B0230-8A0D-5E9D-65BE-15A157ACA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14" y="3648720"/>
            <a:ext cx="2074971" cy="20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35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2123011"/>
            <a:ext cx="4135200" cy="3687687"/>
          </a:xfrm>
        </p:spPr>
        <p:txBody>
          <a:bodyPr/>
          <a:lstStyle/>
          <a:p>
            <a:endParaRPr lang="fr-FR" dirty="0"/>
          </a:p>
          <a:p>
            <a:pPr>
              <a:buFont typeface="Wingdings" panose="05000000000000000000" pitchFamily="2" charset="2"/>
              <a:buChar char="ü"/>
            </a:pPr>
            <a:endParaRPr lang="fr-FR" dirty="0"/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8 623 clients tous différents</a:t>
            </a:r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Pas de doublons</a:t>
            </a:r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Pas de valeurs manquantes ou nulles</a:t>
            </a:r>
          </a:p>
          <a:p>
            <a:pPr marL="114300" indent="0">
              <a:buClr>
                <a:schemeClr val="bg1"/>
              </a:buClr>
              <a:buSzPct val="100000"/>
            </a:pPr>
            <a:endParaRPr lang="fr-FR" sz="20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- Deux clients test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3B0712-58FA-C6E4-B704-C6C5C4E936B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r>
              <a:rPr lang="fr-FR" sz="6400" dirty="0"/>
              <a:t>Préparation des données</a:t>
            </a:r>
            <a:br>
              <a:rPr lang="fr-FR" dirty="0"/>
            </a:br>
            <a:r>
              <a:rPr lang="fr-FR" sz="2800" dirty="0"/>
              <a:t>Exploration du fichier clients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BA7752-3E76-A5B2-4636-9AA5F046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87" y="2123011"/>
            <a:ext cx="2028825" cy="36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A84D278A-B9A7-A9D4-C730-6B9AC546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8313" y="2123011"/>
            <a:ext cx="4135200" cy="3687687"/>
          </a:xfrm>
        </p:spPr>
        <p:txBody>
          <a:bodyPr/>
          <a:lstStyle/>
          <a:p>
            <a:pPr marL="114300" indent="0"/>
            <a:endParaRPr lang="fr-FR" dirty="0"/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2 281 produits tous différents</a:t>
            </a:r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3 catégories</a:t>
            </a:r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Pas de doublon</a:t>
            </a:r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r>
              <a:rPr lang="fr-FR" sz="2000" dirty="0"/>
              <a:t>Pas de valeurs manquantes ou nulle</a:t>
            </a:r>
          </a:p>
          <a:p>
            <a:pPr>
              <a:buClr>
                <a:schemeClr val="bg1"/>
              </a:buClr>
              <a:buSzPct val="100000"/>
              <a:buFont typeface="Wingdings" panose="05000000000000000000" pitchFamily="2" charset="2"/>
              <a:buChar char="ü"/>
            </a:pPr>
            <a:endParaRPr lang="fr-FR" sz="2000" dirty="0"/>
          </a:p>
          <a:p>
            <a:pPr marL="114300" indent="0">
              <a:buClr>
                <a:schemeClr val="bg1"/>
              </a:buClr>
              <a:buSzPct val="100000"/>
            </a:pPr>
            <a:r>
              <a:rPr lang="fr-FR" sz="2000" dirty="0"/>
              <a:t>- Une valeur aberrante : « -1 » qui correspond à un produit test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4DE5DA5-1647-DC5F-BFFC-860E8C4D1C9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2696" y="68771"/>
            <a:ext cx="11806607" cy="1316145"/>
          </a:xfrm>
        </p:spPr>
        <p:txBody>
          <a:bodyPr/>
          <a:lstStyle/>
          <a:p>
            <a:r>
              <a:rPr lang="fr-FR" sz="6400" dirty="0"/>
              <a:t>Préparation des données</a:t>
            </a:r>
            <a:br>
              <a:rPr lang="fr-FR" dirty="0"/>
            </a:br>
            <a:r>
              <a:rPr lang="fr-FR" sz="2800" dirty="0"/>
              <a:t>Exploration du fichier produits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16901D-0CC7-9218-19B6-BB7B9EE4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62" y="2123010"/>
            <a:ext cx="2226750" cy="3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2446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4620"/>
      </a:lt2>
      <a:accent1>
        <a:srgbClr val="2FD742"/>
      </a:accent1>
      <a:accent2>
        <a:srgbClr val="D1FF8F"/>
      </a:accent2>
      <a:accent3>
        <a:srgbClr val="FFF795"/>
      </a:accent3>
      <a:accent4>
        <a:srgbClr val="1D7531"/>
      </a:accent4>
      <a:accent5>
        <a:srgbClr val="FFFFFF"/>
      </a:accent5>
      <a:accent6>
        <a:srgbClr val="FFFFFF"/>
      </a:accent6>
      <a:hlink>
        <a:srgbClr val="D1FF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Consulting by Slidesgo</Template>
  <TotalTime>2733</TotalTime>
  <Words>1651</Words>
  <Application>Microsoft Office PowerPoint</Application>
  <PresentationFormat>Grand écran</PresentationFormat>
  <Paragraphs>337</Paragraphs>
  <Slides>37</Slides>
  <Notes>12</Notes>
  <HiddenSlides>2</HiddenSlides>
  <MMClips>0</MMClips>
  <ScaleCrop>false</ScaleCrop>
  <HeadingPairs>
    <vt:vector size="6" baseType="variant">
      <vt:variant>
        <vt:lpstr>Polices utilisées</vt:lpstr>
      </vt:variant>
      <vt:variant>
        <vt:i4>15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37</vt:i4>
      </vt:variant>
    </vt:vector>
  </HeadingPairs>
  <TitlesOfParts>
    <vt:vector size="56" baseType="lpstr">
      <vt:lpstr>Advent Pro SemiBold</vt:lpstr>
      <vt:lpstr>Arial</vt:lpstr>
      <vt:lpstr>Calibri</vt:lpstr>
      <vt:lpstr>Exo</vt:lpstr>
      <vt:lpstr>Fira Sans Condensed Medium</vt:lpstr>
      <vt:lpstr>Fira Sans Extra Condensed Medium</vt:lpstr>
      <vt:lpstr>Livvic Light</vt:lpstr>
      <vt:lpstr>Maven Pro</vt:lpstr>
      <vt:lpstr>Nunito Light</vt:lpstr>
      <vt:lpstr>Proxima Nova</vt:lpstr>
      <vt:lpstr>Proxima Nova Semibold</vt:lpstr>
      <vt:lpstr>PT Sans</vt:lpstr>
      <vt:lpstr>Roboto Condensed Light</vt:lpstr>
      <vt:lpstr>Share Tech</vt:lpstr>
      <vt:lpstr>Wingdings</vt:lpstr>
      <vt:lpstr>Data Science Consulting by Slidesgo</vt:lpstr>
      <vt:lpstr>Slidesgo Final Pages</vt:lpstr>
      <vt:lpstr>Data Center Business Plan by Slidesgo</vt:lpstr>
      <vt:lpstr>1_Slidesgo Final Pages</vt:lpstr>
      <vt:lpstr>Présentation PowerPoint</vt:lpstr>
      <vt:lpstr>Contexte</vt:lpstr>
      <vt:lpstr>Sommaire</vt:lpstr>
      <vt:lpstr>Ressources</vt:lpstr>
      <vt:lpstr>Outils</vt:lpstr>
      <vt:lpstr>Etapes de l’étude</vt:lpstr>
      <vt:lpstr>Préparation des données</vt:lpstr>
      <vt:lpstr>Préparation des données Exploration du fichier clients</vt:lpstr>
      <vt:lpstr>Préparation des données Exploration du fichier produits</vt:lpstr>
      <vt:lpstr>Préparation des données Exploration du fichier transactions</vt:lpstr>
      <vt:lpstr>Préparation des données  Nettoyage des données</vt:lpstr>
      <vt:lpstr>Préparation des données Merge</vt:lpstr>
      <vt:lpstr>Préparation des données  Enrichissement des données</vt:lpstr>
      <vt:lpstr>Analyse des indicateurs : Chiffre d’affaire</vt:lpstr>
      <vt:lpstr>Analyse de données : Demandes d’Antoine Etude du chiffre d’affaire</vt:lpstr>
      <vt:lpstr>Analyse de données : Demandes d’Antoine Etude du chiffre d’affaire</vt:lpstr>
      <vt:lpstr>Analyse de données : Demandes d’Antoine Etude du chiffre d’affaire</vt:lpstr>
      <vt:lpstr>Analyse de données : Demandes d’Antoine Etude du chiffre d’affaire</vt:lpstr>
      <vt:lpstr>Analyse de données : Demandes d’Antoine Etude du chiffre d’affaire</vt:lpstr>
      <vt:lpstr>Analyse des indicateurs : Profils clients</vt:lpstr>
      <vt:lpstr>Analyse de données : Demandes d’Antoine Etude des profils client</vt:lpstr>
      <vt:lpstr>Analyse de données : Demandes d’Antoine Etude des profils client</vt:lpstr>
      <vt:lpstr>Analyse des indicateurs : Produits</vt:lpstr>
      <vt:lpstr>Analyse de données : Demandes d’Antoine Etude des produits : CA</vt:lpstr>
      <vt:lpstr>Analyse de données : Demandes d’Antoine Etude des produits : Nombre de ventes</vt:lpstr>
      <vt:lpstr>Présentation PowerPoint</vt:lpstr>
      <vt:lpstr>Etudes des corrélations</vt:lpstr>
      <vt:lpstr>Présentation PowerPoint</vt:lpstr>
      <vt:lpstr>Demandes de Julie Analyse de corrélations entre le genre et la catégorie acheté </vt:lpstr>
      <vt:lpstr>Demandes de Julie Analyse de corrélations entre l'âge et le montant total des achats</vt:lpstr>
      <vt:lpstr>Demandes de Julie Analyse de corrélations entre le groupe d'âge et le montant total des achats</vt:lpstr>
      <vt:lpstr>Demandes de Julie Analyse de corrélations entre la fréquence d’achat et l'âge</vt:lpstr>
      <vt:lpstr>Demandes de Julie Analyse de corrélations entre la fréquence d’achat et le groupe d’âge</vt:lpstr>
      <vt:lpstr>Demandes de Julie Analyse de corrélations entre la taille du panier et l’âge / groupe d’âge</vt:lpstr>
      <vt:lpstr>Demandes de Julie Analyse de corrélations entre le montant moyen du panier et l’âge</vt:lpstr>
      <vt:lpstr>Demandes de Julie Analyse de corrélations entre la catégorie et l’âge / groupe d’âge</vt:lpstr>
      <vt:lpstr>Synthèse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Ibrahim Ikij</dc:creator>
  <cp:lastModifiedBy>Ibrahim Ikij</cp:lastModifiedBy>
  <cp:revision>122</cp:revision>
  <dcterms:created xsi:type="dcterms:W3CDTF">2022-11-02T13:04:35Z</dcterms:created>
  <dcterms:modified xsi:type="dcterms:W3CDTF">2022-11-18T13:35:08Z</dcterms:modified>
</cp:coreProperties>
</file>