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5" r:id="rId9"/>
    <p:sldId id="264" r:id="rId10"/>
    <p:sldId id="266" r:id="rId11"/>
    <p:sldId id="267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Disponibilité</a:t>
            </a:r>
            <a:r>
              <a:rPr lang="en-US" dirty="0"/>
              <a:t> </a:t>
            </a:r>
            <a:r>
              <a:rPr lang="en-US" dirty="0" err="1"/>
              <a:t>végétale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7A2-4F69-AB6F-A3DB50CA31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7A2-4F69-AB6F-A3DB50CA31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7C8-4C86-8518-BAC2F50394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7C8-4C86-8518-BAC2F503942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A2-4F69-AB6F-A3DB50CA31AC}"/>
                </c:ext>
              </c:extLst>
            </c:dLbl>
            <c:dLbl>
              <c:idx val="1"/>
              <c:layout>
                <c:manualLayout>
                  <c:x val="0.10946145830487572"/>
                  <c:y val="-0.12832320104560629"/>
                </c:manualLayout>
              </c:layout>
              <c:tx>
                <c:rich>
                  <a:bodyPr/>
                  <a:lstStyle/>
                  <a:p>
                    <a:fld id="{00ECEB51-B749-42D4-B788-61FC25E804CD}" type="PERCENTAGE">
                      <a:rPr lang="en-US" sz="2800"/>
                      <a:pPr/>
                      <a:t>[POURCENTAGE]</a:t>
                    </a:fld>
                    <a:endParaRPr lang="fr-FR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7A2-4F69-AB6F-A3DB50CA3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Reste de la population</c:v>
                </c:pt>
                <c:pt idx="1">
                  <c:v>Population nourrit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2-4F69-AB6F-A3DB50CA31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Disponibilité</a:t>
            </a:r>
            <a:r>
              <a:rPr lang="en-US" dirty="0"/>
              <a:t>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1FA-4E2C-AFFC-7B170D30B7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1FA-4E2C-AFFC-7B170D30B7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DB3-4044-97F5-EF2A56FA21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DB3-4044-97F5-EF2A56FA212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FA-4E2C-AFFC-7B170D30B7E7}"/>
                </c:ext>
              </c:extLst>
            </c:dLbl>
            <c:dLbl>
              <c:idx val="1"/>
              <c:layout>
                <c:manualLayout>
                  <c:x val="-9.4290654063361934E-4"/>
                  <c:y val="-0.33275758198473721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/>
                      <a:t>111%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1FA-4E2C-AFFC-7B170D30B7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2"/>
                <c:pt idx="1">
                  <c:v>Population nourrit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FA-4E2C-AFFC-7B170D30B7E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>
                <a:solidFill>
                  <a:schemeClr val="tx1"/>
                </a:solidFill>
              </a:rPr>
              <a:t>Top </a:t>
            </a:r>
            <a:r>
              <a:rPr lang="fr-FR" b="1" dirty="0">
                <a:solidFill>
                  <a:schemeClr val="tx1"/>
                </a:solidFill>
              </a:rPr>
              <a:t>10</a:t>
            </a:r>
            <a:r>
              <a:rPr lang="fr-FR" dirty="0">
                <a:solidFill>
                  <a:schemeClr val="tx1"/>
                </a:solidFill>
              </a:rPr>
              <a:t> des pays ayant reçu le plus d’aide</a:t>
            </a:r>
            <a:r>
              <a:rPr lang="fr-FR" baseline="0" dirty="0">
                <a:solidFill>
                  <a:schemeClr val="tx1"/>
                </a:solidFill>
              </a:rPr>
              <a:t> alimentaire</a:t>
            </a:r>
            <a:endParaRPr lang="fr-FR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Aide reçu (en tonne)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Feuil1!$A$2:$A$11</c:f>
              <c:strCache>
                <c:ptCount val="10"/>
                <c:pt idx="0">
                  <c:v>Niger</c:v>
                </c:pt>
                <c:pt idx="1">
                  <c:v>République démocratique du Congo</c:v>
                </c:pt>
                <c:pt idx="2">
                  <c:v>Somalie</c:v>
                </c:pt>
                <c:pt idx="3">
                  <c:v>Bangladesh</c:v>
                </c:pt>
                <c:pt idx="4">
                  <c:v>Kenya</c:v>
                </c:pt>
                <c:pt idx="5">
                  <c:v>Soudan</c:v>
                </c:pt>
                <c:pt idx="6">
                  <c:v>Soudan du Sud</c:v>
                </c:pt>
                <c:pt idx="7">
                  <c:v>Yémen</c:v>
                </c:pt>
                <c:pt idx="8">
                  <c:v>Éthiopie</c:v>
                </c:pt>
                <c:pt idx="9">
                  <c:v>République arabe syrienne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276344</c:v>
                </c:pt>
                <c:pt idx="1">
                  <c:v>288502</c:v>
                </c:pt>
                <c:pt idx="2">
                  <c:v>292678</c:v>
                </c:pt>
                <c:pt idx="3">
                  <c:v>348188</c:v>
                </c:pt>
                <c:pt idx="4">
                  <c:v>552836</c:v>
                </c:pt>
                <c:pt idx="5">
                  <c:v>669784</c:v>
                </c:pt>
                <c:pt idx="6">
                  <c:v>695248</c:v>
                </c:pt>
                <c:pt idx="7">
                  <c:v>1206484</c:v>
                </c:pt>
                <c:pt idx="8">
                  <c:v>1381294</c:v>
                </c:pt>
                <c:pt idx="9">
                  <c:v>1858943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8-4B0D-A244-842F82097A8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Feuil1!$A$2:$A$11</c:f>
              <c:strCache>
                <c:ptCount val="10"/>
                <c:pt idx="0">
                  <c:v>Niger</c:v>
                </c:pt>
                <c:pt idx="1">
                  <c:v>République démocratique du Congo</c:v>
                </c:pt>
                <c:pt idx="2">
                  <c:v>Somalie</c:v>
                </c:pt>
                <c:pt idx="3">
                  <c:v>Bangladesh</c:v>
                </c:pt>
                <c:pt idx="4">
                  <c:v>Kenya</c:v>
                </c:pt>
                <c:pt idx="5">
                  <c:v>Soudan</c:v>
                </c:pt>
                <c:pt idx="6">
                  <c:v>Soudan du Sud</c:v>
                </c:pt>
                <c:pt idx="7">
                  <c:v>Yémen</c:v>
                </c:pt>
                <c:pt idx="8">
                  <c:v>Éthiopie</c:v>
                </c:pt>
                <c:pt idx="9">
                  <c:v>République arabe syrienne</c:v>
                </c:pt>
              </c:strCache>
            </c:strRef>
          </c:cat>
          <c:val>
            <c:numRef>
              <c:f>Feuil1!$C$2:$C$11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5EA8-4B0D-A244-842F82097A88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Feuil1!$A$2:$A$11</c:f>
              <c:strCache>
                <c:ptCount val="10"/>
                <c:pt idx="0">
                  <c:v>Niger</c:v>
                </c:pt>
                <c:pt idx="1">
                  <c:v>République démocratique du Congo</c:v>
                </c:pt>
                <c:pt idx="2">
                  <c:v>Somalie</c:v>
                </c:pt>
                <c:pt idx="3">
                  <c:v>Bangladesh</c:v>
                </c:pt>
                <c:pt idx="4">
                  <c:v>Kenya</c:v>
                </c:pt>
                <c:pt idx="5">
                  <c:v>Soudan</c:v>
                </c:pt>
                <c:pt idx="6">
                  <c:v>Soudan du Sud</c:v>
                </c:pt>
                <c:pt idx="7">
                  <c:v>Yémen</c:v>
                </c:pt>
                <c:pt idx="8">
                  <c:v>Éthiopie</c:v>
                </c:pt>
                <c:pt idx="9">
                  <c:v>République arabe syrienne</c:v>
                </c:pt>
              </c:strCache>
            </c:strRef>
          </c:cat>
          <c:val>
            <c:numRef>
              <c:f>Feuil1!$D$2:$D$11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2-5EA8-4B0D-A244-842F8209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0199824"/>
        <c:axId val="780198576"/>
      </c:barChart>
      <c:catAx>
        <c:axId val="780199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0198576"/>
        <c:crosses val="autoZero"/>
        <c:auto val="1"/>
        <c:lblAlgn val="ctr"/>
        <c:lblOffset val="100"/>
        <c:noMultiLvlLbl val="0"/>
      </c:catAx>
      <c:valAx>
        <c:axId val="780198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019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de la disponibilité mondial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08A-44CB-AC93-067674ABC5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08A-44CB-AC93-067674ABC5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08A-44CB-AC93-067674ABC5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08A-44CB-AC93-067674ABC5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Nourriture Humaine</c:v>
                </c:pt>
                <c:pt idx="1">
                  <c:v>Autres Utilisations</c:v>
                </c:pt>
                <c:pt idx="2">
                  <c:v>Aliments pour animaux</c:v>
                </c:pt>
                <c:pt idx="3">
                  <c:v>Pertes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49.51</c:v>
                </c:pt>
                <c:pt idx="1">
                  <c:v>32.64</c:v>
                </c:pt>
                <c:pt idx="2">
                  <c:v>13.24</c:v>
                </c:pt>
                <c:pt idx="3">
                  <c:v>4.6100000000000003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8F-4FEA-B997-841AEA3FF0C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62" b="0" i="0" u="none" strike="noStrike" baseline="0" dirty="0">
                <a:effectLst/>
              </a:rPr>
              <a:t>Les 5 pays ayant le plus de disponibilité par habitant</a:t>
            </a:r>
            <a:r>
              <a:rPr lang="fr-FR" sz="1862" b="0" i="0" u="none" strike="noStrike" baseline="0" dirty="0"/>
              <a:t> 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Disponibilité par habitant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Israël</c:v>
                </c:pt>
                <c:pt idx="1">
                  <c:v>États-Unis d'Amérique</c:v>
                </c:pt>
                <c:pt idx="2">
                  <c:v>Turquie</c:v>
                </c:pt>
                <c:pt idx="3">
                  <c:v>Belgique</c:v>
                </c:pt>
                <c:pt idx="4">
                  <c:v>Autriche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3610</c:v>
                </c:pt>
                <c:pt idx="1">
                  <c:v>3682</c:v>
                </c:pt>
                <c:pt idx="2">
                  <c:v>3708</c:v>
                </c:pt>
                <c:pt idx="3">
                  <c:v>3737</c:v>
                </c:pt>
                <c:pt idx="4">
                  <c:v>3770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C7-463B-A349-43BA5D20EED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Israël</c:v>
                </c:pt>
                <c:pt idx="1">
                  <c:v>États-Unis d'Amérique</c:v>
                </c:pt>
                <c:pt idx="2">
                  <c:v>Turquie</c:v>
                </c:pt>
                <c:pt idx="3">
                  <c:v>Belgique</c:v>
                </c:pt>
                <c:pt idx="4">
                  <c:v>Autriche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1C7-463B-A349-43BA5D20EED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Israël</c:v>
                </c:pt>
                <c:pt idx="1">
                  <c:v>États-Unis d'Amérique</c:v>
                </c:pt>
                <c:pt idx="2">
                  <c:v>Turquie</c:v>
                </c:pt>
                <c:pt idx="3">
                  <c:v>Belgique</c:v>
                </c:pt>
                <c:pt idx="4">
                  <c:v>Autriche</c:v>
                </c:pt>
              </c:strCache>
            </c:strRef>
          </c:cat>
          <c:val>
            <c:numRef>
              <c:f>Feuil1!$D$2:$D$6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61C7-463B-A349-43BA5D20E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8408720"/>
        <c:axId val="778410384"/>
      </c:barChart>
      <c:catAx>
        <c:axId val="7784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8410384"/>
        <c:crosses val="autoZero"/>
        <c:auto val="1"/>
        <c:lblAlgn val="ctr"/>
        <c:lblOffset val="100"/>
        <c:noMultiLvlLbl val="0"/>
      </c:catAx>
      <c:valAx>
        <c:axId val="77841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84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62" b="0" i="0" u="none" strike="noStrike" baseline="0" dirty="0">
                <a:effectLst/>
              </a:rPr>
              <a:t>Les 5 pays ayant le moins de disponibilité par habitant</a:t>
            </a:r>
            <a:r>
              <a:rPr lang="fr-FR" sz="1862" b="0" i="0" u="none" strike="noStrike" baseline="0" dirty="0"/>
              <a:t> 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Disponibilité par habitant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Haïti</c:v>
                </c:pt>
                <c:pt idx="1">
                  <c:v>Afghanistan</c:v>
                </c:pt>
                <c:pt idx="2">
                  <c:v>Madagascar</c:v>
                </c:pt>
                <c:pt idx="3">
                  <c:v>Zambie</c:v>
                </c:pt>
                <c:pt idx="4">
                  <c:v>République centrafricaine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2089</c:v>
                </c:pt>
                <c:pt idx="1">
                  <c:v>2087</c:v>
                </c:pt>
                <c:pt idx="2">
                  <c:v>2056</c:v>
                </c:pt>
                <c:pt idx="3">
                  <c:v>1924</c:v>
                </c:pt>
                <c:pt idx="4">
                  <c:v>1879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9-47BF-AB48-3DF7D2D7C20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Haïti</c:v>
                </c:pt>
                <c:pt idx="1">
                  <c:v>Afghanistan</c:v>
                </c:pt>
                <c:pt idx="2">
                  <c:v>Madagascar</c:v>
                </c:pt>
                <c:pt idx="3">
                  <c:v>Zambie</c:v>
                </c:pt>
                <c:pt idx="4">
                  <c:v>République centrafricaine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D179-47BF-AB48-3DF7D2D7C20F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Haïti</c:v>
                </c:pt>
                <c:pt idx="1">
                  <c:v>Afghanistan</c:v>
                </c:pt>
                <c:pt idx="2">
                  <c:v>Madagascar</c:v>
                </c:pt>
                <c:pt idx="3">
                  <c:v>Zambie</c:v>
                </c:pt>
                <c:pt idx="4">
                  <c:v>République centrafricaine</c:v>
                </c:pt>
              </c:strCache>
            </c:strRef>
          </c:cat>
          <c:val>
            <c:numRef>
              <c:f>Feuil1!$D$2:$D$6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D179-47BF-AB48-3DF7D2D7C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78408720"/>
        <c:axId val="778410384"/>
      </c:barChart>
      <c:catAx>
        <c:axId val="77840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8410384"/>
        <c:crosses val="autoZero"/>
        <c:auto val="1"/>
        <c:lblAlgn val="ctr"/>
        <c:lblOffset val="100"/>
        <c:noMultiLvlLbl val="0"/>
      </c:catAx>
      <c:valAx>
        <c:axId val="77841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8408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 des céréales destiné la nourriture et les aliments pour animaux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Utilisation des céréales entre la nourriture et les aliments pour animaux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38D-439D-9F6D-84340A4350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38D-439D-9F6D-84340A4350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38D-439D-9F6D-84340A4350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38D-439D-9F6D-84340A4350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2"/>
                <c:pt idx="0">
                  <c:v>Nourriture</c:v>
                </c:pt>
                <c:pt idx="1">
                  <c:v>Aliments pour animaux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651724</c:v>
                </c:pt>
                <c:pt idx="1">
                  <c:v>839941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A-4E89-B75C-A7F2CBAE89A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Répartition du Manioc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Répartition de la prodution du Manioc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AC-49C2-A8CE-A90634BFC2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AC-49C2-A8CE-A90634BFC2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AC-49C2-A8CE-A90634BFC2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8AC-49C2-A8CE-A90634BFC2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8AC-49C2-A8CE-A90634BFC22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8AC-49C2-A8CE-A90634BFC22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Autres</c:v>
                </c:pt>
                <c:pt idx="1">
                  <c:v>Exportation</c:v>
                </c:pt>
                <c:pt idx="2">
                  <c:v>Aliments pour animaux</c:v>
                </c:pt>
                <c:pt idx="3">
                  <c:v>Pertes</c:v>
                </c:pt>
                <c:pt idx="4">
                  <c:v>Importation</c:v>
                </c:pt>
                <c:pt idx="5">
                  <c:v>Nourriture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2081</c:v>
                </c:pt>
                <c:pt idx="1">
                  <c:v>25214</c:v>
                </c:pt>
                <c:pt idx="2">
                  <c:v>1800</c:v>
                </c:pt>
                <c:pt idx="3">
                  <c:v>1511</c:v>
                </c:pt>
                <c:pt idx="4">
                  <c:v>1250</c:v>
                </c:pt>
                <c:pt idx="5">
                  <c:v>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E8-4C34-AAE4-DF782FF114D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Les 3 produits les</a:t>
            </a:r>
            <a:r>
              <a:rPr lang="fr-FR" baseline="0" dirty="0"/>
              <a:t> plus produit en </a:t>
            </a:r>
            <a:r>
              <a:rPr lang="fr-FR" sz="2200" b="1" i="0" u="none" strike="noStrike" baseline="0" dirty="0">
                <a:effectLst/>
              </a:rPr>
              <a:t>Thaïlande</a:t>
            </a:r>
            <a:r>
              <a:rPr lang="fr-FR" baseline="0" dirty="0"/>
              <a:t> 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Production(en tonne)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Sucre, canne</c:v>
                </c:pt>
                <c:pt idx="1">
                  <c:v>Manioc</c:v>
                </c:pt>
                <c:pt idx="2">
                  <c:v>Riz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3"/>
                <c:pt idx="0">
                  <c:v>100096</c:v>
                </c:pt>
                <c:pt idx="1">
                  <c:v>30228</c:v>
                </c:pt>
                <c:pt idx="2">
                  <c:v>24054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D8-4443-8061-73C26A0A49C1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Exportation(en tonne)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Sucre, canne</c:v>
                </c:pt>
                <c:pt idx="1">
                  <c:v>Manioc</c:v>
                </c:pt>
                <c:pt idx="2">
                  <c:v>Riz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3"/>
                <c:pt idx="0">
                  <c:v>0</c:v>
                </c:pt>
                <c:pt idx="1">
                  <c:v>25214</c:v>
                </c:pt>
                <c:pt idx="2">
                  <c:v>6860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D8-4443-8061-73C26A0A49C1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Importation(en tonne)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Sucre, canne</c:v>
                </c:pt>
                <c:pt idx="1">
                  <c:v>Manioc</c:v>
                </c:pt>
                <c:pt idx="2">
                  <c:v>Riz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3"/>
                <c:pt idx="0">
                  <c:v>0</c:v>
                </c:pt>
                <c:pt idx="1">
                  <c:v>1250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D8-4443-8061-73C26A0A49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77470480"/>
        <c:axId val="977469648"/>
      </c:barChart>
      <c:catAx>
        <c:axId val="9774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77469648"/>
        <c:crosses val="autoZero"/>
        <c:auto val="1"/>
        <c:lblAlgn val="ctr"/>
        <c:lblOffset val="100"/>
        <c:noMultiLvlLbl val="0"/>
      </c:catAx>
      <c:valAx>
        <c:axId val="97746964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7747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1377890744510466E-2"/>
          <c:y val="0.14967062736473005"/>
          <c:w val="0.92085336918507055"/>
          <c:h val="8.6106220222991206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0.4375</cdr:x>
      <cdr:y>0.23017</cdr:y>
    </cdr:from>
    <cdr:to>
      <cdr:x>0.5053</cdr:x>
      <cdr:y>0.31848</cdr:y>
    </cdr:to>
    <cdr:pic>
      <cdr:nvPicPr>
        <cdr:cNvPr id="3" name="Image 2">
          <a:extLst xmlns:a="http://schemas.openxmlformats.org/drawingml/2006/main">
            <a:ext uri="{FF2B5EF4-FFF2-40B4-BE49-F238E27FC236}">
              <a16:creationId xmlns:a16="http://schemas.microsoft.com/office/drawing/2014/main" id="{5307B1DF-3310-F88D-4BF0-5CF0BFEAC0F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473160" y="1295480"/>
          <a:ext cx="538312" cy="497018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0.27781</cdr:x>
      <cdr:y>0.43774</cdr:y>
    </cdr:from>
    <cdr:to>
      <cdr:x>0.51003</cdr:x>
      <cdr:y>0.74738</cdr:y>
    </cdr:to>
    <cdr:pic>
      <cdr:nvPicPr>
        <cdr:cNvPr id="3" name="Image 2">
          <a:extLst xmlns:a="http://schemas.openxmlformats.org/drawingml/2006/main">
            <a:ext uri="{FF2B5EF4-FFF2-40B4-BE49-F238E27FC236}">
              <a16:creationId xmlns:a16="http://schemas.microsoft.com/office/drawing/2014/main" id="{68703F3D-C2AC-F6FB-EF70-05B08F09622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258007" y="2371986"/>
          <a:ext cx="1887515" cy="167779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5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52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0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53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0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82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0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07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9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1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03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6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85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5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2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1397-A695-42A1-9CFD-DD9FEB5AE629}" type="datetimeFigureOut">
              <a:rPr lang="fr-FR" smtClean="0"/>
              <a:t>06/07/2022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6DE47B-1B70-4699-88C2-EE12FB9F9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9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002C985-DE6D-0ACB-D7F6-A998EA98A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4784888"/>
            <a:ext cx="9144000" cy="1655762"/>
          </a:xfrm>
        </p:spPr>
        <p:txBody>
          <a:bodyPr/>
          <a:lstStyle/>
          <a:p>
            <a:pPr algn="ctr"/>
            <a:r>
              <a:rPr lang="fr-FR" b="1" i="1" dirty="0">
                <a:solidFill>
                  <a:schemeClr val="tx1"/>
                </a:solidFill>
                <a:latin typeface="Montserrat" panose="00000500000000000000" pitchFamily="2" charset="0"/>
              </a:rPr>
              <a:t>C</a:t>
            </a:r>
            <a:r>
              <a:rPr lang="fr-FR" b="1" i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onstruire un monde libéré de la faim !</a:t>
            </a:r>
            <a:endParaRPr lang="fr-FR" b="1" i="1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E9616B-8D72-6C02-4970-0C3846C3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00" y="879918"/>
            <a:ext cx="8402399" cy="33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94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Utilisation de la disponibilité intérieur</a:t>
            </a:r>
            <a:endParaRPr lang="fr-FR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E392864-8381-7071-B19C-4D0151B51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0276753"/>
              </p:ext>
            </p:extLst>
          </p:nvPr>
        </p:nvGraphicFramePr>
        <p:xfrm>
          <a:off x="1006305" y="1057014"/>
          <a:ext cx="7938720" cy="562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Image 14">
            <a:extLst>
              <a:ext uri="{FF2B5EF4-FFF2-40B4-BE49-F238E27FC236}">
                <a16:creationId xmlns:a16="http://schemas.microsoft.com/office/drawing/2014/main" id="{5064FDA7-FAFF-9527-870C-793C3E846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36" y="3594827"/>
            <a:ext cx="477328" cy="123084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A1AD3FE-A1FB-01BF-FB36-A9CEF916D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36" y="2595376"/>
            <a:ext cx="1208714" cy="120871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A59A3F8-F121-AD30-8CC0-82283F959CC7}"/>
              </a:ext>
            </a:extLst>
          </p:cNvPr>
          <p:cNvSpPr txBox="1"/>
          <p:nvPr/>
        </p:nvSpPr>
        <p:spPr>
          <a:xfrm>
            <a:off x="3501136" y="4625618"/>
            <a:ext cx="120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Autres</a:t>
            </a:r>
          </a:p>
        </p:txBody>
      </p:sp>
    </p:spTree>
    <p:extLst>
      <p:ext uri="{BB962C8B-B14F-4D97-AF65-F5344CB8AC3E}">
        <p14:creationId xmlns:p14="http://schemas.microsoft.com/office/powerpoint/2010/main" val="322664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94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Disponibilité par habitant</a:t>
            </a:r>
            <a:endParaRPr lang="fr-FR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9CE0C18C-3393-C10E-6B99-B83F7E701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382773"/>
              </p:ext>
            </p:extLst>
          </p:nvPr>
        </p:nvGraphicFramePr>
        <p:xfrm>
          <a:off x="1281716" y="1120396"/>
          <a:ext cx="7387904" cy="273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2E9480E4-CA02-E37F-B5EC-E3DBEAF71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056773"/>
              </p:ext>
            </p:extLst>
          </p:nvPr>
        </p:nvGraphicFramePr>
        <p:xfrm>
          <a:off x="1281716" y="3859400"/>
          <a:ext cx="7387904" cy="273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044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Autres recherches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620BE-56DA-F22E-5E55-F7C616C9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Répartition des céréales entre la nourriture pour humain et celle pour les animaux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Utilisation du manioc en Thaïlande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B1751D-52AB-F826-DB9A-75C7E7F9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25" y="2928839"/>
            <a:ext cx="2177774" cy="12207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EE6955F-DEE0-E81E-91B3-0E465655D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85" y="2938059"/>
            <a:ext cx="1907913" cy="12728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8DE0367-6D9E-DA9D-1669-42CA5A20D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09" y="2806217"/>
            <a:ext cx="2525269" cy="151516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BC51098-ECC2-76EA-C181-D612A989E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91" y="5061328"/>
            <a:ext cx="2895214" cy="151516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960426E-F248-C9CF-DA08-11EFEBAA8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18" y="5056503"/>
            <a:ext cx="2895213" cy="15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2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94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Répartition des céréales</a:t>
            </a:r>
            <a:endParaRPr lang="fr-FR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5D83D26E-04BE-4B14-EF38-343399779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12207"/>
              </p:ext>
            </p:extLst>
          </p:nvPr>
        </p:nvGraphicFramePr>
        <p:xfrm>
          <a:off x="911668" y="105701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A27FB5EB-978E-C8DA-588E-767F8E5B0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60" y="3429000"/>
            <a:ext cx="477328" cy="12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3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94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Utilisation du Manioc par la Thaïlande</a:t>
            </a:r>
            <a:endParaRPr lang="fr-FR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8C7CB540-A1CD-4163-2C30-4E02823CF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971736"/>
              </p:ext>
            </p:extLst>
          </p:nvPr>
        </p:nvGraphicFramePr>
        <p:xfrm>
          <a:off x="5307425" y="1243712"/>
          <a:ext cx="4643911" cy="560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55A1509-F212-A065-835A-524B69572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935551"/>
              </p:ext>
            </p:extLst>
          </p:nvPr>
        </p:nvGraphicFramePr>
        <p:xfrm>
          <a:off x="0" y="1243712"/>
          <a:ext cx="5423819" cy="5607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E761EBD2-A66A-654D-99C7-F58B2DB1E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664" y="749882"/>
            <a:ext cx="5362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9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620BE-56DA-F22E-5E55-F7C616C9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Mauvaise gestion de la disponibilité des pays 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Conflits politique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Catastrophes naturel et climats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15BF9BA-D3C6-22FB-7662-86458FF1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Causes de la sous-nutrition</a:t>
            </a:r>
          </a:p>
        </p:txBody>
      </p:sp>
    </p:spTree>
    <p:extLst>
      <p:ext uri="{BB962C8B-B14F-4D97-AF65-F5344CB8AC3E}">
        <p14:creationId xmlns:p14="http://schemas.microsoft.com/office/powerpoint/2010/main" val="79166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Notre mission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620BE-56DA-F22E-5E55-F7C616C9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Mener une étude de grande ampleur sur le thème de la sous-nutrition dans le monde !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6B0285-C6FB-9CF8-14ED-ADC821B8F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5" y="4485540"/>
            <a:ext cx="3007715" cy="1920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B3E4EE-A444-92AD-5B35-05AD71A87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7" y="4552729"/>
            <a:ext cx="3294934" cy="185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C37549-E321-1C45-741B-DD7E6FB87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0" y="3203861"/>
            <a:ext cx="2571750" cy="169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620BE-56DA-F22E-5E55-F7C616C9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4 fichiers de données venant du site de la FAO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site de la FAO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lexique des données écrit par Julien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0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620BE-56DA-F22E-5E55-F7C616C9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Langage de programmation : Python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Logiciel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EE6F55-E143-7712-21E4-0A77F71EF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62" y="1712751"/>
            <a:ext cx="1363211" cy="13632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A10F819-95B3-2499-5BA4-E258F266D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18" y="3936125"/>
            <a:ext cx="1074497" cy="12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7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Demandes de Marc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620BE-56DA-F22E-5E55-F7C616C9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proportion de personnes en état de sous-nutrition en 2017</a:t>
            </a:r>
          </a:p>
          <a:p>
            <a:pPr algn="ctr"/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nombre théorique de personnes qui pourraient être nourries en 2017</a:t>
            </a:r>
          </a:p>
          <a:p>
            <a:pPr algn="ctr"/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nombre théorique de personnes qui pourraient être nourries grâce à la disponibilité alimentaire des produits végétaux en 2017</a:t>
            </a:r>
          </a:p>
          <a:p>
            <a:pPr algn="ctr"/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’utilisation de la disponibilité intérieure : </a:t>
            </a:r>
          </a:p>
          <a:p>
            <a:pPr marL="0" indent="0" algn="ctr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l’alimentation animale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les pertes et la nourriture)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7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Demandes de Mélanie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620BE-56DA-F22E-5E55-F7C616C9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b="0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pays pour lesquels la proportion de personnes sous-alimentées est la plus forte en 2017</a:t>
            </a:r>
          </a:p>
          <a:p>
            <a:pPr algn="ctr"/>
            <a:endParaRPr lang="fr-F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pays 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 ont le plus bénéficié d’aide depuis 2013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pays 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ayant le plus/le moins de disponibilité/habitant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1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78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proportion de personnes en état de </a:t>
            </a:r>
            <a:br>
              <a:rPr lang="fr-F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sous-nutrition en 2017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3F014D-246D-608C-01EA-18128878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96" y="1948383"/>
            <a:ext cx="1591144" cy="16022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8840C12-22EC-E304-A075-77D81AD2E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679" y="4176242"/>
            <a:ext cx="6342453" cy="25076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494B4-9468-B191-87D5-A1539AFFA2B5}"/>
              </a:ext>
            </a:extLst>
          </p:cNvPr>
          <p:cNvSpPr txBox="1"/>
          <p:nvPr/>
        </p:nvSpPr>
        <p:spPr>
          <a:xfrm>
            <a:off x="1804440" y="3606670"/>
            <a:ext cx="634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des pays en sous nutrition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C7305B-F5AC-67A4-22D7-C1BB4E51C296}"/>
              </a:ext>
            </a:extLst>
          </p:cNvPr>
          <p:cNvSpPr txBox="1"/>
          <p:nvPr/>
        </p:nvSpPr>
        <p:spPr>
          <a:xfrm>
            <a:off x="1804440" y="1366109"/>
            <a:ext cx="634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7,11 %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la population mondiale est en état de sous-nutrition !</a:t>
            </a:r>
          </a:p>
        </p:txBody>
      </p:sp>
    </p:spTree>
    <p:extLst>
      <p:ext uri="{BB962C8B-B14F-4D97-AF65-F5344CB8AC3E}">
        <p14:creationId xmlns:p14="http://schemas.microsoft.com/office/powerpoint/2010/main" val="228006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948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nombre théorique de personnes qui pourraient être nourries en 2017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C67C923-8307-7687-5E1C-9FAD5DD4F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98" y="4850970"/>
            <a:ext cx="2777934" cy="185020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488F748-65CE-8727-7029-D4AF3146A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97" y="2235024"/>
            <a:ext cx="3173136" cy="14102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95099C-44A2-BBB0-2BE5-FAFFEA0EBB4C}"/>
              </a:ext>
            </a:extLst>
          </p:cNvPr>
          <p:cNvSpPr txBox="1"/>
          <p:nvPr/>
        </p:nvSpPr>
        <p:spPr>
          <a:xfrm>
            <a:off x="782371" y="1493410"/>
            <a:ext cx="838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disponibilité total </a:t>
            </a:r>
            <a:r>
              <a:rPr lang="fr-FR" alt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mondial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pourrais nourrir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8 367 593 844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personnes et seulement grâce à la disponibilité alimentaire des produits végétaux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6 904 305 679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personnes </a:t>
            </a:r>
            <a:r>
              <a:rPr lang="fr-FR" alt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04D84A3B-8AE4-0185-E9C5-C160F623B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03535"/>
              </p:ext>
            </p:extLst>
          </p:nvPr>
        </p:nvGraphicFramePr>
        <p:xfrm>
          <a:off x="5325705" y="3724124"/>
          <a:ext cx="5124580" cy="313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58D7263F-CF1F-1C09-DBA4-2A03058C0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254083"/>
              </p:ext>
            </p:extLst>
          </p:nvPr>
        </p:nvGraphicFramePr>
        <p:xfrm>
          <a:off x="-498955" y="3724124"/>
          <a:ext cx="5124580" cy="313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3919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63B1-9C6A-5336-B5C3-7A16F307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30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Résumer des aides alimentaire reçu</a:t>
            </a:r>
            <a:b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depuis 2013</a:t>
            </a:r>
            <a:endParaRPr lang="fr-FR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2CA419-6116-1F65-A58C-D520CAFE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"/>
            <a:ext cx="1034244" cy="1050660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F9425B47-540D-E010-F672-8DF02F8C3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475296"/>
              </p:ext>
            </p:extLst>
          </p:nvPr>
        </p:nvGraphicFramePr>
        <p:xfrm>
          <a:off x="677334" y="144383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2828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833</TotalTime>
  <Words>352</Words>
  <Application>Microsoft Office PowerPoint</Application>
  <PresentationFormat>Grand écran</PresentationFormat>
  <Paragraphs>74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Montserrat</vt:lpstr>
      <vt:lpstr>Trebuchet MS</vt:lpstr>
      <vt:lpstr>Wingdings 3</vt:lpstr>
      <vt:lpstr>Facette</vt:lpstr>
      <vt:lpstr>Présentation PowerPoint</vt:lpstr>
      <vt:lpstr>Notre mission !</vt:lpstr>
      <vt:lpstr>Ressources</vt:lpstr>
      <vt:lpstr>Outils</vt:lpstr>
      <vt:lpstr>Demandes de Marc</vt:lpstr>
      <vt:lpstr>Demandes de Mélanie</vt:lpstr>
      <vt:lpstr>La proportion de personnes en état de  sous-nutrition en 2017</vt:lpstr>
      <vt:lpstr>Le nombre théorique de personnes qui pourraient être nourries en 2017</vt:lpstr>
      <vt:lpstr>Résumer des aides alimentaire reçu depuis 2013</vt:lpstr>
      <vt:lpstr>Utilisation de la disponibilité intérieur</vt:lpstr>
      <vt:lpstr>Disponibilité par habitant</vt:lpstr>
      <vt:lpstr>Autres recherches</vt:lpstr>
      <vt:lpstr>Répartition des céréales</vt:lpstr>
      <vt:lpstr>Utilisation du Manioc par la Thaïlande</vt:lpstr>
      <vt:lpstr>Causes de la sous-nutrition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Ibrahim Ikij</dc:creator>
  <cp:lastModifiedBy>Ibrahim Ikij</cp:lastModifiedBy>
  <cp:revision>19</cp:revision>
  <dcterms:created xsi:type="dcterms:W3CDTF">2022-06-26T22:21:55Z</dcterms:created>
  <dcterms:modified xsi:type="dcterms:W3CDTF">2022-07-06T12:30:28Z</dcterms:modified>
</cp:coreProperties>
</file>