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  <p:sldId id="262" r:id="rId22"/>
    <p:sldId id="278" r:id="rId23"/>
    <p:sldId id="280" r:id="rId24"/>
    <p:sldId id="281" r:id="rId25"/>
    <p:sldId id="279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99F5-8B0A-4182-9BB2-408221433F4C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B02E-9C7B-449D-A1A0-D92416321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1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Nettoyage &gt; Données propre &gt; Résultat </a:t>
            </a:r>
            <a:r>
              <a:rPr lang="fr-FR"/>
              <a:t>cohérent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B02E-9C7B-449D-A1A0-D924163212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9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Demander à l’équipe base de donnée la raison !</a:t>
            </a:r>
          </a:p>
          <a:p>
            <a:endParaRPr lang="fr-FR" dirty="0"/>
          </a:p>
          <a:p>
            <a:r>
              <a:rPr lang="fr-FR" dirty="0"/>
              <a:t>Une clé doit être numérique et non </a:t>
            </a:r>
            <a:r>
              <a:rPr lang="fr-FR" dirty="0" err="1"/>
              <a:t>alphanumerique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B02E-9C7B-449D-A1A0-D924163212E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1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C3C3C"/>
                </a:solidFill>
                <a:effectLst/>
                <a:latin typeface="OpenSansRegular"/>
              </a:rPr>
              <a:t>Seul les données qui contiennent des valeurs communes sont garder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B02E-9C7B-449D-A1A0-D924163212E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3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Outlier</a:t>
            </a:r>
            <a:r>
              <a:rPr lang="fr-FR" dirty="0"/>
              <a:t> -&gt; Valeurs </a:t>
            </a:r>
            <a:r>
              <a:rPr lang="fr-FR" dirty="0" err="1"/>
              <a:t>extreme</a:t>
            </a:r>
            <a:endParaRPr lang="fr-FR" dirty="0"/>
          </a:p>
          <a:p>
            <a:endParaRPr lang="fr-FR" dirty="0"/>
          </a:p>
          <a:p>
            <a:r>
              <a:rPr lang="fr-FR" dirty="0"/>
              <a:t>Liste </a:t>
            </a:r>
            <a:r>
              <a:rPr lang="fr-FR" dirty="0" err="1"/>
              <a:t>Outlier</a:t>
            </a:r>
            <a:r>
              <a:rPr lang="fr-FR" dirty="0"/>
              <a:t> sur le notebook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B02E-9C7B-449D-A1A0-D924163212E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34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B02E-9C7B-449D-A1A0-D924163212E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69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B02E-9C7B-449D-A1A0-D924163212E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24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0/11/23/16061348800222_Capture%20d%E2%80%99e%CC%81cran%202020-11-23%20a%CC%80%2013.33.23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0/11/23/16061348800222_Capture%20d%E2%80%99e%CC%81cran%202020-11-23%20a%CC%80%2013.33.23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0/11/23/16061348800222_Capture%20d%E2%80%99e%CC%81cran%202020-11-23%20a%CC%80%2013.33.23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0/11/23/16061348800222_Capture%20d%E2%80%99e%CC%81cran%202020-11-23%20a%CC%80%2013.33.23.png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0/11/23/16061348800222_Capture%20d%E2%80%99e%CC%81cran%202020-11-23%20a%CC%80%2013.33.23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0/11/23/16061348800222_Capture%20d%E2%80%99e%CC%81cran%202020-11-23%20a%CC%80%2013.33.23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48800222_Capture%20d%E2%80%99e%CC%81cran%202020-11-23%20a%CC%80%2013.33.23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4F10A41A-D870-FBCF-6479-6882D9723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82" y="1106523"/>
            <a:ext cx="6831043" cy="39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Sélection des données intéressantes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878640"/>
            <a:ext cx="8596668" cy="739520"/>
          </a:xfrm>
        </p:spPr>
        <p:txBody>
          <a:bodyPr/>
          <a:lstStyle/>
          <a:p>
            <a:r>
              <a:rPr lang="fr-FR" dirty="0"/>
              <a:t>Reconstruction du </a:t>
            </a:r>
            <a:r>
              <a:rPr lang="fr-FR" dirty="0" err="1"/>
              <a:t>DataFrame</a:t>
            </a:r>
            <a:r>
              <a:rPr lang="fr-FR" dirty="0"/>
              <a:t> avec les données intéressante pour notre étude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D8C407-189B-C99B-C4B2-5C57ECF4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978" y="1737122"/>
            <a:ext cx="6951379" cy="387511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5755F30-3986-12C0-E460-5886DDFDB8B3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</p:spTree>
    <p:extLst>
      <p:ext uri="{BB962C8B-B14F-4D97-AF65-F5344CB8AC3E}">
        <p14:creationId xmlns:p14="http://schemas.microsoft.com/office/powerpoint/2010/main" val="197538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Suppression des doublons sur la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35398"/>
            <a:ext cx="8596668" cy="1153020"/>
          </a:xfrm>
        </p:spPr>
        <p:txBody>
          <a:bodyPr/>
          <a:lstStyle/>
          <a:p>
            <a:r>
              <a:rPr lang="fr-FR" dirty="0"/>
              <a:t>Tout les produits ont des doublons</a:t>
            </a:r>
          </a:p>
          <a:p>
            <a:r>
              <a:rPr lang="fr-FR" dirty="0"/>
              <a:t>Chaque produit est attacher à une pièce joint (</a:t>
            </a:r>
            <a:r>
              <a:rPr lang="fr-FR" dirty="0" err="1"/>
              <a:t>image,etc</a:t>
            </a:r>
            <a:r>
              <a:rPr lang="fr-FR" dirty="0"/>
              <a:t>…)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B87B4C-46CE-E5F3-89E0-128DA67A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31" y="1790586"/>
            <a:ext cx="6103167" cy="32768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9C3E6A-97B0-77BC-73CD-B6BDB9FDB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561" y="3140536"/>
            <a:ext cx="3354423" cy="57692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8BA87CF-498E-616D-BBE5-05E1BA81E76A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</p:spTree>
    <p:extLst>
      <p:ext uri="{BB962C8B-B14F-4D97-AF65-F5344CB8AC3E}">
        <p14:creationId xmlns:p14="http://schemas.microsoft.com/office/powerpoint/2010/main" val="278526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Vérification des erreurs lexical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83728"/>
            <a:ext cx="8596668" cy="957634"/>
          </a:xfrm>
        </p:spPr>
        <p:txBody>
          <a:bodyPr/>
          <a:lstStyle/>
          <a:p>
            <a:r>
              <a:rPr lang="fr-FR" dirty="0"/>
              <a:t>Ce sont les même produits avec des caractéristiques différentes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Logo de Bottleneck">
            <a:hlinkClick r:id="rId3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C88817-DCD2-C085-7095-D9CEF52FB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56" y="2067887"/>
            <a:ext cx="9000224" cy="222732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7E15945-1EA9-C368-7162-388CB00C5B44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</p:spTree>
    <p:extLst>
      <p:ext uri="{BB962C8B-B14F-4D97-AF65-F5344CB8AC3E}">
        <p14:creationId xmlns:p14="http://schemas.microsoft.com/office/powerpoint/2010/main" val="349041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Replacement des valeurs nulles (Nan)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90331"/>
            <a:ext cx="8596668" cy="1113761"/>
          </a:xfrm>
        </p:spPr>
        <p:txBody>
          <a:bodyPr/>
          <a:lstStyle/>
          <a:p>
            <a:r>
              <a:rPr lang="fr-FR" dirty="0"/>
              <a:t>Remplacer les valeur nulles (Nan) de la colonne ‘</a:t>
            </a:r>
            <a:r>
              <a:rPr lang="fr-FR" dirty="0" err="1"/>
              <a:t>total_sales</a:t>
            </a:r>
            <a:r>
              <a:rPr lang="fr-FR" dirty="0"/>
              <a:t>’ par des zéro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C460CB-F6E2-B03F-91C3-9C2C0DB50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083" y="1621217"/>
            <a:ext cx="6521170" cy="361556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C724579-9782-BA85-5BBE-0F4B062FE570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</p:spTree>
    <p:extLst>
      <p:ext uri="{BB962C8B-B14F-4D97-AF65-F5344CB8AC3E}">
        <p14:creationId xmlns:p14="http://schemas.microsoft.com/office/powerpoint/2010/main" val="412480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Première vu des données ERP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098" y="5538885"/>
            <a:ext cx="5842904" cy="1419028"/>
          </a:xfrm>
        </p:spPr>
        <p:txBody>
          <a:bodyPr/>
          <a:lstStyle/>
          <a:p>
            <a:r>
              <a:rPr lang="fr-FR" dirty="0"/>
              <a:t>Aucune valeur nulles (NaN)</a:t>
            </a:r>
          </a:p>
          <a:p>
            <a:r>
              <a:rPr lang="fr-FR" dirty="0"/>
              <a:t>Pas d’erreur lexical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68D277-2620-0EA2-366C-7ED981D9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89" y="2609849"/>
            <a:ext cx="3324225" cy="1638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FF0CE3-0592-FF12-0A0E-B0486D9D7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1776412"/>
            <a:ext cx="3933825" cy="33051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38834C-2799-A6F9-50B8-3AA4E30E266C}"/>
              </a:ext>
            </a:extLst>
          </p:cNvPr>
          <p:cNvSpPr txBox="1"/>
          <p:nvPr/>
        </p:nvSpPr>
        <p:spPr>
          <a:xfrm>
            <a:off x="787093" y="5671558"/>
            <a:ext cx="248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Constats 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DC2E67C-C37A-DD78-FB23-639D01D8CB0E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00FFFF"/>
                </a:solidFill>
              </a:rPr>
              <a:t>Fichier ERP</a:t>
            </a:r>
          </a:p>
        </p:txBody>
      </p:sp>
    </p:spTree>
    <p:extLst>
      <p:ext uri="{BB962C8B-B14F-4D97-AF65-F5344CB8AC3E}">
        <p14:creationId xmlns:p14="http://schemas.microsoft.com/office/powerpoint/2010/main" val="4890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Vérification des valeurs nulles (NaN) et des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8520" y="4896021"/>
            <a:ext cx="8596668" cy="1419028"/>
          </a:xfrm>
        </p:spPr>
        <p:txBody>
          <a:bodyPr/>
          <a:lstStyle/>
          <a:p>
            <a:pPr algn="ctr"/>
            <a:r>
              <a:rPr lang="fr-FR" dirty="0"/>
              <a:t>Aucune valeur nulles (NaN)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66E15A-F104-06F2-BB32-6F791673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01" y="2246595"/>
            <a:ext cx="3438919" cy="20972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E1395A-A7FB-48D6-AE6D-189C3F24C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82" y="3014406"/>
            <a:ext cx="4391025" cy="9906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B1033A1-BD9E-5967-D4A4-4E5BED069F5B}"/>
              </a:ext>
            </a:extLst>
          </p:cNvPr>
          <p:cNvSpPr txBox="1">
            <a:spLocks/>
          </p:cNvSpPr>
          <p:nvPr/>
        </p:nvSpPr>
        <p:spPr>
          <a:xfrm>
            <a:off x="2959060" y="4896021"/>
            <a:ext cx="8596668" cy="141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Aucun doublon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BEE4A4-9577-3B83-082D-E20209C57565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00FFFF"/>
                </a:solidFill>
              </a:rPr>
              <a:t>Fichier ERP</a:t>
            </a:r>
          </a:p>
        </p:txBody>
      </p:sp>
    </p:spTree>
    <p:extLst>
      <p:ext uri="{BB962C8B-B14F-4D97-AF65-F5344CB8AC3E}">
        <p14:creationId xmlns:p14="http://schemas.microsoft.com/office/powerpoint/2010/main" val="39498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Recherche et correction des erreurs de saisie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86975"/>
            <a:ext cx="8596668" cy="1419028"/>
          </a:xfrm>
        </p:spPr>
        <p:txBody>
          <a:bodyPr/>
          <a:lstStyle/>
          <a:p>
            <a:pPr algn="ctr"/>
            <a:r>
              <a:rPr lang="fr-FR" dirty="0"/>
              <a:t>Correction des stocks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A6FEA1-8B6F-BA63-0601-4721A736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2" y="5554445"/>
            <a:ext cx="6648450" cy="200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0C2A3EE-917E-ABD8-502F-AE0C014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101" y="1677253"/>
            <a:ext cx="4209133" cy="325034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D48D728-FECC-B144-B546-CE2F0D534535}"/>
              </a:ext>
            </a:extLst>
          </p:cNvPr>
          <p:cNvSpPr txBox="1">
            <a:spLocks/>
          </p:cNvSpPr>
          <p:nvPr/>
        </p:nvSpPr>
        <p:spPr>
          <a:xfrm>
            <a:off x="677333" y="4944943"/>
            <a:ext cx="8596668" cy="141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1 erreur détecter au niveau du ‘</a:t>
            </a:r>
            <a:r>
              <a:rPr lang="fr-FR" i="1" dirty="0" err="1"/>
              <a:t>stock_quantity</a:t>
            </a:r>
            <a:r>
              <a:rPr lang="fr-FR" dirty="0"/>
              <a:t>’ ou du ‘</a:t>
            </a:r>
            <a:r>
              <a:rPr lang="fr-FR" i="1" dirty="0" err="1"/>
              <a:t>stock_status</a:t>
            </a:r>
            <a:r>
              <a:rPr lang="fr-FR" dirty="0"/>
              <a:t>’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D5C4528-8B90-7987-BE59-4CAC62E4E93A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00FFFF"/>
                </a:solidFill>
              </a:rPr>
              <a:t>Fichier ERP</a:t>
            </a:r>
          </a:p>
        </p:txBody>
      </p:sp>
    </p:spTree>
    <p:extLst>
      <p:ext uri="{BB962C8B-B14F-4D97-AF65-F5344CB8AC3E}">
        <p14:creationId xmlns:p14="http://schemas.microsoft.com/office/powerpoint/2010/main" val="328140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Première vu des données de liaison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29372"/>
            <a:ext cx="8596668" cy="1419028"/>
          </a:xfrm>
        </p:spPr>
        <p:txBody>
          <a:bodyPr/>
          <a:lstStyle/>
          <a:p>
            <a:pPr algn="ctr"/>
            <a:r>
              <a:rPr lang="fr-FR" dirty="0"/>
              <a:t>Aucune valeur nulles (NaN) dans la colonne ‘</a:t>
            </a:r>
            <a:r>
              <a:rPr lang="fr-FR" dirty="0" err="1"/>
              <a:t>product_id</a:t>
            </a:r>
            <a:r>
              <a:rPr lang="fr-FR" dirty="0"/>
              <a:t>’</a:t>
            </a:r>
          </a:p>
          <a:p>
            <a:pPr algn="ctr"/>
            <a:r>
              <a:rPr lang="fr-FR" dirty="0"/>
              <a:t>Des valeurs nulles (NaN) dans la colonne ‘</a:t>
            </a:r>
            <a:r>
              <a:rPr lang="fr-FR" dirty="0" err="1"/>
              <a:t>id_web</a:t>
            </a:r>
            <a:r>
              <a:rPr lang="fr-FR" dirty="0"/>
              <a:t>’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150CCA4-4CA9-C657-FA8F-BA239366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81" y="2539999"/>
            <a:ext cx="2971800" cy="1162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1C4C98-A017-3CBD-7E2C-792DB7914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331" y="1837508"/>
            <a:ext cx="1264914" cy="256703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9B5CA38-99B2-93B8-47F6-8F0E1A39C53A}"/>
              </a:ext>
            </a:extLst>
          </p:cNvPr>
          <p:cNvSpPr txBox="1">
            <a:spLocks/>
          </p:cNvSpPr>
          <p:nvPr/>
        </p:nvSpPr>
        <p:spPr>
          <a:xfrm>
            <a:off x="6540380" y="1687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00FF00"/>
                </a:solidFill>
              </a:rPr>
              <a:t>Fichier Liaison</a:t>
            </a:r>
          </a:p>
        </p:txBody>
      </p:sp>
    </p:spTree>
    <p:extLst>
      <p:ext uri="{BB962C8B-B14F-4D97-AF65-F5344CB8AC3E}">
        <p14:creationId xmlns:p14="http://schemas.microsoft.com/office/powerpoint/2010/main" val="221354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200" dirty="0">
                <a:solidFill>
                  <a:srgbClr val="0070C0"/>
                </a:solidFill>
              </a:rPr>
              <a:t>Vérification et traitement des valeurs nulles (NaN) et des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750" y="4750471"/>
            <a:ext cx="8596668" cy="1419028"/>
          </a:xfrm>
        </p:spPr>
        <p:txBody>
          <a:bodyPr/>
          <a:lstStyle/>
          <a:p>
            <a:pPr algn="ctr"/>
            <a:r>
              <a:rPr lang="fr-FR" dirty="0"/>
              <a:t>Suppression des 91 valeurs nulles (NaN)</a:t>
            </a:r>
          </a:p>
          <a:p>
            <a:endParaRPr lang="fr-FR" dirty="0"/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9CCD07-0727-7443-1823-9D7F7DC7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46" y="2265782"/>
            <a:ext cx="2657475" cy="1190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FC8B8E-E351-8E9C-F094-BDC2EB9BF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09" y="3828817"/>
            <a:ext cx="2800350" cy="514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F5ED42-4F8F-DBA7-433D-65CC9BBD0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066" y="2723917"/>
            <a:ext cx="4743450" cy="110490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48C6C76-8A96-FF8E-353F-3842B89B3264}"/>
              </a:ext>
            </a:extLst>
          </p:cNvPr>
          <p:cNvSpPr txBox="1">
            <a:spLocks/>
          </p:cNvSpPr>
          <p:nvPr/>
        </p:nvSpPr>
        <p:spPr>
          <a:xfrm>
            <a:off x="2871457" y="4750471"/>
            <a:ext cx="8596668" cy="141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Aucun doublon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1B291E0-A869-86AA-ADDA-88036BCDFAFD}"/>
              </a:ext>
            </a:extLst>
          </p:cNvPr>
          <p:cNvSpPr txBox="1">
            <a:spLocks/>
          </p:cNvSpPr>
          <p:nvPr/>
        </p:nvSpPr>
        <p:spPr>
          <a:xfrm>
            <a:off x="6540380" y="1687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00FF00"/>
                </a:solidFill>
              </a:rPr>
              <a:t>Fichier Liaison</a:t>
            </a:r>
          </a:p>
        </p:txBody>
      </p:sp>
    </p:spTree>
    <p:extLst>
      <p:ext uri="{BB962C8B-B14F-4D97-AF65-F5344CB8AC3E}">
        <p14:creationId xmlns:p14="http://schemas.microsoft.com/office/powerpoint/2010/main" val="184321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Rapprochement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Premier 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5029"/>
            <a:ext cx="8596668" cy="3880773"/>
          </a:xfrm>
        </p:spPr>
        <p:txBody>
          <a:bodyPr/>
          <a:lstStyle/>
          <a:p>
            <a:pPr algn="ctr"/>
            <a:r>
              <a:rPr lang="fr-FR" dirty="0"/>
              <a:t>Premier merge entre les données de liaison et les données ERP</a:t>
            </a:r>
          </a:p>
          <a:p>
            <a:pPr algn="ctr"/>
            <a:endParaRPr lang="fr-FR" dirty="0"/>
          </a:p>
        </p:txBody>
      </p:sp>
      <p:pic>
        <p:nvPicPr>
          <p:cNvPr id="2050" name="Picture 2" descr="Logo de Bottleneck">
            <a:hlinkClick r:id="rId3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B0FD1-9F20-B518-99B2-57354B63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595" y="2607628"/>
            <a:ext cx="4288145" cy="31792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345A54F-5244-C8AD-5932-6A3F38C3886C}"/>
              </a:ext>
            </a:extLst>
          </p:cNvPr>
          <p:cNvSpPr txBox="1">
            <a:spLocks/>
          </p:cNvSpPr>
          <p:nvPr/>
        </p:nvSpPr>
        <p:spPr>
          <a:xfrm>
            <a:off x="6540380" y="1687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tx1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67810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Rapprochement des données de l’ERP et du CMS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Calcul du chiffre d’affaire par produits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Calcul du chiffre d’affaire total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Analyse des prix des produits</a:t>
            </a:r>
          </a:p>
        </p:txBody>
      </p:sp>
      <p:pic>
        <p:nvPicPr>
          <p:cNvPr id="2050" name="Picture 2" descr="Logo de Bottleneck">
            <a:hlinkClick r:id="rId3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6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Rapprochement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Deuxième 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735095"/>
            <a:ext cx="8596668" cy="3880773"/>
          </a:xfrm>
        </p:spPr>
        <p:txBody>
          <a:bodyPr/>
          <a:lstStyle/>
          <a:p>
            <a:pPr algn="ctr"/>
            <a:r>
              <a:rPr lang="fr-FR" dirty="0"/>
              <a:t>Deuxième merge entre le premier merge et les données WEB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BD9BB6-2FB8-F2A9-29AA-9BD4F5B9D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542" y="2226042"/>
            <a:ext cx="5548886" cy="447256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847B1A4-88DA-2070-EA0F-66BEC0B262AE}"/>
              </a:ext>
            </a:extLst>
          </p:cNvPr>
          <p:cNvSpPr txBox="1">
            <a:spLocks/>
          </p:cNvSpPr>
          <p:nvPr/>
        </p:nvSpPr>
        <p:spPr>
          <a:xfrm>
            <a:off x="6540380" y="1687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tx1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95669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Analyse des données</a:t>
            </a:r>
            <a:br>
              <a:rPr lang="fr-FR" sz="2000" dirty="0"/>
            </a:br>
            <a:r>
              <a:rPr lang="fr-FR" sz="2000" dirty="0">
                <a:solidFill>
                  <a:srgbClr val="0070C0"/>
                </a:solidFill>
              </a:rPr>
              <a:t>Calcul du CA par produit et du CA total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41905"/>
            <a:ext cx="8596668" cy="916700"/>
          </a:xfrm>
        </p:spPr>
        <p:txBody>
          <a:bodyPr/>
          <a:lstStyle/>
          <a:p>
            <a:r>
              <a:rPr lang="fr-FR" dirty="0"/>
              <a:t>Ajout d’une colonne ‘CA’ qui présente le chiffre d’affaire de chaque produits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C4D11A-338C-554E-28A7-059FEDA3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44" y="1930400"/>
            <a:ext cx="5972175" cy="3876675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44413D5-6FD5-3B99-8886-8C86EA88AF47}"/>
              </a:ext>
            </a:extLst>
          </p:cNvPr>
          <p:cNvSpPr txBox="1">
            <a:spLocks/>
          </p:cNvSpPr>
          <p:nvPr/>
        </p:nvSpPr>
        <p:spPr>
          <a:xfrm>
            <a:off x="3727515" y="3410387"/>
            <a:ext cx="8596668" cy="91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Chiffre d’affaire total</a:t>
            </a:r>
          </a:p>
          <a:p>
            <a:pPr marL="0" indent="0" algn="ctr">
              <a:buNone/>
            </a:pPr>
            <a:r>
              <a:rPr lang="fr-FR" b="1" dirty="0"/>
              <a:t>70568,6 €</a:t>
            </a:r>
          </a:p>
        </p:txBody>
      </p:sp>
    </p:spTree>
    <p:extLst>
      <p:ext uri="{BB962C8B-B14F-4D97-AF65-F5344CB8AC3E}">
        <p14:creationId xmlns:p14="http://schemas.microsoft.com/office/powerpoint/2010/main" val="82863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données 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Analyse des prix des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73741"/>
            <a:ext cx="8596668" cy="13207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50% des prix sont comprit entre 14€ et 42€</a:t>
            </a:r>
          </a:p>
          <a:p>
            <a:pPr algn="ctr"/>
            <a:r>
              <a:rPr lang="fr-FR" dirty="0"/>
              <a:t>75% des prix sont comprit entre 5,2€ et 42€</a:t>
            </a:r>
          </a:p>
          <a:p>
            <a:pPr algn="ctr"/>
            <a:r>
              <a:rPr lang="fr-FR" dirty="0"/>
              <a:t>Les </a:t>
            </a:r>
            <a:r>
              <a:rPr lang="fr-FR" dirty="0" err="1"/>
              <a:t>Outlier</a:t>
            </a:r>
            <a:r>
              <a:rPr lang="fr-FR" dirty="0"/>
              <a:t> sont supérieur à 84€</a:t>
            </a:r>
          </a:p>
        </p:txBody>
      </p:sp>
      <p:pic>
        <p:nvPicPr>
          <p:cNvPr id="2050" name="Picture 2" descr="Logo de Bottleneck">
            <a:hlinkClick r:id="rId3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7DC588-CD31-E59C-ACA5-B792DBD52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423" y="2387847"/>
            <a:ext cx="3264849" cy="20823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51981D-4A39-CB03-5B7E-2E5EC5B8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02" y="1952624"/>
            <a:ext cx="4095750" cy="2952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AAF8F0-0881-CCBC-9D91-75929EB0B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668" y="2432208"/>
            <a:ext cx="3264849" cy="19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supplémentaire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Etudes des ventes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79600"/>
            <a:ext cx="8596668" cy="13207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Top 5 des produits les plus vendu</a:t>
            </a:r>
          </a:p>
        </p:txBody>
      </p:sp>
      <p:pic>
        <p:nvPicPr>
          <p:cNvPr id="2050" name="Picture 2" descr="Logo de Bottleneck">
            <a:hlinkClick r:id="rId3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B9D623-6F64-4BA6-460B-865C51600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16" y="2540000"/>
            <a:ext cx="7989903" cy="35490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B85510-DECC-2CFC-4472-8E5B3C40D0FF}"/>
              </a:ext>
            </a:extLst>
          </p:cNvPr>
          <p:cNvSpPr/>
          <p:nvPr/>
        </p:nvSpPr>
        <p:spPr>
          <a:xfrm>
            <a:off x="4998128" y="2849732"/>
            <a:ext cx="390618" cy="3107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64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supplémentaire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Etudes des ventes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83787"/>
            <a:ext cx="8596668" cy="13207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Top 5 des produits avec le plus gros CA</a:t>
            </a:r>
          </a:p>
        </p:txBody>
      </p:sp>
      <p:pic>
        <p:nvPicPr>
          <p:cNvPr id="2050" name="Picture 2" descr="Logo de Bottleneck">
            <a:hlinkClick r:id="rId3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0A0E97-4F90-746A-35B9-946EB78F7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09" y="2872824"/>
            <a:ext cx="7954660" cy="31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Synthèse sur le 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268"/>
            <a:ext cx="8596668" cy="4696698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Fichier WEB :</a:t>
            </a:r>
          </a:p>
          <a:p>
            <a:r>
              <a:rPr lang="fr-FR" dirty="0"/>
              <a:t>Beaucoup de données manquantes</a:t>
            </a:r>
          </a:p>
          <a:p>
            <a:r>
              <a:rPr lang="fr-FR" dirty="0"/>
              <a:t>Des colonnes non-utilisé</a:t>
            </a:r>
          </a:p>
          <a:p>
            <a:r>
              <a:rPr lang="fr-FR" dirty="0"/>
              <a:t>Des doublon pour chaque produits</a:t>
            </a:r>
          </a:p>
          <a:p>
            <a:r>
              <a:rPr lang="fr-FR" dirty="0"/>
              <a:t>Des erreurs lexical à revoir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Fichier ERP :</a:t>
            </a:r>
          </a:p>
          <a:p>
            <a:r>
              <a:rPr lang="fr-FR" dirty="0"/>
              <a:t>Faire attention au cohésion entre la quantité et le statut des stocks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Fichier Liaison :</a:t>
            </a:r>
          </a:p>
          <a:p>
            <a:r>
              <a:rPr lang="fr-FR" dirty="0"/>
              <a:t>Quelques valeurs nulles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95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Synthèse sur l’analyse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268"/>
            <a:ext cx="8596668" cy="4696698"/>
          </a:xfrm>
        </p:spPr>
        <p:txBody>
          <a:bodyPr/>
          <a:lstStyle/>
          <a:p>
            <a:pPr algn="ctr"/>
            <a:r>
              <a:rPr lang="fr-FR" dirty="0"/>
              <a:t>Chiffre d’affaire de </a:t>
            </a:r>
            <a:r>
              <a:rPr lang="fr-FR" b="1" dirty="0"/>
              <a:t>70568,6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50% </a:t>
            </a:r>
            <a:r>
              <a:rPr lang="fr-FR" dirty="0"/>
              <a:t>des prix sont compris entre </a:t>
            </a:r>
            <a:r>
              <a:rPr lang="fr-FR" b="1" dirty="0"/>
              <a:t>14€ </a:t>
            </a:r>
            <a:r>
              <a:rPr lang="fr-FR" dirty="0"/>
              <a:t>et </a:t>
            </a:r>
            <a:r>
              <a:rPr lang="fr-FR" b="1" dirty="0"/>
              <a:t>42€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Les </a:t>
            </a:r>
            <a:r>
              <a:rPr lang="fr-FR" dirty="0" err="1"/>
              <a:t>Outlier</a:t>
            </a:r>
            <a:r>
              <a:rPr lang="fr-FR" dirty="0"/>
              <a:t> sont des </a:t>
            </a:r>
            <a:r>
              <a:rPr lang="fr-FR" b="1" dirty="0"/>
              <a:t>valeurs Extrême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Le produit ayant le plus gros CA a été vendu dans sa </a:t>
            </a:r>
            <a:r>
              <a:rPr lang="fr-FR" b="1" dirty="0"/>
              <a:t>totalité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Données venant de l’ERP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Données venant du CMS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Table de liaison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7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086"/>
            <a:ext cx="8596668" cy="3880773"/>
          </a:xfrm>
        </p:spPr>
        <p:txBody>
          <a:bodyPr/>
          <a:lstStyle/>
          <a:p>
            <a:pPr algn="ctr"/>
            <a:r>
              <a:rPr lang="fr-FR" dirty="0"/>
              <a:t>Langage de programmation : Python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Logiciel :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310BCF-35FA-B55A-A0C0-78D7EF88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96" y="2397387"/>
            <a:ext cx="1795943" cy="17959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CDD089-C236-C05C-32E7-28BD7AD00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268" y="4808181"/>
            <a:ext cx="1458798" cy="1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Première vu des données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764" y="5632276"/>
            <a:ext cx="5742237" cy="1113761"/>
          </a:xfrm>
        </p:spPr>
        <p:txBody>
          <a:bodyPr>
            <a:normAutofit fontScale="70000" lnSpcReduction="20000"/>
          </a:bodyPr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La première colonne du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 ne porte pas le bon nom</a:t>
            </a:r>
          </a:p>
          <a:p>
            <a:r>
              <a:rPr lang="fr-FR" dirty="0">
                <a:solidFill>
                  <a:schemeClr val="tx1"/>
                </a:solidFill>
              </a:rPr>
              <a:t>Erreurs lexical ( bon-cadeau-25-euros et 13127-1)</a:t>
            </a:r>
          </a:p>
          <a:p>
            <a:r>
              <a:rPr lang="fr-FR" dirty="0">
                <a:solidFill>
                  <a:schemeClr val="tx1"/>
                </a:solidFill>
              </a:rPr>
              <a:t>Beaucoup de valeurs nulles (NaN) et de zéro</a:t>
            </a:r>
          </a:p>
          <a:p>
            <a:r>
              <a:rPr lang="fr-FR" dirty="0">
                <a:solidFill>
                  <a:schemeClr val="tx1"/>
                </a:solidFill>
              </a:rPr>
              <a:t>Des dates au format </a:t>
            </a:r>
            <a:r>
              <a:rPr lang="fr-FR" dirty="0" err="1">
                <a:solidFill>
                  <a:schemeClr val="tx1"/>
                </a:solidFill>
              </a:rPr>
              <a:t>datetime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FBE3D0-5EEF-1E8D-2C9E-A845A04D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93" y="1628196"/>
            <a:ext cx="2806435" cy="38092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F871E8-84C6-1B7D-88F0-B195659A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817" y="1628196"/>
            <a:ext cx="4799933" cy="37311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E23EFF-843C-F4C0-74EE-205E08F452CE}"/>
              </a:ext>
            </a:extLst>
          </p:cNvPr>
          <p:cNvSpPr txBox="1"/>
          <p:nvPr/>
        </p:nvSpPr>
        <p:spPr>
          <a:xfrm>
            <a:off x="787093" y="5927546"/>
            <a:ext cx="248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Constats 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1C77625-B195-EB6B-E856-946DEB75C57F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80BEE6-D4C3-6C80-85CD-84E094100E08}"/>
              </a:ext>
            </a:extLst>
          </p:cNvPr>
          <p:cNvSpPr/>
          <p:nvPr/>
        </p:nvSpPr>
        <p:spPr>
          <a:xfrm>
            <a:off x="4734962" y="1628196"/>
            <a:ext cx="144856" cy="101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F4BE22-3355-7A47-EFA1-24A39FFB8EDA}"/>
              </a:ext>
            </a:extLst>
          </p:cNvPr>
          <p:cNvSpPr/>
          <p:nvPr/>
        </p:nvSpPr>
        <p:spPr>
          <a:xfrm>
            <a:off x="4671589" y="4680642"/>
            <a:ext cx="217282" cy="1448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ABE4C-10BB-35CD-2C77-3F63E887B6DF}"/>
              </a:ext>
            </a:extLst>
          </p:cNvPr>
          <p:cNvSpPr/>
          <p:nvPr/>
        </p:nvSpPr>
        <p:spPr>
          <a:xfrm>
            <a:off x="4653481" y="1774479"/>
            <a:ext cx="235390" cy="2987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AF004-2A4A-0E5E-EB25-8D6F1429D463}"/>
              </a:ext>
            </a:extLst>
          </p:cNvPr>
          <p:cNvSpPr/>
          <p:nvPr/>
        </p:nvSpPr>
        <p:spPr>
          <a:xfrm>
            <a:off x="4988459" y="1774479"/>
            <a:ext cx="1502876" cy="34946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99D9C-9837-268F-FD16-730BC19C5980}"/>
              </a:ext>
            </a:extLst>
          </p:cNvPr>
          <p:cNvSpPr/>
          <p:nvPr/>
        </p:nvSpPr>
        <p:spPr>
          <a:xfrm>
            <a:off x="7269933" y="1810693"/>
            <a:ext cx="226336" cy="34674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6074B-823D-F158-1343-8189022CD5E3}"/>
              </a:ext>
            </a:extLst>
          </p:cNvPr>
          <p:cNvSpPr/>
          <p:nvPr/>
        </p:nvSpPr>
        <p:spPr>
          <a:xfrm>
            <a:off x="7894622" y="1783533"/>
            <a:ext cx="289711" cy="35217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C6532B-C7FB-8D03-DFE6-696280CE89BB}"/>
              </a:ext>
            </a:extLst>
          </p:cNvPr>
          <p:cNvSpPr/>
          <p:nvPr/>
        </p:nvSpPr>
        <p:spPr>
          <a:xfrm>
            <a:off x="8763754" y="1783533"/>
            <a:ext cx="398353" cy="34855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37BE4F-B686-C166-0BB3-D02CA09AEB23}"/>
              </a:ext>
            </a:extLst>
          </p:cNvPr>
          <p:cNvSpPr/>
          <p:nvPr/>
        </p:nvSpPr>
        <p:spPr>
          <a:xfrm>
            <a:off x="1086416" y="2082297"/>
            <a:ext cx="271604" cy="117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589EC-C5B3-6602-E566-7FF40CBC0E41}"/>
              </a:ext>
            </a:extLst>
          </p:cNvPr>
          <p:cNvSpPr/>
          <p:nvPr/>
        </p:nvSpPr>
        <p:spPr>
          <a:xfrm>
            <a:off x="2290527" y="2888055"/>
            <a:ext cx="579422" cy="1267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B6F8AF-593C-65BE-39C7-C9B967F3DDEE}"/>
              </a:ext>
            </a:extLst>
          </p:cNvPr>
          <p:cNvSpPr/>
          <p:nvPr/>
        </p:nvSpPr>
        <p:spPr>
          <a:xfrm>
            <a:off x="2290527" y="4033400"/>
            <a:ext cx="579422" cy="1267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242335-BB28-8D07-4934-08EDEE97FC20}"/>
              </a:ext>
            </a:extLst>
          </p:cNvPr>
          <p:cNvSpPr/>
          <p:nvPr/>
        </p:nvSpPr>
        <p:spPr>
          <a:xfrm>
            <a:off x="2298071" y="4484564"/>
            <a:ext cx="579422" cy="1267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57CEE4-BF98-FDEF-F2D7-D6CEB91044EF}"/>
              </a:ext>
            </a:extLst>
          </p:cNvPr>
          <p:cNvSpPr/>
          <p:nvPr/>
        </p:nvSpPr>
        <p:spPr>
          <a:xfrm>
            <a:off x="2298071" y="3339219"/>
            <a:ext cx="579422" cy="1267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08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Correction du nom de la colonne erroné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7012"/>
            <a:ext cx="8596668" cy="69757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98BCA3-095E-6A28-D023-C58D23FB2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29" y="1997075"/>
            <a:ext cx="3724275" cy="542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958580-8901-BA81-704A-97CE8E247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578" y="4717890"/>
            <a:ext cx="3686175" cy="5429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4C36048-B7A5-FC20-0FDD-49549B21E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52" y="3344768"/>
            <a:ext cx="3705225" cy="533400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8777572-8CBF-F4EC-2CB1-D983CB4ED88F}"/>
              </a:ext>
            </a:extLst>
          </p:cNvPr>
          <p:cNvSpPr/>
          <p:nvPr/>
        </p:nvSpPr>
        <p:spPr>
          <a:xfrm>
            <a:off x="4606548" y="2591390"/>
            <a:ext cx="738231" cy="706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2B1DB16D-38E0-9D73-7FE8-D714C024D249}"/>
              </a:ext>
            </a:extLst>
          </p:cNvPr>
          <p:cNvSpPr/>
          <p:nvPr/>
        </p:nvSpPr>
        <p:spPr>
          <a:xfrm>
            <a:off x="4606547" y="3926357"/>
            <a:ext cx="738231" cy="706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07BC243-6C26-CB16-4C45-CC2C3E4CAF34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</p:spTree>
    <p:extLst>
      <p:ext uri="{BB962C8B-B14F-4D97-AF65-F5344CB8AC3E}">
        <p14:creationId xmlns:p14="http://schemas.microsoft.com/office/powerpoint/2010/main" val="55058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Traitement des valeurs nulles (NaN)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536" y="1631789"/>
            <a:ext cx="6329465" cy="503874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Beaucoup de colonnes comporte plusieurs lignes vide </a:t>
            </a:r>
          </a:p>
          <a:p>
            <a:pPr marL="0" indent="0">
              <a:buNone/>
            </a:pPr>
            <a:r>
              <a:rPr lang="fr-FR" dirty="0"/>
              <a:t>(83 lignes)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 Colonnes comportant que des valeurs nulles (NaN)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3 Colonnes comportant beaucoup de valeurs nulle (NaN)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EC28AB-69C3-2EB8-1B1B-8F418867A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6" y="1631789"/>
            <a:ext cx="2247900" cy="4886325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33FB3CC-A952-81AC-544F-314231AF31CC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F543D-13AD-FB5B-CF8F-E7C352BB6C2D}"/>
              </a:ext>
            </a:extLst>
          </p:cNvPr>
          <p:cNvSpPr/>
          <p:nvPr/>
        </p:nvSpPr>
        <p:spPr>
          <a:xfrm>
            <a:off x="2444436" y="2589291"/>
            <a:ext cx="226336" cy="3259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B856C-838A-EBA3-9995-8E2817786DF0}"/>
              </a:ext>
            </a:extLst>
          </p:cNvPr>
          <p:cNvSpPr/>
          <p:nvPr/>
        </p:nvSpPr>
        <p:spPr>
          <a:xfrm>
            <a:off x="2444436" y="3242961"/>
            <a:ext cx="226336" cy="4780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ECA3E1-92CA-87C8-900A-46E3D4E884C6}"/>
              </a:ext>
            </a:extLst>
          </p:cNvPr>
          <p:cNvSpPr/>
          <p:nvPr/>
        </p:nvSpPr>
        <p:spPr>
          <a:xfrm>
            <a:off x="2444436" y="4217406"/>
            <a:ext cx="226336" cy="4780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637F2-C299-012E-9AE7-EDEFEB36EB81}"/>
              </a:ext>
            </a:extLst>
          </p:cNvPr>
          <p:cNvSpPr/>
          <p:nvPr/>
        </p:nvSpPr>
        <p:spPr>
          <a:xfrm>
            <a:off x="2444436" y="4865926"/>
            <a:ext cx="226336" cy="4780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96E3AE-4F64-9A4B-B7E2-157D1D533F2F}"/>
              </a:ext>
            </a:extLst>
          </p:cNvPr>
          <p:cNvSpPr/>
          <p:nvPr/>
        </p:nvSpPr>
        <p:spPr>
          <a:xfrm>
            <a:off x="2444436" y="5514446"/>
            <a:ext cx="226336" cy="6509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27A8B-C00E-41E6-86E8-AC5D8ABC32DC}"/>
              </a:ext>
            </a:extLst>
          </p:cNvPr>
          <p:cNvSpPr/>
          <p:nvPr/>
        </p:nvSpPr>
        <p:spPr>
          <a:xfrm>
            <a:off x="2442928" y="6308757"/>
            <a:ext cx="226336" cy="2093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22DE8-63BA-DB4B-3F18-FF1A06B341DE}"/>
              </a:ext>
            </a:extLst>
          </p:cNvPr>
          <p:cNvSpPr/>
          <p:nvPr/>
        </p:nvSpPr>
        <p:spPr>
          <a:xfrm>
            <a:off x="2442928" y="3861961"/>
            <a:ext cx="226336" cy="2093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F4AEF-BDEF-F3AD-E060-4FBE6BD00A5C}"/>
              </a:ext>
            </a:extLst>
          </p:cNvPr>
          <p:cNvSpPr/>
          <p:nvPr/>
        </p:nvSpPr>
        <p:spPr>
          <a:xfrm>
            <a:off x="479834" y="3078178"/>
            <a:ext cx="787651" cy="1810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8456B-B6EA-CD54-E306-7DE97A03E7D2}"/>
              </a:ext>
            </a:extLst>
          </p:cNvPr>
          <p:cNvSpPr/>
          <p:nvPr/>
        </p:nvSpPr>
        <p:spPr>
          <a:xfrm>
            <a:off x="479833" y="3720974"/>
            <a:ext cx="941561" cy="1810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CC507-0FD3-3B0E-5068-1F3FCD081AC2}"/>
              </a:ext>
            </a:extLst>
          </p:cNvPr>
          <p:cNvSpPr/>
          <p:nvPr/>
        </p:nvSpPr>
        <p:spPr>
          <a:xfrm>
            <a:off x="479832" y="4693909"/>
            <a:ext cx="1004936" cy="1810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7CF50-925A-F15F-0309-54016F7B8FB1}"/>
              </a:ext>
            </a:extLst>
          </p:cNvPr>
          <p:cNvSpPr/>
          <p:nvPr/>
        </p:nvSpPr>
        <p:spPr>
          <a:xfrm>
            <a:off x="479832" y="5352992"/>
            <a:ext cx="1593412" cy="1705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Traitement des valeurs nulles (NaN)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34062"/>
            <a:ext cx="8596668" cy="1402250"/>
          </a:xfrm>
        </p:spPr>
        <p:txBody>
          <a:bodyPr/>
          <a:lstStyle/>
          <a:p>
            <a:r>
              <a:rPr lang="fr-FR" dirty="0"/>
              <a:t>Remplacement de zéro par des valeur (NaN)</a:t>
            </a:r>
          </a:p>
          <a:p>
            <a:r>
              <a:rPr lang="fr-FR" dirty="0"/>
              <a:t>Suppression des lignes contenant que des valeurs nulles (NaN)</a:t>
            </a:r>
          </a:p>
          <a:p>
            <a:r>
              <a:rPr lang="fr-FR" dirty="0"/>
              <a:t>Passage de 1513 lignes à 1430 lignes dans le </a:t>
            </a:r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53DFAC3-CF01-231F-1D82-7F3F0C709CC0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CFF1B3-4C50-AEDA-1CFB-CC1E6D579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3" y="1723938"/>
            <a:ext cx="5751839" cy="31714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5FE4C3D-CA3F-DE2E-A965-35E1FC7C3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751" y="3051018"/>
            <a:ext cx="3804633" cy="7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4A95-549E-F458-F28D-F10FF41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  <a:br>
              <a:rPr lang="fr-FR" dirty="0"/>
            </a:br>
            <a:r>
              <a:rPr lang="fr-FR" sz="2000" dirty="0">
                <a:solidFill>
                  <a:srgbClr val="0070C0"/>
                </a:solidFill>
              </a:rPr>
              <a:t>Suppression des valeurs nulles sur la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344-7722-2D87-9B13-AD02FF7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34730"/>
            <a:ext cx="8596668" cy="806632"/>
          </a:xfrm>
        </p:spPr>
        <p:txBody>
          <a:bodyPr/>
          <a:lstStyle/>
          <a:p>
            <a:r>
              <a:rPr lang="fr-FR" dirty="0"/>
              <a:t>Recherche des ‘</a:t>
            </a:r>
            <a:r>
              <a:rPr lang="fr-FR" dirty="0" err="1"/>
              <a:t>id_web</a:t>
            </a:r>
            <a:r>
              <a:rPr lang="fr-FR" dirty="0"/>
              <a:t>’ nulles (NaN)</a:t>
            </a:r>
          </a:p>
          <a:p>
            <a:r>
              <a:rPr lang="fr-FR" dirty="0"/>
              <a:t>Suppression des ‘</a:t>
            </a:r>
            <a:r>
              <a:rPr lang="fr-FR" dirty="0" err="1"/>
              <a:t>id_web</a:t>
            </a:r>
            <a:r>
              <a:rPr lang="fr-FR" dirty="0"/>
              <a:t>’ nulles (NaN)</a:t>
            </a:r>
          </a:p>
        </p:txBody>
      </p:sp>
      <p:pic>
        <p:nvPicPr>
          <p:cNvPr id="2050" name="Picture 2" descr="Logo de Bottleneck">
            <a:hlinkClick r:id="rId2"/>
            <a:extLst>
              <a:ext uri="{FF2B5EF4-FFF2-40B4-BE49-F238E27FC236}">
                <a16:creationId xmlns:a16="http://schemas.microsoft.com/office/drawing/2014/main" id="{9031DD70-2571-6E8D-0876-BB1AB0D5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4186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1C89CA-3276-0827-4DB1-B383E52E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43" y="1815721"/>
            <a:ext cx="9163050" cy="2228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C7F616-2D17-2FAE-3835-1562DA1BF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777" y="4106250"/>
            <a:ext cx="3819525" cy="533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2B2ED8B-BEBF-9FC6-4B1F-C464D996A819}"/>
              </a:ext>
            </a:extLst>
          </p:cNvPr>
          <p:cNvSpPr txBox="1">
            <a:spLocks/>
          </p:cNvSpPr>
          <p:nvPr/>
        </p:nvSpPr>
        <p:spPr>
          <a:xfrm>
            <a:off x="6608747" y="1778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rgbClr val="FFFF00"/>
                </a:solidFill>
              </a:rPr>
              <a:t>Fichier WEB</a:t>
            </a:r>
          </a:p>
        </p:txBody>
      </p:sp>
    </p:spTree>
    <p:extLst>
      <p:ext uri="{BB962C8B-B14F-4D97-AF65-F5344CB8AC3E}">
        <p14:creationId xmlns:p14="http://schemas.microsoft.com/office/powerpoint/2010/main" val="362428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2003</TotalTime>
  <Words>746</Words>
  <Application>Microsoft Office PowerPoint</Application>
  <PresentationFormat>Grand écran</PresentationFormat>
  <Paragraphs>140</Paragraphs>
  <Slides>26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OpenSansRegular</vt:lpstr>
      <vt:lpstr>Trebuchet MS</vt:lpstr>
      <vt:lpstr>Wingdings 3</vt:lpstr>
      <vt:lpstr>Facette</vt:lpstr>
      <vt:lpstr>Présentation PowerPoint</vt:lpstr>
      <vt:lpstr>Missions</vt:lpstr>
      <vt:lpstr>Ressources</vt:lpstr>
      <vt:lpstr>Outils</vt:lpstr>
      <vt:lpstr>Nettoyage des données Première vu des données WEB</vt:lpstr>
      <vt:lpstr>Nettoyage des données Correction du nom de la colonne erroné</vt:lpstr>
      <vt:lpstr>Nettoyage des données Traitement des valeurs nulles (NaN)</vt:lpstr>
      <vt:lpstr>Nettoyage des données Traitement des valeurs nulles (NaN)</vt:lpstr>
      <vt:lpstr>Nettoyage des données Suppression des valeurs nulles sur la clé</vt:lpstr>
      <vt:lpstr>Nettoyage des données Sélection des données intéressantes</vt:lpstr>
      <vt:lpstr>Nettoyage des données Suppression des doublons sur la clé</vt:lpstr>
      <vt:lpstr>Nettoyage des données Vérification des erreurs lexical</vt:lpstr>
      <vt:lpstr>Nettoyage des données Replacement des valeurs nulles (Nan)</vt:lpstr>
      <vt:lpstr>Nettoyage des données Première vu des données ERP</vt:lpstr>
      <vt:lpstr>Nettoyage des données Vérification des valeurs nulles (NaN) et des doublons</vt:lpstr>
      <vt:lpstr>Nettoyage des données Recherche et correction des erreurs de saisie</vt:lpstr>
      <vt:lpstr>Nettoyage des données Première vu des données de liaison</vt:lpstr>
      <vt:lpstr>Nettoyage des données Vérification et traitement des valeurs nulles (NaN) et des doublons</vt:lpstr>
      <vt:lpstr>Rapprochement des données Premier merge</vt:lpstr>
      <vt:lpstr>Rapprochement des données Deuxième merge</vt:lpstr>
      <vt:lpstr>Analyse des données Calcul du CA par produit et du CA total</vt:lpstr>
      <vt:lpstr>Analyse des données  Analyse des prix des produits</vt:lpstr>
      <vt:lpstr>Analyses supplémentaire Etudes des ventes</vt:lpstr>
      <vt:lpstr>Analyses supplémentaire Etudes des ventes</vt:lpstr>
      <vt:lpstr>Synthèse sur le nettoyage</vt:lpstr>
      <vt:lpstr>Synthèse sur l’analyse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Ikij</dc:creator>
  <cp:lastModifiedBy>Ibrahim Ikij</cp:lastModifiedBy>
  <cp:revision>34</cp:revision>
  <dcterms:created xsi:type="dcterms:W3CDTF">2022-08-15T12:57:29Z</dcterms:created>
  <dcterms:modified xsi:type="dcterms:W3CDTF">2022-08-29T11:48:30Z</dcterms:modified>
</cp:coreProperties>
</file>