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72" r:id="rId2"/>
    <p:sldId id="273" r:id="rId3"/>
    <p:sldId id="259" r:id="rId4"/>
    <p:sldId id="283" r:id="rId5"/>
    <p:sldId id="284" r:id="rId6"/>
    <p:sldId id="286" r:id="rId7"/>
    <p:sldId id="287" r:id="rId8"/>
    <p:sldId id="292" r:id="rId9"/>
    <p:sldId id="293" r:id="rId10"/>
    <p:sldId id="290" r:id="rId11"/>
    <p:sldId id="291" r:id="rId12"/>
    <p:sldId id="288"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03205-C0DE-4EC3-8013-DEC391236FFE}">
          <p14:sldIdLst>
            <p14:sldId id="272"/>
            <p14:sldId id="273"/>
            <p14:sldId id="259"/>
            <p14:sldId id="283"/>
            <p14:sldId id="284"/>
            <p14:sldId id="286"/>
            <p14:sldId id="287"/>
            <p14:sldId id="292"/>
          </p14:sldIdLst>
        </p14:section>
        <p14:section name="Untitled Section" id="{1DF2B94C-FCFA-4DC1-8AF5-3CD1533D5836}">
          <p14:sldIdLst>
            <p14:sldId id="293"/>
            <p14:sldId id="290"/>
            <p14:sldId id="291"/>
            <p14:sldId id="288"/>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0" d="100"/>
          <a:sy n="80" d="100"/>
        </p:scale>
        <p:origin x="48" y="12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ivypanda.com/essays/supply-chain-management-walmart-stores/" TargetMode="External"/><Relationship Id="rId2" Type="http://schemas.openxmlformats.org/officeDocument/2006/relationships/hyperlink" Target="https://www.researchgate.net/figure/Walmart-Supply-Chain-Flowchart_fig1_320021998"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hyperlink" Target="mailto:ponnekantikarthikeya@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61247" y="1519799"/>
            <a:ext cx="9144000" cy="2387600"/>
          </a:xfrm>
        </p:spPr>
        <p:txBody>
          <a:bodyPr/>
          <a:lstStyle/>
          <a:p>
            <a:r>
              <a:rPr lang="en-IN" sz="3200" b="1" kern="100" dirty="0">
                <a:solidFill>
                  <a:srgbClr val="002060"/>
                </a:solidFill>
                <a:latin typeface="Helvetica" panose="020B0604020202020204" pitchFamily="34" charset="0"/>
                <a:ea typeface="Calibri" panose="020F0502020204030204" pitchFamily="34" charset="0"/>
                <a:cs typeface="Times New Roman" panose="02020603050405020304" pitchFamily="18" charset="0"/>
              </a:rPr>
              <a:t>Analysis of </a:t>
            </a:r>
            <a:r>
              <a:rPr lang="en-IN" sz="3200" b="1" kern="100" dirty="0">
                <a:solidFill>
                  <a:srgbClr val="002060"/>
                </a:solidFill>
                <a:effectLst/>
                <a:latin typeface="Helvetica" panose="020B0604020202020204" pitchFamily="34" charset="0"/>
                <a:ea typeface="Calibri" panose="020F0502020204030204" pitchFamily="34" charset="0"/>
                <a:cs typeface="Times New Roman" panose="02020603050405020304" pitchFamily="18" charset="0"/>
              </a:rPr>
              <a:t>DataCo Supply Chain </a:t>
            </a:r>
            <a:br>
              <a:rPr lang="en-IN" sz="3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8800" b="1" dirty="0">
              <a:solidFill>
                <a:schemeClr val="accent1">
                  <a:lumMod val="50000"/>
                </a:schemeClr>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4867837" y="4736072"/>
            <a:ext cx="7960659" cy="1999130"/>
          </a:xfrm>
        </p:spPr>
        <p:txBody>
          <a:bodyPr>
            <a:normAutofit fontScale="92500" lnSpcReduction="10000"/>
          </a:bodyPr>
          <a:lstStyle/>
          <a:p>
            <a:r>
              <a:rPr lang="en-US" b="1" dirty="0">
                <a:solidFill>
                  <a:srgbClr val="C00000"/>
                </a:solidFill>
              </a:rPr>
              <a:t>Designed by </a:t>
            </a:r>
          </a:p>
          <a:p>
            <a:r>
              <a:rPr lang="en-US" b="1" dirty="0">
                <a:solidFill>
                  <a:srgbClr val="C00000"/>
                </a:solidFill>
              </a:rPr>
              <a:t>Ponnekanti Karthikeya</a:t>
            </a:r>
          </a:p>
          <a:p>
            <a:r>
              <a:rPr lang="en-US" b="1" dirty="0">
                <a:solidFill>
                  <a:srgbClr val="C00000"/>
                </a:solidFill>
              </a:rPr>
              <a:t>Win :- 321233913</a:t>
            </a:r>
          </a:p>
          <a:p>
            <a:r>
              <a:rPr lang="en-US" b="1" dirty="0">
                <a:solidFill>
                  <a:srgbClr val="C00000"/>
                </a:solidFill>
              </a:rPr>
              <a:t>Ibrahim khaleelulla Mohammad</a:t>
            </a:r>
          </a:p>
          <a:p>
            <a:r>
              <a:rPr lang="en-US" b="1" dirty="0">
                <a:solidFill>
                  <a:srgbClr val="C00000"/>
                </a:solidFill>
              </a:rPr>
              <a:t>Win :- 323002312</a:t>
            </a:r>
          </a:p>
        </p:txBody>
      </p:sp>
      <p:sp>
        <p:nvSpPr>
          <p:cNvPr id="4" name="Rectangle 3">
            <a:extLst>
              <a:ext uri="{FF2B5EF4-FFF2-40B4-BE49-F238E27FC236}">
                <a16:creationId xmlns:a16="http://schemas.microsoft.com/office/drawing/2014/main" id="{8AED6B76-E763-9612-3BE4-C32AA081A315}"/>
              </a:ext>
            </a:extLst>
          </p:cNvPr>
          <p:cNvSpPr/>
          <p:nvPr/>
        </p:nvSpPr>
        <p:spPr>
          <a:xfrm>
            <a:off x="753035" y="4917141"/>
            <a:ext cx="2590800" cy="117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accent1">
                    <a:lumMod val="50000"/>
                  </a:schemeClr>
                </a:solidFill>
                <a:effectLst>
                  <a:outerShdw blurRad="38100" dist="19050" dir="2700000" algn="tl" rotWithShape="0">
                    <a:schemeClr val="dk1">
                      <a:alpha val="40000"/>
                    </a:schemeClr>
                  </a:outerShdw>
                </a:effectLst>
              </a:rPr>
              <a:t>Instructor</a:t>
            </a:r>
          </a:p>
          <a:p>
            <a:pPr algn="ctr"/>
            <a:endParaRPr lang="en-IN" b="1" dirty="0">
              <a:ln w="0"/>
              <a:solidFill>
                <a:schemeClr val="accent1">
                  <a:lumMod val="50000"/>
                </a:schemeClr>
              </a:solidFill>
              <a:effectLst>
                <a:outerShdw blurRad="38100" dist="19050" dir="2700000" algn="tl" rotWithShape="0">
                  <a:schemeClr val="dk1">
                    <a:alpha val="40000"/>
                  </a:schemeClr>
                </a:outerShdw>
              </a:effectLst>
            </a:endParaRPr>
          </a:p>
          <a:p>
            <a:pPr algn="ctr"/>
            <a:r>
              <a:rPr lang="en-IN" b="1" dirty="0">
                <a:ln w="0"/>
                <a:solidFill>
                  <a:schemeClr val="accent1">
                    <a:lumMod val="50000"/>
                  </a:schemeClr>
                </a:solidFill>
                <a:effectLst>
                  <a:outerShdw blurRad="38100" dist="19050" dir="2700000" algn="tl" rotWithShape="0">
                    <a:schemeClr val="dk1">
                      <a:alpha val="40000"/>
                    </a:schemeClr>
                  </a:outerShdw>
                </a:effectLst>
              </a:rPr>
              <a:t>Dr. Wassnaa AI- Mawee</a:t>
            </a:r>
            <a:endParaRPr lang="en-IN" b="1" dirty="0">
              <a:solidFill>
                <a:schemeClr val="accent1">
                  <a:lumMod val="50000"/>
                </a:schemeClr>
              </a:solidFill>
            </a:endParaRPr>
          </a:p>
        </p:txBody>
      </p:sp>
      <p:sp>
        <p:nvSpPr>
          <p:cNvPr id="5" name="Rectangle 4">
            <a:extLst>
              <a:ext uri="{FF2B5EF4-FFF2-40B4-BE49-F238E27FC236}">
                <a16:creationId xmlns:a16="http://schemas.microsoft.com/office/drawing/2014/main" id="{B2FFD1BF-78F0-5C7B-12FE-99201829D0B7}"/>
              </a:ext>
            </a:extLst>
          </p:cNvPr>
          <p:cNvSpPr/>
          <p:nvPr/>
        </p:nvSpPr>
        <p:spPr>
          <a:xfrm>
            <a:off x="1586753" y="539939"/>
            <a:ext cx="8417858" cy="979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w="0"/>
                <a:solidFill>
                  <a:schemeClr val="tx1"/>
                </a:solidFill>
                <a:effectLst>
                  <a:outerShdw blurRad="38100" dist="19050" dir="2700000" algn="tl" rotWithShape="0">
                    <a:schemeClr val="dk1">
                      <a:alpha val="40000"/>
                    </a:schemeClr>
                  </a:outerShdw>
                </a:effectLst>
              </a:rPr>
              <a:t>Project Proposal</a:t>
            </a:r>
          </a:p>
          <a:p>
            <a:pPr algn="ctr"/>
            <a:r>
              <a:rPr lang="en-IN" sz="2800" b="1" dirty="0">
                <a:ln w="0"/>
                <a:solidFill>
                  <a:schemeClr val="tx1"/>
                </a:solidFill>
                <a:effectLst>
                  <a:outerShdw blurRad="38100" dist="19050" dir="2700000" algn="tl" rotWithShape="0">
                    <a:schemeClr val="dk1">
                      <a:alpha val="40000"/>
                    </a:schemeClr>
                  </a:outerShdw>
                </a:effectLst>
              </a:rPr>
              <a:t>CS 5610 100- Advanced R for Data Science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0A3E-2E4C-60E2-BC2A-FDCCB5A448ED}"/>
              </a:ext>
            </a:extLst>
          </p:cNvPr>
          <p:cNvSpPr>
            <a:spLocks noGrp="1"/>
          </p:cNvSpPr>
          <p:nvPr>
            <p:ph type="title"/>
          </p:nvPr>
        </p:nvSpPr>
        <p:spPr/>
        <p:txBody>
          <a:bodyPr/>
          <a:lstStyle/>
          <a:p>
            <a:r>
              <a:rPr lang="en-IN" sz="4000" dirty="0">
                <a:solidFill>
                  <a:srgbClr val="FF0000"/>
                </a:solidFill>
              </a:rPr>
              <a:t>Order</a:t>
            </a:r>
            <a:r>
              <a:rPr lang="en-IN" dirty="0"/>
              <a:t> </a:t>
            </a:r>
            <a:r>
              <a:rPr lang="en-IN" sz="4400" dirty="0">
                <a:solidFill>
                  <a:srgbClr val="FF0000"/>
                </a:solidFill>
              </a:rPr>
              <a:t>status</a:t>
            </a:r>
            <a:endParaRPr lang="en-IN" dirty="0">
              <a:solidFill>
                <a:srgbClr val="FF0000"/>
              </a:solidFill>
            </a:endParaRPr>
          </a:p>
        </p:txBody>
      </p:sp>
      <p:sp>
        <p:nvSpPr>
          <p:cNvPr id="3" name="Text Placeholder 2">
            <a:extLst>
              <a:ext uri="{FF2B5EF4-FFF2-40B4-BE49-F238E27FC236}">
                <a16:creationId xmlns:a16="http://schemas.microsoft.com/office/drawing/2014/main" id="{16944DBB-3FCD-7961-90A4-1A46CE794C78}"/>
              </a:ext>
            </a:extLst>
          </p:cNvPr>
          <p:cNvSpPr>
            <a:spLocks noGrp="1"/>
          </p:cNvSpPr>
          <p:nvPr>
            <p:ph type="body" sz="half" idx="2"/>
          </p:nvPr>
        </p:nvSpPr>
        <p:spPr/>
        <p:txBody>
          <a:bodyPr>
            <a:normAutofit fontScale="92500" lnSpcReduction="10000"/>
          </a:bodyPr>
          <a:lstStyle/>
          <a:p>
            <a:br>
              <a:rPr lang="en-US" b="0" i="0" dirty="0">
                <a:solidFill>
                  <a:srgbClr val="353740"/>
                </a:solidFill>
                <a:effectLst/>
                <a:latin typeface="ColfaxAI"/>
              </a:rPr>
            </a:br>
            <a:r>
              <a:rPr lang="en-US" b="0" i="0" dirty="0">
                <a:solidFill>
                  <a:srgbClr val="353740"/>
                </a:solidFill>
                <a:effectLst/>
                <a:latin typeface="ColfaxAI"/>
              </a:rPr>
              <a:t>The status of an order in a data co supply chain can be tracked using the R programming language. R can be used to create a program that can track the status of an order from the time it is placed to when it is delivered. This program can be used to monitor the progress of the order and alert the user when there is a delay or problem with the order. The program can also be used to generate reports on the performance of the supply chain, such as the average delivery time and the number of orders that have been delayed. Additionally, the program can be used to track the costs associated with the supply chain, such as the cost of materials, labor, and other overhead costs.</a:t>
            </a:r>
            <a:endParaRPr lang="en-IN" dirty="0"/>
          </a:p>
        </p:txBody>
      </p:sp>
      <p:sp>
        <p:nvSpPr>
          <p:cNvPr id="4" name="Picture Placeholder 3">
            <a:extLst>
              <a:ext uri="{FF2B5EF4-FFF2-40B4-BE49-F238E27FC236}">
                <a16:creationId xmlns:a16="http://schemas.microsoft.com/office/drawing/2014/main" id="{74B064F0-7767-9818-8D16-80BA496BACD5}"/>
              </a:ext>
            </a:extLst>
          </p:cNvPr>
          <p:cNvSpPr>
            <a:spLocks noGrp="1"/>
          </p:cNvSpPr>
          <p:nvPr>
            <p:ph type="pic" idx="1"/>
          </p:nvPr>
        </p:nvSpPr>
        <p:spPr/>
      </p:sp>
      <p:sp>
        <p:nvSpPr>
          <p:cNvPr id="5" name="Date Placeholder 4">
            <a:extLst>
              <a:ext uri="{FF2B5EF4-FFF2-40B4-BE49-F238E27FC236}">
                <a16:creationId xmlns:a16="http://schemas.microsoft.com/office/drawing/2014/main" id="{46C5B433-9C9A-136D-7D83-6DE4DB10B37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49B70A1-3143-D4EE-DFE4-F2FAEB892B9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B6F67F9-AD17-6F49-BECF-278ED73631C5}"/>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337787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B71D1-DBAB-1013-604A-CF28221F3667}"/>
              </a:ext>
            </a:extLst>
          </p:cNvPr>
          <p:cNvSpPr>
            <a:spLocks noGrp="1"/>
          </p:cNvSpPr>
          <p:nvPr>
            <p:ph type="body" sz="half" idx="2"/>
          </p:nvPr>
        </p:nvSpPr>
        <p:spPr>
          <a:xfrm>
            <a:off x="216406" y="1887411"/>
            <a:ext cx="6536819" cy="4070729"/>
          </a:xfrm>
        </p:spPr>
        <p:txBody>
          <a:bodyPr/>
          <a:lstStyle/>
          <a:p>
            <a:br>
              <a:rPr lang="en-US" b="0" i="0" dirty="0">
                <a:solidFill>
                  <a:srgbClr val="353740"/>
                </a:solidFill>
                <a:effectLst/>
                <a:latin typeface="ColfaxAI"/>
              </a:rPr>
            </a:br>
            <a:r>
              <a:rPr lang="en-US" b="0" i="0" dirty="0">
                <a:solidFill>
                  <a:srgbClr val="353740"/>
                </a:solidFill>
                <a:effectLst/>
                <a:latin typeface="ColfaxAI"/>
              </a:rPr>
              <a:t>Shipping Modes: 1. Ground Shipping 2. Air Shipping 3. </a:t>
            </a:r>
          </a:p>
          <a:p>
            <a:r>
              <a:rPr lang="en-US" b="0" i="0" dirty="0">
                <a:solidFill>
                  <a:srgbClr val="353740"/>
                </a:solidFill>
                <a:effectLst/>
                <a:latin typeface="ColfaxAI"/>
              </a:rPr>
              <a:t>Express Shipping </a:t>
            </a:r>
          </a:p>
          <a:p>
            <a:r>
              <a:rPr lang="en-US" b="0" i="0" dirty="0">
                <a:solidFill>
                  <a:srgbClr val="353740"/>
                </a:solidFill>
                <a:effectLst/>
                <a:latin typeface="ColfaxAI"/>
              </a:rPr>
              <a:t>Courier Services: This is the most expensive shipping mode and is best suited for time-sensitive, small shipments. </a:t>
            </a:r>
            <a:br>
              <a:rPr lang="en-US" dirty="0"/>
            </a:br>
            <a:endParaRPr lang="en-US" b="0" i="0" dirty="0">
              <a:solidFill>
                <a:srgbClr val="353740"/>
              </a:solidFill>
              <a:effectLst/>
              <a:latin typeface="ColfaxAI"/>
            </a:endParaRPr>
          </a:p>
          <a:p>
            <a:r>
              <a:rPr lang="en-US" b="0" i="0" dirty="0">
                <a:solidFill>
                  <a:srgbClr val="353740"/>
                </a:solidFill>
                <a:effectLst/>
                <a:latin typeface="ColfaxAI"/>
              </a:rPr>
              <a:t>Departments:</a:t>
            </a:r>
          </a:p>
          <a:p>
            <a:r>
              <a:rPr lang="en-US" b="0" i="0" dirty="0">
                <a:solidFill>
                  <a:srgbClr val="353740"/>
                </a:solidFill>
                <a:effectLst/>
                <a:latin typeface="ColfaxAI"/>
              </a:rPr>
              <a:t> 1. Sales 2. Operations 3. Customer Service</a:t>
            </a:r>
          </a:p>
          <a:p>
            <a:r>
              <a:rPr lang="en-US" b="0" i="0" dirty="0">
                <a:solidFill>
                  <a:srgbClr val="353740"/>
                </a:solidFill>
                <a:effectLst/>
                <a:latin typeface="ColfaxAI"/>
              </a:rPr>
              <a:t> 4. Accounting Number of Orders: The number of orders will vary depending on the size and scale of the business.</a:t>
            </a:r>
            <a:endParaRPr lang="en-IN" dirty="0"/>
          </a:p>
        </p:txBody>
      </p:sp>
      <p:sp>
        <p:nvSpPr>
          <p:cNvPr id="3" name="Date Placeholder 2">
            <a:extLst>
              <a:ext uri="{FF2B5EF4-FFF2-40B4-BE49-F238E27FC236}">
                <a16:creationId xmlns:a16="http://schemas.microsoft.com/office/drawing/2014/main" id="{B0AD8C61-930C-D3E2-F4EF-94B9AA60026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BA04486-5F6D-41AD-A0E1-619007EA80A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EBE03C4-41CA-1408-19A4-BBBD563A6F52}"/>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6" name="Title 5">
            <a:extLst>
              <a:ext uri="{FF2B5EF4-FFF2-40B4-BE49-F238E27FC236}">
                <a16:creationId xmlns:a16="http://schemas.microsoft.com/office/drawing/2014/main" id="{20D2B32E-4494-88B5-542F-A8B9AC949B12}"/>
              </a:ext>
            </a:extLst>
          </p:cNvPr>
          <p:cNvSpPr>
            <a:spLocks noGrp="1"/>
          </p:cNvSpPr>
          <p:nvPr>
            <p:ph type="title"/>
          </p:nvPr>
        </p:nvSpPr>
        <p:spPr/>
        <p:txBody>
          <a:bodyPr/>
          <a:lstStyle/>
          <a:p>
            <a:r>
              <a:rPr lang="en-US" sz="4000" b="0" i="0" dirty="0">
                <a:solidFill>
                  <a:srgbClr val="FF0000"/>
                </a:solidFill>
                <a:effectLst/>
                <a:latin typeface="ColfaxAI"/>
              </a:rPr>
              <a:t>shipping</a:t>
            </a:r>
            <a:r>
              <a:rPr lang="en-US" b="0" i="0" dirty="0">
                <a:solidFill>
                  <a:srgbClr val="353740"/>
                </a:solidFill>
                <a:effectLst/>
                <a:latin typeface="ColfaxAI"/>
              </a:rPr>
              <a:t> </a:t>
            </a:r>
            <a:r>
              <a:rPr lang="en-US" sz="4000" b="0" i="0" dirty="0">
                <a:solidFill>
                  <a:srgbClr val="FF0000"/>
                </a:solidFill>
                <a:effectLst/>
                <a:latin typeface="ColfaxAI"/>
              </a:rPr>
              <a:t>modes</a:t>
            </a:r>
            <a:r>
              <a:rPr lang="en-US" b="0" i="0" dirty="0">
                <a:solidFill>
                  <a:srgbClr val="353740"/>
                </a:solidFill>
                <a:effectLst/>
                <a:latin typeface="ColfaxAI"/>
              </a:rPr>
              <a:t>,</a:t>
            </a:r>
            <a:r>
              <a:rPr lang="en-US" sz="4000" b="0" i="0" dirty="0">
                <a:solidFill>
                  <a:srgbClr val="FF0000"/>
                </a:solidFill>
                <a:effectLst/>
                <a:latin typeface="ColfaxAI"/>
              </a:rPr>
              <a:t>department</a:t>
            </a:r>
            <a:r>
              <a:rPr lang="en-US" b="0" i="0" dirty="0">
                <a:solidFill>
                  <a:srgbClr val="353740"/>
                </a:solidFill>
                <a:effectLst/>
                <a:latin typeface="ColfaxAI"/>
              </a:rPr>
              <a:t> </a:t>
            </a:r>
            <a:r>
              <a:rPr lang="en-US" b="0" i="0" dirty="0">
                <a:solidFill>
                  <a:srgbClr val="FF0000"/>
                </a:solidFill>
                <a:effectLst/>
                <a:latin typeface="ColfaxAI"/>
              </a:rPr>
              <a:t>names</a:t>
            </a:r>
            <a:r>
              <a:rPr lang="en-US" b="0" i="0" dirty="0">
                <a:solidFill>
                  <a:srgbClr val="353740"/>
                </a:solidFill>
                <a:effectLst/>
                <a:latin typeface="ColfaxAI"/>
              </a:rPr>
              <a:t> </a:t>
            </a:r>
            <a:r>
              <a:rPr lang="en-US" b="0" i="0" dirty="0">
                <a:solidFill>
                  <a:srgbClr val="FF0000"/>
                </a:solidFill>
                <a:effectLst/>
                <a:latin typeface="ColfaxAI"/>
              </a:rPr>
              <a:t>and</a:t>
            </a:r>
            <a:r>
              <a:rPr lang="en-US" b="0" i="0" dirty="0">
                <a:solidFill>
                  <a:srgbClr val="353740"/>
                </a:solidFill>
                <a:effectLst/>
                <a:latin typeface="ColfaxAI"/>
              </a:rPr>
              <a:t> </a:t>
            </a:r>
            <a:r>
              <a:rPr lang="en-US" sz="4400" b="0" i="0" dirty="0">
                <a:solidFill>
                  <a:srgbClr val="FF0000"/>
                </a:solidFill>
                <a:effectLst/>
                <a:latin typeface="ColfaxAI"/>
              </a:rPr>
              <a:t>number</a:t>
            </a:r>
            <a:r>
              <a:rPr lang="en-US" b="0" i="0" dirty="0">
                <a:solidFill>
                  <a:srgbClr val="353740"/>
                </a:solidFill>
                <a:effectLst/>
                <a:latin typeface="ColfaxAI"/>
              </a:rPr>
              <a:t> </a:t>
            </a:r>
            <a:r>
              <a:rPr lang="en-US" sz="4400" b="0" i="0" dirty="0">
                <a:solidFill>
                  <a:srgbClr val="FF0000"/>
                </a:solidFill>
                <a:effectLst/>
                <a:latin typeface="ColfaxAI"/>
              </a:rPr>
              <a:t>of</a:t>
            </a:r>
            <a:r>
              <a:rPr lang="en-US" b="0" i="0" dirty="0">
                <a:solidFill>
                  <a:srgbClr val="353740"/>
                </a:solidFill>
                <a:effectLst/>
                <a:latin typeface="ColfaxAI"/>
              </a:rPr>
              <a:t> </a:t>
            </a:r>
            <a:r>
              <a:rPr lang="en-US" sz="4400" b="0" i="0" dirty="0">
                <a:solidFill>
                  <a:srgbClr val="FF0000"/>
                </a:solidFill>
                <a:effectLst/>
                <a:latin typeface="ColfaxAI"/>
              </a:rPr>
              <a:t>orders</a:t>
            </a:r>
            <a:endParaRPr lang="en-IN" dirty="0">
              <a:solidFill>
                <a:srgbClr val="FF0000"/>
              </a:solidFill>
            </a:endParaRPr>
          </a:p>
        </p:txBody>
      </p:sp>
      <p:sp>
        <p:nvSpPr>
          <p:cNvPr id="7" name="Picture Placeholder 6">
            <a:extLst>
              <a:ext uri="{FF2B5EF4-FFF2-40B4-BE49-F238E27FC236}">
                <a16:creationId xmlns:a16="http://schemas.microsoft.com/office/drawing/2014/main" id="{E172046F-8E94-DF77-273F-7441F7471D54}"/>
              </a:ext>
            </a:extLst>
          </p:cNvPr>
          <p:cNvSpPr>
            <a:spLocks noGrp="1"/>
          </p:cNvSpPr>
          <p:nvPr>
            <p:ph type="pic" idx="1"/>
          </p:nvPr>
        </p:nvSpPr>
        <p:spPr>
          <a:xfrm>
            <a:off x="7562850" y="304799"/>
            <a:ext cx="4629150" cy="5501117"/>
          </a:xfrm>
        </p:spPr>
      </p:sp>
    </p:spTree>
    <p:extLst>
      <p:ext uri="{BB962C8B-B14F-4D97-AF65-F5344CB8AC3E}">
        <p14:creationId xmlns:p14="http://schemas.microsoft.com/office/powerpoint/2010/main" val="12145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0AF1-24C6-B778-9521-564FBA8736CA}"/>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04AE58A-8426-5FAA-1671-A0F88AAF1D5E}"/>
              </a:ext>
            </a:extLst>
          </p:cNvPr>
          <p:cNvSpPr>
            <a:spLocks noGrp="1"/>
          </p:cNvSpPr>
          <p:nvPr>
            <p:ph type="body" sz="half" idx="2"/>
          </p:nvPr>
        </p:nvSpPr>
        <p:spPr/>
        <p:txBody>
          <a:bodyPr/>
          <a:lstStyle/>
          <a:p>
            <a:r>
              <a:rPr lang="en-IN" dirty="0">
                <a:hlinkClick r:id="rId2"/>
              </a:rPr>
              <a:t>https://www.researchgate.net/figure/Walmart-Supply-Chain-Flowchart_fig1_320021998</a:t>
            </a:r>
            <a:endParaRPr lang="en-IN" dirty="0"/>
          </a:p>
          <a:p>
            <a:endParaRPr lang="en-IN" dirty="0"/>
          </a:p>
          <a:p>
            <a:r>
              <a:rPr lang="en-IN">
                <a:hlinkClick r:id="rId3"/>
              </a:rPr>
              <a:t>https://ivypanda.com/essays/supply-chain-management-walmart-stores/</a:t>
            </a:r>
            <a:endParaRPr lang="en-IN"/>
          </a:p>
          <a:p>
            <a:endParaRPr lang="en-IN" dirty="0"/>
          </a:p>
          <a:p>
            <a:endParaRPr lang="en-IN" dirty="0"/>
          </a:p>
          <a:p>
            <a:endParaRPr lang="en-IN" dirty="0"/>
          </a:p>
        </p:txBody>
      </p:sp>
      <p:pic>
        <p:nvPicPr>
          <p:cNvPr id="8" name="Picture Placeholder 7">
            <a:extLst>
              <a:ext uri="{FF2B5EF4-FFF2-40B4-BE49-F238E27FC236}">
                <a16:creationId xmlns:a16="http://schemas.microsoft.com/office/drawing/2014/main" id="{1E4072DB-0BEB-B987-ACD3-B3DE304DA24D}"/>
              </a:ext>
            </a:extLst>
          </p:cNvPr>
          <p:cNvPicPr>
            <a:picLocks noGrp="1" noChangeAspect="1"/>
          </p:cNvPicPr>
          <p:nvPr>
            <p:ph type="pic" idx="1"/>
          </p:nvPr>
        </p:nvPicPr>
        <p:blipFill>
          <a:blip r:embed="rId4"/>
          <a:srcRect l="29425" r="29425"/>
          <a:stretch>
            <a:fillRect/>
          </a:stretch>
        </p:blipFill>
        <p:spPr>
          <a:xfrm>
            <a:off x="5521124" y="223203"/>
            <a:ext cx="6670876" cy="6018401"/>
          </a:xfrm>
          <a:prstGeom prst="rect">
            <a:avLst/>
          </a:prstGeom>
        </p:spPr>
      </p:pic>
      <p:sp>
        <p:nvSpPr>
          <p:cNvPr id="5" name="Date Placeholder 4">
            <a:extLst>
              <a:ext uri="{FF2B5EF4-FFF2-40B4-BE49-F238E27FC236}">
                <a16:creationId xmlns:a16="http://schemas.microsoft.com/office/drawing/2014/main" id="{B98F6456-1FD2-203D-6172-3E98F1C27E3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5E29F27-576B-5DED-0BD6-31E4FFAB2FA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183762D-EF02-029E-1118-A402D2834718}"/>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53782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endParaRPr lang="en-US" dirty="0"/>
          </a:p>
          <a:p>
            <a:r>
              <a:rPr lang="en-US" b="1" dirty="0">
                <a:hlinkClick r:id="rId2"/>
              </a:rPr>
              <a:t>ponnekantikarthikeya</a:t>
            </a:r>
            <a:r>
              <a:rPr lang="en-US" dirty="0">
                <a:hlinkClick r:id="rId2"/>
              </a:rPr>
              <a:t>@gmail.com</a:t>
            </a:r>
            <a:endParaRPr lang="en-US" dirty="0"/>
          </a:p>
          <a:p>
            <a:r>
              <a:rPr lang="en-US" b="1" dirty="0"/>
              <a:t>ibrahimkhaleelulla2727</a:t>
            </a:r>
            <a:r>
              <a:rPr lang="en-US" dirty="0"/>
              <a:t>@gmail.com</a:t>
            </a:r>
          </a:p>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b="1" dirty="0"/>
              <a:t>Agenda</a:t>
            </a:r>
          </a:p>
        </p:txBody>
      </p:sp>
      <p:sp>
        <p:nvSpPr>
          <p:cNvPr id="5" name="Content Placeholder 4">
            <a:extLst>
              <a:ext uri="{FF2B5EF4-FFF2-40B4-BE49-F238E27FC236}">
                <a16:creationId xmlns:a16="http://schemas.microsoft.com/office/drawing/2014/main" id="{F33EEB38-4165-F24C-672F-235040B1F4D0}"/>
              </a:ext>
            </a:extLst>
          </p:cNvPr>
          <p:cNvSpPr>
            <a:spLocks noGrp="1"/>
          </p:cNvSpPr>
          <p:nvPr>
            <p:ph idx="1"/>
          </p:nvPr>
        </p:nvSpPr>
        <p:spPr/>
        <p:txBody>
          <a:bodyPr/>
          <a:lstStyle/>
          <a:p>
            <a:r>
              <a:rPr lang="en-IN" dirty="0">
                <a:solidFill>
                  <a:srgbClr val="FF0000"/>
                </a:solidFill>
              </a:rPr>
              <a:t>Introduction</a:t>
            </a:r>
          </a:p>
          <a:p>
            <a:r>
              <a:rPr lang="en-IN" dirty="0">
                <a:solidFill>
                  <a:srgbClr val="FF0000"/>
                </a:solidFill>
              </a:rPr>
              <a:t>Project</a:t>
            </a:r>
            <a:r>
              <a:rPr lang="en-IN" dirty="0"/>
              <a:t> </a:t>
            </a:r>
            <a:r>
              <a:rPr lang="en-IN" dirty="0">
                <a:solidFill>
                  <a:srgbClr val="FF0000"/>
                </a:solidFill>
              </a:rPr>
              <a:t>Objectives</a:t>
            </a:r>
          </a:p>
          <a:p>
            <a:r>
              <a:rPr lang="en-IN" dirty="0">
                <a:solidFill>
                  <a:srgbClr val="FF0000"/>
                </a:solidFill>
              </a:rPr>
              <a:t>data</a:t>
            </a:r>
          </a:p>
          <a:p>
            <a:r>
              <a:rPr lang="en-IN" dirty="0">
                <a:solidFill>
                  <a:srgbClr val="FF0000"/>
                </a:solidFill>
              </a:rPr>
              <a:t>Design</a:t>
            </a:r>
            <a:r>
              <a:rPr lang="en-IN" dirty="0"/>
              <a:t> </a:t>
            </a:r>
            <a:r>
              <a:rPr lang="en-IN" dirty="0">
                <a:solidFill>
                  <a:srgbClr val="FF0000"/>
                </a:solidFill>
              </a:rPr>
              <a:t>overview</a:t>
            </a:r>
          </a:p>
          <a:p>
            <a:r>
              <a:rPr lang="en-IN" dirty="0">
                <a:solidFill>
                  <a:srgbClr val="FF0000"/>
                </a:solidFill>
              </a:rPr>
              <a:t>Reading the data</a:t>
            </a:r>
          </a:p>
          <a:p>
            <a:endParaRPr lang="en-IN" dirty="0">
              <a:solidFill>
                <a:srgbClr val="FF0000"/>
              </a:solidFill>
            </a:endParaRPr>
          </a:p>
          <a:p>
            <a:endParaRPr lang="en-IN"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b="1" dirty="0">
                <a:solidFill>
                  <a:srgbClr val="FF0000"/>
                </a:solidFill>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fontScale="85000" lnSpcReduction="10000"/>
          </a:bodyPr>
          <a:lstStyle/>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Walmart's supply chain is one of the most efficient and advanced in the world. It is an integrated network of suppliers, manufacturers, warehouses, distribution centers, and stores that work together to ensure a steady flow of goods to Walmart's customers. Walmart’s supply chain involves the acquisition of raw materials, production of products, and delivery of goods to the stores. It also involves the management of inventory and transportation. To ensure that its supply chain runs smoothly, Walmart utilizes a combination of sophisticated technology and advanced analytics to track and optimize its supply chain operations. Walmart also works closely with its suppliers to ensure that it has a steady supply of the products it needs to meet customer demand.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4128-44E6-498F-7936-06B1D2B94793}"/>
              </a:ext>
            </a:extLst>
          </p:cNvPr>
          <p:cNvSpPr>
            <a:spLocks noGrp="1"/>
          </p:cNvSpPr>
          <p:nvPr>
            <p:ph type="title"/>
          </p:nvPr>
        </p:nvSpPr>
        <p:spPr/>
        <p:txBody>
          <a:bodyPr/>
          <a:lstStyle/>
          <a:p>
            <a:r>
              <a:rPr lang="en-IN" b="1" dirty="0">
                <a:solidFill>
                  <a:srgbClr val="FF0000"/>
                </a:solidFill>
              </a:rPr>
              <a:t>Objectives</a:t>
            </a:r>
          </a:p>
        </p:txBody>
      </p:sp>
      <p:sp>
        <p:nvSpPr>
          <p:cNvPr id="3" name="Text Placeholder 2">
            <a:extLst>
              <a:ext uri="{FF2B5EF4-FFF2-40B4-BE49-F238E27FC236}">
                <a16:creationId xmlns:a16="http://schemas.microsoft.com/office/drawing/2014/main" id="{8D194A79-8619-FAB6-0E0F-D0D5B1C0CFA1}"/>
              </a:ext>
            </a:extLst>
          </p:cNvPr>
          <p:cNvSpPr>
            <a:spLocks noGrp="1"/>
          </p:cNvSpPr>
          <p:nvPr>
            <p:ph type="body" sz="half" idx="2"/>
          </p:nvPr>
        </p:nvSpPr>
        <p:spPr/>
        <p:txBody>
          <a:bodyPr>
            <a:normAutofit/>
          </a:bodyPr>
          <a:lstStyle/>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1. Identify and implement process improvements that will reduce or eliminate supply chain costs, improve customer service levels, and increase efficiency.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 2. Develop strategies to reduce inventory levels, while maintaining customer service levels.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3. Utilize technology to automate and streamline supply chain activities.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Placeholder 8">
            <a:extLst>
              <a:ext uri="{FF2B5EF4-FFF2-40B4-BE49-F238E27FC236}">
                <a16:creationId xmlns:a16="http://schemas.microsoft.com/office/drawing/2014/main" id="{902FF6A1-4738-78D1-85BC-D07FD81DAF25}"/>
              </a:ext>
            </a:extLst>
          </p:cNvPr>
          <p:cNvPicPr>
            <a:picLocks noGrp="1" noChangeAspect="1"/>
          </p:cNvPicPr>
          <p:nvPr>
            <p:ph type="pic" idx="1"/>
          </p:nvPr>
        </p:nvPicPr>
        <p:blipFill>
          <a:blip r:embed="rId2"/>
          <a:srcRect l="33273" r="33273"/>
          <a:stretch>
            <a:fillRect/>
          </a:stretch>
        </p:blipFill>
        <p:spPr/>
      </p:pic>
      <p:sp>
        <p:nvSpPr>
          <p:cNvPr id="5" name="Date Placeholder 4">
            <a:extLst>
              <a:ext uri="{FF2B5EF4-FFF2-40B4-BE49-F238E27FC236}">
                <a16:creationId xmlns:a16="http://schemas.microsoft.com/office/drawing/2014/main" id="{9D6D0F4F-11F9-E9FA-093F-A5784A5E49B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55B71D0-4D84-C3A1-1108-DEAA5870D27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62A955D-8F10-EEDB-7BF5-44BAF0F2FF00}"/>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356384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D6D3-28FD-47D7-9031-58DE9024197C}"/>
              </a:ext>
            </a:extLst>
          </p:cNvPr>
          <p:cNvSpPr>
            <a:spLocks noGrp="1"/>
          </p:cNvSpPr>
          <p:nvPr>
            <p:ph type="title"/>
          </p:nvPr>
        </p:nvSpPr>
        <p:spPr/>
        <p:txBody>
          <a:bodyPr/>
          <a:lstStyle/>
          <a:p>
            <a:r>
              <a:rPr lang="en-IN" b="1" dirty="0">
                <a:solidFill>
                  <a:srgbClr val="FF0000"/>
                </a:solidFill>
              </a:rPr>
              <a:t>Objectives</a:t>
            </a:r>
          </a:p>
        </p:txBody>
      </p:sp>
      <p:sp>
        <p:nvSpPr>
          <p:cNvPr id="3" name="Text Placeholder 2">
            <a:extLst>
              <a:ext uri="{FF2B5EF4-FFF2-40B4-BE49-F238E27FC236}">
                <a16:creationId xmlns:a16="http://schemas.microsoft.com/office/drawing/2014/main" id="{8D94C307-9F44-15C6-E14A-24769F35D93D}"/>
              </a:ext>
            </a:extLst>
          </p:cNvPr>
          <p:cNvSpPr>
            <a:spLocks noGrp="1"/>
          </p:cNvSpPr>
          <p:nvPr>
            <p:ph type="body" sz="half" idx="2"/>
          </p:nvPr>
        </p:nvSpPr>
        <p:spPr/>
        <p:txBody>
          <a:bodyPr>
            <a:normAutofit/>
          </a:bodyPr>
          <a:lstStyle/>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4. Implement strategies to improve the visibility of the supply chain and reduce the amount of manual work needed to manage the supply chain.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 5. Develop strategies to improve the speed of order fulfilment and increase customer satisfaction.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53740"/>
                </a:solidFill>
                <a:effectLst/>
                <a:latin typeface="Helvetica" panose="020B0604020202020204" pitchFamily="34" charset="0"/>
                <a:ea typeface="Calibri" panose="020F0502020204030204" pitchFamily="34" charset="0"/>
                <a:cs typeface="Times New Roman" panose="02020603050405020304" pitchFamily="18" charset="0"/>
              </a:rPr>
              <a:t> 6. Identify and reduce the risks associated with supply chain operations.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Placeholder 8">
            <a:extLst>
              <a:ext uri="{FF2B5EF4-FFF2-40B4-BE49-F238E27FC236}">
                <a16:creationId xmlns:a16="http://schemas.microsoft.com/office/drawing/2014/main" id="{3BDE9FE8-5E24-C96B-F7AD-7AF114E1A161}"/>
              </a:ext>
            </a:extLst>
          </p:cNvPr>
          <p:cNvPicPr>
            <a:picLocks noGrp="1" noChangeAspect="1"/>
          </p:cNvPicPr>
          <p:nvPr>
            <p:ph type="pic" idx="1"/>
          </p:nvPr>
        </p:nvPicPr>
        <p:blipFill>
          <a:blip r:embed="rId2"/>
          <a:srcRect l="30749" r="30749"/>
          <a:stretch>
            <a:fillRect/>
          </a:stretch>
        </p:blipFill>
        <p:spPr/>
      </p:pic>
      <p:sp>
        <p:nvSpPr>
          <p:cNvPr id="5" name="Date Placeholder 4">
            <a:extLst>
              <a:ext uri="{FF2B5EF4-FFF2-40B4-BE49-F238E27FC236}">
                <a16:creationId xmlns:a16="http://schemas.microsoft.com/office/drawing/2014/main" id="{3ACF9A01-23BE-733D-FA7D-E3E45D30426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B21D56B-1052-47CD-CB97-B42B9447DCA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3B7C57E-3AA6-8086-C4E1-9CE61C0D4B27}"/>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65815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3D19-6B56-8AA0-E4E0-97F18B55EBF6}"/>
              </a:ext>
            </a:extLst>
          </p:cNvPr>
          <p:cNvSpPr>
            <a:spLocks noGrp="1"/>
          </p:cNvSpPr>
          <p:nvPr>
            <p:ph type="title"/>
          </p:nvPr>
        </p:nvSpPr>
        <p:spPr/>
        <p:txBody>
          <a:bodyPr/>
          <a:lstStyle/>
          <a:p>
            <a:r>
              <a:rPr lang="en-IN" b="1" dirty="0">
                <a:solidFill>
                  <a:srgbClr val="FF0000"/>
                </a:solidFill>
              </a:rPr>
              <a:t>Data</a:t>
            </a:r>
          </a:p>
        </p:txBody>
      </p:sp>
      <p:sp>
        <p:nvSpPr>
          <p:cNvPr id="3" name="Text Placeholder 2">
            <a:extLst>
              <a:ext uri="{FF2B5EF4-FFF2-40B4-BE49-F238E27FC236}">
                <a16:creationId xmlns:a16="http://schemas.microsoft.com/office/drawing/2014/main" id="{1A7D610E-F281-5320-CB0A-1A620BAFFB3F}"/>
              </a:ext>
            </a:extLst>
          </p:cNvPr>
          <p:cNvSpPr>
            <a:spLocks noGrp="1"/>
          </p:cNvSpPr>
          <p:nvPr>
            <p:ph type="body" sz="half" idx="2"/>
          </p:nvPr>
        </p:nvSpPr>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rPr>
              <a:t>The information is all about the </a:t>
            </a:r>
            <a:r>
              <a:rPr lang="en-IN" sz="1800" dirty="0">
                <a:solidFill>
                  <a:srgbClr val="353740"/>
                </a:solidFill>
                <a:effectLst/>
                <a:latin typeface="Helvetica" panose="020B0604020202020204" pitchFamily="34" charset="0"/>
                <a:ea typeface="Calibri" panose="020F0502020204030204" pitchFamily="34" charset="0"/>
              </a:rPr>
              <a:t>Walmart's logistics and supply chain management system is one of the most complex and efficient in the world. It is designed to enable the company to respond quickly to customer demand and maintain a competitive advantage. The system is designed to be agile, leveraging technology to enable the company to efficiently manage its global supply chain, from raw materials to finished products. Walmart leverages its global resources to source materials and products from suppliers around the world, and then distributes them to its thousands of stores in a timely manner. The system is designed to be cost-effective, efficient, and flexible, allowing Walmart to quickly respond to changing customer needs and market trends.</a:t>
            </a:r>
            <a:endParaRPr lang="en-IN" dirty="0"/>
          </a:p>
        </p:txBody>
      </p:sp>
      <p:pic>
        <p:nvPicPr>
          <p:cNvPr id="9" name="Picture Placeholder 8">
            <a:extLst>
              <a:ext uri="{FF2B5EF4-FFF2-40B4-BE49-F238E27FC236}">
                <a16:creationId xmlns:a16="http://schemas.microsoft.com/office/drawing/2014/main" id="{9AE6D686-F06F-7BD0-427E-FDA11887F587}"/>
              </a:ext>
            </a:extLst>
          </p:cNvPr>
          <p:cNvPicPr>
            <a:picLocks noGrp="1" noChangeAspect="1"/>
          </p:cNvPicPr>
          <p:nvPr>
            <p:ph type="pic" idx="1"/>
          </p:nvPr>
        </p:nvPicPr>
        <p:blipFill>
          <a:blip r:embed="rId2"/>
          <a:srcRect l="29152" r="29152"/>
          <a:stretch>
            <a:fillRect/>
          </a:stretch>
        </p:blipFill>
        <p:spPr>
          <a:xfrm>
            <a:off x="7818120" y="82296"/>
            <a:ext cx="4376530" cy="6018401"/>
          </a:xfrm>
        </p:spPr>
      </p:pic>
      <p:sp>
        <p:nvSpPr>
          <p:cNvPr id="5" name="Date Placeholder 4">
            <a:extLst>
              <a:ext uri="{FF2B5EF4-FFF2-40B4-BE49-F238E27FC236}">
                <a16:creationId xmlns:a16="http://schemas.microsoft.com/office/drawing/2014/main" id="{CDCE2898-21E8-F272-EBE4-474675CFC75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B9BC489-6AAE-47BD-2428-DC1A942901D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55DC772-C434-9E60-CDEB-021CD256880A}"/>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63918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796C-5EC3-FE6E-F3E6-382D8C70C670}"/>
              </a:ext>
            </a:extLst>
          </p:cNvPr>
          <p:cNvSpPr>
            <a:spLocks noGrp="1"/>
          </p:cNvSpPr>
          <p:nvPr>
            <p:ph type="title"/>
          </p:nvPr>
        </p:nvSpPr>
        <p:spPr/>
        <p:txBody>
          <a:bodyPr/>
          <a:lstStyle/>
          <a:p>
            <a:r>
              <a:rPr lang="en-IN" b="1" dirty="0">
                <a:solidFill>
                  <a:srgbClr val="FF0000"/>
                </a:solidFill>
              </a:rPr>
              <a:t>Design</a:t>
            </a:r>
            <a:r>
              <a:rPr lang="en-IN" b="1" dirty="0"/>
              <a:t> </a:t>
            </a:r>
            <a:r>
              <a:rPr lang="en-IN" b="1" dirty="0">
                <a:solidFill>
                  <a:srgbClr val="FF0000"/>
                </a:solidFill>
              </a:rPr>
              <a:t>Overview</a:t>
            </a:r>
          </a:p>
        </p:txBody>
      </p:sp>
      <p:sp>
        <p:nvSpPr>
          <p:cNvPr id="3" name="Text Placeholder 2">
            <a:extLst>
              <a:ext uri="{FF2B5EF4-FFF2-40B4-BE49-F238E27FC236}">
                <a16:creationId xmlns:a16="http://schemas.microsoft.com/office/drawing/2014/main" id="{68C1ECE8-9555-7406-343B-8568D787EB90}"/>
              </a:ext>
            </a:extLst>
          </p:cNvPr>
          <p:cNvSpPr>
            <a:spLocks noGrp="1"/>
          </p:cNvSpPr>
          <p:nvPr>
            <p:ph type="body" sz="half" idx="2"/>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are planning to use different types of functions ,libraries and visualization methods for DataCo supply chain data sets.</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Like apply() , Map() functions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Data wrangling we are using dplyr() And for Data visualization ggplot2 and we are planning to use different type of tools further based on the study and requirement for our data set.</a:t>
            </a:r>
            <a:endParaRPr lang="en-IN" dirty="0"/>
          </a:p>
        </p:txBody>
      </p:sp>
      <p:pic>
        <p:nvPicPr>
          <p:cNvPr id="11" name="Picture Placeholder 10">
            <a:extLst>
              <a:ext uri="{FF2B5EF4-FFF2-40B4-BE49-F238E27FC236}">
                <a16:creationId xmlns:a16="http://schemas.microsoft.com/office/drawing/2014/main" id="{41FE8524-350B-24E7-7816-42469B0A99C2}"/>
              </a:ext>
            </a:extLst>
          </p:cNvPr>
          <p:cNvPicPr>
            <a:picLocks noGrp="1" noChangeAspect="1"/>
          </p:cNvPicPr>
          <p:nvPr>
            <p:ph type="pic" idx="1"/>
          </p:nvPr>
        </p:nvPicPr>
        <p:blipFill>
          <a:blip r:embed="rId2"/>
          <a:srcRect l="13638" r="13638"/>
          <a:stretch>
            <a:fillRect/>
          </a:stretch>
        </p:blipFill>
        <p:spPr/>
      </p:pic>
      <p:sp>
        <p:nvSpPr>
          <p:cNvPr id="5" name="Date Placeholder 4">
            <a:extLst>
              <a:ext uri="{FF2B5EF4-FFF2-40B4-BE49-F238E27FC236}">
                <a16:creationId xmlns:a16="http://schemas.microsoft.com/office/drawing/2014/main" id="{0345B713-6858-75E1-BF80-D2E5F4FBFAF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046A4A8-1EE0-F9F8-4B5A-701F6D835CE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0D3F84E-3A65-2AB5-1EFA-B219DB7033C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119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DBB8-B6A8-BC55-4FD9-10878B1A2FBF}"/>
              </a:ext>
            </a:extLst>
          </p:cNvPr>
          <p:cNvSpPr>
            <a:spLocks noGrp="1"/>
          </p:cNvSpPr>
          <p:nvPr>
            <p:ph type="ctrTitle"/>
          </p:nvPr>
        </p:nvSpPr>
        <p:spPr>
          <a:xfrm>
            <a:off x="1352550" y="242888"/>
            <a:ext cx="9144000" cy="1614487"/>
          </a:xfrm>
        </p:spPr>
        <p:txBody>
          <a:bodyPr/>
          <a:lstStyle/>
          <a:p>
            <a:r>
              <a:rPr lang="en-IN" dirty="0">
                <a:solidFill>
                  <a:srgbClr val="FF0000"/>
                </a:solidFill>
              </a:rPr>
              <a:t>Reading the data</a:t>
            </a:r>
          </a:p>
        </p:txBody>
      </p:sp>
      <p:sp>
        <p:nvSpPr>
          <p:cNvPr id="3" name="Subtitle 2">
            <a:extLst>
              <a:ext uri="{FF2B5EF4-FFF2-40B4-BE49-F238E27FC236}">
                <a16:creationId xmlns:a16="http://schemas.microsoft.com/office/drawing/2014/main" id="{6CD77B82-8A18-ED7D-7E3F-7FABE11DFC70}"/>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5EA18D7-BA32-695A-B7F9-F9E5A8233A1B}"/>
              </a:ext>
            </a:extLst>
          </p:cNvPr>
          <p:cNvPicPr>
            <a:picLocks noChangeAspect="1"/>
          </p:cNvPicPr>
          <p:nvPr/>
        </p:nvPicPr>
        <p:blipFill>
          <a:blip r:embed="rId2"/>
          <a:stretch>
            <a:fillRect/>
          </a:stretch>
        </p:blipFill>
        <p:spPr>
          <a:xfrm>
            <a:off x="1009650" y="2624931"/>
            <a:ext cx="9486900" cy="3609975"/>
          </a:xfrm>
          <a:prstGeom prst="rect">
            <a:avLst/>
          </a:prstGeom>
        </p:spPr>
      </p:pic>
    </p:spTree>
    <p:extLst>
      <p:ext uri="{BB962C8B-B14F-4D97-AF65-F5344CB8AC3E}">
        <p14:creationId xmlns:p14="http://schemas.microsoft.com/office/powerpoint/2010/main" val="422697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366D-1165-C542-28E4-81B52215268A}"/>
              </a:ext>
            </a:extLst>
          </p:cNvPr>
          <p:cNvSpPr>
            <a:spLocks noGrp="1"/>
          </p:cNvSpPr>
          <p:nvPr>
            <p:ph type="ctrTitle"/>
          </p:nvPr>
        </p:nvSpPr>
        <p:spPr/>
        <p:txBody>
          <a:bodyPr/>
          <a:lstStyle/>
          <a:p>
            <a:r>
              <a:rPr lang="en-IN" sz="5400" dirty="0">
                <a:solidFill>
                  <a:srgbClr val="FF0000"/>
                </a:solidFill>
              </a:rPr>
              <a:t>Count</a:t>
            </a:r>
            <a:r>
              <a:rPr lang="en-IN" dirty="0"/>
              <a:t> </a:t>
            </a:r>
            <a:r>
              <a:rPr lang="en-IN" sz="5400" dirty="0">
                <a:solidFill>
                  <a:srgbClr val="FF0000"/>
                </a:solidFill>
              </a:rPr>
              <a:t>mode</a:t>
            </a:r>
            <a:r>
              <a:rPr lang="en-IN" dirty="0"/>
              <a:t> </a:t>
            </a:r>
            <a:r>
              <a:rPr lang="en-IN" sz="5400" dirty="0">
                <a:solidFill>
                  <a:srgbClr val="FF0000"/>
                </a:solidFill>
              </a:rPr>
              <a:t>of</a:t>
            </a:r>
            <a:r>
              <a:rPr lang="en-IN" dirty="0"/>
              <a:t> </a:t>
            </a:r>
            <a:r>
              <a:rPr lang="en-IN" dirty="0">
                <a:solidFill>
                  <a:srgbClr val="FF0000"/>
                </a:solidFill>
              </a:rPr>
              <a:t>transaction</a:t>
            </a:r>
            <a:endParaRPr lang="en-IN" dirty="0"/>
          </a:p>
        </p:txBody>
      </p:sp>
      <p:sp>
        <p:nvSpPr>
          <p:cNvPr id="3" name="Subtitle 2">
            <a:extLst>
              <a:ext uri="{FF2B5EF4-FFF2-40B4-BE49-F238E27FC236}">
                <a16:creationId xmlns:a16="http://schemas.microsoft.com/office/drawing/2014/main" id="{5D570BED-7DBB-9D04-A53C-A452E5036DC9}"/>
              </a:ext>
            </a:extLst>
          </p:cNvPr>
          <p:cNvSpPr>
            <a:spLocks noGrp="1"/>
          </p:cNvSpPr>
          <p:nvPr>
            <p:ph type="subTitle" idx="1"/>
          </p:nvPr>
        </p:nvSpPr>
        <p:spPr>
          <a:xfrm>
            <a:off x="933450" y="3602037"/>
            <a:ext cx="9734550" cy="3398838"/>
          </a:xfrm>
        </p:spPr>
        <p:txBody>
          <a:bodyPr>
            <a:normAutofit/>
          </a:bodyPr>
          <a:lstStyle/>
          <a:p>
            <a:r>
              <a:rPr lang="en-US" sz="1800" b="0" i="0" dirty="0">
                <a:solidFill>
                  <a:srgbClr val="353740"/>
                </a:solidFill>
                <a:effectLst/>
                <a:latin typeface="ColfaxAI"/>
              </a:rPr>
              <a:t>Count mode of transaction in data supply chain is a method of conducting transactions where the buyer and seller agree to count the number of items involved in the transaction, rather than relying on the total dollar amount. This method is often used in data-centric supply chains, where large amounts of data are exchanged between parties. With the count mode of transaction, each item is counted individually and the total number of items is calculated at the end of the transaction. This allows the buyer and seller to quickly and accurately assess the value of the transaction, without having to rely on price estimates or calculations. Count mode of transaction can also be used to simplify the process of tracking the number of items exchanged, as well as the quality and quantity of</a:t>
            </a:r>
            <a:endParaRPr lang="en-IN" sz="1800" dirty="0"/>
          </a:p>
        </p:txBody>
      </p:sp>
    </p:spTree>
    <p:extLst>
      <p:ext uri="{BB962C8B-B14F-4D97-AF65-F5344CB8AC3E}">
        <p14:creationId xmlns:p14="http://schemas.microsoft.com/office/powerpoint/2010/main" val="272668967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{B425D260-89ED-4771-9FD6-7C3CA06461D7}tf11964407_win32</Template>
  <TotalTime>753</TotalTime>
  <Words>930</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ColfaxAI</vt:lpstr>
      <vt:lpstr>Courier New</vt:lpstr>
      <vt:lpstr>Gill Sans Nova</vt:lpstr>
      <vt:lpstr>Gill Sans Nova Light</vt:lpstr>
      <vt:lpstr>Helvetica</vt:lpstr>
      <vt:lpstr>Sagona Book</vt:lpstr>
      <vt:lpstr>Times New Roman</vt:lpstr>
      <vt:lpstr>Office Theme</vt:lpstr>
      <vt:lpstr>Analysis of DataCo Supply Chain  </vt:lpstr>
      <vt:lpstr>Agenda</vt:lpstr>
      <vt:lpstr>Introduction</vt:lpstr>
      <vt:lpstr>Objectives</vt:lpstr>
      <vt:lpstr>Objectives</vt:lpstr>
      <vt:lpstr>Data</vt:lpstr>
      <vt:lpstr>Design Overview</vt:lpstr>
      <vt:lpstr>Reading the data</vt:lpstr>
      <vt:lpstr>Count mode of transaction</vt:lpstr>
      <vt:lpstr>Order status</vt:lpstr>
      <vt:lpstr>shipping modes,department names and number of orders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DataCo Supply Chain Related to Walmart</dc:title>
  <dc:creator>karthikeya ponnekanti</dc:creator>
  <cp:lastModifiedBy>karthikeya ponnekanti</cp:lastModifiedBy>
  <cp:revision>11</cp:revision>
  <dcterms:created xsi:type="dcterms:W3CDTF">2023-02-19T16:18:33Z</dcterms:created>
  <dcterms:modified xsi:type="dcterms:W3CDTF">2023-04-15T02:35:30Z</dcterms:modified>
</cp:coreProperties>
</file>