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69" r:id="rId16"/>
    <p:sldId id="270" r:id="rId17"/>
    <p:sldId id="271" r:id="rId18"/>
    <p:sldId id="284" r:id="rId19"/>
    <p:sldId id="285" r:id="rId20"/>
    <p:sldId id="286"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95" autoAdjust="0"/>
    <p:restoredTop sz="94608"/>
  </p:normalViewPr>
  <p:slideViewPr>
    <p:cSldViewPr snapToGrid="0" snapToObjects="1">
      <p:cViewPr varScale="1">
        <p:scale>
          <a:sx n="108" d="100"/>
          <a:sy n="108" d="100"/>
        </p:scale>
        <p:origin x="22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10/11/21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94C1-AE02-D741-99FF-314A3AAF6D06}"/>
              </a:ext>
            </a:extLst>
          </p:cNvPr>
          <p:cNvSpPr>
            <a:spLocks noGrp="1"/>
          </p:cNvSpPr>
          <p:nvPr>
            <p:ph type="ctrTitle"/>
          </p:nvPr>
        </p:nvSpPr>
        <p:spPr/>
        <p:txBody>
          <a:bodyPr/>
          <a:lstStyle/>
          <a:p>
            <a:r>
              <a:rPr lang="en-US" sz="4800" dirty="0"/>
              <a:t>Database Analysis &amp; Design</a:t>
            </a:r>
            <a:endParaRPr lang="en-US" dirty="0"/>
          </a:p>
        </p:txBody>
      </p:sp>
      <p:sp>
        <p:nvSpPr>
          <p:cNvPr id="3" name="Subtitle 2">
            <a:extLst>
              <a:ext uri="{FF2B5EF4-FFF2-40B4-BE49-F238E27FC236}">
                <a16:creationId xmlns:a16="http://schemas.microsoft.com/office/drawing/2014/main" id="{945A904E-B6AC-2C44-8A9B-943AA79FEBDA}"/>
              </a:ext>
            </a:extLst>
          </p:cNvPr>
          <p:cNvSpPr>
            <a:spLocks noGrp="1"/>
          </p:cNvSpPr>
          <p:nvPr>
            <p:ph type="subTitle" idx="1"/>
          </p:nvPr>
        </p:nvSpPr>
        <p:spPr/>
        <p:txBody>
          <a:bodyPr>
            <a:normAutofit/>
          </a:bodyPr>
          <a:lstStyle/>
          <a:p>
            <a:r>
              <a:rPr lang="en-US" sz="3600" dirty="0"/>
              <a:t>General Theory</a:t>
            </a:r>
          </a:p>
        </p:txBody>
      </p:sp>
    </p:spTree>
    <p:extLst>
      <p:ext uri="{BB962C8B-B14F-4D97-AF65-F5344CB8AC3E}">
        <p14:creationId xmlns:p14="http://schemas.microsoft.com/office/powerpoint/2010/main" val="13991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92C6-2B3D-FD4A-B751-499563CAD063}"/>
              </a:ext>
            </a:extLst>
          </p:cNvPr>
          <p:cNvSpPr>
            <a:spLocks noGrp="1"/>
          </p:cNvSpPr>
          <p:nvPr>
            <p:ph type="title"/>
          </p:nvPr>
        </p:nvSpPr>
        <p:spPr/>
        <p:txBody>
          <a:bodyPr>
            <a:normAutofit/>
          </a:bodyPr>
          <a:lstStyle/>
          <a:p>
            <a:r>
              <a:rPr lang="en-AU" sz="3200" dirty="0"/>
              <a:t>Process of data analysis, Data types, Query &amp; Report Design</a:t>
            </a:r>
            <a:endParaRPr lang="en-US" sz="3200" dirty="0"/>
          </a:p>
        </p:txBody>
      </p:sp>
      <p:sp>
        <p:nvSpPr>
          <p:cNvPr id="3" name="Content Placeholder 2">
            <a:extLst>
              <a:ext uri="{FF2B5EF4-FFF2-40B4-BE49-F238E27FC236}">
                <a16:creationId xmlns:a16="http://schemas.microsoft.com/office/drawing/2014/main" id="{F805367F-E275-144C-8ADB-0FA36D769FF8}"/>
              </a:ext>
            </a:extLst>
          </p:cNvPr>
          <p:cNvSpPr>
            <a:spLocks noGrp="1"/>
          </p:cNvSpPr>
          <p:nvPr>
            <p:ph idx="1"/>
          </p:nvPr>
        </p:nvSpPr>
        <p:spPr>
          <a:xfrm>
            <a:off x="3643799" y="83110"/>
            <a:ext cx="8068037" cy="6682636"/>
          </a:xfrm>
        </p:spPr>
        <p:txBody>
          <a:bodyPr>
            <a:normAutofit fontScale="92500" lnSpcReduction="20000"/>
          </a:bodyPr>
          <a:lstStyle/>
          <a:p>
            <a:r>
              <a:rPr lang="en-US" dirty="0"/>
              <a:t>When starting with a business narrative take an ERD based approach as follows.</a:t>
            </a:r>
          </a:p>
          <a:p>
            <a:r>
              <a:rPr lang="en-US" dirty="0"/>
              <a:t>Identify the entities named in the narrative.</a:t>
            </a:r>
          </a:p>
          <a:p>
            <a:r>
              <a:rPr lang="en-US" dirty="0"/>
              <a:t>Identify relationships between these entities including cardinality</a:t>
            </a:r>
          </a:p>
          <a:p>
            <a:r>
              <a:rPr lang="en-US" dirty="0"/>
              <a:t>Decompose any many to many relationships, adding any intersection or associative entities as required.</a:t>
            </a:r>
          </a:p>
          <a:p>
            <a:r>
              <a:rPr lang="en-US" dirty="0"/>
              <a:t>Identify and document all attributes</a:t>
            </a:r>
          </a:p>
          <a:p>
            <a:r>
              <a:rPr lang="en-US" dirty="0"/>
              <a:t>Determine identifiers for all entities and where identifiers are borrowed, mark weak entities.</a:t>
            </a:r>
          </a:p>
          <a:p>
            <a:r>
              <a:rPr lang="en-US" dirty="0"/>
              <a:t>When starting with existing business data take a normalization based approach with the following steps.</a:t>
            </a:r>
          </a:p>
          <a:p>
            <a:r>
              <a:rPr lang="en-US" dirty="0"/>
              <a:t>Normalise to 1NF</a:t>
            </a:r>
          </a:p>
          <a:p>
            <a:r>
              <a:rPr lang="en-US" dirty="0"/>
              <a:t>Normalise to 2NF</a:t>
            </a:r>
          </a:p>
          <a:p>
            <a:r>
              <a:rPr lang="en-US" dirty="0"/>
              <a:t>Normalise to 3NF</a:t>
            </a:r>
          </a:p>
          <a:p>
            <a:r>
              <a:rPr lang="en-US" dirty="0"/>
              <a:t>When designing queries and reports for a database consult extensively with the front end application development team, who will have access to the application functional requirements as determined by the client. </a:t>
            </a:r>
          </a:p>
          <a:p>
            <a:r>
              <a:rPr lang="en-US" dirty="0"/>
              <a:t>The front end team will be able to tell you what data end points and data formats they need delivered from the database / API to the front end application to present the required reports to the client in that front end. </a:t>
            </a:r>
          </a:p>
          <a:p>
            <a:r>
              <a:rPr lang="en-US" dirty="0"/>
              <a:t>These data end point requirements will in turn drive the design of the queries you need to support delivering this data to the front end / API</a:t>
            </a:r>
          </a:p>
        </p:txBody>
      </p:sp>
    </p:spTree>
    <p:extLst>
      <p:ext uri="{BB962C8B-B14F-4D97-AF65-F5344CB8AC3E}">
        <p14:creationId xmlns:p14="http://schemas.microsoft.com/office/powerpoint/2010/main" val="77400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2E7C-A06B-B04C-AAF6-5A88669A4D88}"/>
              </a:ext>
            </a:extLst>
          </p:cNvPr>
          <p:cNvSpPr>
            <a:spLocks noGrp="1"/>
          </p:cNvSpPr>
          <p:nvPr>
            <p:ph type="title"/>
          </p:nvPr>
        </p:nvSpPr>
        <p:spPr/>
        <p:txBody>
          <a:bodyPr/>
          <a:lstStyle/>
          <a:p>
            <a:r>
              <a:rPr lang="en-AU" dirty="0"/>
              <a:t>Data modelling related to developing the conceptual data model </a:t>
            </a:r>
            <a:endParaRPr lang="en-US" dirty="0"/>
          </a:p>
        </p:txBody>
      </p:sp>
      <p:sp>
        <p:nvSpPr>
          <p:cNvPr id="3" name="Content Placeholder 2">
            <a:extLst>
              <a:ext uri="{FF2B5EF4-FFF2-40B4-BE49-F238E27FC236}">
                <a16:creationId xmlns:a16="http://schemas.microsoft.com/office/drawing/2014/main" id="{0C337FFD-AABC-474B-9253-F662EEF63499}"/>
              </a:ext>
            </a:extLst>
          </p:cNvPr>
          <p:cNvSpPr>
            <a:spLocks noGrp="1"/>
          </p:cNvSpPr>
          <p:nvPr>
            <p:ph idx="1"/>
          </p:nvPr>
        </p:nvSpPr>
        <p:spPr>
          <a:xfrm>
            <a:off x="3707704" y="488515"/>
            <a:ext cx="7954028" cy="5937337"/>
          </a:xfrm>
        </p:spPr>
        <p:txBody>
          <a:bodyPr>
            <a:normAutofit/>
          </a:bodyPr>
          <a:lstStyle/>
          <a:p>
            <a:r>
              <a:rPr lang="en-US" dirty="0"/>
              <a:t>When starting with a business narrative take an ERD based approach as follows.</a:t>
            </a:r>
          </a:p>
          <a:p>
            <a:r>
              <a:rPr lang="en-US" dirty="0"/>
              <a:t>Identify the entities named in the narrative.</a:t>
            </a:r>
          </a:p>
          <a:p>
            <a:r>
              <a:rPr lang="en-US" dirty="0"/>
              <a:t>Identify relationships between these entities including cardinality</a:t>
            </a:r>
          </a:p>
          <a:p>
            <a:r>
              <a:rPr lang="en-US" dirty="0"/>
              <a:t>Decompose any many to many relationships, adding any intersection or associative entities as required.</a:t>
            </a:r>
          </a:p>
          <a:p>
            <a:r>
              <a:rPr lang="en-US" dirty="0"/>
              <a:t>Identify and document all attributes</a:t>
            </a:r>
          </a:p>
          <a:p>
            <a:r>
              <a:rPr lang="en-US" dirty="0"/>
              <a:t>Determine identifiers for all entities and where identifiers are borrowed, mark weak entities.</a:t>
            </a:r>
          </a:p>
          <a:p>
            <a:endParaRPr lang="en-US" dirty="0"/>
          </a:p>
          <a:p>
            <a:r>
              <a:rPr lang="en-US" dirty="0"/>
              <a:t>When starting with existing business data take a normalization based approach with the following steps.</a:t>
            </a:r>
          </a:p>
          <a:p>
            <a:r>
              <a:rPr lang="en-US" dirty="0"/>
              <a:t>Normalise to 1NF</a:t>
            </a:r>
          </a:p>
          <a:p>
            <a:r>
              <a:rPr lang="en-US" dirty="0"/>
              <a:t>Normalise to 2NF</a:t>
            </a:r>
          </a:p>
          <a:p>
            <a:r>
              <a:rPr lang="en-US" dirty="0"/>
              <a:t>Normalise to 3NF</a:t>
            </a:r>
          </a:p>
          <a:p>
            <a:endParaRPr lang="en-US" dirty="0"/>
          </a:p>
        </p:txBody>
      </p:sp>
    </p:spTree>
    <p:extLst>
      <p:ext uri="{BB962C8B-B14F-4D97-AF65-F5344CB8AC3E}">
        <p14:creationId xmlns:p14="http://schemas.microsoft.com/office/powerpoint/2010/main" val="26084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1FCE-A5B3-424D-A670-958C35326D11}"/>
              </a:ext>
            </a:extLst>
          </p:cNvPr>
          <p:cNvSpPr>
            <a:spLocks noGrp="1"/>
          </p:cNvSpPr>
          <p:nvPr>
            <p:ph type="title"/>
          </p:nvPr>
        </p:nvSpPr>
        <p:spPr/>
        <p:txBody>
          <a:bodyPr>
            <a:normAutofit/>
          </a:bodyPr>
          <a:lstStyle/>
          <a:p>
            <a:r>
              <a:rPr lang="en-AU" sz="3200" dirty="0"/>
              <a:t>How data redundancy is identified </a:t>
            </a:r>
            <a:endParaRPr lang="en-US" sz="3200" dirty="0"/>
          </a:p>
        </p:txBody>
      </p:sp>
      <p:sp>
        <p:nvSpPr>
          <p:cNvPr id="3" name="Content Placeholder 2">
            <a:extLst>
              <a:ext uri="{FF2B5EF4-FFF2-40B4-BE49-F238E27FC236}">
                <a16:creationId xmlns:a16="http://schemas.microsoft.com/office/drawing/2014/main" id="{5AF92D3D-58FF-5248-8AF3-A082CD827DC2}"/>
              </a:ext>
            </a:extLst>
          </p:cNvPr>
          <p:cNvSpPr>
            <a:spLocks noGrp="1"/>
          </p:cNvSpPr>
          <p:nvPr>
            <p:ph idx="1"/>
          </p:nvPr>
        </p:nvSpPr>
        <p:spPr/>
        <p:txBody>
          <a:bodyPr>
            <a:normAutofit/>
          </a:bodyPr>
          <a:lstStyle/>
          <a:p>
            <a:r>
              <a:rPr lang="en-US" dirty="0"/>
              <a:t>When examining a data set look for any data which is recorded more than once.</a:t>
            </a:r>
          </a:p>
          <a:p>
            <a:endParaRPr lang="en-US" dirty="0"/>
          </a:p>
        </p:txBody>
      </p:sp>
    </p:spTree>
    <p:extLst>
      <p:ext uri="{BB962C8B-B14F-4D97-AF65-F5344CB8AC3E}">
        <p14:creationId xmlns:p14="http://schemas.microsoft.com/office/powerpoint/2010/main" val="44468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7A45-9764-B644-B664-0F09D2D3C76B}"/>
              </a:ext>
            </a:extLst>
          </p:cNvPr>
          <p:cNvSpPr>
            <a:spLocks noGrp="1"/>
          </p:cNvSpPr>
          <p:nvPr>
            <p:ph type="title"/>
          </p:nvPr>
        </p:nvSpPr>
        <p:spPr/>
        <p:txBody>
          <a:bodyPr>
            <a:normAutofit/>
          </a:bodyPr>
          <a:lstStyle/>
          <a:p>
            <a:r>
              <a:rPr lang="en-AU" sz="3200" dirty="0"/>
              <a:t>Database management system (DBMS) fundamentals, particularly during the design phase </a:t>
            </a:r>
            <a:endParaRPr lang="en-US" sz="3200" dirty="0"/>
          </a:p>
        </p:txBody>
      </p:sp>
      <p:sp>
        <p:nvSpPr>
          <p:cNvPr id="3" name="Content Placeholder 2">
            <a:extLst>
              <a:ext uri="{FF2B5EF4-FFF2-40B4-BE49-F238E27FC236}">
                <a16:creationId xmlns:a16="http://schemas.microsoft.com/office/drawing/2014/main" id="{686B957A-D5DF-E84E-B80B-F24ACE5F9FDF}"/>
              </a:ext>
            </a:extLst>
          </p:cNvPr>
          <p:cNvSpPr>
            <a:spLocks noGrp="1"/>
          </p:cNvSpPr>
          <p:nvPr>
            <p:ph idx="1"/>
          </p:nvPr>
        </p:nvSpPr>
        <p:spPr>
          <a:xfrm>
            <a:off x="3869267" y="643556"/>
            <a:ext cx="7717307" cy="5561744"/>
          </a:xfrm>
        </p:spPr>
        <p:txBody>
          <a:bodyPr>
            <a:normAutofit fontScale="92500" lnSpcReduction="20000"/>
          </a:bodyPr>
          <a:lstStyle/>
          <a:p>
            <a:r>
              <a:rPr lang="en-US" dirty="0"/>
              <a:t>When designing a DBMS there are several fundamentals to consider, some of the most basic are:</a:t>
            </a:r>
          </a:p>
          <a:p>
            <a:r>
              <a:rPr lang="en-US" dirty="0"/>
              <a:t>Will it be a single user or a network DBMS.</a:t>
            </a:r>
          </a:p>
          <a:p>
            <a:r>
              <a:rPr lang="en-US" dirty="0"/>
              <a:t>Will the DBMS support relational databases or NOSQL databases?</a:t>
            </a:r>
          </a:p>
          <a:p>
            <a:r>
              <a:rPr lang="en-US" dirty="0"/>
              <a:t>Will it use SQL or a variation thereof, or your own propriety language?</a:t>
            </a:r>
          </a:p>
          <a:p>
            <a:r>
              <a:rPr lang="en-US" dirty="0"/>
              <a:t>What datatypes will be used and how will memory be managed for dynamically sized datatypes such as varchar if these are to be used.</a:t>
            </a:r>
          </a:p>
          <a:p>
            <a:r>
              <a:rPr lang="en-US" dirty="0"/>
              <a:t>If it is to be a networked RDBMS, how will it process transactions and maintain the ACID properties of those transactions including things such as:</a:t>
            </a:r>
          </a:p>
          <a:p>
            <a:pPr marL="457200" indent="-457200">
              <a:buAutoNum type="alphaLcPeriod"/>
            </a:pPr>
            <a:r>
              <a:rPr lang="en-US" dirty="0"/>
              <a:t>Will the DBMS support locking or multi-versioning databases?</a:t>
            </a:r>
          </a:p>
          <a:p>
            <a:pPr marL="457200" indent="-457200">
              <a:buAutoNum type="alphaLcPeriod"/>
            </a:pPr>
            <a:r>
              <a:rPr lang="en-US" dirty="0"/>
              <a:t>How will its process and memory architecture manage loading of data for queries to act on, storage of the rollback data, the queueing of log entries in memory whist awaiting the log writer ?</a:t>
            </a:r>
          </a:p>
          <a:p>
            <a:pPr marL="457200" indent="-457200">
              <a:buAutoNum type="alphaLcPeriod"/>
            </a:pPr>
            <a:r>
              <a:rPr lang="en-US" dirty="0"/>
              <a:t>Will the DBMS enforce the write ahead rule for the log writing process and the data writing process?</a:t>
            </a:r>
          </a:p>
          <a:p>
            <a:pPr marL="457200" indent="-457200">
              <a:buAutoNum type="alphaLcPeriod"/>
            </a:pPr>
            <a:r>
              <a:rPr lang="en-US" dirty="0"/>
              <a:t>How will backups &amp; checkpoints be processed, will either process require that there be no open transactions at the time of execution, and how will the restoration process from either or both of these operations be implemented.</a:t>
            </a:r>
          </a:p>
        </p:txBody>
      </p:sp>
    </p:spTree>
    <p:extLst>
      <p:ext uri="{BB962C8B-B14F-4D97-AF65-F5344CB8AC3E}">
        <p14:creationId xmlns:p14="http://schemas.microsoft.com/office/powerpoint/2010/main" val="19744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CFE2-F5F8-3A49-9827-B8CB5B71DE3C}"/>
              </a:ext>
            </a:extLst>
          </p:cNvPr>
          <p:cNvSpPr>
            <a:spLocks noGrp="1"/>
          </p:cNvSpPr>
          <p:nvPr>
            <p:ph type="title"/>
          </p:nvPr>
        </p:nvSpPr>
        <p:spPr/>
        <p:txBody>
          <a:bodyPr/>
          <a:lstStyle/>
          <a:p>
            <a:r>
              <a:rPr lang="en-US" dirty="0"/>
              <a:t>Encryption &amp; Authentication (as they apply to DB security features)</a:t>
            </a:r>
          </a:p>
        </p:txBody>
      </p:sp>
      <p:sp>
        <p:nvSpPr>
          <p:cNvPr id="3" name="Content Placeholder 2">
            <a:extLst>
              <a:ext uri="{FF2B5EF4-FFF2-40B4-BE49-F238E27FC236}">
                <a16:creationId xmlns:a16="http://schemas.microsoft.com/office/drawing/2014/main" id="{639D4936-C259-C844-9197-E90C8D2A5C9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1326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CFE2-F5F8-3A49-9827-B8CB5B71DE3C}"/>
              </a:ext>
            </a:extLst>
          </p:cNvPr>
          <p:cNvSpPr>
            <a:spLocks noGrp="1"/>
          </p:cNvSpPr>
          <p:nvPr>
            <p:ph type="title"/>
          </p:nvPr>
        </p:nvSpPr>
        <p:spPr/>
        <p:txBody>
          <a:bodyPr/>
          <a:lstStyle/>
          <a:p>
            <a:r>
              <a:rPr lang="en-AU" dirty="0"/>
              <a:t>Functions and features of data types, and data structures </a:t>
            </a:r>
            <a:endParaRPr lang="en-US" dirty="0"/>
          </a:p>
        </p:txBody>
      </p:sp>
      <p:sp>
        <p:nvSpPr>
          <p:cNvPr id="3" name="Content Placeholder 2">
            <a:extLst>
              <a:ext uri="{FF2B5EF4-FFF2-40B4-BE49-F238E27FC236}">
                <a16:creationId xmlns:a16="http://schemas.microsoft.com/office/drawing/2014/main" id="{639D4936-C259-C844-9197-E90C8D2A5C94}"/>
              </a:ext>
            </a:extLst>
          </p:cNvPr>
          <p:cNvSpPr>
            <a:spLocks noGrp="1"/>
          </p:cNvSpPr>
          <p:nvPr>
            <p:ph idx="1"/>
          </p:nvPr>
        </p:nvSpPr>
        <p:spPr/>
        <p:txBody>
          <a:bodyPr/>
          <a:lstStyle/>
          <a:p>
            <a:r>
              <a:rPr lang="en-AU" dirty="0"/>
              <a:t>A </a:t>
            </a:r>
            <a:r>
              <a:rPr lang="en-AU" b="1" dirty="0"/>
              <a:t>data type </a:t>
            </a:r>
            <a:r>
              <a:rPr lang="en-AU" dirty="0"/>
              <a:t>is a classification that specifies which type of value a variable has and what type of mathematical, relational or logical operations can be applied to it without causing an error. A varchar, for example, is a data type that is used to classify text and an integer is a data type used to classify whole numbers.</a:t>
            </a:r>
          </a:p>
          <a:p>
            <a:endParaRPr lang="en-AU" dirty="0"/>
          </a:p>
          <a:p>
            <a:r>
              <a:rPr lang="en-AU" dirty="0"/>
              <a:t>A </a:t>
            </a:r>
            <a:r>
              <a:rPr lang="en-AU" b="1" dirty="0"/>
              <a:t>data structure</a:t>
            </a:r>
            <a:r>
              <a:rPr lang="en-AU" dirty="0"/>
              <a:t> is a data organization, management, and storage format that enables efficient access and modification. More precisely, a data structure is a collection of data values, the relationships among them, and the functions or operations that can be applied to the data</a:t>
            </a:r>
            <a:endParaRPr lang="en-US" dirty="0"/>
          </a:p>
        </p:txBody>
      </p:sp>
    </p:spTree>
    <p:extLst>
      <p:ext uri="{BB962C8B-B14F-4D97-AF65-F5344CB8AC3E}">
        <p14:creationId xmlns:p14="http://schemas.microsoft.com/office/powerpoint/2010/main" val="411072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D9CC-3AE9-424C-8260-0066D8298B2B}"/>
              </a:ext>
            </a:extLst>
          </p:cNvPr>
          <p:cNvSpPr>
            <a:spLocks noGrp="1"/>
          </p:cNvSpPr>
          <p:nvPr>
            <p:ph type="title"/>
          </p:nvPr>
        </p:nvSpPr>
        <p:spPr/>
        <p:txBody>
          <a:bodyPr/>
          <a:lstStyle/>
          <a:p>
            <a:r>
              <a:rPr lang="en-AU" dirty="0"/>
              <a:t>Functions, and features, of databases </a:t>
            </a:r>
            <a:endParaRPr lang="en-US" dirty="0"/>
          </a:p>
        </p:txBody>
      </p:sp>
      <p:sp>
        <p:nvSpPr>
          <p:cNvPr id="3" name="Content Placeholder 2">
            <a:extLst>
              <a:ext uri="{FF2B5EF4-FFF2-40B4-BE49-F238E27FC236}">
                <a16:creationId xmlns:a16="http://schemas.microsoft.com/office/drawing/2014/main" id="{B371450B-4CC7-9744-9178-57352A898B8B}"/>
              </a:ext>
            </a:extLst>
          </p:cNvPr>
          <p:cNvSpPr>
            <a:spLocks noGrp="1"/>
          </p:cNvSpPr>
          <p:nvPr>
            <p:ph idx="1"/>
          </p:nvPr>
        </p:nvSpPr>
        <p:spPr/>
        <p:txBody>
          <a:bodyPr/>
          <a:lstStyle/>
          <a:p>
            <a:r>
              <a:rPr lang="en-US" dirty="0"/>
              <a:t>Databases don’t generally have any specific functions or features, they are simply a structured collection of data.</a:t>
            </a:r>
          </a:p>
          <a:p>
            <a:r>
              <a:rPr lang="en-US" dirty="0"/>
              <a:t>DBMS’s the systems which create, access and manage databases on the other hand are often function and feature packed, but that is not relevant to this specific question.</a:t>
            </a:r>
          </a:p>
        </p:txBody>
      </p:sp>
    </p:spTree>
    <p:extLst>
      <p:ext uri="{BB962C8B-B14F-4D97-AF65-F5344CB8AC3E}">
        <p14:creationId xmlns:p14="http://schemas.microsoft.com/office/powerpoint/2010/main" val="63309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5DE9-C3C2-F447-96EE-EF1967799E68}"/>
              </a:ext>
            </a:extLst>
          </p:cNvPr>
          <p:cNvSpPr>
            <a:spLocks noGrp="1"/>
          </p:cNvSpPr>
          <p:nvPr>
            <p:ph type="title"/>
          </p:nvPr>
        </p:nvSpPr>
        <p:spPr/>
        <p:txBody>
          <a:bodyPr>
            <a:normAutofit fontScale="90000"/>
          </a:bodyPr>
          <a:lstStyle/>
          <a:p>
            <a:r>
              <a:rPr lang="en-AU" dirty="0"/>
              <a:t>Logical design concepts, particularly those related to designing data structures, queries screens and reports </a:t>
            </a:r>
            <a:endParaRPr lang="en-US" dirty="0"/>
          </a:p>
        </p:txBody>
      </p:sp>
      <p:sp>
        <p:nvSpPr>
          <p:cNvPr id="3" name="Content Placeholder 2">
            <a:extLst>
              <a:ext uri="{FF2B5EF4-FFF2-40B4-BE49-F238E27FC236}">
                <a16:creationId xmlns:a16="http://schemas.microsoft.com/office/drawing/2014/main" id="{93B6E239-5257-2A4D-A487-96385C8C23AB}"/>
              </a:ext>
            </a:extLst>
          </p:cNvPr>
          <p:cNvSpPr>
            <a:spLocks noGrp="1"/>
          </p:cNvSpPr>
          <p:nvPr>
            <p:ph idx="1"/>
          </p:nvPr>
        </p:nvSpPr>
        <p:spPr>
          <a:xfrm>
            <a:off x="3869267" y="864108"/>
            <a:ext cx="7617099" cy="5474062"/>
          </a:xfrm>
        </p:spPr>
        <p:txBody>
          <a:bodyPr/>
          <a:lstStyle/>
          <a:p>
            <a:r>
              <a:rPr lang="en-US" dirty="0"/>
              <a:t>Designing data structures for a database is best done through the database design processes of either ERD and / or normalization.</a:t>
            </a:r>
          </a:p>
          <a:p>
            <a:r>
              <a:rPr lang="en-US" dirty="0"/>
              <a:t>Because this is specifically referring to a </a:t>
            </a:r>
            <a:r>
              <a:rPr lang="en-US" b="1" dirty="0"/>
              <a:t>logical</a:t>
            </a:r>
            <a:r>
              <a:rPr lang="en-US" dirty="0"/>
              <a:t> design concept then an ERD is the most appropriate way to achieve this as it is a logical representation of the data structure of the </a:t>
            </a:r>
            <a:r>
              <a:rPr lang="en-US" dirty="0" err="1"/>
              <a:t>organisation</a:t>
            </a:r>
            <a:r>
              <a:rPr lang="en-US" dirty="0"/>
              <a:t> / application in question.</a:t>
            </a:r>
          </a:p>
          <a:p>
            <a:r>
              <a:rPr lang="en-US" dirty="0"/>
              <a:t>Regarding the design of screens and reports this seems most appropriately dealt with by a UI designer rather than the database designer</a:t>
            </a:r>
          </a:p>
          <a:p>
            <a:r>
              <a:rPr lang="en-US" dirty="0"/>
              <a:t>Certainly the database / backend designer needs to incorporate into the database design all the data needed to populate the screen or report, and also to ensure the required data is available to the UI through the required API endpoints or equivalent.</a:t>
            </a:r>
          </a:p>
        </p:txBody>
      </p:sp>
    </p:spTree>
    <p:extLst>
      <p:ext uri="{BB962C8B-B14F-4D97-AF65-F5344CB8AC3E}">
        <p14:creationId xmlns:p14="http://schemas.microsoft.com/office/powerpoint/2010/main" val="11783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5DE9-C3C2-F447-96EE-EF1967799E68}"/>
              </a:ext>
            </a:extLst>
          </p:cNvPr>
          <p:cNvSpPr>
            <a:spLocks noGrp="1"/>
          </p:cNvSpPr>
          <p:nvPr>
            <p:ph type="title"/>
          </p:nvPr>
        </p:nvSpPr>
        <p:spPr/>
        <p:txBody>
          <a:bodyPr>
            <a:normAutofit/>
          </a:bodyPr>
          <a:lstStyle/>
          <a:p>
            <a:r>
              <a:rPr lang="en-US" sz="3200" dirty="0"/>
              <a:t>Object Model design concepts</a:t>
            </a:r>
            <a:br>
              <a:rPr lang="en-US" sz="3200" dirty="0"/>
            </a:br>
            <a:r>
              <a:rPr lang="en-US" sz="3200" dirty="0"/>
              <a:t> (as related to data structures, queries, screen &amp; reports)</a:t>
            </a:r>
          </a:p>
        </p:txBody>
      </p:sp>
      <p:sp>
        <p:nvSpPr>
          <p:cNvPr id="3" name="Content Placeholder 2">
            <a:extLst>
              <a:ext uri="{FF2B5EF4-FFF2-40B4-BE49-F238E27FC236}">
                <a16:creationId xmlns:a16="http://schemas.microsoft.com/office/drawing/2014/main" id="{93B6E239-5257-2A4D-A487-96385C8C23AB}"/>
              </a:ext>
            </a:extLst>
          </p:cNvPr>
          <p:cNvSpPr>
            <a:spLocks noGrp="1"/>
          </p:cNvSpPr>
          <p:nvPr>
            <p:ph idx="1"/>
          </p:nvPr>
        </p:nvSpPr>
        <p:spPr>
          <a:xfrm>
            <a:off x="3451860" y="0"/>
            <a:ext cx="8366760" cy="6857999"/>
          </a:xfrm>
        </p:spPr>
        <p:txBody>
          <a:bodyPr>
            <a:normAutofit fontScale="85000" lnSpcReduction="20000"/>
          </a:bodyPr>
          <a:lstStyle/>
          <a:p>
            <a:pPr marL="0" indent="0">
              <a:buNone/>
            </a:pPr>
            <a:r>
              <a:rPr lang="en-AU" b="1" dirty="0"/>
              <a:t>An object model is a logical interface, software or system that is modelled through the use of object-oriented techniques.</a:t>
            </a:r>
          </a:p>
          <a:p>
            <a:r>
              <a:rPr lang="en-US" dirty="0"/>
              <a:t>Whilst the traditional relational database is not designed using OO principles (it uses the relational model) some “NOSQL” databases (e.g. Document databases) are designed along OO principles in so far as each document holds data that directly represents the state of an object. Even so the use of object model principles is limited in these databases as they don’t allow for some OO concepts to be used, e.g. inheritance of methods / functionality or polymorphism.</a:t>
            </a:r>
          </a:p>
          <a:p>
            <a:r>
              <a:rPr lang="en-US" dirty="0"/>
              <a:t>In reality the object model and OO design principles are not as relevant to database design as they are to OO software / application development.</a:t>
            </a:r>
          </a:p>
          <a:p>
            <a:r>
              <a:rPr lang="en-US" dirty="0"/>
              <a:t> Additionally database ‘programming’ languages e.g. PLSQL or TSQL are overwhelmingly procedural (not OO), making OO concepts even less relevant to (relational) databases.</a:t>
            </a:r>
          </a:p>
          <a:p>
            <a:pPr marL="0" indent="0">
              <a:buNone/>
            </a:pPr>
            <a:r>
              <a:rPr lang="en-US" b="1" dirty="0"/>
              <a:t>In those areas of IT in which they are relevant, the key concepts of the object model / OO design include:</a:t>
            </a:r>
          </a:p>
          <a:p>
            <a:r>
              <a:rPr lang="en-US" dirty="0"/>
              <a:t>Abstraction – internal implementation details are hidden from the other parts of the program / other objects.</a:t>
            </a:r>
          </a:p>
          <a:p>
            <a:r>
              <a:rPr lang="en-US" dirty="0"/>
              <a:t>Encapsulation – the state of an object is kept private and can only be accessed through methods.</a:t>
            </a:r>
          </a:p>
          <a:p>
            <a:r>
              <a:rPr lang="en-US" dirty="0"/>
              <a:t>Inheritance – A child class can be derived from a parent class ‘inheriting’ its state (attributes / properties) and functionality (methods), but also optionally extending / adding to these as well.</a:t>
            </a:r>
          </a:p>
          <a:p>
            <a:r>
              <a:rPr lang="en-US" dirty="0"/>
              <a:t>Polymorphism – allows a child class to have the exact same method signatures as its parent class, but its own individual implementation for that method</a:t>
            </a:r>
          </a:p>
          <a:p>
            <a:pPr marL="0" indent="0">
              <a:buNone/>
            </a:pPr>
            <a:r>
              <a:rPr lang="en-US" b="1" dirty="0"/>
              <a:t>Despite this question (that the government has mandated we get you to answer) implying otherwise, object model and OO design concepts have absolutely nothing to do with the design of screens, reports, or other UI elements. These exist specifically in the domain of UI / UX developers, and other ‘creative’ types, such as those who advised the government to include this question in a database specific unit.</a:t>
            </a:r>
          </a:p>
        </p:txBody>
      </p:sp>
    </p:spTree>
    <p:extLst>
      <p:ext uri="{BB962C8B-B14F-4D97-AF65-F5344CB8AC3E}">
        <p14:creationId xmlns:p14="http://schemas.microsoft.com/office/powerpoint/2010/main" val="91994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5DE9-C3C2-F447-96EE-EF1967799E68}"/>
              </a:ext>
            </a:extLst>
          </p:cNvPr>
          <p:cNvSpPr>
            <a:spLocks noGrp="1"/>
          </p:cNvSpPr>
          <p:nvPr>
            <p:ph type="title"/>
          </p:nvPr>
        </p:nvSpPr>
        <p:spPr/>
        <p:txBody>
          <a:bodyPr>
            <a:normAutofit/>
          </a:bodyPr>
          <a:lstStyle/>
          <a:p>
            <a:r>
              <a:rPr lang="en-US" dirty="0"/>
              <a:t>Scalability in Databases</a:t>
            </a:r>
          </a:p>
        </p:txBody>
      </p:sp>
      <p:sp>
        <p:nvSpPr>
          <p:cNvPr id="3" name="Content Placeholder 2">
            <a:extLst>
              <a:ext uri="{FF2B5EF4-FFF2-40B4-BE49-F238E27FC236}">
                <a16:creationId xmlns:a16="http://schemas.microsoft.com/office/drawing/2014/main" id="{93B6E239-5257-2A4D-A487-96385C8C23AB}"/>
              </a:ext>
            </a:extLst>
          </p:cNvPr>
          <p:cNvSpPr>
            <a:spLocks noGrp="1"/>
          </p:cNvSpPr>
          <p:nvPr>
            <p:ph idx="1"/>
          </p:nvPr>
        </p:nvSpPr>
        <p:spPr>
          <a:xfrm>
            <a:off x="3869267" y="864108"/>
            <a:ext cx="7617099" cy="5474062"/>
          </a:xfrm>
        </p:spPr>
        <p:txBody>
          <a:bodyPr>
            <a:normAutofit/>
          </a:bodyPr>
          <a:lstStyle/>
          <a:p>
            <a:pPr marL="0" indent="0">
              <a:buNone/>
            </a:pPr>
            <a:r>
              <a:rPr lang="en-AU" b="1" dirty="0"/>
              <a:t>Scalability</a:t>
            </a:r>
            <a:r>
              <a:rPr lang="en-AU" dirty="0"/>
              <a:t> is the property of a system to handle a growing amount of work by adding resources to the system.</a:t>
            </a:r>
          </a:p>
          <a:p>
            <a:pPr marL="0" indent="0">
              <a:buNone/>
            </a:pPr>
            <a:r>
              <a:rPr lang="en-AU" dirty="0"/>
              <a:t>In a database context this involves handling two main issues:</a:t>
            </a:r>
          </a:p>
          <a:p>
            <a:pPr marL="0" indent="0">
              <a:buNone/>
            </a:pPr>
            <a:r>
              <a:rPr lang="en-AU" dirty="0"/>
              <a:t>Increase in the number of database transactions / queries being processed i.e. access</a:t>
            </a:r>
          </a:p>
          <a:p>
            <a:pPr marL="0" indent="0">
              <a:buNone/>
            </a:pPr>
            <a:r>
              <a:rPr lang="en-AU" dirty="0"/>
              <a:t>Increase in the amount of data being stored.</a:t>
            </a:r>
          </a:p>
          <a:p>
            <a:pPr marL="0" indent="0">
              <a:buNone/>
            </a:pPr>
            <a:r>
              <a:rPr lang="en-AU" dirty="0"/>
              <a:t>The anticipated need for scalability may drive the choice of DBMS, as some DBMS’s particularly certain NOSQL databases allow for high scalability of both throughput and data volume through the use of ‘</a:t>
            </a:r>
            <a:r>
              <a:rPr lang="en-AU" dirty="0" err="1"/>
              <a:t>sharding</a:t>
            </a:r>
            <a:r>
              <a:rPr lang="en-AU" dirty="0"/>
              <a:t>’ (dividing the DB up over multiple servers)</a:t>
            </a:r>
          </a:p>
          <a:p>
            <a:pPr marL="0" indent="0">
              <a:buNone/>
            </a:pPr>
            <a:r>
              <a:rPr lang="en-AU" dirty="0"/>
              <a:t>Other options include using distributed databases to divide load and </a:t>
            </a:r>
            <a:r>
              <a:rPr lang="en-AU"/>
              <a:t>storage requirements </a:t>
            </a:r>
            <a:r>
              <a:rPr lang="en-AU" dirty="0"/>
              <a:t>up geographically, or master/slave arrangements where database traffic is directed at a (one of many) slave server, effectively dividing or load balancing the workload, but slave servers in turn update a master server which enables all slaves to remain relatively up to date with the latest data.</a:t>
            </a:r>
          </a:p>
          <a:p>
            <a:pPr marL="0" indent="0">
              <a:buNone/>
            </a:pPr>
            <a:endParaRPr lang="en-US" dirty="0"/>
          </a:p>
        </p:txBody>
      </p:sp>
    </p:spTree>
    <p:extLst>
      <p:ext uri="{BB962C8B-B14F-4D97-AF65-F5344CB8AC3E}">
        <p14:creationId xmlns:p14="http://schemas.microsoft.com/office/powerpoint/2010/main" val="141307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E167-B4F6-9C42-BC29-7D1155EB663D}"/>
              </a:ext>
            </a:extLst>
          </p:cNvPr>
          <p:cNvSpPr>
            <a:spLocks noGrp="1"/>
          </p:cNvSpPr>
          <p:nvPr>
            <p:ph type="title"/>
          </p:nvPr>
        </p:nvSpPr>
        <p:spPr/>
        <p:txBody>
          <a:bodyPr>
            <a:normAutofit/>
          </a:bodyPr>
          <a:lstStyle/>
          <a:p>
            <a:r>
              <a:rPr lang="en-US" sz="3200" dirty="0"/>
              <a:t>Principles of open platforms (incl. browsers &amp; databases)</a:t>
            </a:r>
          </a:p>
        </p:txBody>
      </p:sp>
      <p:sp>
        <p:nvSpPr>
          <p:cNvPr id="3" name="Content Placeholder 2">
            <a:extLst>
              <a:ext uri="{FF2B5EF4-FFF2-40B4-BE49-F238E27FC236}">
                <a16:creationId xmlns:a16="http://schemas.microsoft.com/office/drawing/2014/main" id="{AF1A0EC4-801A-F742-B3D6-03190EBEB5E9}"/>
              </a:ext>
            </a:extLst>
          </p:cNvPr>
          <p:cNvSpPr>
            <a:spLocks noGrp="1"/>
          </p:cNvSpPr>
          <p:nvPr>
            <p:ph idx="1"/>
          </p:nvPr>
        </p:nvSpPr>
        <p:spPr/>
        <p:txBody>
          <a:bodyPr/>
          <a:lstStyle/>
          <a:p>
            <a:r>
              <a:rPr lang="en-US" dirty="0"/>
              <a:t>System based on open standards (i.e. </a:t>
            </a:r>
            <a:r>
              <a:rPr lang="en-AU" dirty="0"/>
              <a:t>published &amp; fully documented externally accessible  Application Programming Interface (API))</a:t>
            </a:r>
          </a:p>
          <a:p>
            <a:r>
              <a:rPr lang="en-AU" dirty="0"/>
              <a:t> Software can function in ways other than the original programmer intended, without requiring modification of the source code</a:t>
            </a:r>
          </a:p>
          <a:p>
            <a:r>
              <a:rPr lang="en-AU" dirty="0"/>
              <a:t>Third party software can integrate with the platform to add functionality.</a:t>
            </a:r>
          </a:p>
          <a:p>
            <a:r>
              <a:rPr lang="en-AU" dirty="0"/>
              <a:t>Does not mean it is open source (but may be)</a:t>
            </a:r>
            <a:endParaRPr lang="en-US" dirty="0"/>
          </a:p>
        </p:txBody>
      </p:sp>
    </p:spTree>
    <p:extLst>
      <p:ext uri="{BB962C8B-B14F-4D97-AF65-F5344CB8AC3E}">
        <p14:creationId xmlns:p14="http://schemas.microsoft.com/office/powerpoint/2010/main" val="157388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5DE9-C3C2-F447-96EE-EF1967799E68}"/>
              </a:ext>
            </a:extLst>
          </p:cNvPr>
          <p:cNvSpPr>
            <a:spLocks noGrp="1"/>
          </p:cNvSpPr>
          <p:nvPr>
            <p:ph type="title"/>
          </p:nvPr>
        </p:nvSpPr>
        <p:spPr/>
        <p:txBody>
          <a:bodyPr>
            <a:normAutofit/>
          </a:bodyPr>
          <a:lstStyle/>
          <a:p>
            <a:r>
              <a:rPr lang="en-US" dirty="0"/>
              <a:t>SQL Aggregate Functions</a:t>
            </a:r>
          </a:p>
        </p:txBody>
      </p:sp>
      <p:sp>
        <p:nvSpPr>
          <p:cNvPr id="3" name="Content Placeholder 2">
            <a:extLst>
              <a:ext uri="{FF2B5EF4-FFF2-40B4-BE49-F238E27FC236}">
                <a16:creationId xmlns:a16="http://schemas.microsoft.com/office/drawing/2014/main" id="{93B6E239-5257-2A4D-A487-96385C8C23AB}"/>
              </a:ext>
            </a:extLst>
          </p:cNvPr>
          <p:cNvSpPr>
            <a:spLocks noGrp="1"/>
          </p:cNvSpPr>
          <p:nvPr>
            <p:ph idx="1"/>
          </p:nvPr>
        </p:nvSpPr>
        <p:spPr>
          <a:xfrm>
            <a:off x="3869267" y="864108"/>
            <a:ext cx="7617099" cy="5474062"/>
          </a:xfrm>
        </p:spPr>
        <p:txBody>
          <a:bodyPr/>
          <a:lstStyle/>
          <a:p>
            <a:endParaRPr lang="en-US" dirty="0"/>
          </a:p>
        </p:txBody>
      </p:sp>
    </p:spTree>
    <p:extLst>
      <p:ext uri="{BB962C8B-B14F-4D97-AF65-F5344CB8AC3E}">
        <p14:creationId xmlns:p14="http://schemas.microsoft.com/office/powerpoint/2010/main" val="35223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5DE9-C3C2-F447-96EE-EF1967799E68}"/>
              </a:ext>
            </a:extLst>
          </p:cNvPr>
          <p:cNvSpPr>
            <a:spLocks noGrp="1"/>
          </p:cNvSpPr>
          <p:nvPr>
            <p:ph type="title"/>
          </p:nvPr>
        </p:nvSpPr>
        <p:spPr/>
        <p:txBody>
          <a:bodyPr>
            <a:normAutofit/>
          </a:bodyPr>
          <a:lstStyle/>
          <a:p>
            <a:r>
              <a:rPr lang="en-US" dirty="0"/>
              <a:t>SQL Clause Functions</a:t>
            </a:r>
          </a:p>
        </p:txBody>
      </p:sp>
      <p:sp>
        <p:nvSpPr>
          <p:cNvPr id="3" name="Content Placeholder 2">
            <a:extLst>
              <a:ext uri="{FF2B5EF4-FFF2-40B4-BE49-F238E27FC236}">
                <a16:creationId xmlns:a16="http://schemas.microsoft.com/office/drawing/2014/main" id="{93B6E239-5257-2A4D-A487-96385C8C23AB}"/>
              </a:ext>
            </a:extLst>
          </p:cNvPr>
          <p:cNvSpPr>
            <a:spLocks noGrp="1"/>
          </p:cNvSpPr>
          <p:nvPr>
            <p:ph idx="1"/>
          </p:nvPr>
        </p:nvSpPr>
        <p:spPr>
          <a:xfrm>
            <a:off x="3869267" y="864108"/>
            <a:ext cx="7617099" cy="5474062"/>
          </a:xfrm>
        </p:spPr>
        <p:txBody>
          <a:bodyPr/>
          <a:lstStyle/>
          <a:p>
            <a:endParaRPr lang="en-US" dirty="0"/>
          </a:p>
        </p:txBody>
      </p:sp>
    </p:spTree>
    <p:extLst>
      <p:ext uri="{BB962C8B-B14F-4D97-AF65-F5344CB8AC3E}">
        <p14:creationId xmlns:p14="http://schemas.microsoft.com/office/powerpoint/2010/main" val="36285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73F2-D135-4043-908D-A0D7BBB9EDB2}"/>
              </a:ext>
            </a:extLst>
          </p:cNvPr>
          <p:cNvSpPr>
            <a:spLocks noGrp="1"/>
          </p:cNvSpPr>
          <p:nvPr>
            <p:ph type="title"/>
          </p:nvPr>
        </p:nvSpPr>
        <p:spPr/>
        <p:txBody>
          <a:bodyPr>
            <a:normAutofit/>
          </a:bodyPr>
          <a:lstStyle/>
          <a:p>
            <a:r>
              <a:rPr lang="en-AU" sz="3200" dirty="0"/>
              <a:t>Processes associated with the creation of entities, attributes, and in populating fields </a:t>
            </a:r>
            <a:endParaRPr lang="en-US" sz="3200" dirty="0"/>
          </a:p>
        </p:txBody>
      </p:sp>
      <p:sp>
        <p:nvSpPr>
          <p:cNvPr id="3" name="Content Placeholder 2">
            <a:extLst>
              <a:ext uri="{FF2B5EF4-FFF2-40B4-BE49-F238E27FC236}">
                <a16:creationId xmlns:a16="http://schemas.microsoft.com/office/drawing/2014/main" id="{126BC075-1299-124D-B150-3839F84B8971}"/>
              </a:ext>
            </a:extLst>
          </p:cNvPr>
          <p:cNvSpPr>
            <a:spLocks noGrp="1"/>
          </p:cNvSpPr>
          <p:nvPr>
            <p:ph idx="1"/>
          </p:nvPr>
        </p:nvSpPr>
        <p:spPr/>
        <p:txBody>
          <a:bodyPr/>
          <a:lstStyle/>
          <a:p>
            <a:r>
              <a:rPr lang="en-US" dirty="0"/>
              <a:t>Through requirements gathering obtain the business narrative.</a:t>
            </a:r>
          </a:p>
          <a:p>
            <a:r>
              <a:rPr lang="en-US" dirty="0"/>
              <a:t>Identify the entities named in the narrative.</a:t>
            </a:r>
          </a:p>
          <a:p>
            <a:r>
              <a:rPr lang="en-US" dirty="0"/>
              <a:t>Identify relationships between these entities including cardinality</a:t>
            </a:r>
          </a:p>
          <a:p>
            <a:r>
              <a:rPr lang="en-US" dirty="0"/>
              <a:t>Decompose any many to many relationships, adding any intersection or associative entities as required.</a:t>
            </a:r>
          </a:p>
          <a:p>
            <a:r>
              <a:rPr lang="en-US" dirty="0"/>
              <a:t>Identify and document all attributes</a:t>
            </a:r>
          </a:p>
          <a:p>
            <a:r>
              <a:rPr lang="en-US" dirty="0"/>
              <a:t>Determine identifiers for all entities and where identifiers are borrowed, mark weak entities.</a:t>
            </a:r>
          </a:p>
          <a:p>
            <a:r>
              <a:rPr lang="en-US" dirty="0"/>
              <a:t>To populate fields:  after the analysis &amp; design are completed, and the DDL (SQL to build the database) is completed and the project is deployed, either write DML (SQL) as INSERT statements, or alternatively run some sort of Extract Transform Load (ETL) process to migrate data from its existing store to the new database.</a:t>
            </a:r>
          </a:p>
        </p:txBody>
      </p:sp>
    </p:spTree>
    <p:extLst>
      <p:ext uri="{BB962C8B-B14F-4D97-AF65-F5344CB8AC3E}">
        <p14:creationId xmlns:p14="http://schemas.microsoft.com/office/powerpoint/2010/main" val="311078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4FE0-0C79-4348-9579-89C45415CF3E}"/>
              </a:ext>
            </a:extLst>
          </p:cNvPr>
          <p:cNvSpPr>
            <a:spLocks noGrp="1"/>
          </p:cNvSpPr>
          <p:nvPr>
            <p:ph type="title"/>
          </p:nvPr>
        </p:nvSpPr>
        <p:spPr/>
        <p:txBody>
          <a:bodyPr>
            <a:normAutofit/>
          </a:bodyPr>
          <a:lstStyle/>
          <a:p>
            <a:r>
              <a:rPr lang="en-AU" sz="3200" dirty="0"/>
              <a:t>Data-modelling techniques to design a database </a:t>
            </a:r>
            <a:endParaRPr lang="en-US" sz="3200" dirty="0"/>
          </a:p>
        </p:txBody>
      </p:sp>
      <p:sp>
        <p:nvSpPr>
          <p:cNvPr id="3" name="Content Placeholder 2">
            <a:extLst>
              <a:ext uri="{FF2B5EF4-FFF2-40B4-BE49-F238E27FC236}">
                <a16:creationId xmlns:a16="http://schemas.microsoft.com/office/drawing/2014/main" id="{B45463E1-8F2A-604B-B2BF-A0088AD793F0}"/>
              </a:ext>
            </a:extLst>
          </p:cNvPr>
          <p:cNvSpPr>
            <a:spLocks noGrp="1"/>
          </p:cNvSpPr>
          <p:nvPr>
            <p:ph idx="1"/>
          </p:nvPr>
        </p:nvSpPr>
        <p:spPr>
          <a:xfrm>
            <a:off x="3869268" y="868680"/>
            <a:ext cx="7315200" cy="5120640"/>
          </a:xfrm>
        </p:spPr>
        <p:txBody>
          <a:bodyPr>
            <a:normAutofit fontScale="92500" lnSpcReduction="10000"/>
          </a:bodyPr>
          <a:lstStyle/>
          <a:p>
            <a:r>
              <a:rPr lang="en-US" dirty="0"/>
              <a:t>When starting with a business narrative take an ERD based approach as follows.</a:t>
            </a:r>
          </a:p>
          <a:p>
            <a:r>
              <a:rPr lang="en-US" dirty="0"/>
              <a:t>Identify the entities named in the narrative.</a:t>
            </a:r>
          </a:p>
          <a:p>
            <a:r>
              <a:rPr lang="en-US" dirty="0"/>
              <a:t>Identify relationships between these entities including cardinality</a:t>
            </a:r>
          </a:p>
          <a:p>
            <a:r>
              <a:rPr lang="en-US" dirty="0"/>
              <a:t>Decompose any many to many relationships, adding any intersection or associative entities as required.</a:t>
            </a:r>
          </a:p>
          <a:p>
            <a:r>
              <a:rPr lang="en-US" dirty="0"/>
              <a:t>Identify and document all attributes</a:t>
            </a:r>
          </a:p>
          <a:p>
            <a:r>
              <a:rPr lang="en-US" dirty="0"/>
              <a:t>Determine identifiers for all entities and where identifiers are borrowed, mark weak entities.</a:t>
            </a:r>
          </a:p>
          <a:p>
            <a:endParaRPr lang="en-US" dirty="0"/>
          </a:p>
          <a:p>
            <a:r>
              <a:rPr lang="en-US" dirty="0"/>
              <a:t>When starting with existing business data take a normalization based approach with the following steps.</a:t>
            </a:r>
          </a:p>
          <a:p>
            <a:r>
              <a:rPr lang="en-US" dirty="0"/>
              <a:t>Normalise to 1NF</a:t>
            </a:r>
          </a:p>
          <a:p>
            <a:r>
              <a:rPr lang="en-US" dirty="0"/>
              <a:t>Normalise to 2NF</a:t>
            </a:r>
          </a:p>
          <a:p>
            <a:r>
              <a:rPr lang="en-US" dirty="0"/>
              <a:t>Normalise to 3NF</a:t>
            </a:r>
          </a:p>
        </p:txBody>
      </p:sp>
    </p:spTree>
    <p:extLst>
      <p:ext uri="{BB962C8B-B14F-4D97-AF65-F5344CB8AC3E}">
        <p14:creationId xmlns:p14="http://schemas.microsoft.com/office/powerpoint/2010/main" val="390402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4ABC-CCD8-8543-8E85-97B6C9D7D045}"/>
              </a:ext>
            </a:extLst>
          </p:cNvPr>
          <p:cNvSpPr>
            <a:spLocks noGrp="1"/>
          </p:cNvSpPr>
          <p:nvPr>
            <p:ph type="title"/>
          </p:nvPr>
        </p:nvSpPr>
        <p:spPr/>
        <p:txBody>
          <a:bodyPr>
            <a:normAutofit/>
          </a:bodyPr>
          <a:lstStyle/>
          <a:p>
            <a:r>
              <a:rPr lang="en-AU" sz="3200" dirty="0"/>
              <a:t>Steps in Database Design, Modelling &amp; Implementation </a:t>
            </a:r>
            <a:endParaRPr lang="en-US" sz="3200" dirty="0"/>
          </a:p>
        </p:txBody>
      </p:sp>
      <p:sp>
        <p:nvSpPr>
          <p:cNvPr id="3" name="Content Placeholder 2">
            <a:extLst>
              <a:ext uri="{FF2B5EF4-FFF2-40B4-BE49-F238E27FC236}">
                <a16:creationId xmlns:a16="http://schemas.microsoft.com/office/drawing/2014/main" id="{1C943773-0679-164C-BF9D-BB05C2CC4EE7}"/>
              </a:ext>
            </a:extLst>
          </p:cNvPr>
          <p:cNvSpPr>
            <a:spLocks noGrp="1"/>
          </p:cNvSpPr>
          <p:nvPr>
            <p:ph idx="1"/>
          </p:nvPr>
        </p:nvSpPr>
        <p:spPr>
          <a:xfrm>
            <a:off x="3869268" y="628775"/>
            <a:ext cx="7315200" cy="5591306"/>
          </a:xfrm>
        </p:spPr>
        <p:txBody>
          <a:bodyPr>
            <a:normAutofit/>
          </a:bodyPr>
          <a:lstStyle/>
          <a:p>
            <a:r>
              <a:rPr lang="en-US" b="1" dirty="0"/>
              <a:t>When starting with a business narrative.</a:t>
            </a:r>
          </a:p>
          <a:p>
            <a:r>
              <a:rPr lang="en-US" dirty="0"/>
              <a:t>Complete an ERD</a:t>
            </a:r>
          </a:p>
          <a:p>
            <a:r>
              <a:rPr lang="en-US" b="1" dirty="0"/>
              <a:t>When starting with existing business documents/data.</a:t>
            </a:r>
          </a:p>
          <a:p>
            <a:r>
              <a:rPr lang="en-US" dirty="0" err="1"/>
              <a:t>Normalise</a:t>
            </a:r>
            <a:r>
              <a:rPr lang="en-US" dirty="0"/>
              <a:t> to (minimum) 3NF</a:t>
            </a:r>
          </a:p>
          <a:p>
            <a:r>
              <a:rPr lang="en-US" b="1" dirty="0"/>
              <a:t>After either of the above steps.</a:t>
            </a:r>
          </a:p>
          <a:p>
            <a:r>
              <a:rPr lang="en-US" dirty="0"/>
              <a:t>Convert the ERD &amp;/ </a:t>
            </a:r>
            <a:r>
              <a:rPr lang="en-US" dirty="0" err="1"/>
              <a:t>Normalised</a:t>
            </a:r>
            <a:r>
              <a:rPr lang="en-US" dirty="0"/>
              <a:t> Data to a Relational Schema</a:t>
            </a:r>
          </a:p>
          <a:p>
            <a:r>
              <a:rPr lang="en-US" dirty="0"/>
              <a:t>Develop a Data Dictionary</a:t>
            </a:r>
          </a:p>
          <a:p>
            <a:r>
              <a:rPr lang="en-US" dirty="0"/>
              <a:t>Write the DDL to create the Database Objects as indicated by the Relational Schema and Data Dictionary</a:t>
            </a:r>
          </a:p>
          <a:p>
            <a:r>
              <a:rPr lang="en-US" dirty="0"/>
              <a:t>Create a database instance in the required DBMS in the required environment.</a:t>
            </a:r>
          </a:p>
          <a:p>
            <a:r>
              <a:rPr lang="en-US" dirty="0"/>
              <a:t>Execute the DDL on the database created.</a:t>
            </a:r>
          </a:p>
          <a:p>
            <a:r>
              <a:rPr lang="en-US" dirty="0"/>
              <a:t>Insert, migrate or ETL data into the database.</a:t>
            </a:r>
          </a:p>
        </p:txBody>
      </p:sp>
    </p:spTree>
    <p:extLst>
      <p:ext uri="{BB962C8B-B14F-4D97-AF65-F5344CB8AC3E}">
        <p14:creationId xmlns:p14="http://schemas.microsoft.com/office/powerpoint/2010/main" val="274637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EB19-E9B0-5B4E-8723-48E7B7486F87}"/>
              </a:ext>
            </a:extLst>
          </p:cNvPr>
          <p:cNvSpPr>
            <a:spLocks noGrp="1"/>
          </p:cNvSpPr>
          <p:nvPr>
            <p:ph type="title"/>
          </p:nvPr>
        </p:nvSpPr>
        <p:spPr/>
        <p:txBody>
          <a:bodyPr>
            <a:normAutofit/>
          </a:bodyPr>
          <a:lstStyle/>
          <a:p>
            <a:r>
              <a:rPr lang="en-AU" sz="3200" dirty="0"/>
              <a:t>Internet operation related to web servers and clients </a:t>
            </a:r>
            <a:endParaRPr lang="en-US" sz="3200" dirty="0"/>
          </a:p>
        </p:txBody>
      </p:sp>
      <p:sp>
        <p:nvSpPr>
          <p:cNvPr id="3" name="Content Placeholder 2">
            <a:extLst>
              <a:ext uri="{FF2B5EF4-FFF2-40B4-BE49-F238E27FC236}">
                <a16:creationId xmlns:a16="http://schemas.microsoft.com/office/drawing/2014/main" id="{F0D8F29C-12C1-BB48-B7FC-31061CC15045}"/>
              </a:ext>
            </a:extLst>
          </p:cNvPr>
          <p:cNvSpPr>
            <a:spLocks noGrp="1"/>
          </p:cNvSpPr>
          <p:nvPr>
            <p:ph idx="1"/>
          </p:nvPr>
        </p:nvSpPr>
        <p:spPr/>
        <p:txBody>
          <a:bodyPr/>
          <a:lstStyle/>
          <a:p>
            <a:r>
              <a:rPr lang="en-AU" dirty="0"/>
              <a:t>The Internet operates on a Client Server architecture</a:t>
            </a:r>
          </a:p>
          <a:p>
            <a:r>
              <a:rPr lang="en-AU" dirty="0"/>
              <a:t>Client/server architecture is a computing model in which the server hosts, delivers and manages most of the resources and services to be consumed by the client. </a:t>
            </a:r>
          </a:p>
          <a:p>
            <a:r>
              <a:rPr lang="en-AU" dirty="0"/>
              <a:t>This type of architecture has one or more client computers connected to a central server over a network or internet connection</a:t>
            </a:r>
            <a:endParaRPr lang="en-US" dirty="0"/>
          </a:p>
        </p:txBody>
      </p:sp>
    </p:spTree>
    <p:extLst>
      <p:ext uri="{BB962C8B-B14F-4D97-AF65-F5344CB8AC3E}">
        <p14:creationId xmlns:p14="http://schemas.microsoft.com/office/powerpoint/2010/main" val="6539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3717-3E30-1F43-AF13-CBE684AA5B54}"/>
              </a:ext>
            </a:extLst>
          </p:cNvPr>
          <p:cNvSpPr>
            <a:spLocks noGrp="1"/>
          </p:cNvSpPr>
          <p:nvPr>
            <p:ph type="title"/>
          </p:nvPr>
        </p:nvSpPr>
        <p:spPr/>
        <p:txBody>
          <a:bodyPr>
            <a:normAutofit/>
          </a:bodyPr>
          <a:lstStyle/>
          <a:p>
            <a:r>
              <a:rPr lang="en-AU" sz="3200" dirty="0"/>
              <a:t>Naming conventions appropriate to database design </a:t>
            </a:r>
            <a:endParaRPr lang="en-US" sz="3200" dirty="0"/>
          </a:p>
        </p:txBody>
      </p:sp>
      <p:sp>
        <p:nvSpPr>
          <p:cNvPr id="3" name="Content Placeholder 2">
            <a:extLst>
              <a:ext uri="{FF2B5EF4-FFF2-40B4-BE49-F238E27FC236}">
                <a16:creationId xmlns:a16="http://schemas.microsoft.com/office/drawing/2014/main" id="{5B5EB9A3-A776-B64A-A45A-16FAA7DC3C6C}"/>
              </a:ext>
            </a:extLst>
          </p:cNvPr>
          <p:cNvSpPr>
            <a:spLocks noGrp="1"/>
          </p:cNvSpPr>
          <p:nvPr>
            <p:ph idx="1"/>
          </p:nvPr>
        </p:nvSpPr>
        <p:spPr/>
        <p:txBody>
          <a:bodyPr/>
          <a:lstStyle/>
          <a:p>
            <a:r>
              <a:rPr lang="en-US" dirty="0"/>
              <a:t>Never use a descriptive prefix e.g. </a:t>
            </a:r>
            <a:r>
              <a:rPr lang="en-US" dirty="0" err="1"/>
              <a:t>tbl</a:t>
            </a:r>
            <a:r>
              <a:rPr lang="en-US" dirty="0"/>
              <a:t>_</a:t>
            </a:r>
          </a:p>
          <a:p>
            <a:r>
              <a:rPr lang="en-US" dirty="0"/>
              <a:t>Keep names as short as practicable</a:t>
            </a:r>
          </a:p>
          <a:p>
            <a:r>
              <a:rPr lang="en-US" dirty="0"/>
              <a:t>Be consistent in </a:t>
            </a:r>
            <a:r>
              <a:rPr lang="en-US" dirty="0" err="1"/>
              <a:t>CaSinG</a:t>
            </a:r>
            <a:endParaRPr lang="en-US" dirty="0"/>
          </a:p>
          <a:p>
            <a:r>
              <a:rPr lang="en-US" dirty="0"/>
              <a:t>Name entities / tables in the singular</a:t>
            </a:r>
          </a:p>
          <a:p>
            <a:r>
              <a:rPr lang="en-US" dirty="0"/>
              <a:t>In intersection entities, where possible use a descriptive name </a:t>
            </a:r>
          </a:p>
          <a:p>
            <a:r>
              <a:rPr lang="en-US" dirty="0"/>
              <a:t>e.g.   ACTOR.     </a:t>
            </a:r>
            <a:r>
              <a:rPr lang="en-US" dirty="0">
                <a:sym typeface="Wingdings" pitchFamily="2" charset="2"/>
              </a:rPr>
              <a:t>.     </a:t>
            </a:r>
            <a:r>
              <a:rPr lang="en-US" dirty="0">
                <a:solidFill>
                  <a:srgbClr val="FF0000"/>
                </a:solidFill>
                <a:sym typeface="Wingdings" pitchFamily="2" charset="2"/>
              </a:rPr>
              <a:t>CASTING</a:t>
            </a:r>
            <a:r>
              <a:rPr lang="en-US" dirty="0">
                <a:solidFill>
                  <a:srgbClr val="FF0000"/>
                </a:solidFill>
              </a:rPr>
              <a:t> </a:t>
            </a:r>
            <a:r>
              <a:rPr lang="en-US" dirty="0">
                <a:sym typeface="Wingdings" pitchFamily="2" charset="2"/>
              </a:rPr>
              <a:t></a:t>
            </a:r>
            <a:r>
              <a:rPr lang="en-US" dirty="0"/>
              <a:t> MOVIE</a:t>
            </a:r>
          </a:p>
          <a:p>
            <a:r>
              <a:rPr lang="en-US" dirty="0"/>
              <a:t>Rather than : e.g.   ACTOR.     </a:t>
            </a:r>
            <a:r>
              <a:rPr lang="en-US" dirty="0">
                <a:sym typeface="Wingdings" pitchFamily="2" charset="2"/>
              </a:rPr>
              <a:t>.     </a:t>
            </a:r>
            <a:r>
              <a:rPr lang="en-US" dirty="0">
                <a:solidFill>
                  <a:srgbClr val="FF0000"/>
                </a:solidFill>
                <a:sym typeface="Wingdings" pitchFamily="2" charset="2"/>
              </a:rPr>
              <a:t>ACTORMOVIE</a:t>
            </a:r>
            <a:r>
              <a:rPr lang="en-US" dirty="0">
                <a:solidFill>
                  <a:srgbClr val="FF0000"/>
                </a:solidFill>
              </a:rPr>
              <a:t>  </a:t>
            </a:r>
            <a:r>
              <a:rPr lang="en-US" dirty="0">
                <a:sym typeface="Wingdings" pitchFamily="2" charset="2"/>
              </a:rPr>
              <a:t>  </a:t>
            </a:r>
            <a:r>
              <a:rPr lang="en-US" dirty="0"/>
              <a:t>MOVIE</a:t>
            </a:r>
          </a:p>
          <a:p>
            <a:r>
              <a:rPr lang="en-US" dirty="0"/>
              <a:t>Use the LINE convention when representing a ‘document’ with multiple lines</a:t>
            </a:r>
          </a:p>
          <a:p>
            <a:r>
              <a:rPr lang="en-US" dirty="0"/>
              <a:t>E.g. ORDER </a:t>
            </a:r>
            <a:r>
              <a:rPr lang="en-US" dirty="0">
                <a:sym typeface="Wingdings" pitchFamily="2" charset="2"/>
              </a:rPr>
              <a:t>. </a:t>
            </a:r>
            <a:r>
              <a:rPr lang="en-US" dirty="0"/>
              <a:t> </a:t>
            </a:r>
            <a:r>
              <a:rPr lang="en-US" dirty="0">
                <a:solidFill>
                  <a:srgbClr val="FF0000"/>
                </a:solidFill>
              </a:rPr>
              <a:t>ORDERLINE</a:t>
            </a:r>
          </a:p>
        </p:txBody>
      </p:sp>
    </p:spTree>
    <p:extLst>
      <p:ext uri="{BB962C8B-B14F-4D97-AF65-F5344CB8AC3E}">
        <p14:creationId xmlns:p14="http://schemas.microsoft.com/office/powerpoint/2010/main" val="104105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BD87-4E44-1E4B-A5E3-0FDC0E03F7BE}"/>
              </a:ext>
            </a:extLst>
          </p:cNvPr>
          <p:cNvSpPr>
            <a:spLocks noGrp="1"/>
          </p:cNvSpPr>
          <p:nvPr>
            <p:ph type="title"/>
          </p:nvPr>
        </p:nvSpPr>
        <p:spPr/>
        <p:txBody>
          <a:bodyPr>
            <a:normAutofit/>
          </a:bodyPr>
          <a:lstStyle/>
          <a:p>
            <a:r>
              <a:rPr lang="en-AU" sz="3200" dirty="0"/>
              <a:t>Security restrictions on servers </a:t>
            </a:r>
            <a:endParaRPr lang="en-US" sz="3200" dirty="0"/>
          </a:p>
        </p:txBody>
      </p:sp>
      <p:sp>
        <p:nvSpPr>
          <p:cNvPr id="3" name="Content Placeholder 2">
            <a:extLst>
              <a:ext uri="{FF2B5EF4-FFF2-40B4-BE49-F238E27FC236}">
                <a16:creationId xmlns:a16="http://schemas.microsoft.com/office/drawing/2014/main" id="{A3456868-6AFB-E444-9790-2CD46E8F7895}"/>
              </a:ext>
            </a:extLst>
          </p:cNvPr>
          <p:cNvSpPr>
            <a:spLocks noGrp="1"/>
          </p:cNvSpPr>
          <p:nvPr>
            <p:ph idx="1"/>
          </p:nvPr>
        </p:nvSpPr>
        <p:spPr/>
        <p:txBody>
          <a:bodyPr/>
          <a:lstStyle/>
          <a:p>
            <a:r>
              <a:rPr lang="en-US" dirty="0"/>
              <a:t>Create different accounts for different purposes. (e.g. have a separate account for the web server and the administrator)</a:t>
            </a:r>
          </a:p>
          <a:p>
            <a:r>
              <a:rPr lang="en-US" dirty="0"/>
              <a:t>Give accounts minimum required permissions to fulfill its role.  (e.g. don’t give the account used by the web server admin rights)</a:t>
            </a:r>
          </a:p>
          <a:p>
            <a:r>
              <a:rPr lang="en-US" dirty="0"/>
              <a:t>Restrict unauthorized physical access to servers &amp; infrastructure.</a:t>
            </a:r>
          </a:p>
          <a:p>
            <a:r>
              <a:rPr lang="en-US" dirty="0"/>
              <a:t>Use secure passwords / passphrases  (include consideration of length, upper / lower case and special characters etc.)</a:t>
            </a:r>
          </a:p>
          <a:p>
            <a:r>
              <a:rPr lang="en-US" dirty="0"/>
              <a:t>Make firewall rules as restrictive as possible without preventing effective use of the database.</a:t>
            </a:r>
          </a:p>
          <a:p>
            <a:r>
              <a:rPr lang="en-US" dirty="0"/>
              <a:t>If the database is being accessed via a Data Access Layer (e.g. restful API) ensure all endpoints require appropriate authentication to be accessed.</a:t>
            </a:r>
          </a:p>
          <a:p>
            <a:endParaRPr lang="en-US" dirty="0"/>
          </a:p>
        </p:txBody>
      </p:sp>
    </p:spTree>
    <p:extLst>
      <p:ext uri="{BB962C8B-B14F-4D97-AF65-F5344CB8AC3E}">
        <p14:creationId xmlns:p14="http://schemas.microsoft.com/office/powerpoint/2010/main" val="406079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2B31-0D60-A442-85D0-DD90F148B55D}"/>
              </a:ext>
            </a:extLst>
          </p:cNvPr>
          <p:cNvSpPr>
            <a:spLocks noGrp="1"/>
          </p:cNvSpPr>
          <p:nvPr>
            <p:ph type="title"/>
          </p:nvPr>
        </p:nvSpPr>
        <p:spPr/>
        <p:txBody>
          <a:bodyPr>
            <a:normAutofit/>
          </a:bodyPr>
          <a:lstStyle/>
          <a:p>
            <a:r>
              <a:rPr lang="en-AU" sz="3200" dirty="0"/>
              <a:t>Best practice communication, and accessibility, for audiences with special needs </a:t>
            </a:r>
            <a:endParaRPr lang="en-US" sz="3200" dirty="0"/>
          </a:p>
        </p:txBody>
      </p:sp>
      <p:sp>
        <p:nvSpPr>
          <p:cNvPr id="3" name="Content Placeholder 2">
            <a:extLst>
              <a:ext uri="{FF2B5EF4-FFF2-40B4-BE49-F238E27FC236}">
                <a16:creationId xmlns:a16="http://schemas.microsoft.com/office/drawing/2014/main" id="{676CB4FC-AD49-1447-B5D9-3F52477249E1}"/>
              </a:ext>
            </a:extLst>
          </p:cNvPr>
          <p:cNvSpPr>
            <a:spLocks noGrp="1"/>
          </p:cNvSpPr>
          <p:nvPr>
            <p:ph idx="1"/>
          </p:nvPr>
        </p:nvSpPr>
        <p:spPr/>
        <p:txBody>
          <a:bodyPr/>
          <a:lstStyle/>
          <a:p>
            <a:r>
              <a:rPr lang="en-US" dirty="0"/>
              <a:t>Some measures which could be taken to enable accessibility of a database to special needs audiences might include:</a:t>
            </a:r>
          </a:p>
          <a:p>
            <a:r>
              <a:rPr lang="en-US" dirty="0"/>
              <a:t>Put an access ramp in the data center of the cloud provider so users with special needs can access the server more easily.</a:t>
            </a:r>
          </a:p>
          <a:p>
            <a:r>
              <a:rPr lang="en-US" dirty="0"/>
              <a:t>Make the admin password simple so it easy to type (e.g. 1234)</a:t>
            </a:r>
          </a:p>
          <a:p>
            <a:r>
              <a:rPr lang="en-US" dirty="0"/>
              <a:t>Put a special needs rule in the firewall enabling access from IP’s ranging 0.0.0.0 to 255.255.255.255 and all ports.</a:t>
            </a:r>
          </a:p>
          <a:p>
            <a:r>
              <a:rPr lang="en-US" dirty="0"/>
              <a:t>Implement a special simplified version of SQL in the DBMS to make the database easier for special needs audiences to query.</a:t>
            </a:r>
          </a:p>
          <a:p>
            <a:r>
              <a:rPr lang="en-US" dirty="0"/>
              <a:t>If the database is being accessed via a Data Access Layer (e.g. restful API) implement a special needs set of end points without the normal authentication protocols in place.</a:t>
            </a:r>
          </a:p>
        </p:txBody>
      </p:sp>
    </p:spTree>
    <p:extLst>
      <p:ext uri="{BB962C8B-B14F-4D97-AF65-F5344CB8AC3E}">
        <p14:creationId xmlns:p14="http://schemas.microsoft.com/office/powerpoint/2010/main" val="60692359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217</TotalTime>
  <Words>2305</Words>
  <Application>Microsoft Macintosh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 2</vt:lpstr>
      <vt:lpstr>Frame</vt:lpstr>
      <vt:lpstr>Database Analysis &amp; Design</vt:lpstr>
      <vt:lpstr>Principles of open platforms (incl. browsers &amp; databases)</vt:lpstr>
      <vt:lpstr>Processes associated with the creation of entities, attributes, and in populating fields </vt:lpstr>
      <vt:lpstr>Data-modelling techniques to design a database </vt:lpstr>
      <vt:lpstr>Steps in Database Design, Modelling &amp; Implementation </vt:lpstr>
      <vt:lpstr>Internet operation related to web servers and clients </vt:lpstr>
      <vt:lpstr>Naming conventions appropriate to database design </vt:lpstr>
      <vt:lpstr>Security restrictions on servers </vt:lpstr>
      <vt:lpstr>Best practice communication, and accessibility, for audiences with special needs </vt:lpstr>
      <vt:lpstr>Process of data analysis, Data types, Query &amp; Report Design</vt:lpstr>
      <vt:lpstr>Data modelling related to developing the conceptual data model </vt:lpstr>
      <vt:lpstr>How data redundancy is identified </vt:lpstr>
      <vt:lpstr>Database management system (DBMS) fundamentals, particularly during the design phase </vt:lpstr>
      <vt:lpstr>Encryption &amp; Authentication (as they apply to DB security features)</vt:lpstr>
      <vt:lpstr>Functions and features of data types, and data structures </vt:lpstr>
      <vt:lpstr>Functions, and features, of databases </vt:lpstr>
      <vt:lpstr>Logical design concepts, particularly those related to designing data structures, queries screens and reports </vt:lpstr>
      <vt:lpstr>Object Model design concepts  (as related to data structures, queries, screen &amp; reports)</vt:lpstr>
      <vt:lpstr>Scalability in Databases</vt:lpstr>
      <vt:lpstr>SQL Aggregate Functions</vt:lpstr>
      <vt:lpstr>SQL Clause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Analysis &amp; Design Theory</dc:title>
  <dc:creator>Timothy Baird</dc:creator>
  <cp:lastModifiedBy>Timothy Baird</cp:lastModifiedBy>
  <cp:revision>35</cp:revision>
  <dcterms:created xsi:type="dcterms:W3CDTF">2019-05-26T23:49:40Z</dcterms:created>
  <dcterms:modified xsi:type="dcterms:W3CDTF">2021-10-10T21:18:58Z</dcterms:modified>
</cp:coreProperties>
</file>