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Roboto" panose="02000000000000000000" pitchFamily="2" charset="0"/>
      <p:regular r:id="rId13"/>
      <p:bold r:id="rId14"/>
    </p:embeddedFont>
    <p:embeddedFont>
      <p:font typeface="Roboto Medium" panose="02000000000000000000" pitchFamily="2"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3" d="100"/>
          <a:sy n="63" d="100"/>
        </p:scale>
        <p:origin x="5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323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4100632"/>
            <a:ext cx="6800136" cy="708779"/>
          </a:xfrm>
          <a:prstGeom prst="rect">
            <a:avLst/>
          </a:prstGeom>
          <a:noFill/>
          <a:ln/>
        </p:spPr>
        <p:txBody>
          <a:bodyPr wrap="none" lIns="0" tIns="0" rIns="0" bIns="0" rtlCol="0" anchor="t"/>
          <a:lstStyle/>
          <a:p>
            <a:pPr marL="0" indent="0" algn="l">
              <a:lnSpc>
                <a:spcPts val="5550"/>
              </a:lnSpc>
              <a:buNone/>
            </a:pPr>
            <a:r>
              <a:rPr lang="en-US" sz="4450" dirty="0">
                <a:solidFill>
                  <a:srgbClr val="FFFFFF"/>
                </a:solidFill>
                <a:latin typeface="Roboto Medium" pitchFamily="34" charset="0"/>
                <a:ea typeface="Roboto Medium" pitchFamily="34" charset="-122"/>
                <a:cs typeface="Roboto Medium" pitchFamily="34" charset="-120"/>
              </a:rPr>
              <a:t>Twitter Sentiment Analysis</a:t>
            </a:r>
            <a:endParaRPr lang="en-US" sz="4450" dirty="0"/>
          </a:p>
        </p:txBody>
      </p:sp>
      <p:sp>
        <p:nvSpPr>
          <p:cNvPr id="4" name="Text 1"/>
          <p:cNvSpPr/>
          <p:nvPr/>
        </p:nvSpPr>
        <p:spPr>
          <a:xfrm>
            <a:off x="793790" y="5149572"/>
            <a:ext cx="13042821" cy="1814513"/>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Roboto" pitchFamily="34" charset="0"/>
                <a:ea typeface="Roboto" pitchFamily="34" charset="-122"/>
                <a:cs typeface="Roboto" pitchFamily="34" charset="-120"/>
              </a:rPr>
              <a:t>This presentation provides a comprehensive overview of our project focused on leveraging transformer models for sentiment analysis on Twitter data. Sentiment analysis is crucial for social media monitoring, offering valuable insights into public opinion. We will delve into each phase of the project, from data preparation to model deployment, showcasing our methodology and outcomes. We will also be acknowledging the individual contributions of each team member who made this project a success. Let's dive in!</a:t>
            </a:r>
            <a:endParaRPr lang="en-US" sz="175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793790" y="2937629"/>
            <a:ext cx="11795046" cy="2354223"/>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583525" y="459581"/>
            <a:ext cx="6778466" cy="521017"/>
          </a:xfrm>
          <a:prstGeom prst="rect">
            <a:avLst/>
          </a:prstGeom>
          <a:noFill/>
          <a:ln/>
        </p:spPr>
        <p:txBody>
          <a:bodyPr wrap="none" lIns="0" tIns="0" rIns="0" bIns="0" rtlCol="0" anchor="t"/>
          <a:lstStyle/>
          <a:p>
            <a:pPr marL="0" indent="0" algn="l">
              <a:lnSpc>
                <a:spcPts val="4100"/>
              </a:lnSpc>
              <a:buNone/>
            </a:pPr>
            <a:r>
              <a:rPr lang="en-US" sz="3250" dirty="0">
                <a:solidFill>
                  <a:srgbClr val="FFFFFF"/>
                </a:solidFill>
                <a:latin typeface="Roboto Medium" pitchFamily="34" charset="0"/>
                <a:ea typeface="Roboto Medium" pitchFamily="34" charset="-122"/>
                <a:cs typeface="Roboto Medium" pitchFamily="34" charset="-120"/>
              </a:rPr>
              <a:t>Project Objective &amp; Data Preparation</a:t>
            </a:r>
            <a:endParaRPr lang="en-US" sz="3250" dirty="0"/>
          </a:p>
        </p:txBody>
      </p:sp>
      <p:sp>
        <p:nvSpPr>
          <p:cNvPr id="3" name="Text 1"/>
          <p:cNvSpPr/>
          <p:nvPr/>
        </p:nvSpPr>
        <p:spPr>
          <a:xfrm>
            <a:off x="583525" y="1313974"/>
            <a:ext cx="13463349" cy="800100"/>
          </a:xfrm>
          <a:prstGeom prst="rect">
            <a:avLst/>
          </a:prstGeom>
          <a:noFill/>
          <a:ln/>
        </p:spPr>
        <p:txBody>
          <a:bodyPr wrap="square" lIns="0" tIns="0" rIns="0" bIns="0" rtlCol="0" anchor="t"/>
          <a:lstStyle/>
          <a:p>
            <a:pPr marL="0" indent="0" algn="l">
              <a:lnSpc>
                <a:spcPts val="2100"/>
              </a:lnSpc>
              <a:buNone/>
            </a:pPr>
            <a:r>
              <a:rPr lang="en-US" sz="1300" dirty="0">
                <a:solidFill>
                  <a:srgbClr val="CFD0D8"/>
                </a:solidFill>
                <a:latin typeface="Roboto" pitchFamily="34" charset="0"/>
                <a:ea typeface="Roboto" pitchFamily="34" charset="-122"/>
                <a:cs typeface="Roboto" pitchFamily="34" charset="-120"/>
              </a:rPr>
              <a:t>The primary objective is to accurately perform sentiment analysis on Twitter data using a BERT-based transformer model. For this, we utilized a dataset comprising 15,000 tweets, with columns including </a:t>
            </a:r>
            <a:r>
              <a:rPr lang="en-US" sz="1300" b="1" dirty="0">
                <a:solidFill>
                  <a:srgbClr val="CFD0D8"/>
                </a:solidFill>
                <a:latin typeface="Roboto" pitchFamily="34" charset="0"/>
                <a:ea typeface="Roboto" pitchFamily="34" charset="-122"/>
                <a:cs typeface="Roboto" pitchFamily="34" charset="-120"/>
              </a:rPr>
              <a:t>TEXT</a:t>
            </a:r>
            <a:r>
              <a:rPr lang="en-US" sz="1300" dirty="0">
                <a:solidFill>
                  <a:srgbClr val="CFD0D8"/>
                </a:solidFill>
                <a:latin typeface="Roboto" pitchFamily="34" charset="0"/>
                <a:ea typeface="Roboto" pitchFamily="34" charset="-122"/>
                <a:cs typeface="Roboto" pitchFamily="34" charset="-120"/>
              </a:rPr>
              <a:t>, </a:t>
            </a:r>
            <a:r>
              <a:rPr lang="en-US" sz="1300" b="1" dirty="0">
                <a:solidFill>
                  <a:srgbClr val="CFD0D8"/>
                </a:solidFill>
                <a:latin typeface="Roboto" pitchFamily="34" charset="0"/>
                <a:ea typeface="Roboto" pitchFamily="34" charset="-122"/>
                <a:cs typeface="Roboto" pitchFamily="34" charset="-120"/>
              </a:rPr>
              <a:t>SELECTED_TEXT</a:t>
            </a:r>
            <a:r>
              <a:rPr lang="en-US" sz="1300" dirty="0">
                <a:solidFill>
                  <a:srgbClr val="CFD0D8"/>
                </a:solidFill>
                <a:latin typeface="Roboto" pitchFamily="34" charset="0"/>
                <a:ea typeface="Roboto" pitchFamily="34" charset="-122"/>
                <a:cs typeface="Roboto" pitchFamily="34" charset="-120"/>
              </a:rPr>
              <a:t>, and </a:t>
            </a:r>
            <a:r>
              <a:rPr lang="en-US" sz="1300" b="1" dirty="0">
                <a:solidFill>
                  <a:srgbClr val="CFD0D8"/>
                </a:solidFill>
                <a:latin typeface="Roboto" pitchFamily="34" charset="0"/>
                <a:ea typeface="Roboto" pitchFamily="34" charset="-122"/>
                <a:cs typeface="Roboto" pitchFamily="34" charset="-120"/>
              </a:rPr>
              <a:t>SENTIMENT</a:t>
            </a:r>
            <a:r>
              <a:rPr lang="en-US" sz="1300" dirty="0">
                <a:solidFill>
                  <a:srgbClr val="CFD0D8"/>
                </a:solidFill>
                <a:latin typeface="Roboto" pitchFamily="34" charset="0"/>
                <a:ea typeface="Roboto" pitchFamily="34" charset="-122"/>
                <a:cs typeface="Roboto" pitchFamily="34" charset="-120"/>
              </a:rPr>
              <a:t>. The process began with rigorous data preparation steps to ensure the quality and suitability of the data for model training.</a:t>
            </a:r>
            <a:endParaRPr lang="en-US" sz="1300" dirty="0"/>
          </a:p>
        </p:txBody>
      </p:sp>
      <p:sp>
        <p:nvSpPr>
          <p:cNvPr id="4" name="Text 2"/>
          <p:cNvSpPr/>
          <p:nvPr/>
        </p:nvSpPr>
        <p:spPr>
          <a:xfrm>
            <a:off x="583525" y="2301597"/>
            <a:ext cx="13463349" cy="800100"/>
          </a:xfrm>
          <a:prstGeom prst="rect">
            <a:avLst/>
          </a:prstGeom>
          <a:noFill/>
          <a:ln/>
        </p:spPr>
        <p:txBody>
          <a:bodyPr wrap="square" lIns="0" tIns="0" rIns="0" bIns="0" rtlCol="0" anchor="t"/>
          <a:lstStyle/>
          <a:p>
            <a:pPr marL="0" indent="0" algn="l">
              <a:lnSpc>
                <a:spcPts val="2100"/>
              </a:lnSpc>
              <a:buNone/>
            </a:pPr>
            <a:r>
              <a:rPr lang="en-US" sz="1300" dirty="0">
                <a:solidFill>
                  <a:srgbClr val="CFD0D8"/>
                </a:solidFill>
                <a:latin typeface="Roboto" pitchFamily="34" charset="0"/>
                <a:ea typeface="Roboto" pitchFamily="34" charset="-122"/>
                <a:cs typeface="Roboto" pitchFamily="34" charset="-120"/>
              </a:rPr>
              <a:t>Data cleaning involved several transformations: lowercasing all text, removing punctuation, and eliminating stop words. Exploratory data analysis was conducted to understand sentiment distribution and identify common words. Finally, the data was split into training and testing sets using an 80/20 split with stratification to maintain representative proportions of each sentiment class.</a:t>
            </a:r>
            <a:endParaRPr lang="en-US" sz="1300" dirty="0"/>
          </a:p>
        </p:txBody>
      </p:sp>
      <p:pic>
        <p:nvPicPr>
          <p:cNvPr id="5" name="Image 0" descr="preencoded.png"/>
          <p:cNvPicPr>
            <a:picLocks noChangeAspect="1"/>
          </p:cNvPicPr>
          <p:nvPr/>
        </p:nvPicPr>
        <p:blipFill>
          <a:blip r:embed="rId3"/>
          <a:stretch>
            <a:fillRect/>
          </a:stretch>
        </p:blipFill>
        <p:spPr>
          <a:xfrm>
            <a:off x="583525" y="3289221"/>
            <a:ext cx="8670727" cy="4480679"/>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 calcmode="lin" valueType="num">
                                      <p:cBhvr>
                                        <p:cTn id="21"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23" dur="500"/>
                                        <p:tgtEl>
                                          <p:spTgt spid="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6"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80">
                                          <p:stCondLst>
                                            <p:cond delay="0"/>
                                          </p:stCondLst>
                                        </p:cTn>
                                        <p:tgtEl>
                                          <p:spTgt spid="5"/>
                                        </p:tgtEl>
                                      </p:cBhvr>
                                    </p:animEffect>
                                    <p:anim calcmode="lin" valueType="num">
                                      <p:cBhvr>
                                        <p:cTn id="29"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4" dur="26">
                                          <p:stCondLst>
                                            <p:cond delay="650"/>
                                          </p:stCondLst>
                                        </p:cTn>
                                        <p:tgtEl>
                                          <p:spTgt spid="5"/>
                                        </p:tgtEl>
                                      </p:cBhvr>
                                      <p:to x="100000" y="60000"/>
                                    </p:animScale>
                                    <p:animScale>
                                      <p:cBhvr>
                                        <p:cTn id="35" dur="166" decel="50000">
                                          <p:stCondLst>
                                            <p:cond delay="676"/>
                                          </p:stCondLst>
                                        </p:cTn>
                                        <p:tgtEl>
                                          <p:spTgt spid="5"/>
                                        </p:tgtEl>
                                      </p:cBhvr>
                                      <p:to x="100000" y="100000"/>
                                    </p:animScale>
                                    <p:animScale>
                                      <p:cBhvr>
                                        <p:cTn id="36" dur="26">
                                          <p:stCondLst>
                                            <p:cond delay="1312"/>
                                          </p:stCondLst>
                                        </p:cTn>
                                        <p:tgtEl>
                                          <p:spTgt spid="5"/>
                                        </p:tgtEl>
                                      </p:cBhvr>
                                      <p:to x="100000" y="80000"/>
                                    </p:animScale>
                                    <p:animScale>
                                      <p:cBhvr>
                                        <p:cTn id="37" dur="166" decel="50000">
                                          <p:stCondLst>
                                            <p:cond delay="1338"/>
                                          </p:stCondLst>
                                        </p:cTn>
                                        <p:tgtEl>
                                          <p:spTgt spid="5"/>
                                        </p:tgtEl>
                                      </p:cBhvr>
                                      <p:to x="100000" y="100000"/>
                                    </p:animScale>
                                    <p:animScale>
                                      <p:cBhvr>
                                        <p:cTn id="38" dur="26">
                                          <p:stCondLst>
                                            <p:cond delay="1642"/>
                                          </p:stCondLst>
                                        </p:cTn>
                                        <p:tgtEl>
                                          <p:spTgt spid="5"/>
                                        </p:tgtEl>
                                      </p:cBhvr>
                                      <p:to x="100000" y="90000"/>
                                    </p:animScale>
                                    <p:animScale>
                                      <p:cBhvr>
                                        <p:cTn id="39" dur="166" decel="50000">
                                          <p:stCondLst>
                                            <p:cond delay="1668"/>
                                          </p:stCondLst>
                                        </p:cTn>
                                        <p:tgtEl>
                                          <p:spTgt spid="5"/>
                                        </p:tgtEl>
                                      </p:cBhvr>
                                      <p:to x="100000" y="100000"/>
                                    </p:animScale>
                                    <p:animScale>
                                      <p:cBhvr>
                                        <p:cTn id="40" dur="26">
                                          <p:stCondLst>
                                            <p:cond delay="1808"/>
                                          </p:stCondLst>
                                        </p:cTn>
                                        <p:tgtEl>
                                          <p:spTgt spid="5"/>
                                        </p:tgtEl>
                                      </p:cBhvr>
                                      <p:to x="100000" y="95000"/>
                                    </p:animScale>
                                    <p:animScale>
                                      <p:cBhvr>
                                        <p:cTn id="41"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648182"/>
            <a:ext cx="6780252" cy="708779"/>
          </a:xfrm>
          <a:prstGeom prst="rect">
            <a:avLst/>
          </a:prstGeom>
          <a:noFill/>
          <a:ln/>
        </p:spPr>
        <p:txBody>
          <a:bodyPr wrap="none" lIns="0" tIns="0" rIns="0" bIns="0" rtlCol="0" anchor="t"/>
          <a:lstStyle/>
          <a:p>
            <a:pPr marL="0" indent="0" algn="l">
              <a:lnSpc>
                <a:spcPts val="5550"/>
              </a:lnSpc>
              <a:buNone/>
            </a:pPr>
            <a:r>
              <a:rPr lang="en-US" sz="4450" dirty="0">
                <a:solidFill>
                  <a:srgbClr val="FFFFFF"/>
                </a:solidFill>
                <a:latin typeface="Roboto Medium" pitchFamily="34" charset="0"/>
                <a:ea typeface="Roboto Medium" pitchFamily="34" charset="-122"/>
                <a:cs typeface="Roboto Medium" pitchFamily="34" charset="-120"/>
              </a:rPr>
              <a:t>Model Selection and Setup</a:t>
            </a:r>
            <a:endParaRPr lang="en-US" sz="4450" dirty="0"/>
          </a:p>
        </p:txBody>
      </p:sp>
      <p:sp>
        <p:nvSpPr>
          <p:cNvPr id="4" name="Text 1"/>
          <p:cNvSpPr/>
          <p:nvPr/>
        </p:nvSpPr>
        <p:spPr>
          <a:xfrm>
            <a:off x="793790" y="2697123"/>
            <a:ext cx="7556421" cy="1814513"/>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Roboto" pitchFamily="34" charset="0"/>
                <a:ea typeface="Roboto" pitchFamily="34" charset="-122"/>
                <a:cs typeface="Roboto" pitchFamily="34" charset="-120"/>
              </a:rPr>
              <a:t>We began by installing essential libraries such as Hugging Face Transformers and PyTorch. Several models were considered before selecting 'bert-base-uncased' for its pre-trained capabilities and suitability for our task. This choice was motivated by the model's ability to understand context in text effectively.</a:t>
            </a:r>
            <a:endParaRPr lang="en-US" sz="1750" dirty="0"/>
          </a:p>
        </p:txBody>
      </p:sp>
      <p:sp>
        <p:nvSpPr>
          <p:cNvPr id="5" name="Text 2"/>
          <p:cNvSpPr/>
          <p:nvPr/>
        </p:nvSpPr>
        <p:spPr>
          <a:xfrm>
            <a:off x="793790" y="4766786"/>
            <a:ext cx="7556421" cy="1814513"/>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Roboto" pitchFamily="34" charset="0"/>
                <a:ea typeface="Roboto" pitchFamily="34" charset="-122"/>
                <a:cs typeface="Roboto" pitchFamily="34" charset="-120"/>
              </a:rPr>
              <a:t>The next step was initializing the tokenizer and configuring the model for three-class classification: positive, negative, and neutral. This involved adjusting the model's architecture to align with the specific requirements of our sentiment analysis task. Attention to detail was given to ensure seamless integration and optimal performance.</a:t>
            </a:r>
            <a:endParaRPr lang="en-US" sz="175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80">
                                          <p:stCondLst>
                                            <p:cond delay="0"/>
                                          </p:stCondLst>
                                        </p:cTn>
                                        <p:tgtEl>
                                          <p:spTgt spid="2"/>
                                        </p:tgtEl>
                                      </p:cBhvr>
                                    </p:animEffect>
                                    <p:anim calcmode="lin" valueType="num">
                                      <p:cBhvr>
                                        <p:cTn id="23"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8" dur="26">
                                          <p:stCondLst>
                                            <p:cond delay="650"/>
                                          </p:stCondLst>
                                        </p:cTn>
                                        <p:tgtEl>
                                          <p:spTgt spid="2"/>
                                        </p:tgtEl>
                                      </p:cBhvr>
                                      <p:to x="100000" y="60000"/>
                                    </p:animScale>
                                    <p:animScale>
                                      <p:cBhvr>
                                        <p:cTn id="29" dur="166" decel="50000">
                                          <p:stCondLst>
                                            <p:cond delay="676"/>
                                          </p:stCondLst>
                                        </p:cTn>
                                        <p:tgtEl>
                                          <p:spTgt spid="2"/>
                                        </p:tgtEl>
                                      </p:cBhvr>
                                      <p:to x="100000" y="100000"/>
                                    </p:animScale>
                                    <p:animScale>
                                      <p:cBhvr>
                                        <p:cTn id="30" dur="26">
                                          <p:stCondLst>
                                            <p:cond delay="1312"/>
                                          </p:stCondLst>
                                        </p:cTn>
                                        <p:tgtEl>
                                          <p:spTgt spid="2"/>
                                        </p:tgtEl>
                                      </p:cBhvr>
                                      <p:to x="100000" y="80000"/>
                                    </p:animScale>
                                    <p:animScale>
                                      <p:cBhvr>
                                        <p:cTn id="31" dur="166" decel="50000">
                                          <p:stCondLst>
                                            <p:cond delay="1338"/>
                                          </p:stCondLst>
                                        </p:cTn>
                                        <p:tgtEl>
                                          <p:spTgt spid="2"/>
                                        </p:tgtEl>
                                      </p:cBhvr>
                                      <p:to x="100000" y="100000"/>
                                    </p:animScale>
                                    <p:animScale>
                                      <p:cBhvr>
                                        <p:cTn id="32" dur="26">
                                          <p:stCondLst>
                                            <p:cond delay="1642"/>
                                          </p:stCondLst>
                                        </p:cTn>
                                        <p:tgtEl>
                                          <p:spTgt spid="2"/>
                                        </p:tgtEl>
                                      </p:cBhvr>
                                      <p:to x="100000" y="90000"/>
                                    </p:animScale>
                                    <p:animScale>
                                      <p:cBhvr>
                                        <p:cTn id="33" dur="166" decel="50000">
                                          <p:stCondLst>
                                            <p:cond delay="1668"/>
                                          </p:stCondLst>
                                        </p:cTn>
                                        <p:tgtEl>
                                          <p:spTgt spid="2"/>
                                        </p:tgtEl>
                                      </p:cBhvr>
                                      <p:to x="100000" y="100000"/>
                                    </p:animScale>
                                    <p:animScale>
                                      <p:cBhvr>
                                        <p:cTn id="34" dur="26">
                                          <p:stCondLst>
                                            <p:cond delay="1808"/>
                                          </p:stCondLst>
                                        </p:cTn>
                                        <p:tgtEl>
                                          <p:spTgt spid="2"/>
                                        </p:tgtEl>
                                      </p:cBhvr>
                                      <p:to x="100000" y="95000"/>
                                    </p:animScale>
                                    <p:animScale>
                                      <p:cBhvr>
                                        <p:cTn id="35"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246471"/>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FFFFFF"/>
                </a:solidFill>
                <a:latin typeface="Roboto Medium" pitchFamily="34" charset="0"/>
                <a:ea typeface="Roboto Medium" pitchFamily="34" charset="-122"/>
                <a:cs typeface="Roboto Medium" pitchFamily="34" charset="-120"/>
              </a:rPr>
              <a:t>Model Training</a:t>
            </a:r>
            <a:endParaRPr lang="en-US" sz="4450" dirty="0"/>
          </a:p>
        </p:txBody>
      </p:sp>
      <p:sp>
        <p:nvSpPr>
          <p:cNvPr id="4" name="Text 1"/>
          <p:cNvSpPr/>
          <p:nvPr/>
        </p:nvSpPr>
        <p:spPr>
          <a:xfrm>
            <a:off x="6620351" y="3550563"/>
            <a:ext cx="7216259" cy="2177415"/>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Roboto" pitchFamily="34" charset="0"/>
                <a:ea typeface="Roboto" pitchFamily="34" charset="-122"/>
                <a:cs typeface="Roboto" pitchFamily="34" charset="-120"/>
              </a:rPr>
              <a:t>The model training phase was crucial for achieving high accuracy in sentiment prediction. It involved a carefully designed training loop that included preparing the data for training, batch processing to efficiently manage memory, and learning rate scheduling to optimize convergence. We trained the model over three epochs to allow it to learn the nuances of the sentiment in the Twitter data.</a:t>
            </a:r>
            <a:endParaRPr lang="en-US" sz="1750" dirty="0"/>
          </a:p>
        </p:txBody>
      </p:sp>
      <p:sp>
        <p:nvSpPr>
          <p:cNvPr id="5" name="Shape 2"/>
          <p:cNvSpPr/>
          <p:nvPr/>
        </p:nvSpPr>
        <p:spPr>
          <a:xfrm>
            <a:off x="6280190" y="3295412"/>
            <a:ext cx="30480" cy="2687717"/>
          </a:xfrm>
          <a:prstGeom prst="rect">
            <a:avLst/>
          </a:prstGeom>
          <a:solidFill>
            <a:srgbClr val="5A6ED8"/>
          </a:solidFill>
          <a:ln/>
        </p:spPr>
        <p:txBody>
          <a:bodyPr/>
          <a:lstStyle/>
          <a:p>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down)">
                                      <p:cBhvr>
                                        <p:cTn id="27" dur="580">
                                          <p:stCondLst>
                                            <p:cond delay="0"/>
                                          </p:stCondLst>
                                        </p:cTn>
                                        <p:tgtEl>
                                          <p:spTgt spid="2"/>
                                        </p:tgtEl>
                                      </p:cBhvr>
                                    </p:animEffect>
                                    <p:anim calcmode="lin" valueType="num">
                                      <p:cBhvr>
                                        <p:cTn id="2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3" dur="26">
                                          <p:stCondLst>
                                            <p:cond delay="650"/>
                                          </p:stCondLst>
                                        </p:cTn>
                                        <p:tgtEl>
                                          <p:spTgt spid="2"/>
                                        </p:tgtEl>
                                      </p:cBhvr>
                                      <p:to x="100000" y="60000"/>
                                    </p:animScale>
                                    <p:animScale>
                                      <p:cBhvr>
                                        <p:cTn id="34" dur="166" decel="50000">
                                          <p:stCondLst>
                                            <p:cond delay="676"/>
                                          </p:stCondLst>
                                        </p:cTn>
                                        <p:tgtEl>
                                          <p:spTgt spid="2"/>
                                        </p:tgtEl>
                                      </p:cBhvr>
                                      <p:to x="100000" y="100000"/>
                                    </p:animScale>
                                    <p:animScale>
                                      <p:cBhvr>
                                        <p:cTn id="35" dur="26">
                                          <p:stCondLst>
                                            <p:cond delay="1312"/>
                                          </p:stCondLst>
                                        </p:cTn>
                                        <p:tgtEl>
                                          <p:spTgt spid="2"/>
                                        </p:tgtEl>
                                      </p:cBhvr>
                                      <p:to x="100000" y="80000"/>
                                    </p:animScale>
                                    <p:animScale>
                                      <p:cBhvr>
                                        <p:cTn id="36" dur="166" decel="50000">
                                          <p:stCondLst>
                                            <p:cond delay="1338"/>
                                          </p:stCondLst>
                                        </p:cTn>
                                        <p:tgtEl>
                                          <p:spTgt spid="2"/>
                                        </p:tgtEl>
                                      </p:cBhvr>
                                      <p:to x="100000" y="100000"/>
                                    </p:animScale>
                                    <p:animScale>
                                      <p:cBhvr>
                                        <p:cTn id="37" dur="26">
                                          <p:stCondLst>
                                            <p:cond delay="1642"/>
                                          </p:stCondLst>
                                        </p:cTn>
                                        <p:tgtEl>
                                          <p:spTgt spid="2"/>
                                        </p:tgtEl>
                                      </p:cBhvr>
                                      <p:to x="100000" y="90000"/>
                                    </p:animScale>
                                    <p:animScale>
                                      <p:cBhvr>
                                        <p:cTn id="38" dur="166" decel="50000">
                                          <p:stCondLst>
                                            <p:cond delay="1668"/>
                                          </p:stCondLst>
                                        </p:cTn>
                                        <p:tgtEl>
                                          <p:spTgt spid="2"/>
                                        </p:tgtEl>
                                      </p:cBhvr>
                                      <p:to x="100000" y="100000"/>
                                    </p:animScale>
                                    <p:animScale>
                                      <p:cBhvr>
                                        <p:cTn id="39" dur="26">
                                          <p:stCondLst>
                                            <p:cond delay="1808"/>
                                          </p:stCondLst>
                                        </p:cTn>
                                        <p:tgtEl>
                                          <p:spTgt spid="2"/>
                                        </p:tgtEl>
                                      </p:cBhvr>
                                      <p:to x="100000" y="95000"/>
                                    </p:animScale>
                                    <p:animScale>
                                      <p:cBhvr>
                                        <p:cTn id="4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811530" y="2621280"/>
            <a:ext cx="3863340" cy="2987040"/>
          </a:xfrm>
          <a:prstGeom prst="rect">
            <a:avLst/>
          </a:prstGeom>
        </p:spPr>
      </p:pic>
      <p:sp>
        <p:nvSpPr>
          <p:cNvPr id="4" name="Text 0"/>
          <p:cNvSpPr/>
          <p:nvPr/>
        </p:nvSpPr>
        <p:spPr>
          <a:xfrm>
            <a:off x="6280190" y="1466731"/>
            <a:ext cx="6420088" cy="708779"/>
          </a:xfrm>
          <a:prstGeom prst="rect">
            <a:avLst/>
          </a:prstGeom>
          <a:noFill/>
          <a:ln/>
        </p:spPr>
        <p:txBody>
          <a:bodyPr wrap="none" lIns="0" tIns="0" rIns="0" bIns="0" rtlCol="0" anchor="t"/>
          <a:lstStyle/>
          <a:p>
            <a:pPr marL="0" indent="0" algn="l">
              <a:lnSpc>
                <a:spcPts val="5550"/>
              </a:lnSpc>
              <a:buNone/>
            </a:pPr>
            <a:r>
              <a:rPr lang="en-US" sz="4450" dirty="0">
                <a:solidFill>
                  <a:srgbClr val="FFFFFF"/>
                </a:solidFill>
                <a:latin typeface="Roboto Medium" pitchFamily="34" charset="0"/>
                <a:ea typeface="Roboto Medium" pitchFamily="34" charset="-122"/>
                <a:cs typeface="Roboto Medium" pitchFamily="34" charset="-120"/>
              </a:rPr>
              <a:t>Model Evaluation Metrics</a:t>
            </a:r>
            <a:endParaRPr lang="en-US" sz="4450" dirty="0"/>
          </a:p>
        </p:txBody>
      </p:sp>
      <p:sp>
        <p:nvSpPr>
          <p:cNvPr id="5" name="Text 1"/>
          <p:cNvSpPr/>
          <p:nvPr/>
        </p:nvSpPr>
        <p:spPr>
          <a:xfrm>
            <a:off x="6280190" y="2515672"/>
            <a:ext cx="7556421" cy="2177415"/>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Roboto" pitchFamily="34" charset="0"/>
                <a:ea typeface="Roboto" pitchFamily="34" charset="-122"/>
                <a:cs typeface="Roboto" pitchFamily="34" charset="-120"/>
              </a:rPr>
              <a:t>To assess the model's performance, we employed a combination of simple and comprehensive evaluation metrics. Accuracy provided a basic measure of correctness, while the weighted F1 score offered a more nuanced view by considering precision and recall across all sentiment classes. To gain deeper insights, we visualized the results using a confusion matrix, which displayed the model's classification errors.</a:t>
            </a:r>
            <a:endParaRPr lang="en-US" sz="1750" dirty="0"/>
          </a:p>
        </p:txBody>
      </p:sp>
      <p:sp>
        <p:nvSpPr>
          <p:cNvPr id="6" name="Text 2"/>
          <p:cNvSpPr/>
          <p:nvPr/>
        </p:nvSpPr>
        <p:spPr>
          <a:xfrm>
            <a:off x="6280190" y="4948238"/>
            <a:ext cx="7556421" cy="1814513"/>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Roboto" pitchFamily="34" charset="0"/>
                <a:ea typeface="Roboto" pitchFamily="34" charset="-122"/>
                <a:cs typeface="Roboto" pitchFamily="34" charset="-120"/>
              </a:rPr>
              <a:t>The emphasis on effective performance assessment allowed us to fine-tune the model and ensure its reliability. These metrics provided valuable feedback, enabling us to make informed decisions and enhance the model's predictive capabilities. We consider model evaluation to be a major success of the project and we were very satisfied with our assessment.</a:t>
            </a:r>
            <a:endParaRPr lang="en-US" sz="175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2000"/>
                                        <p:tgtEl>
                                          <p:spTgt spid="2"/>
                                        </p:tgtEl>
                                      </p:cBhvr>
                                    </p:animEffect>
                                    <p:anim calcmode="lin" valueType="num">
                                      <p:cBhvr>
                                        <p:cTn id="26" dur="2000" fill="hold"/>
                                        <p:tgtEl>
                                          <p:spTgt spid="2"/>
                                        </p:tgtEl>
                                        <p:attrNameLst>
                                          <p:attrName>ppt_w</p:attrName>
                                        </p:attrNameLst>
                                      </p:cBhvr>
                                      <p:tavLst>
                                        <p:tav tm="0" fmla="#ppt_w*sin(2.5*pi*$)">
                                          <p:val>
                                            <p:fltVal val="0"/>
                                          </p:val>
                                        </p:tav>
                                        <p:tav tm="100000">
                                          <p:val>
                                            <p:fltVal val="1"/>
                                          </p:val>
                                        </p:tav>
                                      </p:tavLst>
                                    </p:anim>
                                    <p:anim calcmode="lin" valueType="num">
                                      <p:cBhvr>
                                        <p:cTn id="27"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down)">
                                      <p:cBhvr>
                                        <p:cTn id="32" dur="580">
                                          <p:stCondLst>
                                            <p:cond delay="0"/>
                                          </p:stCondLst>
                                        </p:cTn>
                                        <p:tgtEl>
                                          <p:spTgt spid="3"/>
                                        </p:tgtEl>
                                      </p:cBhvr>
                                    </p:animEffect>
                                    <p:anim calcmode="lin" valueType="num">
                                      <p:cBhvr>
                                        <p:cTn id="33"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8" dur="26">
                                          <p:stCondLst>
                                            <p:cond delay="650"/>
                                          </p:stCondLst>
                                        </p:cTn>
                                        <p:tgtEl>
                                          <p:spTgt spid="3"/>
                                        </p:tgtEl>
                                      </p:cBhvr>
                                      <p:to x="100000" y="60000"/>
                                    </p:animScale>
                                    <p:animScale>
                                      <p:cBhvr>
                                        <p:cTn id="39" dur="166" decel="50000">
                                          <p:stCondLst>
                                            <p:cond delay="676"/>
                                          </p:stCondLst>
                                        </p:cTn>
                                        <p:tgtEl>
                                          <p:spTgt spid="3"/>
                                        </p:tgtEl>
                                      </p:cBhvr>
                                      <p:to x="100000" y="100000"/>
                                    </p:animScale>
                                    <p:animScale>
                                      <p:cBhvr>
                                        <p:cTn id="40" dur="26">
                                          <p:stCondLst>
                                            <p:cond delay="1312"/>
                                          </p:stCondLst>
                                        </p:cTn>
                                        <p:tgtEl>
                                          <p:spTgt spid="3"/>
                                        </p:tgtEl>
                                      </p:cBhvr>
                                      <p:to x="100000" y="80000"/>
                                    </p:animScale>
                                    <p:animScale>
                                      <p:cBhvr>
                                        <p:cTn id="41" dur="166" decel="50000">
                                          <p:stCondLst>
                                            <p:cond delay="1338"/>
                                          </p:stCondLst>
                                        </p:cTn>
                                        <p:tgtEl>
                                          <p:spTgt spid="3"/>
                                        </p:tgtEl>
                                      </p:cBhvr>
                                      <p:to x="100000" y="100000"/>
                                    </p:animScale>
                                    <p:animScale>
                                      <p:cBhvr>
                                        <p:cTn id="42" dur="26">
                                          <p:stCondLst>
                                            <p:cond delay="1642"/>
                                          </p:stCondLst>
                                        </p:cTn>
                                        <p:tgtEl>
                                          <p:spTgt spid="3"/>
                                        </p:tgtEl>
                                      </p:cBhvr>
                                      <p:to x="100000" y="90000"/>
                                    </p:animScale>
                                    <p:animScale>
                                      <p:cBhvr>
                                        <p:cTn id="43" dur="166" decel="50000">
                                          <p:stCondLst>
                                            <p:cond delay="1668"/>
                                          </p:stCondLst>
                                        </p:cTn>
                                        <p:tgtEl>
                                          <p:spTgt spid="3"/>
                                        </p:tgtEl>
                                      </p:cBhvr>
                                      <p:to x="100000" y="100000"/>
                                    </p:animScale>
                                    <p:animScale>
                                      <p:cBhvr>
                                        <p:cTn id="44" dur="26">
                                          <p:stCondLst>
                                            <p:cond delay="1808"/>
                                          </p:stCondLst>
                                        </p:cTn>
                                        <p:tgtEl>
                                          <p:spTgt spid="3"/>
                                        </p:tgtEl>
                                      </p:cBhvr>
                                      <p:to x="100000" y="95000"/>
                                    </p:animScale>
                                    <p:animScale>
                                      <p:cBhvr>
                                        <p:cTn id="45"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563172"/>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FFFFFF"/>
                </a:solidFill>
                <a:latin typeface="Roboto Medium" pitchFamily="34" charset="0"/>
                <a:ea typeface="Roboto Medium" pitchFamily="34" charset="-122"/>
                <a:cs typeface="Roboto Medium" pitchFamily="34" charset="-120"/>
              </a:rPr>
              <a:t>Inference and Model Persistence</a:t>
            </a:r>
            <a:endParaRPr lang="en-US" sz="4450" dirty="0"/>
          </a:p>
        </p:txBody>
      </p:sp>
      <p:sp>
        <p:nvSpPr>
          <p:cNvPr id="4" name="Text 1"/>
          <p:cNvSpPr/>
          <p:nvPr/>
        </p:nvSpPr>
        <p:spPr>
          <a:xfrm>
            <a:off x="6280190" y="3320891"/>
            <a:ext cx="7556421" cy="1451610"/>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CFD0D8"/>
                </a:solidFill>
                <a:latin typeface="Roboto" pitchFamily="34" charset="0"/>
                <a:ea typeface="Roboto" pitchFamily="34" charset="-122"/>
                <a:cs typeface="Roboto" pitchFamily="34" charset="-120"/>
              </a:rPr>
              <a:t>The inference function played a key role in making real-time sentiment predictions. This function tokenizes the input text and maps the model's predictions to meaningful sentiment labels. It allows us to take new, unseen tweets and quickly determine their sentiment.</a:t>
            </a:r>
            <a:endParaRPr lang="en-US" sz="1750" dirty="0"/>
          </a:p>
        </p:txBody>
      </p:sp>
      <p:sp>
        <p:nvSpPr>
          <p:cNvPr id="5" name="Text 2"/>
          <p:cNvSpPr/>
          <p:nvPr/>
        </p:nvSpPr>
        <p:spPr>
          <a:xfrm>
            <a:off x="6280190" y="4851797"/>
            <a:ext cx="7556421" cy="1814513"/>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CFD0D8"/>
                </a:solidFill>
                <a:latin typeface="Roboto" pitchFamily="34" charset="0"/>
                <a:ea typeface="Roboto" pitchFamily="34" charset="-122"/>
                <a:cs typeface="Roboto" pitchFamily="34" charset="-120"/>
              </a:rPr>
              <a:t>For future use, we implemented a model persistence approach. This involved saving both the model and tokenizer in a way that enables easy reloading and reuse. This ensures that our work can be reproduced and built upon without retraining from scratch. Saving models is essential to the field.</a:t>
            </a:r>
            <a:endParaRPr lang="en-US" sz="175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283607" y="2324100"/>
            <a:ext cx="4919186" cy="3581281"/>
          </a:xfrm>
          <a:prstGeom prst="rect">
            <a:avLst/>
          </a:prstGeom>
        </p:spPr>
      </p:pic>
      <p:sp>
        <p:nvSpPr>
          <p:cNvPr id="4" name="Text 0"/>
          <p:cNvSpPr/>
          <p:nvPr/>
        </p:nvSpPr>
        <p:spPr>
          <a:xfrm>
            <a:off x="6280190" y="1710571"/>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FFFFFF"/>
                </a:solidFill>
                <a:latin typeface="Roboto Medium" pitchFamily="34" charset="0"/>
                <a:ea typeface="Roboto Medium" pitchFamily="34" charset="-122"/>
                <a:cs typeface="Roboto Medium" pitchFamily="34" charset="-120"/>
              </a:rPr>
              <a:t>Model Deployment via Streamlit &amp; Gradio</a:t>
            </a:r>
            <a:endParaRPr lang="en-US" sz="4450" dirty="0"/>
          </a:p>
        </p:txBody>
      </p:sp>
      <p:sp>
        <p:nvSpPr>
          <p:cNvPr id="5" name="Text 1"/>
          <p:cNvSpPr/>
          <p:nvPr/>
        </p:nvSpPr>
        <p:spPr>
          <a:xfrm>
            <a:off x="6620351" y="3723442"/>
            <a:ext cx="7216259" cy="2540318"/>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Roboto" pitchFamily="34" charset="0"/>
                <a:ea typeface="Roboto" pitchFamily="34" charset="-122"/>
                <a:cs typeface="Roboto" pitchFamily="34" charset="-120"/>
              </a:rPr>
              <a:t>Our model was deployed using Streamlit and Gradio to create interactive interfaces for real-time sentiment prediction. These platforms allow users to input text and instantly see the model's sentiment analysis results. This hands-on approach ensures that stakeholders can easily interact with the model and understand its capabilities. These intuitive apps make the model more accessible to a wider audience.</a:t>
            </a:r>
            <a:endParaRPr lang="en-US" sz="1750" dirty="0"/>
          </a:p>
        </p:txBody>
      </p:sp>
      <p:sp>
        <p:nvSpPr>
          <p:cNvPr id="6" name="Shape 2"/>
          <p:cNvSpPr/>
          <p:nvPr/>
        </p:nvSpPr>
        <p:spPr>
          <a:xfrm>
            <a:off x="6280190" y="3468291"/>
            <a:ext cx="30480" cy="3050619"/>
          </a:xfrm>
          <a:prstGeom prst="rect">
            <a:avLst/>
          </a:prstGeom>
          <a:solidFill>
            <a:srgbClr val="5A6ED8"/>
          </a:solidFill>
          <a:ln/>
        </p:spPr>
        <p:txBody>
          <a:bodyPr/>
          <a:lstStyle/>
          <a:p>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2000"/>
                                        <p:tgtEl>
                                          <p:spTgt spid="2"/>
                                        </p:tgtEl>
                                      </p:cBhvr>
                                    </p:animEffect>
                                    <p:anim calcmode="lin" valueType="num">
                                      <p:cBhvr>
                                        <p:cTn id="26" dur="2000" fill="hold"/>
                                        <p:tgtEl>
                                          <p:spTgt spid="2"/>
                                        </p:tgtEl>
                                        <p:attrNameLst>
                                          <p:attrName>ppt_w</p:attrName>
                                        </p:attrNameLst>
                                      </p:cBhvr>
                                      <p:tavLst>
                                        <p:tav tm="0" fmla="#ppt_w*sin(2.5*pi*$)">
                                          <p:val>
                                            <p:fltVal val="0"/>
                                          </p:val>
                                        </p:tav>
                                        <p:tav tm="100000">
                                          <p:val>
                                            <p:fltVal val="1"/>
                                          </p:val>
                                        </p:tav>
                                      </p:tavLst>
                                    </p:anim>
                                    <p:anim calcmode="lin" valueType="num">
                                      <p:cBhvr>
                                        <p:cTn id="27"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heel(1)">
                                      <p:cBhvr>
                                        <p:cTn id="3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75561" y="902018"/>
            <a:ext cx="7128986" cy="603171"/>
          </a:xfrm>
          <a:prstGeom prst="rect">
            <a:avLst/>
          </a:prstGeom>
          <a:noFill/>
          <a:ln/>
        </p:spPr>
        <p:txBody>
          <a:bodyPr wrap="none" lIns="0" tIns="0" rIns="0" bIns="0" rtlCol="0" anchor="t"/>
          <a:lstStyle/>
          <a:p>
            <a:pPr marL="0" indent="0" algn="l">
              <a:lnSpc>
                <a:spcPts val="4700"/>
              </a:lnSpc>
              <a:buNone/>
            </a:pPr>
            <a:r>
              <a:rPr lang="en-US" sz="3750" dirty="0">
                <a:solidFill>
                  <a:srgbClr val="FFFFFF"/>
                </a:solidFill>
                <a:latin typeface="Roboto Medium" pitchFamily="34" charset="0"/>
                <a:ea typeface="Roboto Medium" pitchFamily="34" charset="-122"/>
                <a:cs typeface="Roboto Medium" pitchFamily="34" charset="-120"/>
              </a:rPr>
              <a:t>Summary and Acknowledgement</a:t>
            </a:r>
            <a:endParaRPr lang="en-US" sz="3750" dirty="0"/>
          </a:p>
        </p:txBody>
      </p:sp>
      <p:sp>
        <p:nvSpPr>
          <p:cNvPr id="4" name="Text 1"/>
          <p:cNvSpPr/>
          <p:nvPr/>
        </p:nvSpPr>
        <p:spPr>
          <a:xfrm>
            <a:off x="675561" y="1794629"/>
            <a:ext cx="7792879" cy="1543645"/>
          </a:xfrm>
          <a:prstGeom prst="rect">
            <a:avLst/>
          </a:prstGeom>
          <a:noFill/>
          <a:ln/>
        </p:spPr>
        <p:txBody>
          <a:bodyPr wrap="square" lIns="0" tIns="0" rIns="0" bIns="0" rtlCol="0" anchor="t"/>
          <a:lstStyle/>
          <a:p>
            <a:pPr marL="0" indent="0" algn="l">
              <a:lnSpc>
                <a:spcPts val="2400"/>
              </a:lnSpc>
              <a:buNone/>
            </a:pPr>
            <a:r>
              <a:rPr lang="en-US" sz="1500" dirty="0">
                <a:solidFill>
                  <a:srgbClr val="CFD0D8"/>
                </a:solidFill>
                <a:latin typeface="Roboto" pitchFamily="34" charset="0"/>
                <a:ea typeface="Roboto" pitchFamily="34" charset="-122"/>
                <a:cs typeface="Roboto" pitchFamily="34" charset="-120"/>
              </a:rPr>
              <a:t>In summary, this project successfully implemented a transformer-based sentiment analysis system for Twitter data. The key achievements included high-accuracy sentiment prediction, the creation of interactive deployment applications, and the development of a robust model training and evaluation pipeline. This project has significant potential applications in social media sentiment monitoring and analysis.</a:t>
            </a:r>
            <a:endParaRPr lang="en-US" sz="1500" dirty="0"/>
          </a:p>
        </p:txBody>
      </p:sp>
      <p:sp>
        <p:nvSpPr>
          <p:cNvPr id="5" name="Text 2"/>
          <p:cNvSpPr/>
          <p:nvPr/>
        </p:nvSpPr>
        <p:spPr>
          <a:xfrm>
            <a:off x="675561" y="3555325"/>
            <a:ext cx="7792879" cy="308729"/>
          </a:xfrm>
          <a:prstGeom prst="rect">
            <a:avLst/>
          </a:prstGeom>
          <a:noFill/>
          <a:ln/>
        </p:spPr>
        <p:txBody>
          <a:bodyPr wrap="none" lIns="0" tIns="0" rIns="0" bIns="0" rtlCol="0" anchor="t"/>
          <a:lstStyle/>
          <a:p>
            <a:pPr marL="0" indent="0" algn="l">
              <a:lnSpc>
                <a:spcPts val="2400"/>
              </a:lnSpc>
              <a:buNone/>
            </a:pPr>
            <a:r>
              <a:rPr lang="en-US" sz="1500" dirty="0">
                <a:solidFill>
                  <a:srgbClr val="CFD0D8"/>
                </a:solidFill>
                <a:latin typeface="Roboto" pitchFamily="34" charset="0"/>
                <a:ea typeface="Roboto" pitchFamily="34" charset="-122"/>
                <a:cs typeface="Roboto" pitchFamily="34" charset="-120"/>
              </a:rPr>
              <a:t>Finally, we would like to acknowledge the contributions of the team members:</a:t>
            </a:r>
            <a:endParaRPr lang="en-US" sz="1500" dirty="0"/>
          </a:p>
        </p:txBody>
      </p:sp>
      <p:sp>
        <p:nvSpPr>
          <p:cNvPr id="6" name="Text 3"/>
          <p:cNvSpPr/>
          <p:nvPr/>
        </p:nvSpPr>
        <p:spPr>
          <a:xfrm>
            <a:off x="675561" y="4081105"/>
            <a:ext cx="7792879" cy="308729"/>
          </a:xfrm>
          <a:prstGeom prst="rect">
            <a:avLst/>
          </a:prstGeom>
          <a:noFill/>
          <a:ln/>
        </p:spPr>
        <p:txBody>
          <a:bodyPr wrap="none" lIns="0" tIns="0" rIns="0" bIns="0" rtlCol="0" anchor="t"/>
          <a:lstStyle/>
          <a:p>
            <a:pPr marL="0" indent="0" algn="l">
              <a:lnSpc>
                <a:spcPts val="2400"/>
              </a:lnSpc>
              <a:buNone/>
            </a:pPr>
            <a:r>
              <a:rPr lang="en-US" sz="1500" dirty="0">
                <a:solidFill>
                  <a:srgbClr val="CFD0D8"/>
                </a:solidFill>
                <a:latin typeface="Roboto" pitchFamily="34" charset="0"/>
                <a:ea typeface="Roboto" pitchFamily="34" charset="-122"/>
                <a:cs typeface="Roboto" pitchFamily="34" charset="-120"/>
              </a:rPr>
              <a:t> Ibrahim Abdelsattar(Team Leader) </a:t>
            </a:r>
            <a:endParaRPr lang="en-US" sz="1500" dirty="0"/>
          </a:p>
        </p:txBody>
      </p:sp>
      <p:sp>
        <p:nvSpPr>
          <p:cNvPr id="7" name="Text 4"/>
          <p:cNvSpPr/>
          <p:nvPr/>
        </p:nvSpPr>
        <p:spPr>
          <a:xfrm>
            <a:off x="675561" y="4606885"/>
            <a:ext cx="7792879" cy="308729"/>
          </a:xfrm>
          <a:prstGeom prst="rect">
            <a:avLst/>
          </a:prstGeom>
          <a:noFill/>
          <a:ln/>
        </p:spPr>
        <p:txBody>
          <a:bodyPr wrap="none" lIns="0" tIns="0" rIns="0" bIns="0" rtlCol="0" anchor="t"/>
          <a:lstStyle/>
          <a:p>
            <a:pPr marL="0" indent="0" algn="l">
              <a:lnSpc>
                <a:spcPts val="2400"/>
              </a:lnSpc>
              <a:buNone/>
            </a:pPr>
            <a:r>
              <a:rPr lang="en-US" sz="1500" dirty="0">
                <a:solidFill>
                  <a:srgbClr val="CFD0D8"/>
                </a:solidFill>
                <a:latin typeface="Roboto" pitchFamily="34" charset="0"/>
                <a:ea typeface="Roboto" pitchFamily="34" charset="-122"/>
                <a:cs typeface="Roboto" pitchFamily="34" charset="-120"/>
              </a:rPr>
              <a:t>Amr Belal</a:t>
            </a:r>
            <a:endParaRPr lang="en-US" sz="1500" dirty="0"/>
          </a:p>
        </p:txBody>
      </p:sp>
      <p:sp>
        <p:nvSpPr>
          <p:cNvPr id="8" name="Text 5"/>
          <p:cNvSpPr/>
          <p:nvPr/>
        </p:nvSpPr>
        <p:spPr>
          <a:xfrm>
            <a:off x="675561" y="5132665"/>
            <a:ext cx="7792879" cy="308729"/>
          </a:xfrm>
          <a:prstGeom prst="rect">
            <a:avLst/>
          </a:prstGeom>
          <a:noFill/>
          <a:ln/>
        </p:spPr>
        <p:txBody>
          <a:bodyPr wrap="none" lIns="0" tIns="0" rIns="0" bIns="0" rtlCol="0" anchor="t"/>
          <a:lstStyle/>
          <a:p>
            <a:pPr marL="0" indent="0" algn="l">
              <a:lnSpc>
                <a:spcPts val="2400"/>
              </a:lnSpc>
              <a:buNone/>
            </a:pPr>
            <a:r>
              <a:rPr lang="en-US" sz="1500" dirty="0">
                <a:solidFill>
                  <a:srgbClr val="CFD0D8"/>
                </a:solidFill>
                <a:latin typeface="Roboto" pitchFamily="34" charset="0"/>
                <a:ea typeface="Roboto" pitchFamily="34" charset="-122"/>
                <a:cs typeface="Roboto" pitchFamily="34" charset="-120"/>
              </a:rPr>
              <a:t> Nour Mostafa</a:t>
            </a:r>
            <a:endParaRPr lang="en-US" sz="1500" dirty="0"/>
          </a:p>
        </p:txBody>
      </p:sp>
      <p:sp>
        <p:nvSpPr>
          <p:cNvPr id="9" name="Text 6"/>
          <p:cNvSpPr/>
          <p:nvPr/>
        </p:nvSpPr>
        <p:spPr>
          <a:xfrm>
            <a:off x="675561" y="5658445"/>
            <a:ext cx="7792879" cy="308729"/>
          </a:xfrm>
          <a:prstGeom prst="rect">
            <a:avLst/>
          </a:prstGeom>
          <a:noFill/>
          <a:ln/>
        </p:spPr>
        <p:txBody>
          <a:bodyPr wrap="none" lIns="0" tIns="0" rIns="0" bIns="0" rtlCol="0" anchor="t"/>
          <a:lstStyle/>
          <a:p>
            <a:pPr marL="0" indent="0" algn="l">
              <a:lnSpc>
                <a:spcPts val="2400"/>
              </a:lnSpc>
              <a:buNone/>
            </a:pPr>
            <a:r>
              <a:rPr lang="en-US" sz="1500" dirty="0">
                <a:solidFill>
                  <a:srgbClr val="CFD0D8"/>
                </a:solidFill>
                <a:latin typeface="Roboto" pitchFamily="34" charset="0"/>
                <a:ea typeface="Roboto" pitchFamily="34" charset="-122"/>
                <a:cs typeface="Roboto" pitchFamily="34" charset="-120"/>
              </a:rPr>
              <a:t> Moaz Ramadan</a:t>
            </a:r>
            <a:endParaRPr lang="en-US" sz="1500" dirty="0"/>
          </a:p>
        </p:txBody>
      </p:sp>
      <p:sp>
        <p:nvSpPr>
          <p:cNvPr id="10" name="Text 7"/>
          <p:cNvSpPr/>
          <p:nvPr/>
        </p:nvSpPr>
        <p:spPr>
          <a:xfrm>
            <a:off x="675561" y="6184225"/>
            <a:ext cx="7792879" cy="308729"/>
          </a:xfrm>
          <a:prstGeom prst="rect">
            <a:avLst/>
          </a:prstGeom>
          <a:noFill/>
          <a:ln/>
        </p:spPr>
        <p:txBody>
          <a:bodyPr wrap="none" lIns="0" tIns="0" rIns="0" bIns="0" rtlCol="0" anchor="t"/>
          <a:lstStyle/>
          <a:p>
            <a:pPr marL="0" indent="0" algn="l">
              <a:lnSpc>
                <a:spcPts val="2400"/>
              </a:lnSpc>
              <a:buNone/>
            </a:pPr>
            <a:r>
              <a:rPr lang="en-US" sz="1500" dirty="0">
                <a:solidFill>
                  <a:srgbClr val="CFD0D8"/>
                </a:solidFill>
                <a:latin typeface="Roboto" pitchFamily="34" charset="0"/>
                <a:ea typeface="Roboto" pitchFamily="34" charset="-122"/>
                <a:cs typeface="Roboto" pitchFamily="34" charset="-120"/>
              </a:rPr>
              <a:t> Noran Alaa. </a:t>
            </a:r>
            <a:endParaRPr lang="en-US" sz="1500" dirty="0"/>
          </a:p>
        </p:txBody>
      </p:sp>
      <p:sp>
        <p:nvSpPr>
          <p:cNvPr id="11" name="Text 8"/>
          <p:cNvSpPr/>
          <p:nvPr/>
        </p:nvSpPr>
        <p:spPr>
          <a:xfrm>
            <a:off x="675561" y="6710005"/>
            <a:ext cx="7792879" cy="617458"/>
          </a:xfrm>
          <a:prstGeom prst="rect">
            <a:avLst/>
          </a:prstGeom>
          <a:noFill/>
          <a:ln/>
        </p:spPr>
        <p:txBody>
          <a:bodyPr wrap="square" lIns="0" tIns="0" rIns="0" bIns="0" rtlCol="0" anchor="t"/>
          <a:lstStyle/>
          <a:p>
            <a:pPr marL="0" indent="0" algn="l">
              <a:lnSpc>
                <a:spcPts val="2400"/>
              </a:lnSpc>
              <a:buNone/>
            </a:pPr>
            <a:r>
              <a:rPr lang="en-US" sz="1500" dirty="0">
                <a:solidFill>
                  <a:srgbClr val="CFD0D8"/>
                </a:solidFill>
                <a:latin typeface="Roboto" pitchFamily="34" charset="0"/>
                <a:ea typeface="Roboto" pitchFamily="34" charset="-122"/>
                <a:cs typeface="Roboto" pitchFamily="34" charset="-120"/>
              </a:rPr>
              <a:t>Each member played a crucial role in the success of this project. Their dedication, expertise, and collaborative efforts were essential to achieving our goals. Well done team!</a:t>
            </a:r>
            <a:endParaRPr lang="en-US" sz="15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81" y="0"/>
            <a:ext cx="14630564" cy="822960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TotalTime>
  <Words>814</Words>
  <Application>Microsoft Office PowerPoint</Application>
  <PresentationFormat>Custom</PresentationFormat>
  <Paragraphs>37</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Roboto</vt:lpstr>
      <vt:lpstr>Roboto Medium</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ibrahim abdelsattar</cp:lastModifiedBy>
  <cp:revision>2</cp:revision>
  <dcterms:created xsi:type="dcterms:W3CDTF">2025-04-04T17:50:26Z</dcterms:created>
  <dcterms:modified xsi:type="dcterms:W3CDTF">2025-04-04T18:05:09Z</dcterms:modified>
</cp:coreProperties>
</file>