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77" r:id="rId5"/>
    <p:sldId id="379" r:id="rId6"/>
    <p:sldId id="384" r:id="rId7"/>
    <p:sldId id="381" r:id="rId8"/>
    <p:sldId id="329" r:id="rId9"/>
    <p:sldId id="283" r:id="rId10"/>
    <p:sldId id="362" r:id="rId11"/>
    <p:sldId id="331" r:id="rId12"/>
    <p:sldId id="341" r:id="rId13"/>
    <p:sldId id="352" r:id="rId14"/>
    <p:sldId id="354" r:id="rId15"/>
    <p:sldId id="356" r:id="rId16"/>
    <p:sldId id="385" r:id="rId17"/>
    <p:sldId id="386" r:id="rId18"/>
    <p:sldId id="387" r:id="rId19"/>
    <p:sldId id="380" r:id="rId20"/>
    <p:sldId id="378" r:id="rId2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/>
        </p14:section>
        <p14:section name="SLIDE STARTERS" id="{ACC24B29-0CC7-491A-A98A-CF7CBDBE501E}">
          <p14:sldIdLst>
            <p14:sldId id="377"/>
            <p14:sldId id="379"/>
            <p14:sldId id="384"/>
            <p14:sldId id="381"/>
            <p14:sldId id="329"/>
            <p14:sldId id="283"/>
            <p14:sldId id="362"/>
            <p14:sldId id="331"/>
            <p14:sldId id="341"/>
            <p14:sldId id="352"/>
            <p14:sldId id="354"/>
            <p14:sldId id="356"/>
            <p14:sldId id="385"/>
            <p14:sldId id="386"/>
            <p14:sldId id="387"/>
            <p14:sldId id="380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DC5924"/>
    <a:srgbClr val="B7472A"/>
    <a:srgbClr val="000000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72" autoAdjust="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11/17/2022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89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11/17/2022 9:40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OPEN-ELECTIVE’22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PSYCHOLOGY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022157" y="3636565"/>
            <a:ext cx="9461500" cy="1311128"/>
          </a:xfrm>
        </p:spPr>
        <p:txBody>
          <a:bodyPr/>
          <a:lstStyle/>
          <a:p>
            <a:r>
              <a:rPr lang="en-US" sz="8800" spc="-300" dirty="0"/>
              <a:t>!</a:t>
            </a:r>
            <a:r>
              <a:rPr lang="en-US" dirty="0"/>
              <a:t> </a:t>
            </a:r>
            <a:r>
              <a:rPr lang="en-US" sz="8800" spc="-300" dirty="0"/>
              <a:t>! !</a:t>
            </a:r>
            <a:endParaRPr lang="en-US" sz="8800" dirty="0"/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1041297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53947" y="419100"/>
            <a:ext cx="2377440" cy="84023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30218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We perceive the world through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more than our eyes and ears;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 smell, we touch, and we taste. </a:t>
            </a:r>
            <a:endParaRPr lang="en-US" dirty="0">
              <a:solidFill>
                <a:schemeClr val="bg1"/>
              </a:solidFill>
            </a:endParaRPr>
          </a:p>
          <a:p>
            <a:pPr lvl="3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Put your audience in that place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provide them a point of reference;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imagination will do the rest.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304800" y="1554164"/>
            <a:ext cx="5875734" cy="5909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38" cy="2983894"/>
          </a:xfrm>
        </p:spPr>
        <p:txBody>
          <a:bodyPr/>
          <a:lstStyle/>
          <a:p>
            <a:r>
              <a:rPr lang="en-US" dirty="0"/>
              <a:t>ENGAGE</a:t>
            </a:r>
          </a:p>
          <a:p>
            <a:pPr lvl="1"/>
            <a:r>
              <a:rPr lang="en-US" sz="2400" dirty="0"/>
              <a:t>Visualize key messages</a:t>
            </a:r>
          </a:p>
          <a:p>
            <a:pPr lvl="3"/>
            <a:r>
              <a:rPr lang="en-US" dirty="0"/>
              <a:t>A picture is worth a thousand words…</a:t>
            </a:r>
          </a:p>
          <a:p>
            <a:pPr lvl="1"/>
            <a:r>
              <a:rPr lang="en-US" sz="2400" dirty="0"/>
              <a:t>Make a statement</a:t>
            </a:r>
          </a:p>
          <a:p>
            <a:pPr lvl="3"/>
            <a:r>
              <a:rPr lang="en-US" dirty="0"/>
              <a:t>Using graphics, charts, and infographics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69069" y="1554163"/>
            <a:ext cx="5791200" cy="590931"/>
          </a:xfrm>
        </p:spPr>
        <p:txBody>
          <a:bodyPr/>
          <a:lstStyle/>
          <a:p>
            <a:r>
              <a:rPr lang="en-US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096000" y="3429000"/>
            <a:ext cx="6096000" cy="2791533"/>
          </a:xfrm>
        </p:spPr>
        <p:txBody>
          <a:bodyPr/>
          <a:lstStyle/>
          <a:p>
            <a:r>
              <a:rPr lang="en-US" dirty="0"/>
              <a:t>LEAD</a:t>
            </a:r>
          </a:p>
          <a:p>
            <a:pPr lvl="2"/>
            <a:r>
              <a:rPr lang="en-US" dirty="0"/>
              <a:t>Start your story with an outline, </a:t>
            </a:r>
            <a:br>
              <a:rPr lang="en-US" dirty="0"/>
            </a:br>
            <a:r>
              <a:rPr lang="en-US" dirty="0"/>
              <a:t>a framework of points you </a:t>
            </a:r>
            <a:br>
              <a:rPr lang="en-US" dirty="0"/>
            </a:br>
            <a:r>
              <a:rPr lang="en-US" dirty="0"/>
              <a:t>need to have to tell your story, </a:t>
            </a:r>
            <a:br>
              <a:rPr lang="en-US" dirty="0"/>
            </a:br>
            <a:r>
              <a:rPr lang="en-US" dirty="0"/>
              <a:t>always moving forward to </a:t>
            </a:r>
            <a:br>
              <a:rPr lang="en-US" dirty="0"/>
            </a:br>
            <a:r>
              <a:rPr lang="en-US" dirty="0"/>
              <a:t>the conclusion or action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90931"/>
          </a:xfrm>
        </p:spPr>
        <p:txBody>
          <a:bodyPr/>
          <a:lstStyle/>
          <a:p>
            <a:r>
              <a:rPr lang="en-US" dirty="0"/>
              <a:t>SOCIETY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B54667-8327-B39C-3543-281941875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E8EE6-A436-482B-BFCE-6536F7DBA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DF040-E534-EE09-7E2B-3E6A460D508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99424-80A1-E31F-3A2C-16809D2A3F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90931"/>
          </a:xfrm>
        </p:spPr>
        <p:txBody>
          <a:bodyPr/>
          <a:lstStyle/>
          <a:p>
            <a:r>
              <a:rPr lang="en-US" dirty="0"/>
              <a:t>LOVE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D0E1-B0AD-C460-161D-036C28CB6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3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B810-BC60-DB33-9101-98C24D46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3C5E-C1D6-C199-1B3B-574C06EC7A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92C2D99-E262-B037-70C5-97FE3CF30E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6894"/>
            <a:ext cx="12192000" cy="2974848"/>
          </a:xfrm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EA25C8-4BA5-31D5-6D9E-19D8D45B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01171"/>
            <a:ext cx="11658600" cy="1588127"/>
          </a:xfrm>
        </p:spPr>
        <p:txBody>
          <a:bodyPr/>
          <a:lstStyle/>
          <a:p>
            <a:r>
              <a:rPr lang="en-US" dirty="0"/>
              <a:t>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RELATIONSHIPS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393-EBBB-5AAD-5172-08AB5DE7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2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0ADF3B-E998-A5EA-A219-C9CA85EFF6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F715-B831-75CB-5EE6-964A2E255559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B844-452F-4578-F276-0BE8B4A287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005C-7530-1B9E-41CD-B58CCC0A61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800" y="1554164"/>
            <a:ext cx="5875734" cy="590931"/>
          </a:xfrm>
        </p:spPr>
        <p:txBody>
          <a:bodyPr/>
          <a:lstStyle/>
          <a:p>
            <a:r>
              <a:rPr lang="en-US" dirty="0"/>
              <a:t>SUCCESS &amp; FAILURES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5861-BE54-1757-7129-110499B67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7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—LEVAR BURTON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BECAUSE STORYTELLING, </a:t>
            </a:r>
            <a:br>
              <a:rPr lang="en-US" dirty="0"/>
            </a:br>
            <a:r>
              <a:rPr lang="en-US" dirty="0"/>
              <a:t>AND VISUAL STORYTELLING, </a:t>
            </a:r>
            <a:br>
              <a:rPr lang="en-US" dirty="0"/>
            </a:br>
            <a:r>
              <a:rPr lang="en-US" dirty="0"/>
              <a:t>WAS PUT IN THE HANDS OF EVERYBODY,</a:t>
            </a:r>
          </a:p>
          <a:p>
            <a:pPr lvl="1"/>
            <a:r>
              <a:rPr lang="en-US" dirty="0"/>
              <a:t>WE HAVE ALL NOW BECOME STORYTELLERS.</a:t>
            </a:r>
          </a:p>
        </p:txBody>
      </p:sp>
    </p:spTree>
    <p:extLst>
      <p:ext uri="{BB962C8B-B14F-4D97-AF65-F5344CB8AC3E}">
        <p14:creationId xmlns:p14="http://schemas.microsoft.com/office/powerpoint/2010/main" val="6273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7562" y="2490148"/>
            <a:ext cx="9107555" cy="120032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544787" y="4156642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sz="1600" dirty="0"/>
              <a:t>TEAM:</a:t>
            </a:r>
          </a:p>
          <a:p>
            <a:r>
              <a:rPr lang="en-US" sz="1600" dirty="0"/>
              <a:t>2003A51134</a:t>
            </a:r>
          </a:p>
          <a:p>
            <a:r>
              <a:rPr lang="en-US" sz="1600" dirty="0"/>
              <a:t>2003A51162</a:t>
            </a:r>
          </a:p>
          <a:p>
            <a:r>
              <a:rPr lang="en-US" sz="1600" dirty="0"/>
              <a:t>2003A54011</a:t>
            </a:r>
          </a:p>
          <a:p>
            <a:r>
              <a:rPr lang="en-US" sz="1600" dirty="0"/>
              <a:t>2003A53001</a:t>
            </a:r>
          </a:p>
          <a:p>
            <a:r>
              <a:rPr lang="en-US" sz="1600" dirty="0"/>
              <a:t>2003A41151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A04970-4617-5CDC-EEE2-D4526FD767DB}"/>
              </a:ext>
            </a:extLst>
          </p:cNvPr>
          <p:cNvSpPr txBox="1">
            <a:spLocks/>
          </p:cNvSpPr>
          <p:nvPr/>
        </p:nvSpPr>
        <p:spPr>
          <a:xfrm>
            <a:off x="1202147" y="5388332"/>
            <a:ext cx="6255293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sz="1600" dirty="0"/>
              <a:t>WE SINCERLEY THANK DR.ANJANA MADAM FOR GIVING US THESE OPPORTUNITY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718036"/>
            <a:ext cx="11887200" cy="1421928"/>
          </a:xfrm>
        </p:spPr>
        <p:txBody>
          <a:bodyPr/>
          <a:lstStyle/>
          <a:p>
            <a:r>
              <a:rPr lang="en-US" sz="3200" b="1" dirty="0"/>
              <a:t>“</a:t>
            </a:r>
            <a:r>
              <a:rPr lang="en-US" sz="3200" b="1" i="0" dirty="0">
                <a:solidFill>
                  <a:srgbClr val="555555"/>
                </a:solidFill>
                <a:effectLst/>
                <a:latin typeface="proximanova"/>
              </a:rPr>
              <a:t>Psychology is the scientific study of the mind and behavior. Psychologists are actively involved in studying and understanding </a:t>
            </a:r>
            <a:r>
              <a:rPr lang="en-US" sz="3200" b="1" dirty="0">
                <a:solidFill>
                  <a:srgbClr val="555555"/>
                </a:solidFill>
                <a:latin typeface="proximanova"/>
              </a:rPr>
              <a:t>M</a:t>
            </a:r>
            <a:r>
              <a:rPr lang="en-US" sz="3200" b="1" i="0" dirty="0">
                <a:solidFill>
                  <a:srgbClr val="555555"/>
                </a:solidFill>
                <a:effectLst/>
                <a:latin typeface="proximanova"/>
              </a:rPr>
              <a:t>ental Processes, </a:t>
            </a:r>
            <a:r>
              <a:rPr lang="en-US" sz="3200" b="1" dirty="0">
                <a:solidFill>
                  <a:srgbClr val="555555"/>
                </a:solidFill>
                <a:latin typeface="proximanova"/>
              </a:rPr>
              <a:t>B</a:t>
            </a:r>
            <a:r>
              <a:rPr lang="en-US" sz="3200" b="1" i="0" dirty="0">
                <a:solidFill>
                  <a:srgbClr val="555555"/>
                </a:solidFill>
                <a:effectLst/>
                <a:latin typeface="proximanova"/>
              </a:rPr>
              <a:t>rain Functions, and Behavior.</a:t>
            </a:r>
            <a:r>
              <a:rPr lang="en-US" sz="3200" b="1" dirty="0"/>
              <a:t>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94289" y="1788509"/>
            <a:ext cx="8097838" cy="369332"/>
          </a:xfrm>
        </p:spPr>
        <p:txBody>
          <a:bodyPr/>
          <a:lstStyle/>
          <a:p>
            <a:pPr algn="l"/>
            <a:r>
              <a:rPr lang="en-US" dirty="0"/>
              <a:t>WHAT IS PSYCHOLOGY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43A31B-9019-BE76-CC75-A10FD602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592" y="2092960"/>
            <a:ext cx="2315527" cy="282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9513C-9F1C-4CEC-6353-7A364EA8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683" y="2092960"/>
            <a:ext cx="2459038" cy="1336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F00CA-9339-ECB1-ED01-59ADF3C0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683" y="3415984"/>
            <a:ext cx="2459038" cy="15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7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66700" y="3423920"/>
            <a:ext cx="11658600" cy="701731"/>
          </a:xfrm>
        </p:spPr>
        <p:txBody>
          <a:bodyPr/>
          <a:lstStyle/>
          <a:p>
            <a:r>
              <a:rPr lang="en-US" sz="4400" b="1" dirty="0"/>
              <a:t>THE CHALLENGES OF A PSYCHOLOGY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132874" y="727754"/>
            <a:ext cx="4000646" cy="480131"/>
          </a:xfrm>
        </p:spPr>
        <p:txBody>
          <a:bodyPr/>
          <a:lstStyle/>
          <a:p>
            <a:r>
              <a:rPr lang="en-US" sz="28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2732" y="2333163"/>
            <a:ext cx="5028867" cy="978729"/>
          </a:xfrm>
        </p:spPr>
        <p:txBody>
          <a:bodyPr/>
          <a:lstStyle/>
          <a:p>
            <a:r>
              <a:rPr lang="en-US" sz="3200" dirty="0"/>
              <a:t>PROBLEMS FACED BY PYSCHOLOGY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873315" y="0"/>
            <a:ext cx="5671764" cy="3900042"/>
          </a:xfrm>
        </p:spPr>
        <p:txBody>
          <a:bodyPr/>
          <a:lstStyle/>
          <a:p>
            <a:pPr fontAlgn="t"/>
            <a:r>
              <a:rPr lang="en-IN" b="0" dirty="0"/>
              <a:t>Damage to psychologists, including: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IN" dirty="0"/>
              <a:t>Depression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IN" dirty="0"/>
              <a:t>Social/professional isolation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IN" dirty="0"/>
              <a:t>Job dissatisfaction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IN" dirty="0"/>
              <a:t>Suicide Chemical abuse or dependence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IN" dirty="0"/>
              <a:t>Relationship conflicts (e.g., divorce)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IN" dirty="0"/>
              <a:t>Other addictions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IN" dirty="0"/>
              <a:t>Unprofessional behaviours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IN" dirty="0"/>
              <a:t>Ethical violations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IN" dirty="0"/>
              <a:t>Stress-related illnesses</a:t>
            </a:r>
          </a:p>
          <a:p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310FF5A-99C2-6906-BD68-02BA5188482F}"/>
              </a:ext>
            </a:extLst>
          </p:cNvPr>
          <p:cNvSpPr txBox="1">
            <a:spLocks/>
          </p:cNvSpPr>
          <p:nvPr/>
        </p:nvSpPr>
        <p:spPr>
          <a:xfrm>
            <a:off x="232519" y="3656907"/>
            <a:ext cx="5671764" cy="30982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sz="2000" b="0" dirty="0"/>
              <a:t>Damage to the profession of psychology, including:</a:t>
            </a:r>
          </a:p>
          <a:p>
            <a:pPr marL="2857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Loss of credibility</a:t>
            </a:r>
          </a:p>
          <a:p>
            <a:pPr marL="2857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Lawsuits</a:t>
            </a:r>
          </a:p>
          <a:p>
            <a:pPr marL="2857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Attrition</a:t>
            </a:r>
          </a:p>
          <a:p>
            <a:pPr marL="2857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Negative media attention</a:t>
            </a:r>
          </a:p>
          <a:p>
            <a:pPr marL="2857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Cynicism</a:t>
            </a:r>
          </a:p>
          <a:p>
            <a:pPr marL="2857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Disillusionment</a:t>
            </a:r>
          </a:p>
          <a:p>
            <a:endParaRPr lang="en-US" sz="2000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A142651-96CC-9352-ADFE-46BC9C7B87D1}"/>
              </a:ext>
            </a:extLst>
          </p:cNvPr>
          <p:cNvSpPr txBox="1">
            <a:spLocks/>
          </p:cNvSpPr>
          <p:nvPr/>
        </p:nvSpPr>
        <p:spPr>
          <a:xfrm>
            <a:off x="5828491" y="3554080"/>
            <a:ext cx="5671764" cy="35589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b="0" dirty="0"/>
              <a:t>Damage to clients, including: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US" dirty="0"/>
              <a:t>Malpractice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US" dirty="0"/>
              <a:t>Suicide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US" dirty="0"/>
              <a:t>Boundary violations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US" dirty="0"/>
              <a:t>Loss of faith in therapy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US" dirty="0"/>
              <a:t>Symptom exacerbation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US" dirty="0"/>
              <a:t>Guilt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US" dirty="0"/>
              <a:t>Iatrogenic symptoms</a:t>
            </a:r>
          </a:p>
          <a:p>
            <a:pPr marL="342900" lvl="1" indent="-342900" fontAlgn="t">
              <a:buFont typeface="Arial" panose="020B0604020202020204" pitchFamily="34" charset="0"/>
              <a:buChar char="•"/>
            </a:pPr>
            <a:r>
              <a:rPr lang="en-US" dirty="0"/>
              <a:t>Despair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3.7037E-7 L -4.16667E-7 3.7037E-7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738185"/>
          </a:xfrm>
        </p:spPr>
        <p:txBody>
          <a:bodyPr/>
          <a:lstStyle/>
          <a:p>
            <a:r>
              <a:rPr lang="en-IN" b="1" i="0" dirty="0" err="1">
                <a:solidFill>
                  <a:srgbClr val="666666"/>
                </a:solidFill>
                <a:effectLst/>
                <a:latin typeface="proximanova"/>
              </a:rPr>
              <a:t>Behavioral</a:t>
            </a:r>
            <a:r>
              <a:rPr lang="en-IN" b="1" i="0" dirty="0">
                <a:solidFill>
                  <a:srgbClr val="666666"/>
                </a:solidFill>
                <a:effectLst/>
                <a:latin typeface="proximanova"/>
              </a:rPr>
              <a:t> Neuroscience</a:t>
            </a:r>
          </a:p>
          <a:p>
            <a:r>
              <a:rPr lang="en-US" dirty="0"/>
              <a:t>-</a:t>
            </a:r>
          </a:p>
          <a:p>
            <a:r>
              <a:rPr lang="en-IN" b="1" i="0" dirty="0">
                <a:solidFill>
                  <a:srgbClr val="666666"/>
                </a:solidFill>
                <a:effectLst/>
                <a:latin typeface="proximanova"/>
              </a:rPr>
              <a:t>Clinical Psychology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000548"/>
          </a:xfrm>
        </p:spPr>
        <p:txBody>
          <a:bodyPr/>
          <a:lstStyle/>
          <a:p>
            <a:r>
              <a:rPr lang="en-IN" b="1" i="0" dirty="0">
                <a:solidFill>
                  <a:srgbClr val="666666"/>
                </a:solidFill>
                <a:effectLst/>
                <a:latin typeface="proximanova"/>
              </a:rPr>
              <a:t>Cognitive Psychology</a:t>
            </a:r>
          </a:p>
          <a:p>
            <a:r>
              <a:rPr lang="en-US" dirty="0"/>
              <a:t>-</a:t>
            </a:r>
          </a:p>
          <a:p>
            <a:r>
              <a:rPr lang="en-IN" b="1" i="0" dirty="0">
                <a:solidFill>
                  <a:srgbClr val="666666"/>
                </a:solidFill>
                <a:effectLst/>
                <a:latin typeface="proximanova"/>
              </a:rPr>
              <a:t>Decision Science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738185"/>
          </a:xfrm>
        </p:spPr>
        <p:txBody>
          <a:bodyPr/>
          <a:lstStyle/>
          <a:p>
            <a:r>
              <a:rPr lang="en-IN" b="1" i="0" dirty="0">
                <a:solidFill>
                  <a:srgbClr val="666666"/>
                </a:solidFill>
                <a:effectLst/>
                <a:latin typeface="proximanova"/>
              </a:rPr>
              <a:t>Developmental Psychology</a:t>
            </a:r>
          </a:p>
          <a:p>
            <a:r>
              <a:rPr lang="en-IN" dirty="0">
                <a:solidFill>
                  <a:srgbClr val="666666"/>
                </a:solidFill>
                <a:latin typeface="proximanova"/>
              </a:rPr>
              <a:t>-</a:t>
            </a:r>
          </a:p>
          <a:p>
            <a:r>
              <a:rPr lang="en-IN" b="1" i="0" dirty="0">
                <a:solidFill>
                  <a:srgbClr val="666666"/>
                </a:solidFill>
                <a:effectLst/>
                <a:latin typeface="proximanova"/>
              </a:rPr>
              <a:t>Quantitative Psychology</a:t>
            </a:r>
          </a:p>
          <a:p>
            <a:endParaRPr lang="en-IN" b="1" i="0" dirty="0">
              <a:solidFill>
                <a:srgbClr val="666666"/>
              </a:solidFill>
              <a:effectLst/>
              <a:latin typeface="proximanova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262910"/>
          </a:xfrm>
        </p:spPr>
        <p:txBody>
          <a:bodyPr/>
          <a:lstStyle/>
          <a:p>
            <a:r>
              <a:rPr lang="en-IN" b="1" i="0" dirty="0">
                <a:solidFill>
                  <a:srgbClr val="666666"/>
                </a:solidFill>
                <a:effectLst/>
                <a:latin typeface="proximanova"/>
              </a:rPr>
              <a:t>Social Psychology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439368"/>
          </a:xfrm>
        </p:spPr>
        <p:txBody>
          <a:bodyPr/>
          <a:lstStyle/>
          <a:p>
            <a:r>
              <a:rPr lang="en-IN" b="1" i="0" dirty="0">
                <a:solidFill>
                  <a:srgbClr val="666666"/>
                </a:solidFill>
                <a:effectLst/>
                <a:latin typeface="proximanova"/>
              </a:rPr>
              <a:t>Intellectual and Developmental Disabilities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-328041" y="777291"/>
            <a:ext cx="12192000" cy="535531"/>
          </a:xfrm>
        </p:spPr>
        <p:txBody>
          <a:bodyPr/>
          <a:lstStyle/>
          <a:p>
            <a:r>
              <a:rPr lang="en-US" dirty="0"/>
              <a:t>DIFFERENT PSYCHOLOGICAL DEPARTMENTS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1-2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3-4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5-6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2" y="2895600"/>
            <a:ext cx="11660405" cy="2954987"/>
          </a:xfrm>
        </p:spPr>
        <p:txBody>
          <a:bodyPr/>
          <a:lstStyle/>
          <a:p>
            <a:r>
              <a:rPr lang="en-US" dirty="0"/>
              <a:t>Where Departments Shows The Cases and Conditions…!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44888" y="262422"/>
            <a:ext cx="4376615" cy="646331"/>
          </a:xfrm>
        </p:spPr>
        <p:txBody>
          <a:bodyPr/>
          <a:lstStyle/>
          <a:p>
            <a:r>
              <a:rPr lang="en-US" sz="4000" dirty="0"/>
              <a:t>PSYCHOLOGY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6AD3474-F325-35B5-7E2E-4A50BFBCAE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6" b="12906"/>
          <a:stretch>
            <a:fillRect/>
          </a:stretch>
        </p:blipFill>
        <p:spPr>
          <a:xfrm>
            <a:off x="6563360" y="7938"/>
            <a:ext cx="5628640" cy="685006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1679986" y="0"/>
            <a:ext cx="2377440" cy="84023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0" y="1535494"/>
            <a:ext cx="6096000" cy="2025170"/>
          </a:xfrm>
        </p:spPr>
        <p:txBody>
          <a:bodyPr/>
          <a:lstStyle/>
          <a:p>
            <a:r>
              <a:rPr lang="en-US" dirty="0"/>
              <a:t>PREPARE</a:t>
            </a:r>
          </a:p>
          <a:p>
            <a:pPr lvl="2"/>
            <a:r>
              <a:rPr lang="en-US" dirty="0"/>
              <a:t>Why does this matter to your audience?</a:t>
            </a:r>
          </a:p>
          <a:p>
            <a:pPr lvl="2"/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-179294" y="944563"/>
            <a:ext cx="6096000" cy="590931"/>
          </a:xfrm>
        </p:spPr>
        <p:txBody>
          <a:bodyPr/>
          <a:lstStyle/>
          <a:p>
            <a:r>
              <a:rPr lang="en-US" dirty="0"/>
              <a:t>ACADAMICS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DEFINE</a:t>
            </a:r>
          </a:p>
          <a:p>
            <a:pPr lvl="2"/>
            <a:r>
              <a:rPr lang="en-US" dirty="0"/>
              <a:t>Who | What | Where | When | Why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90931"/>
          </a:xfrm>
        </p:spPr>
        <p:txBody>
          <a:bodyPr/>
          <a:lstStyle/>
          <a:p>
            <a:r>
              <a:rPr lang="en-US" dirty="0"/>
              <a:t>CARRER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789</TotalTime>
  <Words>556</Words>
  <Application>Microsoft Office PowerPoint</Application>
  <PresentationFormat>Widescreen</PresentationFormat>
  <Paragraphs>130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proximanova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PSYCHOLOGY</vt:lpstr>
      <vt:lpstr>PowerPoint Presentation</vt:lpstr>
      <vt:lpstr>PowerPoint Presentation</vt:lpstr>
      <vt:lpstr> </vt:lpstr>
      <vt:lpstr>INTRODUCTION</vt:lpstr>
      <vt:lpstr>PowerPoint Presentation</vt:lpstr>
      <vt:lpstr>Where Departments Shows The Cases and Conditions…!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  RELATIONSHIPS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PYSCHOLOGY</dc:title>
  <dc:subject/>
  <dc:creator>ADITHYA SUDDALA</dc:creator>
  <cp:keywords/>
  <dc:description/>
  <cp:lastModifiedBy>ADITHYA SUDDALA</cp:lastModifiedBy>
  <cp:revision>3</cp:revision>
  <dcterms:created xsi:type="dcterms:W3CDTF">2022-11-16T17:32:36Z</dcterms:created>
  <dcterms:modified xsi:type="dcterms:W3CDTF">2022-11-17T16:08:11Z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