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0" r:id="rId7"/>
    <p:sldId id="261" r:id="rId8"/>
    <p:sldId id="262" r:id="rId9"/>
    <p:sldId id="264" r:id="rId10"/>
    <p:sldId id="266" r:id="rId11"/>
    <p:sldId id="269"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11/18/2022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11/18/2022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11/18/2022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4.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015DF-D8B8-0034-912D-55C365F0AA79}"/>
              </a:ext>
            </a:extLst>
          </p:cNvPr>
          <p:cNvSpPr>
            <a:spLocks noGrp="1"/>
          </p:cNvSpPr>
          <p:nvPr>
            <p:ph type="ctrTitle"/>
          </p:nvPr>
        </p:nvSpPr>
        <p:spPr>
          <a:xfrm>
            <a:off x="1154955" y="523783"/>
            <a:ext cx="8825658" cy="861420"/>
          </a:xfrm>
        </p:spPr>
        <p:txBody>
          <a:bodyPr/>
          <a:lstStyle/>
          <a:p>
            <a:pPr algn="ctr"/>
            <a:r>
              <a:rPr lang="en-US" sz="4800" b="1" u="sng"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TRAFFIC CONTROL SYSTEM</a:t>
            </a:r>
            <a:endParaRPr lang="en-IN" sz="4800" b="1" u="sng"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CA53B18-4FBC-2B8E-30CE-ED412977F239}"/>
              </a:ext>
            </a:extLst>
          </p:cNvPr>
          <p:cNvSpPr>
            <a:spLocks noGrp="1"/>
          </p:cNvSpPr>
          <p:nvPr>
            <p:ph type="subTitle" idx="1"/>
          </p:nvPr>
        </p:nvSpPr>
        <p:spPr>
          <a:xfrm>
            <a:off x="1154955" y="1695635"/>
            <a:ext cx="8825658" cy="3943165"/>
          </a:xfrm>
        </p:spPr>
        <p:txBody>
          <a:bodyPr>
            <a:normAutofit lnSpcReduction="10000"/>
          </a:bodyPr>
          <a:lstStyle/>
          <a:p>
            <a:pPr algn="ctr"/>
            <a:r>
              <a:rPr lang="en-US" sz="32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 members:</a:t>
            </a:r>
          </a:p>
          <a:p>
            <a:pPr algn="ctr"/>
            <a:endParaRPr lang="en-US" sz="32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lgn="ct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Ibrahim </a:t>
            </a:r>
            <a:r>
              <a:rPr lang="en-US" sz="2800" dirty="0" err="1">
                <a:solidFill>
                  <a:schemeClr val="tx1"/>
                </a:solidFill>
                <a:latin typeface="Times New Roman" panose="02020603050405020304" pitchFamily="18" charset="0"/>
                <a:cs typeface="Times New Roman" panose="02020603050405020304" pitchFamily="18" charset="0"/>
              </a:rPr>
              <a:t>afnan</a:t>
            </a:r>
            <a:r>
              <a:rPr lang="en-US" sz="2800" dirty="0">
                <a:solidFill>
                  <a:schemeClr val="tx1"/>
                </a:solidFill>
                <a:latin typeface="Times New Roman" panose="02020603050405020304" pitchFamily="18" charset="0"/>
                <a:cs typeface="Times New Roman" panose="02020603050405020304" pitchFamily="18" charset="0"/>
              </a:rPr>
              <a:t> – (2003A52013)</a:t>
            </a:r>
          </a:p>
          <a:p>
            <a:pPr marL="285750" indent="-285750" algn="ct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Mohd </a:t>
            </a:r>
            <a:r>
              <a:rPr lang="en-US" sz="2800" dirty="0" err="1">
                <a:solidFill>
                  <a:schemeClr val="tx1"/>
                </a:solidFill>
                <a:latin typeface="Times New Roman" panose="02020603050405020304" pitchFamily="18" charset="0"/>
                <a:cs typeface="Times New Roman" panose="02020603050405020304" pitchFamily="18" charset="0"/>
              </a:rPr>
              <a:t>shareeq</a:t>
            </a:r>
            <a:r>
              <a:rPr lang="en-US" sz="2800" dirty="0">
                <a:solidFill>
                  <a:schemeClr val="tx1"/>
                </a:solidFill>
                <a:latin typeface="Times New Roman" panose="02020603050405020304" pitchFamily="18" charset="0"/>
                <a:cs typeface="Times New Roman" panose="02020603050405020304" pitchFamily="18" charset="0"/>
              </a:rPr>
              <a:t> – (2003a52060)</a:t>
            </a:r>
          </a:p>
          <a:p>
            <a:pPr marL="285750" indent="-285750" algn="ctr">
              <a:buFont typeface="Wingdings" panose="05000000000000000000" pitchFamily="2" charset="2"/>
              <a:buChar char="Ø"/>
            </a:pPr>
            <a:endParaRPr lang="en-US" sz="2800" dirty="0">
              <a:solidFill>
                <a:schemeClr val="bg1"/>
              </a:solidFill>
              <a:latin typeface="Times New Roman" panose="02020603050405020304" pitchFamily="18" charset="0"/>
              <a:cs typeface="Times New Roman" panose="02020603050405020304" pitchFamily="18" charset="0"/>
            </a:endParaRPr>
          </a:p>
          <a:p>
            <a:pPr algn="ctr"/>
            <a:r>
              <a:rPr lang="en-US" sz="1600" b="1" u="sng" dirty="0">
                <a:solidFill>
                  <a:schemeClr val="bg1"/>
                </a:solidFill>
                <a:latin typeface="Times New Roman" panose="02020603050405020304" pitchFamily="18" charset="0"/>
                <a:cs typeface="Times New Roman" panose="02020603050405020304" pitchFamily="18" charset="0"/>
              </a:rPr>
              <a:t>Submitted to:</a:t>
            </a:r>
          </a:p>
          <a:p>
            <a:pPr algn="ctr"/>
            <a:r>
              <a:rPr lang="en-US" sz="1600" dirty="0">
                <a:solidFill>
                  <a:schemeClr val="bg1"/>
                </a:solidFill>
                <a:latin typeface="Times New Roman" panose="02020603050405020304" pitchFamily="18" charset="0"/>
                <a:cs typeface="Times New Roman" panose="02020603050405020304" pitchFamily="18" charset="0"/>
              </a:rPr>
              <a:t>K. Balakrishna</a:t>
            </a:r>
          </a:p>
          <a:p>
            <a:pPr algn="ctr"/>
            <a:r>
              <a:rPr lang="en-US" sz="1600" dirty="0">
                <a:solidFill>
                  <a:schemeClr val="bg1"/>
                </a:solidFill>
                <a:latin typeface="Times New Roman" panose="02020603050405020304" pitchFamily="18" charset="0"/>
                <a:cs typeface="Times New Roman" panose="02020603050405020304" pitchFamily="18" charset="0"/>
              </a:rPr>
              <a:t>Asst. prof.(Dept of Cse)</a:t>
            </a:r>
          </a:p>
          <a:p>
            <a:pPr algn="ctr"/>
            <a:endParaRPr lang="en-US" sz="16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659C6F9-434C-1203-E1D0-1ED6380928A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7554" y="5080691"/>
            <a:ext cx="3680460" cy="731520"/>
          </a:xfrm>
          <a:prstGeom prst="rect">
            <a:avLst/>
          </a:prstGeom>
          <a:noFill/>
          <a:ln>
            <a:noFill/>
          </a:ln>
        </p:spPr>
      </p:pic>
    </p:spTree>
    <p:extLst>
      <p:ext uri="{BB962C8B-B14F-4D97-AF65-F5344CB8AC3E}">
        <p14:creationId xmlns:p14="http://schemas.microsoft.com/office/powerpoint/2010/main" val="2799273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F7367-59D8-C0A7-67CF-BFADDF122C88}"/>
              </a:ext>
            </a:extLst>
          </p:cNvPr>
          <p:cNvSpPr>
            <a:spLocks noGrp="1"/>
          </p:cNvSpPr>
          <p:nvPr>
            <p:ph type="title"/>
          </p:nvPr>
        </p:nvSpPr>
        <p:spPr/>
        <p:txBody>
          <a:bodyPr/>
          <a:lstStyle/>
          <a:p>
            <a:pPr algn="ctr"/>
            <a:r>
              <a:rPr lang="en-US" b="1" dirty="0">
                <a:solidFill>
                  <a:srgbClr val="FFC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Screens, Test Cases and Test Results</a:t>
            </a:r>
            <a:endParaRPr lang="en-IN" dirty="0"/>
          </a:p>
        </p:txBody>
      </p:sp>
      <p:sp>
        <p:nvSpPr>
          <p:cNvPr id="3" name="Text Placeholder 2">
            <a:extLst>
              <a:ext uri="{FF2B5EF4-FFF2-40B4-BE49-F238E27FC236}">
                <a16:creationId xmlns:a16="http://schemas.microsoft.com/office/drawing/2014/main" id="{B1F20A73-1B4B-F797-B4A0-ED4E46C20B6B}"/>
              </a:ext>
            </a:extLst>
          </p:cNvPr>
          <p:cNvSpPr>
            <a:spLocks noGrp="1"/>
          </p:cNvSpPr>
          <p:nvPr>
            <p:ph type="body" idx="1"/>
          </p:nvPr>
        </p:nvSpPr>
        <p:spPr/>
        <p:txBody>
          <a:bodyPr/>
          <a:lstStyle/>
          <a:p>
            <a:endParaRPr lang="en-IN" dirty="0"/>
          </a:p>
        </p:txBody>
      </p:sp>
      <p:sp>
        <p:nvSpPr>
          <p:cNvPr id="4" name="Text Placeholder 3">
            <a:extLst>
              <a:ext uri="{FF2B5EF4-FFF2-40B4-BE49-F238E27FC236}">
                <a16:creationId xmlns:a16="http://schemas.microsoft.com/office/drawing/2014/main" id="{AB186745-3388-BD4C-96DB-38F0D3DF1B25}"/>
              </a:ext>
            </a:extLst>
          </p:cNvPr>
          <p:cNvSpPr>
            <a:spLocks noGrp="1"/>
          </p:cNvSpPr>
          <p:nvPr>
            <p:ph type="body" sz="half" idx="15"/>
          </p:nvPr>
        </p:nvSpPr>
        <p:spPr>
          <a:xfrm>
            <a:off x="1274893" y="6027055"/>
            <a:ext cx="2928775" cy="576262"/>
          </a:xfrm>
        </p:spPr>
        <p:txBody>
          <a:bodyPr>
            <a:noAutofit/>
          </a:bodyPr>
          <a:lstStyle/>
          <a:p>
            <a:pPr algn="ctr"/>
            <a:r>
              <a:rPr lang="en-IN" sz="18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Fig: Output which shows the RED signal</a:t>
            </a:r>
            <a:endParaRPr lang="en-IN"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523EA4AD-2563-F8CD-352C-CF2F8BB1D8FC}"/>
              </a:ext>
            </a:extLst>
          </p:cNvPr>
          <p:cNvSpPr>
            <a:spLocks noGrp="1"/>
          </p:cNvSpPr>
          <p:nvPr>
            <p:ph type="body" sz="quarter" idx="3"/>
          </p:nvPr>
        </p:nvSpPr>
        <p:spPr/>
        <p:txBody>
          <a:bodyPr/>
          <a:lstStyle/>
          <a:p>
            <a:endParaRPr lang="en-IN"/>
          </a:p>
        </p:txBody>
      </p:sp>
      <p:sp>
        <p:nvSpPr>
          <p:cNvPr id="6" name="Text Placeholder 5">
            <a:extLst>
              <a:ext uri="{FF2B5EF4-FFF2-40B4-BE49-F238E27FC236}">
                <a16:creationId xmlns:a16="http://schemas.microsoft.com/office/drawing/2014/main" id="{71700229-6C2E-3483-27B8-BAA984BC5758}"/>
              </a:ext>
            </a:extLst>
          </p:cNvPr>
          <p:cNvSpPr>
            <a:spLocks noGrp="1"/>
          </p:cNvSpPr>
          <p:nvPr>
            <p:ph type="body" sz="half" idx="16"/>
          </p:nvPr>
        </p:nvSpPr>
        <p:spPr>
          <a:xfrm>
            <a:off x="4512721" y="6035837"/>
            <a:ext cx="3147009" cy="576262"/>
          </a:xfrm>
        </p:spPr>
        <p:txBody>
          <a:bodyPr>
            <a:normAutofit fontScale="92500" lnSpcReduction="10000"/>
          </a:bodyPr>
          <a:lstStyle/>
          <a:p>
            <a:pPr algn="ctr"/>
            <a:r>
              <a:rPr lang="en-IN" sz="18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Fig: Output which shows the YELLOW signal</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07C83065-9642-8FA0-F73E-BA3104EF8945}"/>
              </a:ext>
            </a:extLst>
          </p:cNvPr>
          <p:cNvSpPr>
            <a:spLocks noGrp="1"/>
          </p:cNvSpPr>
          <p:nvPr>
            <p:ph type="body" sz="quarter" idx="13"/>
          </p:nvPr>
        </p:nvSpPr>
        <p:spPr/>
        <p:txBody>
          <a:bodyPr/>
          <a:lstStyle/>
          <a:p>
            <a:endParaRPr lang="en-IN"/>
          </a:p>
        </p:txBody>
      </p:sp>
      <p:sp>
        <p:nvSpPr>
          <p:cNvPr id="8" name="Text Placeholder 7">
            <a:extLst>
              <a:ext uri="{FF2B5EF4-FFF2-40B4-BE49-F238E27FC236}">
                <a16:creationId xmlns:a16="http://schemas.microsoft.com/office/drawing/2014/main" id="{4DD31DC6-5EA8-07BA-605A-8B5B8A679CF8}"/>
              </a:ext>
            </a:extLst>
          </p:cNvPr>
          <p:cNvSpPr>
            <a:spLocks noGrp="1"/>
          </p:cNvSpPr>
          <p:nvPr>
            <p:ph type="body" sz="half" idx="17"/>
          </p:nvPr>
        </p:nvSpPr>
        <p:spPr>
          <a:xfrm>
            <a:off x="7968783" y="5973837"/>
            <a:ext cx="3145536" cy="682698"/>
          </a:xfrm>
        </p:spPr>
        <p:txBody>
          <a:bodyPr/>
          <a:lstStyle/>
          <a:p>
            <a:pPr algn="ctr"/>
            <a:r>
              <a:rPr lang="en-IN" sz="18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Fig: Output which shows the GREEN signal</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71716E0-C132-4C46-F3E5-2ADB72B55D26}"/>
              </a:ext>
            </a:extLst>
          </p:cNvPr>
          <p:cNvPicPr/>
          <p:nvPr/>
        </p:nvPicPr>
        <p:blipFill>
          <a:blip r:embed="rId2"/>
          <a:stretch>
            <a:fillRect/>
          </a:stretch>
        </p:blipFill>
        <p:spPr>
          <a:xfrm>
            <a:off x="1154097" y="2603499"/>
            <a:ext cx="3278169" cy="3423555"/>
          </a:xfrm>
          <a:prstGeom prst="rect">
            <a:avLst/>
          </a:prstGeom>
        </p:spPr>
      </p:pic>
      <p:pic>
        <p:nvPicPr>
          <p:cNvPr id="10" name="Picture 9">
            <a:extLst>
              <a:ext uri="{FF2B5EF4-FFF2-40B4-BE49-F238E27FC236}">
                <a16:creationId xmlns:a16="http://schemas.microsoft.com/office/drawing/2014/main" id="{0400322C-D535-9E17-13A6-4F1399D19F74}"/>
              </a:ext>
            </a:extLst>
          </p:cNvPr>
          <p:cNvPicPr/>
          <p:nvPr/>
        </p:nvPicPr>
        <p:blipFill>
          <a:blip r:embed="rId3"/>
          <a:stretch>
            <a:fillRect/>
          </a:stretch>
        </p:blipFill>
        <p:spPr>
          <a:xfrm>
            <a:off x="7759736" y="2603498"/>
            <a:ext cx="3274129" cy="3423555"/>
          </a:xfrm>
          <a:prstGeom prst="rect">
            <a:avLst/>
          </a:prstGeom>
        </p:spPr>
      </p:pic>
      <p:pic>
        <p:nvPicPr>
          <p:cNvPr id="11" name="Picture 10">
            <a:extLst>
              <a:ext uri="{FF2B5EF4-FFF2-40B4-BE49-F238E27FC236}">
                <a16:creationId xmlns:a16="http://schemas.microsoft.com/office/drawing/2014/main" id="{6563C1A9-FACC-33A9-1768-7533EF97AAC2}"/>
              </a:ext>
            </a:extLst>
          </p:cNvPr>
          <p:cNvPicPr/>
          <p:nvPr/>
        </p:nvPicPr>
        <p:blipFill>
          <a:blip r:embed="rId4"/>
          <a:stretch>
            <a:fillRect/>
          </a:stretch>
        </p:blipFill>
        <p:spPr>
          <a:xfrm>
            <a:off x="4472494" y="2594367"/>
            <a:ext cx="3257571" cy="3379470"/>
          </a:xfrm>
          <a:prstGeom prst="rect">
            <a:avLst/>
          </a:prstGeom>
        </p:spPr>
      </p:pic>
    </p:spTree>
    <p:extLst>
      <p:ext uri="{BB962C8B-B14F-4D97-AF65-F5344CB8AC3E}">
        <p14:creationId xmlns:p14="http://schemas.microsoft.com/office/powerpoint/2010/main" val="193009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70AA-342B-5D47-0FBC-E55497678D9F}"/>
              </a:ext>
            </a:extLst>
          </p:cNvPr>
          <p:cNvSpPr>
            <a:spLocks noGrp="1"/>
          </p:cNvSpPr>
          <p:nvPr>
            <p:ph type="title"/>
          </p:nvPr>
        </p:nvSpPr>
        <p:spPr/>
        <p:txBody>
          <a:bodyPr/>
          <a:lstStyle/>
          <a:p>
            <a:pPr algn="ctr"/>
            <a:r>
              <a:rPr lang="en-IN" b="1" dirty="0">
                <a:solidFill>
                  <a:srgbClr val="FFC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778F28-3866-E511-EC7F-8E76E0E0D9D8}"/>
              </a:ext>
            </a:extLst>
          </p:cNvPr>
          <p:cNvSpPr>
            <a:spLocks noGrp="1"/>
          </p:cNvSpPr>
          <p:nvPr>
            <p:ph idx="1"/>
          </p:nvPr>
        </p:nvSpPr>
        <p:spPr>
          <a:xfrm>
            <a:off x="1683170" y="2468032"/>
            <a:ext cx="8825659" cy="3416300"/>
          </a:xfrm>
        </p:spPr>
        <p:txBody>
          <a:bodyPr/>
          <a:lstStyle/>
          <a:p>
            <a:pPr marL="0" indent="0" algn="just">
              <a:lnSpc>
                <a:spcPct val="150000"/>
              </a:lnSpc>
              <a:buNone/>
            </a:pPr>
            <a:r>
              <a:rPr lang="en-IN" sz="18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Traffic jam is the common phenomena in city area. Traffic jam is obstructing for trade and commerce also waste valuable time. The main reason of traffic jam can be not maintained traffic rules, faulty traffic signalling systems. Faulty traffic signalling systems, inadequate manpower and narrow road spaces and overtaking tendency of drivers create pro-longed traffic congestions and intensify sufferings of commuters keeping people motionless as well as creating suffocating condition in the streets. So, if we want to overcome this problem, we must install a modern traffic controller system also grow up the tendency of maintaining traffic rules</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32751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66B8-986B-8B26-09DF-13E9592113A8}"/>
              </a:ext>
            </a:extLst>
          </p:cNvPr>
          <p:cNvSpPr>
            <a:spLocks noGrp="1"/>
          </p:cNvSpPr>
          <p:nvPr>
            <p:ph type="ctrTitle"/>
          </p:nvPr>
        </p:nvSpPr>
        <p:spPr>
          <a:xfrm>
            <a:off x="-315988" y="2099733"/>
            <a:ext cx="11767544" cy="2677648"/>
          </a:xfrm>
        </p:spPr>
        <p:txBody>
          <a:bodyPr/>
          <a:lstStyle/>
          <a:p>
            <a:endParaRPr lang="en-IN" dirty="0"/>
          </a:p>
        </p:txBody>
      </p:sp>
      <p:sp>
        <p:nvSpPr>
          <p:cNvPr id="3" name="Subtitle 2">
            <a:extLst>
              <a:ext uri="{FF2B5EF4-FFF2-40B4-BE49-F238E27FC236}">
                <a16:creationId xmlns:a16="http://schemas.microsoft.com/office/drawing/2014/main" id="{63C7E561-A7D1-B888-2381-68DBE95D4288}"/>
              </a:ext>
            </a:extLst>
          </p:cNvPr>
          <p:cNvSpPr>
            <a:spLocks noGrp="1"/>
          </p:cNvSpPr>
          <p:nvPr>
            <p:ph type="subTitle" idx="1"/>
          </p:nvPr>
        </p:nvSpPr>
        <p:spPr/>
        <p:txBody>
          <a:bodyPr/>
          <a:lstStyle/>
          <a:p>
            <a:endParaRPr lang="en-IN"/>
          </a:p>
        </p:txBody>
      </p:sp>
      <p:pic>
        <p:nvPicPr>
          <p:cNvPr id="4098" name="Picture 2" descr="1435+ Editable Thank You Images for PowerPoint | SlideUpLift">
            <a:extLst>
              <a:ext uri="{FF2B5EF4-FFF2-40B4-BE49-F238E27FC236}">
                <a16:creationId xmlns:a16="http://schemas.microsoft.com/office/drawing/2014/main" id="{71F14719-76CB-5EC1-3618-3E03CD74E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167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7AD0B-1900-6A0A-627D-70922C67DC5F}"/>
              </a:ext>
            </a:extLst>
          </p:cNvPr>
          <p:cNvSpPr>
            <a:spLocks noGrp="1"/>
          </p:cNvSpPr>
          <p:nvPr>
            <p:ph type="title"/>
          </p:nvPr>
        </p:nvSpPr>
        <p:spPr/>
        <p:txBody>
          <a:bodyPr/>
          <a:lstStyle/>
          <a:p>
            <a:pPr algn="ctr"/>
            <a:r>
              <a:rPr lang="en-US" b="1" dirty="0">
                <a:solidFill>
                  <a:srgbClr val="FFC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CONTENTS</a:t>
            </a:r>
            <a:endParaRPr lang="en-IN" b="1" dirty="0">
              <a:solidFill>
                <a:srgbClr val="FFC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2449FDA-8150-B96A-178B-B24F1B570F67}"/>
              </a:ext>
            </a:extLst>
          </p:cNvPr>
          <p:cNvSpPr>
            <a:spLocks noGrp="1"/>
          </p:cNvSpPr>
          <p:nvPr>
            <p:ph idx="1"/>
          </p:nvPr>
        </p:nvSpPr>
        <p:spPr/>
        <p:txBody>
          <a:bodyPr>
            <a:noAutofit/>
          </a:bodyPr>
          <a:lstStyle/>
          <a:p>
            <a:pPr marL="0" indent="0" algn="just">
              <a:lnSpc>
                <a:spcPct val="150000"/>
              </a:lnSpc>
              <a:buNone/>
            </a:pPr>
            <a:r>
              <a:rPr lang="en-US" sz="2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Road infrastructure has seen consistent improvement in the last few years. Connectivity has improved and road transportation has become a focus of rapid development. In metropolitan cities traffic congestion is increasing rapidly, it results in chronic situation in dense downtown areas. Traffic signals play a significant role in the urban transportation system. They control the movement of traffic on urban streets by determining the appropriate signal timing settings. Traffic control systems are widely used to monitor and control the flow of automobiles through the junction of many roads. </a:t>
            </a:r>
          </a:p>
        </p:txBody>
      </p:sp>
    </p:spTree>
    <p:extLst>
      <p:ext uri="{BB962C8B-B14F-4D97-AF65-F5344CB8AC3E}">
        <p14:creationId xmlns:p14="http://schemas.microsoft.com/office/powerpoint/2010/main" val="3521216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928DC-F14C-9139-E5B8-B0C7F368B453}"/>
              </a:ext>
            </a:extLst>
          </p:cNvPr>
          <p:cNvSpPr>
            <a:spLocks noGrp="1"/>
          </p:cNvSpPr>
          <p:nvPr>
            <p:ph type="title"/>
          </p:nvPr>
        </p:nvSpPr>
        <p:spPr/>
        <p:txBody>
          <a:bodyPr/>
          <a:lstStyle/>
          <a:p>
            <a:pPr algn="ctr"/>
            <a:r>
              <a:rPr lang="en-IN" sz="4000" b="1" dirty="0">
                <a:solidFill>
                  <a:srgbClr val="FFC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OBJECTIVE</a:t>
            </a:r>
            <a:r>
              <a:rPr lang="en-IN" sz="4000" dirty="0">
                <a:solidFill>
                  <a:srgbClr val="000000"/>
                </a:solidFill>
                <a:effectLst/>
                <a:latin typeface="Calibri" panose="020F0502020204030204" pitchFamily="34" charset="0"/>
                <a:ea typeface="Calibri" panose="020F0502020204030204" pitchFamily="34" charset="0"/>
              </a:rPr>
              <a:t> </a:t>
            </a:r>
            <a:endParaRPr lang="en-IN" sz="4000" dirty="0"/>
          </a:p>
        </p:txBody>
      </p:sp>
      <p:sp>
        <p:nvSpPr>
          <p:cNvPr id="3" name="Content Placeholder 2">
            <a:extLst>
              <a:ext uri="{FF2B5EF4-FFF2-40B4-BE49-F238E27FC236}">
                <a16:creationId xmlns:a16="http://schemas.microsoft.com/office/drawing/2014/main" id="{F26E6349-D59D-3D32-CA5D-63FAB3E4EA82}"/>
              </a:ext>
            </a:extLst>
          </p:cNvPr>
          <p:cNvSpPr>
            <a:spLocks noGrp="1"/>
          </p:cNvSpPr>
          <p:nvPr>
            <p:ph idx="1"/>
          </p:nvPr>
        </p:nvSpPr>
        <p:spPr>
          <a:xfrm>
            <a:off x="384699" y="2769872"/>
            <a:ext cx="8825659" cy="3416300"/>
          </a:xfrm>
        </p:spPr>
        <p:txBody>
          <a:bodyPr>
            <a:normAutofit/>
          </a:bodyPr>
          <a:lstStyle/>
          <a:p>
            <a:pPr>
              <a:lnSpc>
                <a:spcPct val="150000"/>
              </a:lnSpc>
            </a:pPr>
            <a:r>
              <a:rPr lang="en-IN" sz="20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Roads without any supervision or guidance can lead to traffic conflicts and accidents. </a:t>
            </a:r>
          </a:p>
          <a:p>
            <a:r>
              <a:rPr lang="en-IN" sz="20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Traffic signals are required for an orderly flow of traffic. </a:t>
            </a:r>
          </a:p>
          <a:p>
            <a:r>
              <a:rPr lang="en-IN" sz="20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Traffic lights allow everyone to cross intersection point one by one, reducing conflicts b/w vehicles entering intersection points from different directions.</a:t>
            </a:r>
          </a:p>
          <a:p>
            <a:r>
              <a:rPr lang="en-IN" sz="20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It provides road safety, also helps to solve traffic in simple manners</a:t>
            </a:r>
            <a:endParaRPr lang="en-IN" sz="2000" dirty="0">
              <a:solidFill>
                <a:schemeClr val="tx1"/>
              </a:solidFill>
              <a:effectLst>
                <a:outerShdw blurRad="38100" dist="38100" dir="2700000" algn="tl">
                  <a:srgbClr val="000000">
                    <a:alpha val="43137"/>
                  </a:srgbClr>
                </a:outerShdw>
              </a:effectLst>
            </a:endParaRPr>
          </a:p>
        </p:txBody>
      </p:sp>
      <p:pic>
        <p:nvPicPr>
          <p:cNvPr id="1026" name="Picture 2" descr="Image result for traffic lights">
            <a:extLst>
              <a:ext uri="{FF2B5EF4-FFF2-40B4-BE49-F238E27FC236}">
                <a16:creationId xmlns:a16="http://schemas.microsoft.com/office/drawing/2014/main" id="{FBD8C305-304A-5528-5282-33715FF541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6011" y="2350542"/>
            <a:ext cx="2581290" cy="3651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848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8DF1-C909-522F-B810-7BC6AAD68018}"/>
              </a:ext>
            </a:extLst>
          </p:cNvPr>
          <p:cNvSpPr>
            <a:spLocks noGrp="1"/>
          </p:cNvSpPr>
          <p:nvPr>
            <p:ph type="title"/>
          </p:nvPr>
        </p:nvSpPr>
        <p:spPr>
          <a:xfrm>
            <a:off x="924136" y="0"/>
            <a:ext cx="2793158" cy="45719"/>
          </a:xfrm>
        </p:spPr>
        <p:txBody>
          <a:bodyPr/>
          <a:lstStyle/>
          <a:p>
            <a:endParaRPr lang="en-IN" dirty="0"/>
          </a:p>
        </p:txBody>
      </p:sp>
      <p:sp>
        <p:nvSpPr>
          <p:cNvPr id="3" name="Content Placeholder 2">
            <a:extLst>
              <a:ext uri="{FF2B5EF4-FFF2-40B4-BE49-F238E27FC236}">
                <a16:creationId xmlns:a16="http://schemas.microsoft.com/office/drawing/2014/main" id="{55DCD77E-6020-EF1E-1492-CEAA2E6D3DDD}"/>
              </a:ext>
            </a:extLst>
          </p:cNvPr>
          <p:cNvSpPr>
            <a:spLocks noGrp="1"/>
          </p:cNvSpPr>
          <p:nvPr>
            <p:ph idx="1"/>
          </p:nvPr>
        </p:nvSpPr>
        <p:spPr>
          <a:xfrm>
            <a:off x="5846979" y="1208103"/>
            <a:ext cx="5190066" cy="4572000"/>
          </a:xfrm>
        </p:spPr>
        <p:txBody>
          <a:bodyPr>
            <a:normAutofit/>
          </a:bodyPr>
          <a:lstStyle/>
          <a:p>
            <a:pPr>
              <a:lnSpc>
                <a:spcPct val="150000"/>
              </a:lnSpc>
            </a:pPr>
            <a:r>
              <a:rPr lang="en-IN" sz="20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There are different colours in traffic lights. Each light has a meaning, and these lights tell drivers what to do</a:t>
            </a:r>
          </a:p>
          <a:p>
            <a:r>
              <a:rPr lang="en-IN" sz="20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They are located at intersections and intersections of the road</a:t>
            </a:r>
          </a:p>
          <a:p>
            <a:r>
              <a:rPr lang="en-IN" sz="20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Light traffic signals play a major role in the traffic flow</a:t>
            </a:r>
            <a:endParaRPr lang="en-IN" sz="2000" dirty="0">
              <a:effectLst>
                <a:outerShdw blurRad="38100" dist="38100" dir="2700000" algn="tl">
                  <a:srgbClr val="000000">
                    <a:alpha val="43137"/>
                  </a:srgbClr>
                </a:outerShdw>
              </a:effectLst>
            </a:endParaRPr>
          </a:p>
        </p:txBody>
      </p:sp>
      <p:sp>
        <p:nvSpPr>
          <p:cNvPr id="4" name="Text Placeholder 3">
            <a:extLst>
              <a:ext uri="{FF2B5EF4-FFF2-40B4-BE49-F238E27FC236}">
                <a16:creationId xmlns:a16="http://schemas.microsoft.com/office/drawing/2014/main" id="{DACC321C-0DF8-5834-302F-C352524C85BF}"/>
              </a:ext>
            </a:extLst>
          </p:cNvPr>
          <p:cNvSpPr>
            <a:spLocks noGrp="1"/>
          </p:cNvSpPr>
          <p:nvPr>
            <p:ph type="body" sz="half" idx="2"/>
          </p:nvPr>
        </p:nvSpPr>
        <p:spPr>
          <a:xfrm flipV="1">
            <a:off x="1154954" y="6024879"/>
            <a:ext cx="2793158" cy="91836"/>
          </a:xfrm>
        </p:spPr>
        <p:txBody>
          <a:bodyPr>
            <a:normAutofit fontScale="25000" lnSpcReduction="20000"/>
          </a:bodyPr>
          <a:lstStyle/>
          <a:p>
            <a:endParaRPr lang="en-IN" dirty="0"/>
          </a:p>
        </p:txBody>
      </p:sp>
      <p:pic>
        <p:nvPicPr>
          <p:cNvPr id="2054" name="Picture 6" descr="Smart traffic light technology controlled using Artificial Intelligence">
            <a:extLst>
              <a:ext uri="{FF2B5EF4-FFF2-40B4-BE49-F238E27FC236}">
                <a16:creationId xmlns:a16="http://schemas.microsoft.com/office/drawing/2014/main" id="{17AA134B-ED12-E247-8559-353064527B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336" y="1127465"/>
            <a:ext cx="373749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627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F0062-BCAC-D13D-44E3-4497A4201544}"/>
              </a:ext>
            </a:extLst>
          </p:cNvPr>
          <p:cNvSpPr>
            <a:spLocks noGrp="1"/>
          </p:cNvSpPr>
          <p:nvPr>
            <p:ph type="title"/>
          </p:nvPr>
        </p:nvSpPr>
        <p:spPr>
          <a:xfrm>
            <a:off x="1075056" y="0"/>
            <a:ext cx="2793158" cy="45719"/>
          </a:xfrm>
        </p:spPr>
        <p:txBody>
          <a:bodyPr/>
          <a:lstStyle/>
          <a:p>
            <a:endParaRPr lang="en-IN" dirty="0"/>
          </a:p>
        </p:txBody>
      </p:sp>
      <p:sp>
        <p:nvSpPr>
          <p:cNvPr id="3" name="Content Placeholder 2">
            <a:extLst>
              <a:ext uri="{FF2B5EF4-FFF2-40B4-BE49-F238E27FC236}">
                <a16:creationId xmlns:a16="http://schemas.microsoft.com/office/drawing/2014/main" id="{FB9696E1-8F09-970B-932D-CDE9B5FB70EE}"/>
              </a:ext>
            </a:extLst>
          </p:cNvPr>
          <p:cNvSpPr>
            <a:spLocks noGrp="1"/>
          </p:cNvSpPr>
          <p:nvPr>
            <p:ph idx="1"/>
          </p:nvPr>
        </p:nvSpPr>
        <p:spPr>
          <a:xfrm>
            <a:off x="5599123" y="817485"/>
            <a:ext cx="5190066" cy="4572000"/>
          </a:xfrm>
        </p:spPr>
        <p:txBody>
          <a:bodyPr>
            <a:normAutofit/>
          </a:bodyPr>
          <a:lstStyle/>
          <a:p>
            <a:pPr marL="0" indent="0">
              <a:lnSpc>
                <a:spcPct val="150000"/>
              </a:lnSpc>
              <a:buNone/>
            </a:pPr>
            <a:r>
              <a:rPr lang="en-IN" sz="20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In order to preserve decorum, such traffic signals control the movement and flow of traffic.</a:t>
            </a:r>
          </a:p>
          <a:p>
            <a:pPr>
              <a:buFont typeface="Wingdings" panose="05000000000000000000" pitchFamily="2" charset="2"/>
              <a:buChar char="q"/>
            </a:pPr>
            <a:r>
              <a:rPr lang="en-IN" sz="20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Red light ON- A driver should stop.  </a:t>
            </a:r>
            <a:endParaRPr lang="en-IN" sz="2000" dirty="0">
              <a:solidFill>
                <a:srgbClr val="0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a:buFont typeface="Wingdings" panose="05000000000000000000" pitchFamily="2" charset="2"/>
              <a:buChar char="q"/>
            </a:pPr>
            <a:r>
              <a:rPr lang="en-IN" sz="20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Yellow light ON- A driver has to slow down and be ready to stop</a:t>
            </a:r>
          </a:p>
          <a:p>
            <a:pPr>
              <a:buFont typeface="Wingdings" panose="05000000000000000000" pitchFamily="2" charset="2"/>
              <a:buChar char="q"/>
            </a:pPr>
            <a:r>
              <a:rPr lang="en-IN" sz="20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Greenlight ON- A driver can start driving or keep driving</a:t>
            </a:r>
            <a:r>
              <a:rPr lang="en-IN" sz="2000" b="1"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endParaRPr lang="en-IN" sz="2000" dirty="0">
              <a:effectLst>
                <a:outerShdw blurRad="38100" dist="38100" dir="2700000" algn="tl">
                  <a:srgbClr val="000000">
                    <a:alpha val="43137"/>
                  </a:srgbClr>
                </a:outerShdw>
              </a:effectLst>
            </a:endParaRPr>
          </a:p>
        </p:txBody>
      </p:sp>
      <p:sp>
        <p:nvSpPr>
          <p:cNvPr id="4" name="Text Placeholder 3">
            <a:extLst>
              <a:ext uri="{FF2B5EF4-FFF2-40B4-BE49-F238E27FC236}">
                <a16:creationId xmlns:a16="http://schemas.microsoft.com/office/drawing/2014/main" id="{EC3EC21B-6D7F-0BC3-D02C-A50E35557F2B}"/>
              </a:ext>
            </a:extLst>
          </p:cNvPr>
          <p:cNvSpPr>
            <a:spLocks noGrp="1"/>
          </p:cNvSpPr>
          <p:nvPr>
            <p:ph type="body" sz="half" idx="2"/>
          </p:nvPr>
        </p:nvSpPr>
        <p:spPr>
          <a:xfrm>
            <a:off x="1075056" y="6812281"/>
            <a:ext cx="2793158" cy="45719"/>
          </a:xfrm>
        </p:spPr>
        <p:txBody>
          <a:bodyPr>
            <a:normAutofit fontScale="25000" lnSpcReduction="20000"/>
          </a:bodyPr>
          <a:lstStyle/>
          <a:p>
            <a:endParaRPr lang="en-IN" dirty="0"/>
          </a:p>
        </p:txBody>
      </p:sp>
      <p:pic>
        <p:nvPicPr>
          <p:cNvPr id="3074" name="Picture 2" descr="Premium Vector | Flat traffic lights with three colors red yellow green set traffic  light illustration with text colored badges">
            <a:extLst>
              <a:ext uri="{FF2B5EF4-FFF2-40B4-BE49-F238E27FC236}">
                <a16:creationId xmlns:a16="http://schemas.microsoft.com/office/drawing/2014/main" id="{1B19C48D-7558-7BBA-9D23-2C08101580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811" y="1022264"/>
            <a:ext cx="2390775" cy="4730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533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1C6A4-A492-40E7-2A0D-4928C762D2EC}"/>
              </a:ext>
            </a:extLst>
          </p:cNvPr>
          <p:cNvSpPr>
            <a:spLocks noGrp="1"/>
          </p:cNvSpPr>
          <p:nvPr>
            <p:ph type="title"/>
          </p:nvPr>
        </p:nvSpPr>
        <p:spPr/>
        <p:txBody>
          <a:bodyPr/>
          <a:lstStyle/>
          <a:p>
            <a:endParaRPr lang="en-IN"/>
          </a:p>
        </p:txBody>
      </p:sp>
      <p:sp>
        <p:nvSpPr>
          <p:cNvPr id="3" name="Picture Placeholder 2">
            <a:extLst>
              <a:ext uri="{FF2B5EF4-FFF2-40B4-BE49-F238E27FC236}">
                <a16:creationId xmlns:a16="http://schemas.microsoft.com/office/drawing/2014/main" id="{B5E27296-3985-0D1C-6765-0566D2DA9A39}"/>
              </a:ext>
            </a:extLst>
          </p:cNvPr>
          <p:cNvSpPr>
            <a:spLocks noGrp="1"/>
          </p:cNvSpPr>
          <p:nvPr>
            <p:ph type="pic" idx="1"/>
          </p:nvPr>
        </p:nvSpPr>
        <p:spPr>
          <a:xfrm>
            <a:off x="64203" y="0"/>
            <a:ext cx="3227193" cy="367273"/>
          </a:xfrm>
        </p:spPr>
      </p:sp>
      <p:sp>
        <p:nvSpPr>
          <p:cNvPr id="4" name="Text Placeholder 3">
            <a:extLst>
              <a:ext uri="{FF2B5EF4-FFF2-40B4-BE49-F238E27FC236}">
                <a16:creationId xmlns:a16="http://schemas.microsoft.com/office/drawing/2014/main" id="{BB4C37C9-F51E-EEB7-434E-CBF74CE9E395}"/>
              </a:ext>
            </a:extLst>
          </p:cNvPr>
          <p:cNvSpPr>
            <a:spLocks noGrp="1"/>
          </p:cNvSpPr>
          <p:nvPr>
            <p:ph type="body" sz="half" idx="2"/>
          </p:nvPr>
        </p:nvSpPr>
        <p:spPr/>
        <p:txBody>
          <a:bodyPr/>
          <a:lstStyle/>
          <a:p>
            <a:endParaRPr lang="en-IN"/>
          </a:p>
        </p:txBody>
      </p:sp>
      <p:sp>
        <p:nvSpPr>
          <p:cNvPr id="6" name="TextBox 5">
            <a:extLst>
              <a:ext uri="{FF2B5EF4-FFF2-40B4-BE49-F238E27FC236}">
                <a16:creationId xmlns:a16="http://schemas.microsoft.com/office/drawing/2014/main" id="{3F85C34B-6B2B-D50C-1775-5F90A7E35784}"/>
              </a:ext>
            </a:extLst>
          </p:cNvPr>
          <p:cNvSpPr txBox="1"/>
          <p:nvPr/>
        </p:nvSpPr>
        <p:spPr>
          <a:xfrm>
            <a:off x="6782540" y="1889879"/>
            <a:ext cx="3719744" cy="3366563"/>
          </a:xfrm>
          <a:prstGeom prst="rect">
            <a:avLst/>
          </a:prstGeom>
          <a:noFill/>
        </p:spPr>
        <p:txBody>
          <a:bodyPr wrap="square">
            <a:spAutoFit/>
          </a:bodyPr>
          <a:lstStyle/>
          <a:p>
            <a:pPr algn="just" rtl="0" eaLnBrk="1" latinLnBrk="0" hangingPunct="1">
              <a:lnSpc>
                <a:spcPct val="150000"/>
              </a:lnSpc>
              <a:spcBef>
                <a:spcPts val="1000"/>
              </a:spcBef>
              <a:spcAft>
                <a:spcPts val="0"/>
              </a:spcAft>
              <a:buClr>
                <a:schemeClr val="accent1"/>
              </a:buClr>
              <a:buSzPct val="80000"/>
            </a:pPr>
            <a:r>
              <a:rPr lang="en-US" sz="1800" b="0" i="0" kern="1200" dirty="0">
                <a:solidFill>
                  <a:srgbClr val="40404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this project we are going to create a Button Group such that it contains three radio buttons Red, Yellow, Green when red is clicked it need to display “Stop!”, when yellow is clicked it need to display “Get Ready to go!”, when the green button is clicked Display “Go.</a:t>
            </a:r>
            <a:endParaRPr lang="en-IN"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148" name="Picture 4" descr="The Hidden Genius and Influence of the Traffic Light | WIRED">
            <a:extLst>
              <a:ext uri="{FF2B5EF4-FFF2-40B4-BE49-F238E27FC236}">
                <a16:creationId xmlns:a16="http://schemas.microsoft.com/office/drawing/2014/main" id="{51C716A5-C74C-BA0C-B908-8BFAABDF73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475" y="834477"/>
            <a:ext cx="4195022" cy="5189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678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46BE6-5758-663C-5EFA-9C0CF61C033F}"/>
              </a:ext>
            </a:extLst>
          </p:cNvPr>
          <p:cNvSpPr>
            <a:spLocks noGrp="1"/>
          </p:cNvSpPr>
          <p:nvPr>
            <p:ph type="title"/>
          </p:nvPr>
        </p:nvSpPr>
        <p:spPr/>
        <p:txBody>
          <a:bodyPr/>
          <a:lstStyle/>
          <a:p>
            <a:pPr algn="ctr"/>
            <a:r>
              <a:rPr lang="en-US" sz="4000" b="1" dirty="0">
                <a:solidFill>
                  <a:srgbClr val="FFC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Elements used in the Project</a:t>
            </a:r>
            <a:endParaRPr lang="en-IN" sz="4000" b="1" dirty="0">
              <a:solidFill>
                <a:srgbClr val="FFC000"/>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484E0C45-DACD-537E-1FDD-677BC148B474}"/>
              </a:ext>
            </a:extLst>
          </p:cNvPr>
          <p:cNvSpPr txBox="1"/>
          <p:nvPr/>
        </p:nvSpPr>
        <p:spPr>
          <a:xfrm>
            <a:off x="745724" y="2334827"/>
            <a:ext cx="10804125" cy="4739759"/>
          </a:xfrm>
          <a:prstGeom prst="rect">
            <a:avLst/>
          </a:prstGeom>
          <a:noFill/>
        </p:spPr>
        <p:txBody>
          <a:bodyPr wrap="square" rtlCol="0">
            <a:spAutoFit/>
          </a:bodyPr>
          <a:lstStyle/>
          <a:p>
            <a:pPr marL="285115" indent="-285750" algn="just">
              <a:lnSpc>
                <a:spcPct val="150000"/>
              </a:lnSpc>
              <a:spcAft>
                <a:spcPts val="565"/>
              </a:spcAft>
              <a:buFont typeface="Arial" panose="020B0604020202020204" pitchFamily="34" charset="0"/>
              <a:buChar char="•"/>
            </a:pPr>
            <a:r>
              <a:rPr lang="en-IN" sz="1800" b="1" dirty="0" err="1">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JFrame</a:t>
            </a:r>
            <a:r>
              <a:rPr lang="en-IN" sz="1800" b="1"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IN" sz="18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The </a:t>
            </a:r>
            <a:r>
              <a:rPr lang="en-IN" sz="1800" dirty="0" err="1">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javax.swing.JFrame</a:t>
            </a:r>
            <a:r>
              <a:rPr lang="en-IN" sz="18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class is a type of container which inherits the </a:t>
            </a:r>
            <a:r>
              <a:rPr lang="en-IN" sz="1800" dirty="0" err="1">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java.awt.Frame</a:t>
            </a:r>
            <a:r>
              <a:rPr lang="en-IN" sz="18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class. </a:t>
            </a:r>
            <a:r>
              <a:rPr lang="en-IN" sz="1800" dirty="0" err="1">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JFrame</a:t>
            </a:r>
            <a:r>
              <a:rPr lang="en-IN" sz="18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works like the main window where components like labels, buttons, </a:t>
            </a:r>
            <a:r>
              <a:rPr lang="en-IN" sz="1800" dirty="0" err="1">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textfields</a:t>
            </a:r>
            <a:r>
              <a:rPr lang="en-IN" sz="18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are added to create a GUI. Unlike Frame, </a:t>
            </a:r>
            <a:r>
              <a:rPr lang="en-IN" sz="1800" dirty="0" err="1">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JFrame</a:t>
            </a:r>
            <a:r>
              <a:rPr lang="en-IN" sz="18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has the option to hide or close the window with the help of </a:t>
            </a:r>
            <a:r>
              <a:rPr lang="en-IN" sz="1800" dirty="0" err="1">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setDefaultCloseOperation</a:t>
            </a:r>
            <a:r>
              <a:rPr lang="en-IN" sz="18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method.  </a:t>
            </a:r>
            <a:endParaRPr lang="en-IN" sz="1800" dirty="0">
              <a:solidFill>
                <a:srgbClr val="0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marL="285750" indent="-285750" algn="just">
              <a:buFont typeface="Arial" panose="020B0604020202020204" pitchFamily="34" charset="0"/>
              <a:buChar char="•"/>
            </a:pPr>
            <a:endParaRPr lang="en-IN" dirty="0">
              <a:effectLst>
                <a:outerShdw blurRad="38100" dist="38100" dir="2700000" algn="tl">
                  <a:srgbClr val="000000">
                    <a:alpha val="43137"/>
                  </a:srgbClr>
                </a:outerShdw>
              </a:effectLst>
            </a:endParaRPr>
          </a:p>
          <a:p>
            <a:pPr marL="285750" indent="-285750" algn="just">
              <a:buFont typeface="Arial" panose="020B0604020202020204" pitchFamily="34" charset="0"/>
              <a:buChar char="•"/>
            </a:pPr>
            <a:r>
              <a:rPr lang="en-IN" sz="1800" b="1" dirty="0" err="1">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JLabel</a:t>
            </a:r>
            <a:r>
              <a:rPr lang="en-IN" sz="1800" b="1"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IN" sz="18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The object of </a:t>
            </a:r>
            <a:r>
              <a:rPr lang="en-IN" sz="1800" dirty="0" err="1">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JLabel</a:t>
            </a:r>
            <a:r>
              <a:rPr lang="en-IN" sz="18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class is a component for placing text in a container. It is used to display a single line of read only text. The text can be changed by an application but a user cannot edit it directly. It inherits </a:t>
            </a:r>
            <a:r>
              <a:rPr lang="en-IN" sz="1800" dirty="0" err="1">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JComponent</a:t>
            </a:r>
            <a:r>
              <a:rPr lang="en-IN" sz="18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class.  </a:t>
            </a:r>
            <a:endParaRPr lang="en-IN" sz="1800" dirty="0">
              <a:solidFill>
                <a:srgbClr val="0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marL="285750" indent="-285750" algn="just">
              <a:buFont typeface="Arial" panose="020B0604020202020204" pitchFamily="34" charset="0"/>
              <a:buChar char="•"/>
            </a:pPr>
            <a:endParaRPr lang="en-IN" dirty="0">
              <a:effectLst>
                <a:outerShdw blurRad="38100" dist="38100" dir="2700000" algn="tl">
                  <a:srgbClr val="000000">
                    <a:alpha val="43137"/>
                  </a:srgbClr>
                </a:outerShdw>
              </a:effectLst>
            </a:endParaRPr>
          </a:p>
          <a:p>
            <a:pPr marL="285750" indent="-285750" algn="just">
              <a:buFont typeface="Arial" panose="020B0604020202020204" pitchFamily="34" charset="0"/>
              <a:buChar char="•"/>
            </a:pPr>
            <a:r>
              <a:rPr lang="en-IN" sz="1800" b="1" dirty="0" err="1">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JButton</a:t>
            </a:r>
            <a:r>
              <a:rPr lang="en-IN" sz="1800" b="1"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IN" sz="18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The </a:t>
            </a:r>
            <a:r>
              <a:rPr lang="en-IN" sz="1800" dirty="0" err="1">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JButton</a:t>
            </a:r>
            <a:r>
              <a:rPr lang="en-IN" sz="18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class is used to create a </a:t>
            </a:r>
            <a:r>
              <a:rPr lang="en-IN" sz="1800" dirty="0" err="1">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labeled</a:t>
            </a:r>
            <a:r>
              <a:rPr lang="en-IN" sz="18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button that has platform independent implementation.</a:t>
            </a:r>
          </a:p>
          <a:p>
            <a:pPr algn="just"/>
            <a:r>
              <a:rPr lang="en-IN" sz="18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endParaRPr lang="en-IN" sz="1800" dirty="0">
              <a:solidFill>
                <a:srgbClr val="0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marL="285750" indent="-285750" algn="just">
              <a:buFont typeface="Arial" panose="020B0604020202020204" pitchFamily="34" charset="0"/>
              <a:buChar char="•"/>
            </a:pPr>
            <a:r>
              <a:rPr lang="en-IN" sz="1800" b="1" dirty="0" err="1">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setLayout</a:t>
            </a:r>
            <a:r>
              <a:rPr lang="en-IN" sz="1800" b="1"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 </a:t>
            </a:r>
            <a:r>
              <a:rPr lang="en-IN" sz="18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Sets the </a:t>
            </a:r>
            <a:r>
              <a:rPr lang="en-IN" sz="1800" dirty="0" err="1">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LayoutManager</a:t>
            </a:r>
            <a:r>
              <a:rPr lang="en-IN" sz="18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Overridden to conditionally forward the call to the </a:t>
            </a:r>
            <a:r>
              <a:rPr lang="en-IN" sz="1800" dirty="0" err="1">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contentPane</a:t>
            </a:r>
            <a:r>
              <a:rPr lang="en-IN" sz="18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p>
          <a:p>
            <a:pPr algn="just"/>
            <a:endParaRPr lang="en-IN" sz="18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IN" sz="1800" b="1" dirty="0" err="1">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setVisible</a:t>
            </a:r>
            <a:r>
              <a:rPr lang="en-IN" sz="1800" b="1"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IN" sz="18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Shows or hides this Window depending on the value of parameter Boolean b. </a:t>
            </a:r>
            <a:endParaRPr lang="en-IN" sz="1800" dirty="0">
              <a:solidFill>
                <a:srgbClr val="0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marL="285750" indent="-285750" algn="just">
              <a:buFont typeface="Arial" panose="020B0604020202020204" pitchFamily="34" charset="0"/>
              <a:buChar char="•"/>
            </a:pPr>
            <a:endParaRPr lang="en-IN" dirty="0">
              <a:solidFill>
                <a:srgbClr val="000000"/>
              </a:solidFill>
              <a:effectLst>
                <a:outerShdw blurRad="38100" dist="38100" dir="2700000" algn="tl">
                  <a:srgbClr val="000000">
                    <a:alpha val="43137"/>
                  </a:srgbClr>
                </a:outerShdw>
              </a:effectLst>
              <a:latin typeface="Times New Roman" panose="02020603050405020304" pitchFamily="18" charset="0"/>
            </a:endParaRPr>
          </a:p>
          <a:p>
            <a:pPr marL="285750" indent="-285750" algn="just">
              <a:buFont typeface="Arial" panose="020B0604020202020204" pitchFamily="34" charset="0"/>
              <a:buChar char="•"/>
            </a:pP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9095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E46117-457B-16D3-0409-4EC3A109A2C3}"/>
              </a:ext>
            </a:extLst>
          </p:cNvPr>
          <p:cNvSpPr txBox="1"/>
          <p:nvPr/>
        </p:nvSpPr>
        <p:spPr>
          <a:xfrm>
            <a:off x="556334" y="1926455"/>
            <a:ext cx="11079332" cy="418229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800" b="1"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ActionListener( ): </a:t>
            </a:r>
            <a:r>
              <a:rPr lang="en-IN" sz="18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The listener interface for receiving action events. The class that is interested in processing an action event implements this interface, and the object created with that class is registered with a component, using the component's </a:t>
            </a:r>
            <a:r>
              <a:rPr lang="en-IN" sz="1800" dirty="0" err="1">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addActionListener</a:t>
            </a:r>
            <a:r>
              <a:rPr lang="en-IN" sz="18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method. When the action event occurs, that object's </a:t>
            </a:r>
            <a:r>
              <a:rPr lang="en-IN" sz="1800" dirty="0" err="1">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actionPerformed</a:t>
            </a:r>
            <a:r>
              <a:rPr lang="en-IN" sz="18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method is invoked.  </a:t>
            </a:r>
          </a:p>
          <a:p>
            <a:endParaRPr lang="en-IN" sz="18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b="1"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1800" b="1" dirty="0" err="1">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addItem</a:t>
            </a:r>
            <a:r>
              <a:rPr lang="en-IN" sz="1800" b="1"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 </a:t>
            </a:r>
            <a:r>
              <a:rPr lang="en-IN" sz="18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Adds an item to the item list. This method works only if the </a:t>
            </a:r>
            <a:r>
              <a:rPr lang="en-IN" sz="1800" dirty="0" err="1">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JComboBox</a:t>
            </a:r>
            <a:r>
              <a:rPr lang="en-IN" sz="18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uses a mutable data model. </a:t>
            </a:r>
          </a:p>
          <a:p>
            <a:endParaRPr lang="en-IN" sz="18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marL="5715" indent="-6350">
              <a:lnSpc>
                <a:spcPct val="107000"/>
              </a:lnSpc>
              <a:spcAft>
                <a:spcPts val="565"/>
              </a:spcAft>
            </a:pPr>
            <a:endParaRPr lang="en-IN" b="1"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marL="285115" indent="-285750">
              <a:lnSpc>
                <a:spcPct val="107000"/>
              </a:lnSpc>
              <a:spcAft>
                <a:spcPts val="565"/>
              </a:spcAft>
              <a:buFont typeface="Arial" panose="020B0604020202020204" pitchFamily="34" charset="0"/>
              <a:buChar char="•"/>
            </a:pPr>
            <a:r>
              <a:rPr lang="en-IN" sz="1800" b="1" dirty="0" err="1">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setText</a:t>
            </a:r>
            <a:r>
              <a:rPr lang="en-IN" sz="1800" b="1"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 </a:t>
            </a:r>
            <a:r>
              <a:rPr lang="en-IN" sz="18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Defines the single line of text this component will display. If the value of text is null or empty string, nothing is displayed. </a:t>
            </a:r>
            <a:endParaRPr lang="en-IN" sz="1800" dirty="0">
              <a:solidFill>
                <a:srgbClr val="0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52802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E43D0-D5F0-6AD7-B009-68787642C80B}"/>
              </a:ext>
            </a:extLst>
          </p:cNvPr>
          <p:cNvSpPr>
            <a:spLocks noGrp="1"/>
          </p:cNvSpPr>
          <p:nvPr>
            <p:ph type="title"/>
          </p:nvPr>
        </p:nvSpPr>
        <p:spPr/>
        <p:txBody>
          <a:bodyPr/>
          <a:lstStyle/>
          <a:p>
            <a:pPr algn="ctr"/>
            <a:r>
              <a:rPr lang="en-US" b="1" dirty="0">
                <a:solidFill>
                  <a:srgbClr val="FFC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Screens, Test Cases and Test Results</a:t>
            </a:r>
            <a:endParaRPr lang="en-IN" dirty="0"/>
          </a:p>
        </p:txBody>
      </p:sp>
      <p:pic>
        <p:nvPicPr>
          <p:cNvPr id="6" name="Content Placeholder 5">
            <a:extLst>
              <a:ext uri="{FF2B5EF4-FFF2-40B4-BE49-F238E27FC236}">
                <a16:creationId xmlns:a16="http://schemas.microsoft.com/office/drawing/2014/main" id="{0EDEAC3D-EFEB-04A8-1C0A-0A851B35A3C2}"/>
              </a:ext>
            </a:extLst>
          </p:cNvPr>
          <p:cNvPicPr>
            <a:picLocks noGrp="1" noChangeAspect="1"/>
          </p:cNvPicPr>
          <p:nvPr>
            <p:ph sz="half" idx="1"/>
          </p:nvPr>
        </p:nvPicPr>
        <p:blipFill>
          <a:blip r:embed="rId2"/>
          <a:stretch>
            <a:fillRect/>
          </a:stretch>
        </p:blipFill>
        <p:spPr>
          <a:xfrm>
            <a:off x="1155700" y="2603499"/>
            <a:ext cx="4824413" cy="3193619"/>
          </a:xfrm>
        </p:spPr>
      </p:pic>
      <p:sp>
        <p:nvSpPr>
          <p:cNvPr id="7" name="TextBox 6">
            <a:extLst>
              <a:ext uri="{FF2B5EF4-FFF2-40B4-BE49-F238E27FC236}">
                <a16:creationId xmlns:a16="http://schemas.microsoft.com/office/drawing/2014/main" id="{9B92BFF1-622E-835F-98E3-8953E8D09102}"/>
              </a:ext>
            </a:extLst>
          </p:cNvPr>
          <p:cNvSpPr txBox="1"/>
          <p:nvPr/>
        </p:nvSpPr>
        <p:spPr>
          <a:xfrm>
            <a:off x="1225118" y="6019800"/>
            <a:ext cx="4625266" cy="369332"/>
          </a:xfrm>
          <a:prstGeom prst="rect">
            <a:avLst/>
          </a:prstGeom>
          <a:noFill/>
        </p:spPr>
        <p:txBody>
          <a:bodyPr wrap="square" rtlCol="0">
            <a:spAutoFit/>
          </a:bodyPr>
          <a:lstStyle/>
          <a:p>
            <a:pPr algn="ctr"/>
            <a:r>
              <a:rPr lang="en-IN" sz="18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Fig: Compilation of project</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F8FEBC7C-EF0B-4698-2189-35AB8018FB2D}"/>
              </a:ext>
            </a:extLst>
          </p:cNvPr>
          <p:cNvPicPr>
            <a:picLocks noGrp="1"/>
          </p:cNvPicPr>
          <p:nvPr>
            <p:ph sz="half" idx="2"/>
          </p:nvPr>
        </p:nvPicPr>
        <p:blipFill>
          <a:blip r:embed="rId3"/>
          <a:stretch>
            <a:fillRect/>
          </a:stretch>
        </p:blipFill>
        <p:spPr>
          <a:xfrm>
            <a:off x="6400801" y="2603500"/>
            <a:ext cx="4048216" cy="3193618"/>
          </a:xfrm>
          <a:prstGeom prst="rect">
            <a:avLst/>
          </a:prstGeom>
        </p:spPr>
      </p:pic>
      <p:sp>
        <p:nvSpPr>
          <p:cNvPr id="13" name="TextBox 12">
            <a:extLst>
              <a:ext uri="{FF2B5EF4-FFF2-40B4-BE49-F238E27FC236}">
                <a16:creationId xmlns:a16="http://schemas.microsoft.com/office/drawing/2014/main" id="{43568F07-D841-31A6-F0F5-E29FF1694A40}"/>
              </a:ext>
            </a:extLst>
          </p:cNvPr>
          <p:cNvSpPr txBox="1"/>
          <p:nvPr/>
        </p:nvSpPr>
        <p:spPr>
          <a:xfrm>
            <a:off x="6400801" y="6019800"/>
            <a:ext cx="4048216" cy="369332"/>
          </a:xfrm>
          <a:prstGeom prst="rect">
            <a:avLst/>
          </a:prstGeom>
          <a:noFill/>
        </p:spPr>
        <p:txBody>
          <a:bodyPr wrap="square" rtlCol="0">
            <a:spAutoFit/>
          </a:bodyPr>
          <a:lstStyle/>
          <a:p>
            <a:pPr algn="ctr"/>
            <a:r>
              <a:rPr lang="en-IN" sz="18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Fig: Initial output of project</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01297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{8F933DB7-4D31-41A0-B741-5DB8F98B84AF}tf02900722</Template>
  <TotalTime>68</TotalTime>
  <Words>783</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Times New Roman</vt:lpstr>
      <vt:lpstr>Wingdings</vt:lpstr>
      <vt:lpstr>Wingdings 3</vt:lpstr>
      <vt:lpstr>Ion Boardroom</vt:lpstr>
      <vt:lpstr>TRAFFIC CONTROL SYSTEM</vt:lpstr>
      <vt:lpstr>CONTENTS</vt:lpstr>
      <vt:lpstr>OBJECTIVE </vt:lpstr>
      <vt:lpstr>PowerPoint Presentation</vt:lpstr>
      <vt:lpstr>PowerPoint Presentation</vt:lpstr>
      <vt:lpstr>PowerPoint Presentation</vt:lpstr>
      <vt:lpstr>Elements used in the Project</vt:lpstr>
      <vt:lpstr>PowerPoint Presentation</vt:lpstr>
      <vt:lpstr>Screens, Test Cases and Test Results</vt:lpstr>
      <vt:lpstr>Screens, Test Cases and Test Results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CONTROL SYSTEM</dc:title>
  <dc:creator>Mohd</dc:creator>
  <cp:lastModifiedBy>Mohd</cp:lastModifiedBy>
  <cp:revision>1</cp:revision>
  <dcterms:created xsi:type="dcterms:W3CDTF">2022-11-18T00:29:00Z</dcterms:created>
  <dcterms:modified xsi:type="dcterms:W3CDTF">2022-11-18T01:37:28Z</dcterms:modified>
</cp:coreProperties>
</file>