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E7BB-AB80-486B-93A1-0DD51C23EE0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0DBCCA-9066-4761-A7BB-B9C3025CB3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E7BB-AB80-486B-93A1-0DD51C23EE0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BCCA-9066-4761-A7BB-B9C3025CB30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8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E7BB-AB80-486B-93A1-0DD51C23EE0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BCCA-9066-4761-A7BB-B9C3025CB3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67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E7BB-AB80-486B-93A1-0DD51C23EE0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BCCA-9066-4761-A7BB-B9C3025CB30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9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E7BB-AB80-486B-93A1-0DD51C23EE0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BCCA-9066-4761-A7BB-B9C3025CB3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9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E7BB-AB80-486B-93A1-0DD51C23EE0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BCCA-9066-4761-A7BB-B9C3025CB30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E7BB-AB80-486B-93A1-0DD51C23EE0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BCCA-9066-4761-A7BB-B9C3025CB30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2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E7BB-AB80-486B-93A1-0DD51C23EE0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BCCA-9066-4761-A7BB-B9C3025CB30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90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E7BB-AB80-486B-93A1-0DD51C23EE0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BCCA-9066-4761-A7BB-B9C3025C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1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E7BB-AB80-486B-93A1-0DD51C23EE0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BCCA-9066-4761-A7BB-B9C3025CB30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43CE7BB-AB80-486B-93A1-0DD51C23EE0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BCCA-9066-4761-A7BB-B9C3025CB30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8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E7BB-AB80-486B-93A1-0DD51C23EE0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0DBCCA-9066-4761-A7BB-B9C3025CB3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4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8DE9-9CDB-F16A-5A4A-21E337A14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ar-SY" dirty="0"/>
              <a:t>الفصل الخامس </a:t>
            </a:r>
            <a:br>
              <a:rPr lang="ar-SY" dirty="0"/>
            </a:br>
            <a:r>
              <a:rPr lang="ar-SY" dirty="0"/>
              <a:t>التفسيرات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564DF-D231-316F-A214-8DF323CF8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84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2196-00E4-D371-3084-6E8CDCE0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kumimoji="0" lang="ar-SA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تفسير نتائج نظام التوصية للمستخدم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(ID: 558)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470-74D3-726B-7943-B4C62B3C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للمستخدم الذي يحمل المعرف 558، تم اقتراح الأفلام التالية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ar-SY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[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27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49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55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68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81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95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96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98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99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142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150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160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167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173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175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180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182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184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194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195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199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203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209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214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217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]</a:t>
            </a:r>
            <a:endParaRPr lang="ar-SY" sz="2800" dirty="0"/>
          </a:p>
          <a:p>
            <a:pPr algn="r" rtl="1"/>
            <a:r>
              <a:rPr lang="ar-S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تم اختيار هذه الأفلام لأنها مشابهة لأفلام قيّمها مستخدمون ينتمون لفئة ديموغرافية مماثلة للمستخدم (558)، وقد قيّموا هذه الأفلام بتقييمات عالية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r>
              <a:rPr lang="ar-SY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(موضح في الجدول التالي)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6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D204-5C69-AE64-C489-939896D7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DCCF85E-8BDC-1C0A-7512-2325D12B0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262583"/>
              </p:ext>
            </p:extLst>
          </p:nvPr>
        </p:nvGraphicFramePr>
        <p:xfrm>
          <a:off x="1450975" y="2265045"/>
          <a:ext cx="9604374" cy="2194560"/>
        </p:xfrm>
        <a:graphic>
          <a:graphicData uri="http://schemas.openxmlformats.org/drawingml/2006/table">
            <a:tbl>
              <a:tblPr/>
              <a:tblGrid>
                <a:gridCol w="3201458">
                  <a:extLst>
                    <a:ext uri="{9D8B030D-6E8A-4147-A177-3AD203B41FA5}">
                      <a16:colId xmlns:a16="http://schemas.microsoft.com/office/drawing/2014/main" val="828559004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1168388846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1322772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Movie ID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Recommended Because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Users Influence Scores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15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130, 606, 621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5, 5, 5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598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58, 293, 621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5, 4, 5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361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130, 606, 621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5, 5, 5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139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47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270, 70, 295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4, 4, 5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83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76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8999C7-47BA-AA6A-9478-D9A3D3706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ar-SY" dirty="0"/>
              <a:t>شكرا لحسن استماعكم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3A783C-C174-45FB-0B7E-ED8A4750C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8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1489-98CA-AAA1-21D0-276ECDDB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sz="6000" b="1" dirty="0"/>
              <a:t>مقدمة</a:t>
            </a: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5D9886-844C-3DE0-55BB-CE733F49D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77955" y="2343146"/>
            <a:ext cx="92768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تساعد أنظمة التوصية في العثور على العناصر المحتملة بشكل أسرع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توفر قائمة بالعناصر المخصصة وتفسيرا لسبب التوصية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تحسين الفهم وزيادة القبول والجودة المدركة للنظام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1671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BF7C-A99D-84E4-7F1C-D9F78C50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sz="6000" dirty="0"/>
              <a:t>تعريف تفسيرات نظام التوصية</a:t>
            </a:r>
            <a:endParaRPr lang="en-US" sz="6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323490-21B3-B966-ABD7-D846FFD9CD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73080" y="2343542"/>
            <a:ext cx="718177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Y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تم مناقشة مفهوم التفسيرات بشكل واسع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Y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لا توجد تعريفات موحدة لتفسيرات أنظمة التوصية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Y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التفسيرات "تبرر" التوصيات وتحقق أهداف مختلفة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398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D83B-B122-9381-37BC-6A0DE972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sz="6000" dirty="0"/>
              <a:t>الأهداف ومقياس التقييم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22ED-549F-657B-1B0C-AA60F609C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140527"/>
            <a:ext cx="4645152" cy="3328199"/>
          </a:xfrm>
        </p:spPr>
        <p:txBody>
          <a:bodyPr>
            <a:normAutofit/>
          </a:bodyPr>
          <a:lstStyle/>
          <a:p>
            <a:pPr algn="r" rtl="1"/>
            <a:r>
              <a:rPr lang="ar-SY" sz="3200" dirty="0"/>
              <a:t>الكفاءة</a:t>
            </a:r>
          </a:p>
          <a:p>
            <a:pPr algn="r" rtl="1"/>
            <a:r>
              <a:rPr lang="ar-SY" sz="3200" dirty="0"/>
              <a:t> الفعالية</a:t>
            </a:r>
          </a:p>
          <a:p>
            <a:pPr algn="r" rtl="1"/>
            <a:r>
              <a:rPr lang="ar-SY" sz="3200" dirty="0"/>
              <a:t>الإقناع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3C0C1-165D-AE7C-7577-98CF4743C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140527"/>
            <a:ext cx="4645152" cy="3318335"/>
          </a:xfrm>
        </p:spPr>
        <p:txBody>
          <a:bodyPr>
            <a:normAutofit/>
          </a:bodyPr>
          <a:lstStyle/>
          <a:p>
            <a:pPr algn="r" rtl="1"/>
            <a:r>
              <a:rPr lang="ar-SY" sz="3200" dirty="0"/>
              <a:t>الرضا</a:t>
            </a:r>
          </a:p>
          <a:p>
            <a:pPr algn="r" rtl="1"/>
            <a:r>
              <a:rPr lang="ar-SY" sz="3200" dirty="0"/>
              <a:t>القابلية للفحص</a:t>
            </a:r>
          </a:p>
          <a:p>
            <a:pPr algn="r" rtl="1"/>
            <a:r>
              <a:rPr lang="ar-SY" sz="3200" dirty="0"/>
              <a:t>الشفافية</a:t>
            </a:r>
          </a:p>
          <a:p>
            <a:pPr algn="r" rtl="1"/>
            <a:r>
              <a:rPr lang="ar-SY" sz="3200" dirty="0"/>
              <a:t>الثقة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349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6369-24C2-5BC7-DFC6-EDD6AF7E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sz="6000" dirty="0"/>
              <a:t>أنواع التفسيرات</a:t>
            </a:r>
            <a:endParaRPr lang="en-US" sz="6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E25C3A-D254-409B-03EB-4F62E993F5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80" y="2277640"/>
            <a:ext cx="960327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Y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يمكن دمج التفسيرات في مراحل مختلفة من نظام التوصية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Y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شرح بعد التوصية" و"التوصية استنادا إلى التفسير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 </a:t>
            </a:r>
          </a:p>
        </p:txBody>
      </p:sp>
    </p:spTree>
    <p:extLst>
      <p:ext uri="{BB962C8B-B14F-4D97-AF65-F5344CB8AC3E}">
        <p14:creationId xmlns:p14="http://schemas.microsoft.com/office/powerpoint/2010/main" val="142922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97B7-A58B-8C21-7699-66B2397D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Y" sz="4400" dirty="0"/>
              <a:t>أنواع التفسيرات (تتمة)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FD58E-ADD2-964F-919C-123A82A2A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0" lang="ar-SA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التوصية استنادا إلى التفسير</a:t>
            </a:r>
            <a:endParaRPr lang="en-US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26504-EF7D-BF77-16D6-A7DCAA08E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en-US" dirty="0" err="1"/>
              <a:t>تفسير</a:t>
            </a:r>
            <a:r>
              <a:rPr lang="en-US" dirty="0"/>
              <a:t> </a:t>
            </a:r>
            <a:r>
              <a:rPr lang="en-US" dirty="0" err="1"/>
              <a:t>التوصيات</a:t>
            </a:r>
            <a:r>
              <a:rPr lang="en-US" dirty="0"/>
              <a:t> </a:t>
            </a:r>
            <a:r>
              <a:rPr lang="en-US" dirty="0" err="1"/>
              <a:t>بناء</a:t>
            </a:r>
            <a:r>
              <a:rPr lang="en-US" dirty="0"/>
              <a:t> </a:t>
            </a:r>
            <a:r>
              <a:rPr lang="en-US" dirty="0" err="1"/>
              <a:t>على</a:t>
            </a:r>
            <a:r>
              <a:rPr lang="en-US" dirty="0"/>
              <a:t> </a:t>
            </a:r>
            <a:r>
              <a:rPr lang="en-US" dirty="0" err="1"/>
              <a:t>تفضيلات</a:t>
            </a:r>
            <a:r>
              <a:rPr lang="en-US" dirty="0"/>
              <a:t> </a:t>
            </a:r>
            <a:r>
              <a:rPr lang="en-US" dirty="0" err="1"/>
              <a:t>الأصدقاء</a:t>
            </a:r>
            <a:r>
              <a:rPr lang="en-US" dirty="0"/>
              <a:t> </a:t>
            </a:r>
            <a:r>
              <a:rPr lang="en-US" dirty="0" err="1"/>
              <a:t>قبل</a:t>
            </a:r>
            <a:r>
              <a:rPr lang="en-US" dirty="0"/>
              <a:t> </a:t>
            </a:r>
            <a:r>
              <a:rPr lang="en-US" dirty="0" err="1"/>
              <a:t>تقديمها</a:t>
            </a:r>
            <a:r>
              <a:rPr lang="en-US" dirty="0"/>
              <a:t> </a:t>
            </a:r>
            <a:r>
              <a:rPr lang="en-US" dirty="0" err="1"/>
              <a:t>للمستخدم</a:t>
            </a:r>
            <a:endParaRPr lang="ar-SY" dirty="0"/>
          </a:p>
          <a:p>
            <a:pPr algn="r" rtl="1"/>
            <a:r>
              <a:rPr lang="en-US" dirty="0"/>
              <a:t> </a:t>
            </a:r>
            <a:r>
              <a:rPr lang="en-US" dirty="0" err="1"/>
              <a:t>استخدام</a:t>
            </a:r>
            <a:r>
              <a:rPr lang="en-US" dirty="0"/>
              <a:t> </a:t>
            </a:r>
            <a:r>
              <a:rPr lang="en-US" dirty="0" err="1"/>
              <a:t>التأثير</a:t>
            </a:r>
            <a:r>
              <a:rPr lang="en-US" dirty="0"/>
              <a:t> </a:t>
            </a:r>
            <a:r>
              <a:rPr lang="en-US" dirty="0" err="1"/>
              <a:t>الاجتماعي</a:t>
            </a:r>
            <a:r>
              <a:rPr lang="en-US" dirty="0"/>
              <a:t> </a:t>
            </a:r>
            <a:r>
              <a:rPr lang="en-US" dirty="0" err="1"/>
              <a:t>لإقناع</a:t>
            </a:r>
            <a:r>
              <a:rPr lang="en-US" dirty="0"/>
              <a:t> </a:t>
            </a:r>
            <a:r>
              <a:rPr lang="en-US" dirty="0" err="1"/>
              <a:t>المستخدم</a:t>
            </a:r>
            <a:r>
              <a:rPr lang="en-US" dirty="0"/>
              <a:t> </a:t>
            </a:r>
            <a:r>
              <a:rPr lang="en-US" dirty="0" err="1"/>
              <a:t>بجودة</a:t>
            </a:r>
            <a:r>
              <a:rPr lang="en-US" dirty="0"/>
              <a:t> </a:t>
            </a:r>
            <a:r>
              <a:rPr lang="en-US" dirty="0" err="1"/>
              <a:t>التوصية</a:t>
            </a:r>
            <a:endParaRPr lang="ar-SY" dirty="0"/>
          </a:p>
          <a:p>
            <a:pPr algn="r" rtl="1"/>
            <a:r>
              <a:rPr lang="en-US" dirty="0" err="1"/>
              <a:t>زيادة</a:t>
            </a:r>
            <a:r>
              <a:rPr lang="en-US" dirty="0"/>
              <a:t> </a:t>
            </a:r>
            <a:r>
              <a:rPr lang="en-US" dirty="0" err="1"/>
              <a:t>ثقة</a:t>
            </a:r>
            <a:r>
              <a:rPr lang="en-US" dirty="0"/>
              <a:t> </a:t>
            </a:r>
            <a:r>
              <a:rPr lang="en-US" dirty="0" err="1"/>
              <a:t>المستخدم</a:t>
            </a:r>
            <a:r>
              <a:rPr lang="en-US" dirty="0"/>
              <a:t> </a:t>
            </a:r>
            <a:r>
              <a:rPr lang="en-US" dirty="0" err="1"/>
              <a:t>وفعالية</a:t>
            </a:r>
            <a:r>
              <a:rPr lang="en-US" dirty="0"/>
              <a:t> </a:t>
            </a:r>
            <a:r>
              <a:rPr lang="en-US" dirty="0" err="1"/>
              <a:t>التوصية</a:t>
            </a:r>
            <a:r>
              <a:rPr lang="en-US" dirty="0"/>
              <a:t> </a:t>
            </a:r>
            <a:r>
              <a:rPr lang="en-US" dirty="0" err="1"/>
              <a:t>بفضل</a:t>
            </a:r>
            <a:r>
              <a:rPr lang="en-US" dirty="0"/>
              <a:t> </a:t>
            </a:r>
            <a:r>
              <a:rPr lang="en-US" dirty="0" err="1"/>
              <a:t>التوصيات</a:t>
            </a:r>
            <a:r>
              <a:rPr lang="en-US" dirty="0"/>
              <a:t> </a:t>
            </a:r>
            <a:r>
              <a:rPr lang="en-US" dirty="0" err="1"/>
              <a:t>الاجتماعية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10763-4FFF-7C86-B23A-6C839A7CC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r"/>
            <a:r>
              <a:rPr kumimoji="0" lang="ar-SA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شرح بعد التوصية</a:t>
            </a:r>
            <a:endParaRPr lang="en-US" sz="24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09CDA-ED82-9350-1E45-B8D4AF7E5F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err="1"/>
              <a:t>تفسير</a:t>
            </a:r>
            <a:r>
              <a:rPr lang="en-US" dirty="0"/>
              <a:t> </a:t>
            </a:r>
            <a:r>
              <a:rPr lang="en-US" dirty="0" err="1"/>
              <a:t>التوصيات</a:t>
            </a:r>
            <a:r>
              <a:rPr lang="en-US" dirty="0"/>
              <a:t> </a:t>
            </a:r>
            <a:r>
              <a:rPr lang="en-US" dirty="0" err="1"/>
              <a:t>بعد</a:t>
            </a:r>
            <a:r>
              <a:rPr lang="en-US" dirty="0"/>
              <a:t> </a:t>
            </a:r>
            <a:r>
              <a:rPr lang="en-US" dirty="0" err="1"/>
              <a:t>اقتراحها</a:t>
            </a:r>
            <a:r>
              <a:rPr lang="en-US" dirty="0"/>
              <a:t> </a:t>
            </a:r>
            <a:r>
              <a:rPr lang="en-US" dirty="0" err="1"/>
              <a:t>للمستخدم</a:t>
            </a:r>
            <a:r>
              <a:rPr lang="en-US" dirty="0"/>
              <a:t>.</a:t>
            </a:r>
            <a:endParaRPr lang="ar-SY" dirty="0"/>
          </a:p>
          <a:p>
            <a:pPr algn="r" rtl="1"/>
            <a:r>
              <a:rPr lang="en-US" dirty="0" err="1"/>
              <a:t>توضيح</a:t>
            </a:r>
            <a:r>
              <a:rPr lang="en-US" dirty="0"/>
              <a:t> </a:t>
            </a:r>
            <a:r>
              <a:rPr lang="en-US" dirty="0" err="1"/>
              <a:t>سبب</a:t>
            </a:r>
            <a:r>
              <a:rPr lang="en-US" dirty="0"/>
              <a:t> </a:t>
            </a:r>
            <a:r>
              <a:rPr lang="en-US" dirty="0" err="1"/>
              <a:t>التوصية</a:t>
            </a:r>
            <a:r>
              <a:rPr lang="en-US" dirty="0"/>
              <a:t> </a:t>
            </a:r>
            <a:r>
              <a:rPr lang="en-US" dirty="0" err="1"/>
              <a:t>بعنصر</a:t>
            </a:r>
            <a:r>
              <a:rPr lang="en-US" dirty="0"/>
              <a:t> </a:t>
            </a:r>
            <a:r>
              <a:rPr lang="en-US" dirty="0" err="1"/>
              <a:t>معين</a:t>
            </a:r>
            <a:r>
              <a:rPr lang="en-US" dirty="0"/>
              <a:t> </a:t>
            </a:r>
            <a:r>
              <a:rPr lang="en-US" dirty="0" err="1"/>
              <a:t>لزيادة</a:t>
            </a:r>
            <a:r>
              <a:rPr lang="en-US" dirty="0"/>
              <a:t> </a:t>
            </a:r>
            <a:r>
              <a:rPr lang="en-US" dirty="0" err="1"/>
              <a:t>الشفافية</a:t>
            </a:r>
            <a:endParaRPr lang="ar-SY" dirty="0"/>
          </a:p>
          <a:p>
            <a:pPr algn="r" rtl="1"/>
            <a:r>
              <a:rPr lang="en-US" dirty="0" err="1"/>
              <a:t>زيادة</a:t>
            </a:r>
            <a:r>
              <a:rPr lang="en-US" dirty="0"/>
              <a:t> </a:t>
            </a:r>
            <a:r>
              <a:rPr lang="en-US" dirty="0" err="1"/>
              <a:t>وضوح</a:t>
            </a:r>
            <a:r>
              <a:rPr lang="en-US" dirty="0"/>
              <a:t> </a:t>
            </a:r>
            <a:r>
              <a:rPr lang="en-US" dirty="0" err="1"/>
              <a:t>وفهم</a:t>
            </a:r>
            <a:r>
              <a:rPr lang="en-US" dirty="0"/>
              <a:t> </a:t>
            </a:r>
            <a:r>
              <a:rPr lang="en-US" dirty="0" err="1"/>
              <a:t>المستخدم</a:t>
            </a:r>
            <a:r>
              <a:rPr lang="en-US" dirty="0"/>
              <a:t> </a:t>
            </a:r>
            <a:r>
              <a:rPr lang="en-US" dirty="0" err="1"/>
              <a:t>للنظام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1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0691-DD77-67A7-4A9C-AF6C8CB8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sz="4800" dirty="0"/>
              <a:t>التوصية استنادا إلى العنصر</a:t>
            </a:r>
            <a:endParaRPr lang="en-US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982BCA-FE29-1BD4-ED2C-EC5BA2880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98964" y="2638921"/>
            <a:ext cx="895589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تفسير استنادا إلى عنصر فردي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خطوات التفسير: </a:t>
            </a:r>
            <a:br>
              <a:rPr kumimoji="0" lang="ar-SY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ar-SY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1-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انتقاء الأفلام التي أعجب بها المستخدم،</a:t>
            </a:r>
            <a:br>
              <a:rPr kumimoji="0" lang="ar-SY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ar-SY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2-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اختيار الأفلام ذات التقييمات العالية، </a:t>
            </a:r>
            <a:br>
              <a:rPr kumimoji="0" lang="ar-SY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ar-SY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3-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اختيار أقرب أفلام للفيلم المقترح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018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FCB5-DB5E-57D7-259A-35532916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/>
              <a:t>مثال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AE4F-B499-6F97-A920-F48B1B29C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sz="2800" dirty="0"/>
              <a:t>لفهم تصنيف الأفلام، يمكن تقسيم الأفلام إلى صفوف حسب نوع الفيلم بعد معالجة البيانات</a:t>
            </a:r>
          </a:p>
          <a:p>
            <a:pPr algn="r" rtl="1"/>
            <a:r>
              <a:rPr lang="ar-SY" sz="2800" dirty="0"/>
              <a:t>للمستخدم الذي يحمل المعرف 940، اقترح النظام الفيلم ذو المعرف 68.</a:t>
            </a:r>
          </a:p>
          <a:p>
            <a:pPr algn="r" rtl="1"/>
            <a:r>
              <a:rPr lang="ar-SY" sz="2800" dirty="0"/>
              <a:t> المستخدم قيم االفالم الثالثة 147 و300 و 96 بتقييمات عالية اكثر من 4 وهي كلها تنتمي لفئة </a:t>
            </a:r>
            <a:r>
              <a:rPr lang="en-US" sz="2800" dirty="0"/>
              <a:t>Action </a:t>
            </a:r>
            <a:r>
              <a:rPr lang="ar-SY" sz="2800" dirty="0"/>
              <a:t>و</a:t>
            </a:r>
            <a:r>
              <a:rPr lang="en-US" sz="2800" dirty="0"/>
              <a:t>Thriller </a:t>
            </a:r>
            <a:r>
              <a:rPr lang="ar-SY" sz="2800" dirty="0"/>
              <a:t>ونظام التوصبة اقترح له الفلم 68 الذي ينتمي لنفس الفئتين.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247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4D57-A694-4CD9-01F7-64F3CEEA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Y" sz="4800" dirty="0"/>
              <a:t>التوصية استنادا إلى أصدقاء المستخدم</a:t>
            </a:r>
            <a:endParaRPr lang="en-US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0DF57C-AB5F-18D0-D44D-EE0E1FA856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08460" y="2475067"/>
            <a:ext cx="88424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Y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تفسير استنادا إلى تفضيلات أصدقاء المستخدم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Y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الأصدقاء هنا هم الأشخاص في نفس العقدة أو المنطقة الجغرافية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4095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446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Gill Sans MT</vt:lpstr>
      <vt:lpstr>Gallery</vt:lpstr>
      <vt:lpstr>الفصل الخامس  التفسيرات</vt:lpstr>
      <vt:lpstr>مقدمة</vt:lpstr>
      <vt:lpstr>تعريف تفسيرات نظام التوصية</vt:lpstr>
      <vt:lpstr>الأهداف ومقياس التقييم</vt:lpstr>
      <vt:lpstr>أنواع التفسيرات</vt:lpstr>
      <vt:lpstr>أنواع التفسيرات (تتمة)</vt:lpstr>
      <vt:lpstr>التوصية استنادا إلى العنصر</vt:lpstr>
      <vt:lpstr>مثال</vt:lpstr>
      <vt:lpstr>التوصية استنادا إلى أصدقاء المستخدم</vt:lpstr>
      <vt:lpstr>تفسير نتائج نظام التوصية للمستخدم (ID: 558) </vt:lpstr>
      <vt:lpstr>PowerPoint Presentation</vt:lpstr>
      <vt:lpstr>شكرا لحسن استماعكم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Debow</dc:creator>
  <cp:lastModifiedBy>Ahmad Debow</cp:lastModifiedBy>
  <cp:revision>6</cp:revision>
  <dcterms:created xsi:type="dcterms:W3CDTF">2024-06-17T22:53:16Z</dcterms:created>
  <dcterms:modified xsi:type="dcterms:W3CDTF">2024-06-17T23:28:26Z</dcterms:modified>
</cp:coreProperties>
</file>