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471" r:id="rId3"/>
    <p:sldId id="2473" r:id="rId4"/>
    <p:sldId id="2474" r:id="rId5"/>
    <p:sldId id="2475" r:id="rId6"/>
    <p:sldId id="2476" r:id="rId7"/>
    <p:sldId id="2478" r:id="rId8"/>
    <p:sldId id="2479" r:id="rId9"/>
    <p:sldId id="2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2" autoAdjust="0"/>
  </p:normalViewPr>
  <p:slideViewPr>
    <p:cSldViewPr snapToGrid="0">
      <p:cViewPr>
        <p:scale>
          <a:sx n="66" d="100"/>
          <a:sy n="66" d="100"/>
        </p:scale>
        <p:origin x="1330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73A30-4E8D-4F5A-A660-0CF9FA0EA0CF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23E4C-C78F-4806-9F29-9550DE44BB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01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531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object 7"/>
          <p:cNvSpPr txBox="1"/>
          <p:nvPr userDrawn="1"/>
        </p:nvSpPr>
        <p:spPr>
          <a:xfrm>
            <a:off x="8373035" y="252217"/>
            <a:ext cx="3498933" cy="377108"/>
          </a:xfrm>
          <a:prstGeom prst="rect">
            <a:avLst/>
          </a:prstGeom>
        </p:spPr>
        <p:txBody>
          <a:bodyPr wrap="square" lIns="0" tIns="7701" rIns="0" bIns="0">
            <a:spAutoFit/>
          </a:bodyPr>
          <a:lstStyle/>
          <a:p>
            <a:pPr marL="7701" algn="ctr">
              <a:spcBef>
                <a:spcPts val="61"/>
              </a:spcBef>
              <a:defRPr/>
            </a:pPr>
            <a:r>
              <a:rPr sz="2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Go, change </a:t>
            </a:r>
            <a:r>
              <a:rPr sz="2400" b="1" i="1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the</a:t>
            </a:r>
            <a:r>
              <a:rPr sz="2400" b="1" i="1" spc="-49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 </a:t>
            </a:r>
            <a:r>
              <a:rPr sz="2400" b="1" i="1" spc="-3" dirty="0">
                <a:solidFill>
                  <a:srgbClr val="422C75"/>
                </a:solidFill>
                <a:latin typeface="Bookman Old Style" panose="02050604050505020204" pitchFamily="18" charset="0"/>
                <a:ea typeface="ＭＳ Ｐゴシック" charset="0"/>
                <a:cs typeface="Playfair Display"/>
              </a:rPr>
              <a:t>world</a:t>
            </a:r>
            <a:endParaRPr sz="2400" b="1" dirty="0">
              <a:latin typeface="Bookman Old Style" panose="02050604050505020204" pitchFamily="18" charset="0"/>
              <a:ea typeface="ＭＳ Ｐゴシック" charset="0"/>
              <a:cs typeface="Playfair Display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66" y="93350"/>
            <a:ext cx="3179402" cy="1365315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53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74376" cy="779316"/>
          </a:xfrm>
          <a:prstGeom prst="rect">
            <a:avLst/>
          </a:prstGeom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658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74376" cy="779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03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375" y="60480"/>
            <a:ext cx="8551282" cy="638693"/>
          </a:xfr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>
            <a:noAutofit/>
          </a:bodyPr>
          <a:lstStyle>
            <a:lvl1pPr algn="ctr">
              <a:defRPr sz="3600" b="1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812" y="797859"/>
            <a:ext cx="11842376" cy="5379104"/>
          </a:xfrm>
          <a:ln>
            <a:noFill/>
          </a:ln>
        </p:spPr>
        <p:txBody>
          <a:bodyPr/>
          <a:lstStyle>
            <a:lvl1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  <a:lvl2pPr>
              <a:defRPr>
                <a:latin typeface="Bookman Old Style" panose="02050604050505020204" pitchFamily="18" charset="0"/>
              </a:defRPr>
            </a:lvl2pPr>
            <a:lvl3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3pPr>
            <a:lvl4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4pPr>
            <a:lvl5pPr>
              <a:defRPr>
                <a:solidFill>
                  <a:srgbClr val="002060"/>
                </a:solidFill>
                <a:latin typeface="Bookman Old Style" panose="0205060405050502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2" name="Rounded Rectangle 11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3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88" y="111509"/>
            <a:ext cx="1180563" cy="506963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Department of AIML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364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941" y="842775"/>
            <a:ext cx="5750859" cy="53341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42775"/>
            <a:ext cx="5795682" cy="5334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8941" y="6356349"/>
            <a:ext cx="2743200" cy="365125"/>
          </a:xfrm>
        </p:spPr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224682" y="6356349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itle 1"/>
          <p:cNvSpPr txBox="1">
            <a:spLocks/>
          </p:cNvSpPr>
          <p:nvPr userDrawn="1"/>
        </p:nvSpPr>
        <p:spPr>
          <a:xfrm>
            <a:off x="1174376" y="24695"/>
            <a:ext cx="8551282" cy="63869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C00000"/>
                </a:solidFill>
                <a:latin typeface="Bookman Old Style" panose="02050604050505020204" pitchFamily="18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4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74376" cy="779316"/>
          </a:xfrm>
          <a:prstGeom prst="rect">
            <a:avLst/>
          </a:prstGeom>
        </p:spPr>
      </p:pic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3109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-35003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>
                <a:solidFill>
                  <a:srgbClr val="C00000"/>
                </a:solidFill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002060"/>
                </a:solidFill>
                <a:latin typeface="Bookman Old Style" panose="020506040505050202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3" name="Rounded Rectangle 12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4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751526" cy="779316"/>
          </a:xfrm>
          <a:prstGeom prst="rect">
            <a:avLst/>
          </a:prstGeom>
        </p:spPr>
      </p:pic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4077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-35003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6" name="Rounded Rectangle 15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7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584100" cy="779316"/>
          </a:xfrm>
          <a:prstGeom prst="rect">
            <a:avLst/>
          </a:prstGeom>
        </p:spPr>
      </p:pic>
      <p:sp>
        <p:nvSpPr>
          <p:cNvPr id="1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38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0" name="Group 9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1" name="Rounded Rectangle 10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2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58343" cy="779316"/>
          </a:xfrm>
          <a:prstGeom prst="rect">
            <a:avLst/>
          </a:prstGeom>
        </p:spPr>
      </p:pic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9505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856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7" name="Rounded Rectangle 6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8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906072" cy="779316"/>
          </a:xfrm>
          <a:prstGeom prst="rect">
            <a:avLst/>
          </a:prstGeom>
        </p:spPr>
      </p:pic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0756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35003" y="0"/>
            <a:ext cx="12191144" cy="685800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sz="1092" dirty="0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842217" y="17837"/>
            <a:ext cx="2313924" cy="600635"/>
            <a:chOff x="9682912" y="8965"/>
            <a:chExt cx="2402541" cy="600635"/>
          </a:xfrm>
        </p:grpSpPr>
        <p:sp>
          <p:nvSpPr>
            <p:cNvPr id="14" name="Rounded Rectangle 13"/>
            <p:cNvSpPr/>
            <p:nvPr userDrawn="1"/>
          </p:nvSpPr>
          <p:spPr>
            <a:xfrm>
              <a:off x="9682912" y="8965"/>
              <a:ext cx="2402541" cy="600635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400" dirty="0">
                <a:latin typeface="+mj-lt"/>
              </a:endParaRPr>
            </a:p>
          </p:txBody>
        </p:sp>
        <p:sp>
          <p:nvSpPr>
            <p:cNvPr id="15" name="object 7"/>
            <p:cNvSpPr txBox="1"/>
            <p:nvPr userDrawn="1"/>
          </p:nvSpPr>
          <p:spPr>
            <a:xfrm>
              <a:off x="9803934" y="193190"/>
              <a:ext cx="2160495" cy="223220"/>
            </a:xfrm>
            <a:prstGeom prst="rect">
              <a:avLst/>
            </a:prstGeom>
          </p:spPr>
          <p:txBody>
            <a:bodyPr wrap="square" lIns="0" tIns="7701" rIns="0" bIns="0">
              <a:spAutoFit/>
            </a:bodyPr>
            <a:lstStyle/>
            <a:p>
              <a:pPr marL="7701" algn="ctr">
                <a:spcBef>
                  <a:spcPts val="61"/>
                </a:spcBef>
                <a:defRPr/>
              </a:pP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Go, change </a:t>
              </a:r>
              <a:r>
                <a:rPr sz="1400" b="1" i="1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the</a:t>
              </a:r>
              <a:r>
                <a:rPr sz="1400" b="1" i="1" spc="-49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 </a:t>
              </a:r>
              <a:r>
                <a:rPr sz="1400" b="1" i="1" spc="-3" dirty="0">
                  <a:solidFill>
                    <a:srgbClr val="422C75"/>
                  </a:solidFill>
                  <a:latin typeface="Bookman Old Style" panose="02050604050505020204" pitchFamily="18" charset="0"/>
                  <a:ea typeface="ＭＳ Ｐゴシック" charset="0"/>
                  <a:cs typeface="Playfair Display"/>
                </a:rPr>
                <a:t>world</a:t>
              </a:r>
              <a:endParaRPr sz="1400" b="1" dirty="0">
                <a:latin typeface="Bookman Old Style" panose="02050604050505020204" pitchFamily="18" charset="0"/>
                <a:ea typeface="ＭＳ Ｐゴシック" charset="0"/>
                <a:cs typeface="Playfair Display"/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609858" cy="779316"/>
          </a:xfrm>
          <a:prstGeom prst="rect">
            <a:avLst/>
          </a:prstGeom>
        </p:spPr>
      </p:pic>
      <p:sp>
        <p:nvSpPr>
          <p:cNvPr id="1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/>
          <a:p>
            <a:r>
              <a:rPr lang="en-US" dirty="0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6681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1st April 2024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Department of AIML - Summer Internship -II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174376" cy="779316"/>
          </a:xfrm>
          <a:prstGeom prst="rect">
            <a:avLst/>
          </a:prstGeom>
        </p:spPr>
      </p:pic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3729507" y="6356350"/>
            <a:ext cx="4533900" cy="365125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AIML - Summer Internship -II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07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1st April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5CD2-76D6-4EFE-91D9-7087332E33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59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158" y="1639047"/>
            <a:ext cx="7462577" cy="1436501"/>
          </a:xfrm>
        </p:spPr>
        <p:txBody>
          <a:bodyPr>
            <a:noAutofit/>
          </a:bodyPr>
          <a:lstStyle/>
          <a:p>
            <a:r>
              <a:rPr lang="en-US" sz="3600" dirty="0"/>
              <a:t>Title : </a:t>
            </a:r>
            <a:br>
              <a:rPr lang="en-US" sz="3600" dirty="0"/>
            </a:br>
            <a:r>
              <a:rPr lang="en-US" sz="3600" dirty="0"/>
              <a:t>Animal Health Prediction Using Artificial Intelligence</a:t>
            </a:r>
            <a:endParaRPr lang="en-IN" sz="25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05F0D8-F7C4-B4FA-4414-6A776928DB8F}"/>
              </a:ext>
            </a:extLst>
          </p:cNvPr>
          <p:cNvSpPr txBox="1">
            <a:spLocks/>
          </p:cNvSpPr>
          <p:nvPr/>
        </p:nvSpPr>
        <p:spPr>
          <a:xfrm>
            <a:off x="4062882" y="5272239"/>
            <a:ext cx="6284276" cy="13643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defRPr>
            </a:lvl1pPr>
          </a:lstStyle>
          <a:p>
            <a:endParaRPr lang="en-IN" sz="1400" b="1" dirty="0">
              <a:solidFill>
                <a:srgbClr val="7030A0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2D4275-EA8F-536F-EC0F-9DE9494B31F9}"/>
              </a:ext>
            </a:extLst>
          </p:cNvPr>
          <p:cNvSpPr txBox="1">
            <a:spLocks/>
          </p:cNvSpPr>
          <p:nvPr/>
        </p:nvSpPr>
        <p:spPr>
          <a:xfrm>
            <a:off x="152400" y="3141698"/>
            <a:ext cx="6488945" cy="4533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rgbClr val="002060"/>
                </a:solidFill>
                <a:latin typeface="Bookman Old Style" panose="02050604050505020204" pitchFamily="18" charset="0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chemeClr val="accent6">
                    <a:lumMod val="75000"/>
                  </a:schemeClr>
                </a:solidFill>
              </a:rPr>
              <a:t>Presented by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95C8094-9DB6-64CD-8105-D5D9F4B5D86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364711" y="3643953"/>
            <a:ext cx="746257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Mohith 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		1RV23AI057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Mohit 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		1RV23AI056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Pratamesh</a:t>
            </a:r>
            <a:r>
              <a:rPr lang="en-US" altLang="en-US" dirty="0">
                <a:latin typeface="Arial" panose="020B0604020202020204" pitchFamily="34" charset="0"/>
              </a:rPr>
              <a:t> 			1RV23AI134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Ibrahim Bagwan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		1RV24AI404</a:t>
            </a:r>
          </a:p>
        </p:txBody>
      </p:sp>
    </p:spTree>
    <p:extLst>
      <p:ext uri="{BB962C8B-B14F-4D97-AF65-F5344CB8AC3E}">
        <p14:creationId xmlns:p14="http://schemas.microsoft.com/office/powerpoint/2010/main" val="358894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A7A74-5942-E96A-E2B4-48C9B8AA5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F0180-02FD-F7DD-5FFB-5C4B90B0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 Safety Standards &amp; Ethics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1B063-5A6D-2F82-5610-9B65831E12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73988" y="6347204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2</a:t>
            </a:fld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101DAE-B11F-B469-2200-3C7A7A97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739448"/>
            <a:ext cx="11842376" cy="5379104"/>
          </a:xfrm>
        </p:spPr>
        <p:txBody>
          <a:bodyPr/>
          <a:lstStyle/>
          <a:p>
            <a:pPr>
              <a:buNone/>
            </a:pPr>
            <a:r>
              <a:rPr lang="en-US" b="1" dirty="0"/>
              <a:t>Introduction</a:t>
            </a:r>
          </a:p>
          <a:p>
            <a:r>
              <a:rPr lang="en-US" dirty="0"/>
              <a:t>Animal health is critical for both economy and ecosystem. Traditional methods of checking animal health can be slow and inaccurate. Our solution: an AI-based web tool that detects dangerous health conditions using symptoms.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9B92204-1458-6886-BABB-4DA951AAD659}"/>
              </a:ext>
            </a:extLst>
          </p:cNvPr>
          <p:cNvSpPr txBox="1">
            <a:spLocks/>
          </p:cNvSpPr>
          <p:nvPr/>
        </p:nvSpPr>
        <p:spPr>
          <a:xfrm>
            <a:off x="349624" y="3170669"/>
            <a:ext cx="11842376" cy="273241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2060"/>
                </a:solidFill>
                <a:latin typeface="Bookman Old Style" panose="0205060405050502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b="1"/>
              <a:t>Project Overview</a:t>
            </a:r>
          </a:p>
          <a:p>
            <a:r>
              <a:rPr lang="en-US"/>
              <a:t>This project uses AI to predict whether an animal’s health condition is dangerous, based on symptoms. A web interface allows users to input symptoms and get quick predictions. Goal: Help animal caretakers take fast, informed actions without needing expert intervention.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27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8B600-0C58-619B-CCC2-022D87FDC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02928-859A-DEB9-E23B-E39B985F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 Safety Standards &amp; Ethics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5C2AD-ED3C-482F-9927-D33C770E8E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73988" y="6347204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3</a:t>
            </a:fld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516720D-D4C9-D879-93F8-8DB7F6D1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Methodology</a:t>
            </a:r>
          </a:p>
          <a:p>
            <a:pPr>
              <a:buNone/>
            </a:pPr>
            <a:endParaRPr lang="en-IN" b="1" dirty="0"/>
          </a:p>
          <a:p>
            <a:r>
              <a:rPr lang="en-US" dirty="0"/>
              <a:t>Preprocessing: </a:t>
            </a:r>
            <a:r>
              <a:rPr lang="en-US" dirty="0" err="1"/>
              <a:t>OneHotEncoding</a:t>
            </a:r>
            <a:r>
              <a:rPr lang="en-US" dirty="0"/>
              <a:t> of symptoms.</a:t>
            </a:r>
          </a:p>
          <a:p>
            <a:r>
              <a:rPr lang="en-US" dirty="0"/>
              <a:t>Model: Random Forest Classifier trained on labeled data.</a:t>
            </a:r>
          </a:p>
          <a:p>
            <a:r>
              <a:rPr lang="en-US" dirty="0"/>
              <a:t>Deployment: </a:t>
            </a:r>
            <a:r>
              <a:rPr lang="en-US" dirty="0" err="1"/>
              <a:t>Streamlit</a:t>
            </a:r>
            <a:r>
              <a:rPr lang="en-US" dirty="0"/>
              <a:t>-based web app where users input symptoms for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26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76B6E-3587-EC2D-6B19-7AB2C2A53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89E1C-53F8-ECF4-A6F8-22607C478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 Safety Standards &amp; Ethics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AFC2E-53AA-A112-A274-3327652FC94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73988" y="6347204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4</a:t>
            </a:fld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938221-EBFA-611C-A89F-2AE3314A6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Objectives of the Project</a:t>
            </a:r>
          </a:p>
          <a:p>
            <a:pPr>
              <a:buNone/>
            </a:pPr>
            <a:r>
              <a:rPr lang="en-US" dirty="0"/>
              <a:t>The main goals of our project are: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 Create an AI model to predict animal health danger level.</a:t>
            </a:r>
          </a:p>
          <a:p>
            <a:r>
              <a:rPr lang="en-US" dirty="0"/>
              <a:t> Design an easy-to-use </a:t>
            </a:r>
            <a:r>
              <a:rPr lang="en-US" dirty="0" err="1"/>
              <a:t>Streamlit</a:t>
            </a:r>
            <a:r>
              <a:rPr lang="en-US" dirty="0"/>
              <a:t> interface.</a:t>
            </a:r>
          </a:p>
          <a:p>
            <a:r>
              <a:rPr lang="en-US" dirty="0"/>
              <a:t> Ensure predictions are fast and accurate.</a:t>
            </a:r>
          </a:p>
          <a:p>
            <a:r>
              <a:rPr lang="en-US" dirty="0"/>
              <a:t> Promote biosafety through early disease detection.</a:t>
            </a:r>
          </a:p>
          <a:p>
            <a:r>
              <a:rPr lang="en-US" dirty="0"/>
              <a:t> Help caretakers respond promptly and prevent fatalities.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048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E228A-085B-6230-6BF7-AF7566624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20FDC-B75B-CC79-CCC6-2BECC4A4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 Safety Standards &amp; Ethics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2D587-3DD8-76B8-B388-75ECA738296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73988" y="6347204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11334-810E-2569-D9FE-0379E38BDD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2093" y="823347"/>
            <a:ext cx="9778405" cy="343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400" b="1" dirty="0"/>
              <a:t>Our Planned Approach</a:t>
            </a:r>
          </a:p>
          <a:p>
            <a:pPr>
              <a:buNone/>
            </a:pPr>
            <a:r>
              <a:rPr lang="en-US" sz="2200" b="1" dirty="0"/>
              <a:t>Phase-wise Plan:</a:t>
            </a:r>
            <a:endParaRPr lang="en-IN" sz="2400" dirty="0"/>
          </a:p>
          <a:p>
            <a:r>
              <a:rPr lang="en-IN" sz="2400" dirty="0"/>
              <a:t> Data Collection: Use CSV dataset with symptoms and labels.</a:t>
            </a:r>
          </a:p>
          <a:p>
            <a:r>
              <a:rPr lang="en-IN" sz="2400" dirty="0"/>
              <a:t> Model Training: Use Random Forest for binary classification.</a:t>
            </a:r>
          </a:p>
          <a:p>
            <a:r>
              <a:rPr lang="en-IN" sz="2400" dirty="0"/>
              <a:t> Interface Design: </a:t>
            </a:r>
            <a:r>
              <a:rPr lang="en-IN" sz="2400" dirty="0" err="1"/>
              <a:t>Streamlit</a:t>
            </a:r>
            <a:r>
              <a:rPr lang="en-IN" sz="2400" dirty="0"/>
              <a:t>-based frontend.</a:t>
            </a:r>
          </a:p>
          <a:p>
            <a:r>
              <a:rPr lang="en-IN" sz="2400" dirty="0"/>
              <a:t> Testing: Evaluate accuracy using test data.</a:t>
            </a:r>
          </a:p>
          <a:p>
            <a:r>
              <a:rPr lang="en-IN" sz="2400" dirty="0"/>
              <a:t> Deployment: Make the web app publicly accessible.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43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D99A2-9135-708D-7BE7-1B38C38D1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827327-4B9E-B473-BD33-EA0EFD0B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 Safety Standards &amp; Ethics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A85DF-AC3C-E457-2718-A149108F169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73988" y="6347204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6</a:t>
            </a:fld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7D6982-0350-1998-FFC2-1B482FBB8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977246"/>
            <a:ext cx="11842376" cy="5379104"/>
          </a:xfrm>
        </p:spPr>
        <p:txBody>
          <a:bodyPr/>
          <a:lstStyle/>
          <a:p>
            <a:pPr>
              <a:buNone/>
            </a:pPr>
            <a:r>
              <a:rPr lang="en-US" b="1" dirty="0"/>
              <a:t>Real-World Impact</a:t>
            </a:r>
          </a:p>
          <a:p>
            <a:pPr>
              <a:buNone/>
            </a:pPr>
            <a:endParaRPr lang="en-US" b="1" dirty="0"/>
          </a:p>
          <a:p>
            <a:r>
              <a:rPr lang="en-US" dirty="0"/>
              <a:t> Reduces dependency on vets for basic diagnosis.</a:t>
            </a:r>
          </a:p>
          <a:p>
            <a:r>
              <a:rPr lang="en-US" dirty="0"/>
              <a:t> Supports biosafety via early warnings.</a:t>
            </a:r>
          </a:p>
          <a:p>
            <a:r>
              <a:rPr lang="en-US" dirty="0"/>
              <a:t> Prevents severe health outcomes.</a:t>
            </a:r>
          </a:p>
          <a:p>
            <a:r>
              <a:rPr lang="en-US" dirty="0"/>
              <a:t> Useful tool for animal shelters, farms, and pet owners.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29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E31E5-9B80-B4BB-2919-521D0BA19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2F5F0-8C73-1330-BD1F-4AEF68D7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 Safety Standards &amp; Ethics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C882E-08A1-0A6D-0FC7-FE9980234AD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73988" y="6347204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77CE2E-02A6-B9F5-B0D3-0A584298E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Expected Outcomes</a:t>
            </a:r>
          </a:p>
          <a:p>
            <a:pPr>
              <a:buNone/>
            </a:pPr>
            <a:r>
              <a:rPr lang="en-US" dirty="0"/>
              <a:t> Once the project is complete, we expect:</a:t>
            </a:r>
          </a:p>
          <a:p>
            <a:r>
              <a:rPr lang="en-US" dirty="0"/>
              <a:t> A fully functional AI-powered health checker for animals.</a:t>
            </a:r>
          </a:p>
          <a:p>
            <a:r>
              <a:rPr lang="en-US" dirty="0"/>
              <a:t> Users input symptoms and instantly see risk status.</a:t>
            </a:r>
          </a:p>
          <a:p>
            <a:r>
              <a:rPr lang="en-US" dirty="0"/>
              <a:t> Can be expanded to more conditions, add treatment suggestions and support more species.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433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6FABA-919B-FB3C-D384-1076F1D8A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BE5EE-58D3-A436-4B14-DA4E48C9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Bio Safety Standards &amp; Ethics</a:t>
            </a:r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61F32-4A19-24A4-DAD6-47225EA821C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273988" y="6347204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8</a:t>
            </a:fld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E880E03-D33C-B1F7-FC9B-8752D7B48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Conclusion and Next Steps</a:t>
            </a:r>
          </a:p>
          <a:p>
            <a:pPr>
              <a:buNone/>
            </a:pPr>
            <a:r>
              <a:rPr lang="en-US" dirty="0"/>
              <a:t> In Phase 1, we explored the idea and planned our project in detail.  In the upcoming phase, we will:</a:t>
            </a:r>
          </a:p>
          <a:p>
            <a:r>
              <a:rPr lang="en-US" dirty="0"/>
              <a:t>Train the AI model</a:t>
            </a:r>
          </a:p>
          <a:p>
            <a:r>
              <a:rPr lang="en-US" dirty="0"/>
              <a:t>Build and test </a:t>
            </a:r>
            <a:r>
              <a:rPr lang="en-US" dirty="0" err="1"/>
              <a:t>Streamlit</a:t>
            </a:r>
            <a:r>
              <a:rPr lang="en-US" dirty="0"/>
              <a:t> interface</a:t>
            </a:r>
          </a:p>
          <a:p>
            <a:r>
              <a:rPr lang="en-US" dirty="0"/>
              <a:t>Launch for public testing and feedback</a:t>
            </a:r>
          </a:p>
          <a:p>
            <a:r>
              <a:rPr lang="en-US" dirty="0"/>
              <a:t>Application of AI in real-world animal health and biosafety!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74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A492A7-4D47-42AF-9241-46093DB10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6412" y="4166686"/>
            <a:ext cx="8551282" cy="638693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9273988" y="6347204"/>
            <a:ext cx="2743200" cy="365125"/>
          </a:xfrm>
        </p:spPr>
        <p:txBody>
          <a:bodyPr/>
          <a:lstStyle/>
          <a:p>
            <a:fld id="{9BA15CD2-76D6-4EFE-91D9-7087332E3318}" type="slidenum">
              <a:rPr lang="en-IN" smtClean="0"/>
              <a:pPr/>
              <a:t>9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74812" y="6347204"/>
            <a:ext cx="2743200" cy="365125"/>
          </a:xfrm>
        </p:spPr>
        <p:txBody>
          <a:bodyPr/>
          <a:lstStyle/>
          <a:p>
            <a:pPr algn="ctr"/>
            <a:r>
              <a:rPr lang="en-IN" dirty="0"/>
              <a:t>14th Feb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41557-17D0-6AB7-C1F8-B6B6D20C2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2739" y="973005"/>
            <a:ext cx="4086521" cy="272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518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445</Words>
  <Application>Microsoft Office PowerPoint</Application>
  <PresentationFormat>Widescreen</PresentationFormat>
  <Paragraphs>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Calibri</vt:lpstr>
      <vt:lpstr>Calibri Light</vt:lpstr>
      <vt:lpstr>Office Theme</vt:lpstr>
      <vt:lpstr>Title :  Animal Health Prediction Using Artificial Intelligence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Shanmukha</dc:creator>
  <cp:lastModifiedBy>Ibrahim Bagwan</cp:lastModifiedBy>
  <cp:revision>125</cp:revision>
  <dcterms:created xsi:type="dcterms:W3CDTF">2021-06-02T13:10:21Z</dcterms:created>
  <dcterms:modified xsi:type="dcterms:W3CDTF">2025-04-21T16:14:01Z</dcterms:modified>
</cp:coreProperties>
</file>