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8" r:id="rId15"/>
    <p:sldId id="271" r:id="rId16"/>
    <p:sldId id="269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660"/>
  </p:normalViewPr>
  <p:slideViewPr>
    <p:cSldViewPr snapToGrid="0">
      <p:cViewPr varScale="1">
        <p:scale>
          <a:sx n="56" d="100"/>
          <a:sy n="56" d="100"/>
        </p:scale>
        <p:origin x="3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52569-2262-4752-A253-6472BD9A73D7}" type="datetimeFigureOut">
              <a:rPr lang="en-US" smtClean="0"/>
              <a:t>7/10/2014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CFC1C-BB93-42FB-93CC-72414C47E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7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FC1C-BB93-42FB-93CC-72414C47E7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0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FC1C-BB93-42FB-93CC-72414C47E7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ماهو</a:t>
            </a:r>
            <a:r>
              <a:rPr lang="ar-SY" baseline="0" dirty="0" smtClean="0"/>
              <a:t> الراصد وماهي وظائفه واستخداماته؟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FC1C-BB93-42FB-93CC-72414C47E7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91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عرف عن</a:t>
            </a:r>
            <a:r>
              <a:rPr lang="ar-SY" baseline="0" dirty="0" smtClean="0"/>
              <a:t> الـ </a:t>
            </a:r>
            <a:r>
              <a:rPr lang="en-US" baseline="0" dirty="0" smtClean="0"/>
              <a:t> Quadrotor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FC1C-BB93-42FB-93CC-72414C47E7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6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بخصوص</a:t>
            </a:r>
            <a:r>
              <a:rPr lang="ar-SY" baseline="0" dirty="0" smtClean="0"/>
              <a:t> مسألة التحكم لاتحكي عن الشي الموجود بالإطروحة, احكي عن مسألتنا وعن متحكم رفض الإضطراب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FC1C-BB93-42FB-93CC-72414C47E7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68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لدينا</a:t>
            </a:r>
            <a:r>
              <a:rPr lang="ar-SY" baseline="0" dirty="0" smtClean="0"/>
              <a:t> 12 معادلة, عملنا كان على الإرتفاع فأخذنا معادلة الإرتفاع اللاخطية ولتصميم متحكم الإرتفاع طبقنا افكار الديناميك العكسي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FC1C-BB93-42FB-93CC-72414C47E7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مسألتنا</a:t>
            </a:r>
            <a:r>
              <a:rPr lang="ar-SY" baseline="0" dirty="0" smtClean="0"/>
              <a:t> اصبح لها بعدين دقة منخفضة مع زمن استقرار مرتفع, كما سنشاهد في المتحكم اللا خطي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FC1C-BB93-42FB-93CC-72414C47E75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66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FC1C-BB93-42FB-93CC-72414C47E7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69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التابع</a:t>
            </a:r>
            <a:r>
              <a:rPr lang="ar-SY" baseline="0" dirty="0" smtClean="0"/>
              <a:t> جي هو قلب الراصد الاخطي او الحالة الزائدة, شكلة وتصميمه هو الذي يعطي الأداء المطلوب, اخفظ اسماء المقالات الأساسية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FC1C-BB93-42FB-93CC-72414C47E7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2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SY" dirty="0" smtClean="0"/>
              <a:t>منحني الإرتفاع لم نضعه</a:t>
            </a:r>
            <a:r>
              <a:rPr lang="ar-SY" baseline="0" dirty="0" smtClean="0"/>
              <a:t> لان خطأ الحالة الدائمة يعبر عنه, بمجرد ان صفر الخطأ فإن الإرتفاع قد وصل للقيمة المطلوبة بنفس الزمن (اي منحني خطأ الحالة الدائمة يعبر عنه)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CFC1C-BB93-42FB-93CC-72414C47E75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0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8F373-1294-4FAD-B00E-F0D019983539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5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6BE6-42CF-4F77-A678-C5336B708106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38C-6EC7-4A84-8489-B67795556D4E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3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E23-FCC6-4D80-87F0-EADD1FB5DDA1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464D7-3DA9-488A-8121-5BFDAA781DDF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AC1E-530E-4574-91A4-91E089CFBC45}" type="datetime1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4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9D37-2A5A-4D0B-A825-7DF9F0D73CBA}" type="datetime1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0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1431-E933-46DB-8F52-B7139656115A}" type="datetime1">
              <a:rPr lang="en-US" smtClean="0"/>
              <a:t>7/10/2014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0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D8E04-8B94-45A7-997F-0CCBA952919E}" type="datetime1">
              <a:rPr lang="en-US" smtClean="0"/>
              <a:t>7/10/2014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915ED-26CB-42A0-B65E-DBAEA5778213}" type="datetime1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9B1AB-0F40-4EC3-84D5-BE1397801DFE}" type="datetime1">
              <a:rPr lang="en-US" smtClean="0"/>
              <a:t>7/10/2014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0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3062-F3FD-4121-81B9-FED77D1324B5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E28F5-5039-44C0-A132-D8C38D3F7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66623" y="318703"/>
            <a:ext cx="5006499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جامعة حلب \ كلية الهندسة الميكانيكية</a:t>
            </a:r>
          </a:p>
          <a:p>
            <a:pPr algn="r"/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قسم هندسة الطيران</a:t>
            </a:r>
            <a:endParaRPr lang="en-US" sz="3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2" descr="AleppoLog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71" y="150126"/>
            <a:ext cx="1466755" cy="141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2238233" y="2019868"/>
            <a:ext cx="7924799" cy="1173707"/>
          </a:xfrm>
        </p:spPr>
        <p:txBody>
          <a:bodyPr>
            <a:normAutofit/>
          </a:bodyPr>
          <a:lstStyle/>
          <a:p>
            <a:pPr rtl="1"/>
            <a:r>
              <a:rPr lang="ar-SY" sz="3600" dirty="0" smtClean="0">
                <a:solidFill>
                  <a:srgbClr val="0070C0"/>
                </a:solidFill>
              </a:rPr>
              <a:t>حذف </a:t>
            </a:r>
            <a:r>
              <a:rPr lang="ar-SY" sz="3600" dirty="0">
                <a:solidFill>
                  <a:srgbClr val="0070C0"/>
                </a:solidFill>
              </a:rPr>
              <a:t>تأثير الإضطرابات على نموذج </a:t>
            </a:r>
            <a:r>
              <a:rPr lang="en-US" sz="3600" dirty="0" smtClean="0">
                <a:solidFill>
                  <a:srgbClr val="0070C0"/>
                </a:solidFill>
              </a:rPr>
              <a:t>Quadrotor</a:t>
            </a:r>
            <a:r>
              <a:rPr lang="ar-SY" sz="3600" dirty="0" smtClean="0">
                <a:solidFill>
                  <a:srgbClr val="0070C0"/>
                </a:solidFill>
              </a:rPr>
              <a:t>  باستخدام الرواصد</a:t>
            </a:r>
            <a:endParaRPr lang="ar-SY" sz="3600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31583" y="4037632"/>
            <a:ext cx="29290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ar-SY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الطلاب المهندسين:</a:t>
            </a:r>
          </a:p>
          <a:p>
            <a:pPr algn="r" rtl="1"/>
            <a:r>
              <a:rPr lang="ar-SY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ابراهيم بكري</a:t>
            </a:r>
          </a:p>
          <a:p>
            <a:pPr algn="r" rtl="1"/>
            <a:r>
              <a:rPr lang="ar-SY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محمد مصري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1247" y="4037632"/>
            <a:ext cx="26661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ar-SY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إشراف:</a:t>
            </a:r>
          </a:p>
          <a:p>
            <a:pPr algn="r" rtl="1"/>
            <a:r>
              <a:rPr lang="ar-SY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د.عدنان </a:t>
            </a:r>
            <a:r>
              <a:rPr lang="ar-SY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مارتيني</a:t>
            </a:r>
          </a:p>
          <a:p>
            <a:pPr algn="r" rtl="1"/>
            <a:r>
              <a:rPr lang="ar-SY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م.منذر مصطفى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435-29AB-4CBE-8753-99B8076EB349}" type="datetime1">
              <a:rPr lang="en-US" smtClean="0"/>
              <a:t>7/10/2014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2370" y="365125"/>
            <a:ext cx="4161429" cy="1190719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dirty="0" smtClean="0">
                <a:solidFill>
                  <a:srgbClr val="00B0F0"/>
                </a:solidFill>
              </a:rPr>
              <a:t>الراصد اللاخطي</a:t>
            </a:r>
            <a:r>
              <a:rPr lang="en-US" dirty="0" smtClean="0">
                <a:solidFill>
                  <a:srgbClr val="00B0F0"/>
                </a:solidFill>
              </a:rPr>
              <a:t>  ESO</a:t>
            </a:r>
            <a:br>
              <a:rPr lang="en-US" dirty="0" smtClean="0">
                <a:solidFill>
                  <a:srgbClr val="00B0F0"/>
                </a:solidFill>
              </a:rPr>
            </a:b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248-9931-478C-881F-D889BE46D414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00042" y="2799759"/>
            <a:ext cx="422904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SY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فكرة حذف الإضطراب:</a:t>
            </a:r>
            <a:endParaRPr lang="ar-SY" sz="36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7410" y="2802376"/>
            <a:ext cx="588013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ar-SY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فرض متحول حالة إضافي يساوي جزء</a:t>
            </a:r>
          </a:p>
          <a:p>
            <a:pPr algn="r" rtl="1"/>
            <a:r>
              <a:rPr lang="ar-SY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الديناميك الذي يحوي الإضطراب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70528" y="4889438"/>
            <a:ext cx="32832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SY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معادلات الراصد:</a:t>
            </a:r>
            <a:endParaRPr lang="en-US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2125" y="1657550"/>
                <a:ext cx="4425442" cy="536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25" y="1657550"/>
                <a:ext cx="4425442" cy="536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573632" y="4198342"/>
                <a:ext cx="2809039" cy="483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𝜔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32" y="4198342"/>
                <a:ext cx="2809039" cy="4839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659314" y="5377934"/>
                <a:ext cx="4999702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̇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314" y="5377934"/>
                <a:ext cx="4999702" cy="5393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79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1236" y="365126"/>
            <a:ext cx="3342564" cy="1381787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dirty="0" smtClean="0">
                <a:solidFill>
                  <a:srgbClr val="00B0F0"/>
                </a:solidFill>
              </a:rPr>
              <a:t>نتائج</a:t>
            </a:r>
            <a:br>
              <a:rPr lang="ar-SY" dirty="0" smtClean="0">
                <a:solidFill>
                  <a:srgbClr val="00B0F0"/>
                </a:solidFill>
              </a:rPr>
            </a:br>
            <a:r>
              <a:rPr lang="ar-SY" dirty="0" smtClean="0">
                <a:solidFill>
                  <a:srgbClr val="00B0F0"/>
                </a:solidFill>
              </a:rPr>
              <a:t> الراصد اللاخطي</a:t>
            </a:r>
            <a:br>
              <a:rPr lang="ar-SY" dirty="0" smtClean="0">
                <a:solidFill>
                  <a:srgbClr val="00B0F0"/>
                </a:solidFill>
              </a:rPr>
            </a:br>
            <a:r>
              <a:rPr lang="ar-SY" dirty="0" smtClean="0">
                <a:solidFill>
                  <a:srgbClr val="00B0F0"/>
                </a:solidFill>
              </a:rPr>
              <a:t>مع متحكم </a:t>
            </a:r>
            <a:r>
              <a:rPr lang="en-US" dirty="0" smtClean="0">
                <a:solidFill>
                  <a:srgbClr val="00B0F0"/>
                </a:solidFill>
              </a:rPr>
              <a:t>PID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B2012-8BF0-4B77-A282-8D0F42CBCB70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86" y="1746913"/>
            <a:ext cx="6400799" cy="29146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24338"/>
              </p:ext>
            </p:extLst>
          </p:nvPr>
        </p:nvGraphicFramePr>
        <p:xfrm>
          <a:off x="2731029" y="4940283"/>
          <a:ext cx="8128000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73044"/>
                <a:gridCol w="19549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 Sec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/1 m</a:t>
                      </a:r>
                      <a:r>
                        <a:rPr lang="ar-SY" dirty="0" smtClean="0"/>
                        <a:t>استقر</a:t>
                      </a:r>
                      <a:r>
                        <a:rPr lang="ar-SY" baseline="0" dirty="0" smtClean="0"/>
                        <a:t> على القيمة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 smtClean="0"/>
                        <a:t>الإرتفاع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r>
                        <a:rPr lang="en-US" b="1" baseline="0" dirty="0" smtClean="0"/>
                        <a:t> 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 smtClean="0"/>
                        <a:t>خطأ</a:t>
                      </a:r>
                      <a:r>
                        <a:rPr lang="ar-SY" b="1" baseline="0" dirty="0" smtClean="0"/>
                        <a:t> الحالة الدائمة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r>
                        <a:rPr lang="en-US" b="1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b="1" dirty="0" smtClean="0"/>
                        <a:t>خطأ</a:t>
                      </a:r>
                      <a:r>
                        <a:rPr lang="ar-SY" b="1" baseline="0" dirty="0" smtClean="0"/>
                        <a:t> الراصد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0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7994" y="0"/>
            <a:ext cx="6850811" cy="601033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dirty="0" smtClean="0">
                <a:solidFill>
                  <a:srgbClr val="00B0F0"/>
                </a:solidFill>
              </a:rPr>
              <a:t>مقارنة اداء الراصد الخطي واللاخطي: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6D46-9DFE-4D53-8D0F-A262E7373DE6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8" y="470961"/>
            <a:ext cx="5923129" cy="3170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916" y="478073"/>
            <a:ext cx="5908069" cy="3163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92" y="3322521"/>
            <a:ext cx="6049958" cy="30338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1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031" y="135627"/>
            <a:ext cx="4584509" cy="792421"/>
          </a:xfrm>
        </p:spPr>
        <p:txBody>
          <a:bodyPr>
            <a:normAutofit/>
          </a:bodyPr>
          <a:lstStyle/>
          <a:p>
            <a:pPr algn="ctr" rtl="1"/>
            <a:r>
              <a:rPr lang="ar-SY" dirty="0" smtClean="0">
                <a:solidFill>
                  <a:srgbClr val="00B0F0"/>
                </a:solidFill>
              </a:rPr>
              <a:t>ادخال اضطراب خارجي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8540-0099-4646-8322-C65A079AD547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Quadrotor </a:t>
            </a:r>
            <a:r>
              <a:rPr lang="ar-SY" dirty="0" smtClean="0"/>
              <a:t>استخدام الرواصد في حذف تاثير الإضطرابات المؤثرة على نموذج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026" y="1677824"/>
            <a:ext cx="6366698" cy="29146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087796"/>
              </p:ext>
            </p:extLst>
          </p:nvPr>
        </p:nvGraphicFramePr>
        <p:xfrm>
          <a:off x="573206" y="4918159"/>
          <a:ext cx="5186149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466313"/>
                <a:gridCol w="1719836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 Sec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/1 m</a:t>
                      </a:r>
                      <a:r>
                        <a:rPr lang="ar-SY" dirty="0" smtClean="0"/>
                        <a:t>استقر</a:t>
                      </a:r>
                      <a:r>
                        <a:rPr lang="ar-SY" baseline="0" dirty="0" smtClean="0"/>
                        <a:t> على القيمة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 smtClean="0"/>
                        <a:t>الإرتفاع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r>
                        <a:rPr lang="en-US" b="1" baseline="0" dirty="0" smtClean="0"/>
                        <a:t> %</a:t>
                      </a:r>
                      <a:r>
                        <a:rPr lang="ar-SY" b="1" baseline="0" dirty="0" smtClean="0"/>
                        <a:t> 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 smtClean="0"/>
                        <a:t>خطأ</a:t>
                      </a:r>
                      <a:r>
                        <a:rPr lang="ar-SY" b="1" baseline="0" dirty="0" smtClean="0"/>
                        <a:t> الحالة الدائمة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b="1" dirty="0" smtClean="0"/>
                        <a:t> ازدادت</a:t>
                      </a:r>
                      <a:r>
                        <a:rPr lang="ar-SY" b="1" baseline="0" dirty="0" smtClean="0"/>
                        <a:t> بمعدل النصف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b="1" dirty="0" smtClean="0"/>
                        <a:t>قوة الرفع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062079" y="1167970"/>
            <a:ext cx="20104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ar-SY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حمولة</a:t>
            </a:r>
            <a:r>
              <a:rPr lang="ar-SY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1.5g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843" y="1677823"/>
            <a:ext cx="6366697" cy="29146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873912"/>
              </p:ext>
            </p:extLst>
          </p:nvPr>
        </p:nvGraphicFramePr>
        <p:xfrm>
          <a:off x="6130676" y="4918158"/>
          <a:ext cx="5592751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46479"/>
                <a:gridCol w="2046272"/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 smtClean="0"/>
                        <a:t>الإرتفاع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0</a:t>
                      </a:r>
                      <a:r>
                        <a:rPr lang="en-US" b="1" baseline="0" dirty="0" smtClean="0"/>
                        <a:t> 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 smtClean="0"/>
                        <a:t>خطأ</a:t>
                      </a:r>
                      <a:r>
                        <a:rPr lang="ar-SY" b="1" baseline="0" dirty="0" smtClean="0"/>
                        <a:t> الحالة الدائمة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SY" b="1" dirty="0" smtClean="0"/>
                        <a:t> ازدادت</a:t>
                      </a:r>
                      <a:r>
                        <a:rPr lang="ar-SY" b="1" baseline="0" dirty="0" smtClean="0"/>
                        <a:t> بمعدل الضعف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b="1" dirty="0" smtClean="0"/>
                        <a:t>قوة الرفع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6053919" y="4920420"/>
            <a:ext cx="3745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ar-SY" dirty="0"/>
              <a:t> </a:t>
            </a:r>
            <a:r>
              <a:rPr lang="ar-SY" dirty="0" smtClean="0"/>
              <a:t>(</a:t>
            </a:r>
            <a:r>
              <a:rPr lang="ar-SY" b="1" dirty="0" smtClean="0"/>
              <a:t>تجاوز كبير)</a:t>
            </a:r>
            <a:r>
              <a:rPr lang="en-US" b="1" dirty="0" smtClean="0"/>
              <a:t>11 </a:t>
            </a:r>
            <a:r>
              <a:rPr lang="en-US" b="1" dirty="0"/>
              <a:t>Sec /1 m</a:t>
            </a:r>
            <a:r>
              <a:rPr lang="ar-SY" b="1" dirty="0"/>
              <a:t> استقر على القيمة 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8009476" y="1218373"/>
            <a:ext cx="16594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ar-SY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حمولة</a:t>
            </a:r>
            <a:r>
              <a:rPr lang="ar-SY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2g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930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4988" y="365126"/>
            <a:ext cx="2278811" cy="618285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dirty="0" smtClean="0">
                <a:solidFill>
                  <a:srgbClr val="00B0F0"/>
                </a:solidFill>
              </a:rPr>
              <a:t>مناقشة: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ED3E-7CEF-4247-99AE-29DBBAAE82FF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074988" y="3360738"/>
            <a:ext cx="2278811" cy="61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Y" dirty="0" smtClean="0">
                <a:solidFill>
                  <a:srgbClr val="00B0F0"/>
                </a:solidFill>
              </a:rPr>
              <a:t>المقترحات: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1049" y="1019682"/>
            <a:ext cx="1033007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SY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نلاحظ ان استخدام الراصد اللاخطي يعط</a:t>
            </a: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 نتائج ادق من الخطي, والإختيار</a:t>
            </a:r>
          </a:p>
          <a:p>
            <a:pPr algn="r" rtl="1"/>
            <a:r>
              <a:rPr lang="ar-SY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يتبع بارامترين «زمن الإستقرار» و «الدقة»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استخدام متحكم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PID</a:t>
            </a: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يعطي دقة اكبر من الـ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 </a:t>
            </a:r>
            <a:endParaRPr lang="ar-SY" sz="32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60560" y="4515724"/>
            <a:ext cx="71481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اختبار النموذج لأجل شروط طيران غير معروفة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18791" y="5162055"/>
            <a:ext cx="79898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SY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اختبار فعالية </a:t>
            </a: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الـ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DRC</a:t>
            </a: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SY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على نموذج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Quadrotor</a:t>
            </a:r>
            <a:r>
              <a:rPr lang="ar-SY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موجود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81819" y="3894678"/>
            <a:ext cx="5826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تطبيق نظام الـ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DRC</a:t>
            </a: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للتحكم </a:t>
            </a: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بالإتجاهات</a:t>
            </a:r>
            <a:endParaRPr lang="ar-SY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20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0669" y="365125"/>
            <a:ext cx="2933130" cy="753991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dirty="0" smtClean="0">
                <a:solidFill>
                  <a:srgbClr val="00B0F0"/>
                </a:solidFill>
              </a:rPr>
              <a:t>الجانب التطبيقي: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870"/>
            <a:ext cx="10515600" cy="4351338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3200" dirty="0" smtClean="0"/>
              <a:t> التعرف على الـ </a:t>
            </a:r>
            <a:r>
              <a:rPr lang="en-US" sz="3200" dirty="0" smtClean="0"/>
              <a:t>Quadrotor</a:t>
            </a:r>
            <a:r>
              <a:rPr lang="ar-SY" sz="3200" dirty="0" smtClean="0"/>
              <a:t> الموجود والتحكم به</a:t>
            </a: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3200" dirty="0"/>
              <a:t> </a:t>
            </a:r>
            <a:r>
              <a:rPr lang="ar-SY" sz="3200" dirty="0" smtClean="0"/>
              <a:t>تحقيق استقرار الـ </a:t>
            </a:r>
            <a:r>
              <a:rPr lang="en-US" sz="3200" dirty="0" smtClean="0"/>
              <a:t>Quadrotor</a:t>
            </a:r>
            <a:endParaRPr lang="ar-SY" sz="3200" dirty="0" smtClean="0"/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3200" dirty="0"/>
              <a:t> </a:t>
            </a:r>
            <a:r>
              <a:rPr lang="ar-SY" sz="3200" dirty="0" smtClean="0"/>
              <a:t>حقن النموذج التحكمي بالـ </a:t>
            </a:r>
            <a:r>
              <a:rPr lang="en-US" sz="3200" dirty="0" smtClean="0"/>
              <a:t>Microcontroller</a:t>
            </a:r>
            <a:r>
              <a:rPr lang="ar-SY" sz="3200" dirty="0" smtClean="0"/>
              <a:t> </a:t>
            </a:r>
            <a:endParaRPr lang="en-US" sz="3200" dirty="0" smtClean="0"/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3200" dirty="0"/>
              <a:t> </a:t>
            </a:r>
            <a:r>
              <a:rPr lang="ar-SY" sz="3200" dirty="0" smtClean="0"/>
              <a:t>التأكد من فعالية نظام الـ </a:t>
            </a:r>
            <a:r>
              <a:rPr lang="en-US" sz="3200" dirty="0" smtClean="0"/>
              <a:t>DRC</a:t>
            </a:r>
            <a:r>
              <a:rPr lang="ar-SY" sz="3200" dirty="0" smtClean="0"/>
              <a:t> المصمم</a:t>
            </a:r>
          </a:p>
          <a:p>
            <a:pPr algn="r" rtl="1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E23-FCC6-4D80-87F0-EADD1FB5DDA1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6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A13E-A504-4C42-83FF-A11D5DD5C420}" type="datetime1">
              <a:rPr lang="en-US" smtClean="0"/>
              <a:t>7/10/2014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95616" y="1779980"/>
            <a:ext cx="28007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شكرا لوقتكم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375102" y="5648464"/>
            <a:ext cx="29241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solidFill>
                  <a:srgbClr val="00B050"/>
                </a:solidFill>
              </a:rPr>
              <a:t>By: Ibrahim Bakry</a:t>
            </a:r>
          </a:p>
          <a:p>
            <a:pPr algn="ctr"/>
            <a:r>
              <a:rPr lang="en-US" sz="2000" dirty="0" smtClean="0">
                <a:ln w="0"/>
                <a:solidFill>
                  <a:srgbClr val="00B050"/>
                </a:solidFill>
              </a:rPr>
              <a:t>              Muhammad Masri</a:t>
            </a:r>
            <a:endParaRPr lang="en-US" sz="2000" b="0" cap="none" spc="0" dirty="0">
              <a:ln w="0"/>
              <a:solidFill>
                <a:srgbClr val="00B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94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E23-FCC6-4D80-87F0-EADD1FB5DDA1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64" y="581937"/>
            <a:ext cx="8726118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9594" y="365126"/>
            <a:ext cx="3974206" cy="948520"/>
          </a:xfrm>
        </p:spPr>
        <p:txBody>
          <a:bodyPr>
            <a:normAutofit/>
          </a:bodyPr>
          <a:lstStyle/>
          <a:p>
            <a:pPr algn="r" rtl="1"/>
            <a:r>
              <a:rPr lang="ar-SY" sz="3600" dirty="0" smtClean="0">
                <a:solidFill>
                  <a:srgbClr val="00B0F0"/>
                </a:solidFill>
              </a:rPr>
              <a:t>الهدف من المشروع: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8047"/>
            <a:ext cx="10515600" cy="4351338"/>
          </a:xfrm>
        </p:spPr>
        <p:txBody>
          <a:bodyPr>
            <a:normAutofit/>
          </a:bodyPr>
          <a:lstStyle/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ar-SY" sz="3600" dirty="0" smtClean="0"/>
              <a:t> استخدام الرواصد مع نظام التحكم بالـ </a:t>
            </a:r>
            <a:r>
              <a:rPr lang="en-US" sz="3600" dirty="0" smtClean="0"/>
              <a:t>Quadrotor</a:t>
            </a:r>
            <a:r>
              <a:rPr lang="ar-SY" sz="3600" dirty="0" smtClean="0"/>
              <a:t> 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ar-SY" sz="3600" dirty="0" smtClean="0"/>
              <a:t> بناء منظومة تحكمية قادرة على رفض الإضطرابات الخارجية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ar-SY" sz="3600" dirty="0" smtClean="0"/>
              <a:t> عمل محاكاة للنظام التحكمي </a:t>
            </a:r>
            <a:r>
              <a:rPr lang="en-US" sz="3600" dirty="0" smtClean="0"/>
              <a:t>DRC</a:t>
            </a:r>
            <a:endParaRPr lang="ar-SY" sz="3600" dirty="0" smtClean="0"/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ar-SY" sz="3600" dirty="0" smtClean="0"/>
              <a:t> التأكد من فعالية النظام التحكمي بتطبيق حمولات خارجية</a:t>
            </a:r>
          </a:p>
          <a:p>
            <a:pPr algn="r" rt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ar-SY" sz="3600" dirty="0" smtClean="0"/>
              <a:t> تطبيق العمل على نموذج </a:t>
            </a:r>
            <a:r>
              <a:rPr lang="en-US" sz="3600" dirty="0" smtClean="0"/>
              <a:t>Quadrotor</a:t>
            </a:r>
            <a:r>
              <a:rPr lang="ar-SY" sz="3600" dirty="0" smtClean="0"/>
              <a:t> موجود</a:t>
            </a:r>
          </a:p>
          <a:p>
            <a:pPr marL="0" indent="0" algn="r" rtl="1">
              <a:lnSpc>
                <a:spcPct val="100000"/>
              </a:lnSpc>
              <a:buNone/>
            </a:pP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E23-FCC6-4D80-87F0-EADD1FB5DDA1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1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3269" y="99600"/>
            <a:ext cx="461600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4400" b="0" cap="none" spc="0" dirty="0" smtClean="0">
                <a:ln w="0"/>
                <a:solidFill>
                  <a:srgbClr val="00B0F0"/>
                </a:solidFill>
              </a:rPr>
              <a:t>UAVs &amp; Quadrotors</a:t>
            </a:r>
            <a:endParaRPr lang="ar-SY" sz="4400" b="0" cap="none" spc="0" dirty="0" smtClean="0">
              <a:ln w="0"/>
              <a:solidFill>
                <a:srgbClr val="00B0F0"/>
              </a:solidFill>
            </a:endParaRPr>
          </a:p>
        </p:txBody>
      </p:sp>
      <p:pic>
        <p:nvPicPr>
          <p:cNvPr id="5" name="Picture 4" descr="C:\Users\Administrator\Desktop\G.P\G.P_Our Writing\PICs\0212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82" y="1298696"/>
            <a:ext cx="7420686" cy="47767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81903-C939-4BB8-99C6-8BEEEFBCBA24}" type="datetime1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415082" y="3363888"/>
            <a:ext cx="25795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Y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الإستخدامات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70948" y="2379083"/>
            <a:ext cx="2223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Y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مبدأ العمل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89660" y="673041"/>
            <a:ext cx="2564641" cy="876821"/>
          </a:xfrm>
        </p:spPr>
        <p:txBody>
          <a:bodyPr/>
          <a:lstStyle/>
          <a:p>
            <a:pPr algn="r" rtl="1"/>
            <a:r>
              <a:rPr lang="ar-SY" dirty="0" smtClean="0">
                <a:solidFill>
                  <a:srgbClr val="00B0F0"/>
                </a:solidFill>
              </a:rPr>
              <a:t>مسألة التحكم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50053" y="1941349"/>
            <a:ext cx="3804248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ar-SY" sz="4400" dirty="0" smtClean="0">
                <a:ln w="0"/>
                <a:solidFill>
                  <a:srgbClr val="00B0F0"/>
                </a:solidFill>
              </a:rPr>
              <a:t>الوسائل المستخدمة :</a:t>
            </a:r>
            <a:endParaRPr lang="ar-SY" sz="4400" b="0" cap="none" spc="0" dirty="0" smtClean="0">
              <a:ln w="0"/>
              <a:solidFill>
                <a:srgbClr val="00B0F0"/>
              </a:solidFill>
            </a:endParaRPr>
          </a:p>
          <a:p>
            <a:pPr algn="r" rtl="1"/>
            <a:r>
              <a:rPr lang="ar-SY" sz="4400" b="0" cap="none" spc="0" dirty="0" smtClean="0">
                <a:ln w="0"/>
                <a:solidFill>
                  <a:srgbClr val="FF0000"/>
                </a:solidFill>
              </a:rPr>
              <a:t>الرواصد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3600" dirty="0" smtClean="0">
                <a:ln w="0"/>
              </a:rPr>
              <a:t>ماهو الراصد 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3600" b="0" cap="none" spc="0" dirty="0" smtClean="0">
                <a:ln w="0"/>
                <a:solidFill>
                  <a:schemeClr val="tx1"/>
                </a:solidFill>
              </a:rPr>
              <a:t>انواع الرواصد</a:t>
            </a:r>
          </a:p>
          <a:p>
            <a:pPr marL="571500" indent="-571500" algn="r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ar-SY" sz="3600" dirty="0" smtClean="0">
                <a:ln w="0"/>
              </a:rPr>
              <a:t>الرواصد المستخدمة</a:t>
            </a:r>
            <a:endParaRPr lang="en-US" sz="3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7B8FC-8B76-4025-AEF2-6B94E4CCFD5B}" type="datetime1">
              <a:rPr lang="en-US" smtClean="0"/>
              <a:t>7/10/2014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48246" y="552989"/>
            <a:ext cx="83623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ar-SY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بناء منظومة تحكمية قادرة على رفض الإضطراب </a:t>
            </a: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DRC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157614"/>
            <a:ext cx="72866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7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5758" y="365126"/>
            <a:ext cx="2158042" cy="652792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dirty="0" smtClean="0">
                <a:solidFill>
                  <a:srgbClr val="00B0F0"/>
                </a:solidFill>
              </a:rPr>
              <a:t>نظام التحكم: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4B46A-6824-445C-9E03-1A25C8810759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6478" y="691522"/>
                <a:ext cx="4694830" cy="43899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𝜓</m:t>
                                          </m:r>
                                        </m:e>
                                      </m:acc>
                                    </m:e>
                                  </m:m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acc>
                                        <m:accPr>
                                          <m:chr m:val="̇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</m:e>
                                            </m:acc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𝜙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den>
                                            </m:f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acc>
                                              <m:accPr>
                                                <m:chr m:val="̇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8" y="691522"/>
                <a:ext cx="4694830" cy="43899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030593" y="4360472"/>
                <a:ext cx="5304464" cy="3799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</m:acc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593" y="4360472"/>
                <a:ext cx="5304464" cy="379976"/>
              </a:xfrm>
              <a:prstGeom prst="rect">
                <a:avLst/>
              </a:prstGeom>
              <a:blipFill rotWithShape="0">
                <a:blip r:embed="rId4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464912" y="1533481"/>
            <a:ext cx="4253087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l" rtl="1">
              <a:buFont typeface="Wingdings" panose="05000000000000000000" pitchFamily="2" charset="2"/>
              <a:buChar char="§"/>
            </a:pPr>
            <a:r>
              <a:rPr lang="ar-SY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باستخدام طريقة نيوتن-اويلر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صيغة فضاء الحالة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923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5669-A414-4AC5-9E43-BDF639069D06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6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33116" y="365126"/>
            <a:ext cx="3020683" cy="704550"/>
          </a:xfrm>
        </p:spPr>
        <p:txBody>
          <a:bodyPr>
            <a:normAutofit/>
          </a:bodyPr>
          <a:lstStyle/>
          <a:p>
            <a:pPr algn="r" rtl="1"/>
            <a:r>
              <a:rPr lang="ar-SY" sz="3600" dirty="0" smtClean="0">
                <a:solidFill>
                  <a:srgbClr val="00B0F0"/>
                </a:solidFill>
              </a:rPr>
              <a:t>متحكم الإرتفاع: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9" name="Picture 8" descr="C:\Users\Administrator\Desktop\G.P\Plots &amp; loops\inner-outer loops-final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785" y="1789934"/>
            <a:ext cx="7136367" cy="347222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8170" y="3761737"/>
                <a:ext cx="4318875" cy="812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𝑎𝐴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𝑎𝐹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0" y="3761737"/>
                <a:ext cx="4318875" cy="8124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58170" y="4906294"/>
                <a:ext cx="5600764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0" y="4906294"/>
                <a:ext cx="5600764" cy="7117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8170" y="1483568"/>
                <a:ext cx="4562210" cy="61273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𝑎𝐹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0" y="1483568"/>
                <a:ext cx="4562210" cy="612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6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3400" y="348115"/>
            <a:ext cx="3200400" cy="1200246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dirty="0" smtClean="0">
                <a:solidFill>
                  <a:srgbClr val="00B0F0"/>
                </a:solidFill>
              </a:rPr>
              <a:t>الراصد الخطي</a:t>
            </a:r>
            <a:r>
              <a:rPr lang="en-US" dirty="0" smtClean="0">
                <a:solidFill>
                  <a:srgbClr val="00B0F0"/>
                </a:solidFill>
              </a:rPr>
              <a:t/>
            </a:r>
            <a:br>
              <a:rPr lang="en-US" dirty="0" smtClean="0">
                <a:solidFill>
                  <a:srgbClr val="00B0F0"/>
                </a:solidFill>
              </a:rPr>
            </a:br>
            <a:r>
              <a:rPr lang="ar-SY" dirty="0" smtClean="0">
                <a:solidFill>
                  <a:srgbClr val="00B0F0"/>
                </a:solidFill>
              </a:rPr>
              <a:t>مع متحكم </a:t>
            </a:r>
            <a:r>
              <a:rPr lang="en-US" dirty="0" smtClean="0">
                <a:solidFill>
                  <a:srgbClr val="00B0F0"/>
                </a:solidFill>
              </a:rPr>
              <a:t>PD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A2AC-D8C0-46AE-8C84-FDFD65BC55FB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916064" y="2094062"/>
            <a:ext cx="1437736" cy="70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ar-SY" dirty="0" smtClean="0"/>
              <a:t>النتائج: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24720" y="368305"/>
                <a:ext cx="573804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̈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𝑎𝐴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𝑎𝐹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0" y="368305"/>
                <a:ext cx="5738046" cy="6127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804987"/>
              </p:ext>
            </p:extLst>
          </p:nvPr>
        </p:nvGraphicFramePr>
        <p:xfrm>
          <a:off x="2731029" y="4940283"/>
          <a:ext cx="8128000" cy="11125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73044"/>
                <a:gridCol w="19549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Sec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/0.69 m</a:t>
                      </a:r>
                      <a:r>
                        <a:rPr lang="ar-SY" dirty="0" smtClean="0"/>
                        <a:t>استقر</a:t>
                      </a:r>
                      <a:r>
                        <a:rPr lang="ar-SY" baseline="0" dirty="0" smtClean="0"/>
                        <a:t> على القيمة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 smtClean="0"/>
                        <a:t>الإرتفاع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/>
                        <a:t>-31</a:t>
                      </a:r>
                      <a:r>
                        <a:rPr lang="en-US" b="1" baseline="0" dirty="0" smtClean="0"/>
                        <a:t> %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 smtClean="0"/>
                        <a:t>خطأ</a:t>
                      </a:r>
                      <a:r>
                        <a:rPr lang="ar-SY" b="1" baseline="0" dirty="0" smtClean="0"/>
                        <a:t> الحالة الدائمة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r>
                        <a:rPr lang="en-US" b="1" dirty="0" smtClean="0"/>
                        <a:t>10</a:t>
                      </a:r>
                      <a:r>
                        <a:rPr lang="en-US" b="1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b="1" dirty="0" smtClean="0"/>
                        <a:t>خطأ</a:t>
                      </a:r>
                      <a:r>
                        <a:rPr lang="ar-SY" b="1" baseline="0" dirty="0" smtClean="0"/>
                        <a:t> الراصد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25" y="1739222"/>
            <a:ext cx="6318913" cy="3010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24720" y="1080624"/>
                <a:ext cx="3649139" cy="5068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20" y="1080624"/>
                <a:ext cx="3649139" cy="506870"/>
              </a:xfrm>
              <a:prstGeom prst="rect">
                <a:avLst/>
              </a:prstGeom>
              <a:blipFill rotWithShape="0">
                <a:blip r:embed="rId5"/>
                <a:stretch>
                  <a:fillRect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31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7904" y="365126"/>
            <a:ext cx="4065895" cy="631162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dirty="0" smtClean="0">
                <a:solidFill>
                  <a:srgbClr val="00B0F0"/>
                </a:solidFill>
              </a:rPr>
              <a:t>مقارنة الـ </a:t>
            </a:r>
            <a:r>
              <a:rPr lang="en-US" dirty="0" smtClean="0">
                <a:solidFill>
                  <a:srgbClr val="00B0F0"/>
                </a:solidFill>
              </a:rPr>
              <a:t>PD</a:t>
            </a:r>
            <a:r>
              <a:rPr lang="ar-SY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EFE23-FCC6-4D80-87F0-EADD1FB5DDA1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51" y="1587391"/>
            <a:ext cx="5384904" cy="273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43" y="1587391"/>
            <a:ext cx="6318913" cy="30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7653666" y="1157053"/>
            <a:ext cx="22220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المتحكم المقترح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78029" y="1157053"/>
            <a:ext cx="41777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ar-SY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متحكم 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OS4</a:t>
            </a: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[</a:t>
            </a:r>
            <a:r>
              <a:rPr 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Bouabdallah</a:t>
            </a:r>
            <a:r>
              <a:rPr lang="ar-SY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91404"/>
              </p:ext>
            </p:extLst>
          </p:nvPr>
        </p:nvGraphicFramePr>
        <p:xfrm>
          <a:off x="2210937" y="4936030"/>
          <a:ext cx="7476099" cy="932508"/>
        </p:xfrm>
        <a:graphic>
          <a:graphicData uri="http://schemas.openxmlformats.org/drawingml/2006/table">
            <a:tbl>
              <a:tblPr rtl="1" firstRow="1" firstCol="1" bandRow="1">
                <a:tableStyleId>{BC89EF96-8CEA-46FF-86C4-4CE0E7609802}</a:tableStyleId>
              </a:tblPr>
              <a:tblGrid>
                <a:gridCol w="2587333"/>
                <a:gridCol w="2461016"/>
                <a:gridCol w="2427750"/>
              </a:tblGrid>
              <a:tr h="31083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Y" sz="1600" dirty="0">
                          <a:effectLst/>
                        </a:rPr>
                        <a:t>نموذجنا \  نموذج </a:t>
                      </a:r>
                      <a:r>
                        <a:rPr lang="en-US" sz="1600" dirty="0">
                          <a:effectLst/>
                        </a:rPr>
                        <a:t>Bouabdallah</a:t>
                      </a:r>
                      <a:endParaRPr lang="en-US" sz="1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القيمة النهائية</a:t>
                      </a:r>
                      <a:endParaRPr lang="en-US" sz="1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Y" sz="1600" dirty="0">
                          <a:effectLst/>
                        </a:rPr>
                        <a:t>زمن الإستقرار [</a:t>
                      </a:r>
                      <a:r>
                        <a:rPr lang="en-US" sz="1600" dirty="0">
                          <a:effectLst/>
                        </a:rPr>
                        <a:t>Sec</a:t>
                      </a:r>
                      <a:r>
                        <a:rPr lang="ar-SY" sz="1600" dirty="0">
                          <a:effectLst/>
                        </a:rPr>
                        <a:t>]</a:t>
                      </a:r>
                      <a:endParaRPr lang="en-US" sz="1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1083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Y" sz="1600">
                          <a:effectLst/>
                        </a:rPr>
                        <a:t>الإرتفاع</a:t>
                      </a:r>
                      <a:endParaRPr lang="en-US" sz="140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0.83 \ 0.69</a:t>
                      </a:r>
                      <a:endParaRPr lang="en-US" sz="16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5</a:t>
                      </a:r>
                      <a:r>
                        <a:rPr lang="en-US" sz="1800" b="1" baseline="0" dirty="0" smtClean="0">
                          <a:effectLst/>
                        </a:rPr>
                        <a:t> </a:t>
                      </a:r>
                      <a:r>
                        <a:rPr lang="en-US" sz="1800" b="1" dirty="0" smtClean="0">
                          <a:effectLst/>
                        </a:rPr>
                        <a:t>\ 5</a:t>
                      </a:r>
                      <a:endParaRPr lang="en-US" sz="16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310836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Y" sz="1600" dirty="0">
                          <a:effectLst/>
                        </a:rPr>
                        <a:t>قوة الرفع</a:t>
                      </a:r>
                      <a:endParaRPr lang="en-US" sz="1400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5.84 \ 5.84</a:t>
                      </a:r>
                      <a:endParaRPr lang="en-US" sz="16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6-7</a:t>
                      </a:r>
                      <a:r>
                        <a:rPr lang="ar-SY" sz="1800" b="1" dirty="0">
                          <a:effectLst/>
                        </a:rPr>
                        <a:t> \ </a:t>
                      </a:r>
                      <a:r>
                        <a:rPr lang="en-US" sz="1800" b="1" dirty="0">
                          <a:effectLst/>
                        </a:rPr>
                        <a:t>4</a:t>
                      </a:r>
                      <a:endParaRPr lang="en-US" sz="1600" b="1" dirty="0">
                        <a:solidFill>
                          <a:srgbClr val="2E74B5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59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2755" y="312753"/>
            <a:ext cx="2961045" cy="962656"/>
          </a:xfrm>
        </p:spPr>
        <p:txBody>
          <a:bodyPr>
            <a:normAutofit fontScale="90000"/>
          </a:bodyPr>
          <a:lstStyle/>
          <a:p>
            <a:pPr algn="r" rtl="1"/>
            <a:r>
              <a:rPr lang="ar-SY" dirty="0" smtClean="0">
                <a:solidFill>
                  <a:srgbClr val="00B0F0"/>
                </a:solidFill>
              </a:rPr>
              <a:t>الراصد الخطي</a:t>
            </a:r>
            <a:br>
              <a:rPr lang="ar-SY" dirty="0" smtClean="0">
                <a:solidFill>
                  <a:srgbClr val="00B0F0"/>
                </a:solidFill>
              </a:rPr>
            </a:br>
            <a:r>
              <a:rPr lang="ar-SY" dirty="0" smtClean="0">
                <a:solidFill>
                  <a:srgbClr val="00B0F0"/>
                </a:solidFill>
              </a:rPr>
              <a:t>مع متحكم </a:t>
            </a:r>
            <a:r>
              <a:rPr lang="en-US" dirty="0" smtClean="0">
                <a:solidFill>
                  <a:srgbClr val="00B0F0"/>
                </a:solidFill>
              </a:rPr>
              <a:t>PID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6463-2F6E-4B22-AF90-B8A81565E71F}" type="datetime1">
              <a:rPr lang="en-US" smtClean="0"/>
              <a:t>7/10/2014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Quadrotor </a:t>
            </a:r>
            <a:r>
              <a:rPr lang="ar-SY" smtClean="0"/>
              <a:t>استخدام الرواصد في حذف تاثير الإضطرابات المؤثرة على نموذج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28F5-5039-44C0-A132-D8C38D3F78E1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" y="1821109"/>
            <a:ext cx="6400799" cy="29146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628713"/>
              </p:ext>
            </p:extLst>
          </p:nvPr>
        </p:nvGraphicFramePr>
        <p:xfrm>
          <a:off x="2731029" y="4940283"/>
          <a:ext cx="8128000" cy="1188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73044"/>
                <a:gridCol w="19549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 Sec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/0.9 m</a:t>
                      </a:r>
                      <a:r>
                        <a:rPr lang="ar-SY" sz="2000" dirty="0" smtClean="0"/>
                        <a:t>استقر</a:t>
                      </a:r>
                      <a:r>
                        <a:rPr lang="ar-SY" sz="2000" baseline="0" dirty="0" smtClean="0"/>
                        <a:t> على القيمة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dirty="0" smtClean="0"/>
                        <a:t>الإرتفاع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b="1" dirty="0" smtClean="0"/>
                        <a:t>-10</a:t>
                      </a:r>
                      <a:r>
                        <a:rPr lang="en-US" sz="2000" b="1" baseline="0" dirty="0" smtClean="0"/>
                        <a:t>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Y" b="1" dirty="0" smtClean="0"/>
                        <a:t>خطأ</a:t>
                      </a:r>
                      <a:r>
                        <a:rPr lang="ar-SY" b="1" baseline="0" dirty="0" smtClean="0"/>
                        <a:t> الحالة الدائمة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-</a:t>
                      </a:r>
                      <a:r>
                        <a:rPr lang="en-US" sz="2000" b="1" dirty="0" smtClean="0"/>
                        <a:t>10</a:t>
                      </a:r>
                      <a:r>
                        <a:rPr lang="en-US" sz="2000" b="1" baseline="0" dirty="0" smtClean="0"/>
                        <a:t> %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Y" b="1" dirty="0" smtClean="0"/>
                        <a:t>خطأ</a:t>
                      </a:r>
                      <a:r>
                        <a:rPr lang="ar-SY" b="1" baseline="0" dirty="0" smtClean="0"/>
                        <a:t> الراصد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4469" y="563675"/>
                <a:ext cx="5549468" cy="711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</m:ac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69" y="563675"/>
                <a:ext cx="5549468" cy="7117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43" y="1821108"/>
            <a:ext cx="6318913" cy="31057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622337" y="1433186"/>
            <a:ext cx="7537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174156" y="1486081"/>
            <a:ext cx="6495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073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737</Words>
  <Application>Microsoft Office PowerPoint</Application>
  <PresentationFormat>Widescreen</PresentationFormat>
  <Paragraphs>181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MS Mincho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حذف تأثير الإضطرابات على نموذج Quadrotor  باستخدام الرواصد</vt:lpstr>
      <vt:lpstr>الهدف من المشروع:</vt:lpstr>
      <vt:lpstr>PowerPoint Presentation</vt:lpstr>
      <vt:lpstr>مسألة التحكم</vt:lpstr>
      <vt:lpstr>نظام التحكم:</vt:lpstr>
      <vt:lpstr>متحكم الإرتفاع:</vt:lpstr>
      <vt:lpstr>الراصد الخطي مع متحكم PD</vt:lpstr>
      <vt:lpstr>مقارنة الـ PD:</vt:lpstr>
      <vt:lpstr>الراصد الخطي مع متحكم PID</vt:lpstr>
      <vt:lpstr>الراصد اللاخطي  ESO </vt:lpstr>
      <vt:lpstr>نتائج  الراصد اللاخطي مع متحكم PID</vt:lpstr>
      <vt:lpstr>مقارنة اداء الراصد الخطي واللاخطي:</vt:lpstr>
      <vt:lpstr>ادخال اضطراب خارجي</vt:lpstr>
      <vt:lpstr>مناقشة:</vt:lpstr>
      <vt:lpstr>الجانب التطبيقي: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حذف تأثير الإضطرابات على نموذج     باستخدام الرواصدQuadrotor </dc:title>
  <dc:creator>Bakry</dc:creator>
  <cp:lastModifiedBy>Bakry</cp:lastModifiedBy>
  <cp:revision>82</cp:revision>
  <dcterms:created xsi:type="dcterms:W3CDTF">2014-07-04T13:13:35Z</dcterms:created>
  <dcterms:modified xsi:type="dcterms:W3CDTF">2014-07-10T11:51:39Z</dcterms:modified>
</cp:coreProperties>
</file>