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Century Gothic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CenturyGothic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CenturyGothic-italic.fntdata"/><Relationship Id="rId6" Type="http://schemas.openxmlformats.org/officeDocument/2006/relationships/slide" Target="slides/slide2.xml"/><Relationship Id="rId18" Type="http://schemas.openxmlformats.org/officeDocument/2006/relationships/font" Target="fonts/CenturyGothic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751012" y="609601"/>
            <a:ext cx="8676222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  <a:defRPr b="0" i="0" sz="4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751012" y="3886200"/>
            <a:ext cx="8676222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4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0" i="0" sz="21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ctr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0" i="0" sz="18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ctr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ctr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ctr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ctr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ctr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ctr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ctr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IN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noramic Picture with Ca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1141413" y="4732865"/>
            <a:ext cx="99060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0" name="Shape 70"/>
          <p:cNvSpPr/>
          <p:nvPr>
            <p:ph idx="2" type="pic"/>
          </p:nvPr>
        </p:nvSpPr>
        <p:spPr>
          <a:xfrm>
            <a:off x="19796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1141413" y="5299603"/>
            <a:ext cx="99060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0" i="0" sz="10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IN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1141412" y="609601"/>
            <a:ext cx="9905999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0" i="0" sz="20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0" i="0" sz="18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IN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 with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508000" lvl="0" marL="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Century Gothic"/>
              <a:buNone/>
            </a:pPr>
            <a:r>
              <a:rPr b="0" i="0" lang="en-IN" sz="8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508000" lvl="0" marL="0" marR="0" rtl="0" algn="r">
              <a:spcBef>
                <a:spcPts val="0"/>
              </a:spcBef>
              <a:buClr>
                <a:schemeClr val="accent1"/>
              </a:buClr>
              <a:buSzPct val="100000"/>
              <a:buFont typeface="Century Gothic"/>
              <a:buNone/>
            </a:pPr>
            <a:r>
              <a:rPr b="0" i="0" lang="en-IN" sz="8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</a:p>
        </p:txBody>
      </p:sp>
      <p:sp>
        <p:nvSpPr>
          <p:cNvPr id="84" name="Shape 84"/>
          <p:cNvSpPr txBox="1"/>
          <p:nvPr>
            <p:ph type="title"/>
          </p:nvPr>
        </p:nvSpPr>
        <p:spPr>
          <a:xfrm>
            <a:off x="1446213" y="609601"/>
            <a:ext cx="9296398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1674812" y="3352800"/>
            <a:ext cx="8839202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0" i="0" sz="20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0" i="0" sz="18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285750" lvl="0" marL="28575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0" i="0" sz="20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71450" lvl="1" marL="74295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8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84150" lvl="2" marL="120015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82550" lvl="3" marL="15430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82550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IN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Name Card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1141412" y="3308581"/>
            <a:ext cx="99060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1141410" y="4777381"/>
            <a:ext cx="9906001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58750" lvl="0" marL="28575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20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71450" lvl="1" marL="74295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8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84150" lvl="2" marL="120015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82550" lvl="3" marL="15430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82550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IN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 Name Card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508000" lvl="0" marL="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Century Gothic"/>
              <a:buNone/>
            </a:pPr>
            <a:r>
              <a:rPr b="0" i="0" lang="en-IN" sz="8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508000" lvl="0" marL="0" marR="0" rtl="0" algn="r">
              <a:spcBef>
                <a:spcPts val="0"/>
              </a:spcBef>
              <a:buClr>
                <a:schemeClr val="accent1"/>
              </a:buClr>
              <a:buSzPct val="100000"/>
              <a:buFont typeface="Century Gothic"/>
              <a:buNone/>
            </a:pPr>
            <a:r>
              <a:rPr b="0" i="0" lang="en-IN" sz="8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1446213" y="609601"/>
            <a:ext cx="9296398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1141412" y="3886200"/>
            <a:ext cx="99060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-285750" lvl="0" marL="285750" marR="0" rtl="0" algn="l">
              <a:spcBef>
                <a:spcPts val="4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71450" lvl="1" marL="74295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8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84150" lvl="2" marL="120015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82550" lvl="3" marL="15430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82550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1141411" y="4775200"/>
            <a:ext cx="99060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0" i="0" sz="18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0" i="0" sz="18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IN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ue or Fals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1141412" y="609601"/>
            <a:ext cx="99059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1141412" y="3505200"/>
            <a:ext cx="9906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-285750" lvl="0" marL="285750" marR="0" rtl="0" algn="l">
              <a:spcBef>
                <a:spcPts val="5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71450" lvl="1" marL="74295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8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84150" lvl="2" marL="120015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82550" lvl="3" marL="15430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82550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2" type="body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0" i="0" sz="18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0" i="0" sz="18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IN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 rot="5400000">
            <a:off x="4532311" y="-723900"/>
            <a:ext cx="3124201" cy="9905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58750" lvl="0" marL="28575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20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71450" lvl="1" marL="74295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8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84150" lvl="2" marL="120015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82550" lvl="3" marL="15430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82550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IN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 rot="5400000">
            <a:off x="7351354" y="2095143"/>
            <a:ext cx="5181601" cy="2210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 rot="5400000">
            <a:off x="2322512" y="-571500"/>
            <a:ext cx="5181600" cy="7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58750" lvl="0" marL="28575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20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71450" lvl="1" marL="74295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8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84150" lvl="2" marL="120015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82550" lvl="3" marL="15430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82550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IN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158750" lvl="0" marL="28575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20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71450" lvl="1" marL="74295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8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84150" lvl="2" marL="120015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82550" lvl="3" marL="15430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82550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IN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IN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1751013" y="3308581"/>
            <a:ext cx="86868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1751011" y="4777381"/>
            <a:ext cx="8686801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0" i="0" sz="20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0" i="0" sz="18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IN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1141412" y="2666999"/>
            <a:ext cx="4876800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171450" lvl="0" marL="28575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8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96850" lvl="2" marL="12001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95250" lvl="3" marL="154305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95250" lvl="4" marL="200025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6170612" y="2667000"/>
            <a:ext cx="48768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171450" lvl="0" marL="28575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8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96850" lvl="2" marL="12001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95250" lvl="3" marL="154305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95250" lvl="4" marL="200025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IN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1429280" y="2658533"/>
            <a:ext cx="458893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5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0" i="0" sz="28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1" i="0" sz="20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1" i="0" sz="18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1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1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1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1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1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1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1141412" y="3243262"/>
            <a:ext cx="4876800" cy="2547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71450" lvl="0" marL="28575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8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96850" lvl="2" marL="12001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95250" lvl="3" marL="154305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95250" lvl="4" marL="200025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3" type="body"/>
          </p:nvPr>
        </p:nvSpPr>
        <p:spPr>
          <a:xfrm>
            <a:off x="6443133" y="2667000"/>
            <a:ext cx="460428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5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0" i="0" sz="28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1" i="0" sz="20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1" i="0" sz="18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1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1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1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1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1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1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4" type="body"/>
          </p:nvPr>
        </p:nvSpPr>
        <p:spPr>
          <a:xfrm>
            <a:off x="6170612" y="3243262"/>
            <a:ext cx="4876801" cy="2547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71450" lvl="0" marL="28575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8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96850" lvl="2" marL="12001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95250" lvl="3" marL="154305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95250" lvl="4" marL="200025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IN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IN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141411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03812" y="609601"/>
            <a:ext cx="5943601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158750" lvl="0" marL="28575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20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71450" lvl="1" marL="74295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8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84150" lvl="2" marL="120015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82550" lvl="3" marL="15430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82550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39700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39700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39700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39700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1141411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0" i="0" sz="10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IN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141411" y="1600200"/>
            <a:ext cx="533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7433733" y="-18288"/>
            <a:ext cx="3276599" cy="690372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141411" y="2971800"/>
            <a:ext cx="533400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0" i="0" sz="18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0" i="0" sz="10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None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399212" y="5883275"/>
            <a:ext cx="914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1141412" y="5883275"/>
            <a:ext cx="5105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10742612" y="5883275"/>
            <a:ext cx="3225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IN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158750" lvl="0" marL="28575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20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71450" lvl="1" marL="74295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8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84150" lvl="2" marL="120015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82550" lvl="3" marL="15430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82550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IN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1751330" y="609600"/>
            <a:ext cx="8676005" cy="35826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342900" lvl="0" marL="0" marR="0" rtl="0" algn="ctr"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</a:pPr>
            <a:r>
              <a:rPr b="1" i="0" lang="en-IN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RATE TICKER</a:t>
            </a:r>
            <a:br>
              <a:rPr b="0" i="0" lang="en-IN" sz="4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0" i="0" lang="en-IN" sz="4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							</a:t>
            </a:r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8279765" y="5043805"/>
            <a:ext cx="3320415" cy="1574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333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b="0" i="0" lang="en-IN" sz="2100" u="sng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Team Members</a:t>
            </a:r>
          </a:p>
          <a:p>
            <a:pPr indent="-342900" lvl="1" marL="800100" marR="0" rtl="0" algn="l"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IN" sz="18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Ibrahim Balsania</a:t>
            </a:r>
          </a:p>
          <a:p>
            <a:pPr indent="-342900" lvl="1" marL="800100" marR="0" rtl="0" algn="l"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IN" sz="18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Sagar Dhumal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1141413" y="609600"/>
            <a:ext cx="9905998" cy="897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304800" lvl="0" marL="0" marR="0" rtl="0" algn="ctr"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</a:pPr>
            <a:r>
              <a:rPr b="1" i="0" lang="en-IN" sz="4800" u="sng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HOME SCREEN</a:t>
            </a:r>
          </a:p>
        </p:txBody>
      </p:sp>
      <p:pic>
        <p:nvPicPr>
          <p:cNvPr id="183" name="Shape 18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8286" y="1868713"/>
            <a:ext cx="7733631" cy="4198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ctrTitle"/>
          </p:nvPr>
        </p:nvSpPr>
        <p:spPr>
          <a:xfrm>
            <a:off x="1751965" y="610235"/>
            <a:ext cx="8676005" cy="40373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342900" lvl="0" marL="0" marR="0" rtl="0" algn="ctr"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</a:pPr>
            <a:br>
              <a:rPr b="1" i="0" lang="en-IN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i="0" lang="en-IN" sz="5400" u="sng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DEMO</a:t>
            </a:r>
            <a:br>
              <a:rPr b="0" i="0" lang="en-IN" sz="4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0" i="0" lang="en-IN" sz="4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							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1160463" y="22860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342900" lvl="0" marL="0" marR="0" rtl="0" algn="ctr"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</a:pPr>
            <a:r>
              <a:rPr b="1" i="0" lang="en-IN" sz="5400" u="sng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304800" lvl="0" marL="0" marR="0" rtl="0" algn="ctr"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</a:pPr>
            <a:r>
              <a:rPr b="1" i="0" lang="en-IN" sz="4800" u="sng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IN" sz="33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 app which streams live rates location wise.</a:t>
            </a:r>
          </a:p>
          <a:p>
            <a:pPr indent="-285750" lvl="0" marL="285750" marR="0" rtl="0" algn="l">
              <a:spcBef>
                <a:spcPts val="12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IN" sz="33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Chat facility provided to share suggestions and assumptions.</a:t>
            </a:r>
          </a:p>
          <a:p>
            <a:pPr indent="-285750" lvl="0" marL="285750" marR="0" rtl="0" algn="l">
              <a:spcBef>
                <a:spcPts val="12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IN" sz="33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Users can opt for chatting if they want to do so.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304800" lvl="0" marL="0" marR="0" rtl="0" algn="ctr"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</a:pPr>
            <a:r>
              <a:rPr b="1" i="0" lang="en-IN" sz="4800" u="sng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TECHNOLOGIES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IN" sz="40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NodeJS</a:t>
            </a:r>
          </a:p>
          <a:p>
            <a:pPr indent="-285750" lvl="0" marL="285750" marR="0" rtl="0" algn="l"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IN" sz="40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Websocket</a:t>
            </a:r>
          </a:p>
          <a:p>
            <a:pPr indent="-285750" lvl="0" marL="285750" marR="0" rtl="0" algn="l"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IN" sz="40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Redis</a:t>
            </a:r>
          </a:p>
          <a:p>
            <a:pPr indent="-285750" lvl="0" marL="285750" marR="0" rtl="0" algn="l"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IN" sz="40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PubSub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141413" y="609600"/>
            <a:ext cx="9905998" cy="897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304800" lvl="0" marL="0" marR="0" rtl="0" algn="ctr"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</a:pPr>
            <a:r>
              <a:rPr b="1" i="0" lang="en-IN" sz="4800" u="sng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RATE FEED ARCHITECTURE</a:t>
            </a:r>
          </a:p>
        </p:txBody>
      </p:sp>
      <p:pic>
        <p:nvPicPr>
          <p:cNvPr descr="RateFeed" id="147" name="Shape 14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8600" y="1471295"/>
            <a:ext cx="6570980" cy="5041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141413" y="609600"/>
            <a:ext cx="9905998" cy="897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304800" lvl="0" marL="0" marR="0" rtl="0" algn="ctr"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</a:pPr>
            <a:r>
              <a:rPr b="1" i="0" lang="en-IN" sz="4800" u="sng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CHAT ARCHITECTURE</a:t>
            </a:r>
          </a:p>
        </p:txBody>
      </p:sp>
      <p:pic>
        <p:nvPicPr>
          <p:cNvPr descr="ChatFlow" id="153" name="Shape 15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4130" y="1604010"/>
            <a:ext cx="7021195" cy="49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304800" lvl="0" marL="0" marR="0" rtl="0" algn="ctr"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</a:pPr>
            <a:r>
              <a:rPr b="1" i="0" lang="en-IN" sz="4800" u="sng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TESTING &amp; EXCEPTION HANDLING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IN" sz="40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General exception handling</a:t>
            </a:r>
          </a:p>
          <a:p>
            <a:pPr indent="-285750" lvl="0" marL="285750" marR="0" rtl="0" algn="l"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IN" sz="40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Redis server failure</a:t>
            </a:r>
          </a:p>
          <a:p>
            <a:pPr indent="-285750" lvl="0" marL="285750" marR="0" rtl="0" algn="l"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IN" sz="40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Streaming to active connections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304800" lvl="0" marL="0" marR="0" rtl="0" algn="ctr"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</a:pPr>
            <a:r>
              <a:rPr b="1" i="0" lang="en-IN" sz="4800" u="sng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REPLICABILITY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1141730" y="2207895"/>
            <a:ext cx="9906000" cy="4030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IN" sz="3100" u="sng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Product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1158"/>
              </a:spcBef>
              <a:spcAft>
                <a:spcPts val="0"/>
              </a:spcAft>
              <a:buClr>
                <a:schemeClr val="lt1"/>
              </a:buClr>
              <a:buSzPct val="99642"/>
              <a:buFont typeface="Noto Sans Symbols"/>
              <a:buChar char="➢"/>
            </a:pPr>
            <a:r>
              <a:rPr b="0" i="0" lang="en-IN" sz="279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mercury</a:t>
            </a:r>
          </a:p>
          <a:p>
            <a:pPr indent="-285750" lvl="0" marL="285750" marR="0" rtl="0" algn="l">
              <a:lnSpc>
                <a:spcPct val="90000"/>
              </a:lnSpc>
              <a:spcBef>
                <a:spcPts val="12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IN" sz="3100" u="sng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Where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1158"/>
              </a:spcBef>
              <a:spcAft>
                <a:spcPts val="0"/>
              </a:spcAft>
              <a:buClr>
                <a:schemeClr val="lt1"/>
              </a:buClr>
              <a:buSzPct val="99642"/>
              <a:buFont typeface="Noto Sans Symbols"/>
              <a:buChar char="➢"/>
            </a:pPr>
            <a:r>
              <a:rPr b="0" i="0" lang="en-IN" sz="279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Rate Streaming</a:t>
            </a:r>
          </a:p>
          <a:p>
            <a:pPr indent="-285750" lvl="0" marL="285750" marR="0" rtl="0" algn="l">
              <a:lnSpc>
                <a:spcPct val="90000"/>
              </a:lnSpc>
              <a:spcBef>
                <a:spcPts val="12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IN" sz="3100" u="sng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Why</a:t>
            </a:r>
            <a:r>
              <a:rPr b="0" i="0" lang="en-IN" sz="31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</a:t>
            </a:r>
          </a:p>
          <a:p>
            <a:pPr indent="-457200" lvl="1" marL="914400" marR="0" rtl="0" algn="l">
              <a:lnSpc>
                <a:spcPct val="90000"/>
              </a:lnSpc>
              <a:spcBef>
                <a:spcPts val="1158"/>
              </a:spcBef>
              <a:spcAft>
                <a:spcPts val="0"/>
              </a:spcAft>
              <a:buClr>
                <a:schemeClr val="lt1"/>
              </a:buClr>
              <a:buSzPct val="99642"/>
              <a:buFont typeface="Noto Sans Symbols"/>
              <a:buChar char="➢"/>
            </a:pPr>
            <a:r>
              <a:rPr b="0" i="0" lang="en-IN" sz="279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Improve Performance</a:t>
            </a:r>
          </a:p>
          <a:p>
            <a:pPr indent="-457200" lvl="1" marL="914400" marR="0" rtl="0" algn="l">
              <a:lnSpc>
                <a:spcPct val="90000"/>
              </a:lnSpc>
              <a:spcBef>
                <a:spcPts val="1158"/>
              </a:spcBef>
              <a:spcAft>
                <a:spcPts val="0"/>
              </a:spcAft>
              <a:buClr>
                <a:schemeClr val="lt1"/>
              </a:buClr>
              <a:buSzPct val="99642"/>
              <a:buFont typeface="Noto Sans Symbols"/>
              <a:buChar char="➢"/>
            </a:pPr>
            <a:r>
              <a:rPr b="0" i="0" lang="en-IN" sz="279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avoid browser cache overflow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304800" lvl="0" marL="0" marR="0" rtl="0" algn="ctr"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</a:pPr>
            <a:r>
              <a:rPr b="1" i="0" lang="en-IN" sz="4800" u="sng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REPLICABILITY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1141730" y="2207895"/>
            <a:ext cx="9906000" cy="4030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IN" sz="3100" u="sng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Product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1158"/>
              </a:spcBef>
              <a:spcAft>
                <a:spcPts val="0"/>
              </a:spcAft>
              <a:buClr>
                <a:schemeClr val="lt1"/>
              </a:buClr>
              <a:buSzPct val="99642"/>
              <a:buFont typeface="Noto Sans Symbols"/>
              <a:buChar char="➢"/>
            </a:pPr>
            <a:r>
              <a:rPr b="0" i="0" lang="en-IN" sz="279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mercury</a:t>
            </a:r>
          </a:p>
          <a:p>
            <a:pPr indent="-285750" lvl="0" marL="285750" marR="0" rtl="0" algn="l">
              <a:lnSpc>
                <a:spcPct val="90000"/>
              </a:lnSpc>
              <a:spcBef>
                <a:spcPts val="12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IN" sz="3100" u="sng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Where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1158"/>
              </a:spcBef>
              <a:spcAft>
                <a:spcPts val="0"/>
              </a:spcAft>
              <a:buClr>
                <a:schemeClr val="lt1"/>
              </a:buClr>
              <a:buSzPct val="99642"/>
              <a:buFont typeface="Noto Sans Symbols"/>
              <a:buChar char="➢"/>
            </a:pPr>
            <a:r>
              <a:rPr b="0" i="0" lang="en-IN" sz="279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chat facility in deal negotiation</a:t>
            </a:r>
          </a:p>
          <a:p>
            <a:pPr indent="-285750" lvl="0" marL="285750" marR="0" rtl="0" algn="l">
              <a:lnSpc>
                <a:spcPct val="90000"/>
              </a:lnSpc>
              <a:spcBef>
                <a:spcPts val="12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IN" sz="3100" u="sng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Why</a:t>
            </a:r>
            <a:r>
              <a:rPr b="0" i="0" lang="en-IN" sz="31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</a:t>
            </a:r>
          </a:p>
          <a:p>
            <a:pPr indent="-457200" lvl="1" marL="914400" marR="0" rtl="0" algn="l">
              <a:lnSpc>
                <a:spcPct val="90000"/>
              </a:lnSpc>
              <a:spcBef>
                <a:spcPts val="1158"/>
              </a:spcBef>
              <a:spcAft>
                <a:spcPts val="0"/>
              </a:spcAft>
              <a:buClr>
                <a:schemeClr val="lt1"/>
              </a:buClr>
              <a:buSzPct val="99642"/>
              <a:buFont typeface="Noto Sans Symbols"/>
              <a:buChar char="➢"/>
            </a:pPr>
            <a:r>
              <a:rPr b="0" i="0" lang="en-IN" sz="279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avoid polling</a:t>
            </a:r>
          </a:p>
          <a:p>
            <a:pPr indent="-457200" lvl="1" marL="914400" marR="0" rtl="0" algn="l">
              <a:lnSpc>
                <a:spcPct val="90000"/>
              </a:lnSpc>
              <a:spcBef>
                <a:spcPts val="1158"/>
              </a:spcBef>
              <a:spcAft>
                <a:spcPts val="0"/>
              </a:spcAft>
              <a:buClr>
                <a:schemeClr val="lt1"/>
              </a:buClr>
              <a:buSzPct val="99642"/>
              <a:buFont typeface="Noto Sans Symbols"/>
              <a:buChar char="➢"/>
            </a:pPr>
            <a:r>
              <a:rPr b="0" i="0" lang="en-IN" sz="279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Improve Performance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1141413" y="609600"/>
            <a:ext cx="9905998" cy="897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304800" lvl="0" marL="0" marR="0" rtl="0" algn="ctr"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</a:pPr>
            <a:r>
              <a:rPr b="1" i="0" lang="en-IN" sz="4800" u="sng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LOGIN SCREEN</a:t>
            </a:r>
          </a:p>
        </p:txBody>
      </p:sp>
      <p:pic>
        <p:nvPicPr>
          <p:cNvPr id="177" name="Shape 17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6635" y="1796136"/>
            <a:ext cx="5792021" cy="4415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esh">
  <a:themeElements>
    <a:clrScheme name="Mesh">
      <a:dk1>
        <a:srgbClr val="000000"/>
      </a:dk1>
      <a:lt1>
        <a:srgbClr val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