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D2C0-8F48-CFBE-8AE2-99CFF46FA0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8BD84F-5C8A-A139-33A2-6C9DAF932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1D315E-9B4F-7DEE-04CF-14B19EF92C8F}"/>
              </a:ext>
            </a:extLst>
          </p:cNvPr>
          <p:cNvSpPr>
            <a:spLocks noGrp="1"/>
          </p:cNvSpPr>
          <p:nvPr>
            <p:ph type="dt" sz="half" idx="10"/>
          </p:nvPr>
        </p:nvSpPr>
        <p:spPr/>
        <p:txBody>
          <a:bodyPr/>
          <a:lstStyle/>
          <a:p>
            <a:fld id="{CE9F0C21-BA30-4D76-AF6F-B614F94D5064}" type="datetimeFigureOut">
              <a:rPr lang="en-US" smtClean="0"/>
              <a:t>8/28/2023</a:t>
            </a:fld>
            <a:endParaRPr lang="en-US"/>
          </a:p>
        </p:txBody>
      </p:sp>
      <p:sp>
        <p:nvSpPr>
          <p:cNvPr id="5" name="Footer Placeholder 4">
            <a:extLst>
              <a:ext uri="{FF2B5EF4-FFF2-40B4-BE49-F238E27FC236}">
                <a16:creationId xmlns:a16="http://schemas.microsoft.com/office/drawing/2014/main" id="{300B65DB-3529-7F3D-5D56-92D3876DF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CD29D-9A4A-E6BA-407E-788FE0CF3F20}"/>
              </a:ext>
            </a:extLst>
          </p:cNvPr>
          <p:cNvSpPr>
            <a:spLocks noGrp="1"/>
          </p:cNvSpPr>
          <p:nvPr>
            <p:ph type="sldNum" sz="quarter" idx="12"/>
          </p:nvPr>
        </p:nvSpPr>
        <p:spPr/>
        <p:txBody>
          <a:bodyPr/>
          <a:lstStyle/>
          <a:p>
            <a:fld id="{765F80CF-EF45-4B26-911C-A33987FF3850}" type="slidenum">
              <a:rPr lang="en-US" smtClean="0"/>
              <a:t>‹#›</a:t>
            </a:fld>
            <a:endParaRPr lang="en-US"/>
          </a:p>
        </p:txBody>
      </p:sp>
    </p:spTree>
    <p:extLst>
      <p:ext uri="{BB962C8B-B14F-4D97-AF65-F5344CB8AC3E}">
        <p14:creationId xmlns:p14="http://schemas.microsoft.com/office/powerpoint/2010/main" val="62320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2210-14A1-07BD-B5D1-B37702E302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FFCBFB-F004-CCBD-8E24-9F5F6AF7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C26CB-548C-8965-01BB-EFE926828D02}"/>
              </a:ext>
            </a:extLst>
          </p:cNvPr>
          <p:cNvSpPr>
            <a:spLocks noGrp="1"/>
          </p:cNvSpPr>
          <p:nvPr>
            <p:ph type="dt" sz="half" idx="10"/>
          </p:nvPr>
        </p:nvSpPr>
        <p:spPr/>
        <p:txBody>
          <a:bodyPr/>
          <a:lstStyle/>
          <a:p>
            <a:fld id="{CE9F0C21-BA30-4D76-AF6F-B614F94D5064}" type="datetimeFigureOut">
              <a:rPr lang="en-US" smtClean="0"/>
              <a:t>8/28/2023</a:t>
            </a:fld>
            <a:endParaRPr lang="en-US"/>
          </a:p>
        </p:txBody>
      </p:sp>
      <p:sp>
        <p:nvSpPr>
          <p:cNvPr id="5" name="Footer Placeholder 4">
            <a:extLst>
              <a:ext uri="{FF2B5EF4-FFF2-40B4-BE49-F238E27FC236}">
                <a16:creationId xmlns:a16="http://schemas.microsoft.com/office/drawing/2014/main" id="{D1A2F76B-A394-19C4-37EC-CB573FF74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504AC-F133-02C3-5B58-2F91ED021383}"/>
              </a:ext>
            </a:extLst>
          </p:cNvPr>
          <p:cNvSpPr>
            <a:spLocks noGrp="1"/>
          </p:cNvSpPr>
          <p:nvPr>
            <p:ph type="sldNum" sz="quarter" idx="12"/>
          </p:nvPr>
        </p:nvSpPr>
        <p:spPr/>
        <p:txBody>
          <a:bodyPr/>
          <a:lstStyle/>
          <a:p>
            <a:fld id="{765F80CF-EF45-4B26-911C-A33987FF3850}" type="slidenum">
              <a:rPr lang="en-US" smtClean="0"/>
              <a:t>‹#›</a:t>
            </a:fld>
            <a:endParaRPr lang="en-US"/>
          </a:p>
        </p:txBody>
      </p:sp>
    </p:spTree>
    <p:extLst>
      <p:ext uri="{BB962C8B-B14F-4D97-AF65-F5344CB8AC3E}">
        <p14:creationId xmlns:p14="http://schemas.microsoft.com/office/powerpoint/2010/main" val="295654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2FF85-8E90-2EC8-B9A4-1333FC7BB9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33488D-F303-AFC5-1019-DA1A67BF0F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2A749-A91A-D94F-08B4-99B73FA5FFB3}"/>
              </a:ext>
            </a:extLst>
          </p:cNvPr>
          <p:cNvSpPr>
            <a:spLocks noGrp="1"/>
          </p:cNvSpPr>
          <p:nvPr>
            <p:ph type="dt" sz="half" idx="10"/>
          </p:nvPr>
        </p:nvSpPr>
        <p:spPr/>
        <p:txBody>
          <a:bodyPr/>
          <a:lstStyle/>
          <a:p>
            <a:fld id="{CE9F0C21-BA30-4D76-AF6F-B614F94D5064}" type="datetimeFigureOut">
              <a:rPr lang="en-US" smtClean="0"/>
              <a:t>8/28/2023</a:t>
            </a:fld>
            <a:endParaRPr lang="en-US"/>
          </a:p>
        </p:txBody>
      </p:sp>
      <p:sp>
        <p:nvSpPr>
          <p:cNvPr id="5" name="Footer Placeholder 4">
            <a:extLst>
              <a:ext uri="{FF2B5EF4-FFF2-40B4-BE49-F238E27FC236}">
                <a16:creationId xmlns:a16="http://schemas.microsoft.com/office/drawing/2014/main" id="{CD1E83DE-21DB-5734-360D-EDFDAE455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D6052-0C75-F047-DC62-3730660FFCCA}"/>
              </a:ext>
            </a:extLst>
          </p:cNvPr>
          <p:cNvSpPr>
            <a:spLocks noGrp="1"/>
          </p:cNvSpPr>
          <p:nvPr>
            <p:ph type="sldNum" sz="quarter" idx="12"/>
          </p:nvPr>
        </p:nvSpPr>
        <p:spPr/>
        <p:txBody>
          <a:bodyPr/>
          <a:lstStyle/>
          <a:p>
            <a:fld id="{765F80CF-EF45-4B26-911C-A33987FF3850}" type="slidenum">
              <a:rPr lang="en-US" smtClean="0"/>
              <a:t>‹#›</a:t>
            </a:fld>
            <a:endParaRPr lang="en-US"/>
          </a:p>
        </p:txBody>
      </p:sp>
    </p:spTree>
    <p:extLst>
      <p:ext uri="{BB962C8B-B14F-4D97-AF65-F5344CB8AC3E}">
        <p14:creationId xmlns:p14="http://schemas.microsoft.com/office/powerpoint/2010/main" val="2288085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715D-29DF-25E3-2BCD-550C414B2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207460-E459-711B-E558-F4B81E055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49718-4C14-C5DA-3458-1884CB6BC552}"/>
              </a:ext>
            </a:extLst>
          </p:cNvPr>
          <p:cNvSpPr>
            <a:spLocks noGrp="1"/>
          </p:cNvSpPr>
          <p:nvPr>
            <p:ph type="dt" sz="half" idx="10"/>
          </p:nvPr>
        </p:nvSpPr>
        <p:spPr/>
        <p:txBody>
          <a:bodyPr/>
          <a:lstStyle/>
          <a:p>
            <a:fld id="{CE9F0C21-BA30-4D76-AF6F-B614F94D5064}" type="datetimeFigureOut">
              <a:rPr lang="en-US" smtClean="0"/>
              <a:t>8/28/2023</a:t>
            </a:fld>
            <a:endParaRPr lang="en-US"/>
          </a:p>
        </p:txBody>
      </p:sp>
      <p:sp>
        <p:nvSpPr>
          <p:cNvPr id="5" name="Footer Placeholder 4">
            <a:extLst>
              <a:ext uri="{FF2B5EF4-FFF2-40B4-BE49-F238E27FC236}">
                <a16:creationId xmlns:a16="http://schemas.microsoft.com/office/drawing/2014/main" id="{F59CE147-9840-ECFD-82FF-4EE58ECC2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BBFAE-8A23-9EED-6659-940CE6F11CF6}"/>
              </a:ext>
            </a:extLst>
          </p:cNvPr>
          <p:cNvSpPr>
            <a:spLocks noGrp="1"/>
          </p:cNvSpPr>
          <p:nvPr>
            <p:ph type="sldNum" sz="quarter" idx="12"/>
          </p:nvPr>
        </p:nvSpPr>
        <p:spPr/>
        <p:txBody>
          <a:bodyPr/>
          <a:lstStyle/>
          <a:p>
            <a:fld id="{765F80CF-EF45-4B26-911C-A33987FF3850}" type="slidenum">
              <a:rPr lang="en-US" smtClean="0"/>
              <a:t>‹#›</a:t>
            </a:fld>
            <a:endParaRPr lang="en-US"/>
          </a:p>
        </p:txBody>
      </p:sp>
    </p:spTree>
    <p:extLst>
      <p:ext uri="{BB962C8B-B14F-4D97-AF65-F5344CB8AC3E}">
        <p14:creationId xmlns:p14="http://schemas.microsoft.com/office/powerpoint/2010/main" val="284079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05B-D75B-614B-4C7C-874E476932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4C3C5C-7411-B094-E76D-FD7547332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400A90-9EA5-0C00-7A34-112C2FB09E4E}"/>
              </a:ext>
            </a:extLst>
          </p:cNvPr>
          <p:cNvSpPr>
            <a:spLocks noGrp="1"/>
          </p:cNvSpPr>
          <p:nvPr>
            <p:ph type="dt" sz="half" idx="10"/>
          </p:nvPr>
        </p:nvSpPr>
        <p:spPr/>
        <p:txBody>
          <a:bodyPr/>
          <a:lstStyle/>
          <a:p>
            <a:fld id="{CE9F0C21-BA30-4D76-AF6F-B614F94D5064}" type="datetimeFigureOut">
              <a:rPr lang="en-US" smtClean="0"/>
              <a:t>8/28/2023</a:t>
            </a:fld>
            <a:endParaRPr lang="en-US"/>
          </a:p>
        </p:txBody>
      </p:sp>
      <p:sp>
        <p:nvSpPr>
          <p:cNvPr id="5" name="Footer Placeholder 4">
            <a:extLst>
              <a:ext uri="{FF2B5EF4-FFF2-40B4-BE49-F238E27FC236}">
                <a16:creationId xmlns:a16="http://schemas.microsoft.com/office/drawing/2014/main" id="{973BF580-A408-4F51-5487-1487891C1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59E1B-1016-FD1B-AB51-F3565AAF5C7C}"/>
              </a:ext>
            </a:extLst>
          </p:cNvPr>
          <p:cNvSpPr>
            <a:spLocks noGrp="1"/>
          </p:cNvSpPr>
          <p:nvPr>
            <p:ph type="sldNum" sz="quarter" idx="12"/>
          </p:nvPr>
        </p:nvSpPr>
        <p:spPr/>
        <p:txBody>
          <a:bodyPr/>
          <a:lstStyle/>
          <a:p>
            <a:fld id="{765F80CF-EF45-4B26-911C-A33987FF3850}" type="slidenum">
              <a:rPr lang="en-US" smtClean="0"/>
              <a:t>‹#›</a:t>
            </a:fld>
            <a:endParaRPr lang="en-US"/>
          </a:p>
        </p:txBody>
      </p:sp>
    </p:spTree>
    <p:extLst>
      <p:ext uri="{BB962C8B-B14F-4D97-AF65-F5344CB8AC3E}">
        <p14:creationId xmlns:p14="http://schemas.microsoft.com/office/powerpoint/2010/main" val="350033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2451-60CD-896D-88C3-1F25D12EB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10E19-64C7-B1B3-2095-DAA55C6C04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8044B8-FE81-346A-EC4C-CB679E3D7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60D5B2-135F-2BE9-DFD7-63FFC28A3AF7}"/>
              </a:ext>
            </a:extLst>
          </p:cNvPr>
          <p:cNvSpPr>
            <a:spLocks noGrp="1"/>
          </p:cNvSpPr>
          <p:nvPr>
            <p:ph type="dt" sz="half" idx="10"/>
          </p:nvPr>
        </p:nvSpPr>
        <p:spPr/>
        <p:txBody>
          <a:bodyPr/>
          <a:lstStyle/>
          <a:p>
            <a:fld id="{CE9F0C21-BA30-4D76-AF6F-B614F94D5064}" type="datetimeFigureOut">
              <a:rPr lang="en-US" smtClean="0"/>
              <a:t>8/28/2023</a:t>
            </a:fld>
            <a:endParaRPr lang="en-US"/>
          </a:p>
        </p:txBody>
      </p:sp>
      <p:sp>
        <p:nvSpPr>
          <p:cNvPr id="6" name="Footer Placeholder 5">
            <a:extLst>
              <a:ext uri="{FF2B5EF4-FFF2-40B4-BE49-F238E27FC236}">
                <a16:creationId xmlns:a16="http://schemas.microsoft.com/office/drawing/2014/main" id="{D2919166-40F4-33DA-50E4-EAACC00E6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3D90F-CF06-A9BE-81F5-8603DE4BE263}"/>
              </a:ext>
            </a:extLst>
          </p:cNvPr>
          <p:cNvSpPr>
            <a:spLocks noGrp="1"/>
          </p:cNvSpPr>
          <p:nvPr>
            <p:ph type="sldNum" sz="quarter" idx="12"/>
          </p:nvPr>
        </p:nvSpPr>
        <p:spPr/>
        <p:txBody>
          <a:bodyPr/>
          <a:lstStyle/>
          <a:p>
            <a:fld id="{765F80CF-EF45-4B26-911C-A33987FF3850}" type="slidenum">
              <a:rPr lang="en-US" smtClean="0"/>
              <a:t>‹#›</a:t>
            </a:fld>
            <a:endParaRPr lang="en-US"/>
          </a:p>
        </p:txBody>
      </p:sp>
    </p:spTree>
    <p:extLst>
      <p:ext uri="{BB962C8B-B14F-4D97-AF65-F5344CB8AC3E}">
        <p14:creationId xmlns:p14="http://schemas.microsoft.com/office/powerpoint/2010/main" val="62978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F647-D6F6-D754-EFEF-076A39C942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818F3A-6BFA-7035-6C0C-FF0EE0728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AE33B-46FF-6267-D003-C716774E71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76A46-6FC1-5CDF-0200-C5FA72C19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5331B4-B733-3F7C-3C65-00F4DA3F18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0E5639-03C2-54ED-02ED-B65FA7D573E9}"/>
              </a:ext>
            </a:extLst>
          </p:cNvPr>
          <p:cNvSpPr>
            <a:spLocks noGrp="1"/>
          </p:cNvSpPr>
          <p:nvPr>
            <p:ph type="dt" sz="half" idx="10"/>
          </p:nvPr>
        </p:nvSpPr>
        <p:spPr/>
        <p:txBody>
          <a:bodyPr/>
          <a:lstStyle/>
          <a:p>
            <a:fld id="{CE9F0C21-BA30-4D76-AF6F-B614F94D5064}" type="datetimeFigureOut">
              <a:rPr lang="en-US" smtClean="0"/>
              <a:t>8/28/2023</a:t>
            </a:fld>
            <a:endParaRPr lang="en-US"/>
          </a:p>
        </p:txBody>
      </p:sp>
      <p:sp>
        <p:nvSpPr>
          <p:cNvPr id="8" name="Footer Placeholder 7">
            <a:extLst>
              <a:ext uri="{FF2B5EF4-FFF2-40B4-BE49-F238E27FC236}">
                <a16:creationId xmlns:a16="http://schemas.microsoft.com/office/drawing/2014/main" id="{3EF8B8A9-D6BF-E0EC-7AC7-C1658AB779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950514-07B2-E7FA-9E38-8E00DE964EDA}"/>
              </a:ext>
            </a:extLst>
          </p:cNvPr>
          <p:cNvSpPr>
            <a:spLocks noGrp="1"/>
          </p:cNvSpPr>
          <p:nvPr>
            <p:ph type="sldNum" sz="quarter" idx="12"/>
          </p:nvPr>
        </p:nvSpPr>
        <p:spPr/>
        <p:txBody>
          <a:bodyPr/>
          <a:lstStyle/>
          <a:p>
            <a:fld id="{765F80CF-EF45-4B26-911C-A33987FF3850}" type="slidenum">
              <a:rPr lang="en-US" smtClean="0"/>
              <a:t>‹#›</a:t>
            </a:fld>
            <a:endParaRPr lang="en-US"/>
          </a:p>
        </p:txBody>
      </p:sp>
    </p:spTree>
    <p:extLst>
      <p:ext uri="{BB962C8B-B14F-4D97-AF65-F5344CB8AC3E}">
        <p14:creationId xmlns:p14="http://schemas.microsoft.com/office/powerpoint/2010/main" val="192121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1F31-6BEF-1464-D072-03EBCBD6EB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0D524-C5C6-0A0A-7DC6-CEE5942CCFFB}"/>
              </a:ext>
            </a:extLst>
          </p:cNvPr>
          <p:cNvSpPr>
            <a:spLocks noGrp="1"/>
          </p:cNvSpPr>
          <p:nvPr>
            <p:ph type="dt" sz="half" idx="10"/>
          </p:nvPr>
        </p:nvSpPr>
        <p:spPr/>
        <p:txBody>
          <a:bodyPr/>
          <a:lstStyle/>
          <a:p>
            <a:fld id="{CE9F0C21-BA30-4D76-AF6F-B614F94D5064}" type="datetimeFigureOut">
              <a:rPr lang="en-US" smtClean="0"/>
              <a:t>8/28/2023</a:t>
            </a:fld>
            <a:endParaRPr lang="en-US"/>
          </a:p>
        </p:txBody>
      </p:sp>
      <p:sp>
        <p:nvSpPr>
          <p:cNvPr id="4" name="Footer Placeholder 3">
            <a:extLst>
              <a:ext uri="{FF2B5EF4-FFF2-40B4-BE49-F238E27FC236}">
                <a16:creationId xmlns:a16="http://schemas.microsoft.com/office/drawing/2014/main" id="{4292495A-CDF6-2CA6-F213-F9E552926F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156F53-FEB0-FE3D-0290-C7637F13ABB0}"/>
              </a:ext>
            </a:extLst>
          </p:cNvPr>
          <p:cNvSpPr>
            <a:spLocks noGrp="1"/>
          </p:cNvSpPr>
          <p:nvPr>
            <p:ph type="sldNum" sz="quarter" idx="12"/>
          </p:nvPr>
        </p:nvSpPr>
        <p:spPr/>
        <p:txBody>
          <a:bodyPr/>
          <a:lstStyle/>
          <a:p>
            <a:fld id="{765F80CF-EF45-4B26-911C-A33987FF3850}" type="slidenum">
              <a:rPr lang="en-US" smtClean="0"/>
              <a:t>‹#›</a:t>
            </a:fld>
            <a:endParaRPr lang="en-US"/>
          </a:p>
        </p:txBody>
      </p:sp>
    </p:spTree>
    <p:extLst>
      <p:ext uri="{BB962C8B-B14F-4D97-AF65-F5344CB8AC3E}">
        <p14:creationId xmlns:p14="http://schemas.microsoft.com/office/powerpoint/2010/main" val="306927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35942F-614B-5E8C-01E0-4DA032D7DC96}"/>
              </a:ext>
            </a:extLst>
          </p:cNvPr>
          <p:cNvSpPr>
            <a:spLocks noGrp="1"/>
          </p:cNvSpPr>
          <p:nvPr>
            <p:ph type="dt" sz="half" idx="10"/>
          </p:nvPr>
        </p:nvSpPr>
        <p:spPr/>
        <p:txBody>
          <a:bodyPr/>
          <a:lstStyle/>
          <a:p>
            <a:fld id="{CE9F0C21-BA30-4D76-AF6F-B614F94D5064}" type="datetimeFigureOut">
              <a:rPr lang="en-US" smtClean="0"/>
              <a:t>8/28/2023</a:t>
            </a:fld>
            <a:endParaRPr lang="en-US"/>
          </a:p>
        </p:txBody>
      </p:sp>
      <p:sp>
        <p:nvSpPr>
          <p:cNvPr id="3" name="Footer Placeholder 2">
            <a:extLst>
              <a:ext uri="{FF2B5EF4-FFF2-40B4-BE49-F238E27FC236}">
                <a16:creationId xmlns:a16="http://schemas.microsoft.com/office/drawing/2014/main" id="{857A0B75-ED9F-93B4-4D2C-95A38F5FB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701E2A-1298-4701-1A19-A2E86AE8B77B}"/>
              </a:ext>
            </a:extLst>
          </p:cNvPr>
          <p:cNvSpPr>
            <a:spLocks noGrp="1"/>
          </p:cNvSpPr>
          <p:nvPr>
            <p:ph type="sldNum" sz="quarter" idx="12"/>
          </p:nvPr>
        </p:nvSpPr>
        <p:spPr/>
        <p:txBody>
          <a:bodyPr/>
          <a:lstStyle/>
          <a:p>
            <a:fld id="{765F80CF-EF45-4B26-911C-A33987FF3850}" type="slidenum">
              <a:rPr lang="en-US" smtClean="0"/>
              <a:t>‹#›</a:t>
            </a:fld>
            <a:endParaRPr lang="en-US"/>
          </a:p>
        </p:txBody>
      </p:sp>
    </p:spTree>
    <p:extLst>
      <p:ext uri="{BB962C8B-B14F-4D97-AF65-F5344CB8AC3E}">
        <p14:creationId xmlns:p14="http://schemas.microsoft.com/office/powerpoint/2010/main" val="101497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A71C-3374-126B-7CF4-78E9AE429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37F107-DECE-25C3-E68F-D6964388F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FFF01E-5BB9-A057-2045-944370E62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3C1F0-3504-0444-E23F-2076685D8FCB}"/>
              </a:ext>
            </a:extLst>
          </p:cNvPr>
          <p:cNvSpPr>
            <a:spLocks noGrp="1"/>
          </p:cNvSpPr>
          <p:nvPr>
            <p:ph type="dt" sz="half" idx="10"/>
          </p:nvPr>
        </p:nvSpPr>
        <p:spPr/>
        <p:txBody>
          <a:bodyPr/>
          <a:lstStyle/>
          <a:p>
            <a:fld id="{CE9F0C21-BA30-4D76-AF6F-B614F94D5064}" type="datetimeFigureOut">
              <a:rPr lang="en-US" smtClean="0"/>
              <a:t>8/28/2023</a:t>
            </a:fld>
            <a:endParaRPr lang="en-US"/>
          </a:p>
        </p:txBody>
      </p:sp>
      <p:sp>
        <p:nvSpPr>
          <p:cNvPr id="6" name="Footer Placeholder 5">
            <a:extLst>
              <a:ext uri="{FF2B5EF4-FFF2-40B4-BE49-F238E27FC236}">
                <a16:creationId xmlns:a16="http://schemas.microsoft.com/office/drawing/2014/main" id="{23CCA661-C0CB-0AA9-B9D6-AF139DB221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779CC-68E5-A3E0-A4D3-C54812D280B8}"/>
              </a:ext>
            </a:extLst>
          </p:cNvPr>
          <p:cNvSpPr>
            <a:spLocks noGrp="1"/>
          </p:cNvSpPr>
          <p:nvPr>
            <p:ph type="sldNum" sz="quarter" idx="12"/>
          </p:nvPr>
        </p:nvSpPr>
        <p:spPr/>
        <p:txBody>
          <a:bodyPr/>
          <a:lstStyle/>
          <a:p>
            <a:fld id="{765F80CF-EF45-4B26-911C-A33987FF3850}" type="slidenum">
              <a:rPr lang="en-US" smtClean="0"/>
              <a:t>‹#›</a:t>
            </a:fld>
            <a:endParaRPr lang="en-US"/>
          </a:p>
        </p:txBody>
      </p:sp>
    </p:spTree>
    <p:extLst>
      <p:ext uri="{BB962C8B-B14F-4D97-AF65-F5344CB8AC3E}">
        <p14:creationId xmlns:p14="http://schemas.microsoft.com/office/powerpoint/2010/main" val="34600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F2D3-83EE-665D-621A-78C6A467B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AD14E5-ABED-3564-07F8-230667D114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A0EED5-4758-F1BF-3C76-B41C9981F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D4273-8811-41B1-3BEC-CB8B8E3F3632}"/>
              </a:ext>
            </a:extLst>
          </p:cNvPr>
          <p:cNvSpPr>
            <a:spLocks noGrp="1"/>
          </p:cNvSpPr>
          <p:nvPr>
            <p:ph type="dt" sz="half" idx="10"/>
          </p:nvPr>
        </p:nvSpPr>
        <p:spPr/>
        <p:txBody>
          <a:bodyPr/>
          <a:lstStyle/>
          <a:p>
            <a:fld id="{CE9F0C21-BA30-4D76-AF6F-B614F94D5064}" type="datetimeFigureOut">
              <a:rPr lang="en-US" smtClean="0"/>
              <a:t>8/28/2023</a:t>
            </a:fld>
            <a:endParaRPr lang="en-US"/>
          </a:p>
        </p:txBody>
      </p:sp>
      <p:sp>
        <p:nvSpPr>
          <p:cNvPr id="6" name="Footer Placeholder 5">
            <a:extLst>
              <a:ext uri="{FF2B5EF4-FFF2-40B4-BE49-F238E27FC236}">
                <a16:creationId xmlns:a16="http://schemas.microsoft.com/office/drawing/2014/main" id="{0A3B9A6A-70A4-E29B-38EA-6E3C6BEFA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7E6F4-A33D-FC14-28D7-64BB8C906BBF}"/>
              </a:ext>
            </a:extLst>
          </p:cNvPr>
          <p:cNvSpPr>
            <a:spLocks noGrp="1"/>
          </p:cNvSpPr>
          <p:nvPr>
            <p:ph type="sldNum" sz="quarter" idx="12"/>
          </p:nvPr>
        </p:nvSpPr>
        <p:spPr/>
        <p:txBody>
          <a:bodyPr/>
          <a:lstStyle/>
          <a:p>
            <a:fld id="{765F80CF-EF45-4B26-911C-A33987FF3850}" type="slidenum">
              <a:rPr lang="en-US" smtClean="0"/>
              <a:t>‹#›</a:t>
            </a:fld>
            <a:endParaRPr lang="en-US"/>
          </a:p>
        </p:txBody>
      </p:sp>
    </p:spTree>
    <p:extLst>
      <p:ext uri="{BB962C8B-B14F-4D97-AF65-F5344CB8AC3E}">
        <p14:creationId xmlns:p14="http://schemas.microsoft.com/office/powerpoint/2010/main" val="289137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156B0-2992-7657-A337-0C3456390D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CA43FC-EC2D-4D5E-0600-9F86620D8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D7113-A92F-B9AA-B329-4484005418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F0C21-BA30-4D76-AF6F-B614F94D5064}" type="datetimeFigureOut">
              <a:rPr lang="en-US" smtClean="0"/>
              <a:t>8/28/2023</a:t>
            </a:fld>
            <a:endParaRPr lang="en-US"/>
          </a:p>
        </p:txBody>
      </p:sp>
      <p:sp>
        <p:nvSpPr>
          <p:cNvPr id="5" name="Footer Placeholder 4">
            <a:extLst>
              <a:ext uri="{FF2B5EF4-FFF2-40B4-BE49-F238E27FC236}">
                <a16:creationId xmlns:a16="http://schemas.microsoft.com/office/drawing/2014/main" id="{87502A62-FACF-B1CC-58DB-71388B907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C5D8E7-1D93-C21E-8077-918CED583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F80CF-EF45-4B26-911C-A33987FF3850}" type="slidenum">
              <a:rPr lang="en-US" smtClean="0"/>
              <a:t>‹#›</a:t>
            </a:fld>
            <a:endParaRPr lang="en-US"/>
          </a:p>
        </p:txBody>
      </p:sp>
    </p:spTree>
    <p:extLst>
      <p:ext uri="{BB962C8B-B14F-4D97-AF65-F5344CB8AC3E}">
        <p14:creationId xmlns:p14="http://schemas.microsoft.com/office/powerpoint/2010/main" val="1473046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427754" y="1539552"/>
            <a:ext cx="6077338" cy="2654609"/>
          </a:xfrm>
        </p:spPr>
        <p:txBody>
          <a:bodyPr>
            <a:normAutofit/>
          </a:bodyPr>
          <a:lstStyle/>
          <a:p>
            <a:r>
              <a:rPr lang="en-US" sz="8000" dirty="0"/>
              <a:t>Al- </a:t>
            </a:r>
            <a:r>
              <a:rPr lang="en-US" sz="8000" dirty="0" err="1"/>
              <a:t>Rahden</a:t>
            </a:r>
            <a:br>
              <a:rPr lang="en-US" sz="8000" dirty="0"/>
            </a:br>
            <a:r>
              <a:rPr lang="en-US" sz="8000" dirty="0"/>
              <a:t>Dashboard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573490" y="4803691"/>
            <a:ext cx="5744234" cy="514758"/>
          </a:xfrm>
        </p:spPr>
        <p:txBody>
          <a:bodyPr>
            <a:normAutofit/>
          </a:bodyPr>
          <a:lstStyle/>
          <a:p>
            <a:r>
              <a:rPr lang="en-US" dirty="0">
                <a:solidFill>
                  <a:schemeClr val="tx1">
                    <a:lumMod val="85000"/>
                    <a:lumOff val="15000"/>
                  </a:schemeClr>
                </a:solidFill>
              </a:rPr>
              <a:t>Ibrahim basal</a:t>
            </a: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5262466"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E621-5208-EA0C-F59C-9BE63A0044E5}"/>
              </a:ext>
            </a:extLst>
          </p:cNvPr>
          <p:cNvSpPr>
            <a:spLocks noGrp="1"/>
          </p:cNvSpPr>
          <p:nvPr>
            <p:ph type="ctrTitle"/>
          </p:nvPr>
        </p:nvSpPr>
        <p:spPr>
          <a:xfrm>
            <a:off x="223935" y="205274"/>
            <a:ext cx="11709918" cy="6391470"/>
          </a:xfrm>
        </p:spPr>
        <p:txBody>
          <a:bodyPr>
            <a:normAutofit fontScale="90000"/>
          </a:bodyPr>
          <a:lstStyle/>
          <a:p>
            <a:r>
              <a:rPr lang="en-US" sz="2000" b="1" dirty="0"/>
              <a:t>Dashboard &gt;&gt; </a:t>
            </a:r>
            <a:r>
              <a:rPr lang="ar-EG" sz="2000" b="1" dirty="0"/>
              <a:t>عباره عن 4 صفحات كل صفحه تعبر عن مؤشرات مختلفة لكل صفحه زر على اليسار خاص به</a:t>
            </a:r>
            <a:br>
              <a:rPr lang="ar-EG" sz="2000" b="1" dirty="0"/>
            </a:br>
            <a:r>
              <a:rPr lang="ar-EG" sz="2000" b="1" dirty="0"/>
              <a:t>الصفحة الأولى عباره عن تحليل المبيعات والعوائد من يناير الى أغسطس سنه 2023 تحتوى على 4 كروت</a:t>
            </a:r>
            <a:br>
              <a:rPr lang="en-US" sz="2000" b="1" dirty="0"/>
            </a:br>
            <a:r>
              <a:rPr lang="ar-EG" sz="2000" b="1" dirty="0"/>
              <a:t> (إجمالي العوائد – متوسط قيمه الفاتورة الواحدة – عدد الطلبات – الكميه المباعة خلال 8 شهور) مع خط يوضح قيمه كل كارت على مدار ال 8 شهور واعلى قيمه واصغر قيمه حصلت </a:t>
            </a:r>
            <a:br>
              <a:rPr lang="ar-EG" sz="2000" b="1" dirty="0"/>
            </a:br>
            <a:r>
              <a:rPr lang="ar-EG" sz="2000" b="1" dirty="0"/>
              <a:t>تحتوى على 4 رسومات </a:t>
            </a:r>
            <a:br>
              <a:rPr lang="ar-EG" sz="2000" b="1" dirty="0"/>
            </a:br>
            <a:r>
              <a:rPr lang="ar-EG" sz="2000" b="1" dirty="0"/>
              <a:t>1- أجمالي العوائد لكل نظام تعبئه مع </a:t>
            </a:r>
            <a:r>
              <a:rPr lang="ar-EG" sz="2000" b="1" dirty="0" err="1"/>
              <a:t>مع</a:t>
            </a:r>
            <a:r>
              <a:rPr lang="ar-EG" sz="2000" b="1" dirty="0"/>
              <a:t> تلميح اذا وقفت على كل عمود خاص بنظام تعبئه يظهر لك اكبر المنتجات المحققة لهذا العائد لكل نظام تعبئه واذا اردت انت ترى كل المنتجات نضغط بالماوس كليك يمين من خلال </a:t>
            </a:r>
            <a:r>
              <a:rPr lang="en-US" sz="2000" b="1" dirty="0"/>
              <a:t>   Drill Through </a:t>
            </a:r>
            <a:r>
              <a:rPr lang="ar-EG" sz="2000" b="1" dirty="0"/>
              <a:t> </a:t>
            </a:r>
            <a:br>
              <a:rPr lang="ar-EG" sz="2000" b="1" dirty="0"/>
            </a:br>
            <a:r>
              <a:rPr lang="ar-EG" sz="2000" b="1" dirty="0"/>
              <a:t>مما يسمح لنا بمعرفه ما هي افضل انظمه التعبئة والأكثر مبيعا وما هي الأنظمة الأقل مبيعا ونتعمق في أسباب انخفاض مبيعاتها هل يرجع الى سوء نظام التعبئة او المنتجات</a:t>
            </a:r>
            <a:br>
              <a:rPr lang="ar-EG" sz="2000" b="1" dirty="0"/>
            </a:br>
            <a:br>
              <a:rPr lang="en-US" sz="2000" b="1" dirty="0"/>
            </a:br>
            <a:r>
              <a:rPr lang="ar-EG" sz="2000" b="1" dirty="0"/>
              <a:t>2- أجمالي الكميه المباعة لكل منتج مع تلميح يوضح التدرج في الزيادة لكل شهر لهذا المنتج ولمعرفه عدد العينات المجانية المستخدمة لتسويق عن هذا المنتج اضغط كليك يمين بالماوس من خلال </a:t>
            </a:r>
            <a:r>
              <a:rPr lang="en-US" sz="2000" b="1" dirty="0"/>
              <a:t> Drill through</a:t>
            </a:r>
            <a:br>
              <a:rPr lang="en-US" sz="2000" b="1" dirty="0"/>
            </a:br>
            <a:r>
              <a:rPr lang="ar-EG" sz="2000" b="1" dirty="0"/>
              <a:t>يوضح لنا كميه المبيعات لهذا المنتج لكل شهر مقابل عدد العينات المجانية الموزعة خلال هذا الشهر لنرى فعالية التسويق من خلال العينات المجانية</a:t>
            </a:r>
            <a:br>
              <a:rPr lang="ar-EG" sz="2000" b="1" dirty="0"/>
            </a:br>
            <a:r>
              <a:rPr lang="ar-EG" sz="2000" b="1" dirty="0"/>
              <a:t>مما يسمح لنا بمعرفه افضل المنتجات مبيعا واقلها وتحليل أسباب كبر او صغر مبيعاتها هل بسبب الترويج الصحيح من خلال العينات المجانية ام أسباب اخره</a:t>
            </a:r>
            <a:br>
              <a:rPr lang="ar-EG" sz="2000" b="1" dirty="0"/>
            </a:br>
            <a:br>
              <a:rPr lang="en-US" sz="2000" b="1" dirty="0"/>
            </a:br>
            <a:r>
              <a:rPr lang="ar-EG" sz="2000" b="1" dirty="0"/>
              <a:t>3- عوائد المحققة من خلال كل مندوب مع تلميح بعدد الطلبات وكميه المباعة وصافى الربع والعوائد</a:t>
            </a:r>
            <a:br>
              <a:rPr lang="ar-EG" sz="2000" b="1" dirty="0"/>
            </a:br>
            <a:r>
              <a:rPr lang="ar-EG" sz="2000" b="1" dirty="0"/>
              <a:t>معرف كفاءه المندوبين ومهارتهم في البيع والعمل  </a:t>
            </a:r>
            <a:br>
              <a:rPr lang="ar-EG" sz="2000" b="1" dirty="0"/>
            </a:br>
            <a:br>
              <a:rPr lang="ar-EG" sz="2000" b="1" dirty="0"/>
            </a:br>
            <a:r>
              <a:rPr lang="ar-EG" sz="2000" b="1" dirty="0"/>
              <a:t>4- إجمالي العوائد والطلبات لكل إقليم</a:t>
            </a:r>
            <a:br>
              <a:rPr lang="ar-EG" sz="2000" b="1" dirty="0"/>
            </a:br>
            <a:r>
              <a:rPr lang="ar-EG" sz="2000" b="1" dirty="0"/>
              <a:t>مما يسمح لنا بمعرفه الأقاليم الأكثر مبيعا والاقل ومحاوله لزياده مبيعات الشركة في الأقاليم الصغير والترويج فيها عن الشركة</a:t>
            </a:r>
            <a:br>
              <a:rPr lang="ar-EG" sz="2000" b="1" dirty="0"/>
            </a:br>
            <a:r>
              <a:rPr lang="ar-EG" sz="2000" b="1" dirty="0"/>
              <a:t> </a:t>
            </a:r>
            <a:br>
              <a:rPr lang="ar-EG" sz="2000" b="1" dirty="0"/>
            </a:br>
            <a:endParaRPr lang="en-US" sz="2000" b="1" dirty="0"/>
          </a:p>
        </p:txBody>
      </p:sp>
    </p:spTree>
    <p:extLst>
      <p:ext uri="{BB962C8B-B14F-4D97-AF65-F5344CB8AC3E}">
        <p14:creationId xmlns:p14="http://schemas.microsoft.com/office/powerpoint/2010/main" val="111539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E621-5208-EA0C-F59C-9BE63A0044E5}"/>
              </a:ext>
            </a:extLst>
          </p:cNvPr>
          <p:cNvSpPr>
            <a:spLocks noGrp="1"/>
          </p:cNvSpPr>
          <p:nvPr>
            <p:ph type="ctrTitle"/>
          </p:nvPr>
        </p:nvSpPr>
        <p:spPr>
          <a:xfrm>
            <a:off x="223935" y="205274"/>
            <a:ext cx="11467322" cy="6391470"/>
          </a:xfrm>
        </p:spPr>
        <p:txBody>
          <a:bodyPr>
            <a:normAutofit/>
          </a:bodyPr>
          <a:lstStyle/>
          <a:p>
            <a:r>
              <a:rPr lang="ar-EG" sz="2000" b="1" dirty="0"/>
              <a:t>الصفحة </a:t>
            </a:r>
            <a:r>
              <a:rPr lang="ar-EG" sz="2000" b="1" dirty="0" err="1"/>
              <a:t>الثانيه</a:t>
            </a:r>
            <a:r>
              <a:rPr lang="ar-EG" sz="2000" b="1" dirty="0"/>
              <a:t> عباره عن تحليل العملاء تحتوى على 3 كروت (عدد العملاء – عدد العملاء الجدد – متوسط عوائد العميل الواحد) مع خط يوضح قيمه كل كارت على مدار ال 8 شهور واعلى قيمه واصغر قيمه حصلت </a:t>
            </a:r>
            <a:br>
              <a:rPr lang="ar-EG" sz="2000" b="1" dirty="0"/>
            </a:br>
            <a:r>
              <a:rPr lang="ar-EG" sz="2000" b="1" dirty="0"/>
              <a:t>تحتوى على 4 رسومات </a:t>
            </a:r>
            <a:br>
              <a:rPr lang="ar-EG" sz="2000" b="1" dirty="0"/>
            </a:br>
            <a:r>
              <a:rPr lang="ar-EG" sz="2000" b="1" dirty="0"/>
              <a:t>1- إجمالي العوائد لكل عميل مع تلميح بأكبر المنتجات طلبا لهذا العميل واذا اردت ان ترى كل المنتجات اضغط كليك يمين بالماوس من خلال </a:t>
            </a:r>
            <a:r>
              <a:rPr lang="en-US" sz="2000" b="1" dirty="0"/>
              <a:t>Drill Through</a:t>
            </a:r>
            <a:br>
              <a:rPr lang="ar-EG" sz="2000" b="1" dirty="0"/>
            </a:br>
            <a:r>
              <a:rPr lang="ar-EG" sz="2000" b="1" dirty="0"/>
              <a:t>مما يسمح لنا بمعرفه العملاء المميزين وزياده الاهتمام بهم وتزويدهم بالعروض وتقويه العلاقة مع العملاء ومحاول في جذب العملاء الصغار وتزويدهم بالعروض القوية ومحاوله معرفه ما يثير اهتمامهم لجذبهم </a:t>
            </a:r>
            <a:br>
              <a:rPr lang="ar-EG" sz="2000" b="1" dirty="0"/>
            </a:br>
            <a:br>
              <a:rPr lang="en-US" sz="2000" b="1" dirty="0"/>
            </a:br>
            <a:r>
              <a:rPr lang="ar-EG" sz="2000" b="1" dirty="0"/>
              <a:t>2- عدد العملاء الجدد لكل شهر مع تلميح بأكبر العملاء الجدد محقق عوائد ولمعرفه كل العملاء نضغط </a:t>
            </a:r>
            <a:r>
              <a:rPr lang="en-US" sz="2000" b="1" dirty="0"/>
              <a:t>Drill Through</a:t>
            </a:r>
            <a:br>
              <a:rPr lang="en-US" sz="2000" b="1" dirty="0"/>
            </a:br>
            <a:r>
              <a:rPr lang="ar-EG" sz="2000" b="1" dirty="0"/>
              <a:t>مما يسمح لنا ومعرفه معدل نمو العملاء تقييم نجاح استراتيجيات التسويق و التعرف على عدد العملاء الجدد لكل شهر يمكن لفريق البيع المباشر توجيه جهوده وتخصيص وقته لمتابعة واستهداف العملاء الجدد وتحويلهم إلى عملاء دائمين</a:t>
            </a:r>
            <a:br>
              <a:rPr lang="ar-EG" sz="2000" b="1" dirty="0"/>
            </a:br>
            <a:br>
              <a:rPr lang="en-US" sz="2000" b="1" dirty="0"/>
            </a:br>
            <a:r>
              <a:rPr lang="ar-EG" sz="2000" b="1" dirty="0"/>
              <a:t>3-عدد مرات زياره العميل وتلميح لمعرفه عدد مرات الزيارة لكل شهر </a:t>
            </a:r>
            <a:br>
              <a:rPr lang="ar-EG" sz="2000" b="1" dirty="0"/>
            </a:br>
            <a:r>
              <a:rPr lang="ar-EG" sz="2000" b="1" dirty="0"/>
              <a:t>مما يسمح لنا بتحسين خدمة العملاء وتلبية احتياجاتهم بشكل أفضل وبناء على عدد الزيارات </a:t>
            </a:r>
            <a:r>
              <a:rPr lang="ar-EG" sz="2000" b="1" dirty="0" err="1"/>
              <a:t>ببعت</a:t>
            </a:r>
            <a:r>
              <a:rPr lang="ar-EG" sz="2000" b="1" dirty="0"/>
              <a:t> عروض ترويجيه للعملاء الذين يقومون بزيارات متكررة لتشجيعهم على الشراء</a:t>
            </a:r>
            <a:br>
              <a:rPr lang="ar-EG" sz="2000" b="1" dirty="0"/>
            </a:br>
            <a:r>
              <a:rPr lang="ar-EG" sz="2000" b="1" dirty="0"/>
              <a:t> </a:t>
            </a:r>
            <a:br>
              <a:rPr lang="ar-EG" sz="2000" b="1" dirty="0"/>
            </a:br>
            <a:r>
              <a:rPr lang="ar-EG" sz="2000" b="1" dirty="0"/>
              <a:t>4- تسلسل </a:t>
            </a:r>
            <a:r>
              <a:rPr lang="ar-EG" sz="2000" b="1" dirty="0" err="1"/>
              <a:t>اجمالى</a:t>
            </a:r>
            <a:r>
              <a:rPr lang="ar-EG" sz="2000" b="1" dirty="0"/>
              <a:t> العوائد لكل إقليم ثم نوع العميل ثم اسم </a:t>
            </a:r>
            <a:r>
              <a:rPr lang="ar-EG" sz="2000" b="1" dirty="0" err="1"/>
              <a:t>الشركه</a:t>
            </a:r>
            <a:br>
              <a:rPr lang="ar-EG" sz="2000" b="1" dirty="0"/>
            </a:br>
            <a:br>
              <a:rPr lang="ar-EG" sz="2000" b="1" dirty="0"/>
            </a:br>
            <a:br>
              <a:rPr lang="ar-EG" sz="2000" b="1" dirty="0"/>
            </a:br>
            <a:endParaRPr lang="en-US" sz="2000" b="1" dirty="0"/>
          </a:p>
        </p:txBody>
      </p:sp>
    </p:spTree>
    <p:extLst>
      <p:ext uri="{BB962C8B-B14F-4D97-AF65-F5344CB8AC3E}">
        <p14:creationId xmlns:p14="http://schemas.microsoft.com/office/powerpoint/2010/main" val="345722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E621-5208-EA0C-F59C-9BE63A0044E5}"/>
              </a:ext>
            </a:extLst>
          </p:cNvPr>
          <p:cNvSpPr>
            <a:spLocks noGrp="1"/>
          </p:cNvSpPr>
          <p:nvPr>
            <p:ph type="ctrTitle"/>
          </p:nvPr>
        </p:nvSpPr>
        <p:spPr>
          <a:xfrm>
            <a:off x="223935" y="205274"/>
            <a:ext cx="11467322" cy="6391470"/>
          </a:xfrm>
        </p:spPr>
        <p:txBody>
          <a:bodyPr>
            <a:normAutofit/>
          </a:bodyPr>
          <a:lstStyle/>
          <a:p>
            <a:r>
              <a:rPr lang="ar-EG" sz="2000" b="1" dirty="0"/>
              <a:t>الصفحة الثالثة عباره عن تحليل الأداء المالي تحتوى على 2 كروت (صافى الربح ودى إجمالي العوائد مطروح منه الضرايب والعينات المجانية </a:t>
            </a:r>
            <a:r>
              <a:rPr lang="ar-EG" sz="2000" b="1" dirty="0" err="1"/>
              <a:t>واى</a:t>
            </a:r>
            <a:r>
              <a:rPr lang="ar-EG" sz="2000" b="1" dirty="0"/>
              <a:t> نفقات </a:t>
            </a:r>
            <a:r>
              <a:rPr lang="ar-EG" sz="2000" b="1" dirty="0" err="1"/>
              <a:t>بتساعد</a:t>
            </a:r>
            <a:r>
              <a:rPr lang="ar-EG" sz="2000" b="1" dirty="0"/>
              <a:t> على قيام انشطه الشركة من حملات اعلانيه مرتبات الموظفين الى اخره ...– عائد الاستثمار يوضح العائد من العينات المجانية ) مع خط يوضح قيمه كل كارت على مدار ال 8 شهور واعلى قيمه واصغر قيمه حصلت </a:t>
            </a:r>
            <a:br>
              <a:rPr lang="ar-EG" sz="2000" b="1" dirty="0"/>
            </a:br>
            <a:r>
              <a:rPr lang="ar-EG" sz="2000" b="1" dirty="0"/>
              <a:t>تحتوى على 3 رسومات </a:t>
            </a:r>
            <a:br>
              <a:rPr lang="ar-EG" sz="2000" b="1" dirty="0"/>
            </a:br>
            <a:br>
              <a:rPr lang="ar-EG" sz="2000" b="1" dirty="0"/>
            </a:br>
            <a:r>
              <a:rPr lang="ar-EG" sz="2000" b="1" dirty="0"/>
              <a:t>1- صافى الربح لكل شهر</a:t>
            </a:r>
            <a:br>
              <a:rPr lang="ar-EG" sz="2000" b="1" dirty="0"/>
            </a:br>
            <a:r>
              <a:rPr lang="ar-EG" sz="2000" b="1" dirty="0"/>
              <a:t> </a:t>
            </a:r>
            <a:br>
              <a:rPr lang="en-US" sz="2000" b="1" dirty="0"/>
            </a:br>
            <a:r>
              <a:rPr lang="ar-EG" sz="2000" b="1" dirty="0"/>
              <a:t>2- عائد الاستثمار لكل شهر لمعرفه قوة وكفاءه استراتيجيات التسويق والمبيعات وتأثير العينات المجانية </a:t>
            </a:r>
            <a:br>
              <a:rPr lang="ar-EG" sz="2000" b="1" dirty="0"/>
            </a:br>
            <a:br>
              <a:rPr lang="ar-EG" sz="2000" b="1" dirty="0"/>
            </a:br>
            <a:r>
              <a:rPr lang="ar-EG" sz="2000" b="1" dirty="0"/>
              <a:t>3- إجمالي عوائد لكل تاريخ ترحيل مع تلميح ل اكير المنتجات المحققة لعائد هذا اليوم ويمكن رؤيه كل المنتجات عن طريق ال </a:t>
            </a:r>
            <a:r>
              <a:rPr lang="en-US" sz="2000" b="1" dirty="0"/>
              <a:t>drill </a:t>
            </a:r>
            <a:br>
              <a:rPr lang="ar-EG" sz="2000" b="1" dirty="0"/>
            </a:br>
            <a:r>
              <a:rPr lang="en-US" sz="2000" b="1" dirty="0"/>
              <a:t>through </a:t>
            </a:r>
            <a:br>
              <a:rPr lang="ar-EG" sz="2000" b="1" dirty="0"/>
            </a:br>
            <a:r>
              <a:rPr lang="ar-EG" sz="2000" b="1" dirty="0" err="1"/>
              <a:t>بيساعد</a:t>
            </a:r>
            <a:r>
              <a:rPr lang="ar-EG" sz="2000" b="1" dirty="0"/>
              <a:t> على تقييم أداء الأعمال و اتخاذ قرارات استراتيجية و تقييم استراتيجيات التسويق والمبيعات </a:t>
            </a:r>
            <a:br>
              <a:rPr lang="ar-EG" sz="2000" b="1" dirty="0"/>
            </a:br>
            <a:br>
              <a:rPr lang="ar-EG" sz="2000" b="1" dirty="0"/>
            </a:br>
            <a:br>
              <a:rPr lang="ar-EG" sz="2000" b="1" dirty="0"/>
            </a:br>
            <a:br>
              <a:rPr lang="ar-EG" sz="2000" b="1" dirty="0"/>
            </a:br>
            <a:br>
              <a:rPr lang="ar-EG" sz="2000" b="1" dirty="0"/>
            </a:br>
            <a:endParaRPr lang="en-US" sz="2000" b="1" dirty="0"/>
          </a:p>
        </p:txBody>
      </p:sp>
    </p:spTree>
    <p:extLst>
      <p:ext uri="{BB962C8B-B14F-4D97-AF65-F5344CB8AC3E}">
        <p14:creationId xmlns:p14="http://schemas.microsoft.com/office/powerpoint/2010/main" val="323766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E621-5208-EA0C-F59C-9BE63A0044E5}"/>
              </a:ext>
            </a:extLst>
          </p:cNvPr>
          <p:cNvSpPr>
            <a:spLocks noGrp="1"/>
          </p:cNvSpPr>
          <p:nvPr>
            <p:ph type="ctrTitle"/>
          </p:nvPr>
        </p:nvSpPr>
        <p:spPr>
          <a:xfrm>
            <a:off x="223935" y="205274"/>
            <a:ext cx="11467322" cy="6391470"/>
          </a:xfrm>
        </p:spPr>
        <p:txBody>
          <a:bodyPr>
            <a:normAutofit/>
          </a:bodyPr>
          <a:lstStyle/>
          <a:p>
            <a:r>
              <a:rPr lang="ar-EG" sz="2000" b="1" dirty="0"/>
              <a:t>الصفحة الرابعة عباره عن المرتجعات تحتوى على 3 كروت (إجمالي المرتجعات – عدد المنتجات المرتجعة - عدد الطلبات المرتجعة) مع خط يوضح قيمه كل كارت على مدار ال 8 شهور واعلى قيمه واصغر قيمه حصلت </a:t>
            </a:r>
            <a:br>
              <a:rPr lang="ar-EG" sz="2000" b="1" dirty="0"/>
            </a:br>
            <a:r>
              <a:rPr lang="ar-EG" sz="2000" b="1" dirty="0"/>
              <a:t>تحتوى على 3 رسومات </a:t>
            </a:r>
            <a:br>
              <a:rPr lang="ar-EG" sz="2000" b="1" dirty="0"/>
            </a:br>
            <a:br>
              <a:rPr lang="ar-EG" sz="2000" b="1" dirty="0"/>
            </a:br>
            <a:r>
              <a:rPr lang="ar-EG" sz="2000" b="1" dirty="0"/>
              <a:t>1- نسبة المنتجات المرتجعة من إجمالي بيعه الكل منتج مع تلميح لعدد مرات رجوع المنتج لكل شهر </a:t>
            </a:r>
            <a:br>
              <a:rPr lang="ar-EG" sz="2000" b="1" dirty="0"/>
            </a:br>
            <a:r>
              <a:rPr lang="ar-EG" sz="2000" b="1" dirty="0"/>
              <a:t>ودى </a:t>
            </a:r>
            <a:r>
              <a:rPr lang="ar-EG" sz="2000" b="1" dirty="0" err="1"/>
              <a:t>بيساعد</a:t>
            </a:r>
            <a:r>
              <a:rPr lang="ar-EG" sz="2000" b="1" dirty="0"/>
              <a:t> في تقييم جودة المنتج وكفاءه المنتج في البيع وتحسين خدمة العملاء إذا كانت هناك مشكلات متكررة تؤدي إلى إرجاع المنتجات، يمكن للشركة تحليل هذه المشكلات واتخاذ التدابير اللازمة لتحسين الدعم والمساعدة المقدمة للعملاء</a:t>
            </a:r>
            <a:br>
              <a:rPr lang="ar-EG" sz="2000" b="1" dirty="0"/>
            </a:br>
            <a:r>
              <a:rPr lang="ar-EG" sz="2000" b="1" dirty="0"/>
              <a:t> </a:t>
            </a:r>
            <a:br>
              <a:rPr lang="en-US" sz="2000" b="1" dirty="0"/>
            </a:br>
            <a:r>
              <a:rPr lang="ar-EG" sz="2000" b="1" dirty="0"/>
              <a:t>2- نسبة المنتجات المرتجعة من إجمالي بيعها حسب نوع التعبئة</a:t>
            </a:r>
            <a:br>
              <a:rPr lang="ar-EG" sz="2000" b="1" dirty="0"/>
            </a:br>
            <a:r>
              <a:rPr lang="ar-EG" sz="2000" b="1" dirty="0" err="1"/>
              <a:t>بيساعد</a:t>
            </a:r>
            <a:r>
              <a:rPr lang="ar-EG" sz="2000" b="1" dirty="0"/>
              <a:t> اعرف تأثير نوع التعبئة على المرتجعات وتحديد المشكلة هل سوء التعبئة هو السبب ام المنتج هو المشكلة </a:t>
            </a:r>
            <a:br>
              <a:rPr lang="ar-EG" sz="2000" b="1" dirty="0"/>
            </a:br>
            <a:br>
              <a:rPr lang="ar-EG" sz="2000" b="1" dirty="0"/>
            </a:br>
            <a:r>
              <a:rPr lang="ar-EG" sz="2000" b="1" dirty="0"/>
              <a:t>3- إجمالي المرتجعات بتسلسل على حسب كل إقليم ثم تصنيف عميل ثم العميل ثم النوع </a:t>
            </a:r>
            <a:r>
              <a:rPr lang="ar-EG" sz="2000" b="1" dirty="0" err="1"/>
              <a:t>التعبئه</a:t>
            </a:r>
            <a:r>
              <a:rPr lang="ar-EG" sz="2000" b="1" dirty="0"/>
              <a:t> ثم المنتج </a:t>
            </a:r>
            <a:br>
              <a:rPr lang="ar-EG" sz="2000" b="1" dirty="0"/>
            </a:br>
            <a:r>
              <a:rPr lang="ar-EG" sz="2000" b="1" dirty="0"/>
              <a:t>ودى </a:t>
            </a:r>
            <a:r>
              <a:rPr lang="ar-EG" sz="2000" b="1" dirty="0" err="1"/>
              <a:t>بيساعد</a:t>
            </a:r>
            <a:r>
              <a:rPr lang="ar-EG" sz="2000" b="1" dirty="0"/>
              <a:t> في تتبع المشكلة وتحديدها </a:t>
            </a:r>
            <a:br>
              <a:rPr lang="ar-EG" sz="2000" b="1" dirty="0"/>
            </a:br>
            <a:br>
              <a:rPr lang="ar-EG" sz="2000" b="1" dirty="0"/>
            </a:br>
            <a:br>
              <a:rPr lang="ar-EG" sz="2000" b="1" dirty="0"/>
            </a:br>
            <a:br>
              <a:rPr lang="ar-EG" sz="2000" b="1" dirty="0"/>
            </a:br>
            <a:br>
              <a:rPr lang="ar-EG" sz="2000" b="1" dirty="0"/>
            </a:br>
            <a:endParaRPr lang="en-US" sz="2000" b="1" dirty="0"/>
          </a:p>
        </p:txBody>
      </p:sp>
    </p:spTree>
    <p:extLst>
      <p:ext uri="{BB962C8B-B14F-4D97-AF65-F5344CB8AC3E}">
        <p14:creationId xmlns:p14="http://schemas.microsoft.com/office/powerpoint/2010/main" val="303265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E621-5208-EA0C-F59C-9BE63A0044E5}"/>
              </a:ext>
            </a:extLst>
          </p:cNvPr>
          <p:cNvSpPr>
            <a:spLocks noGrp="1"/>
          </p:cNvSpPr>
          <p:nvPr>
            <p:ph type="ctrTitle"/>
          </p:nvPr>
        </p:nvSpPr>
        <p:spPr>
          <a:xfrm>
            <a:off x="2405743" y="2645228"/>
            <a:ext cx="7380514" cy="1567543"/>
          </a:xfrm>
        </p:spPr>
        <p:txBody>
          <a:bodyPr>
            <a:normAutofit/>
          </a:bodyPr>
          <a:lstStyle/>
          <a:p>
            <a:r>
              <a:rPr lang="en-US" sz="96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366805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814</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Al- Rahden Dashboard</vt:lpstr>
      <vt:lpstr>Dashboard &gt;&gt; عباره عن 4 صفحات كل صفحه تعبر عن مؤشرات مختلفة لكل صفحه زر على اليسار خاص به الصفحة الأولى عباره عن تحليل المبيعات والعوائد من يناير الى أغسطس سنه 2023 تحتوى على 4 كروت  (إجمالي العوائد – متوسط قيمه الفاتورة الواحدة – عدد الطلبات – الكميه المباعة خلال 8 شهور) مع خط يوضح قيمه كل كارت على مدار ال 8 شهور واعلى قيمه واصغر قيمه حصلت  تحتوى على 4 رسومات  1- أجمالي العوائد لكل نظام تعبئه مع مع تلميح اذا وقفت على كل عمود خاص بنظام تعبئه يظهر لك اكبر المنتجات المحققة لهذا العائد لكل نظام تعبئه واذا اردت انت ترى كل المنتجات نضغط بالماوس كليك يمين من خلال    Drill Through   مما يسمح لنا بمعرفه ما هي افضل انظمه التعبئة والأكثر مبيعا وما هي الأنظمة الأقل مبيعا ونتعمق في أسباب انخفاض مبيعاتها هل يرجع الى سوء نظام التعبئة او المنتجات  2- أجمالي الكميه المباعة لكل منتج مع تلميح يوضح التدرج في الزيادة لكل شهر لهذا المنتج ولمعرفه عدد العينات المجانية المستخدمة لتسويق عن هذا المنتج اضغط كليك يمين بالماوس من خلال  Drill through يوضح لنا كميه المبيعات لهذا المنتج لكل شهر مقابل عدد العينات المجانية الموزعة خلال هذا الشهر لنرى فعالية التسويق من خلال العينات المجانية مما يسمح لنا بمعرفه افضل المنتجات مبيعا واقلها وتحليل أسباب كبر او صغر مبيعاتها هل بسبب الترويج الصحيح من خلال العينات المجانية ام أسباب اخره  3- عوائد المحققة من خلال كل مندوب مع تلميح بعدد الطلبات وكميه المباعة وصافى الربع والعوائد معرف كفاءه المندوبين ومهارتهم في البيع والعمل    4- إجمالي العوائد والطلبات لكل إقليم مما يسمح لنا بمعرفه الأقاليم الأكثر مبيعا والاقل ومحاوله لزياده مبيعات الشركة في الأقاليم الصغير والترويج فيها عن الشركة   </vt:lpstr>
      <vt:lpstr>الصفحة الثانيه عباره عن تحليل العملاء تحتوى على 3 كروت (عدد العملاء – عدد العملاء الجدد – متوسط عوائد العميل الواحد) مع خط يوضح قيمه كل كارت على مدار ال 8 شهور واعلى قيمه واصغر قيمه حصلت  تحتوى على 4 رسومات  1- إجمالي العوائد لكل عميل مع تلميح بأكبر المنتجات طلبا لهذا العميل واذا اردت ان ترى كل المنتجات اضغط كليك يمين بالماوس من خلال Drill Through مما يسمح لنا بمعرفه العملاء المميزين وزياده الاهتمام بهم وتزويدهم بالعروض وتقويه العلاقة مع العملاء ومحاول في جذب العملاء الصغار وتزويدهم بالعروض القوية ومحاوله معرفه ما يثير اهتمامهم لجذبهم   2- عدد العملاء الجدد لكل شهر مع تلميح بأكبر العملاء الجدد محقق عوائد ولمعرفه كل العملاء نضغط Drill Through مما يسمح لنا ومعرفه معدل نمو العملاء تقييم نجاح استراتيجيات التسويق و التعرف على عدد العملاء الجدد لكل شهر يمكن لفريق البيع المباشر توجيه جهوده وتخصيص وقته لمتابعة واستهداف العملاء الجدد وتحويلهم إلى عملاء دائمين  3-عدد مرات زياره العميل وتلميح لمعرفه عدد مرات الزيارة لكل شهر  مما يسمح لنا بتحسين خدمة العملاء وتلبية احتياجاتهم بشكل أفضل وبناء على عدد الزيارات ببعت عروض ترويجيه للعملاء الذين يقومون بزيارات متكررة لتشجيعهم على الشراء   4- تسلسل اجمالى العوائد لكل إقليم ثم نوع العميل ثم اسم الشركه   </vt:lpstr>
      <vt:lpstr>الصفحة الثالثة عباره عن تحليل الأداء المالي تحتوى على 2 كروت (صافى الربح ودى إجمالي العوائد مطروح منه الضرايب والعينات المجانية واى نفقات بتساعد على قيام انشطه الشركة من حملات اعلانيه مرتبات الموظفين الى اخره ...– عائد الاستثمار يوضح العائد من العينات المجانية ) مع خط يوضح قيمه كل كارت على مدار ال 8 شهور واعلى قيمه واصغر قيمه حصلت  تحتوى على 3 رسومات   1- صافى الربح لكل شهر   2- عائد الاستثمار لكل شهر لمعرفه قوة وكفاءه استراتيجيات التسويق والمبيعات وتأثير العينات المجانية   3- إجمالي عوائد لكل تاريخ ترحيل مع تلميح ل اكير المنتجات المحققة لعائد هذا اليوم ويمكن رؤيه كل المنتجات عن طريق ال drill  through  بيساعد على تقييم أداء الأعمال و اتخاذ قرارات استراتيجية و تقييم استراتيجيات التسويق والمبيعات      </vt:lpstr>
      <vt:lpstr>الصفحة الرابعة عباره عن المرتجعات تحتوى على 3 كروت (إجمالي المرتجعات – عدد المنتجات المرتجعة - عدد الطلبات المرتجعة) مع خط يوضح قيمه كل كارت على مدار ال 8 شهور واعلى قيمه واصغر قيمه حصلت  تحتوى على 3 رسومات   1- نسبة المنتجات المرتجعة من إجمالي بيعه الكل منتج مع تلميح لعدد مرات رجوع المنتج لكل شهر  ودى بيساعد في تقييم جودة المنتج وكفاءه المنتج في البيع وتحسين خدمة العملاء إذا كانت هناك مشكلات متكررة تؤدي إلى إرجاع المنتجات، يمكن للشركة تحليل هذه المشكلات واتخاذ التدابير اللازمة لتحسين الدعم والمساعدة المقدمة للعملاء   2- نسبة المنتجات المرتجعة من إجمالي بيعها حسب نوع التعبئة بيساعد اعرف تأثير نوع التعبئة على المرتجعات وتحديد المشكلة هل سوء التعبئة هو السبب ام المنتج هو المشكلة   3- إجمالي المرتجعات بتسلسل على حسب كل إقليم ثم تصنيف عميل ثم العميل ثم النوع التعبئه ثم المنتج  ودى بيساعد في تتبع المشكلة وتحديدها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 Rahden Dashboard</dc:title>
  <dc:creator>ابراهيم محمد بصل</dc:creator>
  <cp:lastModifiedBy>ابراهيم محمد بصل</cp:lastModifiedBy>
  <cp:revision>2</cp:revision>
  <dcterms:created xsi:type="dcterms:W3CDTF">2023-08-27T23:24:17Z</dcterms:created>
  <dcterms:modified xsi:type="dcterms:W3CDTF">2023-08-28T10:04:52Z</dcterms:modified>
</cp:coreProperties>
</file>