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60" r:id="rId5"/>
    <p:sldId id="261" r:id="rId6"/>
    <p:sldId id="285" r:id="rId7"/>
    <p:sldId id="271" r:id="rId8"/>
    <p:sldId id="288" r:id="rId9"/>
    <p:sldId id="289" r:id="rId10"/>
    <p:sldId id="290" r:id="rId11"/>
    <p:sldId id="291" r:id="rId12"/>
    <p:sldId id="286" r:id="rId13"/>
    <p:sldId id="287" r:id="rId14"/>
    <p:sldId id="278" r:id="rId15"/>
  </p:sldIdLst>
  <p:sldSz cx="9144000" cy="5143500" type="screen16x9"/>
  <p:notesSz cx="6858000" cy="9144000"/>
  <p:embeddedFontLst>
    <p:embeddedFont>
      <p:font typeface="Eras Demi ITC" pitchFamily="34" charset="0"/>
      <p:regular r:id="rId17"/>
    </p:embeddedFont>
    <p:embeddedFont>
      <p:font typeface="Segoe UI Semibold" pitchFamily="34" charset="0"/>
      <p:bold r:id="rId18"/>
      <p:boldItalic r:id="rId19"/>
    </p:embeddedFont>
    <p:embeddedFont>
      <p:font typeface="Titillium Web" charset="0"/>
      <p:regular r:id="rId20"/>
      <p:bold r:id="rId21"/>
      <p:italic r:id="rId22"/>
      <p:boldItalic r:id="rId23"/>
    </p:embeddedFont>
    <p:embeddedFont>
      <p:font typeface="Calibri" pitchFamily="34" charset="0"/>
      <p:regular r:id="rId24"/>
      <p:bold r:id="rId25"/>
      <p:italic r:id="rId26"/>
      <p:boldItalic r:id="rId27"/>
    </p:embeddedFont>
    <p:embeddedFont>
      <p:font typeface="Yu Gothic UI Semibold" pitchFamily="34" charset="-128"/>
      <p:bold r:id="rId28"/>
    </p:embeddedFont>
    <p:embeddedFont>
      <p:font typeface="Tahoma" pitchFamily="34" charset="0"/>
      <p:regular r:id="rId29"/>
      <p:bold r:id="rId30"/>
    </p:embeddedFont>
    <p:embeddedFont>
      <p:font typeface="Titillium Web Light"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0E52C88-C828-4614-AC92-20919B46DDEF}">
  <a:tblStyle styleId="{30E52C88-C828-4614-AC92-20919B46DD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02227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49fc024d8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49fc024d8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a:endParaRPr/>
          </a:p>
        </p:txBody>
      </p:sp>
      <p:sp>
        <p:nvSpPr>
          <p:cNvPr id="77" name="Google Shape;7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gradFill>
          <a:gsLst>
            <a:gs pos="0">
              <a:schemeClr val="accent4"/>
            </a:gs>
            <a:gs pos="26000">
              <a:schemeClr val="accent3"/>
            </a:gs>
            <a:gs pos="78000">
              <a:schemeClr val="accent2"/>
            </a:gs>
            <a:gs pos="100000">
              <a:schemeClr val="accent1"/>
            </a:gs>
          </a:gsLst>
          <a:lin ang="2698631" scaled="0"/>
        </a:gradFill>
        <a:effectLst/>
      </p:bgPr>
    </p:bg>
    <p:spTree>
      <p:nvGrpSpPr>
        <p:cNvPr id="1" name="Shape 86"/>
        <p:cNvGrpSpPr/>
        <p:nvPr/>
      </p:nvGrpSpPr>
      <p:grpSpPr>
        <a:xfrm>
          <a:off x="0" y="0"/>
          <a:ext cx="0" cy="0"/>
          <a:chOff x="0" y="0"/>
          <a:chExt cx="0" cy="0"/>
        </a:xfrm>
      </p:grpSpPr>
      <p:sp>
        <p:nvSpPr>
          <p:cNvPr id="87" name="Google Shape;87;p11"/>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0" name="Google Shape;90;p11"/>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pPr marL="0" lvl="0" indent="0" algn="r" rtl="0">
                <a:spcBef>
                  <a:spcPts val="0"/>
                </a:spcBef>
                <a:spcAft>
                  <a:spcPts val="0"/>
                </a:spcAft>
                <a:buClr>
                  <a:schemeClr val="lt1"/>
                </a:buClr>
                <a:buSzPts val="1200"/>
                <a:buFont typeface="Titillium Web"/>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7" r:id="rId6"/>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914400" y="1809750"/>
            <a:ext cx="6470400" cy="233242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Intel 8086 Microprocessor Architecture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200150"/>
            <a:ext cx="7433400" cy="3657600"/>
          </a:xfrm>
        </p:spPr>
        <p:txBody>
          <a:bodyPr/>
          <a:lstStyle/>
          <a:p>
            <a:pPr marL="76200" lvl="0" indent="0">
              <a:buNone/>
            </a:pPr>
            <a:r>
              <a:rPr lang="en-US" sz="1600" b="1" dirty="0" smtClean="0">
                <a:solidFill>
                  <a:schemeClr val="accent1">
                    <a:lumMod val="75000"/>
                  </a:schemeClr>
                </a:solidFill>
                <a:latin typeface="Tahoma" pitchFamily="34" charset="0"/>
                <a:ea typeface="Tahoma" pitchFamily="34" charset="0"/>
                <a:cs typeface="Tahoma" pitchFamily="34" charset="0"/>
              </a:rPr>
              <a:t>        </a:t>
            </a:r>
            <a:r>
              <a:rPr lang="en-US" sz="1600" b="1" dirty="0" smtClean="0">
                <a:solidFill>
                  <a:schemeClr val="accent3"/>
                </a:solidFill>
                <a:latin typeface="Tahoma" pitchFamily="34" charset="0"/>
                <a:ea typeface="Tahoma" pitchFamily="34" charset="0"/>
                <a:cs typeface="Tahoma" pitchFamily="34" charset="0"/>
              </a:rPr>
              <a:t>The </a:t>
            </a:r>
            <a:r>
              <a:rPr lang="en-US" sz="1600" b="1" dirty="0">
                <a:solidFill>
                  <a:schemeClr val="accent3"/>
                </a:solidFill>
                <a:latin typeface="Tahoma" pitchFamily="34" charset="0"/>
                <a:ea typeface="Tahoma" pitchFamily="34" charset="0"/>
                <a:cs typeface="Tahoma" pitchFamily="34" charset="0"/>
              </a:rPr>
              <a:t>status flags </a:t>
            </a:r>
            <a:r>
              <a:rPr lang="en-US" sz="1600" dirty="0">
                <a:solidFill>
                  <a:schemeClr val="accent1">
                    <a:lumMod val="75000"/>
                  </a:schemeClr>
                </a:solidFill>
                <a:latin typeface="Tahoma" pitchFamily="34" charset="0"/>
                <a:ea typeface="Tahoma" pitchFamily="34" charset="0"/>
                <a:cs typeface="Tahoma" pitchFamily="34" charset="0"/>
              </a:rPr>
              <a:t>are set/reset depending on the results of some arithmetic or logical operations during program execution.</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1. CF (Carry Flag) </a:t>
            </a:r>
            <a:r>
              <a:rPr lang="en-US" sz="1600" dirty="0">
                <a:solidFill>
                  <a:schemeClr val="accent1">
                    <a:lumMod val="75000"/>
                  </a:schemeClr>
                </a:solidFill>
                <a:latin typeface="Tahoma" pitchFamily="34" charset="0"/>
                <a:ea typeface="Tahoma" pitchFamily="34" charset="0"/>
                <a:cs typeface="Tahoma" pitchFamily="34" charset="0"/>
              </a:rPr>
              <a:t>is set </a:t>
            </a:r>
            <a:r>
              <a:rPr lang="en-US" sz="1600" b="1" dirty="0">
                <a:solidFill>
                  <a:schemeClr val="accent1">
                    <a:lumMod val="75000"/>
                  </a:schemeClr>
                </a:solidFill>
                <a:latin typeface="Tahoma" pitchFamily="34" charset="0"/>
                <a:ea typeface="Tahoma" pitchFamily="34" charset="0"/>
                <a:cs typeface="Tahoma" pitchFamily="34" charset="0"/>
              </a:rPr>
              <a:t>(CF=1) </a:t>
            </a:r>
            <a:r>
              <a:rPr lang="en-US" sz="1600" dirty="0">
                <a:solidFill>
                  <a:schemeClr val="accent1">
                    <a:lumMod val="75000"/>
                  </a:schemeClr>
                </a:solidFill>
                <a:latin typeface="Tahoma" pitchFamily="34" charset="0"/>
                <a:ea typeface="Tahoma" pitchFamily="34" charset="0"/>
                <a:cs typeface="Tahoma" pitchFamily="34" charset="0"/>
              </a:rPr>
              <a:t>if there is a carry out of the MSB</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position resulting from an addition operation or subtraction.</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2. AF (Auxiliary Carry Flag) AF is set to 1 </a:t>
            </a:r>
            <a:r>
              <a:rPr lang="en-US" sz="1600" dirty="0">
                <a:solidFill>
                  <a:schemeClr val="accent1">
                    <a:lumMod val="75000"/>
                  </a:schemeClr>
                </a:solidFill>
                <a:latin typeface="Tahoma" pitchFamily="34" charset="0"/>
                <a:ea typeface="Tahoma" pitchFamily="34" charset="0"/>
                <a:cs typeface="Tahoma" pitchFamily="34" charset="0"/>
              </a:rPr>
              <a:t>When  some arithmetic operations generates carry after the lower half and sends it to upper half.</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3. SF (Sign Flag): </a:t>
            </a:r>
            <a:r>
              <a:rPr lang="en-US" sz="1600" dirty="0">
                <a:solidFill>
                  <a:schemeClr val="accent1">
                    <a:lumMod val="75000"/>
                  </a:schemeClr>
                </a:solidFill>
                <a:latin typeface="Tahoma" pitchFamily="34" charset="0"/>
                <a:ea typeface="Tahoma" pitchFamily="34" charset="0"/>
                <a:cs typeface="Tahoma" pitchFamily="34" charset="0"/>
              </a:rPr>
              <a:t>set to </a:t>
            </a:r>
            <a:r>
              <a:rPr lang="en-US" sz="1600" b="1" dirty="0">
                <a:solidFill>
                  <a:schemeClr val="accent1">
                    <a:lumMod val="75000"/>
                  </a:schemeClr>
                </a:solidFill>
                <a:latin typeface="Tahoma" pitchFamily="34" charset="0"/>
                <a:ea typeface="Tahoma" pitchFamily="34" charset="0"/>
                <a:cs typeface="Tahoma" pitchFamily="34" charset="0"/>
              </a:rPr>
              <a:t>1</a:t>
            </a:r>
            <a:r>
              <a:rPr lang="en-US" sz="1600" dirty="0">
                <a:solidFill>
                  <a:schemeClr val="accent1">
                    <a:lumMod val="75000"/>
                  </a:schemeClr>
                </a:solidFill>
                <a:latin typeface="Tahoma" pitchFamily="34" charset="0"/>
                <a:ea typeface="Tahoma" pitchFamily="34" charset="0"/>
                <a:cs typeface="Tahoma" pitchFamily="34" charset="0"/>
              </a:rPr>
              <a:t> when result is negative. When result is positive it is set to </a:t>
            </a:r>
            <a:r>
              <a:rPr lang="en-US" sz="1600" b="1" dirty="0">
                <a:solidFill>
                  <a:schemeClr val="accent1">
                    <a:lumMod val="75000"/>
                  </a:schemeClr>
                </a:solidFill>
                <a:latin typeface="Tahoma" pitchFamily="34" charset="0"/>
                <a:ea typeface="Tahoma" pitchFamily="34" charset="0"/>
                <a:cs typeface="Tahoma" pitchFamily="34" charset="0"/>
              </a:rPr>
              <a:t>0</a:t>
            </a:r>
            <a:r>
              <a:rPr lang="en-US" sz="1600" dirty="0">
                <a:solidFill>
                  <a:schemeClr val="accent1">
                    <a:lumMod val="75000"/>
                  </a:schemeClr>
                </a:solidFill>
                <a:latin typeface="Tahoma" pitchFamily="34" charset="0"/>
                <a:ea typeface="Tahoma" pitchFamily="34" charset="0"/>
                <a:cs typeface="Tahoma" pitchFamily="34" charset="0"/>
              </a:rPr>
              <a:t>.</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4. ZF (Zero Flag): </a:t>
            </a:r>
            <a:r>
              <a:rPr lang="en-US" sz="1600" dirty="0">
                <a:solidFill>
                  <a:schemeClr val="accent1">
                    <a:lumMod val="75000"/>
                  </a:schemeClr>
                </a:solidFill>
                <a:latin typeface="Tahoma" pitchFamily="34" charset="0"/>
                <a:ea typeface="Tahoma" pitchFamily="34" charset="0"/>
                <a:cs typeface="Tahoma" pitchFamily="34" charset="0"/>
              </a:rPr>
              <a:t>is set to </a:t>
            </a:r>
            <a:r>
              <a:rPr lang="en-US" sz="1600" b="1" dirty="0">
                <a:solidFill>
                  <a:schemeClr val="accent1">
                    <a:lumMod val="75000"/>
                  </a:schemeClr>
                </a:solidFill>
                <a:latin typeface="Tahoma" pitchFamily="34" charset="0"/>
                <a:ea typeface="Tahoma" pitchFamily="34" charset="0"/>
                <a:cs typeface="Tahoma" pitchFamily="34" charset="0"/>
              </a:rPr>
              <a:t>1 </a:t>
            </a:r>
            <a:r>
              <a:rPr lang="en-US" sz="1600" dirty="0">
                <a:solidFill>
                  <a:schemeClr val="accent1">
                    <a:lumMod val="75000"/>
                  </a:schemeClr>
                </a:solidFill>
                <a:latin typeface="Tahoma" pitchFamily="34" charset="0"/>
                <a:ea typeface="Tahoma" pitchFamily="34" charset="0"/>
                <a:cs typeface="Tahoma" pitchFamily="34" charset="0"/>
              </a:rPr>
              <a:t>when result of an arithmetic or logical operation is zero. For non-zero result this flag is reset (</a:t>
            </a:r>
            <a:r>
              <a:rPr lang="en-US" sz="1600" b="1" dirty="0">
                <a:solidFill>
                  <a:schemeClr val="accent1">
                    <a:lumMod val="75000"/>
                  </a:schemeClr>
                </a:solidFill>
                <a:latin typeface="Tahoma" pitchFamily="34" charset="0"/>
                <a:ea typeface="Tahoma" pitchFamily="34" charset="0"/>
                <a:cs typeface="Tahoma" pitchFamily="34" charset="0"/>
              </a:rPr>
              <a:t>ZF=0).</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5. PF (Parity Flag): </a:t>
            </a:r>
            <a:r>
              <a:rPr lang="en-US" sz="1600" dirty="0">
                <a:solidFill>
                  <a:schemeClr val="accent1">
                    <a:lumMod val="75000"/>
                  </a:schemeClr>
                </a:solidFill>
                <a:latin typeface="Tahoma" pitchFamily="34" charset="0"/>
                <a:ea typeface="Tahoma" pitchFamily="34" charset="0"/>
                <a:cs typeface="Tahoma" pitchFamily="34" charset="0"/>
              </a:rPr>
              <a:t>this flag is set to </a:t>
            </a:r>
            <a:r>
              <a:rPr lang="en-US" sz="1600" b="1" dirty="0">
                <a:solidFill>
                  <a:schemeClr val="accent1">
                    <a:lumMod val="75000"/>
                  </a:schemeClr>
                </a:solidFill>
                <a:latin typeface="Tahoma" pitchFamily="34" charset="0"/>
                <a:ea typeface="Tahoma" pitchFamily="34" charset="0"/>
                <a:cs typeface="Tahoma" pitchFamily="34" charset="0"/>
              </a:rPr>
              <a:t>1</a:t>
            </a:r>
            <a:r>
              <a:rPr lang="en-US" sz="1600" dirty="0">
                <a:solidFill>
                  <a:schemeClr val="accent1">
                    <a:lumMod val="75000"/>
                  </a:schemeClr>
                </a:solidFill>
                <a:latin typeface="Tahoma" pitchFamily="34" charset="0"/>
                <a:ea typeface="Tahoma" pitchFamily="34" charset="0"/>
                <a:cs typeface="Tahoma" pitchFamily="34" charset="0"/>
              </a:rPr>
              <a:t> when there is even number of 1 bits in result, and to </a:t>
            </a:r>
            <a:r>
              <a:rPr lang="en-US" sz="1600" b="1" dirty="0">
                <a:solidFill>
                  <a:schemeClr val="accent1">
                    <a:lumMod val="75000"/>
                  </a:schemeClr>
                </a:solidFill>
                <a:latin typeface="Tahoma" pitchFamily="34" charset="0"/>
                <a:ea typeface="Tahoma" pitchFamily="34" charset="0"/>
                <a:cs typeface="Tahoma" pitchFamily="34" charset="0"/>
              </a:rPr>
              <a:t>0</a:t>
            </a:r>
            <a:r>
              <a:rPr lang="en-US" sz="1600" dirty="0">
                <a:solidFill>
                  <a:schemeClr val="accent1">
                    <a:lumMod val="75000"/>
                  </a:schemeClr>
                </a:solidFill>
                <a:latin typeface="Tahoma" pitchFamily="34" charset="0"/>
                <a:ea typeface="Tahoma" pitchFamily="34" charset="0"/>
                <a:cs typeface="Tahoma" pitchFamily="34" charset="0"/>
              </a:rPr>
              <a:t> when there is odd number of 1 bits.</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6. OF (Overflow Flag): </a:t>
            </a:r>
            <a:r>
              <a:rPr lang="en-US" sz="1600" dirty="0">
                <a:solidFill>
                  <a:schemeClr val="accent1">
                    <a:lumMod val="75000"/>
                  </a:schemeClr>
                </a:solidFill>
                <a:latin typeface="Tahoma" pitchFamily="34" charset="0"/>
                <a:ea typeface="Tahoma" pitchFamily="34" charset="0"/>
                <a:cs typeface="Tahoma" pitchFamily="34" charset="0"/>
              </a:rPr>
              <a:t>set to </a:t>
            </a:r>
            <a:r>
              <a:rPr lang="en-US" sz="1600" b="1" dirty="0">
                <a:solidFill>
                  <a:schemeClr val="accent1">
                    <a:lumMod val="75000"/>
                  </a:schemeClr>
                </a:solidFill>
                <a:latin typeface="Tahoma" pitchFamily="34" charset="0"/>
                <a:ea typeface="Tahoma" pitchFamily="34" charset="0"/>
                <a:cs typeface="Tahoma" pitchFamily="34" charset="0"/>
              </a:rPr>
              <a:t>1</a:t>
            </a:r>
            <a:r>
              <a:rPr lang="en-US" sz="1600" dirty="0">
                <a:solidFill>
                  <a:schemeClr val="accent1">
                    <a:lumMod val="75000"/>
                  </a:schemeClr>
                </a:solidFill>
                <a:latin typeface="Tahoma" pitchFamily="34" charset="0"/>
                <a:ea typeface="Tahoma" pitchFamily="34" charset="0"/>
                <a:cs typeface="Tahoma" pitchFamily="34" charset="0"/>
              </a:rPr>
              <a:t> when there is a signed overflow </a:t>
            </a:r>
            <a:endParaRPr lang="en-GB" sz="1600" dirty="0">
              <a:solidFill>
                <a:schemeClr val="accent1">
                  <a:lumMod val="75000"/>
                </a:schemeClr>
              </a:solidFill>
              <a:latin typeface="Tahoma" pitchFamily="34" charset="0"/>
              <a:ea typeface="Tahoma" pitchFamily="34" charset="0"/>
              <a:cs typeface="Tahoma" pitchFamily="34" charset="0"/>
            </a:endParaRPr>
          </a:p>
          <a:p>
            <a:endParaRPr lang="en-GB" sz="1600" dirty="0">
              <a:solidFill>
                <a:schemeClr val="accent1">
                  <a:lumMod val="75000"/>
                </a:schemeClr>
              </a:solidFill>
              <a:latin typeface="Tahoma" pitchFamily="34" charset="0"/>
              <a:ea typeface="Tahoma" pitchFamily="34" charset="0"/>
              <a:cs typeface="Tahom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2692039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971550"/>
            <a:ext cx="7433400" cy="4171950"/>
          </a:xfrm>
        </p:spPr>
        <p:txBody>
          <a:bodyPr/>
          <a:lstStyle/>
          <a:p>
            <a:pPr marL="76200" lvl="0" indent="0">
              <a:buNone/>
            </a:pPr>
            <a:r>
              <a:rPr lang="ar-SA" sz="1600" b="1" dirty="0" smtClean="0">
                <a:solidFill>
                  <a:schemeClr val="accent1">
                    <a:lumMod val="75000"/>
                  </a:schemeClr>
                </a:solidFill>
                <a:latin typeface="Tahoma" pitchFamily="34" charset="0"/>
                <a:ea typeface="Tahoma" pitchFamily="34" charset="0"/>
                <a:cs typeface="Tahoma" pitchFamily="34" charset="0"/>
              </a:rPr>
              <a:t>               </a:t>
            </a:r>
            <a:r>
              <a:rPr lang="en-US" sz="1600" b="1" dirty="0" smtClean="0">
                <a:solidFill>
                  <a:schemeClr val="accent1">
                    <a:lumMod val="75000"/>
                  </a:schemeClr>
                </a:solidFill>
                <a:latin typeface="Tahoma" pitchFamily="34" charset="0"/>
                <a:ea typeface="Tahoma" pitchFamily="34" charset="0"/>
                <a:cs typeface="Tahoma" pitchFamily="34" charset="0"/>
              </a:rPr>
              <a:t>Index/Pointer </a:t>
            </a:r>
            <a:r>
              <a:rPr lang="en-US" sz="1600" b="1" dirty="0">
                <a:solidFill>
                  <a:schemeClr val="accent1">
                    <a:lumMod val="75000"/>
                  </a:schemeClr>
                </a:solidFill>
                <a:latin typeface="Tahoma" pitchFamily="34" charset="0"/>
                <a:ea typeface="Tahoma" pitchFamily="34" charset="0"/>
                <a:cs typeface="Tahoma" pitchFamily="34" charset="0"/>
              </a:rPr>
              <a:t>registers:</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The other four registers of EU are referred to as index / pointer registers.</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 The </a:t>
            </a:r>
            <a:r>
              <a:rPr lang="en-US" sz="1600" b="1" dirty="0">
                <a:solidFill>
                  <a:schemeClr val="accent1">
                    <a:lumMod val="75000"/>
                  </a:schemeClr>
                </a:solidFill>
                <a:latin typeface="Tahoma" pitchFamily="34" charset="0"/>
                <a:ea typeface="Tahoma" pitchFamily="34" charset="0"/>
                <a:cs typeface="Tahoma" pitchFamily="34" charset="0"/>
              </a:rPr>
              <a:t>pointer registers </a:t>
            </a:r>
            <a:r>
              <a:rPr lang="en-US" sz="1600" dirty="0">
                <a:solidFill>
                  <a:schemeClr val="accent1">
                    <a:lumMod val="75000"/>
                  </a:schemeClr>
                </a:solidFill>
                <a:latin typeface="Tahoma" pitchFamily="34" charset="0"/>
                <a:ea typeface="Tahoma" pitchFamily="34" charset="0"/>
                <a:cs typeface="Tahoma" pitchFamily="34" charset="0"/>
              </a:rPr>
              <a:t>contain the offset within a particular segment.</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The </a:t>
            </a:r>
            <a:r>
              <a:rPr lang="en-US" sz="1600" b="1" dirty="0">
                <a:solidFill>
                  <a:schemeClr val="accent1">
                    <a:lumMod val="75000"/>
                  </a:schemeClr>
                </a:solidFill>
                <a:latin typeface="Tahoma" pitchFamily="34" charset="0"/>
                <a:ea typeface="Tahoma" pitchFamily="34" charset="0"/>
                <a:cs typeface="Tahoma" pitchFamily="34" charset="0"/>
              </a:rPr>
              <a:t>BP &amp; SP registers are 16-bits registers </a:t>
            </a:r>
            <a:r>
              <a:rPr lang="en-US" sz="1600" dirty="0">
                <a:solidFill>
                  <a:schemeClr val="accent1">
                    <a:lumMod val="75000"/>
                  </a:schemeClr>
                </a:solidFill>
                <a:latin typeface="Tahoma" pitchFamily="34" charset="0"/>
                <a:ea typeface="Tahoma" pitchFamily="34" charset="0"/>
                <a:cs typeface="Tahoma" pitchFamily="34" charset="0"/>
              </a:rPr>
              <a:t>which</a:t>
            </a:r>
            <a:r>
              <a:rPr lang="en-US" sz="1600" b="1" dirty="0">
                <a:solidFill>
                  <a:schemeClr val="accent1">
                    <a:lumMod val="75000"/>
                  </a:schemeClr>
                </a:solidFill>
                <a:latin typeface="Tahoma" pitchFamily="34" charset="0"/>
                <a:ea typeface="Tahoma" pitchFamily="34" charset="0"/>
                <a:cs typeface="Tahoma" pitchFamily="34" charset="0"/>
              </a:rPr>
              <a:t> </a:t>
            </a:r>
            <a:r>
              <a:rPr lang="en-US" sz="1600" dirty="0">
                <a:solidFill>
                  <a:schemeClr val="accent1">
                    <a:lumMod val="75000"/>
                  </a:schemeClr>
                </a:solidFill>
                <a:latin typeface="Tahoma" pitchFamily="34" charset="0"/>
                <a:ea typeface="Tahoma" pitchFamily="34" charset="0"/>
                <a:cs typeface="Tahoma" pitchFamily="34" charset="0"/>
              </a:rPr>
              <a:t>hold the offsets within the data and stack segments respectively. </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The </a:t>
            </a:r>
            <a:r>
              <a:rPr lang="en-US" sz="1600" b="1" dirty="0">
                <a:solidFill>
                  <a:schemeClr val="accent1">
                    <a:lumMod val="75000"/>
                  </a:schemeClr>
                </a:solidFill>
                <a:latin typeface="Tahoma" pitchFamily="34" charset="0"/>
                <a:ea typeface="Tahoma" pitchFamily="34" charset="0"/>
                <a:cs typeface="Tahoma" pitchFamily="34" charset="0"/>
              </a:rPr>
              <a:t>Index registers </a:t>
            </a:r>
            <a:r>
              <a:rPr lang="en-US" sz="1600" dirty="0">
                <a:solidFill>
                  <a:schemeClr val="accent1">
                    <a:lumMod val="75000"/>
                  </a:schemeClr>
                </a:solidFill>
                <a:latin typeface="Tahoma" pitchFamily="34" charset="0"/>
                <a:ea typeface="Tahoma" pitchFamily="34" charset="0"/>
                <a:cs typeface="Tahoma" pitchFamily="34" charset="0"/>
              </a:rPr>
              <a:t>are used as general purpose registers as well as for holding the offset in case of indexed based and relative indexed addressing modes.</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The </a:t>
            </a:r>
            <a:r>
              <a:rPr lang="en-US" sz="1600" b="1" dirty="0">
                <a:solidFill>
                  <a:schemeClr val="accent1">
                    <a:lumMod val="75000"/>
                  </a:schemeClr>
                </a:solidFill>
                <a:latin typeface="Tahoma" pitchFamily="34" charset="0"/>
                <a:ea typeface="Tahoma" pitchFamily="34" charset="0"/>
                <a:cs typeface="Tahoma" pitchFamily="34" charset="0"/>
              </a:rPr>
              <a:t>source Index register </a:t>
            </a:r>
            <a:r>
              <a:rPr lang="en-US" sz="1600" dirty="0">
                <a:solidFill>
                  <a:schemeClr val="accent1">
                    <a:lumMod val="75000"/>
                  </a:schemeClr>
                </a:solidFill>
                <a:latin typeface="Tahoma" pitchFamily="34" charset="0"/>
                <a:ea typeface="Tahoma" pitchFamily="34" charset="0"/>
                <a:cs typeface="Tahoma" pitchFamily="34" charset="0"/>
              </a:rPr>
              <a:t>is generally used to store the offset of source data in data segment while the </a:t>
            </a:r>
            <a:r>
              <a:rPr lang="en-US" sz="1600" b="1" dirty="0">
                <a:solidFill>
                  <a:schemeClr val="accent1">
                    <a:lumMod val="75000"/>
                  </a:schemeClr>
                </a:solidFill>
                <a:latin typeface="Tahoma" pitchFamily="34" charset="0"/>
                <a:ea typeface="Tahoma" pitchFamily="34" charset="0"/>
                <a:cs typeface="Tahoma" pitchFamily="34" charset="0"/>
              </a:rPr>
              <a:t>Destination Index register </a:t>
            </a:r>
            <a:r>
              <a:rPr lang="en-US" sz="1600" dirty="0">
                <a:solidFill>
                  <a:schemeClr val="accent1">
                    <a:lumMod val="75000"/>
                  </a:schemeClr>
                </a:solidFill>
                <a:latin typeface="Tahoma" pitchFamily="34" charset="0"/>
                <a:ea typeface="Tahoma" pitchFamily="34" charset="0"/>
                <a:cs typeface="Tahoma" pitchFamily="34" charset="0"/>
              </a:rPr>
              <a:t>used to store the offset of destination in data or extra segment.</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These index registers are specifically used in string manipulations </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ALU(Arithmetic and Logical Unit)</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It handles all arithmetic and logical operations, like +, −, ×, /, OR, AND, NOT operations.</a:t>
            </a:r>
            <a:endParaRPr lang="en-GB" sz="1600" dirty="0">
              <a:solidFill>
                <a:schemeClr val="accent1">
                  <a:lumMod val="75000"/>
                </a:schemeClr>
              </a:solidFill>
              <a:latin typeface="Tahoma" pitchFamily="34" charset="0"/>
              <a:ea typeface="Tahoma" pitchFamily="34" charset="0"/>
              <a:cs typeface="Tahoma" pitchFamily="34" charset="0"/>
            </a:endParaRPr>
          </a:p>
          <a:p>
            <a:endParaRPr lang="en-GB" sz="1600" b="1" dirty="0">
              <a:solidFill>
                <a:schemeClr val="accent1">
                  <a:lumMod val="75000"/>
                </a:schemeClr>
              </a:solidFill>
              <a:latin typeface="Tahoma" pitchFamily="34" charset="0"/>
              <a:ea typeface="Tahoma" pitchFamily="34" charset="0"/>
              <a:cs typeface="Tahom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15454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200" y="285750"/>
            <a:ext cx="7433400" cy="497100"/>
          </a:xfrm>
        </p:spPr>
        <p:txBody>
          <a:bodyPr/>
          <a:lstStyle/>
          <a:p>
            <a:pPr algn="ctr"/>
            <a:r>
              <a:rPr lang="en-US" sz="2800" dirty="0" smtClean="0"/>
              <a:t>Fetch and execute cycle</a:t>
            </a:r>
            <a:endParaRPr lang="en-US" sz="2800" dirty="0"/>
          </a:p>
        </p:txBody>
      </p:sp>
      <p:sp>
        <p:nvSpPr>
          <p:cNvPr id="3" name="Text Placeholder 2"/>
          <p:cNvSpPr>
            <a:spLocks noGrp="1"/>
          </p:cNvSpPr>
          <p:nvPr>
            <p:ph type="body" idx="1"/>
          </p:nvPr>
        </p:nvSpPr>
        <p:spPr>
          <a:xfrm>
            <a:off x="1295400" y="742950"/>
            <a:ext cx="7433400" cy="838200"/>
          </a:xfrm>
        </p:spPr>
        <p:txBody>
          <a:bodyPr/>
          <a:lstStyle/>
          <a:p>
            <a:r>
              <a:rPr lang="en-US" dirty="0" smtClean="0">
                <a:solidFill>
                  <a:schemeClr val="accent1">
                    <a:lumMod val="50000"/>
                  </a:schemeClr>
                </a:solidFill>
                <a:latin typeface="Tahoma" pitchFamily="34" charset="0"/>
                <a:ea typeface="Tahoma" pitchFamily="34" charset="0"/>
                <a:cs typeface="Tahoma" pitchFamily="34" charset="0"/>
              </a:rPr>
              <a:t>This is what happens when the 8086 or 8088 is first started.</a:t>
            </a:r>
          </a:p>
          <a:p>
            <a:pPr>
              <a:buNone/>
            </a:pP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5" name="TextBox 4"/>
          <p:cNvSpPr txBox="1"/>
          <p:nvPr/>
        </p:nvSpPr>
        <p:spPr>
          <a:xfrm>
            <a:off x="838200" y="1657350"/>
            <a:ext cx="7772400" cy="5078313"/>
          </a:xfrm>
          <a:prstGeom prst="rect">
            <a:avLst/>
          </a:prstGeom>
          <a:noFill/>
        </p:spPr>
        <p:txBody>
          <a:bodyPr wrap="square" rtlCol="0">
            <a:spAutoFit/>
          </a:bodyPr>
          <a:lstStyle/>
          <a:p>
            <a:pPr marL="590550" indent="-514350">
              <a:buFont typeface="+mj-lt"/>
              <a:buAutoNum type="romanUcPeriod"/>
            </a:pPr>
            <a:r>
              <a:rPr lang="en-US" sz="1800" dirty="0" smtClean="0">
                <a:solidFill>
                  <a:schemeClr val="accent2">
                    <a:lumMod val="75000"/>
                  </a:schemeClr>
                </a:solidFill>
                <a:latin typeface="Tahoma" pitchFamily="34" charset="0"/>
                <a:ea typeface="Tahoma" pitchFamily="34" charset="0"/>
                <a:cs typeface="Tahoma" pitchFamily="34" charset="0"/>
              </a:rPr>
              <a:t>The BIU outputs the contents of the instruction pointer register (IP) onto the address bus, causing the selected byte or word to be read into the BIU</a:t>
            </a:r>
            <a:r>
              <a:rPr lang="en-US" sz="1800" dirty="0" smtClean="0">
                <a:latin typeface="Tahoma" pitchFamily="34" charset="0"/>
                <a:ea typeface="Tahoma" pitchFamily="34" charset="0"/>
                <a:cs typeface="Tahoma" pitchFamily="34" charset="0"/>
              </a:rPr>
              <a:t>.</a:t>
            </a:r>
          </a:p>
          <a:p>
            <a:pPr marL="590550" indent="-514350">
              <a:buFont typeface="+mj-lt"/>
              <a:buAutoNum type="romanUcPeriod"/>
            </a:pPr>
            <a:endParaRPr lang="en-US" sz="1800" dirty="0" smtClean="0">
              <a:latin typeface="Tahoma" pitchFamily="34" charset="0"/>
              <a:ea typeface="Tahoma" pitchFamily="34" charset="0"/>
              <a:cs typeface="Tahoma" pitchFamily="34" charset="0"/>
            </a:endParaRPr>
          </a:p>
          <a:p>
            <a:pPr marL="590550" indent="-514350">
              <a:buFont typeface="+mj-lt"/>
              <a:buAutoNum type="romanUcPeriod"/>
            </a:pPr>
            <a:r>
              <a:rPr lang="en-US" sz="1800" dirty="0" smtClean="0">
                <a:solidFill>
                  <a:schemeClr val="accent2">
                    <a:lumMod val="75000"/>
                  </a:schemeClr>
                </a:solidFill>
                <a:latin typeface="Tahoma" pitchFamily="34" charset="0"/>
                <a:ea typeface="Tahoma" pitchFamily="34" charset="0"/>
                <a:cs typeface="Tahoma" pitchFamily="34" charset="0"/>
              </a:rPr>
              <a:t>Register IP is incremented by 1 to prepare for the next instruction fetch.</a:t>
            </a:r>
          </a:p>
          <a:p>
            <a:pPr marL="590550" indent="-514350">
              <a:buFont typeface="+mj-lt"/>
              <a:buAutoNum type="romanUcPeriod"/>
            </a:pPr>
            <a:endParaRPr lang="en-US" sz="1800" dirty="0" smtClean="0">
              <a:solidFill>
                <a:schemeClr val="accent2">
                  <a:lumMod val="75000"/>
                </a:schemeClr>
              </a:solidFill>
              <a:latin typeface="Tahoma" pitchFamily="34" charset="0"/>
              <a:ea typeface="Tahoma" pitchFamily="34" charset="0"/>
              <a:cs typeface="Tahoma" pitchFamily="34" charset="0"/>
            </a:endParaRPr>
          </a:p>
          <a:p>
            <a:pPr marL="590550" indent="-514350">
              <a:buFont typeface="+mj-lt"/>
              <a:buAutoNum type="romanUcPeriod"/>
            </a:pPr>
            <a:r>
              <a:rPr lang="en-US" sz="1800" dirty="0" smtClean="0">
                <a:solidFill>
                  <a:schemeClr val="accent2">
                    <a:lumMod val="75000"/>
                  </a:schemeClr>
                </a:solidFill>
                <a:latin typeface="Tahoma" pitchFamily="34" charset="0"/>
                <a:ea typeface="Tahoma" pitchFamily="34" charset="0"/>
                <a:cs typeface="Tahoma" pitchFamily="34" charset="0"/>
              </a:rPr>
              <a:t>Once inside the BIU, the instruction is passed to the queue. This is a first-in, first-out storage register sometimes likened to a "pipeline".</a:t>
            </a:r>
          </a:p>
          <a:p>
            <a:pPr marL="590550" indent="-514350">
              <a:buFont typeface="+mj-lt"/>
              <a:buAutoNum type="romanUcPeriod"/>
            </a:pPr>
            <a:endParaRPr lang="en-US" sz="1800" dirty="0" smtClean="0">
              <a:solidFill>
                <a:schemeClr val="accent2">
                  <a:lumMod val="75000"/>
                </a:schemeClr>
              </a:solidFill>
              <a:latin typeface="Tahoma" pitchFamily="34" charset="0"/>
              <a:ea typeface="Tahoma" pitchFamily="34" charset="0"/>
              <a:cs typeface="Tahoma" pitchFamily="34" charset="0"/>
            </a:endParaRPr>
          </a:p>
          <a:p>
            <a:pPr marL="590550" indent="-514350">
              <a:buFont typeface="+mj-lt"/>
              <a:buAutoNum type="romanUcPeriod"/>
            </a:pPr>
            <a:r>
              <a:rPr lang="en-US" sz="1800" dirty="0" smtClean="0">
                <a:solidFill>
                  <a:schemeClr val="accent2">
                    <a:lumMod val="75000"/>
                  </a:schemeClr>
                </a:solidFill>
                <a:latin typeface="Tahoma" pitchFamily="34" charset="0"/>
                <a:ea typeface="Tahoma" pitchFamily="34" charset="0"/>
                <a:cs typeface="Tahoma" pitchFamily="34" charset="0"/>
              </a:rPr>
              <a:t>Assuming that the queue is initially empty, the EU immediately draws this instruction from the queue and begins execution.</a:t>
            </a:r>
          </a:p>
          <a:p>
            <a:pPr marL="590550" indent="-514350"/>
            <a:endParaRPr lang="en-US" sz="1800" dirty="0" smtClean="0"/>
          </a:p>
          <a:p>
            <a:pPr marL="590550" indent="-514350">
              <a:buFont typeface="+mj-lt"/>
              <a:buAutoNum type="romanUcPeriod"/>
            </a:pPr>
            <a:endParaRPr lang="en-US" sz="1800" dirty="0" smtClean="0"/>
          </a:p>
          <a:p>
            <a:pPr marL="590550" indent="-514350">
              <a:buFont typeface="+mj-lt"/>
              <a:buAutoNum type="romanUcPeriod"/>
            </a:pPr>
            <a:endParaRPr lang="en-US" sz="1800" dirty="0" smtClean="0">
              <a:solidFill>
                <a:schemeClr val="accent1">
                  <a:lumMod val="50000"/>
                </a:schemeClr>
              </a:solidFill>
            </a:endParaRPr>
          </a:p>
          <a:p>
            <a:pPr marL="590550" indent="-514350">
              <a:buFont typeface="+mj-lt"/>
              <a:buAutoNum type="romanUcPeriod"/>
            </a:pPr>
            <a:endParaRPr lang="en-US" sz="1800" dirty="0" smtClean="0">
              <a:solidFill>
                <a:schemeClr val="accent2">
                  <a:lumMod val="75000"/>
                </a:schemeClr>
              </a:solidFill>
            </a:endParaRPr>
          </a:p>
          <a:p>
            <a:pPr marL="590550" indent="-514350"/>
            <a:endParaRPr lang="en-US" sz="1800" dirty="0" smtClean="0">
              <a:solidFill>
                <a:schemeClr val="accent2">
                  <a:lumMod val="75000"/>
                </a:schemeClr>
              </a:solidFill>
            </a:endParaRPr>
          </a:p>
          <a:p>
            <a:pPr marL="590550" indent="-514350"/>
            <a:endParaRPr lang="en-US" sz="1800" dirty="0" smtClean="0">
              <a:solidFill>
                <a:schemeClr val="accent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590550" indent="-514350">
              <a:buAutoNum type="romanUcPeriod" startAt="5"/>
            </a:pPr>
            <a:r>
              <a:rPr lang="en-US" sz="2000" dirty="0" smtClean="0">
                <a:solidFill>
                  <a:schemeClr val="accent2">
                    <a:lumMod val="75000"/>
                  </a:schemeClr>
                </a:solidFill>
                <a:latin typeface="Tahoma" pitchFamily="34" charset="0"/>
                <a:ea typeface="Tahoma" pitchFamily="34" charset="0"/>
                <a:cs typeface="Tahoma" pitchFamily="34" charset="0"/>
              </a:rPr>
              <a:t>While the EU is executing this instruction, the BIU proceeds to fetch a new instruction.</a:t>
            </a:r>
          </a:p>
          <a:p>
            <a:pPr marL="590550" indent="-514350">
              <a:buNone/>
            </a:pPr>
            <a:endParaRPr lang="en-US" dirty="0" smtClean="0">
              <a:solidFill>
                <a:schemeClr val="accent2">
                  <a:lumMod val="75000"/>
                </a:schemeClr>
              </a:solidFill>
              <a:latin typeface="+mn-lt"/>
            </a:endParaRPr>
          </a:p>
          <a:p>
            <a:pPr marL="590550" indent="-514350">
              <a:buNone/>
            </a:pPr>
            <a:r>
              <a:rPr lang="en-US" sz="2000" dirty="0" smtClean="0">
                <a:solidFill>
                  <a:schemeClr val="accent2">
                    <a:lumMod val="75000"/>
                  </a:schemeClr>
                </a:solidFill>
                <a:latin typeface="Tahoma" pitchFamily="34" charset="0"/>
                <a:ea typeface="Tahoma" pitchFamily="34" charset="0"/>
                <a:cs typeface="Tahoma" pitchFamily="34" charset="0"/>
              </a:rPr>
              <a:t>      Depending on the execution time of the first instruction, the BIU may fill the queue with several new instructions before the EU is ready to draw its next instruction.</a:t>
            </a:r>
          </a:p>
          <a:p>
            <a:pPr marL="590550" indent="-514350">
              <a:buFont typeface="+mj-lt"/>
              <a:buAutoNum type="romanUcPeriod"/>
            </a:pPr>
            <a:endParaRPr lang="en-US" dirty="0" smtClean="0"/>
          </a:p>
          <a:p>
            <a:pPr marL="590550" indent="-514350">
              <a:buFont typeface="+mj-lt"/>
              <a:buAutoNum type="romanUcPeriod"/>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4" name="Title 3"/>
          <p:cNvSpPr>
            <a:spLocks noGrp="1"/>
          </p:cNvSpPr>
          <p:nvPr>
            <p:ph type="ctrTitle"/>
          </p:nvPr>
        </p:nvSpPr>
        <p:spPr>
          <a:xfrm>
            <a:off x="1447800" y="1047750"/>
            <a:ext cx="6470400" cy="2895600"/>
          </a:xfrm>
        </p:spPr>
        <p:txBody>
          <a:bodyPr/>
          <a:lstStyle/>
          <a:p>
            <a:pPr algn="r"/>
            <a:r>
              <a:rPr lang="ar-SA" sz="2800" dirty="0" smtClean="0"/>
              <a:t/>
            </a:r>
            <a:br>
              <a:rPr lang="ar-SA" sz="2800" dirty="0" smtClean="0"/>
            </a:br>
            <a:r>
              <a:rPr lang="ar-SA" sz="2800" dirty="0" smtClean="0"/>
              <a:t>باشراف د. عمر أحمد</a:t>
            </a:r>
            <a:br>
              <a:rPr lang="ar-SA" sz="2800" dirty="0" smtClean="0"/>
            </a:br>
            <a:r>
              <a:rPr lang="ar-SA" sz="2800" dirty="0" smtClean="0"/>
              <a:t/>
            </a:r>
            <a:br>
              <a:rPr lang="ar-SA" sz="2800" dirty="0" smtClean="0"/>
            </a:br>
            <a:r>
              <a:rPr lang="ar-SA" sz="2800" dirty="0" smtClean="0"/>
              <a:t>إعداد:</a:t>
            </a:r>
            <a:r>
              <a:rPr lang="en-US" sz="2800" dirty="0" smtClean="0"/>
              <a:t/>
            </a:r>
            <a:br>
              <a:rPr lang="en-US" sz="2800" dirty="0" smtClean="0"/>
            </a:br>
            <a:r>
              <a:rPr lang="ar-SA" sz="2800" dirty="0" smtClean="0"/>
              <a:t>خولة محمد (علوم الحاسوب)</a:t>
            </a:r>
            <a:br>
              <a:rPr lang="ar-SA" sz="2800" dirty="0" smtClean="0"/>
            </a:br>
            <a:r>
              <a:rPr lang="ar-SA" sz="2800" dirty="0" smtClean="0"/>
              <a:t>نسمية أبو (</a:t>
            </a:r>
            <a:r>
              <a:rPr lang="ar-SA" sz="2800" dirty="0"/>
              <a:t>علوم الحاسوب</a:t>
            </a:r>
            <a:r>
              <a:rPr lang="ar-SA" sz="2800" dirty="0" smtClean="0"/>
              <a:t>)</a:t>
            </a:r>
            <a:br>
              <a:rPr lang="ar-SA" sz="2800" dirty="0" smtClean="0"/>
            </a:br>
            <a:r>
              <a:rPr lang="ar-SA" sz="2800" dirty="0" smtClean="0"/>
              <a:t>سبيدة يحي(تقانة المعلومات)</a:t>
            </a:r>
            <a:endParaRPr lang="en-US" dirty="0"/>
          </a:p>
        </p:txBody>
      </p:sp>
      <p:sp>
        <p:nvSpPr>
          <p:cNvPr id="351" name="Google Shape;351;p34"/>
          <p:cNvSpPr txBox="1">
            <a:spLocks noGrp="1"/>
          </p:cNvSpPr>
          <p:nvPr>
            <p:ph type="sldNum" idx="4294967295"/>
          </p:nvPr>
        </p:nvSpPr>
        <p:spPr>
          <a:xfrm>
            <a:off x="8594725" y="47498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Title 4"/>
          <p:cNvSpPr>
            <a:spLocks noGrp="1"/>
          </p:cNvSpPr>
          <p:nvPr>
            <p:ph type="title"/>
          </p:nvPr>
        </p:nvSpPr>
        <p:spPr>
          <a:xfrm>
            <a:off x="1143000" y="819150"/>
            <a:ext cx="7433400" cy="497100"/>
          </a:xfrm>
        </p:spPr>
        <p:txBody>
          <a:bodyPr/>
          <a:lstStyle/>
          <a:p>
            <a:r>
              <a:rPr lang="en-US" dirty="0" smtClean="0"/>
              <a:t>            The 8086 Processor Model</a:t>
            </a:r>
            <a:endParaRPr lang="en-US" dirty="0"/>
          </a:p>
        </p:txBody>
      </p:sp>
      <p:sp>
        <p:nvSpPr>
          <p:cNvPr id="6" name="Text Placeholder 5"/>
          <p:cNvSpPr>
            <a:spLocks noGrp="1"/>
          </p:cNvSpPr>
          <p:nvPr>
            <p:ph type="body" idx="1"/>
          </p:nvPr>
        </p:nvSpPr>
        <p:spPr>
          <a:xfrm>
            <a:off x="914400" y="1733550"/>
            <a:ext cx="7433400" cy="2760000"/>
          </a:xfrm>
        </p:spPr>
        <p:txBody>
          <a:bodyPr/>
          <a:lstStyle/>
          <a:p>
            <a:pPr marL="76200" indent="0">
              <a:buNone/>
            </a:pPr>
            <a:r>
              <a:rPr lang="en-US" sz="2000" dirty="0" smtClean="0">
                <a:solidFill>
                  <a:schemeClr val="accent1">
                    <a:lumMod val="75000"/>
                  </a:schemeClr>
                </a:solidFill>
                <a:latin typeface="Tahoma" pitchFamily="34" charset="0"/>
                <a:ea typeface="Tahoma" pitchFamily="34" charset="0"/>
                <a:cs typeface="Tahoma" pitchFamily="34" charset="0"/>
              </a:rPr>
              <a:t>The block diagram of </a:t>
            </a:r>
            <a:r>
              <a:rPr lang="en-US" sz="2000" dirty="0" err="1" smtClean="0">
                <a:solidFill>
                  <a:schemeClr val="accent1">
                    <a:lumMod val="75000"/>
                  </a:schemeClr>
                </a:solidFill>
                <a:latin typeface="Tahoma" pitchFamily="34" charset="0"/>
                <a:ea typeface="Tahoma" pitchFamily="34" charset="0"/>
                <a:cs typeface="Tahoma" pitchFamily="34" charset="0"/>
              </a:rPr>
              <a:t>intel</a:t>
            </a:r>
            <a:r>
              <a:rPr lang="en-US" sz="2000" dirty="0" smtClean="0">
                <a:solidFill>
                  <a:schemeClr val="accent1">
                    <a:lumMod val="75000"/>
                  </a:schemeClr>
                </a:solidFill>
                <a:latin typeface="Tahoma" pitchFamily="34" charset="0"/>
                <a:ea typeface="Tahoma" pitchFamily="34" charset="0"/>
                <a:cs typeface="Tahoma" pitchFamily="34" charset="0"/>
              </a:rPr>
              <a:t> 8086 contains two independent functional units:</a:t>
            </a:r>
          </a:p>
          <a:p>
            <a:pPr>
              <a:buFont typeface="Wingdings" pitchFamily="2" charset="2"/>
              <a:buChar char="§"/>
            </a:pPr>
            <a:r>
              <a:rPr lang="en-US" sz="2000" dirty="0" smtClean="0">
                <a:solidFill>
                  <a:schemeClr val="accent1">
                    <a:lumMod val="75000"/>
                  </a:schemeClr>
                </a:solidFill>
                <a:latin typeface="Tahoma" pitchFamily="34" charset="0"/>
                <a:ea typeface="Tahoma" pitchFamily="34" charset="0"/>
                <a:cs typeface="Tahoma" pitchFamily="34" charset="0"/>
              </a:rPr>
              <a:t>Bus Interface unit (BIU)</a:t>
            </a:r>
          </a:p>
          <a:p>
            <a:pPr>
              <a:buFont typeface="Wingdings" pitchFamily="2" charset="2"/>
              <a:buChar char="§"/>
            </a:pPr>
            <a:r>
              <a:rPr lang="en-US" sz="2000" dirty="0" smtClean="0">
                <a:solidFill>
                  <a:schemeClr val="accent1">
                    <a:lumMod val="75000"/>
                  </a:schemeClr>
                </a:solidFill>
                <a:latin typeface="Tahoma" pitchFamily="34" charset="0"/>
                <a:ea typeface="Tahoma" pitchFamily="34" charset="0"/>
                <a:cs typeface="Tahoma" pitchFamily="34" charset="0"/>
              </a:rPr>
              <a:t>Execution Unit (EU) </a:t>
            </a:r>
          </a:p>
        </p:txBody>
      </p:sp>
      <p:sp>
        <p:nvSpPr>
          <p:cNvPr id="104" name="Google Shape;104;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2" name="Google Shape;112;p1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339436"/>
            <a:ext cx="6249245" cy="43659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1.Bus Interface Unit (BIU)</a:t>
            </a:r>
            <a:endParaRPr lang="en-US" dirty="0"/>
          </a:p>
        </p:txBody>
      </p:sp>
      <p:sp>
        <p:nvSpPr>
          <p:cNvPr id="124" name="Google Shape;124;p16"/>
          <p:cNvSpPr txBox="1">
            <a:spLocks noGrp="1"/>
          </p:cNvSpPr>
          <p:nvPr>
            <p:ph type="body" idx="1"/>
          </p:nvPr>
        </p:nvSpPr>
        <p:spPr>
          <a:xfrm>
            <a:off x="914400" y="1352550"/>
            <a:ext cx="7585800" cy="3429000"/>
          </a:xfrm>
          <a:prstGeom prst="rect">
            <a:avLst/>
          </a:prstGeom>
        </p:spPr>
        <p:txBody>
          <a:bodyPr spcFirstLastPara="1" wrap="square" lIns="0" tIns="0" rIns="0" bIns="0" anchor="t" anchorCtr="0">
            <a:noAutofit/>
          </a:bodyPr>
          <a:lstStyle/>
          <a:p>
            <a:pPr marL="0" indent="0">
              <a:spcAft>
                <a:spcPts val="1000"/>
              </a:spcAft>
              <a:buNone/>
            </a:pPr>
            <a:r>
              <a:rPr lang="en-US" sz="2000" dirty="0" smtClean="0">
                <a:solidFill>
                  <a:schemeClr val="accent2">
                    <a:lumMod val="50000"/>
                  </a:schemeClr>
                </a:solidFill>
                <a:latin typeface="Tahoma" pitchFamily="34" charset="0"/>
                <a:ea typeface="Tahoma" pitchFamily="34" charset="0"/>
                <a:cs typeface="Tahoma" pitchFamily="34" charset="0"/>
              </a:rPr>
              <a:t>The bus interface unit contains:</a:t>
            </a:r>
          </a:p>
          <a:p>
            <a:pPr marL="514350" indent="-514350">
              <a:spcAft>
                <a:spcPts val="1000"/>
              </a:spcAft>
              <a:buSzPct val="113000"/>
              <a:buFont typeface="+mj-lt"/>
              <a:buAutoNum type="romanUcPeriod"/>
            </a:pPr>
            <a:r>
              <a:rPr lang="en-US" sz="2000" dirty="0">
                <a:solidFill>
                  <a:schemeClr val="accent2">
                    <a:lumMod val="50000"/>
                  </a:schemeClr>
                </a:solidFill>
                <a:latin typeface="Tahoma" pitchFamily="34" charset="0"/>
                <a:ea typeface="Tahoma" pitchFamily="34" charset="0"/>
                <a:cs typeface="Tahoma" pitchFamily="34" charset="0"/>
              </a:rPr>
              <a:t>6-Byte </a:t>
            </a:r>
            <a:r>
              <a:rPr lang="en-US" sz="2000" dirty="0">
                <a:solidFill>
                  <a:schemeClr val="accent1">
                    <a:lumMod val="75000"/>
                  </a:schemeClr>
                </a:solidFill>
                <a:latin typeface="Tahoma" pitchFamily="34" charset="0"/>
                <a:ea typeface="Tahoma" pitchFamily="34" charset="0"/>
                <a:cs typeface="Tahoma" pitchFamily="34" charset="0"/>
              </a:rPr>
              <a:t>instruction</a:t>
            </a:r>
            <a:r>
              <a:rPr lang="en-US" sz="2000" dirty="0">
                <a:solidFill>
                  <a:schemeClr val="accent2">
                    <a:lumMod val="50000"/>
                  </a:schemeClr>
                </a:solidFill>
                <a:latin typeface="Tahoma" pitchFamily="34" charset="0"/>
                <a:ea typeface="Tahoma" pitchFamily="34" charset="0"/>
                <a:cs typeface="Tahoma" pitchFamily="34" charset="0"/>
              </a:rPr>
              <a:t> </a:t>
            </a:r>
            <a:r>
              <a:rPr lang="en-US" sz="2000" dirty="0" smtClean="0">
                <a:solidFill>
                  <a:schemeClr val="accent2">
                    <a:lumMod val="50000"/>
                  </a:schemeClr>
                </a:solidFill>
                <a:latin typeface="Tahoma" pitchFamily="34" charset="0"/>
                <a:ea typeface="Tahoma" pitchFamily="34" charset="0"/>
                <a:cs typeface="Tahoma" pitchFamily="34" charset="0"/>
              </a:rPr>
              <a:t>queue: </a:t>
            </a:r>
            <a:r>
              <a:rPr lang="en-US" sz="2000" dirty="0" smtClean="0">
                <a:solidFill>
                  <a:schemeClr val="accent1"/>
                </a:solidFill>
                <a:latin typeface="Tahoma" pitchFamily="34" charset="0"/>
                <a:ea typeface="Tahoma" pitchFamily="34" charset="0"/>
                <a:cs typeface="Tahoma" pitchFamily="34" charset="0"/>
              </a:rPr>
              <a:t>stores </a:t>
            </a:r>
            <a:r>
              <a:rPr lang="en-US" sz="2000" dirty="0">
                <a:solidFill>
                  <a:schemeClr val="accent1"/>
                </a:solidFill>
                <a:latin typeface="Tahoma" pitchFamily="34" charset="0"/>
                <a:ea typeface="Tahoma" pitchFamily="34" charset="0"/>
                <a:cs typeface="Tahoma" pitchFamily="34" charset="0"/>
              </a:rPr>
              <a:t>pre-fetched bytes First-In-First-Out 6 byte register </a:t>
            </a:r>
            <a:r>
              <a:rPr lang="en-US" sz="2000" dirty="0" smtClean="0">
                <a:solidFill>
                  <a:schemeClr val="accent1"/>
                </a:solidFill>
                <a:latin typeface="Tahoma" pitchFamily="34" charset="0"/>
                <a:ea typeface="Tahoma" pitchFamily="34" charset="0"/>
                <a:cs typeface="Tahoma" pitchFamily="34" charset="0"/>
              </a:rPr>
              <a:t>.</a:t>
            </a:r>
            <a:endParaRPr lang="en-US" sz="2000" dirty="0">
              <a:solidFill>
                <a:schemeClr val="accent1"/>
              </a:solidFill>
              <a:latin typeface="Tahoma" pitchFamily="34" charset="0"/>
              <a:ea typeface="Tahoma" pitchFamily="34" charset="0"/>
              <a:cs typeface="Tahoma" pitchFamily="34" charset="0"/>
            </a:endParaRPr>
          </a:p>
          <a:p>
            <a:pPr marL="514350" indent="-514350">
              <a:spcAft>
                <a:spcPts val="1000"/>
              </a:spcAft>
              <a:buSzPct val="113000"/>
              <a:buFont typeface="+mj-lt"/>
              <a:buAutoNum type="romanUcPeriod"/>
            </a:pPr>
            <a:r>
              <a:rPr lang="en-US" sz="2000" dirty="0" smtClean="0">
                <a:solidFill>
                  <a:schemeClr val="accent2">
                    <a:lumMod val="50000"/>
                  </a:schemeClr>
                </a:solidFill>
                <a:latin typeface="Tahoma" pitchFamily="34" charset="0"/>
                <a:ea typeface="Tahoma" pitchFamily="34" charset="0"/>
                <a:cs typeface="Tahoma" pitchFamily="34" charset="0"/>
              </a:rPr>
              <a:t>Segment register: </a:t>
            </a:r>
            <a:r>
              <a:rPr lang="en-US" sz="2000" dirty="0" smtClean="0">
                <a:solidFill>
                  <a:schemeClr val="accent1"/>
                </a:solidFill>
                <a:latin typeface="Tahoma" pitchFamily="34" charset="0"/>
                <a:ea typeface="Tahoma" pitchFamily="34" charset="0"/>
                <a:cs typeface="Tahoma" pitchFamily="34" charset="0"/>
              </a:rPr>
              <a:t>CS, DS,ES,SS. </a:t>
            </a:r>
          </a:p>
          <a:p>
            <a:pPr marL="514350" indent="-514350">
              <a:spcAft>
                <a:spcPts val="1000"/>
              </a:spcAft>
              <a:buSzPct val="113000"/>
              <a:buFont typeface="+mj-lt"/>
              <a:buAutoNum type="romanUcPeriod"/>
            </a:pPr>
            <a:r>
              <a:rPr lang="en-US" sz="2000" dirty="0" smtClean="0">
                <a:solidFill>
                  <a:schemeClr val="accent2">
                    <a:lumMod val="50000"/>
                  </a:schemeClr>
                </a:solidFill>
                <a:latin typeface="Tahoma" pitchFamily="34" charset="0"/>
                <a:ea typeface="Tahoma" pitchFamily="34" charset="0"/>
                <a:cs typeface="Tahoma" pitchFamily="34" charset="0"/>
              </a:rPr>
              <a:t>Instruction pointer: </a:t>
            </a:r>
            <a:r>
              <a:rPr lang="en-US" sz="2000" dirty="0">
                <a:solidFill>
                  <a:schemeClr val="accent1"/>
                </a:solidFill>
                <a:latin typeface="Tahoma" pitchFamily="34" charset="0"/>
                <a:ea typeface="Tahoma" pitchFamily="34" charset="0"/>
                <a:cs typeface="Tahoma" pitchFamily="34" charset="0"/>
              </a:rPr>
              <a:t>It points to the address of the next instruction to be executed</a:t>
            </a:r>
            <a:r>
              <a:rPr lang="en-US" sz="2000" dirty="0" smtClean="0">
                <a:solidFill>
                  <a:schemeClr val="accent1"/>
                </a:solidFill>
                <a:latin typeface="Tahoma" pitchFamily="34" charset="0"/>
                <a:ea typeface="Tahoma" pitchFamily="34" charset="0"/>
                <a:cs typeface="Tahoma" pitchFamily="34" charset="0"/>
              </a:rPr>
              <a:t>.</a:t>
            </a:r>
          </a:p>
          <a:p>
            <a:pPr marL="0" indent="0">
              <a:spcAft>
                <a:spcPts val="1000"/>
              </a:spcAft>
              <a:buSzPct val="113000"/>
              <a:buNone/>
            </a:pPr>
            <a:r>
              <a:rPr lang="en-US" sz="2200" dirty="0" smtClean="0">
                <a:solidFill>
                  <a:srgbClr val="002060"/>
                </a:solidFill>
                <a:latin typeface="Yu Gothic UI Semibold" pitchFamily="34" charset="-128"/>
                <a:ea typeface="Yu Gothic UI Semibold" pitchFamily="34" charset="-128"/>
                <a:cs typeface="Tahoma" pitchFamily="34" charset="0"/>
              </a:rPr>
              <a:t>Functions of Bus Interface Unit:</a:t>
            </a:r>
          </a:p>
          <a:p>
            <a:pPr marL="342900" indent="-342900">
              <a:spcAft>
                <a:spcPts val="1000"/>
              </a:spcAft>
              <a:buSzPct val="113000"/>
              <a:buFont typeface="Wingdings" pitchFamily="2" charset="2"/>
              <a:buChar char="ü"/>
            </a:pPr>
            <a:r>
              <a:rPr lang="en-US" sz="2000" dirty="0" smtClean="0">
                <a:solidFill>
                  <a:schemeClr val="accent2">
                    <a:lumMod val="50000"/>
                  </a:schemeClr>
                </a:solidFill>
                <a:latin typeface="Tahoma" pitchFamily="34" charset="0"/>
                <a:ea typeface="Tahoma" pitchFamily="34" charset="0"/>
                <a:cs typeface="Tahoma" pitchFamily="34" charset="0"/>
              </a:rPr>
              <a:t> It </a:t>
            </a:r>
            <a:r>
              <a:rPr lang="en-US" sz="2000" dirty="0" err="1" smtClean="0">
                <a:solidFill>
                  <a:schemeClr val="accent2">
                    <a:lumMod val="50000"/>
                  </a:schemeClr>
                </a:solidFill>
                <a:latin typeface="Tahoma" pitchFamily="34" charset="0"/>
                <a:ea typeface="Tahoma" pitchFamily="34" charset="0"/>
                <a:cs typeface="Tahoma" pitchFamily="34" charset="0"/>
              </a:rPr>
              <a:t>perfoms</a:t>
            </a:r>
            <a:r>
              <a:rPr lang="en-US" sz="2000" dirty="0" smtClean="0">
                <a:solidFill>
                  <a:schemeClr val="accent2">
                    <a:lumMod val="50000"/>
                  </a:schemeClr>
                </a:solidFill>
                <a:latin typeface="Tahoma" pitchFamily="34" charset="0"/>
                <a:ea typeface="Tahoma" pitchFamily="34" charset="0"/>
                <a:cs typeface="Tahoma" pitchFamily="34" charset="0"/>
              </a:rPr>
              <a:t> instruction fetching, reading and writing for memory and I/O and calculating the address of the memory operands.</a:t>
            </a:r>
            <a:endParaRPr lang="en-US" sz="2000" dirty="0">
              <a:solidFill>
                <a:schemeClr val="accent2">
                  <a:lumMod val="50000"/>
                </a:schemeClr>
              </a:solidFill>
              <a:latin typeface="Tahoma" pitchFamily="34" charset="0"/>
              <a:ea typeface="Tahoma" pitchFamily="34" charset="0"/>
              <a:cs typeface="Tahoma" pitchFamily="34" charset="0"/>
            </a:endParaRPr>
          </a:p>
        </p:txBody>
      </p:sp>
      <p:sp>
        <p:nvSpPr>
          <p:cNvPr id="125" name="Google Shape;125;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body" idx="1"/>
          </p:nvPr>
        </p:nvSpPr>
        <p:spPr>
          <a:xfrm>
            <a:off x="1143000" y="1504950"/>
            <a:ext cx="7433400" cy="3352800"/>
          </a:xfrm>
          <a:prstGeom prst="rect">
            <a:avLst/>
          </a:prstGeom>
        </p:spPr>
        <p:txBody>
          <a:bodyPr spcFirstLastPara="1" wrap="square" lIns="0" tIns="0" rIns="0" bIns="0" anchor="t" anchorCtr="0">
            <a:noAutofit/>
          </a:bodyPr>
          <a:lstStyle/>
          <a:p>
            <a:pPr lvl="0" algn="l" rtl="0">
              <a:spcBef>
                <a:spcPts val="0"/>
              </a:spcBef>
              <a:spcAft>
                <a:spcPts val="0"/>
              </a:spcAft>
              <a:buSzPts val="2400"/>
              <a:buFont typeface="Wingdings" pitchFamily="2" charset="2"/>
              <a:buChar char="ü"/>
            </a:pPr>
            <a:r>
              <a:rPr lang="en-US" sz="2000" dirty="0" smtClean="0">
                <a:solidFill>
                  <a:schemeClr val="accent1">
                    <a:lumMod val="75000"/>
                  </a:schemeClr>
                </a:solidFill>
                <a:latin typeface="Tahoma" pitchFamily="34" charset="0"/>
                <a:ea typeface="Tahoma" pitchFamily="34" charset="0"/>
                <a:cs typeface="Tahoma" pitchFamily="34" charset="0"/>
              </a:rPr>
              <a:t>It stores fetched instruction codes in a First In First Out(FIFO) register called </a:t>
            </a:r>
            <a:r>
              <a:rPr lang="en-US" sz="2000" b="1" dirty="0" smtClean="0">
                <a:solidFill>
                  <a:schemeClr val="accent1">
                    <a:lumMod val="75000"/>
                  </a:schemeClr>
                </a:solidFill>
                <a:latin typeface="Tahoma" pitchFamily="34" charset="0"/>
                <a:ea typeface="Tahoma" pitchFamily="34" charset="0"/>
                <a:cs typeface="Tahoma" pitchFamily="34" charset="0"/>
              </a:rPr>
              <a:t>queue.</a:t>
            </a:r>
          </a:p>
          <a:p>
            <a:pPr marL="0" lvl="0" indent="0">
              <a:buNone/>
            </a:pPr>
            <a:r>
              <a:rPr lang="en-US" sz="2000" dirty="0">
                <a:solidFill>
                  <a:schemeClr val="accent1">
                    <a:lumMod val="75000"/>
                  </a:schemeClr>
                </a:solidFill>
                <a:latin typeface="Tahoma" pitchFamily="34" charset="0"/>
                <a:ea typeface="Tahoma" pitchFamily="34" charset="0"/>
                <a:cs typeface="Tahoma" pitchFamily="34" charset="0"/>
              </a:rPr>
              <a:t>Fetching the next instruction while the current </a:t>
            </a:r>
            <a:r>
              <a:rPr lang="en-US" sz="2000">
                <a:solidFill>
                  <a:schemeClr val="accent1">
                    <a:lumMod val="75000"/>
                  </a:schemeClr>
                </a:solidFill>
                <a:latin typeface="Tahoma" pitchFamily="34" charset="0"/>
                <a:ea typeface="Tahoma" pitchFamily="34" charset="0"/>
                <a:cs typeface="Tahoma" pitchFamily="34" charset="0"/>
              </a:rPr>
              <a:t>instruction </a:t>
            </a:r>
            <a:r>
              <a:rPr lang="en-US" sz="2000" smtClean="0">
                <a:solidFill>
                  <a:schemeClr val="accent1">
                    <a:lumMod val="75000"/>
                  </a:schemeClr>
                </a:solidFill>
                <a:latin typeface="Tahoma" pitchFamily="34" charset="0"/>
                <a:ea typeface="Tahoma" pitchFamily="34" charset="0"/>
                <a:cs typeface="Tahoma" pitchFamily="34" charset="0"/>
              </a:rPr>
              <a:t>executes </a:t>
            </a:r>
            <a:r>
              <a:rPr lang="en-US" sz="2000" dirty="0">
                <a:solidFill>
                  <a:schemeClr val="accent1">
                    <a:lumMod val="75000"/>
                  </a:schemeClr>
                </a:solidFill>
                <a:latin typeface="Tahoma" pitchFamily="34" charset="0"/>
                <a:ea typeface="Tahoma" pitchFamily="34" charset="0"/>
                <a:cs typeface="Tahoma" pitchFamily="34" charset="0"/>
              </a:rPr>
              <a:t>is called </a:t>
            </a:r>
            <a:r>
              <a:rPr lang="en-US" sz="2000" b="1" dirty="0">
                <a:solidFill>
                  <a:schemeClr val="accent1">
                    <a:lumMod val="75000"/>
                  </a:schemeClr>
                </a:solidFill>
                <a:latin typeface="Tahoma" pitchFamily="34" charset="0"/>
                <a:ea typeface="Tahoma" pitchFamily="34" charset="0"/>
                <a:cs typeface="Tahoma" pitchFamily="34" charset="0"/>
              </a:rPr>
              <a:t>pipelining.</a:t>
            </a:r>
          </a:p>
          <a:p>
            <a:pPr marL="0" lvl="0" indent="0">
              <a:buNone/>
            </a:pPr>
            <a:endParaRPr lang="en-US" sz="2000" dirty="0">
              <a:solidFill>
                <a:schemeClr val="accent1">
                  <a:lumMod val="75000"/>
                </a:schemeClr>
              </a:solidFill>
              <a:latin typeface="Tahoma" pitchFamily="34" charset="0"/>
              <a:ea typeface="Tahoma" pitchFamily="34" charset="0"/>
              <a:cs typeface="Tahoma" pitchFamily="34" charset="0"/>
            </a:endParaRPr>
          </a:p>
          <a:p>
            <a:pPr marL="76200" lvl="0" indent="0" algn="l" rtl="0">
              <a:spcBef>
                <a:spcPts val="0"/>
              </a:spcBef>
              <a:spcAft>
                <a:spcPts val="0"/>
              </a:spcAft>
              <a:buSzPts val="2400"/>
              <a:buNone/>
            </a:pPr>
            <a:endParaRPr sz="2000" b="1" dirty="0">
              <a:solidFill>
                <a:schemeClr val="accent1">
                  <a:lumMod val="75000"/>
                </a:schemeClr>
              </a:solidFill>
              <a:latin typeface="Tahoma" pitchFamily="34" charset="0"/>
              <a:ea typeface="Tahoma" pitchFamily="34" charset="0"/>
              <a:cs typeface="Tahoma" pitchFamily="34" charset="0"/>
            </a:endParaRPr>
          </a:p>
        </p:txBody>
      </p:sp>
      <p:sp>
        <p:nvSpPr>
          <p:cNvPr id="132" name="Google Shape;132;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smtClean="0"/>
              <a:t>2.Execution  Unit(EU)</a:t>
            </a:r>
            <a:endParaRPr lang="en-US" sz="2400" dirty="0"/>
          </a:p>
        </p:txBody>
      </p:sp>
      <p:sp>
        <p:nvSpPr>
          <p:cNvPr id="3" name="Text Placeholder 2"/>
          <p:cNvSpPr>
            <a:spLocks noGrp="1"/>
          </p:cNvSpPr>
          <p:nvPr>
            <p:ph type="body" idx="1"/>
          </p:nvPr>
        </p:nvSpPr>
        <p:spPr>
          <a:xfrm>
            <a:off x="855300" y="1428750"/>
            <a:ext cx="7831500" cy="3714750"/>
          </a:xfrm>
        </p:spPr>
        <p:txBody>
          <a:bodyPr/>
          <a:lstStyle/>
          <a:p>
            <a:pPr marL="76200" indent="0">
              <a:buNone/>
            </a:pPr>
            <a:r>
              <a:rPr lang="en-US" sz="2000" dirty="0" smtClean="0">
                <a:solidFill>
                  <a:schemeClr val="accent1">
                    <a:lumMod val="75000"/>
                  </a:schemeClr>
                </a:solidFill>
                <a:latin typeface="Tahoma" pitchFamily="34" charset="0"/>
                <a:ea typeface="Tahoma" pitchFamily="34" charset="0"/>
                <a:cs typeface="Tahoma" pitchFamily="34" charset="0"/>
              </a:rPr>
              <a:t>The EU receives program instruction codes and data from BIU, executes these instructions and stores the result in the </a:t>
            </a:r>
            <a:r>
              <a:rPr lang="en-US" sz="2000" i="1" dirty="0" smtClean="0">
                <a:solidFill>
                  <a:schemeClr val="accent1">
                    <a:lumMod val="75000"/>
                  </a:schemeClr>
                </a:solidFill>
                <a:latin typeface="Tahoma" pitchFamily="34" charset="0"/>
                <a:ea typeface="Tahoma" pitchFamily="34" charset="0"/>
                <a:cs typeface="Tahoma" pitchFamily="34" charset="0"/>
              </a:rPr>
              <a:t>general registers.</a:t>
            </a:r>
          </a:p>
          <a:p>
            <a:pPr marL="76200" indent="0">
              <a:buNone/>
            </a:pPr>
            <a:r>
              <a:rPr lang="en-US" sz="2000" dirty="0" smtClean="0">
                <a:solidFill>
                  <a:schemeClr val="accent1">
                    <a:lumMod val="75000"/>
                  </a:schemeClr>
                </a:solidFill>
                <a:latin typeface="Tahoma" pitchFamily="34" charset="0"/>
                <a:ea typeface="Tahoma" pitchFamily="34" charset="0"/>
                <a:cs typeface="Tahoma" pitchFamily="34" charset="0"/>
              </a:rPr>
              <a:t>Main components are:</a:t>
            </a:r>
          </a:p>
          <a:p>
            <a:pPr marL="590550" indent="-514350">
              <a:buFont typeface="+mj-lt"/>
              <a:buAutoNum type="romanUcPeriod"/>
            </a:pPr>
            <a:r>
              <a:rPr lang="en-US" sz="2000" dirty="0" smtClean="0">
                <a:solidFill>
                  <a:schemeClr val="accent1">
                    <a:lumMod val="75000"/>
                  </a:schemeClr>
                </a:solidFill>
                <a:latin typeface="Tahoma" pitchFamily="34" charset="0"/>
                <a:ea typeface="Tahoma" pitchFamily="34" charset="0"/>
                <a:cs typeface="Tahoma" pitchFamily="34" charset="0"/>
              </a:rPr>
              <a:t>Instruction decoder: </a:t>
            </a:r>
            <a:r>
              <a:rPr lang="en-US" sz="2000" dirty="0" smtClean="0">
                <a:solidFill>
                  <a:schemeClr val="accent1"/>
                </a:solidFill>
                <a:latin typeface="Tahoma" pitchFamily="34" charset="0"/>
                <a:ea typeface="Tahoma" pitchFamily="34" charset="0"/>
                <a:cs typeface="Tahoma" pitchFamily="34" charset="0"/>
              </a:rPr>
              <a:t>translates instructions fetched from memory.</a:t>
            </a:r>
          </a:p>
          <a:p>
            <a:pPr marL="590550" indent="-514350">
              <a:buFont typeface="+mj-lt"/>
              <a:buAutoNum type="romanUcPeriod"/>
            </a:pPr>
            <a:r>
              <a:rPr lang="en-US" sz="2000" dirty="0" smtClean="0">
                <a:solidFill>
                  <a:schemeClr val="accent1">
                    <a:lumMod val="75000"/>
                  </a:schemeClr>
                </a:solidFill>
                <a:latin typeface="Tahoma" pitchFamily="34" charset="0"/>
                <a:ea typeface="Tahoma" pitchFamily="34" charset="0"/>
                <a:cs typeface="Tahoma" pitchFamily="34" charset="0"/>
              </a:rPr>
              <a:t>Control system: </a:t>
            </a:r>
            <a:r>
              <a:rPr lang="en-US" sz="2000" dirty="0" smtClean="0">
                <a:solidFill>
                  <a:schemeClr val="accent1"/>
                </a:solidFill>
                <a:latin typeface="Tahoma" pitchFamily="34" charset="0"/>
                <a:ea typeface="Tahoma" pitchFamily="34" charset="0"/>
                <a:cs typeface="Tahoma" pitchFamily="34" charset="0"/>
              </a:rPr>
              <a:t>responsible for the co-ordination of all other units of the processor.</a:t>
            </a:r>
          </a:p>
          <a:p>
            <a:pPr marL="590550" indent="-514350">
              <a:buFont typeface="+mj-lt"/>
              <a:buAutoNum type="romanUcPeriod"/>
            </a:pPr>
            <a:r>
              <a:rPr lang="en-US" sz="2000" dirty="0" smtClean="0">
                <a:solidFill>
                  <a:schemeClr val="accent1">
                    <a:lumMod val="75000"/>
                  </a:schemeClr>
                </a:solidFill>
                <a:latin typeface="Tahoma" pitchFamily="34" charset="0"/>
                <a:ea typeface="Tahoma" pitchFamily="34" charset="0"/>
                <a:cs typeface="Tahoma" pitchFamily="34" charset="0"/>
              </a:rPr>
              <a:t>Arithmetic logic unit.</a:t>
            </a:r>
          </a:p>
          <a:p>
            <a:pPr marL="590550" indent="-514350">
              <a:buFont typeface="+mj-lt"/>
              <a:buAutoNum type="romanUcPeriod"/>
            </a:pPr>
            <a:r>
              <a:rPr lang="en-US" sz="2000" dirty="0" smtClean="0">
                <a:solidFill>
                  <a:schemeClr val="accent1">
                    <a:lumMod val="75000"/>
                  </a:schemeClr>
                </a:solidFill>
                <a:latin typeface="Tahoma" pitchFamily="34" charset="0"/>
                <a:ea typeface="Tahoma" pitchFamily="34" charset="0"/>
                <a:cs typeface="Tahoma" pitchFamily="34" charset="0"/>
              </a:rPr>
              <a:t>General purpose registers: </a:t>
            </a:r>
            <a:r>
              <a:rPr lang="en-US" sz="2000" dirty="0" smtClean="0">
                <a:solidFill>
                  <a:schemeClr val="accent1"/>
                </a:solidFill>
                <a:latin typeface="Tahoma" pitchFamily="34" charset="0"/>
                <a:ea typeface="Tahoma" pitchFamily="34" charset="0"/>
                <a:cs typeface="Tahoma" pitchFamily="34" charset="0"/>
              </a:rPr>
              <a:t>used for temporary storage </a:t>
            </a:r>
            <a:r>
              <a:rPr lang="en-US" sz="2000" dirty="0" smtClean="0">
                <a:solidFill>
                  <a:schemeClr val="accent1">
                    <a:lumMod val="75000"/>
                  </a:schemeClr>
                </a:solidFill>
                <a:latin typeface="Tahoma" pitchFamily="34" charset="0"/>
                <a:ea typeface="Tahoma" pitchFamily="34" charset="0"/>
                <a:cs typeface="Tahoma" pitchFamily="34" charset="0"/>
              </a:rPr>
              <a:t>.</a:t>
            </a:r>
          </a:p>
          <a:p>
            <a:pPr marL="76200" indent="0">
              <a:buNone/>
            </a:pPr>
            <a:endParaRPr lang="en-US" sz="2000" dirty="0">
              <a:solidFill>
                <a:schemeClr val="accent1">
                  <a:lumMod val="75000"/>
                </a:schemeClr>
              </a:solidFill>
              <a:latin typeface="Tahoma" pitchFamily="34" charset="0"/>
              <a:ea typeface="Tahoma" pitchFamily="34" charset="0"/>
              <a:cs typeface="Tahom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val="3457803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Text Placeholder 2"/>
          <p:cNvSpPr>
            <a:spLocks noGrp="1"/>
          </p:cNvSpPr>
          <p:nvPr>
            <p:ph type="body" idx="1"/>
          </p:nvPr>
        </p:nvSpPr>
        <p:spPr>
          <a:xfrm>
            <a:off x="914400" y="1276350"/>
            <a:ext cx="8077200" cy="3867150"/>
          </a:xfrm>
        </p:spPr>
        <p:txBody>
          <a:bodyPr/>
          <a:lstStyle/>
          <a:p>
            <a:pPr marL="76200" indent="0">
              <a:buNone/>
            </a:pPr>
            <a:endParaRPr lang="en-US" sz="2000" dirty="0">
              <a:solidFill>
                <a:schemeClr val="accent1">
                  <a:lumMod val="75000"/>
                </a:schemeClr>
              </a:solidFill>
              <a:latin typeface="Tahoma" pitchFamily="34" charset="0"/>
              <a:ea typeface="Tahoma" pitchFamily="34" charset="0"/>
              <a:cs typeface="Tahoma" pitchFamily="34" charset="0"/>
            </a:endParaRPr>
          </a:p>
          <a:p>
            <a:pPr marL="76200" indent="0">
              <a:buNone/>
            </a:pPr>
            <a:r>
              <a:rPr lang="en-US" sz="2000" dirty="0" smtClean="0">
                <a:solidFill>
                  <a:schemeClr val="accent3"/>
                </a:solidFill>
                <a:latin typeface="Tahoma" pitchFamily="34" charset="0"/>
                <a:ea typeface="Tahoma" pitchFamily="34" charset="0"/>
                <a:cs typeface="Tahoma" pitchFamily="34" charset="0"/>
              </a:rPr>
              <a:t>V. </a:t>
            </a:r>
            <a:r>
              <a:rPr lang="en-US" sz="2000" dirty="0" smtClean="0">
                <a:solidFill>
                  <a:schemeClr val="accent1">
                    <a:lumMod val="75000"/>
                  </a:schemeClr>
                </a:solidFill>
                <a:latin typeface="Tahoma" pitchFamily="34" charset="0"/>
                <a:ea typeface="Tahoma" pitchFamily="34" charset="0"/>
                <a:cs typeface="Tahoma" pitchFamily="34" charset="0"/>
              </a:rPr>
              <a:t>Flag register</a:t>
            </a:r>
            <a:r>
              <a:rPr lang="en-US" sz="2000" dirty="0" smtClean="0">
                <a:solidFill>
                  <a:schemeClr val="accent1"/>
                </a:solidFill>
                <a:latin typeface="Tahoma" pitchFamily="34" charset="0"/>
                <a:ea typeface="Tahoma" pitchFamily="34" charset="0"/>
                <a:cs typeface="Tahoma" pitchFamily="34" charset="0"/>
              </a:rPr>
              <a:t>: contains 9 active flags; </a:t>
            </a:r>
            <a:r>
              <a:rPr lang="en-US" sz="2000" dirty="0" smtClean="0">
                <a:solidFill>
                  <a:schemeClr val="accent1"/>
                </a:solidFill>
                <a:latin typeface="Eras Demi ITC" pitchFamily="34" charset="0"/>
                <a:ea typeface="Tahoma" pitchFamily="34" charset="0"/>
                <a:cs typeface="Segoe UI Semibold" pitchFamily="34" charset="0"/>
              </a:rPr>
              <a:t>6 conditional flags</a:t>
            </a:r>
            <a:r>
              <a:rPr lang="en-US" sz="2000" dirty="0" smtClean="0">
                <a:solidFill>
                  <a:schemeClr val="accent1"/>
                </a:solidFill>
                <a:latin typeface="Eras Demi ITC" pitchFamily="34" charset="0"/>
                <a:ea typeface="Tahoma" pitchFamily="34" charset="0"/>
                <a:cs typeface="Tahoma" pitchFamily="34" charset="0"/>
              </a:rPr>
              <a:t> </a:t>
            </a:r>
            <a:r>
              <a:rPr lang="en-US" sz="2000" dirty="0" smtClean="0">
                <a:solidFill>
                  <a:schemeClr val="accent1"/>
                </a:solidFill>
                <a:latin typeface="Tahoma" pitchFamily="34" charset="0"/>
                <a:ea typeface="Tahoma" pitchFamily="34" charset="0"/>
                <a:cs typeface="Tahoma" pitchFamily="34" charset="0"/>
              </a:rPr>
              <a:t>and </a:t>
            </a:r>
            <a:r>
              <a:rPr lang="en-US" sz="2000" dirty="0" smtClean="0">
                <a:solidFill>
                  <a:schemeClr val="accent1"/>
                </a:solidFill>
                <a:latin typeface="Segoe UI Semibold" pitchFamily="34" charset="0"/>
                <a:ea typeface="Tahoma" pitchFamily="34" charset="0"/>
                <a:cs typeface="Segoe UI Semibold" pitchFamily="34" charset="0"/>
              </a:rPr>
              <a:t>3 control flags. </a:t>
            </a:r>
            <a:endParaRPr lang="en-US" sz="2000" dirty="0">
              <a:solidFill>
                <a:schemeClr val="accent1"/>
              </a:solidFill>
              <a:latin typeface="Segoe UI Semibold" pitchFamily="34" charset="0"/>
              <a:ea typeface="Tahoma" pitchFamily="34" charset="0"/>
              <a:cs typeface="Segoe UI Semibold" pitchFamily="34" charset="0"/>
            </a:endParaRPr>
          </a:p>
          <a:p>
            <a:pPr marL="76200" indent="0">
              <a:buNone/>
            </a:pPr>
            <a:r>
              <a:rPr lang="en-US" sz="2000" dirty="0" smtClean="0">
                <a:solidFill>
                  <a:schemeClr val="accent3"/>
                </a:solidFill>
                <a:latin typeface="Tahoma" pitchFamily="34" charset="0"/>
                <a:ea typeface="Tahoma" pitchFamily="34" charset="0"/>
                <a:cs typeface="Tahoma" pitchFamily="34" charset="0"/>
              </a:rPr>
              <a:t>VI. </a:t>
            </a:r>
            <a:r>
              <a:rPr lang="en-US" sz="2000" dirty="0" smtClean="0">
                <a:solidFill>
                  <a:schemeClr val="accent1">
                    <a:lumMod val="75000"/>
                  </a:schemeClr>
                </a:solidFill>
                <a:latin typeface="Tahoma" pitchFamily="34" charset="0"/>
                <a:ea typeface="Tahoma" pitchFamily="34" charset="0"/>
                <a:cs typeface="Tahoma" pitchFamily="34" charset="0"/>
              </a:rPr>
              <a:t>Pointer </a:t>
            </a:r>
            <a:r>
              <a:rPr lang="en-US" sz="2000" dirty="0">
                <a:solidFill>
                  <a:schemeClr val="accent1">
                    <a:lumMod val="75000"/>
                  </a:schemeClr>
                </a:solidFill>
                <a:latin typeface="Tahoma" pitchFamily="34" charset="0"/>
                <a:ea typeface="Tahoma" pitchFamily="34" charset="0"/>
                <a:cs typeface="Tahoma" pitchFamily="34" charset="0"/>
              </a:rPr>
              <a:t>&amp; index register: </a:t>
            </a:r>
            <a:r>
              <a:rPr lang="en-US" sz="2000" dirty="0">
                <a:solidFill>
                  <a:schemeClr val="accent1"/>
                </a:solidFill>
                <a:latin typeface="Tahoma" pitchFamily="34" charset="0"/>
                <a:ea typeface="Tahoma" pitchFamily="34" charset="0"/>
                <a:cs typeface="Tahoma" pitchFamily="34" charset="0"/>
              </a:rPr>
              <a:t>SP, </a:t>
            </a:r>
            <a:r>
              <a:rPr lang="en-US" sz="2000" dirty="0" smtClean="0">
                <a:solidFill>
                  <a:schemeClr val="accent1"/>
                </a:solidFill>
                <a:latin typeface="Tahoma" pitchFamily="34" charset="0"/>
                <a:ea typeface="Tahoma" pitchFamily="34" charset="0"/>
                <a:cs typeface="Tahoma" pitchFamily="34" charset="0"/>
              </a:rPr>
              <a:t>BP,SI,DI.</a:t>
            </a:r>
          </a:p>
          <a:p>
            <a:pPr marL="76200" indent="0">
              <a:buNone/>
            </a:pPr>
            <a:endParaRPr lang="en-US" sz="2000" dirty="0">
              <a:solidFill>
                <a:schemeClr val="accent1">
                  <a:lumMod val="75000"/>
                </a:schemeClr>
              </a:solidFill>
              <a:latin typeface="Tahoma" pitchFamily="34" charset="0"/>
              <a:ea typeface="Tahoma" pitchFamily="34" charset="0"/>
              <a:cs typeface="Tahoma" pitchFamily="34" charset="0"/>
            </a:endParaRPr>
          </a:p>
          <a:p>
            <a:pPr marL="76200" indent="0">
              <a:buNone/>
            </a:pPr>
            <a:r>
              <a:rPr lang="en-US" sz="2000" dirty="0" smtClean="0">
                <a:solidFill>
                  <a:schemeClr val="accent1">
                    <a:lumMod val="75000"/>
                  </a:schemeClr>
                </a:solidFill>
                <a:latin typeface="Tahoma" pitchFamily="34" charset="0"/>
                <a:ea typeface="Tahoma" pitchFamily="34" charset="0"/>
                <a:cs typeface="Tahoma" pitchFamily="34" charset="0"/>
              </a:rPr>
              <a:t>             </a:t>
            </a:r>
            <a:r>
              <a:rPr lang="en-US" sz="2000" dirty="0">
                <a:solidFill>
                  <a:srgbClr val="002060"/>
                </a:solidFill>
                <a:latin typeface="Yu Gothic UI Semibold" pitchFamily="34" charset="-128"/>
                <a:ea typeface="Yu Gothic UI Semibold" pitchFamily="34" charset="-128"/>
                <a:cs typeface="Tahoma" pitchFamily="34" charset="0"/>
              </a:rPr>
              <a:t>Functions of </a:t>
            </a:r>
            <a:r>
              <a:rPr lang="en-US" sz="2000" dirty="0" smtClean="0">
                <a:solidFill>
                  <a:srgbClr val="002060"/>
                </a:solidFill>
                <a:latin typeface="Yu Gothic UI Semibold" pitchFamily="34" charset="-128"/>
                <a:ea typeface="Yu Gothic UI Semibold" pitchFamily="34" charset="-128"/>
                <a:cs typeface="Tahoma" pitchFamily="34" charset="0"/>
              </a:rPr>
              <a:t>Execution </a:t>
            </a:r>
            <a:r>
              <a:rPr lang="en-US" sz="2000" dirty="0">
                <a:solidFill>
                  <a:srgbClr val="002060"/>
                </a:solidFill>
                <a:latin typeface="Yu Gothic UI Semibold" pitchFamily="34" charset="-128"/>
                <a:ea typeface="Yu Gothic UI Semibold" pitchFamily="34" charset="-128"/>
                <a:cs typeface="Tahoma" pitchFamily="34" charset="0"/>
              </a:rPr>
              <a:t>Unit</a:t>
            </a:r>
            <a:r>
              <a:rPr lang="en-US" sz="2000" dirty="0" smtClean="0">
                <a:solidFill>
                  <a:srgbClr val="002060"/>
                </a:solidFill>
                <a:latin typeface="Yu Gothic UI Semibold" pitchFamily="34" charset="-128"/>
                <a:ea typeface="Yu Gothic UI Semibold" pitchFamily="34" charset="-128"/>
                <a:cs typeface="Tahoma" pitchFamily="34" charset="0"/>
              </a:rPr>
              <a:t>:</a:t>
            </a:r>
          </a:p>
          <a:p>
            <a:pPr marL="76200" indent="0">
              <a:buNone/>
            </a:pPr>
            <a:endParaRPr lang="en-US" sz="2000" dirty="0" smtClean="0">
              <a:solidFill>
                <a:schemeClr val="accent1">
                  <a:lumMod val="75000"/>
                </a:schemeClr>
              </a:solidFill>
              <a:latin typeface="Tahoma" pitchFamily="34" charset="0"/>
              <a:ea typeface="Tahoma" pitchFamily="34" charset="0"/>
              <a:cs typeface="Tahoma" pitchFamily="34" charset="0"/>
            </a:endParaRPr>
          </a:p>
          <a:p>
            <a:pPr>
              <a:buFont typeface="Wingdings" pitchFamily="2" charset="2"/>
              <a:buChar char="ü"/>
            </a:pPr>
            <a:r>
              <a:rPr lang="en-US" sz="2000" dirty="0" smtClean="0">
                <a:solidFill>
                  <a:schemeClr val="accent1">
                    <a:lumMod val="75000"/>
                  </a:schemeClr>
                </a:solidFill>
                <a:latin typeface="Tahoma" pitchFamily="34" charset="0"/>
                <a:ea typeface="Tahoma" pitchFamily="34" charset="0"/>
                <a:cs typeface="Tahoma" pitchFamily="34" charset="0"/>
              </a:rPr>
              <a:t>Decodes instructions fetched by BIU.</a:t>
            </a:r>
          </a:p>
          <a:p>
            <a:pPr>
              <a:buFont typeface="Wingdings" pitchFamily="2" charset="2"/>
              <a:buChar char="ü"/>
            </a:pPr>
            <a:r>
              <a:rPr lang="en-US" sz="2000" dirty="0" smtClean="0">
                <a:solidFill>
                  <a:schemeClr val="accent1">
                    <a:lumMod val="75000"/>
                  </a:schemeClr>
                </a:solidFill>
                <a:latin typeface="Tahoma" pitchFamily="34" charset="0"/>
                <a:ea typeface="Tahoma" pitchFamily="34" charset="0"/>
                <a:cs typeface="Tahoma" pitchFamily="34" charset="0"/>
              </a:rPr>
              <a:t>Generate control signals.</a:t>
            </a:r>
          </a:p>
          <a:p>
            <a:pPr>
              <a:buFont typeface="Wingdings" pitchFamily="2" charset="2"/>
              <a:buChar char="ü"/>
            </a:pPr>
            <a:r>
              <a:rPr lang="en-US" sz="2000" dirty="0" smtClean="0">
                <a:solidFill>
                  <a:schemeClr val="accent1">
                    <a:lumMod val="75000"/>
                  </a:schemeClr>
                </a:solidFill>
                <a:latin typeface="Tahoma" pitchFamily="34" charset="0"/>
                <a:ea typeface="Tahoma" pitchFamily="34" charset="0"/>
                <a:cs typeface="Tahoma" pitchFamily="34" charset="0"/>
              </a:rPr>
              <a:t>Executes instructions</a:t>
            </a:r>
            <a:r>
              <a:rPr lang="en-US" sz="2000" dirty="0" smtClean="0">
                <a:latin typeface="Tahoma" pitchFamily="34" charset="0"/>
                <a:ea typeface="Tahoma" pitchFamily="34" charset="0"/>
                <a:cs typeface="Tahoma" pitchFamily="34" charset="0"/>
              </a:rPr>
              <a:t>.</a:t>
            </a:r>
          </a:p>
          <a:p>
            <a:pPr marL="76200" indent="0">
              <a:buNone/>
            </a:pPr>
            <a:endParaRPr lang="en-US" sz="2000" dirty="0" smtClean="0">
              <a:latin typeface="Tahoma" pitchFamily="34" charset="0"/>
              <a:ea typeface="Tahoma" pitchFamily="34" charset="0"/>
              <a:cs typeface="Tahoma" pitchFamily="34" charset="0"/>
            </a:endParaRPr>
          </a:p>
          <a:p>
            <a:pPr marL="76200" indent="0">
              <a:buNone/>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smtClean="0">
              <a:solidFill>
                <a:schemeClr val="accent1">
                  <a:lumMod val="75000"/>
                </a:schemeClr>
              </a:solidFill>
              <a:latin typeface="Tahoma" pitchFamily="34" charset="0"/>
              <a:ea typeface="Tahoma" pitchFamily="34" charset="0"/>
              <a:cs typeface="Tahoma" pitchFamily="34" charset="0"/>
            </a:endParaRPr>
          </a:p>
          <a:p>
            <a:pPr marL="590550" indent="-514350">
              <a:buFont typeface="+mj-lt"/>
              <a:buAutoNum type="romanUcPeriod"/>
            </a:pPr>
            <a:endParaRPr lang="en-US" sz="2000" dirty="0">
              <a:solidFill>
                <a:schemeClr val="accent1">
                  <a:lumMod val="75000"/>
                </a:schemeClr>
              </a:solidFill>
              <a:latin typeface="Tahoma" pitchFamily="34" charset="0"/>
              <a:ea typeface="Tahoma" pitchFamily="34" charset="0"/>
              <a:cs typeface="Tahoma" pitchFamily="34" charset="0"/>
            </a:endParaRPr>
          </a:p>
          <a:p>
            <a:pPr marL="76200" indent="0">
              <a:buNone/>
            </a:pPr>
            <a:endParaRPr lang="en-US" sz="2000" dirty="0" smtClean="0">
              <a:solidFill>
                <a:schemeClr val="accent1">
                  <a:lumMod val="75000"/>
                </a:schemeClr>
              </a:solidFill>
              <a:latin typeface="Tahoma" pitchFamily="34" charset="0"/>
              <a:ea typeface="Tahoma" pitchFamily="34" charset="0"/>
              <a:cs typeface="Tahoma" pitchFamily="34" charset="0"/>
            </a:endParaRPr>
          </a:p>
          <a:p>
            <a:pPr marL="76200" indent="0">
              <a:buNone/>
            </a:pPr>
            <a:r>
              <a:rPr lang="en-US" sz="2000" dirty="0" smtClean="0">
                <a:latin typeface="Tahoma" pitchFamily="34" charset="0"/>
                <a:ea typeface="Tahoma" pitchFamily="34" charset="0"/>
                <a:cs typeface="Tahoma" pitchFamily="34" charset="0"/>
              </a:rPr>
              <a:t>                            </a:t>
            </a:r>
            <a:endParaRPr lang="en-US" sz="2000" dirty="0">
              <a:latin typeface="Tahoma" pitchFamily="34" charset="0"/>
              <a:ea typeface="Tahoma" pitchFamily="34" charset="0"/>
              <a:cs typeface="Tahoma" pitchFamily="34" charset="0"/>
            </a:endParaRPr>
          </a:p>
        </p:txBody>
      </p:sp>
      <p:sp>
        <p:nvSpPr>
          <p:cNvPr id="258" name="Google Shape;258;p2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2"/>
                </a:solidFill>
              </a:rPr>
              <a:pPr marL="0" lvl="0" indent="0" algn="r" rtl="0">
                <a:spcBef>
                  <a:spcPts val="0"/>
                </a:spcBef>
                <a:spcAft>
                  <a:spcPts val="0"/>
                </a:spcAft>
                <a:buNone/>
              </a:pPr>
              <a:t>7</a:t>
            </a:fld>
            <a:endParaRPr>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
        <p:nvSpPr>
          <p:cNvPr id="6" name="Title 1"/>
          <p:cNvSpPr>
            <a:spLocks noGrp="1"/>
          </p:cNvSpPr>
          <p:nvPr>
            <p:ph type="body" idx="1"/>
          </p:nvPr>
        </p:nvSpPr>
        <p:spPr>
          <a:xfrm>
            <a:off x="855663" y="1047750"/>
            <a:ext cx="7432675" cy="3340100"/>
          </a:xfrm>
        </p:spPr>
        <p:txBody>
          <a:bodyPr/>
          <a:lstStyle/>
          <a:p>
            <a:pPr marL="76200" lvl="0" indent="0">
              <a:buNone/>
            </a:pPr>
            <a:r>
              <a:rPr lang="ar-SA" sz="1600" b="1" dirty="0" smtClean="0">
                <a:solidFill>
                  <a:schemeClr val="accent1">
                    <a:lumMod val="75000"/>
                  </a:schemeClr>
                </a:solidFill>
                <a:latin typeface="Tahoma" pitchFamily="34" charset="0"/>
                <a:ea typeface="Tahoma" pitchFamily="34" charset="0"/>
                <a:cs typeface="Tahoma" pitchFamily="34" charset="0"/>
              </a:rPr>
              <a:t>                  </a:t>
            </a:r>
            <a:r>
              <a:rPr lang="en-US" sz="1600" b="1" dirty="0" smtClean="0">
                <a:solidFill>
                  <a:schemeClr val="accent1">
                    <a:lumMod val="75000"/>
                  </a:schemeClr>
                </a:solidFill>
                <a:latin typeface="Tahoma" pitchFamily="34" charset="0"/>
                <a:ea typeface="Tahoma" pitchFamily="34" charset="0"/>
                <a:cs typeface="Tahoma" pitchFamily="34" charset="0"/>
              </a:rPr>
              <a:t>General </a:t>
            </a:r>
            <a:r>
              <a:rPr lang="en-US" sz="1600" b="1" dirty="0">
                <a:solidFill>
                  <a:schemeClr val="accent1">
                    <a:lumMod val="75000"/>
                  </a:schemeClr>
                </a:solidFill>
                <a:latin typeface="Tahoma" pitchFamily="34" charset="0"/>
                <a:ea typeface="Tahoma" pitchFamily="34" charset="0"/>
                <a:cs typeface="Tahoma" pitchFamily="34" charset="0"/>
              </a:rPr>
              <a:t>purpose register</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There are 8 general purpose registers, AH, AL, BH, BL, CH, CL, DH, and DL. These registers can be used individually to store 8-bit data and can be used in pairs to store 16 bit data. The valid register pairs are AH and AL, BH and BL, CH and CL, and DH and DL. It is referred to the AX, BX,CX, and DX respectively. </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AX register </a:t>
            </a:r>
            <a:r>
              <a:rPr lang="en-US" sz="1600" dirty="0">
                <a:solidFill>
                  <a:schemeClr val="accent1">
                    <a:lumMod val="75000"/>
                  </a:schemeClr>
                </a:solidFill>
                <a:latin typeface="Tahoma" pitchFamily="34" charset="0"/>
                <a:ea typeface="Tahoma" pitchFamily="34" charset="0"/>
                <a:cs typeface="Tahoma" pitchFamily="34" charset="0"/>
              </a:rPr>
              <a:t>− It is also known as accumulator register. It is used to store operands for arithmetic operations. </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BX register − </a:t>
            </a:r>
            <a:r>
              <a:rPr lang="en-US" sz="1600" dirty="0">
                <a:solidFill>
                  <a:schemeClr val="accent1">
                    <a:lumMod val="75000"/>
                  </a:schemeClr>
                </a:solidFill>
                <a:latin typeface="Tahoma" pitchFamily="34" charset="0"/>
                <a:ea typeface="Tahoma" pitchFamily="34" charset="0"/>
                <a:cs typeface="Tahoma" pitchFamily="34" charset="0"/>
              </a:rPr>
              <a:t>It is used as a base register. It is used to store the starting base address of the memory area within the data segment. </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CX register − </a:t>
            </a:r>
            <a:r>
              <a:rPr lang="en-US" sz="1600" dirty="0">
                <a:solidFill>
                  <a:schemeClr val="accent1">
                    <a:lumMod val="75000"/>
                  </a:schemeClr>
                </a:solidFill>
                <a:latin typeface="Tahoma" pitchFamily="34" charset="0"/>
                <a:ea typeface="Tahoma" pitchFamily="34" charset="0"/>
                <a:cs typeface="Tahoma" pitchFamily="34" charset="0"/>
              </a:rPr>
              <a:t>It is referred to as counter.  It is used in loop instruction to store the loop counter. </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DX register − </a:t>
            </a:r>
            <a:r>
              <a:rPr lang="en-US" sz="1600" dirty="0">
                <a:solidFill>
                  <a:schemeClr val="accent1">
                    <a:lumMod val="75000"/>
                  </a:schemeClr>
                </a:solidFill>
                <a:latin typeface="Tahoma" pitchFamily="34" charset="0"/>
                <a:ea typeface="Tahoma" pitchFamily="34" charset="0"/>
                <a:cs typeface="Tahoma" pitchFamily="34" charset="0"/>
              </a:rPr>
              <a:t>This register is used to hold I/O port address for I/O instruction. </a:t>
            </a:r>
            <a:endParaRPr lang="en-GB" sz="1600" dirty="0">
              <a:solidFill>
                <a:schemeClr val="accent1">
                  <a:lumMod val="75000"/>
                </a:schemeClr>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627020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5300" y="1352550"/>
            <a:ext cx="7433400" cy="3429000"/>
          </a:xfrm>
        </p:spPr>
        <p:txBody>
          <a:bodyPr/>
          <a:lstStyle/>
          <a:p>
            <a:pPr marL="76200" lvl="0" indent="0">
              <a:buNone/>
            </a:pPr>
            <a:r>
              <a:rPr lang="ar-SA" sz="1600" dirty="0">
                <a:solidFill>
                  <a:schemeClr val="accent1">
                    <a:lumMod val="75000"/>
                  </a:schemeClr>
                </a:solidFill>
                <a:latin typeface="Tahoma" pitchFamily="34" charset="0"/>
                <a:ea typeface="Tahoma" pitchFamily="34" charset="0"/>
                <a:cs typeface="Tahoma" pitchFamily="34" charset="0"/>
              </a:rPr>
              <a:t> </a:t>
            </a:r>
            <a:r>
              <a:rPr lang="ar-SA" sz="1600" dirty="0" smtClean="0">
                <a:solidFill>
                  <a:schemeClr val="accent1">
                    <a:lumMod val="75000"/>
                  </a:schemeClr>
                </a:solidFill>
                <a:latin typeface="Tahoma" pitchFamily="34" charset="0"/>
                <a:ea typeface="Tahoma" pitchFamily="34" charset="0"/>
                <a:cs typeface="Tahoma" pitchFamily="34" charset="0"/>
              </a:rPr>
              <a:t>         </a:t>
            </a:r>
            <a:r>
              <a:rPr lang="en-US" sz="1600" b="1" dirty="0" smtClean="0">
                <a:solidFill>
                  <a:schemeClr val="accent1">
                    <a:lumMod val="75000"/>
                  </a:schemeClr>
                </a:solidFill>
                <a:latin typeface="Tahoma" pitchFamily="34" charset="0"/>
                <a:ea typeface="Tahoma" pitchFamily="34" charset="0"/>
                <a:cs typeface="Tahoma" pitchFamily="34" charset="0"/>
              </a:rPr>
              <a:t> </a:t>
            </a:r>
            <a:r>
              <a:rPr lang="en-US" sz="1600" b="1" dirty="0">
                <a:solidFill>
                  <a:schemeClr val="accent1">
                    <a:lumMod val="75000"/>
                  </a:schemeClr>
                </a:solidFill>
                <a:latin typeface="Tahoma" pitchFamily="34" charset="0"/>
                <a:ea typeface="Tahoma" pitchFamily="34" charset="0"/>
                <a:cs typeface="Tahoma" pitchFamily="34" charset="0"/>
              </a:rPr>
              <a:t>The Flags Register</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It is a 16-bit register, also called Program Status Word (PSW). Seven bits remain unused while the rest nine are used. </a:t>
            </a:r>
            <a:r>
              <a:rPr lang="en-US" sz="1600" b="1" dirty="0">
                <a:solidFill>
                  <a:schemeClr val="accent1">
                    <a:lumMod val="75000"/>
                  </a:schemeClr>
                </a:solidFill>
                <a:latin typeface="Tahoma" pitchFamily="34" charset="0"/>
                <a:ea typeface="Tahoma" pitchFamily="34" charset="0"/>
                <a:cs typeface="Tahoma" pitchFamily="34" charset="0"/>
              </a:rPr>
              <a:t>Six </a:t>
            </a:r>
            <a:r>
              <a:rPr lang="en-US" sz="1600" dirty="0">
                <a:solidFill>
                  <a:schemeClr val="accent1">
                    <a:lumMod val="75000"/>
                  </a:schemeClr>
                </a:solidFill>
                <a:latin typeface="Tahoma" pitchFamily="34" charset="0"/>
                <a:ea typeface="Tahoma" pitchFamily="34" charset="0"/>
                <a:cs typeface="Tahoma" pitchFamily="34" charset="0"/>
              </a:rPr>
              <a:t>are</a:t>
            </a:r>
            <a:r>
              <a:rPr lang="en-US" sz="1600" b="1" dirty="0">
                <a:solidFill>
                  <a:schemeClr val="accent1">
                    <a:lumMod val="75000"/>
                  </a:schemeClr>
                </a:solidFill>
                <a:latin typeface="Tahoma" pitchFamily="34" charset="0"/>
                <a:ea typeface="Tahoma" pitchFamily="34" charset="0"/>
                <a:cs typeface="Tahoma" pitchFamily="34" charset="0"/>
              </a:rPr>
              <a:t> status flags </a:t>
            </a:r>
            <a:r>
              <a:rPr lang="en-US" sz="1600" dirty="0">
                <a:solidFill>
                  <a:schemeClr val="accent1">
                    <a:lumMod val="75000"/>
                  </a:schemeClr>
                </a:solidFill>
                <a:latin typeface="Tahoma" pitchFamily="34" charset="0"/>
                <a:ea typeface="Tahoma" pitchFamily="34" charset="0"/>
                <a:cs typeface="Tahoma" pitchFamily="34" charset="0"/>
              </a:rPr>
              <a:t>and</a:t>
            </a:r>
            <a:r>
              <a:rPr lang="en-US" sz="1600" b="1" dirty="0">
                <a:solidFill>
                  <a:schemeClr val="accent1">
                    <a:lumMod val="75000"/>
                  </a:schemeClr>
                </a:solidFill>
                <a:latin typeface="Tahoma" pitchFamily="34" charset="0"/>
                <a:ea typeface="Tahoma" pitchFamily="34" charset="0"/>
                <a:cs typeface="Tahoma" pitchFamily="34" charset="0"/>
              </a:rPr>
              <a:t> three </a:t>
            </a:r>
            <a:r>
              <a:rPr lang="en-US" sz="1600" dirty="0">
                <a:solidFill>
                  <a:schemeClr val="accent1">
                    <a:lumMod val="75000"/>
                  </a:schemeClr>
                </a:solidFill>
                <a:latin typeface="Tahoma" pitchFamily="34" charset="0"/>
                <a:ea typeface="Tahoma" pitchFamily="34" charset="0"/>
                <a:cs typeface="Tahoma" pitchFamily="34" charset="0"/>
              </a:rPr>
              <a:t>are</a:t>
            </a:r>
            <a:r>
              <a:rPr lang="en-US" sz="1600" b="1" dirty="0">
                <a:solidFill>
                  <a:schemeClr val="accent1">
                    <a:lumMod val="75000"/>
                  </a:schemeClr>
                </a:solidFill>
                <a:latin typeface="Tahoma" pitchFamily="34" charset="0"/>
                <a:ea typeface="Tahoma" pitchFamily="34" charset="0"/>
                <a:cs typeface="Tahoma" pitchFamily="34" charset="0"/>
              </a:rPr>
              <a:t> control flags.</a:t>
            </a:r>
            <a:endParaRPr lang="en-GB" sz="1600" dirty="0">
              <a:solidFill>
                <a:schemeClr val="accent1">
                  <a:lumMod val="75000"/>
                </a:schemeClr>
              </a:solidFill>
              <a:latin typeface="Tahoma" pitchFamily="34" charset="0"/>
              <a:ea typeface="Tahoma" pitchFamily="34" charset="0"/>
              <a:cs typeface="Tahoma" pitchFamily="34" charset="0"/>
            </a:endParaRPr>
          </a:p>
          <a:p>
            <a:pPr marL="76200" lvl="0" indent="0">
              <a:buNone/>
            </a:pPr>
            <a:r>
              <a:rPr lang="en-US" sz="1600" b="1" dirty="0" smtClean="0">
                <a:solidFill>
                  <a:schemeClr val="accent1">
                    <a:lumMod val="75000"/>
                  </a:schemeClr>
                </a:solidFill>
                <a:latin typeface="Tahoma" pitchFamily="34" charset="0"/>
                <a:ea typeface="Tahoma" pitchFamily="34" charset="0"/>
                <a:cs typeface="Tahoma" pitchFamily="34" charset="0"/>
              </a:rPr>
              <a:t>      </a:t>
            </a:r>
            <a:r>
              <a:rPr lang="en-US" sz="1600" b="1" u="sng" dirty="0" smtClean="0">
                <a:solidFill>
                  <a:schemeClr val="accent3"/>
                </a:solidFill>
                <a:latin typeface="Tahoma" pitchFamily="34" charset="0"/>
                <a:ea typeface="Tahoma" pitchFamily="34" charset="0"/>
                <a:cs typeface="Tahoma" pitchFamily="34" charset="0"/>
              </a:rPr>
              <a:t>The </a:t>
            </a:r>
            <a:r>
              <a:rPr lang="en-US" sz="1600" b="1" u="sng" dirty="0">
                <a:solidFill>
                  <a:schemeClr val="accent3"/>
                </a:solidFill>
                <a:latin typeface="Tahoma" pitchFamily="34" charset="0"/>
                <a:ea typeface="Tahoma" pitchFamily="34" charset="0"/>
                <a:cs typeface="Tahoma" pitchFamily="34" charset="0"/>
              </a:rPr>
              <a:t>control flags </a:t>
            </a:r>
            <a:endParaRPr lang="en-GB" sz="1600" u="sng" dirty="0">
              <a:solidFill>
                <a:schemeClr val="accent3"/>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1. DF (Direction Flag) : </a:t>
            </a:r>
            <a:r>
              <a:rPr lang="en-US" sz="1600" dirty="0">
                <a:solidFill>
                  <a:schemeClr val="accent1">
                    <a:lumMod val="75000"/>
                  </a:schemeClr>
                </a:solidFill>
                <a:latin typeface="Tahoma" pitchFamily="34" charset="0"/>
                <a:ea typeface="Tahoma" pitchFamily="34" charset="0"/>
                <a:cs typeface="Tahoma" pitchFamily="34" charset="0"/>
              </a:rPr>
              <a:t>controls the direction of operation of string instructions. (</a:t>
            </a:r>
            <a:r>
              <a:rPr lang="en-US" sz="1600" b="1" dirty="0">
                <a:solidFill>
                  <a:schemeClr val="accent1">
                    <a:lumMod val="75000"/>
                  </a:schemeClr>
                </a:solidFill>
                <a:latin typeface="Tahoma" pitchFamily="34" charset="0"/>
                <a:ea typeface="Tahoma" pitchFamily="34" charset="0"/>
                <a:cs typeface="Tahoma" pitchFamily="34" charset="0"/>
              </a:rPr>
              <a:t>DF=0</a:t>
            </a:r>
            <a:r>
              <a:rPr lang="en-US" sz="1600" dirty="0">
                <a:solidFill>
                  <a:schemeClr val="accent1">
                    <a:lumMod val="75000"/>
                  </a:schemeClr>
                </a:solidFill>
                <a:latin typeface="Tahoma" pitchFamily="34" charset="0"/>
                <a:ea typeface="Tahoma" pitchFamily="34" charset="0"/>
                <a:cs typeface="Tahoma" pitchFamily="34" charset="0"/>
              </a:rPr>
              <a:t> Ascending order </a:t>
            </a:r>
            <a:r>
              <a:rPr lang="en-US" sz="1600" b="1" dirty="0">
                <a:solidFill>
                  <a:schemeClr val="accent1">
                    <a:lumMod val="75000"/>
                  </a:schemeClr>
                </a:solidFill>
                <a:latin typeface="Tahoma" pitchFamily="34" charset="0"/>
                <a:ea typeface="Tahoma" pitchFamily="34" charset="0"/>
                <a:cs typeface="Tahoma" pitchFamily="34" charset="0"/>
              </a:rPr>
              <a:t>DF=1</a:t>
            </a:r>
            <a:r>
              <a:rPr lang="en-US" sz="1600" dirty="0">
                <a:solidFill>
                  <a:schemeClr val="accent1">
                    <a:lumMod val="75000"/>
                  </a:schemeClr>
                </a:solidFill>
                <a:latin typeface="Tahoma" pitchFamily="34" charset="0"/>
                <a:ea typeface="Tahoma" pitchFamily="34" charset="0"/>
                <a:cs typeface="Tahoma" pitchFamily="34" charset="0"/>
              </a:rPr>
              <a:t> Descending order)</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2</a:t>
            </a:r>
            <a:r>
              <a:rPr lang="en-US" sz="1600" dirty="0">
                <a:solidFill>
                  <a:schemeClr val="accent1">
                    <a:lumMod val="75000"/>
                  </a:schemeClr>
                </a:solidFill>
                <a:latin typeface="Tahoma" pitchFamily="34" charset="0"/>
                <a:ea typeface="Tahoma" pitchFamily="34" charset="0"/>
                <a:cs typeface="Tahoma" pitchFamily="34" charset="0"/>
              </a:rPr>
              <a:t>. </a:t>
            </a:r>
            <a:r>
              <a:rPr lang="en-US" sz="1600" b="1" dirty="0">
                <a:solidFill>
                  <a:schemeClr val="accent1">
                    <a:lumMod val="75000"/>
                  </a:schemeClr>
                </a:solidFill>
                <a:latin typeface="Tahoma" pitchFamily="34" charset="0"/>
                <a:ea typeface="Tahoma" pitchFamily="34" charset="0"/>
                <a:cs typeface="Tahoma" pitchFamily="34" charset="0"/>
              </a:rPr>
              <a:t>IF (Interrupt Flag):</a:t>
            </a:r>
            <a:r>
              <a:rPr lang="en-US" sz="1600" dirty="0">
                <a:solidFill>
                  <a:schemeClr val="accent1">
                    <a:lumMod val="75000"/>
                  </a:schemeClr>
                </a:solidFill>
                <a:latin typeface="Tahoma" pitchFamily="34" charset="0"/>
                <a:ea typeface="Tahoma" pitchFamily="34" charset="0"/>
                <a:cs typeface="Tahoma" pitchFamily="34" charset="0"/>
              </a:rPr>
              <a:t> controls the interrupt operation in 8086μP.</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a:t>
            </a:r>
            <a:r>
              <a:rPr lang="en-US" sz="1600" b="1" dirty="0">
                <a:solidFill>
                  <a:schemeClr val="accent1">
                    <a:lumMod val="75000"/>
                  </a:schemeClr>
                </a:solidFill>
                <a:latin typeface="Tahoma" pitchFamily="34" charset="0"/>
                <a:ea typeface="Tahoma" pitchFamily="34" charset="0"/>
                <a:cs typeface="Tahoma" pitchFamily="34" charset="0"/>
              </a:rPr>
              <a:t>IF=0</a:t>
            </a:r>
            <a:r>
              <a:rPr lang="en-US" sz="1600" dirty="0">
                <a:solidFill>
                  <a:schemeClr val="accent1">
                    <a:lumMod val="75000"/>
                  </a:schemeClr>
                </a:solidFill>
                <a:latin typeface="Tahoma" pitchFamily="34" charset="0"/>
                <a:ea typeface="Tahoma" pitchFamily="34" charset="0"/>
                <a:cs typeface="Tahoma" pitchFamily="34" charset="0"/>
              </a:rPr>
              <a:t> Disable interrupt </a:t>
            </a:r>
            <a:r>
              <a:rPr lang="en-US" sz="1600" b="1" dirty="0">
                <a:solidFill>
                  <a:schemeClr val="accent1">
                    <a:lumMod val="75000"/>
                  </a:schemeClr>
                </a:solidFill>
                <a:latin typeface="Tahoma" pitchFamily="34" charset="0"/>
                <a:ea typeface="Tahoma" pitchFamily="34" charset="0"/>
                <a:cs typeface="Tahoma" pitchFamily="34" charset="0"/>
              </a:rPr>
              <a:t>IF=1</a:t>
            </a:r>
            <a:r>
              <a:rPr lang="en-US" sz="1600" dirty="0">
                <a:solidFill>
                  <a:schemeClr val="accent1">
                    <a:lumMod val="75000"/>
                  </a:schemeClr>
                </a:solidFill>
                <a:latin typeface="Tahoma" pitchFamily="34" charset="0"/>
                <a:ea typeface="Tahoma" pitchFamily="34" charset="0"/>
                <a:cs typeface="Tahoma" pitchFamily="34" charset="0"/>
              </a:rPr>
              <a:t> Enable interrupt)</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b="1" dirty="0">
                <a:solidFill>
                  <a:schemeClr val="accent1">
                    <a:lumMod val="75000"/>
                  </a:schemeClr>
                </a:solidFill>
                <a:latin typeface="Tahoma" pitchFamily="34" charset="0"/>
                <a:ea typeface="Tahoma" pitchFamily="34" charset="0"/>
                <a:cs typeface="Tahoma" pitchFamily="34" charset="0"/>
              </a:rPr>
              <a:t>3. TF (Trap Flag): </a:t>
            </a:r>
            <a:r>
              <a:rPr lang="en-US" sz="1600" dirty="0">
                <a:solidFill>
                  <a:schemeClr val="accent1">
                    <a:lumMod val="75000"/>
                  </a:schemeClr>
                </a:solidFill>
                <a:latin typeface="Tahoma" pitchFamily="34" charset="0"/>
                <a:ea typeface="Tahoma" pitchFamily="34" charset="0"/>
                <a:cs typeface="Tahoma" pitchFamily="34" charset="0"/>
              </a:rPr>
              <a:t>controls the operation of the microprocessor.</a:t>
            </a:r>
            <a:endParaRPr lang="en-GB" sz="1600" dirty="0">
              <a:solidFill>
                <a:schemeClr val="accent1">
                  <a:lumMod val="75000"/>
                </a:schemeClr>
              </a:solidFill>
              <a:latin typeface="Tahoma" pitchFamily="34" charset="0"/>
              <a:ea typeface="Tahoma" pitchFamily="34" charset="0"/>
              <a:cs typeface="Tahoma" pitchFamily="34" charset="0"/>
            </a:endParaRPr>
          </a:p>
          <a:p>
            <a:pPr lvl="0"/>
            <a:r>
              <a:rPr lang="en-US" sz="1600" dirty="0">
                <a:solidFill>
                  <a:schemeClr val="accent1">
                    <a:lumMod val="75000"/>
                  </a:schemeClr>
                </a:solidFill>
                <a:latin typeface="Tahoma" pitchFamily="34" charset="0"/>
                <a:ea typeface="Tahoma" pitchFamily="34" charset="0"/>
                <a:cs typeface="Tahoma" pitchFamily="34" charset="0"/>
              </a:rPr>
              <a:t>(</a:t>
            </a:r>
            <a:r>
              <a:rPr lang="en-US" sz="1600" b="1" dirty="0">
                <a:solidFill>
                  <a:schemeClr val="accent1">
                    <a:lumMod val="75000"/>
                  </a:schemeClr>
                </a:solidFill>
                <a:latin typeface="Tahoma" pitchFamily="34" charset="0"/>
                <a:ea typeface="Tahoma" pitchFamily="34" charset="0"/>
                <a:cs typeface="Tahoma" pitchFamily="34" charset="0"/>
              </a:rPr>
              <a:t>TF=0</a:t>
            </a:r>
            <a:r>
              <a:rPr lang="en-US" sz="1600" dirty="0">
                <a:solidFill>
                  <a:schemeClr val="accent1">
                    <a:lumMod val="75000"/>
                  </a:schemeClr>
                </a:solidFill>
                <a:latin typeface="Tahoma" pitchFamily="34" charset="0"/>
                <a:ea typeface="Tahoma" pitchFamily="34" charset="0"/>
                <a:cs typeface="Tahoma" pitchFamily="34" charset="0"/>
              </a:rPr>
              <a:t> Normal operation </a:t>
            </a:r>
            <a:r>
              <a:rPr lang="en-US" sz="1600" b="1" dirty="0">
                <a:solidFill>
                  <a:schemeClr val="accent1">
                    <a:lumMod val="75000"/>
                  </a:schemeClr>
                </a:solidFill>
                <a:latin typeface="Tahoma" pitchFamily="34" charset="0"/>
                <a:ea typeface="Tahoma" pitchFamily="34" charset="0"/>
                <a:cs typeface="Tahoma" pitchFamily="34" charset="0"/>
              </a:rPr>
              <a:t>TF=1</a:t>
            </a:r>
            <a:r>
              <a:rPr lang="en-US" sz="1600" dirty="0">
                <a:solidFill>
                  <a:schemeClr val="accent1">
                    <a:lumMod val="75000"/>
                  </a:schemeClr>
                </a:solidFill>
                <a:latin typeface="Tahoma" pitchFamily="34" charset="0"/>
                <a:ea typeface="Tahoma" pitchFamily="34" charset="0"/>
                <a:cs typeface="Tahoma" pitchFamily="34" charset="0"/>
              </a:rPr>
              <a:t> Single Step operation)</a:t>
            </a:r>
            <a:endParaRPr lang="en-GB" sz="1600" dirty="0">
              <a:solidFill>
                <a:schemeClr val="accent1">
                  <a:lumMod val="75000"/>
                </a:schemeClr>
              </a:solidFill>
              <a:latin typeface="Tahoma" pitchFamily="34" charset="0"/>
              <a:ea typeface="Tahoma" pitchFamily="34" charset="0"/>
              <a:cs typeface="Tahoma" pitchFamily="34" charset="0"/>
            </a:endParaRPr>
          </a:p>
          <a:p>
            <a:pPr marL="76200" indent="0">
              <a:buNone/>
            </a:pPr>
            <a:endParaRPr lang="en-GB" sz="1600" dirty="0">
              <a:solidFill>
                <a:schemeClr val="accent1">
                  <a:lumMod val="75000"/>
                </a:schemeClr>
              </a:solidFill>
              <a:latin typeface="Tahoma" pitchFamily="34" charset="0"/>
              <a:ea typeface="Tahoma" pitchFamily="34" charset="0"/>
              <a:cs typeface="Tahoma" pitchFamily="34" charset="0"/>
            </a:endParaRPr>
          </a:p>
          <a:p>
            <a:pPr marL="76200" indent="0">
              <a:buNone/>
            </a:pPr>
            <a:endParaRPr lang="en-GB" sz="1600" dirty="0">
              <a:solidFill>
                <a:schemeClr val="accent1">
                  <a:lumMod val="75000"/>
                </a:schemeClr>
              </a:solidFill>
              <a:latin typeface="Tahoma" pitchFamily="34" charset="0"/>
              <a:ea typeface="Tahoma" pitchFamily="34" charset="0"/>
              <a:cs typeface="Tahoma" pitchFamily="34" charset="0"/>
            </a:endParaRPr>
          </a:p>
          <a:p>
            <a:endParaRPr lang="en-GB" sz="1600" dirty="0">
              <a:solidFill>
                <a:schemeClr val="accent1">
                  <a:lumMod val="75000"/>
                </a:schemeClr>
              </a:solidFill>
              <a:latin typeface="Tahoma" pitchFamily="34" charset="0"/>
              <a:ea typeface="Tahoma" pitchFamily="34" charset="0"/>
              <a:cs typeface="Tahoma"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133757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1049</Words>
  <Application>Microsoft Office PowerPoint</Application>
  <PresentationFormat>On-screen Show (16:9)</PresentationFormat>
  <Paragraphs>113</Paragraphs>
  <Slides>14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Eras Demi ITC</vt:lpstr>
      <vt:lpstr>Segoe UI Semibold</vt:lpstr>
      <vt:lpstr>Titillium Web</vt:lpstr>
      <vt:lpstr>Calibri</vt:lpstr>
      <vt:lpstr>Yu Gothic UI Semibold</vt:lpstr>
      <vt:lpstr>Wingdings</vt:lpstr>
      <vt:lpstr>Tahoma</vt:lpstr>
      <vt:lpstr>Titillium Web Light</vt:lpstr>
      <vt:lpstr>Donalbain template</vt:lpstr>
      <vt:lpstr>Intel 8086 Microprocessor Architecture</vt:lpstr>
      <vt:lpstr>            The 8086 Processor Model</vt:lpstr>
      <vt:lpstr>PowerPoint Presentation</vt:lpstr>
      <vt:lpstr>              1.Bus Interface Unit (BIU)</vt:lpstr>
      <vt:lpstr>PowerPoint Presentation</vt:lpstr>
      <vt:lpstr>2.Execution  Unit(EU)</vt:lpstr>
      <vt:lpstr>PowerPoint Presentation</vt:lpstr>
      <vt:lpstr>PowerPoint Presentation</vt:lpstr>
      <vt:lpstr>PowerPoint Presentation</vt:lpstr>
      <vt:lpstr>PowerPoint Presentation</vt:lpstr>
      <vt:lpstr>PowerPoint Presentation</vt:lpstr>
      <vt:lpstr>Fetch and execute cycle</vt:lpstr>
      <vt:lpstr>PowerPoint Presentation</vt:lpstr>
      <vt:lpstr> باشراف د. عمر أحمد  إعداد: خولة محمد (علوم الحاسوب) نسمية أبو (علوم الحاسوب) سبيدة يحي(تقانة المعلومات)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8086</dc:title>
  <dc:creator>zubaida</dc:creator>
  <cp:lastModifiedBy>Windows User</cp:lastModifiedBy>
  <cp:revision>54</cp:revision>
  <dcterms:modified xsi:type="dcterms:W3CDTF">2020-11-25T12:39:05Z</dcterms:modified>
</cp:coreProperties>
</file>