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86" r:id="rId1"/>
  </p:sldMasterIdLst>
  <p:sldIdLst>
    <p:sldId id="277" r:id="rId2"/>
    <p:sldId id="276" r:id="rId3"/>
    <p:sldId id="258" r:id="rId4"/>
    <p:sldId id="259"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2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A155D93-976A-4E5E-9DD9-BB058E0CD1C5}" type="datetimeFigureOut">
              <a:rPr lang="en-US" smtClean="0"/>
              <a:t>11/25/2020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5EDCA31-EA6B-4028-9092-3F6E3B01F5A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3799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A155D93-976A-4E5E-9DD9-BB058E0CD1C5}"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DCA31-EA6B-4028-9092-3F6E3B01F5A9}" type="slidenum">
              <a:rPr lang="en-US" smtClean="0"/>
              <a:t>‹#›</a:t>
            </a:fld>
            <a:endParaRPr lang="en-US"/>
          </a:p>
        </p:txBody>
      </p:sp>
    </p:spTree>
    <p:extLst>
      <p:ext uri="{BB962C8B-B14F-4D97-AF65-F5344CB8AC3E}">
        <p14:creationId xmlns:p14="http://schemas.microsoft.com/office/powerpoint/2010/main" val="121702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155D93-976A-4E5E-9DD9-BB058E0CD1C5}"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DCA31-EA6B-4028-9092-3F6E3B01F5A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6551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155D93-976A-4E5E-9DD9-BB058E0CD1C5}"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DCA31-EA6B-4028-9092-3F6E3B01F5A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0499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155D93-976A-4E5E-9DD9-BB058E0CD1C5}"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DCA31-EA6B-4028-9092-3F6E3B01F5A9}" type="slidenum">
              <a:rPr lang="en-US" smtClean="0"/>
              <a:t>‹#›</a:t>
            </a:fld>
            <a:endParaRPr lang="en-US"/>
          </a:p>
        </p:txBody>
      </p:sp>
    </p:spTree>
    <p:extLst>
      <p:ext uri="{BB962C8B-B14F-4D97-AF65-F5344CB8AC3E}">
        <p14:creationId xmlns:p14="http://schemas.microsoft.com/office/powerpoint/2010/main" val="994529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155D93-976A-4E5E-9DD9-BB058E0CD1C5}"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DCA31-EA6B-4028-9092-3F6E3B01F5A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342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155D93-976A-4E5E-9DD9-BB058E0CD1C5}"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DCA31-EA6B-4028-9092-3F6E3B01F5A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4210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155D93-976A-4E5E-9DD9-BB058E0CD1C5}"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DCA31-EA6B-4028-9092-3F6E3B01F5A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1319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155D93-976A-4E5E-9DD9-BB058E0CD1C5}"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DCA31-EA6B-4028-9092-3F6E3B01F5A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3268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155D93-976A-4E5E-9DD9-BB058E0CD1C5}"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DCA31-EA6B-4028-9092-3F6E3B01F5A9}" type="slidenum">
              <a:rPr lang="en-US" smtClean="0"/>
              <a:t>‹#›</a:t>
            </a:fld>
            <a:endParaRPr lang="en-US"/>
          </a:p>
        </p:txBody>
      </p:sp>
    </p:spTree>
    <p:extLst>
      <p:ext uri="{BB962C8B-B14F-4D97-AF65-F5344CB8AC3E}">
        <p14:creationId xmlns:p14="http://schemas.microsoft.com/office/powerpoint/2010/main" val="37722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155D93-976A-4E5E-9DD9-BB058E0CD1C5}"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DCA31-EA6B-4028-9092-3F6E3B01F5A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3991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155D93-976A-4E5E-9DD9-BB058E0CD1C5}"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DCA31-EA6B-4028-9092-3F6E3B01F5A9}" type="slidenum">
              <a:rPr lang="en-US" smtClean="0"/>
              <a:t>‹#›</a:t>
            </a:fld>
            <a:endParaRPr lang="en-US"/>
          </a:p>
        </p:txBody>
      </p:sp>
    </p:spTree>
    <p:extLst>
      <p:ext uri="{BB962C8B-B14F-4D97-AF65-F5344CB8AC3E}">
        <p14:creationId xmlns:p14="http://schemas.microsoft.com/office/powerpoint/2010/main" val="403921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155D93-976A-4E5E-9DD9-BB058E0CD1C5}"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EDCA31-EA6B-4028-9092-3F6E3B01F5A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564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155D93-976A-4E5E-9DD9-BB058E0CD1C5}"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EDCA31-EA6B-4028-9092-3F6E3B01F5A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7206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155D93-976A-4E5E-9DD9-BB058E0CD1C5}"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EDCA31-EA6B-4028-9092-3F6E3B01F5A9}" type="slidenum">
              <a:rPr lang="en-US" smtClean="0"/>
              <a:t>‹#›</a:t>
            </a:fld>
            <a:endParaRPr lang="en-US"/>
          </a:p>
        </p:txBody>
      </p:sp>
    </p:spTree>
    <p:extLst>
      <p:ext uri="{BB962C8B-B14F-4D97-AF65-F5344CB8AC3E}">
        <p14:creationId xmlns:p14="http://schemas.microsoft.com/office/powerpoint/2010/main" val="290172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A155D93-976A-4E5E-9DD9-BB058E0CD1C5}"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DCA31-EA6B-4028-9092-3F6E3B01F5A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4386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A155D93-976A-4E5E-9DD9-BB058E0CD1C5}"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DCA31-EA6B-4028-9092-3F6E3B01F5A9}" type="slidenum">
              <a:rPr lang="en-US" smtClean="0"/>
              <a:t>‹#›</a:t>
            </a:fld>
            <a:endParaRPr lang="en-US"/>
          </a:p>
        </p:txBody>
      </p:sp>
    </p:spTree>
    <p:extLst>
      <p:ext uri="{BB962C8B-B14F-4D97-AF65-F5344CB8AC3E}">
        <p14:creationId xmlns:p14="http://schemas.microsoft.com/office/powerpoint/2010/main" val="181336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155D93-976A-4E5E-9DD9-BB058E0CD1C5}" type="datetimeFigureOut">
              <a:rPr lang="en-US" smtClean="0"/>
              <a:t>11/25/2020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EDCA31-EA6B-4028-9092-3F6E3B01F5A9}" type="slidenum">
              <a:rPr lang="en-US" smtClean="0"/>
              <a:t>‹#›</a:t>
            </a:fld>
            <a:endParaRPr lang="en-US"/>
          </a:p>
        </p:txBody>
      </p:sp>
    </p:spTree>
    <p:extLst>
      <p:ext uri="{BB962C8B-B14F-4D97-AF65-F5344CB8AC3E}">
        <p14:creationId xmlns:p14="http://schemas.microsoft.com/office/powerpoint/2010/main" val="6672302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9854" y="653189"/>
            <a:ext cx="10650828" cy="5103320"/>
          </a:xfrm>
          <a:prstGeom prst="rect">
            <a:avLst/>
          </a:prstGeom>
        </p:spPr>
        <p:txBody>
          <a:bodyPr wrap="square">
            <a:spAutoFit/>
          </a:bodyPr>
          <a:lstStyle/>
          <a:p>
            <a:pPr algn="ctr">
              <a:lnSpc>
                <a:spcPct val="107000"/>
              </a:lnSpc>
              <a:spcAft>
                <a:spcPts val="800"/>
              </a:spcAft>
            </a:pPr>
            <a:r>
              <a:rPr lang="en-US" sz="2200" b="1" dirty="0">
                <a:latin typeface="Times New Roman" panose="02020603050405020304" pitchFamily="18" charset="0"/>
                <a:ea typeface="Calibri" panose="020F0502020204030204" pitchFamily="34" charset="0"/>
                <a:cs typeface="Arial" panose="020B0604020202020204" pitchFamily="34" charset="0"/>
              </a:rPr>
              <a:t>INTERNATIONAL UNIVERSITY OF AFRICA </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200" b="1" dirty="0">
                <a:latin typeface="Times New Roman" panose="02020603050405020304" pitchFamily="18" charset="0"/>
                <a:ea typeface="Calibri" panose="020F0502020204030204" pitchFamily="34" charset="0"/>
                <a:cs typeface="Arial" panose="020B0604020202020204" pitchFamily="34" charset="0"/>
              </a:rPr>
              <a:t> </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200" b="1" dirty="0">
                <a:latin typeface="Times New Roman" panose="02020603050405020304" pitchFamily="18" charset="0"/>
                <a:ea typeface="Calibri" panose="020F0502020204030204" pitchFamily="34" charset="0"/>
                <a:cs typeface="Arial" panose="020B0604020202020204" pitchFamily="34" charset="0"/>
              </a:rPr>
              <a:t>Faculty: Computer Science</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200" b="1" dirty="0">
                <a:latin typeface="Times New Roman" panose="02020603050405020304" pitchFamily="18" charset="0"/>
                <a:ea typeface="Calibri" panose="020F0502020204030204" pitchFamily="34" charset="0"/>
                <a:cs typeface="Arial" panose="020B0604020202020204" pitchFamily="34" charset="0"/>
              </a:rPr>
              <a:t>Subject: Computer Architecture</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200" b="1" dirty="0">
                <a:latin typeface="Times New Roman" panose="02020603050405020304" pitchFamily="18" charset="0"/>
                <a:ea typeface="Calibri" panose="020F0502020204030204" pitchFamily="34" charset="0"/>
                <a:cs typeface="Arial" panose="020B0604020202020204" pitchFamily="34" charset="0"/>
              </a:rPr>
              <a:t>Assignment: Addressing Mode</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200" b="1" dirty="0">
                <a:latin typeface="Times New Roman" panose="02020603050405020304" pitchFamily="18" charset="0"/>
                <a:ea typeface="Calibri" panose="020F0502020204030204" pitchFamily="34" charset="0"/>
                <a:cs typeface="Arial" panose="020B0604020202020204" pitchFamily="34" charset="0"/>
              </a:rPr>
              <a:t>Name: Ibrahim Abdullahi </a:t>
            </a:r>
            <a:r>
              <a:rPr lang="en-US" sz="2200" b="1" dirty="0" err="1" smtClean="0">
                <a:latin typeface="Times New Roman" panose="02020603050405020304" pitchFamily="18" charset="0"/>
                <a:ea typeface="Calibri" panose="020F0502020204030204" pitchFamily="34" charset="0"/>
                <a:cs typeface="Arial" panose="020B0604020202020204" pitchFamily="34" charset="0"/>
              </a:rPr>
              <a:t>Kunow</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200" b="1" dirty="0">
                <a:latin typeface="Times New Roman" panose="02020603050405020304" pitchFamily="18" charset="0"/>
                <a:ea typeface="Calibri" panose="020F0502020204030204" pitchFamily="34" charset="0"/>
                <a:cs typeface="Arial" panose="020B0604020202020204" pitchFamily="34" charset="0"/>
              </a:rPr>
              <a:t>             </a:t>
            </a:r>
            <a:r>
              <a:rPr lang="en-US" sz="2200" b="1" dirty="0" err="1" smtClean="0">
                <a:latin typeface="Times New Roman" panose="02020603050405020304" pitchFamily="18" charset="0"/>
                <a:ea typeface="Calibri" panose="020F0502020204030204" pitchFamily="34" charset="0"/>
                <a:cs typeface="Arial" panose="020B0604020202020204" pitchFamily="34" charset="0"/>
              </a:rPr>
              <a:t>Abubakar</a:t>
            </a:r>
            <a:r>
              <a:rPr lang="en-US" sz="2200" b="1" dirty="0" smtClean="0">
                <a:latin typeface="Times New Roman" panose="02020603050405020304" pitchFamily="18" charset="0"/>
                <a:ea typeface="Calibri" panose="020F0502020204030204" pitchFamily="34" charset="0"/>
                <a:cs typeface="Arial" panose="020B0604020202020204" pitchFamily="34" charset="0"/>
              </a:rPr>
              <a:t> Ali </a:t>
            </a:r>
            <a:r>
              <a:rPr lang="en-US" sz="2200" b="1" dirty="0" err="1" smtClean="0">
                <a:latin typeface="Times New Roman" panose="02020603050405020304" pitchFamily="18" charset="0"/>
                <a:ea typeface="Calibri" panose="020F0502020204030204" pitchFamily="34" charset="0"/>
                <a:cs typeface="Arial" panose="020B0604020202020204" pitchFamily="34" charset="0"/>
              </a:rPr>
              <a:t>Hafidh</a:t>
            </a:r>
            <a:endParaRPr lang="en-US" sz="2200" b="1" dirty="0" smtClean="0">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r>
              <a:rPr lang="en-US" sz="2200" b="1" dirty="0">
                <a:effectLst/>
                <a:latin typeface="Times New Roman" panose="02020603050405020304" pitchFamily="18" charset="0"/>
                <a:ea typeface="Calibri" panose="020F0502020204030204" pitchFamily="34" charset="0"/>
                <a:cs typeface="Arial" panose="020B0604020202020204" pitchFamily="34" charset="0"/>
              </a:rPr>
              <a:t> </a:t>
            </a:r>
            <a:r>
              <a:rPr lang="en-US" sz="2200" b="1" dirty="0" smtClean="0">
                <a:effectLst/>
                <a:latin typeface="Times New Roman" panose="02020603050405020304" pitchFamily="18" charset="0"/>
                <a:ea typeface="Calibri" panose="020F0502020204030204" pitchFamily="34" charset="0"/>
                <a:cs typeface="Arial" panose="020B0604020202020204" pitchFamily="34" charset="0"/>
              </a:rPr>
              <a:t>            Mustafa </a:t>
            </a:r>
            <a:r>
              <a:rPr lang="en-US" sz="2200" b="1" dirty="0" err="1" smtClean="0">
                <a:effectLst/>
                <a:latin typeface="Times New Roman" panose="02020603050405020304" pitchFamily="18" charset="0"/>
                <a:ea typeface="Calibri" panose="020F0502020204030204" pitchFamily="34" charset="0"/>
                <a:cs typeface="Arial" panose="020B0604020202020204" pitchFamily="34" charset="0"/>
              </a:rPr>
              <a:t>Abbakar</a:t>
            </a:r>
            <a:endParaRPr lang="en-US" sz="2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393915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9854" y="618187"/>
            <a:ext cx="10792496" cy="5248873"/>
          </a:xfrm>
          <a:prstGeom prst="rect">
            <a:avLst/>
          </a:prstGeom>
        </p:spPr>
        <p:txBody>
          <a:bodyPr wrap="square">
            <a:spAutoFit/>
          </a:bodyPr>
          <a:lstStyle/>
          <a:p>
            <a:pPr>
              <a:lnSpc>
                <a:spcPct val="107000"/>
              </a:lnSpc>
              <a:spcAft>
                <a:spcPts val="1350"/>
              </a:spcAft>
            </a:pP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5:</a:t>
            </a:r>
            <a:r>
              <a:rPr lang="en-US" sz="22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Indexed Addressing Modes</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indexed addressing modes use the following syntax:</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Mov al, disp [bx]</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Mov al, disp [bp]</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Mov al, disp [si]</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Mov al, disp [di]</a:t>
            </a:r>
            <a:endParaRPr lang="en-US" sz="2200" dirty="0">
              <a:latin typeface="Calibri" panose="020F0502020204030204" pitchFamily="34" charset="0"/>
              <a:ea typeface="Calibri" panose="020F0502020204030204" pitchFamily="34" charset="0"/>
              <a:cs typeface="Arial" panose="020B0604020202020204" pitchFamily="34" charset="0"/>
            </a:endParaRPr>
          </a:p>
          <a:p>
            <a:r>
              <a:rPr lang="en-US" sz="2200" dirty="0">
                <a:solidFill>
                  <a:srgbClr val="000000"/>
                </a:solidFill>
                <a:latin typeface="Times New Roman" panose="02020603050405020304" pitchFamily="18" charset="0"/>
                <a:ea typeface="Times New Roman" panose="02020603050405020304" pitchFamily="18" charset="0"/>
              </a:rPr>
              <a:t>If </a:t>
            </a:r>
            <a:r>
              <a:rPr lang="en-US" sz="2200" dirty="0">
                <a:solidFill>
                  <a:srgbClr val="000000"/>
                </a:solidFill>
                <a:latin typeface="Courier New" panose="02070309020205020404" pitchFamily="49" charset="0"/>
                <a:ea typeface="Times New Roman" panose="02020603050405020304" pitchFamily="18" charset="0"/>
              </a:rPr>
              <a:t>bx</a:t>
            </a:r>
            <a:r>
              <a:rPr lang="en-US" sz="2200" dirty="0">
                <a:solidFill>
                  <a:srgbClr val="000000"/>
                </a:solidFill>
                <a:latin typeface="Times New Roman" panose="02020603050405020304" pitchFamily="18" charset="0"/>
                <a:ea typeface="Times New Roman" panose="02020603050405020304" pitchFamily="18" charset="0"/>
              </a:rPr>
              <a:t> contains 1000h, then the instruction</a:t>
            </a:r>
            <a:r>
              <a:rPr lang="en-US" sz="2200" dirty="0">
                <a:solidFill>
                  <a:srgbClr val="000000"/>
                </a:solidFill>
                <a:latin typeface="Courier New" panose="02070309020205020404" pitchFamily="49" charset="0"/>
                <a:ea typeface="Times New Roman" panose="02020603050405020304" pitchFamily="18" charset="0"/>
              </a:rPr>
              <a:t> mov cl, 20h [bx] </a:t>
            </a:r>
            <a:r>
              <a:rPr lang="en-US" sz="2200" dirty="0">
                <a:solidFill>
                  <a:srgbClr val="000000"/>
                </a:solidFill>
                <a:latin typeface="Times New Roman" panose="02020603050405020304" pitchFamily="18" charset="0"/>
                <a:ea typeface="Times New Roman" panose="02020603050405020304" pitchFamily="18" charset="0"/>
              </a:rPr>
              <a:t>will load </a:t>
            </a:r>
            <a:r>
              <a:rPr lang="en-US" sz="2200" dirty="0">
                <a:solidFill>
                  <a:srgbClr val="000000"/>
                </a:solidFill>
                <a:latin typeface="Courier New" panose="02070309020205020404" pitchFamily="49" charset="0"/>
                <a:ea typeface="Times New Roman" panose="02020603050405020304" pitchFamily="18" charset="0"/>
              </a:rPr>
              <a:t>cl</a:t>
            </a:r>
            <a:r>
              <a:rPr lang="en-US" sz="2200" dirty="0">
                <a:solidFill>
                  <a:srgbClr val="000000"/>
                </a:solidFill>
                <a:latin typeface="Times New Roman" panose="02020603050405020304" pitchFamily="18" charset="0"/>
                <a:ea typeface="Times New Roman" panose="02020603050405020304" pitchFamily="18" charset="0"/>
              </a:rPr>
              <a:t> from memory location ds: 1020h. Likewise, if </a:t>
            </a:r>
            <a:r>
              <a:rPr lang="en-US" sz="2200" dirty="0">
                <a:solidFill>
                  <a:srgbClr val="000000"/>
                </a:solidFill>
                <a:latin typeface="Courier New" panose="02070309020205020404" pitchFamily="49" charset="0"/>
                <a:ea typeface="Times New Roman" panose="02020603050405020304" pitchFamily="18" charset="0"/>
              </a:rPr>
              <a:t>bp</a:t>
            </a:r>
            <a:r>
              <a:rPr lang="en-US" sz="2200" dirty="0">
                <a:solidFill>
                  <a:srgbClr val="000000"/>
                </a:solidFill>
                <a:latin typeface="Times New Roman" panose="02020603050405020304" pitchFamily="18" charset="0"/>
                <a:ea typeface="Times New Roman" panose="02020603050405020304" pitchFamily="18" charset="0"/>
              </a:rPr>
              <a:t> contains 2020h,</a:t>
            </a:r>
            <a:r>
              <a:rPr lang="en-US" sz="2200" dirty="0">
                <a:solidFill>
                  <a:srgbClr val="000000"/>
                </a:solidFill>
                <a:latin typeface="Courier New" panose="02070309020205020404" pitchFamily="49" charset="0"/>
                <a:ea typeface="Times New Roman" panose="02020603050405020304" pitchFamily="18" charset="0"/>
              </a:rPr>
              <a:t> mov DH, 1000h [bp]</a:t>
            </a:r>
            <a:r>
              <a:rPr lang="en-US" sz="2200" dirty="0">
                <a:solidFill>
                  <a:srgbClr val="000000"/>
                </a:solidFill>
                <a:latin typeface="Times New Roman" panose="02020603050405020304" pitchFamily="18" charset="0"/>
                <a:ea typeface="Times New Roman" panose="02020603050405020304" pitchFamily="18" charset="0"/>
              </a:rPr>
              <a:t> will load </a:t>
            </a:r>
            <a:r>
              <a:rPr lang="en-US" sz="2200" dirty="0">
                <a:solidFill>
                  <a:srgbClr val="000000"/>
                </a:solidFill>
                <a:latin typeface="Courier New" panose="02070309020205020404" pitchFamily="49" charset="0"/>
                <a:ea typeface="Times New Roman" panose="02020603050405020304" pitchFamily="18" charset="0"/>
              </a:rPr>
              <a:t>DH</a:t>
            </a:r>
            <a:r>
              <a:rPr lang="en-US" sz="2200" dirty="0">
                <a:solidFill>
                  <a:srgbClr val="000000"/>
                </a:solidFill>
                <a:latin typeface="Times New Roman" panose="02020603050405020304" pitchFamily="18" charset="0"/>
                <a:ea typeface="Times New Roman" panose="02020603050405020304" pitchFamily="18" charset="0"/>
              </a:rPr>
              <a:t> from location ss: 3020</a:t>
            </a:r>
            <a:r>
              <a:rPr lang="en-US" sz="2200" dirty="0" smtClean="0">
                <a:solidFill>
                  <a:srgbClr val="000000"/>
                </a:solidFill>
                <a:latin typeface="Times New Roman" panose="02020603050405020304" pitchFamily="18" charset="0"/>
                <a:ea typeface="Times New Roman" panose="02020603050405020304" pitchFamily="18" charset="0"/>
              </a:rPr>
              <a:t>.</a:t>
            </a:r>
            <a:r>
              <a:rPr lang="en-US" sz="2200" dirty="0"/>
              <a:t> The offsets generated by these addressing modes are the sum of the constant and the specified register</a:t>
            </a:r>
            <a:r>
              <a:rPr lang="en-US" sz="2200" dirty="0" smtClean="0"/>
              <a:t>.</a:t>
            </a:r>
          </a:p>
          <a:p>
            <a:pPr>
              <a:lnSpc>
                <a:spcPct val="107000"/>
              </a:lnSpc>
            </a:pP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addressing modes involving </a:t>
            </a: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bx, si,</a:t>
            </a: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and </a:t>
            </a: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di</a:t>
            </a: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all use the data segment, the </a:t>
            </a: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disp [bp]</a:t>
            </a: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addressing mode uses the stack segment by default. As with the register indirect addressing </a:t>
            </a:r>
            <a:r>
              <a:rPr lang="en-US" sz="2200"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modes. </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2200" dirty="0" smtClean="0"/>
              <a:t> </a:t>
            </a:r>
            <a:endParaRPr lang="en-US" sz="2200" dirty="0"/>
          </a:p>
        </p:txBody>
      </p:sp>
    </p:spTree>
    <p:extLst>
      <p:ext uri="{BB962C8B-B14F-4D97-AF65-F5344CB8AC3E}">
        <p14:creationId xmlns:p14="http://schemas.microsoft.com/office/powerpoint/2010/main" val="3776736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6975" y="618187"/>
            <a:ext cx="10805374" cy="5559407"/>
          </a:xfrm>
          <a:prstGeom prst="rect">
            <a:avLst/>
          </a:prstGeom>
        </p:spPr>
        <p:txBody>
          <a:bodyPr wrap="square">
            <a:spAutoFit/>
          </a:bodyPr>
          <a:lstStyle/>
          <a:p>
            <a:pPr>
              <a:lnSpc>
                <a:spcPct val="107000"/>
              </a:lnSpc>
            </a:pPr>
            <a:r>
              <a:rPr lang="en-US" sz="2200"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You </a:t>
            </a: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can use the segment override prefixes to specify a different segment:</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Mov al, ss: disp [bx]</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Mov al, es: disp [bp]</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Mov al, cs: disp [si]</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Mov al, ss: disp [di</a:t>
            </a:r>
            <a:r>
              <a:rPr lang="en-US" sz="2200" dirty="0" smtClean="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p>
          <a:p>
            <a:pPr>
              <a:lnSpc>
                <a:spcPct val="107000"/>
              </a:lnSpc>
            </a:pPr>
            <a:r>
              <a:rPr lang="en-US" sz="24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6: Based Indexed Addressing Modes</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based indexed addressing modes are simply combinations of the register indirect addressing modes. These addressing modes form the offset by adding together a base register (</a:t>
            </a: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bx</a:t>
            </a: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or </a:t>
            </a: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bp</a:t>
            </a: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and an index register (</a:t>
            </a: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si</a:t>
            </a: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or </a:t>
            </a: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di</a:t>
            </a: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The allowable forms for these addressing modes are</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Mov al, [bx] [si]</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Mov al, [bx] [di]</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Mov al, [bp] [si]</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Mov al, [bp] [di]</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1103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6975" y="579549"/>
            <a:ext cx="10805374" cy="4405693"/>
          </a:xfrm>
          <a:prstGeom prst="rect">
            <a:avLst/>
          </a:prstGeom>
        </p:spPr>
        <p:txBody>
          <a:bodyPr wrap="square">
            <a:spAutoFit/>
          </a:bodyPr>
          <a:lstStyle/>
          <a:p>
            <a:pPr>
              <a:lnSpc>
                <a:spcPct val="107000"/>
              </a:lnSpc>
            </a:pPr>
            <a:r>
              <a:rPr lang="en-US" sz="2200"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Suppose </a:t>
            </a: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that </a:t>
            </a: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bx</a:t>
            </a: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contains 1000h and </a:t>
            </a: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si</a:t>
            </a: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contains 880h. Then the instruction</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Mov al, [bx] [si] </a:t>
            </a:r>
            <a:endParaRPr lang="en-US" sz="2200" dirty="0">
              <a:latin typeface="Calibri" panose="020F0502020204030204" pitchFamily="34" charset="0"/>
              <a:ea typeface="Calibri" panose="020F0502020204030204" pitchFamily="34" charset="0"/>
              <a:cs typeface="Arial" panose="020B0604020202020204" pitchFamily="34" charset="0"/>
            </a:endParaRPr>
          </a:p>
          <a:p>
            <a:r>
              <a:rPr lang="en-US" sz="2200" dirty="0">
                <a:solidFill>
                  <a:srgbClr val="000000"/>
                </a:solidFill>
                <a:latin typeface="Times New Roman" panose="02020603050405020304" pitchFamily="18" charset="0"/>
                <a:ea typeface="Times New Roman" panose="02020603050405020304" pitchFamily="18" charset="0"/>
              </a:rPr>
              <a:t>Would load </a:t>
            </a:r>
            <a:r>
              <a:rPr lang="en-US" sz="2200" dirty="0">
                <a:solidFill>
                  <a:srgbClr val="000000"/>
                </a:solidFill>
                <a:latin typeface="Courier New" panose="02070309020205020404" pitchFamily="49" charset="0"/>
                <a:ea typeface="Times New Roman" panose="02020603050405020304" pitchFamily="18" charset="0"/>
              </a:rPr>
              <a:t>al</a:t>
            </a:r>
            <a:r>
              <a:rPr lang="en-US" sz="2200" dirty="0">
                <a:solidFill>
                  <a:srgbClr val="000000"/>
                </a:solidFill>
                <a:latin typeface="Times New Roman" panose="02020603050405020304" pitchFamily="18" charset="0"/>
                <a:ea typeface="Times New Roman" panose="02020603050405020304" pitchFamily="18" charset="0"/>
              </a:rPr>
              <a:t> from location DS: 1880h. Likewise, if </a:t>
            </a:r>
            <a:r>
              <a:rPr lang="en-US" sz="2200" dirty="0">
                <a:solidFill>
                  <a:srgbClr val="000000"/>
                </a:solidFill>
                <a:latin typeface="Courier New" panose="02070309020205020404" pitchFamily="49" charset="0"/>
                <a:ea typeface="Times New Roman" panose="02020603050405020304" pitchFamily="18" charset="0"/>
              </a:rPr>
              <a:t>bp</a:t>
            </a:r>
            <a:r>
              <a:rPr lang="en-US" sz="2200" dirty="0">
                <a:solidFill>
                  <a:srgbClr val="000000"/>
                </a:solidFill>
                <a:latin typeface="Times New Roman" panose="02020603050405020304" pitchFamily="18" charset="0"/>
                <a:ea typeface="Times New Roman" panose="02020603050405020304" pitchFamily="18" charset="0"/>
              </a:rPr>
              <a:t> contains 1598h and </a:t>
            </a:r>
            <a:r>
              <a:rPr lang="en-US" sz="2200" dirty="0">
                <a:solidFill>
                  <a:srgbClr val="000000"/>
                </a:solidFill>
                <a:latin typeface="Courier New" panose="02070309020205020404" pitchFamily="49" charset="0"/>
                <a:ea typeface="Times New Roman" panose="02020603050405020304" pitchFamily="18" charset="0"/>
              </a:rPr>
              <a:t>di</a:t>
            </a:r>
            <a:r>
              <a:rPr lang="en-US" sz="2200" dirty="0">
                <a:solidFill>
                  <a:srgbClr val="000000"/>
                </a:solidFill>
                <a:latin typeface="Times New Roman" panose="02020603050405020304" pitchFamily="18" charset="0"/>
                <a:ea typeface="Times New Roman" panose="02020603050405020304" pitchFamily="18" charset="0"/>
              </a:rPr>
              <a:t> contains 1004,</a:t>
            </a:r>
            <a:r>
              <a:rPr lang="en-US" sz="2200" dirty="0">
                <a:solidFill>
                  <a:srgbClr val="000000"/>
                </a:solidFill>
                <a:latin typeface="Courier New" panose="02070309020205020404" pitchFamily="49" charset="0"/>
                <a:ea typeface="Times New Roman" panose="02020603050405020304" pitchFamily="18" charset="0"/>
              </a:rPr>
              <a:t> mov ax, [bp+di] </a:t>
            </a:r>
            <a:r>
              <a:rPr lang="en-US" sz="2200" dirty="0">
                <a:solidFill>
                  <a:srgbClr val="000000"/>
                </a:solidFill>
                <a:latin typeface="Times New Roman" panose="02020603050405020304" pitchFamily="18" charset="0"/>
                <a:ea typeface="Times New Roman" panose="02020603050405020304" pitchFamily="18" charset="0"/>
              </a:rPr>
              <a:t>will load the 16 bits in </a:t>
            </a:r>
            <a:r>
              <a:rPr lang="en-US" sz="2200" dirty="0">
                <a:solidFill>
                  <a:srgbClr val="000000"/>
                </a:solidFill>
                <a:latin typeface="Courier New" panose="02070309020205020404" pitchFamily="49" charset="0"/>
                <a:ea typeface="Times New Roman" panose="02020603050405020304" pitchFamily="18" charset="0"/>
              </a:rPr>
              <a:t>ax</a:t>
            </a:r>
            <a:r>
              <a:rPr lang="en-US" sz="2200" dirty="0">
                <a:solidFill>
                  <a:srgbClr val="000000"/>
                </a:solidFill>
                <a:latin typeface="Times New Roman" panose="02020603050405020304" pitchFamily="18" charset="0"/>
                <a:ea typeface="Times New Roman" panose="02020603050405020304" pitchFamily="18" charset="0"/>
              </a:rPr>
              <a:t> from locations SS: 259C and SS: 259D.</a:t>
            </a:r>
            <a:br>
              <a:rPr lang="en-US" sz="2200" dirty="0">
                <a:solidFill>
                  <a:srgbClr val="000000"/>
                </a:solidFill>
                <a:latin typeface="Times New Roman" panose="02020603050405020304" pitchFamily="18" charset="0"/>
                <a:ea typeface="Times New Roman" panose="02020603050405020304" pitchFamily="18" charset="0"/>
              </a:rPr>
            </a:br>
            <a:r>
              <a:rPr lang="en-US" sz="2200" dirty="0">
                <a:solidFill>
                  <a:srgbClr val="000000"/>
                </a:solidFill>
                <a:latin typeface="Times New Roman" panose="02020603050405020304" pitchFamily="18" charset="0"/>
                <a:ea typeface="Times New Roman" panose="02020603050405020304" pitchFamily="18" charset="0"/>
              </a:rPr>
              <a:t/>
            </a:r>
            <a:br>
              <a:rPr lang="en-US" sz="2200" dirty="0">
                <a:solidFill>
                  <a:srgbClr val="000000"/>
                </a:solidFill>
                <a:latin typeface="Times New Roman" panose="02020603050405020304" pitchFamily="18" charset="0"/>
                <a:ea typeface="Times New Roman" panose="02020603050405020304" pitchFamily="18" charset="0"/>
              </a:rPr>
            </a:br>
            <a:r>
              <a:rPr lang="en-US" sz="2200" dirty="0">
                <a:solidFill>
                  <a:srgbClr val="000000"/>
                </a:solidFill>
                <a:latin typeface="Times New Roman" panose="02020603050405020304" pitchFamily="18" charset="0"/>
                <a:ea typeface="Times New Roman" panose="02020603050405020304" pitchFamily="18" charset="0"/>
              </a:rPr>
              <a:t>The addressing modes that do not involve </a:t>
            </a:r>
            <a:r>
              <a:rPr lang="en-US" sz="2200" dirty="0">
                <a:solidFill>
                  <a:srgbClr val="000000"/>
                </a:solidFill>
                <a:latin typeface="Courier New" panose="02070309020205020404" pitchFamily="49" charset="0"/>
                <a:ea typeface="Times New Roman" panose="02020603050405020304" pitchFamily="18" charset="0"/>
              </a:rPr>
              <a:t>bp</a:t>
            </a:r>
            <a:r>
              <a:rPr lang="en-US" sz="2200" dirty="0">
                <a:solidFill>
                  <a:srgbClr val="000000"/>
                </a:solidFill>
                <a:latin typeface="Times New Roman" panose="02020603050405020304" pitchFamily="18" charset="0"/>
                <a:ea typeface="Times New Roman" panose="02020603050405020304" pitchFamily="18" charset="0"/>
              </a:rPr>
              <a:t> use the data segment by default. </a:t>
            </a:r>
            <a:endParaRPr lang="en-US" sz="2200" dirty="0" smtClean="0">
              <a:solidFill>
                <a:srgbClr val="000000"/>
              </a:solidFill>
              <a:latin typeface="Times New Roman" panose="02020603050405020304" pitchFamily="18" charset="0"/>
              <a:ea typeface="Times New Roman" panose="02020603050405020304" pitchFamily="18" charset="0"/>
            </a:endParaRPr>
          </a:p>
          <a:p>
            <a:pPr>
              <a:lnSpc>
                <a:spcPct val="107000"/>
              </a:lnSpc>
              <a:spcAft>
                <a:spcPts val="1350"/>
              </a:spcAft>
            </a:pP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7: </a:t>
            </a:r>
            <a:r>
              <a:rPr lang="en-US" sz="22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Based Indexed Plus Displacement Addressing Mode</a:t>
            </a:r>
            <a:endParaRPr lang="en-US" sz="2200" dirty="0">
              <a:latin typeface="Calibri" panose="020F0502020204030204" pitchFamily="34" charset="0"/>
              <a:ea typeface="Calibri" panose="020F0502020204030204" pitchFamily="34" charset="0"/>
              <a:cs typeface="Arial" panose="020B0604020202020204" pitchFamily="34" charset="0"/>
            </a:endParaRPr>
          </a:p>
          <a:p>
            <a:r>
              <a:rPr lang="en-US" sz="2200" dirty="0">
                <a:solidFill>
                  <a:srgbClr val="000000"/>
                </a:solidFill>
                <a:latin typeface="Times New Roman" panose="02020603050405020304" pitchFamily="18" charset="0"/>
                <a:ea typeface="Times New Roman" panose="02020603050405020304" pitchFamily="18" charset="0"/>
              </a:rPr>
              <a:t>These addressing modes are a slight modification of the base/indexed addressing modes with the addition of an eight bit or sixteen bit constant. The following are some examples of these addressing modes</a:t>
            </a:r>
          </a:p>
          <a:p>
            <a:endParaRPr lang="en-US" sz="2200" dirty="0"/>
          </a:p>
        </p:txBody>
      </p:sp>
    </p:spTree>
    <p:extLst>
      <p:ext uri="{BB962C8B-B14F-4D97-AF65-F5344CB8AC3E}">
        <p14:creationId xmlns:p14="http://schemas.microsoft.com/office/powerpoint/2010/main" val="2855754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223494" y="8242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8" name="Image 2" descr="https://www.ic.unicamp.br/~celio/mc404s2-03/addr_modes/ch04a1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295" y="740126"/>
            <a:ext cx="6334539" cy="18838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p:cNvSpPr>
            <a:spLocks noChangeArrowheads="1"/>
          </p:cNvSpPr>
          <p:nvPr/>
        </p:nvSpPr>
        <p:spPr bwMode="auto">
          <a:xfrm rot="10800000" flipV="1">
            <a:off x="1506826" y="5632139"/>
            <a:ext cx="6275233"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CA" sz="1600" b="0" i="0" u="none" strike="noStrike" cap="none" normalizeH="0" baseline="0" dirty="0" smtClean="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06825" y="2855770"/>
            <a:ext cx="7650053" cy="1535549"/>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CA" dirty="0" smtClean="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fr-CA" sz="2200" dirty="0" smtClean="0">
                <a:solidFill>
                  <a:srgbClr val="000000"/>
                </a:solidFill>
                <a:latin typeface="Courier New" panose="02070309020205020404" pitchFamily="49" charset="0"/>
                <a:ea typeface="Times New Roman" panose="02020603050405020304" pitchFamily="18" charset="0"/>
                <a:cs typeface="Arial" panose="020B0604020202020204" pitchFamily="34" charset="0"/>
              </a:rPr>
              <a:t>Mov </a:t>
            </a:r>
            <a:r>
              <a:rPr lang="fr-CA"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al, disp [bx] [si]</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CA"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2200" dirty="0" smtClean="0">
                <a:solidFill>
                  <a:srgbClr val="000000"/>
                </a:solidFill>
                <a:latin typeface="Courier New" panose="02070309020205020404" pitchFamily="49" charset="0"/>
                <a:ea typeface="Times New Roman" panose="02020603050405020304" pitchFamily="18" charset="0"/>
                <a:cs typeface="Arial" panose="020B0604020202020204" pitchFamily="34" charset="0"/>
              </a:rPr>
              <a:t>Mov </a:t>
            </a: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al, disp [bx+di]</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fr-CA"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Mov al, [bp+si+disp]</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CA"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Mov al, [bp] [di] [disp]</a:t>
            </a:r>
            <a:endParaRPr lang="en-US" sz="2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Rectangle 7"/>
          <p:cNvSpPr/>
          <p:nvPr/>
        </p:nvSpPr>
        <p:spPr>
          <a:xfrm>
            <a:off x="590935" y="4368387"/>
            <a:ext cx="10959921" cy="430887"/>
          </a:xfrm>
          <a:prstGeom prst="rect">
            <a:avLst/>
          </a:prstGeom>
        </p:spPr>
        <p:txBody>
          <a:bodyPr wrap="square">
            <a:spAutoFit/>
          </a:bodyPr>
          <a:lstStyle/>
          <a:p>
            <a:r>
              <a:rPr lang="en-US" sz="2200" dirty="0">
                <a:solidFill>
                  <a:srgbClr val="000000"/>
                </a:solidFill>
                <a:latin typeface="Times New Roman" panose="02020603050405020304" pitchFamily="18" charset="0"/>
                <a:ea typeface="Times New Roman" panose="02020603050405020304" pitchFamily="18" charset="0"/>
              </a:rPr>
              <a:t>You may substitute </a:t>
            </a:r>
            <a:r>
              <a:rPr lang="en-US" sz="2200" dirty="0">
                <a:solidFill>
                  <a:srgbClr val="000000"/>
                </a:solidFill>
                <a:latin typeface="Courier New" panose="02070309020205020404" pitchFamily="49" charset="0"/>
                <a:ea typeface="Times New Roman" panose="02020603050405020304" pitchFamily="18" charset="0"/>
              </a:rPr>
              <a:t>di</a:t>
            </a:r>
            <a:r>
              <a:rPr lang="en-US" sz="2200" dirty="0">
                <a:solidFill>
                  <a:srgbClr val="000000"/>
                </a:solidFill>
                <a:latin typeface="Times New Roman" panose="02020603050405020304" pitchFamily="18" charset="0"/>
                <a:ea typeface="Times New Roman" panose="02020603050405020304" pitchFamily="18" charset="0"/>
              </a:rPr>
              <a:t> in the figure above to produce </a:t>
            </a:r>
            <a:r>
              <a:rPr lang="en-US" sz="2200" dirty="0" smtClean="0">
                <a:solidFill>
                  <a:srgbClr val="000000"/>
                </a:solidFill>
                <a:latin typeface="Times New Roman" panose="02020603050405020304" pitchFamily="18" charset="0"/>
                <a:ea typeface="Times New Roman" panose="02020603050405020304" pitchFamily="18" charset="0"/>
              </a:rPr>
              <a:t>the</a:t>
            </a:r>
            <a:r>
              <a:rPr lang="en-US" sz="2200" dirty="0" smtClean="0">
                <a:solidFill>
                  <a:srgbClr val="000000"/>
                </a:solidFill>
                <a:latin typeface="Courier New" panose="02070309020205020404" pitchFamily="49" charset="0"/>
                <a:ea typeface="Times New Roman" panose="02020603050405020304" pitchFamily="18" charset="0"/>
              </a:rPr>
              <a:t>[bx+di+disp]</a:t>
            </a:r>
            <a:r>
              <a:rPr lang="en-US" sz="2200" dirty="0" smtClean="0">
                <a:solidFill>
                  <a:srgbClr val="000000"/>
                </a:solidFill>
                <a:latin typeface="Times New Roman" panose="02020603050405020304" pitchFamily="18" charset="0"/>
                <a:ea typeface="Times New Roman" panose="02020603050405020304" pitchFamily="18" charset="0"/>
              </a:rPr>
              <a:t>addressing </a:t>
            </a:r>
            <a:r>
              <a:rPr lang="en-US" sz="2200" dirty="0">
                <a:solidFill>
                  <a:srgbClr val="000000"/>
                </a:solidFill>
                <a:latin typeface="Times New Roman" panose="02020603050405020304" pitchFamily="18" charset="0"/>
                <a:ea typeface="Times New Roman" panose="02020603050405020304" pitchFamily="18" charset="0"/>
              </a:rPr>
              <a:t>mode</a:t>
            </a:r>
            <a:r>
              <a:rPr lang="en-US" dirty="0">
                <a:solidFill>
                  <a:srgbClr val="000000"/>
                </a:solidFill>
                <a:latin typeface="Times New Roman" panose="02020603050405020304" pitchFamily="18" charset="0"/>
                <a:ea typeface="Times New Roman" panose="02020603050405020304" pitchFamily="18" charset="0"/>
              </a:rPr>
              <a:t>.</a:t>
            </a:r>
            <a:endParaRPr lang="en-US" dirty="0"/>
          </a:p>
        </p:txBody>
      </p:sp>
    </p:spTree>
    <p:extLst>
      <p:ext uri="{BB962C8B-B14F-4D97-AF65-F5344CB8AC3E}">
        <p14:creationId xmlns:p14="http://schemas.microsoft.com/office/powerpoint/2010/main" val="2615033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1" descr="https://www.ic.unicamp.br/~celio/mc404s2-03/addr_modes/ch04a16.gif"/>
          <p:cNvPicPr/>
          <p:nvPr/>
        </p:nvPicPr>
        <p:blipFill>
          <a:blip r:embed="rId2">
            <a:extLst>
              <a:ext uri="{28A0092B-C50C-407E-A947-70E740481C1C}">
                <a14:useLocalDpi xmlns:a14="http://schemas.microsoft.com/office/drawing/2010/main" val="0"/>
              </a:ext>
            </a:extLst>
          </a:blip>
          <a:srcRect/>
          <a:stretch>
            <a:fillRect/>
          </a:stretch>
        </p:blipFill>
        <p:spPr bwMode="auto">
          <a:xfrm>
            <a:off x="2176528" y="785153"/>
            <a:ext cx="7289443" cy="2434566"/>
          </a:xfrm>
          <a:prstGeom prst="rect">
            <a:avLst/>
          </a:prstGeom>
          <a:noFill/>
          <a:ln>
            <a:noFill/>
          </a:ln>
        </p:spPr>
      </p:pic>
      <p:sp>
        <p:nvSpPr>
          <p:cNvPr id="4" name="Rectangle 3"/>
          <p:cNvSpPr/>
          <p:nvPr/>
        </p:nvSpPr>
        <p:spPr>
          <a:xfrm>
            <a:off x="772731" y="3322749"/>
            <a:ext cx="10766739" cy="2266005"/>
          </a:xfrm>
          <a:prstGeom prst="rect">
            <a:avLst/>
          </a:prstGeom>
        </p:spPr>
        <p:txBody>
          <a:bodyPr wrap="square">
            <a:spAutoFit/>
          </a:bodyPr>
          <a:lstStyle/>
          <a:p>
            <a:pPr>
              <a:lnSpc>
                <a:spcPct val="107000"/>
              </a:lnSpc>
              <a:spcAft>
                <a:spcPts val="1350"/>
              </a:spcAft>
            </a:pP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You may substitute </a:t>
            </a: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di</a:t>
            </a: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in the figure above to produce the</a:t>
            </a: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[bp+di+disp] </a:t>
            </a: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addressing mode</a:t>
            </a:r>
            <a:r>
              <a:rPr lang="en-US" sz="2200"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a:t>
            </a: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r>
            <a:b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br>
            <a:r>
              <a:rPr lang="fr-CA"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Suppose </a:t>
            </a:r>
            <a:r>
              <a:rPr lang="fr-CA"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bp</a:t>
            </a:r>
            <a:r>
              <a:rPr lang="fr-CA"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contains 1000h, </a:t>
            </a:r>
            <a:r>
              <a:rPr lang="fr-CA"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bx</a:t>
            </a:r>
            <a:r>
              <a:rPr lang="fr-CA"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contains 2000h, </a:t>
            </a:r>
            <a:r>
              <a:rPr lang="fr-CA"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si</a:t>
            </a:r>
            <a:r>
              <a:rPr lang="fr-CA"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contains 120h, and </a:t>
            </a:r>
            <a:r>
              <a:rPr lang="fr-CA"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di</a:t>
            </a:r>
            <a:r>
              <a:rPr lang="fr-CA"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contains 5. </a:t>
            </a: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Then </a:t>
            </a: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mov </a:t>
            </a:r>
            <a:r>
              <a:rPr lang="en-US" sz="2200" dirty="0" smtClean="0">
                <a:solidFill>
                  <a:srgbClr val="000000"/>
                </a:solidFill>
                <a:latin typeface="Courier New" panose="02070309020205020404" pitchFamily="49" charset="0"/>
                <a:ea typeface="Times New Roman" panose="02020603050405020304" pitchFamily="18" charset="0"/>
                <a:cs typeface="Arial" panose="020B0604020202020204" pitchFamily="34" charset="0"/>
              </a:rPr>
              <a:t>al,10h[bx + si</a:t>
            </a: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loads </a:t>
            </a: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al </a:t>
            </a: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from address DS:2130;</a:t>
            </a: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mov ch,125h[bp+di]</a:t>
            </a: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loads </a:t>
            </a: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ch</a:t>
            </a: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from location SS:112A; and</a:t>
            </a: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mov bx,cs:2[bx][di]</a:t>
            </a: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loads </a:t>
            </a:r>
            <a:r>
              <a:rPr lang="en-US" sz="2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bx</a:t>
            </a:r>
            <a:r>
              <a:rPr lang="en-US" sz="22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from location CS:2007.</a:t>
            </a:r>
            <a:endParaRPr lang="en-US" sz="2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72030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610" y="1004552"/>
            <a:ext cx="10689465" cy="2407839"/>
          </a:xfrm>
          <a:prstGeom prst="rect">
            <a:avLst/>
          </a:prstGeom>
        </p:spPr>
        <p:txBody>
          <a:bodyPr wrap="square">
            <a:spAutoFit/>
          </a:bodyPr>
          <a:lstStyle/>
          <a:p>
            <a:pPr>
              <a:lnSpc>
                <a:spcPct val="107000"/>
              </a:lnSpc>
              <a:spcAft>
                <a:spcPts val="1350"/>
              </a:spcAft>
            </a:pPr>
            <a:r>
              <a:rPr lang="en-US" sz="2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8: </a:t>
            </a:r>
            <a:r>
              <a:rPr lang="en-US" sz="24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Based indexed displacement mode</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1350"/>
              </a:spcAft>
            </a:pPr>
            <a:r>
              <a:rPr lang="en-US" sz="2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In this type of addressing mode the effective address is the sum of index register, base register and displacement.</a:t>
            </a:r>
            <a:br>
              <a:rPr lang="en-US" sz="2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br>
            <a:r>
              <a:rPr lang="en-US" sz="2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Example:</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1350"/>
              </a:spcAft>
            </a:pPr>
            <a:r>
              <a:rPr lang="en-US" sz="2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MOV AL, [SI+BP+2</a:t>
            </a:r>
            <a:r>
              <a:rPr lang="en-US" sz="2400" b="1" dirty="0">
                <a:solidFill>
                  <a:srgbClr val="44546A"/>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000]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3130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9854" y="708338"/>
            <a:ext cx="10637950" cy="3492174"/>
          </a:xfrm>
          <a:prstGeom prst="rect">
            <a:avLst/>
          </a:prstGeom>
        </p:spPr>
        <p:txBody>
          <a:bodyPr wrap="square">
            <a:spAutoFit/>
          </a:bodyPr>
          <a:lstStyle/>
          <a:p>
            <a:pPr>
              <a:lnSpc>
                <a:spcPct val="107000"/>
              </a:lnSpc>
              <a:spcAft>
                <a:spcPts val="1350"/>
              </a:spcAft>
            </a:pPr>
            <a:r>
              <a:rPr lang="en-US" sz="25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9:</a:t>
            </a:r>
            <a:r>
              <a:rPr lang="en-US" sz="2500" b="1" dirty="0">
                <a:solidFill>
                  <a:srgbClr val="44546A"/>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5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String mode</a:t>
            </a:r>
            <a:endParaRPr lang="en-US" sz="25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1350"/>
              </a:spcAft>
            </a:pPr>
            <a:r>
              <a:rPr lang="en-US" sz="25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This addressing mode is related to string instructions. In this the value of SI and DI are auto incremented and decremented depending upon the value of directional flag.</a:t>
            </a:r>
            <a:br>
              <a:rPr lang="en-US" sz="25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br>
            <a:r>
              <a:rPr lang="en-US" sz="25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Example:</a:t>
            </a:r>
            <a:endParaRPr lang="en-US" sz="25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1350"/>
              </a:spcAft>
            </a:pPr>
            <a:r>
              <a:rPr lang="en-US" sz="25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MOVS B</a:t>
            </a:r>
            <a:endParaRPr lang="en-US" sz="25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1350"/>
              </a:spcAft>
            </a:pPr>
            <a:r>
              <a:rPr lang="en-US" sz="25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MOVS W </a:t>
            </a:r>
            <a:endParaRPr lang="en-US" sz="25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01512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9853" y="785612"/>
            <a:ext cx="10728101" cy="4658839"/>
          </a:xfrm>
          <a:prstGeom prst="rect">
            <a:avLst/>
          </a:prstGeom>
        </p:spPr>
        <p:txBody>
          <a:bodyPr wrap="square">
            <a:spAutoFit/>
          </a:bodyPr>
          <a:lstStyle/>
          <a:p>
            <a:pPr>
              <a:lnSpc>
                <a:spcPct val="107000"/>
              </a:lnSpc>
              <a:spcAft>
                <a:spcPts val="1350"/>
              </a:spcAft>
            </a:pPr>
            <a:r>
              <a:rPr lang="en-US" sz="2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10:</a:t>
            </a:r>
            <a:r>
              <a:rPr lang="en-US" sz="2400" b="1" dirty="0">
                <a:solidFill>
                  <a:srgbClr val="44546A"/>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4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Input/output mode</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1350"/>
              </a:spcAft>
            </a:pPr>
            <a:r>
              <a:rPr lang="en-US" sz="2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Input/output mode – This addressing mode is related with input output operations.</a:t>
            </a:r>
            <a:br>
              <a:rPr lang="en-US" sz="2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br>
            <a:r>
              <a:rPr lang="en-US" sz="2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Example:</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1350"/>
              </a:spcAft>
            </a:pPr>
            <a:r>
              <a:rPr lang="en-US" sz="2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IN A, 45</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1350"/>
              </a:spcAft>
            </a:pPr>
            <a:r>
              <a:rPr lang="en-US" sz="2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OUT A, 50 </a:t>
            </a:r>
            <a:endParaRPr lang="en-US" sz="2400"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r>
              <a:rPr lang="en-US" sz="2400" dirty="0"/>
              <a:t>11: </a:t>
            </a:r>
            <a:r>
              <a:rPr lang="en-US" sz="2400" b="1" dirty="0"/>
              <a:t>Relative mode</a:t>
            </a:r>
            <a:endParaRPr lang="en-US" sz="2400" dirty="0"/>
          </a:p>
          <a:p>
            <a:r>
              <a:rPr lang="en-US" sz="2400" dirty="0"/>
              <a:t>In this the effective address is calculated with reference to instruction pointer.</a:t>
            </a:r>
          </a:p>
          <a:p>
            <a:r>
              <a:rPr lang="en-US" sz="2400" dirty="0"/>
              <a:t>Example:</a:t>
            </a:r>
          </a:p>
          <a:p>
            <a:r>
              <a:rPr lang="en-US" sz="2400" dirty="0"/>
              <a:t>     JNZ 8 bit address</a:t>
            </a:r>
          </a:p>
          <a:p>
            <a:pPr>
              <a:lnSpc>
                <a:spcPct val="107000"/>
              </a:lnSpc>
              <a:spcAft>
                <a:spcPts val="1350"/>
              </a:spcAft>
            </a:pP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50135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763" y="1738648"/>
            <a:ext cx="10637950" cy="1846659"/>
          </a:xfrm>
          <a:prstGeom prst="rect">
            <a:avLst/>
          </a:prstGeom>
        </p:spPr>
        <p:txBody>
          <a:bodyPr wrap="square">
            <a:spAutoFit/>
          </a:bodyPr>
          <a:lstStyle/>
          <a:p>
            <a:r>
              <a:rPr lang="en-US" sz="2400" b="1" dirty="0" smtClean="0"/>
              <a:t>Summery</a:t>
            </a:r>
          </a:p>
          <a:p>
            <a:r>
              <a:rPr lang="en-IN" sz="2400" b="1" dirty="0"/>
              <a:t>What we have learnt</a:t>
            </a:r>
          </a:p>
          <a:p>
            <a:pPr marL="1142971" lvl="1" indent="-609585">
              <a:buFont typeface="Wingdings" panose="05000000000000000000" pitchFamily="2" charset="2"/>
              <a:buChar char="v"/>
            </a:pPr>
            <a:r>
              <a:rPr lang="en-IN" sz="2400" b="1" dirty="0"/>
              <a:t>Different types of addressing modes present in 8086.</a:t>
            </a:r>
          </a:p>
          <a:p>
            <a:pPr marL="1142971" lvl="1" indent="-609585">
              <a:buFont typeface="Wingdings" panose="05000000000000000000" pitchFamily="2" charset="2"/>
              <a:buChar char="v"/>
            </a:pPr>
            <a:r>
              <a:rPr lang="en-IN" sz="2400" b="1" dirty="0"/>
              <a:t>Location of operands with respect to different addressing modes.</a:t>
            </a:r>
          </a:p>
          <a:p>
            <a:endParaRPr lang="en-US" dirty="0"/>
          </a:p>
        </p:txBody>
      </p:sp>
    </p:spTree>
    <p:extLst>
      <p:ext uri="{BB962C8B-B14F-4D97-AF65-F5344CB8AC3E}">
        <p14:creationId xmlns:p14="http://schemas.microsoft.com/office/powerpoint/2010/main" val="223999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1392" y="1532586"/>
            <a:ext cx="10792495" cy="738664"/>
          </a:xfrm>
          <a:prstGeom prst="rect">
            <a:avLst/>
          </a:prstGeom>
        </p:spPr>
        <p:txBody>
          <a:bodyPr wrap="square">
            <a:spAutoFit/>
          </a:bodyPr>
          <a:lstStyle/>
          <a:p>
            <a:r>
              <a:rPr lang="en-US" sz="2400" b="1" dirty="0"/>
              <a:t> </a:t>
            </a:r>
            <a:r>
              <a:rPr lang="en-US" sz="2400" b="1" dirty="0" smtClean="0"/>
              <a:t>       </a:t>
            </a:r>
            <a:r>
              <a:rPr lang="en-US" sz="2400" b="1" dirty="0" smtClean="0"/>
              <a:t>                 ADDRESSING </a:t>
            </a:r>
            <a:r>
              <a:rPr lang="en-US" sz="2400" b="1" dirty="0" smtClean="0"/>
              <a:t>MODE</a:t>
            </a:r>
          </a:p>
          <a:p>
            <a:endParaRPr lang="en-US" dirty="0"/>
          </a:p>
        </p:txBody>
      </p:sp>
      <p:sp>
        <p:nvSpPr>
          <p:cNvPr id="3" name="Rectangle 2"/>
          <p:cNvSpPr/>
          <p:nvPr/>
        </p:nvSpPr>
        <p:spPr>
          <a:xfrm>
            <a:off x="872630" y="2405564"/>
            <a:ext cx="10882648" cy="3166316"/>
          </a:xfrm>
          <a:prstGeom prst="rect">
            <a:avLst/>
          </a:prstGeom>
        </p:spPr>
        <p:txBody>
          <a:bodyPr wrap="square">
            <a:spAutoFit/>
          </a:bodyPr>
          <a:lstStyle/>
          <a:p>
            <a:pPr>
              <a:lnSpc>
                <a:spcPct val="107000"/>
              </a:lnSpc>
              <a:spcAft>
                <a:spcPts val="800"/>
              </a:spcAft>
            </a:pPr>
            <a:r>
              <a:rPr lang="en-US" sz="2400" dirty="0" smtClean="0">
                <a:latin typeface="Times New Roman" panose="02020603050405020304" pitchFamily="18" charset="0"/>
                <a:ea typeface="Calibri" panose="020F0502020204030204" pitchFamily="34" charset="0"/>
                <a:cs typeface="Arial" panose="020B0604020202020204" pitchFamily="34" charset="0"/>
              </a:rPr>
              <a:t>The </a:t>
            </a:r>
            <a:r>
              <a:rPr lang="en-US" sz="2400" dirty="0">
                <a:latin typeface="Times New Roman" panose="02020603050405020304" pitchFamily="18" charset="0"/>
                <a:ea typeface="Calibri" panose="020F0502020204030204" pitchFamily="34" charset="0"/>
                <a:cs typeface="Arial" panose="020B0604020202020204" pitchFamily="34" charset="0"/>
              </a:rPr>
              <a:t>addressing mode is the way of specifying the location of an operand in an instruction. The job of microprocessor is to execute a set of instruction stored in memory to perform a specific task. </a:t>
            </a:r>
            <a:endParaRPr lang="en-US" sz="2400" dirty="0" smtClean="0">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Arial" panose="020B0604020202020204" pitchFamily="34" charset="0"/>
              </a:rPr>
              <a:t>Operations require the following:</a:t>
            </a:r>
            <a:endParaRPr lang="en-US" sz="2400" dirty="0">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Arial" panose="020B0604020202020204" pitchFamily="34" charset="0"/>
              </a:rPr>
              <a:t>        1.The operator (op code) to determine what will be done.</a:t>
            </a:r>
            <a:endParaRPr lang="en-US" sz="2400" dirty="0">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Arial" panose="020B0604020202020204" pitchFamily="34" charset="0"/>
              </a:rPr>
              <a:t>        2.The operands which define the data to be used in the operation. </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24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80295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1217" y="618187"/>
            <a:ext cx="10844011" cy="5742598"/>
          </a:xfrm>
          <a:prstGeom prst="rect">
            <a:avLst/>
          </a:prstGeom>
        </p:spPr>
        <p:txBody>
          <a:bodyPr wrap="square">
            <a:spAutoFit/>
          </a:bodyPr>
          <a:lstStyle/>
          <a:p>
            <a:pPr>
              <a:lnSpc>
                <a:spcPct val="107000"/>
              </a:lnSpc>
              <a:spcAft>
                <a:spcPts val="800"/>
              </a:spcAft>
            </a:pPr>
            <a:r>
              <a:rPr lang="en-US" sz="2400" dirty="0" smtClean="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en-US" sz="60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p>
          <a:p>
            <a:pPr>
              <a:lnSpc>
                <a:spcPct val="107000"/>
              </a:lnSpc>
              <a:spcAft>
                <a:spcPts val="800"/>
              </a:spcAft>
            </a:pPr>
            <a:r>
              <a:rPr lang="en-US" sz="60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5 + 7</a:t>
            </a:r>
            <a:r>
              <a:rPr lang="en-US" sz="6000" dirty="0" smtClean="0">
                <a:solidFill>
                  <a:srgbClr val="000000"/>
                </a:solidFill>
                <a:latin typeface="Times New Roman" panose="02020603050405020304" pitchFamily="18" charset="0"/>
                <a:ea typeface="Calibri" panose="020F0502020204030204" pitchFamily="34" charset="0"/>
                <a:cs typeface="Arial" panose="020B0604020202020204" pitchFamily="34" charset="0"/>
              </a:rPr>
              <a:t>                   </a:t>
            </a:r>
            <a:endParaRPr lang="en-US" sz="24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endParaRPr lang="en-US" sz="2400" dirty="0" smtClean="0">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r>
              <a:rPr lang="en-US" sz="2400" dirty="0" smtClean="0">
                <a:latin typeface="Times New Roman" panose="02020603050405020304" pitchFamily="18" charset="0"/>
                <a:ea typeface="Calibri" panose="020F0502020204030204" pitchFamily="34" charset="0"/>
                <a:cs typeface="Arial" panose="020B0604020202020204" pitchFamily="34" charset="0"/>
              </a:rPr>
              <a:t>In </a:t>
            </a:r>
            <a:r>
              <a:rPr lang="en-US" sz="2400" dirty="0">
                <a:latin typeface="Times New Roman" panose="02020603050405020304" pitchFamily="18" charset="0"/>
                <a:ea typeface="Calibri" panose="020F0502020204030204" pitchFamily="34" charset="0"/>
                <a:cs typeface="Arial" panose="020B0604020202020204" pitchFamily="34" charset="0"/>
              </a:rPr>
              <a:t>a microprocessor, the machine needs to be told how to get the operands to perform the operation. The </a:t>
            </a:r>
            <a:r>
              <a:rPr lang="en-US" sz="2400" b="1" dirty="0">
                <a:latin typeface="Times New Roman" panose="02020603050405020304" pitchFamily="18" charset="0"/>
                <a:ea typeface="Calibri" panose="020F0502020204030204" pitchFamily="34" charset="0"/>
                <a:cs typeface="Arial" panose="020B0604020202020204" pitchFamily="34" charset="0"/>
              </a:rPr>
              <a:t>effective address</a:t>
            </a:r>
            <a:r>
              <a:rPr lang="en-US" sz="2400" dirty="0">
                <a:latin typeface="Times New Roman" panose="02020603050405020304" pitchFamily="18" charset="0"/>
                <a:ea typeface="Calibri" panose="020F0502020204030204" pitchFamily="34" charset="0"/>
                <a:cs typeface="Arial" panose="020B0604020202020204" pitchFamily="34" charset="0"/>
              </a:rPr>
              <a:t> is a term that describes the address of an operand that is stored in memory. There are several methods to designate the effective address of those operands or get them directly from the register. These methods are known as </a:t>
            </a:r>
            <a:r>
              <a:rPr lang="en-US" sz="2400" b="1" dirty="0">
                <a:latin typeface="Times New Roman" panose="02020603050405020304" pitchFamily="18" charset="0"/>
                <a:ea typeface="Calibri" panose="020F0502020204030204" pitchFamily="34" charset="0"/>
                <a:cs typeface="Arial" panose="020B0604020202020204" pitchFamily="34" charset="0"/>
              </a:rPr>
              <a:t>addressing modes.</a:t>
            </a:r>
          </a:p>
          <a:p>
            <a:pPr>
              <a:lnSpc>
                <a:spcPct val="107000"/>
              </a:lnSpc>
              <a:spcAft>
                <a:spcPts val="800"/>
              </a:spcAft>
            </a:pPr>
            <a:endParaRPr lang="en-US" sz="24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69378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9652" y="656824"/>
            <a:ext cx="10856890" cy="5883855"/>
          </a:xfrm>
          <a:prstGeom prst="rect">
            <a:avLst/>
          </a:prstGeom>
        </p:spPr>
        <p:txBody>
          <a:bodyPr wrap="square">
            <a:spAutoFit/>
          </a:bodyPr>
          <a:lstStyle/>
          <a:p>
            <a:pPr algn="ctr">
              <a:lnSpc>
                <a:spcPct val="107000"/>
              </a:lnSpc>
              <a:spcAft>
                <a:spcPts val="800"/>
              </a:spcAft>
            </a:pPr>
            <a:r>
              <a:rPr lang="en-US" sz="2800" b="1" dirty="0" smtClean="0">
                <a:latin typeface="Times New Roman" panose="02020603050405020304" pitchFamily="18" charset="0"/>
                <a:ea typeface="Calibri" panose="020F0502020204030204" pitchFamily="34" charset="0"/>
                <a:cs typeface="Arial" panose="020B0604020202020204" pitchFamily="34" charset="0"/>
              </a:rPr>
              <a:t>TYPES </a:t>
            </a:r>
            <a:r>
              <a:rPr lang="en-US" sz="2800" b="1" dirty="0">
                <a:latin typeface="Times New Roman" panose="02020603050405020304" pitchFamily="18" charset="0"/>
                <a:ea typeface="Calibri" panose="020F0502020204030204" pitchFamily="34" charset="0"/>
                <a:cs typeface="Arial" panose="020B0604020202020204" pitchFamily="34" charset="0"/>
              </a:rPr>
              <a:t>OF ADDRESSING </a:t>
            </a:r>
            <a:r>
              <a:rPr lang="en-US" sz="2800" b="1" dirty="0" smtClean="0">
                <a:latin typeface="Times New Roman" panose="02020603050405020304" pitchFamily="18" charset="0"/>
                <a:ea typeface="Calibri" panose="020F0502020204030204" pitchFamily="34" charset="0"/>
                <a:cs typeface="Arial" panose="020B0604020202020204" pitchFamily="34" charset="0"/>
              </a:rPr>
              <a:t>MODE</a:t>
            </a:r>
            <a:endParaRPr lang="en-US" sz="2400" b="1" dirty="0" smtClean="0">
              <a:latin typeface="Times New Roman" panose="02020603050405020304" pitchFamily="18" charset="0"/>
              <a:ea typeface="Calibri" panose="020F0502020204030204" pitchFamily="34" charset="0"/>
              <a:cs typeface="Arial" panose="020B0604020202020204" pitchFamily="34" charset="0"/>
            </a:endParaRPr>
          </a:p>
          <a:p>
            <a:pPr algn="ctr">
              <a:lnSpc>
                <a:spcPct val="107000"/>
              </a:lnSpc>
              <a:spcAft>
                <a:spcPts val="800"/>
              </a:spcAft>
            </a:pPr>
            <a:endParaRPr lang="en-US" sz="2400" b="1" dirty="0">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pPr>
            <a:r>
              <a:rPr lang="en-US" sz="2400" b="1" dirty="0">
                <a:latin typeface="Times New Roman" panose="02020603050405020304" pitchFamily="18" charset="0"/>
                <a:ea typeface="Calibri" panose="020F0502020204030204" pitchFamily="34" charset="0"/>
                <a:cs typeface="Arial" panose="020B0604020202020204" pitchFamily="34" charset="0"/>
              </a:rPr>
              <a:t>1.Register Addressing</a:t>
            </a:r>
            <a:endParaRPr lang="en-US" sz="2400" b="1"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Arial" panose="020B0604020202020204" pitchFamily="34" charset="0"/>
              </a:rPr>
              <a:t>In this addressing mode the operand is placed in registers (general purpose registers). The data is in the register that is specified by the instruction. Depend on the instruction, the register may be the first operand, or the second operand, or both.</a:t>
            </a:r>
          </a:p>
          <a:p>
            <a:r>
              <a:rPr lang="en-US" sz="2400" dirty="0"/>
              <a:t>For Example</a:t>
            </a:r>
          </a:p>
          <a:p>
            <a:r>
              <a:rPr lang="en-US" sz="2400" dirty="0"/>
              <a:t>     MOV DX, TAX_RATE    ; Register in first Operand</a:t>
            </a:r>
          </a:p>
          <a:p>
            <a:r>
              <a:rPr lang="en-US" sz="2400" dirty="0"/>
              <a:t>     MOV COUNT, CX           ; Register in second Operand</a:t>
            </a:r>
          </a:p>
          <a:p>
            <a:r>
              <a:rPr lang="en-US" sz="2400" dirty="0"/>
              <a:t>     MOV AX, BX                    ; both operands are in Registers</a:t>
            </a:r>
          </a:p>
          <a:p>
            <a:r>
              <a:rPr lang="en-US" sz="2400" dirty="0"/>
              <a:t>The processing of data in this mode is very fast</a:t>
            </a:r>
            <a:r>
              <a:rPr lang="en-US" sz="2400" dirty="0" smtClean="0"/>
              <a:t>,</a:t>
            </a:r>
          </a:p>
          <a:p>
            <a:r>
              <a:rPr lang="en-US" sz="2400" dirty="0" smtClean="0"/>
              <a:t> </a:t>
            </a:r>
            <a:r>
              <a:rPr lang="en-US" sz="2400" dirty="0"/>
              <a:t>because it does not involve memory. </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2400" dirty="0"/>
          </a:p>
          <a:p>
            <a:pPr>
              <a:lnSpc>
                <a:spcPct val="107000"/>
              </a:lnSpc>
              <a:spcAft>
                <a:spcPts val="80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2165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4907" y="1359591"/>
            <a:ext cx="10637949" cy="3766672"/>
          </a:xfrm>
          <a:prstGeom prst="rect">
            <a:avLst/>
          </a:prstGeom>
        </p:spPr>
        <p:txBody>
          <a:bodyPr wrap="square">
            <a:spAutoFit/>
          </a:bodyPr>
          <a:lstStyle/>
          <a:p>
            <a:pPr lvl="0" algn="just">
              <a:lnSpc>
                <a:spcPct val="107000"/>
              </a:lnSpc>
              <a:spcAft>
                <a:spcPts val="80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2. </a:t>
            </a:r>
            <a:r>
              <a:rPr lang="en-US" sz="2400" b="1" dirty="0" smtClean="0">
                <a:effectLst/>
                <a:latin typeface="Times New Roman" panose="02020603050405020304" pitchFamily="18" charset="0"/>
                <a:ea typeface="Calibri" panose="020F0502020204030204" pitchFamily="34" charset="0"/>
                <a:cs typeface="Arial" panose="020B0604020202020204" pitchFamily="34" charset="0"/>
              </a:rPr>
              <a:t>Immediate Addressing</a:t>
            </a:r>
            <a:endParaRPr lang="en-US" sz="2400" b="1" dirty="0" smtClean="0">
              <a:effectLst/>
              <a:latin typeface="Calibri" panose="020F0502020204030204" pitchFamily="34" charset="0"/>
              <a:ea typeface="Calibri" panose="020F0502020204030204" pitchFamily="34" charset="0"/>
              <a:cs typeface="Arial" panose="020B0604020202020204" pitchFamily="34" charset="0"/>
            </a:endParaRPr>
          </a:p>
          <a:p>
            <a:pPr marL="228600" marR="0" algn="just">
              <a:lnSpc>
                <a:spcPct val="107000"/>
              </a:lnSpc>
              <a:spcBef>
                <a:spcPts val="0"/>
              </a:spcBef>
              <a:spcAft>
                <a:spcPts val="800"/>
              </a:spcAft>
            </a:pPr>
            <a:r>
              <a:rPr lang="en-US" sz="2400" dirty="0" smtClean="0">
                <a:effectLst/>
                <a:latin typeface="Times New Roman" panose="02020603050405020304" pitchFamily="18" charset="0"/>
                <a:ea typeface="Calibri" panose="020F0502020204030204" pitchFamily="34" charset="0"/>
                <a:cs typeface="Arial" panose="020B0604020202020204" pitchFamily="34" charset="0"/>
              </a:rPr>
              <a:t>In this addressing mode the data operand is a part of the instruction itself</a:t>
            </a:r>
            <a:endParaRPr lang="en-US" sz="2400" dirty="0" smtClean="0">
              <a:effectLst/>
              <a:latin typeface="Calibri" panose="020F0502020204030204" pitchFamily="34" charset="0"/>
              <a:ea typeface="Calibri" panose="020F0502020204030204" pitchFamily="34" charset="0"/>
              <a:cs typeface="Arial" panose="020B0604020202020204" pitchFamily="34" charset="0"/>
            </a:endParaRPr>
          </a:p>
          <a:p>
            <a:pPr marL="228600" marR="0" algn="just">
              <a:lnSpc>
                <a:spcPct val="107000"/>
              </a:lnSpc>
              <a:spcBef>
                <a:spcPts val="0"/>
              </a:spcBef>
              <a:spcAft>
                <a:spcPts val="800"/>
              </a:spcAft>
            </a:pPr>
            <a:r>
              <a:rPr lang="en-US" sz="2400" dirty="0" smtClean="0">
                <a:effectLst/>
                <a:latin typeface="Times New Roman" panose="02020603050405020304" pitchFamily="18" charset="0"/>
                <a:ea typeface="Calibri" panose="020F0502020204030204" pitchFamily="34" charset="0"/>
                <a:cs typeface="Arial" panose="020B0604020202020204" pitchFamily="34" charset="0"/>
              </a:rPr>
              <a:t>For example</a:t>
            </a:r>
            <a:endParaRPr lang="en-US" sz="2400" dirty="0" smtClean="0">
              <a:effectLst/>
              <a:latin typeface="Calibri" panose="020F0502020204030204" pitchFamily="34" charset="0"/>
              <a:ea typeface="Calibri" panose="020F0502020204030204" pitchFamily="34" charset="0"/>
              <a:cs typeface="Arial" panose="020B0604020202020204" pitchFamily="34" charset="0"/>
            </a:endParaRPr>
          </a:p>
          <a:p>
            <a:pPr marL="228600" marR="0" algn="just">
              <a:lnSpc>
                <a:spcPct val="107000"/>
              </a:lnSpc>
              <a:spcBef>
                <a:spcPts val="0"/>
              </a:spcBef>
              <a:spcAft>
                <a:spcPts val="800"/>
              </a:spcAft>
            </a:pPr>
            <a:r>
              <a:rPr lang="en-US" sz="2400" dirty="0" smtClean="0">
                <a:effectLst/>
                <a:latin typeface="Times New Roman" panose="02020603050405020304" pitchFamily="18" charset="0"/>
                <a:ea typeface="Calibri" panose="020F0502020204030204" pitchFamily="34" charset="0"/>
                <a:cs typeface="Arial" panose="020B0604020202020204" pitchFamily="34" charset="0"/>
              </a:rPr>
              <a:t>   ADD AX, 45         ; immediate operand 45 added to AX</a:t>
            </a:r>
            <a:endParaRPr lang="en-US" sz="2400" dirty="0" smtClean="0">
              <a:effectLst/>
              <a:latin typeface="Calibri" panose="020F0502020204030204" pitchFamily="34" charset="0"/>
              <a:ea typeface="Calibri" panose="020F0502020204030204" pitchFamily="34" charset="0"/>
              <a:cs typeface="Arial" panose="020B0604020202020204" pitchFamily="34" charset="0"/>
            </a:endParaRPr>
          </a:p>
          <a:p>
            <a:pPr marL="228600" marR="0" algn="just">
              <a:lnSpc>
                <a:spcPct val="107000"/>
              </a:lnSpc>
              <a:spcBef>
                <a:spcPts val="0"/>
              </a:spcBef>
              <a:spcAft>
                <a:spcPts val="800"/>
              </a:spcAft>
            </a:pPr>
            <a:r>
              <a:rPr lang="en-US" sz="2400" dirty="0" smtClean="0">
                <a:effectLst/>
                <a:latin typeface="Times New Roman" panose="02020603050405020304" pitchFamily="18" charset="0"/>
                <a:ea typeface="Calibri" panose="020F0502020204030204" pitchFamily="34" charset="0"/>
                <a:cs typeface="Arial" panose="020B0604020202020204" pitchFamily="34" charset="0"/>
              </a:rPr>
              <a:t>  MOV CX, 239        ; immediate constant 239 transferred to CX</a:t>
            </a:r>
            <a:endParaRPr lang="en-US" sz="2400" dirty="0" smtClean="0">
              <a:effectLst/>
              <a:latin typeface="Calibri" panose="020F0502020204030204" pitchFamily="34" charset="0"/>
              <a:ea typeface="Calibri" panose="020F0502020204030204" pitchFamily="34" charset="0"/>
              <a:cs typeface="Arial" panose="020B0604020202020204" pitchFamily="34" charset="0"/>
            </a:endParaRPr>
          </a:p>
          <a:p>
            <a:pPr marL="228600" marR="0" algn="just">
              <a:lnSpc>
                <a:spcPct val="107000"/>
              </a:lnSpc>
              <a:spcBef>
                <a:spcPts val="0"/>
              </a:spcBef>
              <a:spcAft>
                <a:spcPts val="800"/>
              </a:spcAft>
            </a:pPr>
            <a:r>
              <a:rPr lang="en-US" sz="2400" dirty="0" smtClean="0">
                <a:effectLst/>
                <a:latin typeface="Times New Roman" panose="02020603050405020304" pitchFamily="18" charset="0"/>
                <a:ea typeface="Calibri" panose="020F0502020204030204" pitchFamily="34" charset="0"/>
                <a:cs typeface="Arial" panose="020B0604020202020204" pitchFamily="34" charset="0"/>
              </a:rPr>
              <a:t>Like in Register Mode, an immediate addressing mode does not require memory reference as the operand (constant) present.  Also the Immediate addressing mode has limited space for immediate value.</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9535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157" y="643945"/>
            <a:ext cx="10612192" cy="3750707"/>
          </a:xfrm>
          <a:prstGeom prst="rect">
            <a:avLst/>
          </a:prstGeom>
        </p:spPr>
        <p:txBody>
          <a:bodyPr wrap="square">
            <a:spAutoFit/>
          </a:bodyPr>
          <a:lstStyle/>
          <a:p>
            <a:pPr lvl="0" algn="just">
              <a:lnSpc>
                <a:spcPct val="107000"/>
              </a:lnSpc>
              <a:spcAft>
                <a:spcPts val="800"/>
              </a:spcAft>
            </a:pPr>
            <a:r>
              <a:rPr lang="en-US" sz="2400" dirty="0" smtClean="0">
                <a:effectLst/>
                <a:latin typeface="Times New Roman" panose="02020603050405020304" pitchFamily="18" charset="0"/>
                <a:ea typeface="Calibri" panose="020F0502020204030204" pitchFamily="34" charset="0"/>
                <a:cs typeface="Arial" panose="020B0604020202020204" pitchFamily="34" charset="0"/>
              </a:rPr>
              <a:t>3. </a:t>
            </a:r>
            <a:r>
              <a:rPr lang="en-US" sz="2400" b="1" dirty="0" smtClean="0">
                <a:effectLst/>
                <a:latin typeface="Times New Roman" panose="02020603050405020304" pitchFamily="18" charset="0"/>
                <a:ea typeface="Calibri" panose="020F0502020204030204" pitchFamily="34" charset="0"/>
                <a:cs typeface="Arial" panose="020B0604020202020204" pitchFamily="34" charset="0"/>
              </a:rPr>
              <a:t>Direct Addressing</a:t>
            </a:r>
            <a:endParaRPr lang="en-US" sz="2400" b="1" dirty="0" smtClean="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400" dirty="0" smtClean="0">
                <a:effectLst/>
                <a:latin typeface="Times New Roman" panose="02020603050405020304" pitchFamily="18" charset="0"/>
                <a:ea typeface="Calibri" panose="020F0502020204030204" pitchFamily="34" charset="0"/>
                <a:cs typeface="Arial" panose="020B0604020202020204" pitchFamily="34" charset="0"/>
              </a:rPr>
              <a:t>Direct Addressing Mode also known as Absolute Addressing Mode. In this mode instruction contains the address of the location in memory where the value of operand is stored.</a:t>
            </a:r>
          </a:p>
          <a:p>
            <a:pPr marL="800100" lvl="1" indent="-342900">
              <a:buFont typeface="Wingdings" panose="05000000000000000000" pitchFamily="2" charset="2"/>
              <a:buChar char="v"/>
            </a:pPr>
            <a:r>
              <a:rPr lang="en-US" sz="2400" dirty="0" smtClean="0"/>
              <a:t>Single </a:t>
            </a:r>
            <a:r>
              <a:rPr lang="en-US" sz="2400" dirty="0"/>
              <a:t>memory reference to access data.</a:t>
            </a:r>
          </a:p>
          <a:p>
            <a:pPr marL="800100" lvl="1" indent="-342900">
              <a:buFont typeface="Wingdings" panose="05000000000000000000" pitchFamily="2" charset="2"/>
              <a:buChar char="v"/>
            </a:pPr>
            <a:r>
              <a:rPr lang="en-US" sz="2400" dirty="0" smtClean="0"/>
              <a:t>No </a:t>
            </a:r>
            <a:r>
              <a:rPr lang="en-US" sz="2400" dirty="0"/>
              <a:t>additional calculations to find the effective address of the operand</a:t>
            </a:r>
            <a:r>
              <a:rPr lang="en-US" sz="2400" dirty="0" smtClean="0"/>
              <a:t>.</a:t>
            </a:r>
            <a:endParaRPr lang="en-US" sz="2400" dirty="0"/>
          </a:p>
          <a:p>
            <a:r>
              <a:rPr lang="en-US" sz="2400" b="1" dirty="0"/>
              <a:t>For Example</a:t>
            </a:r>
            <a:r>
              <a:rPr lang="en-US" sz="2400" dirty="0"/>
              <a:t> </a:t>
            </a:r>
          </a:p>
          <a:p>
            <a:r>
              <a:rPr lang="en-US" sz="2400" dirty="0"/>
              <a:t>ADD R1, 4000 - In this the 4000 is effective address of operand.</a:t>
            </a:r>
          </a:p>
          <a:p>
            <a:pPr algn="just">
              <a:lnSpc>
                <a:spcPct val="107000"/>
              </a:lnSpc>
              <a:spcAft>
                <a:spcPts val="800"/>
              </a:spcAft>
            </a:pP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9978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8489" y="695460"/>
            <a:ext cx="10753859" cy="5391412"/>
          </a:xfrm>
          <a:prstGeom prst="rect">
            <a:avLst/>
          </a:prstGeom>
        </p:spPr>
        <p:txBody>
          <a:bodyPr wrap="square">
            <a:spAutoFit/>
          </a:bodyPr>
          <a:lstStyle/>
          <a:p>
            <a:pPr>
              <a:lnSpc>
                <a:spcPct val="107000"/>
              </a:lnSpc>
              <a:spcAft>
                <a:spcPts val="800"/>
              </a:spcAft>
            </a:pPr>
            <a:r>
              <a:rPr lang="en-US" sz="2400" b="1"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4.The Register Indirect Addressing Modes</a:t>
            </a:r>
          </a:p>
          <a:p>
            <a:r>
              <a:rPr lang="en-US" sz="2400" dirty="0" smtClean="0"/>
              <a:t>The 80x86 CPUs let you access memory indirectly through a register using the register indirect addressing modes. There are four forms of this addressing mode on the 8086, best demonstrated by the following instructions:</a:t>
            </a:r>
          </a:p>
          <a:p>
            <a:r>
              <a:rPr lang="en-US" sz="2400" dirty="0" smtClean="0"/>
              <a:t>                mov al, [bx]</a:t>
            </a:r>
          </a:p>
          <a:p>
            <a:r>
              <a:rPr lang="en-US" sz="2400" dirty="0" smtClean="0"/>
              <a:t>                mov al, [bp]</a:t>
            </a:r>
          </a:p>
          <a:p>
            <a:r>
              <a:rPr lang="en-US" sz="2400" dirty="0" smtClean="0"/>
              <a:t>                mov al, [si]</a:t>
            </a:r>
          </a:p>
          <a:p>
            <a:r>
              <a:rPr lang="en-US" sz="2400" dirty="0" smtClean="0"/>
              <a:t>                mov al, [di]</a:t>
            </a:r>
          </a:p>
          <a:p>
            <a:r>
              <a:rPr lang="en-US" sz="2400" dirty="0">
                <a:solidFill>
                  <a:srgbClr val="000000"/>
                </a:solidFill>
                <a:latin typeface="Times New Roman" panose="02020603050405020304" pitchFamily="18" charset="0"/>
                <a:ea typeface="Times New Roman" panose="02020603050405020304" pitchFamily="18" charset="0"/>
              </a:rPr>
              <a:t>As with the x86 </a:t>
            </a:r>
            <a:r>
              <a:rPr lang="en-US" sz="2400" dirty="0">
                <a:solidFill>
                  <a:srgbClr val="000000"/>
                </a:solidFill>
                <a:latin typeface="Courier New" panose="02070309020205020404" pitchFamily="49" charset="0"/>
                <a:ea typeface="Times New Roman" panose="02020603050405020304" pitchFamily="18" charset="0"/>
              </a:rPr>
              <a:t>[bx]</a:t>
            </a:r>
            <a:r>
              <a:rPr lang="en-US" sz="2400" dirty="0">
                <a:solidFill>
                  <a:srgbClr val="000000"/>
                </a:solidFill>
                <a:latin typeface="Times New Roman" panose="02020603050405020304" pitchFamily="18" charset="0"/>
                <a:ea typeface="Times New Roman" panose="02020603050405020304" pitchFamily="18" charset="0"/>
              </a:rPr>
              <a:t> addressing mode, these four addressing modes reference the byte at the offset found in the </a:t>
            </a:r>
            <a:r>
              <a:rPr lang="en-US" sz="2400" dirty="0">
                <a:solidFill>
                  <a:srgbClr val="000000"/>
                </a:solidFill>
                <a:latin typeface="Courier New" panose="02070309020205020404" pitchFamily="49" charset="0"/>
                <a:ea typeface="Times New Roman" panose="02020603050405020304" pitchFamily="18" charset="0"/>
              </a:rPr>
              <a:t>bx,bp,si,</a:t>
            </a:r>
            <a:r>
              <a:rPr lang="en-US" sz="2400" dirty="0">
                <a:solidFill>
                  <a:srgbClr val="000000"/>
                </a:solidFill>
                <a:latin typeface="Times New Roman" panose="02020603050405020304" pitchFamily="18" charset="0"/>
                <a:ea typeface="Times New Roman" panose="02020603050405020304" pitchFamily="18" charset="0"/>
              </a:rPr>
              <a:t> or </a:t>
            </a:r>
            <a:r>
              <a:rPr lang="en-US" sz="2400" dirty="0">
                <a:solidFill>
                  <a:srgbClr val="000000"/>
                </a:solidFill>
                <a:latin typeface="Courier New" panose="02070309020205020404" pitchFamily="49" charset="0"/>
                <a:ea typeface="Times New Roman" panose="02020603050405020304" pitchFamily="18" charset="0"/>
              </a:rPr>
              <a:t>di</a:t>
            </a:r>
            <a:r>
              <a:rPr lang="en-US" sz="2400" dirty="0">
                <a:solidFill>
                  <a:srgbClr val="000000"/>
                </a:solidFill>
                <a:latin typeface="Times New Roman" panose="02020603050405020304" pitchFamily="18" charset="0"/>
                <a:ea typeface="Times New Roman" panose="02020603050405020304" pitchFamily="18" charset="0"/>
              </a:rPr>
              <a:t> register, respectively. The</a:t>
            </a:r>
            <a:r>
              <a:rPr lang="en-US" sz="2400" dirty="0">
                <a:solidFill>
                  <a:srgbClr val="000000"/>
                </a:solidFill>
                <a:latin typeface="Courier New" panose="02070309020205020404" pitchFamily="49" charset="0"/>
                <a:ea typeface="Times New Roman" panose="02020603050405020304" pitchFamily="18" charset="0"/>
              </a:rPr>
              <a:t>[bx], [si],</a:t>
            </a:r>
            <a:r>
              <a:rPr lang="en-US" sz="2400" dirty="0">
                <a:solidFill>
                  <a:srgbClr val="000000"/>
                </a:solidFill>
                <a:latin typeface="Times New Roman" panose="02020603050405020304" pitchFamily="18" charset="0"/>
                <a:ea typeface="Times New Roman" panose="02020603050405020304" pitchFamily="18" charset="0"/>
              </a:rPr>
              <a:t> and</a:t>
            </a:r>
            <a:r>
              <a:rPr lang="en-US" sz="2400" dirty="0">
                <a:solidFill>
                  <a:srgbClr val="000000"/>
                </a:solidFill>
                <a:latin typeface="Courier New" panose="02070309020205020404" pitchFamily="49" charset="0"/>
                <a:ea typeface="Times New Roman" panose="02020603050405020304" pitchFamily="18" charset="0"/>
              </a:rPr>
              <a:t>[di]</a:t>
            </a:r>
            <a:r>
              <a:rPr lang="en-US" sz="2400" dirty="0">
                <a:solidFill>
                  <a:srgbClr val="000000"/>
                </a:solidFill>
                <a:latin typeface="Times New Roman" panose="02020603050405020304" pitchFamily="18" charset="0"/>
                <a:ea typeface="Times New Roman" panose="02020603050405020304" pitchFamily="18" charset="0"/>
              </a:rPr>
              <a:t>modes use the </a:t>
            </a:r>
            <a:r>
              <a:rPr lang="en-US" sz="2400" dirty="0">
                <a:solidFill>
                  <a:srgbClr val="000000"/>
                </a:solidFill>
                <a:latin typeface="Courier New" panose="02070309020205020404" pitchFamily="49" charset="0"/>
                <a:ea typeface="Times New Roman" panose="02020603050405020304" pitchFamily="18" charset="0"/>
              </a:rPr>
              <a:t>ds</a:t>
            </a:r>
            <a:r>
              <a:rPr lang="en-US" sz="2400" dirty="0">
                <a:solidFill>
                  <a:srgbClr val="000000"/>
                </a:solidFill>
                <a:latin typeface="Times New Roman" panose="02020603050405020304" pitchFamily="18" charset="0"/>
                <a:ea typeface="Times New Roman" panose="02020603050405020304" pitchFamily="18" charset="0"/>
              </a:rPr>
              <a:t> segment by default. The</a:t>
            </a:r>
            <a:r>
              <a:rPr lang="en-US" sz="2400" dirty="0">
                <a:solidFill>
                  <a:srgbClr val="000000"/>
                </a:solidFill>
                <a:latin typeface="Courier New" panose="02070309020205020404" pitchFamily="49" charset="0"/>
                <a:ea typeface="Times New Roman" panose="02020603050405020304" pitchFamily="18" charset="0"/>
              </a:rPr>
              <a:t>[bp]</a:t>
            </a:r>
            <a:r>
              <a:rPr lang="en-US" sz="2400" dirty="0">
                <a:solidFill>
                  <a:srgbClr val="000000"/>
                </a:solidFill>
                <a:latin typeface="Times New Roman" panose="02020603050405020304" pitchFamily="18" charset="0"/>
                <a:ea typeface="Times New Roman" panose="02020603050405020304" pitchFamily="18" charset="0"/>
              </a:rPr>
              <a:t>addressing mode uses the stack segment (</a:t>
            </a:r>
            <a:r>
              <a:rPr lang="en-US" sz="2400" dirty="0">
                <a:solidFill>
                  <a:srgbClr val="000000"/>
                </a:solidFill>
                <a:latin typeface="Courier New" panose="02070309020205020404" pitchFamily="49" charset="0"/>
                <a:ea typeface="Times New Roman" panose="02020603050405020304" pitchFamily="18" charset="0"/>
              </a:rPr>
              <a:t>ss</a:t>
            </a:r>
            <a:r>
              <a:rPr lang="en-US" sz="2400" dirty="0">
                <a:solidFill>
                  <a:srgbClr val="000000"/>
                </a:solidFill>
                <a:latin typeface="Times New Roman" panose="02020603050405020304" pitchFamily="18" charset="0"/>
                <a:ea typeface="Times New Roman" panose="02020603050405020304" pitchFamily="18" charset="0"/>
              </a:rPr>
              <a:t>) by default.</a:t>
            </a:r>
          </a:p>
          <a:p>
            <a:endParaRPr lang="en-US" sz="2400" dirty="0" smtClean="0"/>
          </a:p>
          <a:p>
            <a:endParaRPr lang="en-US" sz="2400" dirty="0"/>
          </a:p>
        </p:txBody>
      </p:sp>
    </p:spTree>
    <p:extLst>
      <p:ext uri="{BB962C8B-B14F-4D97-AF65-F5344CB8AC3E}">
        <p14:creationId xmlns:p14="http://schemas.microsoft.com/office/powerpoint/2010/main" val="3092748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6974" y="618186"/>
            <a:ext cx="10844011" cy="5170646"/>
          </a:xfrm>
          <a:prstGeom prst="rect">
            <a:avLst/>
          </a:prstGeom>
        </p:spPr>
        <p:txBody>
          <a:bodyPr wrap="square">
            <a:spAutoFit/>
          </a:bodyPr>
          <a:lstStyle/>
          <a:p>
            <a:r>
              <a:rPr lang="en-US" sz="2400" dirty="0" smtClean="0"/>
              <a:t>You </a:t>
            </a:r>
            <a:r>
              <a:rPr lang="en-US" sz="2400" dirty="0"/>
              <a:t>can use the segment override prefix symbols if you wish to access data in different segments. The following instructions demonstrate the use of these overrides:</a:t>
            </a:r>
          </a:p>
          <a:p>
            <a:r>
              <a:rPr lang="en-US" sz="2400" dirty="0"/>
              <a:t>                </a:t>
            </a:r>
            <a:r>
              <a:rPr lang="en-US" sz="2400" dirty="0" smtClean="0"/>
              <a:t>       mov     </a:t>
            </a:r>
            <a:r>
              <a:rPr lang="en-US" sz="2400" dirty="0"/>
              <a:t>al, cs:[bx]</a:t>
            </a:r>
          </a:p>
          <a:p>
            <a:r>
              <a:rPr lang="en-US" sz="2400" dirty="0"/>
              <a:t>                </a:t>
            </a:r>
            <a:r>
              <a:rPr lang="en-US" sz="2400" dirty="0" smtClean="0"/>
              <a:t>       mov     </a:t>
            </a:r>
            <a:r>
              <a:rPr lang="en-US" sz="2400" dirty="0"/>
              <a:t>al, ds:[bp]</a:t>
            </a:r>
          </a:p>
          <a:p>
            <a:r>
              <a:rPr lang="en-US" sz="2400" dirty="0"/>
              <a:t>                </a:t>
            </a:r>
            <a:r>
              <a:rPr lang="en-US" sz="2400" dirty="0" smtClean="0"/>
              <a:t>       mov     </a:t>
            </a:r>
            <a:r>
              <a:rPr lang="en-US" sz="2400" dirty="0"/>
              <a:t>al, ss:[si]</a:t>
            </a:r>
          </a:p>
          <a:p>
            <a:r>
              <a:rPr lang="en-US" sz="2400" dirty="0"/>
              <a:t>               </a:t>
            </a:r>
            <a:r>
              <a:rPr lang="en-US" sz="2400" dirty="0" smtClean="0"/>
              <a:t>        </a:t>
            </a:r>
            <a:r>
              <a:rPr lang="en-US" sz="2400" dirty="0"/>
              <a:t>mov     al, es:[di</a:t>
            </a:r>
            <a:r>
              <a:rPr lang="en-US" sz="2400" dirty="0" smtClean="0"/>
              <a:t>]</a:t>
            </a:r>
          </a:p>
          <a:p>
            <a:r>
              <a:rPr lang="en-US" sz="2400" dirty="0">
                <a:solidFill>
                  <a:srgbClr val="000000"/>
                </a:solidFill>
                <a:latin typeface="Times New Roman" panose="02020603050405020304" pitchFamily="18" charset="0"/>
                <a:ea typeface="Times New Roman" panose="02020603050405020304" pitchFamily="18" charset="0"/>
              </a:rPr>
              <a:t>Intel refers to</a:t>
            </a:r>
            <a:r>
              <a:rPr lang="en-US" sz="2400" dirty="0">
                <a:solidFill>
                  <a:srgbClr val="000000"/>
                </a:solidFill>
                <a:latin typeface="Courier New" panose="02070309020205020404" pitchFamily="49" charset="0"/>
                <a:ea typeface="Times New Roman" panose="02020603050405020304" pitchFamily="18" charset="0"/>
              </a:rPr>
              <a:t> [bx] </a:t>
            </a:r>
            <a:r>
              <a:rPr lang="en-US" sz="2400" dirty="0">
                <a:solidFill>
                  <a:srgbClr val="000000"/>
                </a:solidFill>
                <a:latin typeface="Times New Roman" panose="02020603050405020304" pitchFamily="18" charset="0"/>
                <a:ea typeface="Times New Roman" panose="02020603050405020304" pitchFamily="18" charset="0"/>
              </a:rPr>
              <a:t>and</a:t>
            </a:r>
            <a:r>
              <a:rPr lang="en-US" sz="2400" dirty="0">
                <a:solidFill>
                  <a:srgbClr val="000000"/>
                </a:solidFill>
                <a:latin typeface="Courier New" panose="02070309020205020404" pitchFamily="49" charset="0"/>
                <a:ea typeface="Times New Roman" panose="02020603050405020304" pitchFamily="18" charset="0"/>
              </a:rPr>
              <a:t> [bp]</a:t>
            </a:r>
            <a:r>
              <a:rPr lang="en-US" sz="2400" dirty="0">
                <a:solidFill>
                  <a:srgbClr val="000000"/>
                </a:solidFill>
                <a:latin typeface="Times New Roman" panose="02020603050405020304" pitchFamily="18" charset="0"/>
                <a:ea typeface="Times New Roman" panose="02020603050405020304" pitchFamily="18" charset="0"/>
              </a:rPr>
              <a:t> as base addressing modes and </a:t>
            </a:r>
            <a:r>
              <a:rPr lang="en-US" sz="2400" dirty="0">
                <a:solidFill>
                  <a:srgbClr val="000000"/>
                </a:solidFill>
                <a:latin typeface="Courier New" panose="02070309020205020404" pitchFamily="49" charset="0"/>
                <a:ea typeface="Times New Roman" panose="02020603050405020304" pitchFamily="18" charset="0"/>
              </a:rPr>
              <a:t>bx</a:t>
            </a:r>
            <a:r>
              <a:rPr lang="en-US" sz="2400" dirty="0">
                <a:solidFill>
                  <a:srgbClr val="000000"/>
                </a:solidFill>
                <a:latin typeface="Times New Roman" panose="02020603050405020304" pitchFamily="18" charset="0"/>
                <a:ea typeface="Times New Roman" panose="02020603050405020304" pitchFamily="18" charset="0"/>
              </a:rPr>
              <a:t> and </a:t>
            </a:r>
            <a:r>
              <a:rPr lang="en-US" sz="2400" dirty="0">
                <a:solidFill>
                  <a:srgbClr val="000000"/>
                </a:solidFill>
                <a:latin typeface="Courier New" panose="02070309020205020404" pitchFamily="49" charset="0"/>
                <a:ea typeface="Times New Roman" panose="02020603050405020304" pitchFamily="18" charset="0"/>
              </a:rPr>
              <a:t>bp</a:t>
            </a:r>
            <a:r>
              <a:rPr lang="en-US" sz="2400" dirty="0">
                <a:solidFill>
                  <a:srgbClr val="000000"/>
                </a:solidFill>
                <a:latin typeface="Times New Roman" panose="02020603050405020304" pitchFamily="18" charset="0"/>
                <a:ea typeface="Times New Roman" panose="02020603050405020304" pitchFamily="18" charset="0"/>
              </a:rPr>
              <a:t> as base registers (in fact, </a:t>
            </a:r>
            <a:r>
              <a:rPr lang="en-US" sz="2400" dirty="0">
                <a:solidFill>
                  <a:srgbClr val="000000"/>
                </a:solidFill>
                <a:latin typeface="Courier New" panose="02070309020205020404" pitchFamily="49" charset="0"/>
                <a:ea typeface="Times New Roman" panose="02020603050405020304" pitchFamily="18" charset="0"/>
              </a:rPr>
              <a:t>bp</a:t>
            </a:r>
            <a:r>
              <a:rPr lang="en-US" sz="2400" dirty="0">
                <a:solidFill>
                  <a:srgbClr val="000000"/>
                </a:solidFill>
                <a:latin typeface="Times New Roman" panose="02020603050405020304" pitchFamily="18" charset="0"/>
                <a:ea typeface="Times New Roman" panose="02020603050405020304" pitchFamily="18" charset="0"/>
              </a:rPr>
              <a:t> stands for base pointer). Intel refers to the</a:t>
            </a:r>
            <a:r>
              <a:rPr lang="en-US" sz="2400" dirty="0">
                <a:solidFill>
                  <a:srgbClr val="000000"/>
                </a:solidFill>
                <a:latin typeface="Courier New" panose="02070309020205020404" pitchFamily="49" charset="0"/>
                <a:ea typeface="Times New Roman" panose="02020603050405020304" pitchFamily="18" charset="0"/>
              </a:rPr>
              <a:t> [si] </a:t>
            </a:r>
            <a:r>
              <a:rPr lang="en-US" sz="2400" dirty="0">
                <a:solidFill>
                  <a:srgbClr val="000000"/>
                </a:solidFill>
                <a:latin typeface="Times New Roman" panose="02020603050405020304" pitchFamily="18" charset="0"/>
                <a:ea typeface="Times New Roman" panose="02020603050405020304" pitchFamily="18" charset="0"/>
              </a:rPr>
              <a:t>and</a:t>
            </a:r>
            <a:r>
              <a:rPr lang="en-US" sz="2400" dirty="0">
                <a:solidFill>
                  <a:srgbClr val="000000"/>
                </a:solidFill>
                <a:latin typeface="Courier New" panose="02070309020205020404" pitchFamily="49" charset="0"/>
                <a:ea typeface="Times New Roman" panose="02020603050405020304" pitchFamily="18" charset="0"/>
              </a:rPr>
              <a:t> [di]</a:t>
            </a:r>
            <a:r>
              <a:rPr lang="en-US" sz="2400" dirty="0">
                <a:solidFill>
                  <a:srgbClr val="000000"/>
                </a:solidFill>
                <a:latin typeface="Times New Roman" panose="02020603050405020304" pitchFamily="18" charset="0"/>
                <a:ea typeface="Times New Roman" panose="02020603050405020304" pitchFamily="18" charset="0"/>
              </a:rPr>
              <a:t> addressing modes as indexed addressing modes (</a:t>
            </a:r>
            <a:r>
              <a:rPr lang="en-US" sz="2400" dirty="0">
                <a:solidFill>
                  <a:srgbClr val="000000"/>
                </a:solidFill>
                <a:latin typeface="Courier New" panose="02070309020205020404" pitchFamily="49" charset="0"/>
                <a:ea typeface="Times New Roman" panose="02020603050405020304" pitchFamily="18" charset="0"/>
              </a:rPr>
              <a:t>si</a:t>
            </a:r>
            <a:r>
              <a:rPr lang="en-US" sz="2400" dirty="0">
                <a:solidFill>
                  <a:srgbClr val="000000"/>
                </a:solidFill>
                <a:latin typeface="Times New Roman" panose="02020603050405020304" pitchFamily="18" charset="0"/>
                <a:ea typeface="Times New Roman" panose="02020603050405020304" pitchFamily="18" charset="0"/>
              </a:rPr>
              <a:t> stands for source index, </a:t>
            </a:r>
            <a:r>
              <a:rPr lang="en-US" sz="2400" dirty="0">
                <a:solidFill>
                  <a:srgbClr val="000000"/>
                </a:solidFill>
                <a:latin typeface="Courier New" panose="02070309020205020404" pitchFamily="49" charset="0"/>
                <a:ea typeface="Times New Roman" panose="02020603050405020304" pitchFamily="18" charset="0"/>
              </a:rPr>
              <a:t>di</a:t>
            </a:r>
            <a:r>
              <a:rPr lang="en-US" sz="2400" dirty="0">
                <a:solidFill>
                  <a:srgbClr val="000000"/>
                </a:solidFill>
                <a:latin typeface="Times New Roman" panose="02020603050405020304" pitchFamily="18" charset="0"/>
                <a:ea typeface="Times New Roman" panose="02020603050405020304" pitchFamily="18" charset="0"/>
              </a:rPr>
              <a:t> stands for destination index). However, these addressing modes are functionally equivalent. This text will call these forms register indirect modes to be consistent.</a:t>
            </a:r>
          </a:p>
          <a:p>
            <a:endParaRPr lang="en-US" sz="2400" dirty="0"/>
          </a:p>
          <a:p>
            <a:endParaRPr lang="en-US" dirty="0"/>
          </a:p>
        </p:txBody>
      </p:sp>
    </p:spTree>
    <p:extLst>
      <p:ext uri="{BB962C8B-B14F-4D97-AF65-F5344CB8AC3E}">
        <p14:creationId xmlns:p14="http://schemas.microsoft.com/office/powerpoint/2010/main" val="3700747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Image 8" descr="https://www.ic.unicamp.br/~celio/mc404s2-03/addr_modes/ch04a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305" y="663261"/>
            <a:ext cx="5061396" cy="1976907"/>
          </a:xfrm>
          <a:prstGeom prst="rect">
            <a:avLst/>
          </a:prstGeom>
          <a:noFill/>
          <a:extLst>
            <a:ext uri="{909E8E84-426E-40DD-AFC4-6F175D3DCCD1}">
              <a14:hiddenFill xmlns:a14="http://schemas.microsoft.com/office/drawing/2010/main">
                <a:solidFill>
                  <a:srgbClr val="FFFFFF"/>
                </a:solidFill>
              </a14:hiddenFill>
            </a:ext>
          </a:extLst>
        </p:spPr>
      </p:pic>
      <p:pic>
        <p:nvPicPr>
          <p:cNvPr id="1029" name="Image 7" descr="https://www.ic.unicamp.br/~celio/mc404s2-03/addr_modes/ch04a1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243" y="2756077"/>
            <a:ext cx="5434883" cy="25500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7"/>
          <p:cNvSpPr>
            <a:spLocks noChangeArrowheads="1"/>
          </p:cNvSpPr>
          <p:nvPr/>
        </p:nvSpPr>
        <p:spPr bwMode="auto">
          <a:xfrm>
            <a:off x="0" y="2060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8"/>
          <p:cNvSpPr>
            <a:spLocks noChangeArrowheads="1"/>
          </p:cNvSpPr>
          <p:nvPr/>
        </p:nvSpPr>
        <p:spPr bwMode="auto">
          <a:xfrm>
            <a:off x="0" y="1653862"/>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r>
            <a:br>
              <a:rPr kumimoji="0" lang="en-US" sz="13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br>
            <a:r>
              <a:rPr kumimoji="0" lang="en-US" sz="13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r>
            <a:br>
              <a:rPr kumimoji="0" lang="en-US" sz="13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20908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873</TotalTime>
  <Words>755</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Courier New</vt:lpstr>
      <vt:lpstr>Garamond</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ADDRESSING MODE</dc:title>
  <dc:creator>DR.Ahmed Saker 2O14</dc:creator>
  <cp:lastModifiedBy>Windows User</cp:lastModifiedBy>
  <cp:revision>29</cp:revision>
  <dcterms:created xsi:type="dcterms:W3CDTF">2020-11-24T16:14:40Z</dcterms:created>
  <dcterms:modified xsi:type="dcterms:W3CDTF">2020-11-26T04:36:10Z</dcterms:modified>
</cp:coreProperties>
</file>