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3" r:id="rId21"/>
    <p:sldId id="274" r:id="rId22"/>
  </p:sldIdLst>
  <p:sldSz cx="18288000" cy="10287000"/>
  <p:notesSz cx="6858000" cy="9144000"/>
  <p:embeddedFontLst>
    <p:embeddedFont>
      <p:font typeface="Helvetica World Bold" panose="020B0604020202020204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nva Sans" panose="020B0604020202020204" charset="0"/>
      <p:regular r:id="rId28"/>
    </p:embeddedFont>
    <p:embeddedFont>
      <p:font typeface="Canva Sans Bold" panose="020B0604020202020204" charset="0"/>
      <p:regular r:id="rId29"/>
    </p:embeddedFont>
    <p:embeddedFont>
      <p:font typeface="Lato Bold" panose="020F0802020204030203" pitchFamily="34" charset="0"/>
      <p:regular r:id="rId30"/>
      <p:bold r:id="rId31"/>
    </p:embeddedFont>
    <p:embeddedFont>
      <p:font typeface="League Spartan" panose="020B0604020202020204" charset="0"/>
      <p:regular r:id="rId32"/>
    </p:embeddedFont>
    <p:embeddedFont>
      <p:font typeface="Poppins" panose="00000500000000000000" pitchFamily="2" charset="0"/>
      <p:regular r:id="rId33"/>
    </p:embeddedFont>
    <p:embeddedFont>
      <p:font typeface="Poppins Bold" panose="00000800000000000000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3400" y="4264978"/>
            <a:ext cx="4121200" cy="170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elvetica World Bold"/>
              </a:rPr>
              <a:t>Class 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73105" y="-2285709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918862" y="2997108"/>
            <a:ext cx="9108485" cy="4414336"/>
          </a:xfrm>
          <a:custGeom>
            <a:avLst/>
            <a:gdLst/>
            <a:ahLst/>
            <a:cxnLst/>
            <a:rect l="l" t="t" r="r" b="b"/>
            <a:pathLst>
              <a:path w="9108485" h="4414336">
                <a:moveTo>
                  <a:pt x="0" y="0"/>
                </a:moveTo>
                <a:lnTo>
                  <a:pt x="9108485" y="0"/>
                </a:lnTo>
                <a:lnTo>
                  <a:pt x="9108485" y="4414336"/>
                </a:lnTo>
                <a:lnTo>
                  <a:pt x="0" y="4414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153"/>
            </a:stretch>
          </a:blipFill>
          <a:ln w="5715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DISPLAY PROPERTY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457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 display property specifies the type of box an element generates.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Common values include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block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inline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 inline-block, none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etc.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display: flex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display: grid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are powerful layout tools introduced in CSS3.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45630" y="-26670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905087" y="1791460"/>
            <a:ext cx="8908298" cy="5817389"/>
          </a:xfrm>
          <a:custGeom>
            <a:avLst/>
            <a:gdLst/>
            <a:ahLst/>
            <a:cxnLst/>
            <a:rect l="l" t="t" r="r" b="b"/>
            <a:pathLst>
              <a:path w="8908298" h="5817389">
                <a:moveTo>
                  <a:pt x="0" y="0"/>
                </a:moveTo>
                <a:lnTo>
                  <a:pt x="8908298" y="0"/>
                </a:lnTo>
                <a:lnTo>
                  <a:pt x="8908298" y="5817389"/>
                </a:lnTo>
                <a:lnTo>
                  <a:pt x="0" y="581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POSITIONING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667783" cy="503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positioning allows you to precisely control the placement of elements on a webpage.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Common positioning values include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 static, relative, absolute,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fixed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Understanding positioning is crucial for creating complex layouts.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3400" y="4264978"/>
            <a:ext cx="4121200" cy="149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Helvetica World Bold"/>
              </a:rPr>
              <a:t>Class 4</a:t>
            </a:r>
          </a:p>
        </p:txBody>
      </p:sp>
    </p:spTree>
    <p:extLst>
      <p:ext uri="{BB962C8B-B14F-4D97-AF65-F5344CB8AC3E}">
        <p14:creationId xmlns:p14="http://schemas.microsoft.com/office/powerpoint/2010/main" val="3634114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053741" y="-181147"/>
            <a:ext cx="9234259" cy="10468147"/>
          </a:xfrm>
          <a:custGeom>
            <a:avLst/>
            <a:gdLst/>
            <a:ahLst/>
            <a:cxnLst/>
            <a:rect l="l" t="t" r="r" b="b"/>
            <a:pathLst>
              <a:path w="9234259" h="10468147">
                <a:moveTo>
                  <a:pt x="0" y="0"/>
                </a:moveTo>
                <a:lnTo>
                  <a:pt x="9234259" y="0"/>
                </a:lnTo>
                <a:lnTo>
                  <a:pt x="9234259" y="10468147"/>
                </a:lnTo>
                <a:lnTo>
                  <a:pt x="0" y="10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FLEXBOX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594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Flexbox is a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one-dimensional layout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method used for laying out items in a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row or a column.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 Bold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It offers powerful alignment and distribution capabilities.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Flexbox is particularly useful for building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responsive designs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and arranging items within containers.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170466" y="-79368"/>
            <a:ext cx="8264201" cy="10472865"/>
          </a:xfrm>
          <a:custGeom>
            <a:avLst/>
            <a:gdLst/>
            <a:ahLst/>
            <a:cxnLst/>
            <a:rect l="l" t="t" r="r" b="b"/>
            <a:pathLst>
              <a:path w="8264201" h="10472865">
                <a:moveTo>
                  <a:pt x="0" y="0"/>
                </a:moveTo>
                <a:lnTo>
                  <a:pt x="8264201" y="0"/>
                </a:lnTo>
                <a:lnTo>
                  <a:pt x="8264201" y="10472866"/>
                </a:lnTo>
                <a:lnTo>
                  <a:pt x="0" y="10472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74" b="-479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GRID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640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Grid is a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two-dimensional layout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system that allows you to create complex grid-based layouts.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It divides a page into rows and columns, making it easy to align and position elements.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Grid is highly versatile and can handle both simple and intricate layouts with ease.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1663" y="-179070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158389" y="1999582"/>
            <a:ext cx="9984724" cy="5717788"/>
          </a:xfrm>
          <a:custGeom>
            <a:avLst/>
            <a:gdLst/>
            <a:ahLst/>
            <a:cxnLst/>
            <a:rect l="l" t="t" r="r" b="b"/>
            <a:pathLst>
              <a:path w="9984724" h="5717788">
                <a:moveTo>
                  <a:pt x="0" y="0"/>
                </a:moveTo>
                <a:lnTo>
                  <a:pt x="9984724" y="0"/>
                </a:lnTo>
                <a:lnTo>
                  <a:pt x="9984724" y="5717788"/>
                </a:lnTo>
                <a:lnTo>
                  <a:pt x="0" y="571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2" r="-902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 CSS Z-INDEX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038" y="2505278"/>
            <a:ext cx="7039938" cy="6859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 z-index property determines the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stacking order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of positioned elements.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Elements with a higher z-index value will appear above elements with a lower z-index value.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z-index is essential for controlling the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visual hierarchy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of overlapping elements.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3400" y="4264978"/>
            <a:ext cx="4121200" cy="149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Helvetica World Bold"/>
              </a:rPr>
              <a:t>Class 5</a:t>
            </a:r>
          </a:p>
        </p:txBody>
      </p:sp>
    </p:spTree>
    <p:extLst>
      <p:ext uri="{BB962C8B-B14F-4D97-AF65-F5344CB8AC3E}">
        <p14:creationId xmlns:p14="http://schemas.microsoft.com/office/powerpoint/2010/main" val="2057895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030200" y="-694415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801732" y="1440010"/>
            <a:ext cx="9091936" cy="7241170"/>
          </a:xfrm>
          <a:custGeom>
            <a:avLst/>
            <a:gdLst/>
            <a:ahLst/>
            <a:cxnLst/>
            <a:rect l="l" t="t" r="r" b="b"/>
            <a:pathLst>
              <a:path w="9091936" h="7241170">
                <a:moveTo>
                  <a:pt x="0" y="0"/>
                </a:moveTo>
                <a:lnTo>
                  <a:pt x="9091936" y="0"/>
                </a:lnTo>
                <a:lnTo>
                  <a:pt x="9091936" y="7241170"/>
                </a:lnTo>
                <a:lnTo>
                  <a:pt x="0" y="724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59" r="-4959" b="-4276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 CSS MEDIA QUERIES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299597"/>
            <a:ext cx="7893163" cy="594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Media queries allow you to apply different styles based on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various device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characteristics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such as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screen size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resolution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orientation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They enable the creation of responsive designs that adapt to different devices and screen sizes.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Media queries are essential for ensuring a consistent user experience across devices.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60271" y="-2141536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BEST PRACTICES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1728" y="2692537"/>
            <a:ext cx="8810834" cy="454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Maintain consistent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naming conventions 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formatting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Minimize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redundant code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use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shorthand properties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optimize selectors.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 Bold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Test across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different browsers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devices 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for consistent rendering.</a:t>
            </a:r>
          </a:p>
          <a:p>
            <a:pPr>
              <a:lnSpc>
                <a:spcPts val="4039"/>
              </a:lnSpc>
              <a:spcBef>
                <a:spcPct val="0"/>
              </a:spcBef>
            </a:pPr>
            <a:endParaRPr lang="en-US" sz="28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030200" y="-41910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3122" y="784708"/>
            <a:ext cx="4708378" cy="132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 CSS FRAMEWORKS</a:t>
            </a:r>
          </a:p>
          <a:p>
            <a:pPr>
              <a:lnSpc>
                <a:spcPts val="5243"/>
              </a:lnSpc>
              <a:spcBef>
                <a:spcPct val="0"/>
              </a:spcBef>
            </a:pPr>
            <a:endParaRPr lang="en-US" sz="3745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7334" y="2708635"/>
            <a:ext cx="8810834" cy="555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 Frameworks are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Pre-written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s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tandardized code libraries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that provide a structure for styling web pages.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They are used for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faster development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responsive design,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browser compatibility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consistent styling.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 Bold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Popular CSS Frameworks are, </a:t>
            </a:r>
          </a:p>
          <a:p>
            <a:pPr marL="1246003" lvl="2" indent="-415334">
              <a:lnSpc>
                <a:spcPts val="4039"/>
              </a:lnSpc>
              <a:buFont typeface="Arial"/>
              <a:buChar char="⚬"/>
            </a:pPr>
            <a:r>
              <a:rPr lang="en-US" sz="2885">
                <a:solidFill>
                  <a:srgbClr val="000000"/>
                </a:solidFill>
                <a:latin typeface="Poppins Bold"/>
              </a:rPr>
              <a:t>Bootstrap</a:t>
            </a:r>
          </a:p>
          <a:p>
            <a:pPr marL="1246003" lvl="2" indent="-415334">
              <a:lnSpc>
                <a:spcPts val="4039"/>
              </a:lnSpc>
              <a:buFont typeface="Arial"/>
              <a:buChar char="⚬"/>
            </a:pPr>
            <a:r>
              <a:rPr lang="en-US" sz="2885">
                <a:solidFill>
                  <a:srgbClr val="000000"/>
                </a:solidFill>
                <a:latin typeface="Poppins Bold"/>
              </a:rPr>
              <a:t>Tailwind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344400" y="0"/>
            <a:ext cx="5943600" cy="10547350"/>
            <a:chOff x="0" y="0"/>
            <a:chExt cx="1565393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5393" cy="2777903"/>
            </a:xfrm>
            <a:custGeom>
              <a:avLst/>
              <a:gdLst/>
              <a:ahLst/>
              <a:cxnLst/>
              <a:rect l="l" t="t" r="r" b="b"/>
              <a:pathLst>
                <a:path w="1565393" h="2777903">
                  <a:moveTo>
                    <a:pt x="66431" y="0"/>
                  </a:moveTo>
                  <a:lnTo>
                    <a:pt x="1498962" y="0"/>
                  </a:lnTo>
                  <a:cubicBezTo>
                    <a:pt x="1535651" y="0"/>
                    <a:pt x="1565393" y="29742"/>
                    <a:pt x="1565393" y="66431"/>
                  </a:cubicBezTo>
                  <a:lnTo>
                    <a:pt x="1565393" y="2711472"/>
                  </a:lnTo>
                  <a:cubicBezTo>
                    <a:pt x="1565393" y="2729091"/>
                    <a:pt x="1558394" y="2745988"/>
                    <a:pt x="1545935" y="2758446"/>
                  </a:cubicBezTo>
                  <a:cubicBezTo>
                    <a:pt x="1533477" y="2770904"/>
                    <a:pt x="1516580" y="2777903"/>
                    <a:pt x="1498962" y="2777903"/>
                  </a:cubicBezTo>
                  <a:lnTo>
                    <a:pt x="66431" y="2777903"/>
                  </a:lnTo>
                  <a:cubicBezTo>
                    <a:pt x="29742" y="2777903"/>
                    <a:pt x="0" y="2748161"/>
                    <a:pt x="0" y="2711472"/>
                  </a:cubicBezTo>
                  <a:lnTo>
                    <a:pt x="0" y="66431"/>
                  </a:lnTo>
                  <a:cubicBezTo>
                    <a:pt x="0" y="48812"/>
                    <a:pt x="6999" y="31915"/>
                    <a:pt x="19457" y="19457"/>
                  </a:cubicBezTo>
                  <a:cubicBezTo>
                    <a:pt x="31915" y="6999"/>
                    <a:pt x="48812" y="0"/>
                    <a:pt x="664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565393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502611" y="1152260"/>
            <a:ext cx="7627178" cy="7627178"/>
          </a:xfrm>
          <a:custGeom>
            <a:avLst/>
            <a:gdLst/>
            <a:ahLst/>
            <a:cxnLst/>
            <a:rect l="l" t="t" r="r" b="b"/>
            <a:pathLst>
              <a:path w="7627178" h="7627178">
                <a:moveTo>
                  <a:pt x="0" y="0"/>
                </a:moveTo>
                <a:lnTo>
                  <a:pt x="7627178" y="0"/>
                </a:lnTo>
                <a:lnTo>
                  <a:pt x="7627178" y="7627177"/>
                </a:lnTo>
                <a:lnTo>
                  <a:pt x="0" y="7627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0137" y="1530863"/>
            <a:ext cx="8784625" cy="127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7"/>
              </a:lnSpc>
              <a:spcBef>
                <a:spcPct val="0"/>
              </a:spcBef>
            </a:pPr>
            <a:r>
              <a:rPr lang="en-US" sz="7505">
                <a:solidFill>
                  <a:srgbClr val="004AAD"/>
                </a:solidFill>
                <a:latin typeface="League Spartan"/>
              </a:rPr>
              <a:t>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0137" y="648522"/>
            <a:ext cx="6725332" cy="90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5"/>
              </a:lnSpc>
              <a:spcBef>
                <a:spcPct val="0"/>
              </a:spcBef>
            </a:pPr>
            <a:r>
              <a:rPr lang="en-US" sz="5247">
                <a:solidFill>
                  <a:srgbClr val="000000"/>
                </a:solidFill>
                <a:latin typeface="Lato Bold"/>
              </a:rPr>
              <a:t>WELCOME TO CSS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9604" y="5731412"/>
            <a:ext cx="3946064" cy="2221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MD JASHIM UDDIN </a:t>
            </a:r>
          </a:p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Trainer </a:t>
            </a:r>
          </a:p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Associate Professor </a:t>
            </a:r>
          </a:p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ICT Department,IU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99160" y="6172606"/>
            <a:ext cx="412298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Ibrahim Chowdhury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Lab Assistant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ICT Department,IU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3122" y="784708"/>
            <a:ext cx="4708378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5179" y="2187844"/>
            <a:ext cx="8810834" cy="7070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CSS is a fundamental technology for styling web pages and creating visually appealing designs.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Understanding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CSS syntax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selectors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properties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and layout models like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Flexbox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Grid 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empowers developers to create modern and responsive websites.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Continuous learning and exploration of CSS capabilities are essential for staying updated with the latest web design trends and best practices.</a:t>
            </a:r>
          </a:p>
          <a:p>
            <a:pPr marL="1246003" lvl="2" indent="-415334">
              <a:lnSpc>
                <a:spcPts val="4039"/>
              </a:lnSpc>
              <a:buFont typeface="Arial"/>
              <a:buChar char="⚬"/>
            </a:pPr>
            <a:endParaRPr lang="en-US" sz="28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77233" y="4274503"/>
            <a:ext cx="1113353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 So Much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06071" y="0"/>
            <a:ext cx="10809846" cy="10547350"/>
            <a:chOff x="0" y="0"/>
            <a:chExt cx="2847038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7038" cy="2777903"/>
            </a:xfrm>
            <a:custGeom>
              <a:avLst/>
              <a:gdLst/>
              <a:ahLst/>
              <a:cxnLst/>
              <a:rect l="l" t="t" r="r" b="b"/>
              <a:pathLst>
                <a:path w="2847038" h="2777903">
                  <a:moveTo>
                    <a:pt x="36526" y="0"/>
                  </a:moveTo>
                  <a:lnTo>
                    <a:pt x="2810512" y="0"/>
                  </a:lnTo>
                  <a:cubicBezTo>
                    <a:pt x="2830685" y="0"/>
                    <a:pt x="2847038" y="16353"/>
                    <a:pt x="2847038" y="36526"/>
                  </a:cubicBezTo>
                  <a:lnTo>
                    <a:pt x="2847038" y="2741377"/>
                  </a:lnTo>
                  <a:cubicBezTo>
                    <a:pt x="2847038" y="2761550"/>
                    <a:pt x="2830685" y="2777903"/>
                    <a:pt x="2810512" y="2777903"/>
                  </a:cubicBezTo>
                  <a:lnTo>
                    <a:pt x="36526" y="2777903"/>
                  </a:lnTo>
                  <a:cubicBezTo>
                    <a:pt x="16353" y="2777903"/>
                    <a:pt x="0" y="2761550"/>
                    <a:pt x="0" y="2741377"/>
                  </a:cubicBezTo>
                  <a:lnTo>
                    <a:pt x="0" y="36526"/>
                  </a:lnTo>
                  <a:cubicBezTo>
                    <a:pt x="0" y="16353"/>
                    <a:pt x="16353" y="0"/>
                    <a:pt x="365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7038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952500"/>
            <a:ext cx="5977693" cy="615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12"/>
              </a:lnSpc>
              <a:spcBef>
                <a:spcPct val="0"/>
              </a:spcBef>
            </a:pPr>
            <a:r>
              <a:rPr lang="en-US" sz="3580">
                <a:solidFill>
                  <a:srgbClr val="FFFFFF"/>
                </a:solidFill>
                <a:latin typeface="Lato Bold"/>
              </a:rPr>
              <a:t>INTRODUCTION TO CSS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2151" y="2271333"/>
            <a:ext cx="7019497" cy="80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50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CSS stands for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Cascading Style Sheets.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92151" y="3244486"/>
            <a:ext cx="7019497" cy="160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50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It's a style sheet language used for describing the presentation of a document written in HTML.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92151" y="4787050"/>
            <a:ext cx="7019497" cy="158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49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CSS describes how elements should be rendered on screen, on paper, in speech, or on other media.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592161" y="3080473"/>
            <a:ext cx="4667139" cy="4936234"/>
          </a:xfrm>
          <a:custGeom>
            <a:avLst/>
            <a:gdLst/>
            <a:ahLst/>
            <a:cxnLst/>
            <a:rect l="l" t="t" r="r" b="b"/>
            <a:pathLst>
              <a:path w="4667139" h="4936234">
                <a:moveTo>
                  <a:pt x="0" y="0"/>
                </a:moveTo>
                <a:lnTo>
                  <a:pt x="4667139" y="0"/>
                </a:lnTo>
                <a:lnTo>
                  <a:pt x="4667139" y="4936234"/>
                </a:lnTo>
                <a:lnTo>
                  <a:pt x="0" y="4936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62" t="-7704" r="-9599" b="-770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92151" y="6416277"/>
            <a:ext cx="7019497" cy="1188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49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It allows for consistent styling across multiple pages of a website.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92151" y="7880643"/>
            <a:ext cx="7019497" cy="120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50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It controls the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layout</a:t>
            </a:r>
            <a:r>
              <a:rPr lang="en-US" sz="2269">
                <a:solidFill>
                  <a:srgbClr val="FFFFFF"/>
                </a:solidFill>
                <a:latin typeface="Poppins"/>
              </a:rPr>
              <a:t>,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colors</a:t>
            </a:r>
            <a:r>
              <a:rPr lang="en-US" sz="2269">
                <a:solidFill>
                  <a:srgbClr val="FFFFFF"/>
                </a:solidFill>
                <a:latin typeface="Poppins"/>
              </a:rPr>
              <a:t>,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fonts</a:t>
            </a:r>
            <a:r>
              <a:rPr lang="en-US" sz="2269">
                <a:solidFill>
                  <a:srgbClr val="FFFFFF"/>
                </a:solidFill>
                <a:latin typeface="Poppins"/>
              </a:rPr>
              <a:t>, and other visual aspects of a webpage.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563726" y="2226882"/>
            <a:ext cx="8115300" cy="5311579"/>
          </a:xfrm>
          <a:custGeom>
            <a:avLst/>
            <a:gdLst/>
            <a:ahLst/>
            <a:cxnLst/>
            <a:rect l="l" t="t" r="r" b="b"/>
            <a:pathLst>
              <a:path w="8115300" h="5311579">
                <a:moveTo>
                  <a:pt x="0" y="0"/>
                </a:moveTo>
                <a:lnTo>
                  <a:pt x="8115300" y="0"/>
                </a:lnTo>
                <a:lnTo>
                  <a:pt x="8115300" y="5311579"/>
                </a:lnTo>
                <a:lnTo>
                  <a:pt x="0" y="5311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80" r="-230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3122" y="923925"/>
            <a:ext cx="5501435" cy="88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7"/>
              </a:lnSpc>
              <a:spcBef>
                <a:spcPct val="0"/>
              </a:spcBef>
            </a:pPr>
            <a:r>
              <a:rPr lang="en-US" sz="5126">
                <a:solidFill>
                  <a:srgbClr val="000000"/>
                </a:solidFill>
                <a:latin typeface="Lato Bold"/>
              </a:rPr>
              <a:t> SYNTAX OF 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997379"/>
            <a:ext cx="7662425" cy="526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"/>
              </a:rPr>
              <a:t>CSS rules are comprised of a </a:t>
            </a:r>
            <a:r>
              <a:rPr lang="en-US" sz="2476">
                <a:solidFill>
                  <a:srgbClr val="000000"/>
                </a:solidFill>
                <a:latin typeface="Poppins Bold"/>
              </a:rPr>
              <a:t>selector 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and a </a:t>
            </a:r>
            <a:r>
              <a:rPr lang="en-US" sz="2476">
                <a:solidFill>
                  <a:srgbClr val="000000"/>
                </a:solidFill>
                <a:latin typeface="Poppins Bold"/>
              </a:rPr>
              <a:t>declaration block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467"/>
              </a:lnSpc>
            </a:pPr>
            <a:endParaRPr lang="en-US" sz="2476">
              <a:solidFill>
                <a:srgbClr val="000000"/>
              </a:solidFill>
              <a:latin typeface="Poppins"/>
            </a:endParaRPr>
          </a:p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 Bold"/>
              </a:rPr>
              <a:t>Selector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: Specifies which element(s) the style applies to.</a:t>
            </a:r>
          </a:p>
          <a:p>
            <a:pPr>
              <a:lnSpc>
                <a:spcPts val="3467"/>
              </a:lnSpc>
            </a:pPr>
            <a:endParaRPr lang="en-US" sz="2476">
              <a:solidFill>
                <a:srgbClr val="000000"/>
              </a:solidFill>
              <a:latin typeface="Poppins"/>
            </a:endParaRPr>
          </a:p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 Bold"/>
              </a:rPr>
              <a:t>Declaration Block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: Consists of one or more declarations separated by semicolons.</a:t>
            </a:r>
          </a:p>
          <a:p>
            <a:pPr>
              <a:lnSpc>
                <a:spcPts val="3467"/>
              </a:lnSpc>
            </a:pPr>
            <a:endParaRPr lang="en-US" sz="2476">
              <a:solidFill>
                <a:srgbClr val="000000"/>
              </a:solidFill>
              <a:latin typeface="Poppins"/>
            </a:endParaRPr>
          </a:p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"/>
              </a:rPr>
              <a:t>Each declaration includes a property and a value, separated by a colon.</a:t>
            </a:r>
          </a:p>
          <a:p>
            <a:pPr>
              <a:lnSpc>
                <a:spcPts val="3467"/>
              </a:lnSpc>
              <a:spcBef>
                <a:spcPct val="0"/>
              </a:spcBef>
            </a:pPr>
            <a:endParaRPr lang="en-US" sz="2476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65547" y="1646492"/>
            <a:ext cx="20300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Selector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280564" y="2226882"/>
            <a:ext cx="485486" cy="11296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2897" y="-2204696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05391" y="1440010"/>
            <a:ext cx="9375067" cy="6925064"/>
            <a:chOff x="0" y="0"/>
            <a:chExt cx="1189271" cy="8784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9271" cy="878477"/>
            </a:xfrm>
            <a:custGeom>
              <a:avLst/>
              <a:gdLst/>
              <a:ahLst/>
              <a:cxnLst/>
              <a:rect l="l" t="t" r="r" b="b"/>
              <a:pathLst>
                <a:path w="1189271" h="878477">
                  <a:moveTo>
                    <a:pt x="46245" y="0"/>
                  </a:moveTo>
                  <a:lnTo>
                    <a:pt x="1143026" y="0"/>
                  </a:lnTo>
                  <a:cubicBezTo>
                    <a:pt x="1168566" y="0"/>
                    <a:pt x="1189271" y="20704"/>
                    <a:pt x="1189271" y="46245"/>
                  </a:cubicBezTo>
                  <a:lnTo>
                    <a:pt x="1189271" y="832232"/>
                  </a:lnTo>
                  <a:cubicBezTo>
                    <a:pt x="1189271" y="844497"/>
                    <a:pt x="1184399" y="856259"/>
                    <a:pt x="1175726" y="864932"/>
                  </a:cubicBezTo>
                  <a:cubicBezTo>
                    <a:pt x="1167053" y="873604"/>
                    <a:pt x="1155291" y="878477"/>
                    <a:pt x="1143026" y="878477"/>
                  </a:cubicBezTo>
                  <a:lnTo>
                    <a:pt x="46245" y="878477"/>
                  </a:lnTo>
                  <a:cubicBezTo>
                    <a:pt x="20704" y="878477"/>
                    <a:pt x="0" y="857772"/>
                    <a:pt x="0" y="832232"/>
                  </a:cubicBezTo>
                  <a:lnTo>
                    <a:pt x="0" y="46245"/>
                  </a:lnTo>
                  <a:cubicBezTo>
                    <a:pt x="0" y="20704"/>
                    <a:pt x="20704" y="0"/>
                    <a:pt x="46245" y="0"/>
                  </a:cubicBezTo>
                  <a:close/>
                </a:path>
              </a:pathLst>
            </a:custGeom>
            <a:blipFill>
              <a:blip r:embed="rId3"/>
              <a:stretch>
                <a:fillRect t="-259" b="-259"/>
              </a:stretch>
            </a:blipFill>
            <a:ln w="123825" cap="rnd">
              <a:solidFill>
                <a:srgbClr val="545454"/>
              </a:solidFill>
              <a:prstDash val="solid"/>
              <a:round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DECLARATION IN HTML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6810" y="2973947"/>
            <a:ext cx="7080400" cy="570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"/>
              </a:rPr>
              <a:t> </a:t>
            </a:r>
          </a:p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Inline CSS: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Style applied directly to an HTML                   element using the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style attribute.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 Bold"/>
            </a:endParaRPr>
          </a:p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Internal CSS: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Style defined within the &lt;style&gt; element in the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&lt;head&gt;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section of an HTML document.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External CSS: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 Style defined in a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 separate CSS file 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and linked to the HTML document using the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&lt;link&gt; 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element.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  <a:spcBef>
                <a:spcPct val="0"/>
              </a:spcBef>
            </a:pPr>
            <a:endParaRPr lang="en-US" sz="2517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789831" y="1316707"/>
            <a:ext cx="9340436" cy="6054075"/>
            <a:chOff x="0" y="0"/>
            <a:chExt cx="1355344" cy="8784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5344" cy="878477"/>
            </a:xfrm>
            <a:custGeom>
              <a:avLst/>
              <a:gdLst/>
              <a:ahLst/>
              <a:cxnLst/>
              <a:rect l="l" t="t" r="r" b="b"/>
              <a:pathLst>
                <a:path w="1355344" h="878477">
                  <a:moveTo>
                    <a:pt x="46416" y="0"/>
                  </a:moveTo>
                  <a:lnTo>
                    <a:pt x="1308928" y="0"/>
                  </a:lnTo>
                  <a:cubicBezTo>
                    <a:pt x="1334563" y="0"/>
                    <a:pt x="1355344" y="20781"/>
                    <a:pt x="1355344" y="46416"/>
                  </a:cubicBezTo>
                  <a:lnTo>
                    <a:pt x="1355344" y="832060"/>
                  </a:lnTo>
                  <a:cubicBezTo>
                    <a:pt x="1355344" y="857695"/>
                    <a:pt x="1334563" y="878477"/>
                    <a:pt x="1308928" y="878477"/>
                  </a:cubicBezTo>
                  <a:lnTo>
                    <a:pt x="46416" y="878477"/>
                  </a:lnTo>
                  <a:cubicBezTo>
                    <a:pt x="20781" y="878477"/>
                    <a:pt x="0" y="857695"/>
                    <a:pt x="0" y="832060"/>
                  </a:cubicBezTo>
                  <a:lnTo>
                    <a:pt x="0" y="46416"/>
                  </a:lnTo>
                  <a:cubicBezTo>
                    <a:pt x="0" y="20781"/>
                    <a:pt x="20781" y="0"/>
                    <a:pt x="46416" y="0"/>
                  </a:cubicBezTo>
                  <a:close/>
                </a:path>
              </a:pathLst>
            </a:custGeom>
            <a:blipFill>
              <a:blip r:embed="rId3"/>
              <a:stretch>
                <a:fillRect l="-848" r="-848"/>
              </a:stretch>
            </a:blipFill>
            <a:ln w="123825" cap="rnd">
              <a:solidFill>
                <a:srgbClr val="545454"/>
              </a:solidFill>
              <a:prstDash val="solid"/>
              <a:round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SELECTORS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3122" y="3020895"/>
            <a:ext cx="7687652" cy="746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584" lvl="1" indent="-271792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 CSS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are patterns used to select elements you want to style.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 marL="543584" lvl="1" indent="-271792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Basic selectors include: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Element 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(e.g., p, div)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Class 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(e.g., .classname)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ID 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(e.g., #idname)</a:t>
            </a:r>
          </a:p>
          <a:p>
            <a:pPr marL="543584" lvl="1" indent="-271792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Other Selectors: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Attribute selectors (e.g., [attribute=value])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Pseudo-classes (e.g., :hover, :nth-child())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Pseudo-elements (e.g., ::before, ::after)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  <a:spcBef>
                <a:spcPct val="0"/>
              </a:spcBef>
            </a:pPr>
            <a:endParaRPr lang="en-US" sz="2517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485138" y="-130175"/>
            <a:ext cx="10809846" cy="10547350"/>
            <a:chOff x="0" y="0"/>
            <a:chExt cx="2847038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7038" cy="2777903"/>
            </a:xfrm>
            <a:custGeom>
              <a:avLst/>
              <a:gdLst/>
              <a:ahLst/>
              <a:cxnLst/>
              <a:rect l="l" t="t" r="r" b="b"/>
              <a:pathLst>
                <a:path w="2847038" h="2777903">
                  <a:moveTo>
                    <a:pt x="36526" y="0"/>
                  </a:moveTo>
                  <a:lnTo>
                    <a:pt x="2810512" y="0"/>
                  </a:lnTo>
                  <a:cubicBezTo>
                    <a:pt x="2830685" y="0"/>
                    <a:pt x="2847038" y="16353"/>
                    <a:pt x="2847038" y="36526"/>
                  </a:cubicBezTo>
                  <a:lnTo>
                    <a:pt x="2847038" y="2741377"/>
                  </a:lnTo>
                  <a:cubicBezTo>
                    <a:pt x="2847038" y="2761550"/>
                    <a:pt x="2830685" y="2777903"/>
                    <a:pt x="2810512" y="2777903"/>
                  </a:cubicBezTo>
                  <a:lnTo>
                    <a:pt x="36526" y="2777903"/>
                  </a:lnTo>
                  <a:cubicBezTo>
                    <a:pt x="16353" y="2777903"/>
                    <a:pt x="0" y="2761550"/>
                    <a:pt x="0" y="2741377"/>
                  </a:cubicBezTo>
                  <a:lnTo>
                    <a:pt x="0" y="36526"/>
                  </a:lnTo>
                  <a:cubicBezTo>
                    <a:pt x="0" y="16353"/>
                    <a:pt x="16353" y="0"/>
                    <a:pt x="365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7038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275717" y="1864130"/>
            <a:ext cx="7983583" cy="6057592"/>
          </a:xfrm>
          <a:custGeom>
            <a:avLst/>
            <a:gdLst/>
            <a:ahLst/>
            <a:cxnLst/>
            <a:rect l="l" t="t" r="r" b="b"/>
            <a:pathLst>
              <a:path w="7983583" h="6057592">
                <a:moveTo>
                  <a:pt x="0" y="0"/>
                </a:moveTo>
                <a:lnTo>
                  <a:pt x="7983583" y="0"/>
                </a:lnTo>
                <a:lnTo>
                  <a:pt x="7983583" y="6057591"/>
                </a:lnTo>
                <a:lnTo>
                  <a:pt x="0" y="6057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05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74531" y="778146"/>
            <a:ext cx="3372435" cy="74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1"/>
              </a:lnSpc>
              <a:spcBef>
                <a:spcPct val="0"/>
              </a:spcBef>
            </a:pPr>
            <a:r>
              <a:rPr lang="en-US" sz="4365">
                <a:solidFill>
                  <a:srgbClr val="FFFFFF"/>
                </a:solidFill>
                <a:latin typeface="Lato Bold"/>
              </a:rPr>
              <a:t>CSS UNITS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1673" y="2510609"/>
            <a:ext cx="6829149" cy="614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826" lvl="1" indent="-266413">
              <a:lnSpc>
                <a:spcPts val="3455"/>
              </a:lnSpc>
              <a:buFont typeface="Arial"/>
              <a:buChar char="•"/>
            </a:pPr>
            <a:r>
              <a:rPr lang="en-US" sz="2467">
                <a:solidFill>
                  <a:srgbClr val="FFFFFF"/>
                </a:solidFill>
                <a:latin typeface="Poppins"/>
              </a:rPr>
              <a:t>CSS supports various units for specifying lengths and sizes, including: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Pixels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(px)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Percentages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(%)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Em and rem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Viewport units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(vw, vh)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Absolute units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(in, cm, mm)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Relative units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(ex, ch)</a:t>
            </a:r>
          </a:p>
          <a:p>
            <a:pPr>
              <a:lnSpc>
                <a:spcPts val="3455"/>
              </a:lnSpc>
            </a:pPr>
            <a:endParaRPr lang="en-US" sz="2467">
              <a:solidFill>
                <a:srgbClr val="FFFFFF"/>
              </a:solidFill>
              <a:latin typeface="Poppins"/>
            </a:endParaRPr>
          </a:p>
          <a:p>
            <a:pPr marL="532826" lvl="1" indent="-266413">
              <a:lnSpc>
                <a:spcPts val="3455"/>
              </a:lnSpc>
              <a:buFont typeface="Arial"/>
              <a:buChar char="•"/>
            </a:pPr>
            <a:r>
              <a:rPr lang="en-US" sz="2467">
                <a:solidFill>
                  <a:srgbClr val="FFFFFF"/>
                </a:solidFill>
                <a:latin typeface="Poppins"/>
              </a:rPr>
              <a:t>Choosing the appropriate unit is important for responsive design and scalability.</a:t>
            </a:r>
          </a:p>
          <a:p>
            <a:pPr>
              <a:lnSpc>
                <a:spcPts val="3455"/>
              </a:lnSpc>
            </a:pPr>
            <a:endParaRPr lang="en-US" sz="2467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3455"/>
              </a:lnSpc>
              <a:spcBef>
                <a:spcPct val="0"/>
              </a:spcBef>
            </a:pPr>
            <a:endParaRPr lang="en-US" sz="2467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379692" y="1833807"/>
            <a:ext cx="7879608" cy="5504415"/>
          </a:xfrm>
          <a:custGeom>
            <a:avLst/>
            <a:gdLst/>
            <a:ahLst/>
            <a:cxnLst/>
            <a:rect l="l" t="t" r="r" b="b"/>
            <a:pathLst>
              <a:path w="7879608" h="5504415">
                <a:moveTo>
                  <a:pt x="0" y="0"/>
                </a:moveTo>
                <a:lnTo>
                  <a:pt x="7879608" y="0"/>
                </a:lnTo>
                <a:lnTo>
                  <a:pt x="7879608" y="5504415"/>
                </a:lnTo>
                <a:lnTo>
                  <a:pt x="0" y="5504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BOX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548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 CSS box model describes the space around and within an HTML element.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It consists of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content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padding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border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margin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Understanding the box model is crucial for layout and positioning in CSS.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168728" y="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78300" y="0"/>
            <a:ext cx="8703948" cy="10287000"/>
          </a:xfrm>
          <a:custGeom>
            <a:avLst/>
            <a:gdLst/>
            <a:ahLst/>
            <a:cxnLst/>
            <a:rect l="l" t="t" r="r" b="b"/>
            <a:pathLst>
              <a:path w="8703948" h="10287000">
                <a:moveTo>
                  <a:pt x="0" y="0"/>
                </a:moveTo>
                <a:lnTo>
                  <a:pt x="8703948" y="0"/>
                </a:lnTo>
                <a:lnTo>
                  <a:pt x="87039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269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PROPERTIES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8875177" cy="640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offers a wide range of properties to style elements, including: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Color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background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Text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font-size, font-family)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Box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width, height, padding, margin)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Positioning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position, top, left)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Display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display, visibility)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Flexbox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Grid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properties for advanced layout control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910</Words>
  <Application>Microsoft Office PowerPoint</Application>
  <PresentationFormat>Custom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Lato Bold</vt:lpstr>
      <vt:lpstr>Canva Sans Bold</vt:lpstr>
      <vt:lpstr>Canva Sans</vt:lpstr>
      <vt:lpstr>Calibri</vt:lpstr>
      <vt:lpstr>Poppins</vt:lpstr>
      <vt:lpstr>Helvetica World Bold</vt:lpstr>
      <vt:lpstr>League Spartan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IBrahim Chowdhury</cp:lastModifiedBy>
  <cp:revision>3</cp:revision>
  <dcterms:created xsi:type="dcterms:W3CDTF">2006-08-16T00:00:00Z</dcterms:created>
  <dcterms:modified xsi:type="dcterms:W3CDTF">2024-05-04T11:45:43Z</dcterms:modified>
  <dc:identifier>DAGDzuXFE7M</dc:identifier>
</cp:coreProperties>
</file>