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091779-9D93-494B-9493-8DC9808688EA}" type="datetimeFigureOut">
              <a:rPr lang="ar-EG" smtClean="0"/>
              <a:t>26/01/1445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FDB97611-FBCE-4339-8275-B0E37F3DD1F8}" type="slidenum">
              <a:rPr lang="ar-EG" smtClean="0"/>
              <a:t>‹#›</a:t>
            </a:fld>
            <a:endParaRPr lang="ar-EG"/>
          </a:p>
        </p:txBody>
      </p:sp>
    </p:spTree>
    <p:extLst>
      <p:ext uri="{BB962C8B-B14F-4D97-AF65-F5344CB8AC3E}">
        <p14:creationId xmlns:p14="http://schemas.microsoft.com/office/powerpoint/2010/main" val="400528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091779-9D93-494B-9493-8DC9808688EA}" type="datetimeFigureOut">
              <a:rPr lang="ar-EG" smtClean="0"/>
              <a:t>26/01/1445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FDB97611-FBCE-4339-8275-B0E37F3DD1F8}" type="slidenum">
              <a:rPr lang="ar-EG" smtClean="0"/>
              <a:t>‹#›</a:t>
            </a:fld>
            <a:endParaRPr lang="ar-EG"/>
          </a:p>
        </p:txBody>
      </p:sp>
    </p:spTree>
    <p:extLst>
      <p:ext uri="{BB962C8B-B14F-4D97-AF65-F5344CB8AC3E}">
        <p14:creationId xmlns:p14="http://schemas.microsoft.com/office/powerpoint/2010/main" val="263434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091779-9D93-494B-9493-8DC9808688EA}" type="datetimeFigureOut">
              <a:rPr lang="ar-EG" smtClean="0"/>
              <a:t>26/01/1445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FDB97611-FBCE-4339-8275-B0E37F3DD1F8}" type="slidenum">
              <a:rPr lang="ar-EG" smtClean="0"/>
              <a:t>‹#›</a:t>
            </a:fld>
            <a:endParaRPr lang="ar-EG"/>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90179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091779-9D93-494B-9493-8DC9808688EA}" type="datetimeFigureOut">
              <a:rPr lang="ar-EG" smtClean="0"/>
              <a:t>26/01/1445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FDB97611-FBCE-4339-8275-B0E37F3DD1F8}" type="slidenum">
              <a:rPr lang="ar-EG" smtClean="0"/>
              <a:t>‹#›</a:t>
            </a:fld>
            <a:endParaRPr lang="ar-EG"/>
          </a:p>
        </p:txBody>
      </p:sp>
    </p:spTree>
    <p:extLst>
      <p:ext uri="{BB962C8B-B14F-4D97-AF65-F5344CB8AC3E}">
        <p14:creationId xmlns:p14="http://schemas.microsoft.com/office/powerpoint/2010/main" val="3250792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091779-9D93-494B-9493-8DC9808688EA}" type="datetimeFigureOut">
              <a:rPr lang="ar-EG" smtClean="0"/>
              <a:t>26/01/1445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FDB97611-FBCE-4339-8275-B0E37F3DD1F8}" type="slidenum">
              <a:rPr lang="ar-EG" smtClean="0"/>
              <a:t>‹#›</a:t>
            </a:fld>
            <a:endParaRPr lang="ar-EG"/>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63590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091779-9D93-494B-9493-8DC9808688EA}" type="datetimeFigureOut">
              <a:rPr lang="ar-EG" smtClean="0"/>
              <a:t>26/01/1445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FDB97611-FBCE-4339-8275-B0E37F3DD1F8}" type="slidenum">
              <a:rPr lang="ar-EG" smtClean="0"/>
              <a:t>‹#›</a:t>
            </a:fld>
            <a:endParaRPr lang="ar-EG"/>
          </a:p>
        </p:txBody>
      </p:sp>
    </p:spTree>
    <p:extLst>
      <p:ext uri="{BB962C8B-B14F-4D97-AF65-F5344CB8AC3E}">
        <p14:creationId xmlns:p14="http://schemas.microsoft.com/office/powerpoint/2010/main" val="626543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091779-9D93-494B-9493-8DC9808688EA}" type="datetimeFigureOut">
              <a:rPr lang="ar-EG" smtClean="0"/>
              <a:t>26/01/1445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FDB97611-FBCE-4339-8275-B0E37F3DD1F8}" type="slidenum">
              <a:rPr lang="ar-EG" smtClean="0"/>
              <a:t>‹#›</a:t>
            </a:fld>
            <a:endParaRPr lang="ar-EG"/>
          </a:p>
        </p:txBody>
      </p:sp>
    </p:spTree>
    <p:extLst>
      <p:ext uri="{BB962C8B-B14F-4D97-AF65-F5344CB8AC3E}">
        <p14:creationId xmlns:p14="http://schemas.microsoft.com/office/powerpoint/2010/main" val="1726500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091779-9D93-494B-9493-8DC9808688EA}" type="datetimeFigureOut">
              <a:rPr lang="ar-EG" smtClean="0"/>
              <a:t>26/01/1445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FDB97611-FBCE-4339-8275-B0E37F3DD1F8}" type="slidenum">
              <a:rPr lang="ar-EG" smtClean="0"/>
              <a:t>‹#›</a:t>
            </a:fld>
            <a:endParaRPr lang="ar-EG"/>
          </a:p>
        </p:txBody>
      </p:sp>
    </p:spTree>
    <p:extLst>
      <p:ext uri="{BB962C8B-B14F-4D97-AF65-F5344CB8AC3E}">
        <p14:creationId xmlns:p14="http://schemas.microsoft.com/office/powerpoint/2010/main" val="2692165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091779-9D93-494B-9493-8DC9808688EA}" type="datetimeFigureOut">
              <a:rPr lang="ar-EG" smtClean="0"/>
              <a:t>26/01/1445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FDB97611-FBCE-4339-8275-B0E37F3DD1F8}" type="slidenum">
              <a:rPr lang="ar-EG" smtClean="0"/>
              <a:t>‹#›</a:t>
            </a:fld>
            <a:endParaRPr lang="ar-EG"/>
          </a:p>
        </p:txBody>
      </p:sp>
    </p:spTree>
    <p:extLst>
      <p:ext uri="{BB962C8B-B14F-4D97-AF65-F5344CB8AC3E}">
        <p14:creationId xmlns:p14="http://schemas.microsoft.com/office/powerpoint/2010/main" val="3619311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091779-9D93-494B-9493-8DC9808688EA}" type="datetimeFigureOut">
              <a:rPr lang="ar-EG" smtClean="0"/>
              <a:t>26/01/1445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FDB97611-FBCE-4339-8275-B0E37F3DD1F8}" type="slidenum">
              <a:rPr lang="ar-EG" smtClean="0"/>
              <a:t>‹#›</a:t>
            </a:fld>
            <a:endParaRPr lang="ar-EG"/>
          </a:p>
        </p:txBody>
      </p:sp>
    </p:spTree>
    <p:extLst>
      <p:ext uri="{BB962C8B-B14F-4D97-AF65-F5344CB8AC3E}">
        <p14:creationId xmlns:p14="http://schemas.microsoft.com/office/powerpoint/2010/main" val="683821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091779-9D93-494B-9493-8DC9808688EA}" type="datetimeFigureOut">
              <a:rPr lang="ar-EG" smtClean="0"/>
              <a:t>26/01/1445</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FDB97611-FBCE-4339-8275-B0E37F3DD1F8}" type="slidenum">
              <a:rPr lang="ar-EG" smtClean="0"/>
              <a:t>‹#›</a:t>
            </a:fld>
            <a:endParaRPr lang="ar-EG"/>
          </a:p>
        </p:txBody>
      </p:sp>
    </p:spTree>
    <p:extLst>
      <p:ext uri="{BB962C8B-B14F-4D97-AF65-F5344CB8AC3E}">
        <p14:creationId xmlns:p14="http://schemas.microsoft.com/office/powerpoint/2010/main" val="3775514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091779-9D93-494B-9493-8DC9808688EA}" type="datetimeFigureOut">
              <a:rPr lang="ar-EG" smtClean="0"/>
              <a:t>26/01/1445</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FDB97611-FBCE-4339-8275-B0E37F3DD1F8}" type="slidenum">
              <a:rPr lang="ar-EG" smtClean="0"/>
              <a:t>‹#›</a:t>
            </a:fld>
            <a:endParaRPr lang="ar-EG"/>
          </a:p>
        </p:txBody>
      </p:sp>
    </p:spTree>
    <p:extLst>
      <p:ext uri="{BB962C8B-B14F-4D97-AF65-F5344CB8AC3E}">
        <p14:creationId xmlns:p14="http://schemas.microsoft.com/office/powerpoint/2010/main" val="3301545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091779-9D93-494B-9493-8DC9808688EA}" type="datetimeFigureOut">
              <a:rPr lang="ar-EG" smtClean="0"/>
              <a:t>26/01/1445</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FDB97611-FBCE-4339-8275-B0E37F3DD1F8}" type="slidenum">
              <a:rPr lang="ar-EG" smtClean="0"/>
              <a:t>‹#›</a:t>
            </a:fld>
            <a:endParaRPr lang="ar-EG"/>
          </a:p>
        </p:txBody>
      </p:sp>
    </p:spTree>
    <p:extLst>
      <p:ext uri="{BB962C8B-B14F-4D97-AF65-F5344CB8AC3E}">
        <p14:creationId xmlns:p14="http://schemas.microsoft.com/office/powerpoint/2010/main" val="259924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091779-9D93-494B-9493-8DC9808688EA}" type="datetimeFigureOut">
              <a:rPr lang="ar-EG" smtClean="0"/>
              <a:t>26/01/1445</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FDB97611-FBCE-4339-8275-B0E37F3DD1F8}" type="slidenum">
              <a:rPr lang="ar-EG" smtClean="0"/>
              <a:t>‹#›</a:t>
            </a:fld>
            <a:endParaRPr lang="ar-EG"/>
          </a:p>
        </p:txBody>
      </p:sp>
    </p:spTree>
    <p:extLst>
      <p:ext uri="{BB962C8B-B14F-4D97-AF65-F5344CB8AC3E}">
        <p14:creationId xmlns:p14="http://schemas.microsoft.com/office/powerpoint/2010/main" val="2311590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91779-9D93-494B-9493-8DC9808688EA}" type="datetimeFigureOut">
              <a:rPr lang="ar-EG" smtClean="0"/>
              <a:t>26/01/1445</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FDB97611-FBCE-4339-8275-B0E37F3DD1F8}" type="slidenum">
              <a:rPr lang="ar-EG" smtClean="0"/>
              <a:t>‹#›</a:t>
            </a:fld>
            <a:endParaRPr lang="ar-EG"/>
          </a:p>
        </p:txBody>
      </p:sp>
    </p:spTree>
    <p:extLst>
      <p:ext uri="{BB962C8B-B14F-4D97-AF65-F5344CB8AC3E}">
        <p14:creationId xmlns:p14="http://schemas.microsoft.com/office/powerpoint/2010/main" val="1170388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91779-9D93-494B-9493-8DC9808688EA}" type="datetimeFigureOut">
              <a:rPr lang="ar-EG" smtClean="0"/>
              <a:t>26/01/1445</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FDB97611-FBCE-4339-8275-B0E37F3DD1F8}" type="slidenum">
              <a:rPr lang="ar-EG" smtClean="0"/>
              <a:t>‹#›</a:t>
            </a:fld>
            <a:endParaRPr lang="ar-EG"/>
          </a:p>
        </p:txBody>
      </p:sp>
    </p:spTree>
    <p:extLst>
      <p:ext uri="{BB962C8B-B14F-4D97-AF65-F5344CB8AC3E}">
        <p14:creationId xmlns:p14="http://schemas.microsoft.com/office/powerpoint/2010/main" val="3375443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9091779-9D93-494B-9493-8DC9808688EA}" type="datetimeFigureOut">
              <a:rPr lang="ar-EG" smtClean="0"/>
              <a:t>26/01/1445</a:t>
            </a:fld>
            <a:endParaRPr lang="ar-EG"/>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ar-EG"/>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B97611-FBCE-4339-8275-B0E37F3DD1F8}" type="slidenum">
              <a:rPr lang="ar-EG" smtClean="0"/>
              <a:t>‹#›</a:t>
            </a:fld>
            <a:endParaRPr lang="ar-EG"/>
          </a:p>
        </p:txBody>
      </p:sp>
    </p:spTree>
    <p:extLst>
      <p:ext uri="{BB962C8B-B14F-4D97-AF65-F5344CB8AC3E}">
        <p14:creationId xmlns:p14="http://schemas.microsoft.com/office/powerpoint/2010/main" val="813304888"/>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Lst>
  <p:txStyles>
    <p:titleStyle>
      <a:lvl1pPr algn="l" defTabSz="457200" rtl="1" eaLnBrk="1" latinLnBrk="0" hangingPunct="1">
        <a:spcBef>
          <a:spcPct val="0"/>
        </a:spcBef>
        <a:buNone/>
        <a:defRPr sz="3600" kern="1200">
          <a:solidFill>
            <a:schemeClr val="accent1"/>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r" defTabSz="457200" rtl="1"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r" defTabSz="457200" rtl="1"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r" defTabSz="457200" rtl="1"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7FE43-ECDA-7A91-A4BC-E113AA349431}"/>
              </a:ext>
            </a:extLst>
          </p:cNvPr>
          <p:cNvSpPr>
            <a:spLocks noGrp="1"/>
          </p:cNvSpPr>
          <p:nvPr>
            <p:ph type="ctrTitle"/>
          </p:nvPr>
        </p:nvSpPr>
        <p:spPr/>
        <p:txBody>
          <a:bodyPr/>
          <a:lstStyle/>
          <a:p>
            <a:r>
              <a:rPr lang="en-US" dirty="0"/>
              <a:t>Resumable Functions</a:t>
            </a:r>
            <a:endParaRPr lang="ar-EG" dirty="0"/>
          </a:p>
        </p:txBody>
      </p:sp>
      <p:sp>
        <p:nvSpPr>
          <p:cNvPr id="3" name="Subtitle 2">
            <a:extLst>
              <a:ext uri="{FF2B5EF4-FFF2-40B4-BE49-F238E27FC236}">
                <a16:creationId xmlns:a16="http://schemas.microsoft.com/office/drawing/2014/main" id="{23C97DC5-83D6-479D-1195-AFE966893779}"/>
              </a:ext>
            </a:extLst>
          </p:cNvPr>
          <p:cNvSpPr>
            <a:spLocks noGrp="1"/>
          </p:cNvSpPr>
          <p:nvPr>
            <p:ph type="subTitle" idx="1"/>
          </p:nvPr>
        </p:nvSpPr>
        <p:spPr/>
        <p:txBody>
          <a:bodyPr/>
          <a:lstStyle/>
          <a:p>
            <a:r>
              <a:rPr lang="en-US" dirty="0"/>
              <a:t>A simple way to code</a:t>
            </a:r>
            <a:endParaRPr lang="ar-EG" dirty="0"/>
          </a:p>
        </p:txBody>
      </p:sp>
    </p:spTree>
    <p:extLst>
      <p:ext uri="{BB962C8B-B14F-4D97-AF65-F5344CB8AC3E}">
        <p14:creationId xmlns:p14="http://schemas.microsoft.com/office/powerpoint/2010/main" val="1394558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program&#10;&#10;Description automatically generated">
            <a:extLst>
              <a:ext uri="{FF2B5EF4-FFF2-40B4-BE49-F238E27FC236}">
                <a16:creationId xmlns:a16="http://schemas.microsoft.com/office/drawing/2014/main" id="{0F72BA2A-AEB6-E2B4-2259-BCEA0C1B38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7240" y="685800"/>
            <a:ext cx="10552176" cy="5449823"/>
          </a:xfrm>
        </p:spPr>
      </p:pic>
    </p:spTree>
    <p:extLst>
      <p:ext uri="{BB962C8B-B14F-4D97-AF65-F5344CB8AC3E}">
        <p14:creationId xmlns:p14="http://schemas.microsoft.com/office/powerpoint/2010/main" val="2614609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37860-EF1B-282A-A3D8-176585D05F93}"/>
              </a:ext>
            </a:extLst>
          </p:cNvPr>
          <p:cNvSpPr>
            <a:spLocks noGrp="1"/>
          </p:cNvSpPr>
          <p:nvPr>
            <p:ph type="title"/>
          </p:nvPr>
        </p:nvSpPr>
        <p:spPr/>
        <p:txBody>
          <a:bodyPr>
            <a:normAutofit/>
          </a:bodyPr>
          <a:lstStyle/>
          <a:p>
            <a:r>
              <a:rPr lang="en-US" dirty="0"/>
              <a:t>Lines Description</a:t>
            </a:r>
            <a:endParaRPr lang="ar-EG" dirty="0"/>
          </a:p>
        </p:txBody>
      </p:sp>
      <p:sp>
        <p:nvSpPr>
          <p:cNvPr id="3" name="Content Placeholder 2">
            <a:extLst>
              <a:ext uri="{FF2B5EF4-FFF2-40B4-BE49-F238E27FC236}">
                <a16:creationId xmlns:a16="http://schemas.microsoft.com/office/drawing/2014/main" id="{ABDFA2AF-42EE-4C38-183D-EFEEDAF6FE4D}"/>
              </a:ext>
            </a:extLst>
          </p:cNvPr>
          <p:cNvSpPr>
            <a:spLocks noGrp="1"/>
          </p:cNvSpPr>
          <p:nvPr>
            <p:ph idx="1"/>
          </p:nvPr>
        </p:nvSpPr>
        <p:spPr>
          <a:xfrm>
            <a:off x="677334" y="1353313"/>
            <a:ext cx="9673674" cy="4983480"/>
          </a:xfrm>
        </p:spPr>
        <p:txBody>
          <a:bodyPr>
            <a:normAutofit fontScale="92500" lnSpcReduction="10000"/>
          </a:bodyPr>
          <a:lstStyle/>
          <a:p>
            <a:pPr marL="457200" marR="0" lvl="0" indent="-457200" algn="l" defTabSz="457200" rtl="0" eaLnBrk="1" fontAlgn="auto" latinLnBrk="0" hangingPunct="1">
              <a:lnSpc>
                <a:spcPct val="100000"/>
              </a:lnSpc>
              <a:spcBef>
                <a:spcPct val="20000"/>
              </a:spcBef>
              <a:spcAft>
                <a:spcPts val="600"/>
              </a:spcAft>
              <a:buClr>
                <a:srgbClr val="83992A"/>
              </a:buClr>
              <a:buSzPct val="115000"/>
              <a:buFont typeface="+mj-lt"/>
              <a:buAutoNum type="arabicPeriod"/>
              <a:tabLst/>
              <a:defRPr/>
            </a:pPr>
            <a:r>
              <a:rPr kumimoji="0" lang="en-US" sz="2400" i="0" u="none" strike="noStrike" kern="1200" cap="none" spc="0" normalizeH="0" baseline="0" noProof="0" dirty="0">
                <a:ln>
                  <a:noFill/>
                </a:ln>
                <a:solidFill>
                  <a:prstClr val="black">
                    <a:lumMod val="85000"/>
                    <a:lumOff val="15000"/>
                  </a:prstClr>
                </a:solidFill>
                <a:effectLst/>
                <a:uLnTx/>
                <a:uFillTx/>
                <a:latin typeface="Amasis MT Pro Medium" panose="020F0502020204030204" pitchFamily="18" charset="0"/>
                <a:ea typeface="+mn-ea"/>
              </a:rPr>
              <a:t>A resumable function must be defined in a class that inherits from </a:t>
            </a:r>
            <a:r>
              <a:rPr kumimoji="0" lang="en-US" sz="2400" i="0" u="none" strike="noStrike" kern="1200" cap="none" spc="0" normalizeH="0" baseline="0" noProof="0" dirty="0">
                <a:ln>
                  <a:noFill/>
                </a:ln>
                <a:solidFill>
                  <a:srgbClr val="0070C0"/>
                </a:solidFill>
                <a:effectLst/>
                <a:uLnTx/>
                <a:uFillTx/>
                <a:latin typeface="Amasis MT Pro Medium" panose="020F0502020204030204" pitchFamily="18" charset="0"/>
                <a:ea typeface="+mn-ea"/>
              </a:rPr>
              <a:t>`</a:t>
            </a:r>
            <a:r>
              <a:rPr kumimoji="0" lang="en-US" sz="2400" b="1" i="0" u="none" strike="noStrike" kern="1200" cap="none" spc="0" normalizeH="0" baseline="0" noProof="0" dirty="0" err="1">
                <a:ln>
                  <a:noFill/>
                </a:ln>
                <a:solidFill>
                  <a:srgbClr val="0070C0"/>
                </a:solidFill>
                <a:effectLst/>
                <a:uLnTx/>
                <a:uFillTx/>
                <a:latin typeface="Amasis MT Pro Medium" panose="020F0502020204030204" pitchFamily="18" charset="0"/>
                <a:ea typeface="+mn-ea"/>
              </a:rPr>
              <a:t>ResumableFunctionsContainer</a:t>
            </a:r>
            <a:r>
              <a:rPr kumimoji="0" lang="en-US" sz="2400" i="0" u="none" strike="noStrike" kern="1200" cap="none" spc="0" normalizeH="0" baseline="0" noProof="0" dirty="0">
                <a:ln>
                  <a:noFill/>
                </a:ln>
                <a:solidFill>
                  <a:srgbClr val="0070C0"/>
                </a:solidFill>
                <a:effectLst/>
                <a:uLnTx/>
                <a:uFillTx/>
                <a:latin typeface="Amasis MT Pro Medium" panose="020F0502020204030204" pitchFamily="18" charset="0"/>
                <a:ea typeface="+mn-ea"/>
              </a:rPr>
              <a:t>`.</a:t>
            </a:r>
          </a:p>
          <a:p>
            <a:pPr marL="457200" marR="0" lvl="0" indent="-457200" algn="l" defTabSz="457200" rtl="0" eaLnBrk="1" fontAlgn="auto" latinLnBrk="0" hangingPunct="1">
              <a:lnSpc>
                <a:spcPct val="100000"/>
              </a:lnSpc>
              <a:spcBef>
                <a:spcPct val="20000"/>
              </a:spcBef>
              <a:spcAft>
                <a:spcPts val="600"/>
              </a:spcAft>
              <a:buClr>
                <a:srgbClr val="83992A"/>
              </a:buClr>
              <a:buSzPct val="115000"/>
              <a:buFont typeface="+mj-lt"/>
              <a:buAutoNum type="arabicPeriod"/>
              <a:tabLst/>
              <a:defRPr/>
            </a:pPr>
            <a:endParaRPr kumimoji="0" lang="en-US" sz="2400" i="0" u="none" strike="noStrike" kern="1200" cap="none" spc="0" normalizeH="0" baseline="0" noProof="0" dirty="0">
              <a:ln>
                <a:noFill/>
              </a:ln>
              <a:solidFill>
                <a:srgbClr val="0070C0"/>
              </a:solidFill>
              <a:effectLst/>
              <a:uLnTx/>
              <a:uFillTx/>
              <a:latin typeface="Amasis MT Pro Medium" panose="020F0502020204030204" pitchFamily="18" charset="0"/>
              <a:ea typeface="+mn-ea"/>
            </a:endParaRPr>
          </a:p>
          <a:p>
            <a:pPr marL="457200" marR="0" lvl="0" indent="-457200" algn="l" defTabSz="457200" rtl="0" eaLnBrk="1" fontAlgn="auto" latinLnBrk="0" hangingPunct="1">
              <a:lnSpc>
                <a:spcPct val="100000"/>
              </a:lnSpc>
              <a:spcBef>
                <a:spcPct val="20000"/>
              </a:spcBef>
              <a:spcAft>
                <a:spcPts val="600"/>
              </a:spcAft>
              <a:buClr>
                <a:srgbClr val="83992A"/>
              </a:buClr>
              <a:buSzPct val="115000"/>
              <a:buFont typeface="+mj-lt"/>
              <a:buAutoNum type="arabicPeriod"/>
              <a:tabLst/>
              <a:defRPr/>
            </a:pPr>
            <a:r>
              <a:rPr kumimoji="0" lang="en-US" sz="2400" i="0" u="none" strike="noStrike" kern="1200" cap="none" spc="0" normalizeH="0" baseline="0" noProof="0" dirty="0">
                <a:ln>
                  <a:noFill/>
                </a:ln>
                <a:solidFill>
                  <a:prstClr val="black">
                    <a:lumMod val="85000"/>
                    <a:lumOff val="15000"/>
                  </a:prstClr>
                </a:solidFill>
                <a:effectLst/>
                <a:uLnTx/>
                <a:uFillTx/>
                <a:latin typeface="Amasis MT Pro Medium" panose="020F0502020204030204" pitchFamily="18" charset="0"/>
                <a:ea typeface="+mn-ea"/>
              </a:rPr>
              <a:t>We add the </a:t>
            </a:r>
            <a:r>
              <a:rPr kumimoji="0" lang="en-US" sz="2400" b="1" i="0" u="none" strike="noStrike" kern="1200" cap="none" spc="0" normalizeH="0" baseline="0" noProof="0" dirty="0">
                <a:ln>
                  <a:noFill/>
                </a:ln>
                <a:solidFill>
                  <a:srgbClr val="0070C0"/>
                </a:solidFill>
                <a:effectLst/>
                <a:uLnTx/>
                <a:uFillTx/>
                <a:latin typeface="Amasis MT Pro Medium" panose="020F0502020204030204" pitchFamily="18" charset="0"/>
                <a:ea typeface="+mn-ea"/>
              </a:rPr>
              <a:t>`[</a:t>
            </a:r>
            <a:r>
              <a:rPr kumimoji="0" lang="en-US" sz="2400" b="1" i="0" u="none" strike="noStrike" kern="1200" cap="none" spc="0" normalizeH="0" baseline="0" noProof="0" dirty="0" err="1">
                <a:ln>
                  <a:noFill/>
                </a:ln>
                <a:solidFill>
                  <a:srgbClr val="0070C0"/>
                </a:solidFill>
                <a:effectLst/>
                <a:uLnTx/>
                <a:uFillTx/>
                <a:latin typeface="Amasis MT Pro Medium" panose="020F0502020204030204" pitchFamily="18" charset="0"/>
                <a:ea typeface="+mn-ea"/>
              </a:rPr>
              <a:t>ResumableFunctionEntryPoint</a:t>
            </a:r>
            <a:r>
              <a:rPr kumimoji="0" lang="en-US" sz="2400" b="1" i="0" u="none" strike="noStrike" kern="1200" cap="none" spc="0" normalizeH="0" baseline="0" noProof="0" dirty="0">
                <a:ln>
                  <a:noFill/>
                </a:ln>
                <a:solidFill>
                  <a:srgbClr val="0070C0"/>
                </a:solidFill>
                <a:effectLst/>
                <a:uLnTx/>
                <a:uFillTx/>
                <a:latin typeface="Amasis MT Pro Medium" panose="020F0502020204030204" pitchFamily="18" charset="0"/>
                <a:ea typeface="+mn-ea"/>
              </a:rPr>
              <a:t>]` </a:t>
            </a:r>
            <a:r>
              <a:rPr kumimoji="0" lang="en-US" sz="2400" i="0" u="none" strike="noStrike" kern="1200" cap="none" spc="0" normalizeH="0" baseline="0" noProof="0" dirty="0">
                <a:ln>
                  <a:noFill/>
                </a:ln>
                <a:solidFill>
                  <a:prstClr val="black">
                    <a:lumMod val="85000"/>
                    <a:lumOff val="15000"/>
                  </a:prstClr>
                </a:solidFill>
                <a:effectLst/>
                <a:uLnTx/>
                <a:uFillTx/>
                <a:latin typeface="Amasis MT Pro Medium" panose="020F0502020204030204" pitchFamily="18" charset="0"/>
                <a:ea typeface="+mn-ea"/>
              </a:rPr>
              <a:t>attribute to the resumable function to tell the library to register or save the first wait in the database when it scans the DLL for resumable functions.</a:t>
            </a:r>
          </a:p>
          <a:p>
            <a:pPr marL="457200" marR="0" lvl="0" indent="-457200" algn="l" defTabSz="457200" rtl="0" eaLnBrk="1" fontAlgn="auto" latinLnBrk="0" hangingPunct="1">
              <a:lnSpc>
                <a:spcPct val="100000"/>
              </a:lnSpc>
              <a:spcBef>
                <a:spcPct val="20000"/>
              </a:spcBef>
              <a:spcAft>
                <a:spcPts val="600"/>
              </a:spcAft>
              <a:buClr>
                <a:srgbClr val="83992A"/>
              </a:buClr>
              <a:buSzPct val="115000"/>
              <a:buFont typeface="+mj-lt"/>
              <a:buAutoNum type="arabicPeriod"/>
              <a:tabLst/>
              <a:defRPr/>
            </a:pPr>
            <a:endParaRPr kumimoji="0" lang="en-US" sz="2400" i="0" u="none" strike="noStrike" kern="1200" cap="none" spc="0" normalizeH="0" baseline="0" noProof="0" dirty="0">
              <a:ln>
                <a:noFill/>
              </a:ln>
              <a:solidFill>
                <a:prstClr val="black">
                  <a:lumMod val="85000"/>
                  <a:lumOff val="15000"/>
                </a:prstClr>
              </a:solidFill>
              <a:effectLst/>
              <a:uLnTx/>
              <a:uFillTx/>
              <a:latin typeface="Amasis MT Pro Medium" panose="020F0502020204030204" pitchFamily="18" charset="0"/>
              <a:ea typeface="+mn-ea"/>
            </a:endParaRPr>
          </a:p>
          <a:p>
            <a:pPr marL="457200" marR="0" lvl="0" indent="-457200" algn="l" defTabSz="457200" rtl="0" eaLnBrk="1" fontAlgn="auto" latinLnBrk="0" hangingPunct="1">
              <a:lnSpc>
                <a:spcPct val="100000"/>
              </a:lnSpc>
              <a:spcBef>
                <a:spcPct val="20000"/>
              </a:spcBef>
              <a:spcAft>
                <a:spcPts val="600"/>
              </a:spcAft>
              <a:buClr>
                <a:srgbClr val="83992A"/>
              </a:buClr>
              <a:buSzPct val="115000"/>
              <a:buFont typeface="+mj-lt"/>
              <a:buAutoNum type="arabicPeriod"/>
              <a:tabLst/>
              <a:defRPr/>
            </a:pPr>
            <a:r>
              <a:rPr kumimoji="0" lang="en-US" sz="2400" i="0" u="none" strike="noStrike" kern="1200" cap="none" spc="0" normalizeH="0" baseline="0" noProof="0" dirty="0">
                <a:ln>
                  <a:noFill/>
                </a:ln>
                <a:solidFill>
                  <a:prstClr val="black">
                    <a:lumMod val="85000"/>
                    <a:lumOff val="15000"/>
                  </a:prstClr>
                </a:solidFill>
                <a:effectLst/>
                <a:uLnTx/>
                <a:uFillTx/>
                <a:latin typeface="Amasis MT Pro Medium" panose="020F0502020204030204" pitchFamily="18" charset="0"/>
                <a:ea typeface="+mn-ea"/>
              </a:rPr>
              <a:t>The resumable function must return an </a:t>
            </a:r>
            <a:r>
              <a:rPr kumimoji="0" lang="en-US" sz="2400" b="1" i="0" u="none" strike="noStrike" kern="1200" cap="none" spc="0" normalizeH="0" baseline="0" noProof="0" dirty="0">
                <a:ln>
                  <a:noFill/>
                </a:ln>
                <a:solidFill>
                  <a:srgbClr val="0070C0"/>
                </a:solidFill>
                <a:effectLst/>
                <a:uLnTx/>
                <a:uFillTx/>
                <a:latin typeface="Amasis MT Pro Medium" panose="020F0502020204030204" pitchFamily="18" charset="0"/>
                <a:ea typeface="+mn-ea"/>
              </a:rPr>
              <a:t>`</a:t>
            </a:r>
            <a:r>
              <a:rPr kumimoji="0" lang="en-US" sz="2400" b="1" i="0" u="none" strike="noStrike" kern="1200" cap="none" spc="0" normalizeH="0" baseline="0" noProof="0" dirty="0" err="1">
                <a:ln>
                  <a:noFill/>
                </a:ln>
                <a:solidFill>
                  <a:srgbClr val="0070C0"/>
                </a:solidFill>
                <a:effectLst/>
                <a:uLnTx/>
                <a:uFillTx/>
                <a:latin typeface="Amasis MT Pro Medium" panose="020F0502020204030204" pitchFamily="18" charset="0"/>
                <a:ea typeface="+mn-ea"/>
              </a:rPr>
              <a:t>IAsyncEnumerable</a:t>
            </a:r>
            <a:r>
              <a:rPr kumimoji="0" lang="en-US" sz="2400" b="1" i="0" u="none" strike="noStrike" kern="1200" cap="none" spc="0" normalizeH="0" baseline="0" noProof="0" dirty="0">
                <a:ln>
                  <a:noFill/>
                </a:ln>
                <a:solidFill>
                  <a:srgbClr val="0070C0"/>
                </a:solidFill>
                <a:effectLst/>
                <a:uLnTx/>
                <a:uFillTx/>
                <a:latin typeface="Amasis MT Pro Medium" panose="020F0502020204030204" pitchFamily="18" charset="0"/>
                <a:ea typeface="+mn-ea"/>
              </a:rPr>
              <a:t>&lt;Wait&gt;`</a:t>
            </a:r>
            <a:r>
              <a:rPr kumimoji="0" lang="en-US" sz="2400" i="0" u="none" strike="noStrike" kern="1200" cap="none" spc="0" normalizeH="0" baseline="0" noProof="0" dirty="0">
                <a:ln>
                  <a:noFill/>
                </a:ln>
                <a:solidFill>
                  <a:prstClr val="black">
                    <a:lumMod val="85000"/>
                    <a:lumOff val="15000"/>
                  </a:prstClr>
                </a:solidFill>
                <a:effectLst/>
                <a:uLnTx/>
                <a:uFillTx/>
                <a:latin typeface="Amasis MT Pro Medium" panose="020F0502020204030204" pitchFamily="18" charset="0"/>
                <a:ea typeface="+mn-ea"/>
              </a:rPr>
              <a:t> and must have no input parameters.</a:t>
            </a:r>
          </a:p>
          <a:p>
            <a:pPr marL="457200" marR="0" lvl="0" indent="-457200" algn="l" defTabSz="457200" rtl="0" eaLnBrk="1" fontAlgn="auto" latinLnBrk="0" hangingPunct="1">
              <a:lnSpc>
                <a:spcPct val="100000"/>
              </a:lnSpc>
              <a:spcBef>
                <a:spcPct val="20000"/>
              </a:spcBef>
              <a:spcAft>
                <a:spcPts val="600"/>
              </a:spcAft>
              <a:buClr>
                <a:srgbClr val="83992A"/>
              </a:buClr>
              <a:buSzPct val="115000"/>
              <a:buFont typeface="+mj-lt"/>
              <a:buAutoNum type="arabicPeriod"/>
              <a:tabLst/>
              <a:defRPr/>
            </a:pPr>
            <a:endParaRPr kumimoji="0" lang="en-US" sz="2400" i="0" u="none" strike="noStrike" kern="1200" cap="none" spc="0" normalizeH="0" baseline="0" noProof="0" dirty="0">
              <a:ln>
                <a:noFill/>
              </a:ln>
              <a:solidFill>
                <a:prstClr val="black">
                  <a:lumMod val="85000"/>
                  <a:lumOff val="15000"/>
                </a:prstClr>
              </a:solidFill>
              <a:effectLst/>
              <a:uLnTx/>
              <a:uFillTx/>
              <a:latin typeface="Amasis MT Pro Medium" panose="020F0502020204030204" pitchFamily="18" charset="0"/>
              <a:ea typeface="+mn-ea"/>
            </a:endParaRPr>
          </a:p>
          <a:p>
            <a:pPr marL="457200" marR="0" lvl="0" indent="-457200" algn="l" defTabSz="457200" rtl="0" eaLnBrk="1" fontAlgn="auto" latinLnBrk="0" hangingPunct="1">
              <a:lnSpc>
                <a:spcPct val="100000"/>
              </a:lnSpc>
              <a:spcBef>
                <a:spcPct val="20000"/>
              </a:spcBef>
              <a:spcAft>
                <a:spcPts val="600"/>
              </a:spcAft>
              <a:buClr>
                <a:srgbClr val="83992A"/>
              </a:buClr>
              <a:buSzPct val="115000"/>
              <a:buFont typeface="+mj-lt"/>
              <a:buAutoNum type="arabicPeriod"/>
              <a:tabLst/>
              <a:defRPr/>
            </a:pPr>
            <a:r>
              <a:rPr kumimoji="0" lang="en-US" sz="2400" i="0" u="none" strike="noStrike" kern="1200" cap="none" spc="0" normalizeH="0" baseline="0" noProof="0" dirty="0">
                <a:ln>
                  <a:noFill/>
                </a:ln>
                <a:solidFill>
                  <a:prstClr val="black">
                    <a:lumMod val="85000"/>
                    <a:lumOff val="15000"/>
                  </a:prstClr>
                </a:solidFill>
                <a:effectLst/>
                <a:uLnTx/>
                <a:uFillTx/>
                <a:latin typeface="Amasis MT Pro Medium" panose="020F0502020204030204" pitchFamily="18" charset="0"/>
                <a:ea typeface="+mn-ea"/>
              </a:rPr>
              <a:t>Each </a:t>
            </a:r>
            <a:r>
              <a:rPr kumimoji="0" lang="en-US" sz="2400" b="1" i="0" u="none" strike="noStrike" kern="1200" cap="none" spc="0" normalizeH="0" baseline="0" noProof="0" dirty="0">
                <a:ln>
                  <a:noFill/>
                </a:ln>
                <a:solidFill>
                  <a:srgbClr val="0070C0"/>
                </a:solidFill>
                <a:effectLst/>
                <a:uLnTx/>
                <a:uFillTx/>
                <a:latin typeface="Amasis MT Pro Medium" panose="020F0502020204030204" pitchFamily="18" charset="0"/>
                <a:ea typeface="+mn-ea"/>
              </a:rPr>
              <a:t>`yield return` </a:t>
            </a:r>
            <a:r>
              <a:rPr kumimoji="0" lang="en-US" sz="2400" i="0" u="none" strike="noStrike" kern="1200" cap="none" spc="0" normalizeH="0" baseline="0" noProof="0" dirty="0">
                <a:ln>
                  <a:noFill/>
                </a:ln>
                <a:solidFill>
                  <a:prstClr val="black">
                    <a:lumMod val="85000"/>
                    <a:lumOff val="15000"/>
                  </a:prstClr>
                </a:solidFill>
                <a:effectLst/>
                <a:uLnTx/>
                <a:uFillTx/>
                <a:latin typeface="Amasis MT Pro Medium" panose="020F0502020204030204" pitchFamily="18" charset="0"/>
                <a:ea typeface="+mn-ea"/>
              </a:rPr>
              <a:t>statement is a place where the function execution can be paused until the required wait is matched, the pause may be days or months.</a:t>
            </a:r>
            <a:endParaRPr lang="en-US" dirty="0">
              <a:latin typeface="Amasis MT Pro Medium" panose="020F0502020204030204" pitchFamily="18" charset="0"/>
            </a:endParaRPr>
          </a:p>
        </p:txBody>
      </p:sp>
    </p:spTree>
    <p:extLst>
      <p:ext uri="{BB962C8B-B14F-4D97-AF65-F5344CB8AC3E}">
        <p14:creationId xmlns:p14="http://schemas.microsoft.com/office/powerpoint/2010/main" val="1351338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3FFDDA-9B3F-15F4-1D8D-AE210E7179C6}"/>
              </a:ext>
            </a:extLst>
          </p:cNvPr>
          <p:cNvSpPr>
            <a:spLocks noGrp="1"/>
          </p:cNvSpPr>
          <p:nvPr>
            <p:ph idx="4294967295"/>
          </p:nvPr>
        </p:nvSpPr>
        <p:spPr>
          <a:xfrm>
            <a:off x="457200" y="2258008"/>
            <a:ext cx="10881424" cy="4316528"/>
          </a:xfrm>
        </p:spPr>
        <p:txBody>
          <a:bodyPr>
            <a:normAutofit fontScale="85000" lnSpcReduction="20000"/>
          </a:bodyPr>
          <a:lstStyle/>
          <a:p>
            <a:pPr marL="514350" indent="-514350" algn="l" rtl="0">
              <a:lnSpc>
                <a:spcPct val="110000"/>
              </a:lnSpc>
              <a:spcBef>
                <a:spcPct val="20000"/>
              </a:spcBef>
              <a:spcAft>
                <a:spcPts val="600"/>
              </a:spcAft>
              <a:buClr>
                <a:srgbClr val="83992A"/>
              </a:buClr>
              <a:buSzPct val="115000"/>
              <a:buFont typeface="+mj-lt"/>
              <a:buAutoNum type="arabicPeriod" startAt="5"/>
              <a:defRPr/>
            </a:pPr>
            <a:r>
              <a:rPr lang="en-US" sz="2600" dirty="0">
                <a:solidFill>
                  <a:prstClr val="black">
                    <a:lumMod val="85000"/>
                    <a:lumOff val="15000"/>
                  </a:prstClr>
                </a:solidFill>
                <a:latin typeface="Amasis MT Pro Medium" panose="020F0502020204030204" pitchFamily="18" charset="0"/>
              </a:rPr>
              <a:t>We tell the library that we want to wait for the method </a:t>
            </a:r>
            <a:r>
              <a:rPr lang="en-US" sz="2600" b="1" dirty="0">
                <a:solidFill>
                  <a:srgbClr val="0070C0"/>
                </a:solidFill>
                <a:latin typeface="Amasis MT Pro Medium" panose="020F0502020204030204" pitchFamily="18" charset="0"/>
              </a:rPr>
              <a:t>`_</a:t>
            </a:r>
            <a:r>
              <a:rPr lang="en-US" sz="2600" b="1" dirty="0" err="1">
                <a:solidFill>
                  <a:srgbClr val="0070C0"/>
                </a:solidFill>
                <a:latin typeface="Amasis MT Pro Medium" panose="020F0502020204030204" pitchFamily="18" charset="0"/>
              </a:rPr>
              <a:t>service.ClientFillsForm</a:t>
            </a:r>
            <a:r>
              <a:rPr lang="en-US" sz="2600" b="1" dirty="0">
                <a:solidFill>
                  <a:srgbClr val="0070C0"/>
                </a:solidFill>
                <a:latin typeface="Amasis MT Pro Medium" panose="020F0502020204030204" pitchFamily="18" charset="0"/>
              </a:rPr>
              <a:t>`</a:t>
            </a:r>
            <a:r>
              <a:rPr lang="en-US" sz="2600" dirty="0">
                <a:solidFill>
                  <a:prstClr val="black">
                    <a:lumMod val="85000"/>
                    <a:lumOff val="15000"/>
                  </a:prstClr>
                </a:solidFill>
                <a:latin typeface="Amasis MT Pro Medium" panose="020F0502020204030204" pitchFamily="18" charset="0"/>
              </a:rPr>
              <a:t> to be executed. This method has an input of type </a:t>
            </a:r>
            <a:r>
              <a:rPr lang="en-US" sz="2600" b="1" dirty="0">
                <a:solidFill>
                  <a:srgbClr val="0070C0"/>
                </a:solidFill>
                <a:latin typeface="Amasis MT Pro Medium" panose="020F0502020204030204" pitchFamily="18" charset="0"/>
              </a:rPr>
              <a:t>`</a:t>
            </a:r>
            <a:r>
              <a:rPr lang="en-US" sz="2600" b="1" dirty="0" err="1">
                <a:solidFill>
                  <a:srgbClr val="0070C0"/>
                </a:solidFill>
                <a:latin typeface="Amasis MT Pro Medium" panose="020F0502020204030204" pitchFamily="18" charset="0"/>
              </a:rPr>
              <a:t>RegistrationForm</a:t>
            </a:r>
            <a:r>
              <a:rPr lang="en-US" sz="2600" b="1" dirty="0">
                <a:solidFill>
                  <a:srgbClr val="0070C0"/>
                </a:solidFill>
                <a:latin typeface="Amasis MT Pro Medium" panose="020F0502020204030204" pitchFamily="18" charset="0"/>
              </a:rPr>
              <a:t>`</a:t>
            </a:r>
            <a:r>
              <a:rPr lang="en-US" sz="2600" dirty="0">
                <a:solidFill>
                  <a:prstClr val="black">
                    <a:lumMod val="85000"/>
                    <a:lumOff val="15000"/>
                  </a:prstClr>
                </a:solidFill>
                <a:latin typeface="Amasis MT Pro Medium" panose="020F0502020204030204" pitchFamily="18" charset="0"/>
              </a:rPr>
              <a:t> and an output of type </a:t>
            </a:r>
            <a:r>
              <a:rPr lang="en-US" sz="2600" b="1" dirty="0">
                <a:solidFill>
                  <a:srgbClr val="0070C0"/>
                </a:solidFill>
                <a:latin typeface="Amasis MT Pro Medium" panose="020F0502020204030204" pitchFamily="18" charset="0"/>
              </a:rPr>
              <a:t>`</a:t>
            </a:r>
            <a:r>
              <a:rPr lang="en-US" sz="2600" b="1" dirty="0" err="1">
                <a:solidFill>
                  <a:srgbClr val="0070C0"/>
                </a:solidFill>
                <a:latin typeface="Amasis MT Pro Medium" panose="020F0502020204030204" pitchFamily="18" charset="0"/>
              </a:rPr>
              <a:t>RegistrationResult</a:t>
            </a:r>
            <a:r>
              <a:rPr lang="en-US" sz="2600" b="1" dirty="0">
                <a:solidFill>
                  <a:srgbClr val="0070C0"/>
                </a:solidFill>
                <a:latin typeface="Amasis MT Pro Medium" panose="020F0502020204030204" pitchFamily="18" charset="0"/>
              </a:rPr>
              <a:t>`</a:t>
            </a:r>
            <a:r>
              <a:rPr lang="en-US" sz="2600" dirty="0">
                <a:solidFill>
                  <a:prstClr val="black">
                    <a:lumMod val="85000"/>
                    <a:lumOff val="15000"/>
                  </a:prstClr>
                </a:solidFill>
                <a:latin typeface="Amasis MT Pro Medium" panose="020F0502020204030204" pitchFamily="18" charset="0"/>
              </a:rPr>
              <a:t>.</a:t>
            </a:r>
          </a:p>
          <a:p>
            <a:pPr marL="457200" indent="-457200" algn="l" rtl="0">
              <a:lnSpc>
                <a:spcPct val="110000"/>
              </a:lnSpc>
              <a:spcBef>
                <a:spcPct val="20000"/>
              </a:spcBef>
              <a:spcAft>
                <a:spcPts val="600"/>
              </a:spcAft>
              <a:buClr>
                <a:srgbClr val="83992A"/>
              </a:buClr>
              <a:buSzPct val="115000"/>
              <a:buFont typeface="+mj-lt"/>
              <a:buAutoNum type="arabicPeriod" startAt="5"/>
              <a:defRPr/>
            </a:pPr>
            <a:endParaRPr lang="en-US" sz="2600" dirty="0">
              <a:solidFill>
                <a:prstClr val="black">
                  <a:lumMod val="85000"/>
                  <a:lumOff val="15000"/>
                </a:prstClr>
              </a:solidFill>
              <a:latin typeface="Amasis MT Pro Medium" panose="020F0502020204030204" pitchFamily="18" charset="0"/>
            </a:endParaRPr>
          </a:p>
          <a:p>
            <a:pPr marL="457200" indent="-457200" algn="l" rtl="0">
              <a:lnSpc>
                <a:spcPct val="110000"/>
              </a:lnSpc>
              <a:spcBef>
                <a:spcPct val="20000"/>
              </a:spcBef>
              <a:spcAft>
                <a:spcPts val="600"/>
              </a:spcAft>
              <a:buClr>
                <a:srgbClr val="83992A"/>
              </a:buClr>
              <a:buSzPct val="115000"/>
              <a:buFont typeface="+mj-lt"/>
              <a:buAutoNum type="arabicPeriod" startAt="5"/>
              <a:defRPr/>
            </a:pPr>
            <a:r>
              <a:rPr lang="en-US" sz="2600" dirty="0">
                <a:solidFill>
                  <a:prstClr val="black">
                    <a:lumMod val="85000"/>
                    <a:lumOff val="15000"/>
                  </a:prstClr>
                </a:solidFill>
                <a:latin typeface="Amasis MT Pro Medium" panose="020F0502020204030204" pitchFamily="18" charset="0"/>
              </a:rPr>
              <a:t>When the </a:t>
            </a:r>
            <a:r>
              <a:rPr lang="en-US" sz="2600" b="1" dirty="0">
                <a:solidFill>
                  <a:srgbClr val="0070C0"/>
                </a:solidFill>
                <a:latin typeface="Amasis MT Pro Medium" panose="020F0502020204030204" pitchFamily="18" charset="0"/>
              </a:rPr>
              <a:t>`</a:t>
            </a:r>
            <a:r>
              <a:rPr lang="en-US" sz="2600" b="1" dirty="0" err="1">
                <a:solidFill>
                  <a:srgbClr val="0070C0"/>
                </a:solidFill>
                <a:latin typeface="Amasis MT Pro Medium" panose="020F0502020204030204" pitchFamily="18" charset="0"/>
              </a:rPr>
              <a:t>ClientFillsForm</a:t>
            </a:r>
            <a:r>
              <a:rPr lang="en-US" sz="2600" b="1" dirty="0">
                <a:solidFill>
                  <a:srgbClr val="0070C0"/>
                </a:solidFill>
                <a:latin typeface="Amasis MT Pro Medium" panose="020F0502020204030204" pitchFamily="18" charset="0"/>
              </a:rPr>
              <a:t>` </a:t>
            </a:r>
            <a:r>
              <a:rPr lang="en-US" sz="2600" dirty="0">
                <a:solidFill>
                  <a:prstClr val="black">
                    <a:lumMod val="85000"/>
                    <a:lumOff val="15000"/>
                  </a:prstClr>
                </a:solidFill>
                <a:latin typeface="Amasis MT Pro Medium" panose="020F0502020204030204" pitchFamily="18" charset="0"/>
              </a:rPr>
              <a:t>method is executed, the library will evaluate its input and output against the match expression. If the match expression is satisfied, the function execution will be resumed. Otherwise, the execution will not be resumed.</a:t>
            </a:r>
          </a:p>
          <a:p>
            <a:pPr marL="457200" indent="-457200" algn="l" rtl="0">
              <a:lnSpc>
                <a:spcPct val="110000"/>
              </a:lnSpc>
              <a:spcBef>
                <a:spcPct val="20000"/>
              </a:spcBef>
              <a:spcAft>
                <a:spcPts val="600"/>
              </a:spcAft>
              <a:buClr>
                <a:srgbClr val="83992A"/>
              </a:buClr>
              <a:buSzPct val="115000"/>
              <a:buFont typeface="+mj-lt"/>
              <a:buAutoNum type="arabicPeriod" startAt="5"/>
              <a:defRPr/>
            </a:pPr>
            <a:endParaRPr lang="en-US" sz="2600" dirty="0">
              <a:solidFill>
                <a:prstClr val="black">
                  <a:lumMod val="85000"/>
                  <a:lumOff val="15000"/>
                </a:prstClr>
              </a:solidFill>
              <a:latin typeface="Amasis MT Pro Medium" panose="020F0502020204030204" pitchFamily="18" charset="0"/>
            </a:endParaRPr>
          </a:p>
          <a:p>
            <a:pPr marL="457200" indent="-457200" algn="l" rtl="0">
              <a:lnSpc>
                <a:spcPct val="110000"/>
              </a:lnSpc>
              <a:spcBef>
                <a:spcPct val="20000"/>
              </a:spcBef>
              <a:spcAft>
                <a:spcPts val="600"/>
              </a:spcAft>
              <a:buClr>
                <a:srgbClr val="83992A"/>
              </a:buClr>
              <a:buSzPct val="115000"/>
              <a:buFont typeface="+mj-lt"/>
              <a:buAutoNum type="arabicPeriod" startAt="5"/>
              <a:defRPr/>
            </a:pPr>
            <a:r>
              <a:rPr lang="en-US" sz="2600" dirty="0">
                <a:solidFill>
                  <a:prstClr val="black">
                    <a:lumMod val="85000"/>
                    <a:lumOff val="15000"/>
                  </a:prstClr>
                </a:solidFill>
                <a:latin typeface="Amasis MT Pro Medium" panose="020F0502020204030204" pitchFamily="18" charset="0"/>
              </a:rPr>
              <a:t>If we need to capture the input and output of the </a:t>
            </a:r>
            <a:r>
              <a:rPr lang="en-US" sz="2600" b="1" dirty="0">
                <a:solidFill>
                  <a:srgbClr val="0070C0"/>
                </a:solidFill>
                <a:latin typeface="Amasis MT Pro Medium" panose="020F0502020204030204" pitchFamily="18" charset="0"/>
              </a:rPr>
              <a:t>`</a:t>
            </a:r>
            <a:r>
              <a:rPr lang="en-US" sz="2600" b="1" dirty="0" err="1">
                <a:solidFill>
                  <a:srgbClr val="0070C0"/>
                </a:solidFill>
                <a:latin typeface="Amasis MT Pro Medium" panose="020F0502020204030204" pitchFamily="18" charset="0"/>
              </a:rPr>
              <a:t>ClientFillsForm</a:t>
            </a:r>
            <a:r>
              <a:rPr lang="en-US" sz="2600" b="1" dirty="0">
                <a:solidFill>
                  <a:srgbClr val="0070C0"/>
                </a:solidFill>
                <a:latin typeface="Amasis MT Pro Medium" panose="020F0502020204030204" pitchFamily="18" charset="0"/>
              </a:rPr>
              <a:t>` </a:t>
            </a:r>
            <a:r>
              <a:rPr lang="en-US" sz="2600" dirty="0">
                <a:solidFill>
                  <a:prstClr val="black">
                    <a:lumMod val="85000"/>
                    <a:lumOff val="15000"/>
                  </a:prstClr>
                </a:solidFill>
                <a:latin typeface="Amasis MT Pro Medium" panose="020F0502020204030204" pitchFamily="18" charset="0"/>
              </a:rPr>
              <a:t>method after the match expression is satisfied, we can use the </a:t>
            </a:r>
            <a:r>
              <a:rPr lang="en-US" sz="2600" b="1" dirty="0">
                <a:solidFill>
                  <a:srgbClr val="0070C0"/>
                </a:solidFill>
                <a:latin typeface="Amasis MT Pro Medium" panose="020F0502020204030204" pitchFamily="18" charset="0"/>
              </a:rPr>
              <a:t>`</a:t>
            </a:r>
            <a:r>
              <a:rPr lang="en-US" sz="2600" b="1" dirty="0" err="1">
                <a:solidFill>
                  <a:srgbClr val="0070C0"/>
                </a:solidFill>
                <a:latin typeface="Amasis MT Pro Medium" panose="020F0502020204030204" pitchFamily="18" charset="0"/>
              </a:rPr>
              <a:t>AfterMatch</a:t>
            </a:r>
            <a:r>
              <a:rPr lang="en-US" sz="2600" b="1" dirty="0">
                <a:solidFill>
                  <a:srgbClr val="0070C0"/>
                </a:solidFill>
                <a:latin typeface="Amasis MT Pro Medium" panose="020F0502020204030204" pitchFamily="18" charset="0"/>
              </a:rPr>
              <a:t>` </a:t>
            </a:r>
            <a:r>
              <a:rPr lang="en-US" sz="2600" dirty="0">
                <a:solidFill>
                  <a:prstClr val="black">
                    <a:lumMod val="85000"/>
                    <a:lumOff val="15000"/>
                  </a:prstClr>
                </a:solidFill>
                <a:latin typeface="Amasis MT Pro Medium" panose="020F0502020204030204" pitchFamily="18" charset="0"/>
              </a:rPr>
              <a:t>method.</a:t>
            </a:r>
            <a:endParaRPr lang="ar-EG" sz="2600" dirty="0">
              <a:solidFill>
                <a:prstClr val="black">
                  <a:lumMod val="85000"/>
                  <a:lumOff val="15000"/>
                </a:prstClr>
              </a:solidFill>
              <a:latin typeface="Amasis MT Pro Medium" panose="020F0502020204030204" pitchFamily="18" charset="0"/>
            </a:endParaRPr>
          </a:p>
          <a:p>
            <a:endParaRPr lang="ar-EG" sz="2800" dirty="0"/>
          </a:p>
        </p:txBody>
      </p:sp>
      <p:pic>
        <p:nvPicPr>
          <p:cNvPr id="5" name="Picture 4">
            <a:extLst>
              <a:ext uri="{FF2B5EF4-FFF2-40B4-BE49-F238E27FC236}">
                <a16:creationId xmlns:a16="http://schemas.microsoft.com/office/drawing/2014/main" id="{F2CD86AE-04C9-3099-BB3F-4DC5F3A80812}"/>
              </a:ext>
            </a:extLst>
          </p:cNvPr>
          <p:cNvPicPr>
            <a:picLocks noChangeAspect="1"/>
          </p:cNvPicPr>
          <p:nvPr/>
        </p:nvPicPr>
        <p:blipFill>
          <a:blip r:embed="rId2"/>
          <a:stretch>
            <a:fillRect/>
          </a:stretch>
        </p:blipFill>
        <p:spPr>
          <a:xfrm>
            <a:off x="552153" y="144089"/>
            <a:ext cx="10786471" cy="1885879"/>
          </a:xfrm>
          <a:prstGeom prst="rect">
            <a:avLst/>
          </a:prstGeom>
        </p:spPr>
      </p:pic>
    </p:spTree>
    <p:extLst>
      <p:ext uri="{BB962C8B-B14F-4D97-AF65-F5344CB8AC3E}">
        <p14:creationId xmlns:p14="http://schemas.microsoft.com/office/powerpoint/2010/main" val="1109497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1B326C-4CAC-5E2D-7D2A-A0B98FC3E83F}"/>
              </a:ext>
            </a:extLst>
          </p:cNvPr>
          <p:cNvSpPr txBox="1"/>
          <p:nvPr/>
        </p:nvSpPr>
        <p:spPr>
          <a:xfrm>
            <a:off x="818388" y="736199"/>
            <a:ext cx="10556748" cy="4247317"/>
          </a:xfrm>
          <a:prstGeom prst="rect">
            <a:avLst/>
          </a:prstGeom>
          <a:noFill/>
        </p:spPr>
        <p:txBody>
          <a:bodyPr wrap="square">
            <a:spAutoFit/>
          </a:bodyPr>
          <a:lstStyle/>
          <a:p>
            <a:r>
              <a:rPr lang="en-US" sz="5400" dirty="0"/>
              <a:t>The library </a:t>
            </a:r>
            <a:r>
              <a:rPr lang="en-US" sz="5400" b="1" dirty="0">
                <a:solidFill>
                  <a:srgbClr val="0070C0"/>
                </a:solidFill>
              </a:rPr>
              <a:t>saves the state </a:t>
            </a:r>
            <a:r>
              <a:rPr lang="en-US" sz="5400" dirty="0"/>
              <a:t>of the resumable function </a:t>
            </a:r>
            <a:r>
              <a:rPr lang="en-US" sz="5400" b="1" dirty="0">
                <a:solidFill>
                  <a:srgbClr val="0070C0"/>
                </a:solidFill>
              </a:rPr>
              <a:t>in</a:t>
            </a:r>
            <a:r>
              <a:rPr lang="en-US" sz="5400" dirty="0"/>
              <a:t> the </a:t>
            </a:r>
            <a:r>
              <a:rPr lang="en-US" sz="5400" b="1" dirty="0">
                <a:solidFill>
                  <a:srgbClr val="0070C0"/>
                </a:solidFill>
              </a:rPr>
              <a:t>database</a:t>
            </a:r>
            <a:r>
              <a:rPr lang="en-US" sz="5400" dirty="0"/>
              <a:t>. This includes a serialized instance of the class that contains the resumable function, as well as any local variables.</a:t>
            </a:r>
            <a:endParaRPr lang="ar-EG" sz="5400" dirty="0"/>
          </a:p>
        </p:txBody>
      </p:sp>
    </p:spTree>
    <p:extLst>
      <p:ext uri="{BB962C8B-B14F-4D97-AF65-F5344CB8AC3E}">
        <p14:creationId xmlns:p14="http://schemas.microsoft.com/office/powerpoint/2010/main" val="1366482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78BC64-1F85-E891-3F34-DD09827FE434}"/>
              </a:ext>
            </a:extLst>
          </p:cNvPr>
          <p:cNvSpPr>
            <a:spLocks noGrp="1"/>
          </p:cNvSpPr>
          <p:nvPr>
            <p:ph type="title"/>
          </p:nvPr>
        </p:nvSpPr>
        <p:spPr/>
        <p:txBody>
          <a:bodyPr>
            <a:normAutofit/>
          </a:bodyPr>
          <a:lstStyle/>
          <a:p>
            <a:r>
              <a:rPr lang="en-US" dirty="0"/>
              <a:t>The Method You Want to Wait</a:t>
            </a:r>
            <a:endParaRPr lang="ar-EG" dirty="0"/>
          </a:p>
        </p:txBody>
      </p:sp>
      <p:pic>
        <p:nvPicPr>
          <p:cNvPr id="6" name="Content Placeholder 5" descr="A screen shot of a computer&#10;&#10;Description automatically generated">
            <a:extLst>
              <a:ext uri="{FF2B5EF4-FFF2-40B4-BE49-F238E27FC236}">
                <a16:creationId xmlns:a16="http://schemas.microsoft.com/office/drawing/2014/main" id="{8BB5C6F8-CDAE-91B6-65D8-EDE72518B5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2982" y="1270000"/>
            <a:ext cx="10548911" cy="3657601"/>
          </a:xfrm>
        </p:spPr>
      </p:pic>
    </p:spTree>
    <p:extLst>
      <p:ext uri="{BB962C8B-B14F-4D97-AF65-F5344CB8AC3E}">
        <p14:creationId xmlns:p14="http://schemas.microsoft.com/office/powerpoint/2010/main" val="2484847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B4C4F-A1F4-1FA3-C41E-4724B39F2982}"/>
              </a:ext>
            </a:extLst>
          </p:cNvPr>
          <p:cNvSpPr>
            <a:spLocks noGrp="1"/>
          </p:cNvSpPr>
          <p:nvPr>
            <p:ph type="title"/>
          </p:nvPr>
        </p:nvSpPr>
        <p:spPr/>
        <p:txBody>
          <a:bodyPr>
            <a:normAutofit/>
          </a:bodyPr>
          <a:lstStyle/>
          <a:p>
            <a:r>
              <a:rPr lang="en-US" dirty="0" err="1"/>
              <a:t>PushCall</a:t>
            </a:r>
            <a:r>
              <a:rPr lang="en-US" dirty="0"/>
              <a:t> Attribute</a:t>
            </a:r>
            <a:endParaRPr lang="ar-EG" dirty="0"/>
          </a:p>
        </p:txBody>
      </p:sp>
      <p:sp>
        <p:nvSpPr>
          <p:cNvPr id="4" name="Rectangle 1">
            <a:extLst>
              <a:ext uri="{FF2B5EF4-FFF2-40B4-BE49-F238E27FC236}">
                <a16:creationId xmlns:a16="http://schemas.microsoft.com/office/drawing/2014/main" id="{C5888472-3C7B-458D-1935-99987FBFAB1D}"/>
              </a:ext>
            </a:extLst>
          </p:cNvPr>
          <p:cNvSpPr>
            <a:spLocks noGrp="1" noChangeArrowheads="1"/>
          </p:cNvSpPr>
          <p:nvPr>
            <p:ph idx="1"/>
          </p:nvPr>
        </p:nvSpPr>
        <p:spPr bwMode="auto">
          <a:xfrm>
            <a:off x="677335" y="1358824"/>
            <a:ext cx="9975426" cy="47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11090" numCol="1" anchor="ctr" anchorCtr="0" compatLnSpc="1">
            <a:prstTxWarp prst="textNoShape">
              <a:avLst/>
            </a:prstTxWarp>
            <a:spAutoFit/>
          </a:bodyPr>
          <a:lstStyle/>
          <a:p>
            <a:pPr algn="l" rtl="0" fontAlgn="base">
              <a:lnSpc>
                <a:spcPct val="90000"/>
              </a:lnSpc>
            </a:pPr>
            <a:r>
              <a:rPr kumimoji="0" lang="ar-EG" altLang="ar-EG" sz="4400" b="0" i="0" u="none" strike="noStrike" cap="none" normalizeH="0" baseline="0" dirty="0">
                <a:ln>
                  <a:noFill/>
                </a:ln>
                <a:solidFill>
                  <a:srgbClr val="3B3B3B"/>
                </a:solidFill>
                <a:effectLst/>
                <a:latin typeface="Amasis MT Pro Medium" panose="02040604050005020304" pitchFamily="18" charset="0"/>
              </a:rPr>
              <a:t> </a:t>
            </a:r>
            <a:r>
              <a:rPr lang="ar-EG" altLang="ar-EG" sz="3600" dirty="0"/>
              <a:t>The attribute </a:t>
            </a:r>
            <a:r>
              <a:rPr lang="ar-EG" altLang="ar-EG" sz="3600" dirty="0">
                <a:solidFill>
                  <a:srgbClr val="0070C0"/>
                </a:solidFill>
              </a:rPr>
              <a:t>[PushCall] </a:t>
            </a:r>
            <a:r>
              <a:rPr lang="ar-EG" altLang="ar-EG" sz="3600" dirty="0"/>
              <a:t>must be added to the method you want to wait.</a:t>
            </a:r>
            <a:endParaRPr lang="en-US" altLang="ar-EG" sz="3600" dirty="0"/>
          </a:p>
          <a:p>
            <a:pPr algn="l" rtl="0" fontAlgn="base">
              <a:lnSpc>
                <a:spcPct val="90000"/>
              </a:lnSpc>
            </a:pPr>
            <a:endParaRPr lang="ar-EG" altLang="ar-EG" sz="3600" dirty="0"/>
          </a:p>
          <a:p>
            <a:pPr algn="l" rtl="0" fontAlgn="base">
              <a:lnSpc>
                <a:spcPct val="90000"/>
              </a:lnSpc>
            </a:pPr>
            <a:r>
              <a:rPr lang="ar-EG" altLang="ar-EG" sz="3600" dirty="0"/>
              <a:t> The method must have </a:t>
            </a:r>
            <a:r>
              <a:rPr lang="ar-EG" altLang="ar-EG" sz="3600" dirty="0">
                <a:solidFill>
                  <a:srgbClr val="0070C0"/>
                </a:solidFill>
              </a:rPr>
              <a:t>one input parameter</a:t>
            </a:r>
            <a:r>
              <a:rPr lang="ar-EG" altLang="ar-EG" sz="3600" dirty="0"/>
              <a:t>.</a:t>
            </a:r>
            <a:endParaRPr lang="en-US" altLang="ar-EG" sz="3600" dirty="0"/>
          </a:p>
          <a:p>
            <a:pPr algn="l" rtl="0" fontAlgn="base">
              <a:lnSpc>
                <a:spcPct val="90000"/>
              </a:lnSpc>
            </a:pPr>
            <a:endParaRPr lang="ar-EG" altLang="ar-EG" sz="3600" dirty="0"/>
          </a:p>
          <a:p>
            <a:pPr algn="l" rtl="0" fontAlgn="base">
              <a:lnSpc>
                <a:spcPct val="90000"/>
              </a:lnSpc>
            </a:pPr>
            <a:r>
              <a:rPr lang="ar-EG" altLang="ar-EG" sz="3600" dirty="0"/>
              <a:t> This attribute will enable the method to </a:t>
            </a:r>
            <a:r>
              <a:rPr lang="ar-EG" altLang="ar-EG" sz="3600" dirty="0">
                <a:solidFill>
                  <a:srgbClr val="0070C0"/>
                </a:solidFill>
              </a:rPr>
              <a:t>push its input and output</a:t>
            </a:r>
            <a:r>
              <a:rPr lang="ar-EG" altLang="ar-EG" sz="3600" dirty="0"/>
              <a:t> to the library when executed.</a:t>
            </a:r>
          </a:p>
        </p:txBody>
      </p:sp>
    </p:spTree>
    <p:extLst>
      <p:ext uri="{BB962C8B-B14F-4D97-AF65-F5344CB8AC3E}">
        <p14:creationId xmlns:p14="http://schemas.microsoft.com/office/powerpoint/2010/main" val="2806271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D36BC-DDC9-9F81-FF07-94F1868197C6}"/>
              </a:ext>
            </a:extLst>
          </p:cNvPr>
          <p:cNvSpPr>
            <a:spLocks noGrp="1"/>
          </p:cNvSpPr>
          <p:nvPr>
            <p:ph type="title"/>
          </p:nvPr>
        </p:nvSpPr>
        <p:spPr/>
        <p:txBody>
          <a:bodyPr/>
          <a:lstStyle/>
          <a:p>
            <a:r>
              <a:rPr lang="en-US" dirty="0"/>
              <a:t>What Else?</a:t>
            </a:r>
            <a:endParaRPr lang="ar-EG" dirty="0"/>
          </a:p>
        </p:txBody>
      </p:sp>
      <p:sp>
        <p:nvSpPr>
          <p:cNvPr id="3" name="Content Placeholder 2">
            <a:extLst>
              <a:ext uri="{FF2B5EF4-FFF2-40B4-BE49-F238E27FC236}">
                <a16:creationId xmlns:a16="http://schemas.microsoft.com/office/drawing/2014/main" id="{9A0DD35B-0931-D980-E9D7-C6F6D78528AC}"/>
              </a:ext>
            </a:extLst>
          </p:cNvPr>
          <p:cNvSpPr>
            <a:spLocks noGrp="1"/>
          </p:cNvSpPr>
          <p:nvPr>
            <p:ph idx="1"/>
          </p:nvPr>
        </p:nvSpPr>
        <p:spPr>
          <a:xfrm>
            <a:off x="677334" y="1234440"/>
            <a:ext cx="9554802" cy="5285231"/>
          </a:xfrm>
        </p:spPr>
        <p:txBody>
          <a:bodyPr>
            <a:normAutofit fontScale="92500" lnSpcReduction="10000"/>
          </a:bodyPr>
          <a:lstStyle/>
          <a:p>
            <a:pPr algn="l" rtl="0"/>
            <a:r>
              <a:rPr lang="en-US" sz="3200" dirty="0"/>
              <a:t>The library can wait for a </a:t>
            </a:r>
            <a:r>
              <a:rPr lang="en-US" sz="3200" dirty="0">
                <a:solidFill>
                  <a:srgbClr val="0070C0"/>
                </a:solidFill>
              </a:rPr>
              <a:t>method in another service </a:t>
            </a:r>
            <a:r>
              <a:rPr lang="en-US" sz="3200" dirty="0"/>
              <a:t>which enables writing distributed services easier.</a:t>
            </a:r>
          </a:p>
          <a:p>
            <a:pPr algn="l" rtl="0"/>
            <a:r>
              <a:rPr lang="en-US" sz="3200" dirty="0"/>
              <a:t>You can wait for a </a:t>
            </a:r>
            <a:r>
              <a:rPr lang="en-US" sz="3200" dirty="0">
                <a:solidFill>
                  <a:srgbClr val="0070C0"/>
                </a:solidFill>
              </a:rPr>
              <a:t>group of methods</a:t>
            </a:r>
            <a:r>
              <a:rPr lang="en-US" sz="3200" dirty="0"/>
              <a:t>.</a:t>
            </a:r>
          </a:p>
          <a:p>
            <a:pPr algn="l" rtl="0"/>
            <a:r>
              <a:rPr lang="en-US" sz="3200" dirty="0"/>
              <a:t>You can define </a:t>
            </a:r>
            <a:r>
              <a:rPr lang="en-US" sz="3200" dirty="0">
                <a:solidFill>
                  <a:srgbClr val="0070C0"/>
                </a:solidFill>
              </a:rPr>
              <a:t>sub resumable function </a:t>
            </a:r>
            <a:r>
              <a:rPr lang="en-US" sz="3200" dirty="0"/>
              <a:t>and wait for it or wait for a mixed group of all types.</a:t>
            </a:r>
          </a:p>
          <a:p>
            <a:pPr algn="l" rtl="0"/>
            <a:r>
              <a:rPr lang="en-US" sz="3200" dirty="0"/>
              <a:t>You can </a:t>
            </a:r>
            <a:r>
              <a:rPr lang="en-US" sz="3200" dirty="0">
                <a:solidFill>
                  <a:srgbClr val="0070C0"/>
                </a:solidFill>
              </a:rPr>
              <a:t>wait for a time</a:t>
            </a:r>
            <a:r>
              <a:rPr lang="en-US" sz="3200" dirty="0"/>
              <a:t>.</a:t>
            </a:r>
          </a:p>
          <a:p>
            <a:pPr algn="l" rtl="0"/>
            <a:r>
              <a:rPr lang="en-US" sz="3200" dirty="0"/>
              <a:t>The library </a:t>
            </a:r>
            <a:r>
              <a:rPr lang="en-US" sz="3200" dirty="0">
                <a:solidFill>
                  <a:srgbClr val="0070C0"/>
                </a:solidFill>
              </a:rPr>
              <a:t>has a UI </a:t>
            </a:r>
            <a:r>
              <a:rPr lang="en-US" sz="3200" dirty="0"/>
              <a:t>to show your resumable functions and its instances.</a:t>
            </a:r>
          </a:p>
          <a:p>
            <a:pPr algn="l" rtl="0"/>
            <a:r>
              <a:rPr lang="en-US" sz="3200" dirty="0"/>
              <a:t>Resumable functions are </a:t>
            </a:r>
            <a:r>
              <a:rPr lang="en-US" sz="3200" dirty="0">
                <a:solidFill>
                  <a:srgbClr val="0070C0"/>
                </a:solidFill>
              </a:rPr>
              <a:t>testable</a:t>
            </a:r>
            <a:r>
              <a:rPr lang="en-US" sz="3200" dirty="0"/>
              <a:t> this means you can </a:t>
            </a:r>
            <a:r>
              <a:rPr lang="en-US" sz="3200"/>
              <a:t>write unit </a:t>
            </a:r>
            <a:r>
              <a:rPr lang="en-US" sz="3200" dirty="0"/>
              <a:t>tests to check if it works as expected or not.</a:t>
            </a:r>
          </a:p>
        </p:txBody>
      </p:sp>
    </p:spTree>
    <p:extLst>
      <p:ext uri="{BB962C8B-B14F-4D97-AF65-F5344CB8AC3E}">
        <p14:creationId xmlns:p14="http://schemas.microsoft.com/office/powerpoint/2010/main" val="205924057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69</TotalTime>
  <Words>400</Words>
  <Application>Microsoft Office PowerPoint</Application>
  <PresentationFormat>Widescreen</PresentationFormat>
  <Paragraphs>30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Amasis MT Pro Medium</vt:lpstr>
      <vt:lpstr>Arial</vt:lpstr>
      <vt:lpstr>Trebuchet MS</vt:lpstr>
      <vt:lpstr>Wingdings 3</vt:lpstr>
      <vt:lpstr>Facet</vt:lpstr>
      <vt:lpstr>Resumable Functions</vt:lpstr>
      <vt:lpstr>PowerPoint Presentation</vt:lpstr>
      <vt:lpstr>Lines Description</vt:lpstr>
      <vt:lpstr>PowerPoint Presentation</vt:lpstr>
      <vt:lpstr>PowerPoint Presentation</vt:lpstr>
      <vt:lpstr>The Method You Want to Wait</vt:lpstr>
      <vt:lpstr>PushCall Attribute</vt:lpstr>
      <vt:lpstr>What Else?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Resumable Functions</dc:title>
  <dc:creator>Ibrahim Ragab</dc:creator>
  <cp:lastModifiedBy>Ibrahim Ragab</cp:lastModifiedBy>
  <cp:revision>7</cp:revision>
  <dcterms:created xsi:type="dcterms:W3CDTF">2023-08-12T10:51:34Z</dcterms:created>
  <dcterms:modified xsi:type="dcterms:W3CDTF">2023-08-12T12:01:14Z</dcterms:modified>
</cp:coreProperties>
</file>