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76" r:id="rId16"/>
    <p:sldId id="277" r:id="rId17"/>
    <p:sldId id="279" r:id="rId18"/>
    <p:sldId id="281" r:id="rId19"/>
    <p:sldId id="282" r:id="rId20"/>
    <p:sldId id="283" r:id="rId21"/>
    <p:sldId id="284" r:id="rId22"/>
    <p:sldId id="287" r:id="rId23"/>
    <p:sldId id="271" r:id="rId24"/>
    <p:sldId id="272" r:id="rId25"/>
    <p:sldId id="273" r:id="rId26"/>
    <p:sldId id="274" r:id="rId27"/>
    <p:sldId id="285" r:id="rId28"/>
    <p:sldId id="286" r:id="rId29"/>
    <p:sldId id="275"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tr-TR" smtClean="0"/>
              <a:t>Asıl başlık stili için tıklatın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00F7F6E9-882B-4DE3-AA2D-AE687279077A}" type="datetimeFigureOut">
              <a:rPr lang="tr-TR" smtClean="0"/>
              <a:t>29.06.2020</a:t>
            </a:fld>
            <a:endParaRPr lang="tr-TR"/>
          </a:p>
        </p:txBody>
      </p:sp>
      <p:sp>
        <p:nvSpPr>
          <p:cNvPr id="8" name="Slide Number Placeholder 7"/>
          <p:cNvSpPr>
            <a:spLocks noGrp="1"/>
          </p:cNvSpPr>
          <p:nvPr>
            <p:ph type="sldNum" sz="quarter" idx="11"/>
          </p:nvPr>
        </p:nvSpPr>
        <p:spPr/>
        <p:txBody>
          <a:bodyPr/>
          <a:lstStyle/>
          <a:p>
            <a:fld id="{0FE47F77-229D-4582-9171-FF0E1AC37A03}"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00F7F6E9-882B-4DE3-AA2D-AE687279077A}"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E47F77-229D-4582-9171-FF0E1AC37A03}"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00F7F6E9-882B-4DE3-AA2D-AE687279077A}"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E47F77-229D-4582-9171-FF0E1AC37A03}"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10"/>
          </p:nvPr>
        </p:nvSpPr>
        <p:spPr/>
        <p:txBody>
          <a:bodyPr/>
          <a:lstStyle/>
          <a:p>
            <a:fld id="{00F7F6E9-882B-4DE3-AA2D-AE687279077A}"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E47F77-229D-4582-9171-FF0E1AC37A03}"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0F7F6E9-882B-4DE3-AA2D-AE687279077A}"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E47F77-229D-4582-9171-FF0E1AC37A03}" type="slidenum">
              <a:rPr lang="tr-TR" smtClean="0"/>
              <a:t>‹#›</a:t>
            </a:fld>
            <a:endParaRPr lang="tr-T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5" name="Date Placeholder 4"/>
          <p:cNvSpPr>
            <a:spLocks noGrp="1"/>
          </p:cNvSpPr>
          <p:nvPr>
            <p:ph type="dt" sz="half" idx="10"/>
          </p:nvPr>
        </p:nvSpPr>
        <p:spPr/>
        <p:txBody>
          <a:bodyPr/>
          <a:lstStyle/>
          <a:p>
            <a:fld id="{00F7F6E9-882B-4DE3-AA2D-AE687279077A}" type="datetimeFigureOut">
              <a:rPr lang="tr-TR" smtClean="0"/>
              <a:t>29.06.2020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FE47F77-229D-4582-9171-FF0E1AC37A03}" type="slidenum">
              <a:rPr lang="tr-TR" smtClean="0"/>
              <a:t>‹#›</a:t>
            </a:fld>
            <a:endParaRPr lang="tr-TR"/>
          </a:p>
        </p:txBody>
      </p:sp>
      <p:sp>
        <p:nvSpPr>
          <p:cNvPr id="9" name="Content Placeholder 8"/>
          <p:cNvSpPr>
            <a:spLocks noGrp="1"/>
          </p:cNvSpPr>
          <p:nvPr>
            <p:ph sz="quarter" idx="13"/>
          </p:nvPr>
        </p:nvSpPr>
        <p:spPr>
          <a:xfrm>
            <a:off x="365760" y="1600200"/>
            <a:ext cx="4041648" cy="452628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00F7F6E9-882B-4DE3-AA2D-AE687279077A}" type="datetimeFigureOut">
              <a:rPr lang="tr-TR" smtClean="0"/>
              <a:t>29.06.2020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FE47F77-229D-4582-9171-FF0E1AC37A03}" type="slidenum">
              <a:rPr lang="tr-TR" smtClean="0"/>
              <a:t>‹#›</a:t>
            </a:fld>
            <a:endParaRPr lang="tr-TR"/>
          </a:p>
        </p:txBody>
      </p:sp>
      <p:sp>
        <p:nvSpPr>
          <p:cNvPr id="11" name="Content Placeholder 10"/>
          <p:cNvSpPr>
            <a:spLocks noGrp="1"/>
          </p:cNvSpPr>
          <p:nvPr>
            <p:ph sz="quarter" idx="13"/>
          </p:nvPr>
        </p:nvSpPr>
        <p:spPr>
          <a:xfrm>
            <a:off x="457200" y="2212848"/>
            <a:ext cx="4041648" cy="391363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0F7F6E9-882B-4DE3-AA2D-AE687279077A}" type="datetimeFigureOut">
              <a:rPr lang="tr-TR" smtClean="0"/>
              <a:t>29.06.2020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FE47F77-229D-4582-9171-FF0E1AC37A03}"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7F6E9-882B-4DE3-AA2D-AE687279077A}" type="datetimeFigureOut">
              <a:rPr lang="tr-TR" smtClean="0"/>
              <a:t>29.06.2020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FE47F77-229D-4582-9171-FF0E1AC37A03}"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tr-TR" smtClean="0"/>
              <a:t>Asıl başlık stili için tıklatın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00F7F6E9-882B-4DE3-AA2D-AE687279077A}" type="datetimeFigureOut">
              <a:rPr lang="tr-TR" smtClean="0"/>
              <a:t>29.06.2020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FE47F77-229D-4582-9171-FF0E1AC37A03}"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00F7F6E9-882B-4DE3-AA2D-AE687279077A}" type="datetimeFigureOut">
              <a:rPr lang="tr-TR" smtClean="0"/>
              <a:t>29.06.2020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FE47F77-229D-4582-9171-FF0E1AC37A03}"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00F7F6E9-882B-4DE3-AA2D-AE687279077A}" type="datetimeFigureOut">
              <a:rPr lang="tr-TR" smtClean="0"/>
              <a:t>29.06.2020</a:t>
            </a:fld>
            <a:endParaRPr lang="tr-T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tr-T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FE47F77-229D-4582-9171-FF0E1AC37A03}" type="slidenum">
              <a:rPr lang="tr-TR" smtClean="0"/>
              <a:t>‹#›</a:t>
            </a:fld>
            <a:endParaRPr lang="tr-T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sz="4800" dirty="0" smtClean="0"/>
              <a:t>Mood and Motivation Detection with Facial Emotion Recognition</a:t>
            </a:r>
            <a:endParaRPr lang="tr-TR" sz="4800" dirty="0"/>
          </a:p>
        </p:txBody>
      </p:sp>
      <p:sp>
        <p:nvSpPr>
          <p:cNvPr id="3" name="Alt Başlık 2"/>
          <p:cNvSpPr>
            <a:spLocks noGrp="1"/>
          </p:cNvSpPr>
          <p:nvPr>
            <p:ph type="subTitle" idx="1"/>
          </p:nvPr>
        </p:nvSpPr>
        <p:spPr/>
        <p:txBody>
          <a:bodyPr>
            <a:normAutofit fontScale="92500" lnSpcReduction="10000"/>
          </a:bodyPr>
          <a:lstStyle/>
          <a:p>
            <a:r>
              <a:rPr lang="tr-TR" dirty="0" smtClean="0"/>
              <a:t>Prepared By: </a:t>
            </a:r>
          </a:p>
          <a:p>
            <a:r>
              <a:rPr lang="tr-TR" dirty="0" smtClean="0"/>
              <a:t>2015510026 İbrahim Erhan</a:t>
            </a:r>
          </a:p>
          <a:p>
            <a:r>
              <a:rPr lang="tr-TR" dirty="0" smtClean="0"/>
              <a:t>2015510071 Vuslat Yolcu</a:t>
            </a:r>
            <a:endParaRPr lang="tr-TR" dirty="0"/>
          </a:p>
        </p:txBody>
      </p:sp>
    </p:spTree>
    <p:extLst>
      <p:ext uri="{BB962C8B-B14F-4D97-AF65-F5344CB8AC3E}">
        <p14:creationId xmlns:p14="http://schemas.microsoft.com/office/powerpoint/2010/main" val="3511829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64745"/>
            <a:ext cx="8229600" cy="1600200"/>
          </a:xfrm>
        </p:spPr>
        <p:txBody>
          <a:bodyPr>
            <a:normAutofit/>
          </a:bodyPr>
          <a:lstStyle/>
          <a:p>
            <a:r>
              <a:rPr lang="tr-TR" dirty="0" smtClean="0"/>
              <a:t>Project Design</a:t>
            </a:r>
            <a:br>
              <a:rPr lang="tr-TR" dirty="0" smtClean="0"/>
            </a:br>
            <a:r>
              <a:rPr lang="tr-TR" sz="3100" dirty="0" smtClean="0"/>
              <a:t>Sequential Diagram of the Project</a:t>
            </a:r>
            <a:endParaRPr lang="tr-TR" sz="3100" dirty="0"/>
          </a:p>
        </p:txBody>
      </p:sp>
      <p:pic>
        <p:nvPicPr>
          <p:cNvPr id="4" name="İçerik Yer Tutucusu 3" descr="C:\Users\ibrah\Desktop\Sequence Diagram 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422145"/>
            <a:ext cx="7848600" cy="3445255"/>
          </a:xfrm>
          <a:prstGeom prst="rect">
            <a:avLst/>
          </a:prstGeom>
          <a:noFill/>
          <a:ln>
            <a:noFill/>
          </a:ln>
        </p:spPr>
      </p:pic>
    </p:spTree>
    <p:extLst>
      <p:ext uri="{BB962C8B-B14F-4D97-AF65-F5344CB8AC3E}">
        <p14:creationId xmlns:p14="http://schemas.microsoft.com/office/powerpoint/2010/main" val="3289508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Project Implementation</a:t>
            </a:r>
            <a:endParaRPr lang="tr-TR" dirty="0"/>
          </a:p>
        </p:txBody>
      </p:sp>
      <p:sp>
        <p:nvSpPr>
          <p:cNvPr id="3" name="İçerik Yer Tutucusu 2"/>
          <p:cNvSpPr>
            <a:spLocks noGrp="1"/>
          </p:cNvSpPr>
          <p:nvPr>
            <p:ph idx="1"/>
          </p:nvPr>
        </p:nvSpPr>
        <p:spPr/>
        <p:txBody>
          <a:bodyPr/>
          <a:lstStyle/>
          <a:p>
            <a:r>
              <a:rPr lang="tr-TR" dirty="0" smtClean="0"/>
              <a:t>Face Detection Implementation</a:t>
            </a:r>
          </a:p>
          <a:p>
            <a:r>
              <a:rPr lang="tr-TR" dirty="0" smtClean="0"/>
              <a:t>Facial Emotion Detection</a:t>
            </a:r>
          </a:p>
          <a:p>
            <a:r>
              <a:rPr lang="tr-TR" dirty="0" smtClean="0"/>
              <a:t>Model Evalution and Results</a:t>
            </a:r>
          </a:p>
          <a:p>
            <a:r>
              <a:rPr lang="tr-TR" dirty="0" smtClean="0"/>
              <a:t>MongoDB Deployement</a:t>
            </a:r>
          </a:p>
          <a:p>
            <a:r>
              <a:rPr lang="tr-TR" dirty="0" smtClean="0"/>
              <a:t>PostgreSQL Deployment</a:t>
            </a:r>
          </a:p>
          <a:p>
            <a:r>
              <a:rPr lang="tr-TR" dirty="0" smtClean="0"/>
              <a:t>Simulating the Data Flow and Database Connections</a:t>
            </a:r>
            <a:endParaRPr lang="tr-TR" dirty="0"/>
          </a:p>
        </p:txBody>
      </p:sp>
    </p:spTree>
    <p:extLst>
      <p:ext uri="{BB962C8B-B14F-4D97-AF65-F5344CB8AC3E}">
        <p14:creationId xmlns:p14="http://schemas.microsoft.com/office/powerpoint/2010/main" val="2805071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Face Detection Implementation</a:t>
            </a:r>
            <a:endParaRPr lang="tr-TR" sz="3100" dirty="0"/>
          </a:p>
        </p:txBody>
      </p:sp>
      <p:sp>
        <p:nvSpPr>
          <p:cNvPr id="3" name="İçerik Yer Tutucusu 2"/>
          <p:cNvSpPr>
            <a:spLocks noGrp="1"/>
          </p:cNvSpPr>
          <p:nvPr>
            <p:ph idx="1"/>
          </p:nvPr>
        </p:nvSpPr>
        <p:spPr>
          <a:xfrm>
            <a:off x="457200" y="1951037"/>
            <a:ext cx="8229600" cy="4525963"/>
          </a:xfrm>
        </p:spPr>
        <p:txBody>
          <a:bodyPr/>
          <a:lstStyle/>
          <a:p>
            <a:r>
              <a:rPr lang="tr-TR" dirty="0" smtClean="0"/>
              <a:t>CNN based face detector from dlib library is used for face detection</a:t>
            </a:r>
          </a:p>
          <a:p>
            <a:r>
              <a:rPr lang="tr-TR" dirty="0" smtClean="0"/>
              <a:t>Before using it, for different algortihms and libraries are evaluated and CNN based face detector is the most successful one for the face </a:t>
            </a:r>
            <a:r>
              <a:rPr lang="tr-TR" smtClean="0"/>
              <a:t>detection.</a:t>
            </a:r>
            <a:endParaRPr lang="tr-TR" dirty="0" smtClean="0"/>
          </a:p>
        </p:txBody>
      </p:sp>
    </p:spTree>
    <p:extLst>
      <p:ext uri="{BB962C8B-B14F-4D97-AF65-F5344CB8AC3E}">
        <p14:creationId xmlns:p14="http://schemas.microsoft.com/office/powerpoint/2010/main" val="1913696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Facial Emotion Detection</a:t>
            </a:r>
            <a:endParaRPr lang="tr-TR" sz="3100" dirty="0"/>
          </a:p>
        </p:txBody>
      </p:sp>
      <p:sp>
        <p:nvSpPr>
          <p:cNvPr id="3" name="İçerik Yer Tutucusu 2"/>
          <p:cNvSpPr>
            <a:spLocks noGrp="1"/>
          </p:cNvSpPr>
          <p:nvPr>
            <p:ph idx="1"/>
          </p:nvPr>
        </p:nvSpPr>
        <p:spPr>
          <a:xfrm>
            <a:off x="457200" y="1951037"/>
            <a:ext cx="8229600" cy="4525963"/>
          </a:xfrm>
        </p:spPr>
        <p:txBody>
          <a:bodyPr>
            <a:normAutofit/>
          </a:bodyPr>
          <a:lstStyle/>
          <a:p>
            <a:r>
              <a:rPr lang="tr-TR" dirty="0" smtClean="0"/>
              <a:t>For facial emotion detection a model trained </a:t>
            </a:r>
          </a:p>
          <a:p>
            <a:r>
              <a:rPr lang="tr-TR" dirty="0" smtClean="0"/>
              <a:t>Fer2013 Dataset is used to train the model</a:t>
            </a:r>
          </a:p>
          <a:p>
            <a:pPr lvl="1"/>
            <a:r>
              <a:rPr lang="tr-TR" dirty="0" smtClean="0"/>
              <a:t>The size of te images are 48x48 px</a:t>
            </a:r>
          </a:p>
          <a:p>
            <a:pPr lvl="1"/>
            <a:r>
              <a:rPr lang="tr-TR" dirty="0" smtClean="0"/>
              <a:t>The dataset contains 35.887 images</a:t>
            </a:r>
          </a:p>
          <a:p>
            <a:pPr lvl="1"/>
            <a:r>
              <a:rPr lang="tr-TR" dirty="0" smtClean="0"/>
              <a:t>It is a gray scale dataset</a:t>
            </a:r>
          </a:p>
          <a:p>
            <a:r>
              <a:rPr lang="tr-TR" dirty="0" smtClean="0"/>
              <a:t>For 7 distinct facial expressions are classified </a:t>
            </a:r>
          </a:p>
          <a:p>
            <a:r>
              <a:rPr lang="tr-TR" dirty="0" smtClean="0"/>
              <a:t>65% accuracy is obtained by using CNN algorithm by using Fer2013 dataset</a:t>
            </a:r>
          </a:p>
          <a:p>
            <a:pPr lvl="1"/>
            <a:endParaRPr lang="tr-TR" dirty="0" smtClean="0"/>
          </a:p>
          <a:p>
            <a:endParaRPr lang="tr-TR" dirty="0" smtClean="0"/>
          </a:p>
          <a:p>
            <a:endParaRPr lang="tr-TR" dirty="0"/>
          </a:p>
        </p:txBody>
      </p:sp>
    </p:spTree>
    <p:extLst>
      <p:ext uri="{BB962C8B-B14F-4D97-AF65-F5344CB8AC3E}">
        <p14:creationId xmlns:p14="http://schemas.microsoft.com/office/powerpoint/2010/main" val="256765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57200"/>
            <a:ext cx="8229600" cy="5668963"/>
          </a:xfrm>
        </p:spPr>
        <p:txBody>
          <a:bodyPr/>
          <a:lstStyle/>
          <a:p>
            <a:r>
              <a:rPr lang="tr-TR" dirty="0" smtClean="0"/>
              <a:t>Fer2013 Dataset is used to train the model</a:t>
            </a:r>
          </a:p>
          <a:p>
            <a:pPr lvl="1"/>
            <a:r>
              <a:rPr lang="tr-TR" dirty="0" smtClean="0"/>
              <a:t>The size of te images are 48x48 px</a:t>
            </a:r>
          </a:p>
          <a:p>
            <a:pPr lvl="1"/>
            <a:r>
              <a:rPr lang="tr-TR" dirty="0" smtClean="0"/>
              <a:t>The dataset contains 35.887 images</a:t>
            </a:r>
          </a:p>
          <a:p>
            <a:pPr lvl="1"/>
            <a:r>
              <a:rPr lang="tr-TR" dirty="0" smtClean="0"/>
              <a:t>It is a gray scale dataset</a:t>
            </a:r>
          </a:p>
          <a:p>
            <a:pPr lvl="1"/>
            <a:endParaRPr lang="tr-TR" dirty="0" smtClean="0"/>
          </a:p>
          <a:p>
            <a:endParaRPr lang="tr-TR"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 y="2750978"/>
            <a:ext cx="8337550" cy="317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957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Facial Emotion Detection</a:t>
            </a:r>
            <a:endParaRPr lang="tr-TR" sz="3100" dirty="0"/>
          </a:p>
        </p:txBody>
      </p:sp>
      <p:sp>
        <p:nvSpPr>
          <p:cNvPr id="3" name="İçerik Yer Tutucusu 2"/>
          <p:cNvSpPr>
            <a:spLocks noGrp="1"/>
          </p:cNvSpPr>
          <p:nvPr>
            <p:ph idx="1"/>
          </p:nvPr>
        </p:nvSpPr>
        <p:spPr>
          <a:xfrm>
            <a:off x="457200" y="1951037"/>
            <a:ext cx="8229600" cy="4525963"/>
          </a:xfrm>
        </p:spPr>
        <p:txBody>
          <a:bodyPr>
            <a:normAutofit/>
          </a:bodyPr>
          <a:lstStyle/>
          <a:p>
            <a:r>
              <a:rPr lang="tr-TR" dirty="0" smtClean="0"/>
              <a:t>To train a model CNN algorithm is used</a:t>
            </a:r>
          </a:p>
          <a:p>
            <a:pPr lvl="1"/>
            <a:r>
              <a:rPr lang="tr-TR" dirty="0" smtClean="0"/>
              <a:t>Library: Tensorflow Keras</a:t>
            </a:r>
          </a:p>
          <a:p>
            <a:pPr lvl="1"/>
            <a:r>
              <a:rPr lang="tr-TR" dirty="0" smtClean="0"/>
              <a:t>Activation function: ReLU</a:t>
            </a:r>
          </a:p>
          <a:p>
            <a:pPr lvl="1"/>
            <a:r>
              <a:rPr lang="tr-TR" dirty="0" smtClean="0"/>
              <a:t>Batch size: 64</a:t>
            </a:r>
          </a:p>
          <a:p>
            <a:pPr lvl="1"/>
            <a:r>
              <a:rPr lang="tr-TR" dirty="0" smtClean="0"/>
              <a:t>Number of epochs: 100</a:t>
            </a:r>
          </a:p>
          <a:p>
            <a:pPr lvl="1"/>
            <a:r>
              <a:rPr lang="tr-TR" dirty="0" smtClean="0"/>
              <a:t>Layer Structure: </a:t>
            </a:r>
          </a:p>
          <a:p>
            <a:pPr lvl="2"/>
            <a:r>
              <a:rPr lang="tr-TR" dirty="0" smtClean="0"/>
              <a:t>Input Layer</a:t>
            </a:r>
          </a:p>
          <a:p>
            <a:pPr lvl="2"/>
            <a:r>
              <a:rPr lang="tr-TR" dirty="0" smtClean="0"/>
              <a:t>Convolutional Layer</a:t>
            </a:r>
          </a:p>
          <a:p>
            <a:pPr lvl="2"/>
            <a:r>
              <a:rPr lang="tr-TR" dirty="0" smtClean="0"/>
              <a:t>Pooling Layer</a:t>
            </a:r>
          </a:p>
          <a:p>
            <a:pPr lvl="2"/>
            <a:r>
              <a:rPr lang="tr-TR" dirty="0" smtClean="0"/>
              <a:t>Dense Layer</a:t>
            </a:r>
          </a:p>
          <a:p>
            <a:pPr lvl="2"/>
            <a:r>
              <a:rPr lang="tr-TR" dirty="0" smtClean="0"/>
              <a:t>Output Layer</a:t>
            </a:r>
          </a:p>
          <a:p>
            <a:pPr lvl="2"/>
            <a:endParaRPr lang="tr-TR" dirty="0" smtClean="0"/>
          </a:p>
          <a:p>
            <a:pPr lvl="2"/>
            <a:endParaRPr lang="tr-TR" dirty="0" smtClean="0"/>
          </a:p>
          <a:p>
            <a:endParaRPr lang="tr-TR" dirty="0"/>
          </a:p>
        </p:txBody>
      </p:sp>
    </p:spTree>
    <p:extLst>
      <p:ext uri="{BB962C8B-B14F-4D97-AF65-F5344CB8AC3E}">
        <p14:creationId xmlns:p14="http://schemas.microsoft.com/office/powerpoint/2010/main" val="2921629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520"/>
            <a:ext cx="8229600" cy="1600200"/>
          </a:xfrm>
        </p:spPr>
        <p:txBody>
          <a:bodyPr>
            <a:normAutofit/>
          </a:bodyPr>
          <a:lstStyle/>
          <a:p>
            <a:r>
              <a:rPr lang="tr-TR" dirty="0" smtClean="0"/>
              <a:t>Project Implementation</a:t>
            </a:r>
            <a:br>
              <a:rPr lang="tr-TR" dirty="0" smtClean="0"/>
            </a:br>
            <a:r>
              <a:rPr lang="tr-TR" sz="3100" dirty="0" smtClean="0"/>
              <a:t>Facial Emotion Detection/Layer Structure</a:t>
            </a:r>
            <a:endParaRPr lang="tr-TR" sz="3100" dirty="0"/>
          </a:p>
        </p:txBody>
      </p:sp>
      <p:sp>
        <p:nvSpPr>
          <p:cNvPr id="3" name="İçerik Yer Tutucusu 2"/>
          <p:cNvSpPr>
            <a:spLocks noGrp="1"/>
          </p:cNvSpPr>
          <p:nvPr>
            <p:ph idx="1"/>
          </p:nvPr>
        </p:nvSpPr>
        <p:spPr>
          <a:xfrm>
            <a:off x="457200" y="1950720"/>
            <a:ext cx="8229600" cy="4525963"/>
          </a:xfrm>
        </p:spPr>
        <p:txBody>
          <a:bodyPr/>
          <a:lstStyle/>
          <a:p>
            <a:r>
              <a:rPr lang="tr-TR" dirty="0" smtClean="0"/>
              <a:t>Input Layer</a:t>
            </a:r>
          </a:p>
          <a:p>
            <a:pPr lvl="1"/>
            <a:r>
              <a:rPr lang="tr-TR" dirty="0" smtClean="0"/>
              <a:t>Initial dimensions are defined in this layer </a:t>
            </a:r>
          </a:p>
          <a:p>
            <a:pPr lvl="1"/>
            <a:r>
              <a:rPr lang="tr-TR" dirty="0" smtClean="0"/>
              <a:t>First layer of modeling</a:t>
            </a:r>
          </a:p>
          <a:p>
            <a:pPr lvl="1"/>
            <a:r>
              <a:rPr lang="tr-TR" dirty="0" smtClean="0"/>
              <a:t>It is a convolutional layer as well.</a:t>
            </a:r>
          </a:p>
          <a:p>
            <a:pPr marL="457200" lvl="1" indent="0">
              <a:buNone/>
            </a:pPr>
            <a:endParaRPr lang="tr-TR" dirty="0"/>
          </a:p>
        </p:txBody>
      </p:sp>
      <p:pic>
        <p:nvPicPr>
          <p:cNvPr id="4" name="Resim 3"/>
          <p:cNvPicPr/>
          <p:nvPr/>
        </p:nvPicPr>
        <p:blipFill>
          <a:blip r:embed="rId2"/>
          <a:stretch>
            <a:fillRect/>
          </a:stretch>
        </p:blipFill>
        <p:spPr>
          <a:xfrm>
            <a:off x="2228088" y="4160520"/>
            <a:ext cx="4236720" cy="2316480"/>
          </a:xfrm>
          <a:prstGeom prst="rect">
            <a:avLst/>
          </a:prstGeom>
        </p:spPr>
      </p:pic>
    </p:spTree>
    <p:extLst>
      <p:ext uri="{BB962C8B-B14F-4D97-AF65-F5344CB8AC3E}">
        <p14:creationId xmlns:p14="http://schemas.microsoft.com/office/powerpoint/2010/main" val="1772781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1600200"/>
          </a:xfrm>
        </p:spPr>
        <p:txBody>
          <a:bodyPr>
            <a:normAutofit/>
          </a:bodyPr>
          <a:lstStyle/>
          <a:p>
            <a:r>
              <a:rPr lang="tr-TR" dirty="0" smtClean="0"/>
              <a:t>Project Implementation</a:t>
            </a:r>
            <a:br>
              <a:rPr lang="tr-TR" dirty="0" smtClean="0"/>
            </a:br>
            <a:r>
              <a:rPr lang="tr-TR" sz="3100" dirty="0" smtClean="0"/>
              <a:t>Facial Emotion Detection/Layer Structure</a:t>
            </a:r>
            <a:endParaRPr lang="tr-TR" sz="3100" dirty="0"/>
          </a:p>
        </p:txBody>
      </p:sp>
      <p:sp>
        <p:nvSpPr>
          <p:cNvPr id="3" name="İçerik Yer Tutucusu 2"/>
          <p:cNvSpPr>
            <a:spLocks noGrp="1"/>
          </p:cNvSpPr>
          <p:nvPr>
            <p:ph idx="1"/>
          </p:nvPr>
        </p:nvSpPr>
        <p:spPr>
          <a:xfrm>
            <a:off x="457200" y="1828800"/>
            <a:ext cx="8229600" cy="4525963"/>
          </a:xfrm>
        </p:spPr>
        <p:txBody>
          <a:bodyPr/>
          <a:lstStyle/>
          <a:p>
            <a:r>
              <a:rPr lang="tr-TR" sz="2400" dirty="0" smtClean="0"/>
              <a:t>Convolutional Layer</a:t>
            </a:r>
          </a:p>
          <a:p>
            <a:pPr lvl="1"/>
            <a:r>
              <a:rPr lang="tr-TR" sz="2400" dirty="0" smtClean="0"/>
              <a:t>Main component of the CNN model</a:t>
            </a:r>
          </a:p>
          <a:p>
            <a:pPr lvl="1"/>
            <a:r>
              <a:rPr lang="tr-TR" sz="2400" dirty="0" smtClean="0"/>
              <a:t>Consist of three convolutional layers each focuses on different features such as vertical lines, horizontal lines and corners</a:t>
            </a:r>
          </a:p>
          <a:p>
            <a:pPr lvl="1"/>
            <a:r>
              <a:rPr lang="tr-TR" sz="2400" dirty="0"/>
              <a:t>T</a:t>
            </a:r>
            <a:r>
              <a:rPr lang="en-US" sz="2400" dirty="0" smtClean="0"/>
              <a:t>he </a:t>
            </a:r>
            <a:r>
              <a:rPr lang="en-US" sz="2400" dirty="0"/>
              <a:t>shapes in the face pictures are perceived better. </a:t>
            </a:r>
            <a:endParaRPr lang="tr-TR" sz="2400" dirty="0" smtClean="0"/>
          </a:p>
          <a:p>
            <a:pPr marL="457200" lvl="1" indent="0">
              <a:buNone/>
            </a:pPr>
            <a:endParaRPr lang="tr-TR" dirty="0"/>
          </a:p>
        </p:txBody>
      </p:sp>
      <p:pic>
        <p:nvPicPr>
          <p:cNvPr id="5" name="Resim 4"/>
          <p:cNvPicPr/>
          <p:nvPr/>
        </p:nvPicPr>
        <p:blipFill>
          <a:blip r:embed="rId2"/>
          <a:stretch>
            <a:fillRect/>
          </a:stretch>
        </p:blipFill>
        <p:spPr>
          <a:xfrm>
            <a:off x="2438400" y="4343400"/>
            <a:ext cx="4152900" cy="2339340"/>
          </a:xfrm>
          <a:prstGeom prst="rect">
            <a:avLst/>
          </a:prstGeom>
        </p:spPr>
      </p:pic>
    </p:spTree>
    <p:extLst>
      <p:ext uri="{BB962C8B-B14F-4D97-AF65-F5344CB8AC3E}">
        <p14:creationId xmlns:p14="http://schemas.microsoft.com/office/powerpoint/2010/main" val="377893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Facial Emotion Detection/Layer Structure</a:t>
            </a:r>
            <a:endParaRPr lang="tr-TR" sz="3100" dirty="0"/>
          </a:p>
        </p:txBody>
      </p:sp>
      <p:sp>
        <p:nvSpPr>
          <p:cNvPr id="3" name="İçerik Yer Tutucusu 2"/>
          <p:cNvSpPr>
            <a:spLocks noGrp="1"/>
          </p:cNvSpPr>
          <p:nvPr>
            <p:ph idx="1"/>
          </p:nvPr>
        </p:nvSpPr>
        <p:spPr>
          <a:xfrm>
            <a:off x="457200" y="1951037"/>
            <a:ext cx="8229600" cy="4525963"/>
          </a:xfrm>
        </p:spPr>
        <p:txBody>
          <a:bodyPr/>
          <a:lstStyle/>
          <a:p>
            <a:r>
              <a:rPr lang="tr-TR" sz="2400" dirty="0" smtClean="0"/>
              <a:t>Pooling Layer</a:t>
            </a:r>
          </a:p>
          <a:p>
            <a:pPr lvl="1"/>
            <a:r>
              <a:rPr lang="tr-TR" sz="2400" dirty="0" smtClean="0"/>
              <a:t>D</a:t>
            </a:r>
            <a:r>
              <a:rPr lang="en-US" sz="2400" dirty="0" smtClean="0"/>
              <a:t>ecrease</a:t>
            </a:r>
            <a:r>
              <a:rPr lang="tr-TR" sz="2400" dirty="0" smtClean="0"/>
              <a:t>s</a:t>
            </a:r>
            <a:r>
              <a:rPr lang="en-US" sz="2400" dirty="0" smtClean="0"/>
              <a:t> </a:t>
            </a:r>
            <a:r>
              <a:rPr lang="en-US" sz="2400" dirty="0"/>
              <a:t>the computing </a:t>
            </a:r>
            <a:r>
              <a:rPr lang="en-US" sz="2400" dirty="0" smtClean="0"/>
              <a:t>power</a:t>
            </a:r>
            <a:endParaRPr lang="tr-TR" sz="2400" dirty="0" smtClean="0"/>
          </a:p>
          <a:p>
            <a:pPr lvl="1"/>
            <a:r>
              <a:rPr lang="en-US" sz="2400" dirty="0" smtClean="0"/>
              <a:t> </a:t>
            </a:r>
            <a:r>
              <a:rPr lang="tr-TR" sz="2400" dirty="0" smtClean="0"/>
              <a:t>C</a:t>
            </a:r>
            <a:r>
              <a:rPr lang="en-US" sz="2400" dirty="0" smtClean="0"/>
              <a:t>ome</a:t>
            </a:r>
            <a:r>
              <a:rPr lang="tr-TR" sz="2400" dirty="0" smtClean="0"/>
              <a:t>s</a:t>
            </a:r>
            <a:r>
              <a:rPr lang="en-US" sz="2400" dirty="0" smtClean="0"/>
              <a:t> </a:t>
            </a:r>
            <a:r>
              <a:rPr lang="en-US" sz="2400" dirty="0"/>
              <a:t>after each convolution </a:t>
            </a:r>
            <a:r>
              <a:rPr lang="en-US" sz="2400" dirty="0" smtClean="0"/>
              <a:t>layer</a:t>
            </a:r>
            <a:endParaRPr lang="tr-TR" dirty="0"/>
          </a:p>
        </p:txBody>
      </p:sp>
      <p:pic>
        <p:nvPicPr>
          <p:cNvPr id="6" name="Resim 5"/>
          <p:cNvPicPr/>
          <p:nvPr/>
        </p:nvPicPr>
        <p:blipFill>
          <a:blip r:embed="rId2"/>
          <a:stretch>
            <a:fillRect/>
          </a:stretch>
        </p:blipFill>
        <p:spPr>
          <a:xfrm>
            <a:off x="2438400" y="3551237"/>
            <a:ext cx="4038600" cy="2286000"/>
          </a:xfrm>
          <a:prstGeom prst="rect">
            <a:avLst/>
          </a:prstGeom>
        </p:spPr>
      </p:pic>
    </p:spTree>
    <p:extLst>
      <p:ext uri="{BB962C8B-B14F-4D97-AF65-F5344CB8AC3E}">
        <p14:creationId xmlns:p14="http://schemas.microsoft.com/office/powerpoint/2010/main" val="871412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Facial Emotion Detection/Layer Structure</a:t>
            </a:r>
            <a:endParaRPr lang="tr-TR" sz="3100" dirty="0"/>
          </a:p>
        </p:txBody>
      </p:sp>
      <p:sp>
        <p:nvSpPr>
          <p:cNvPr id="3" name="İçerik Yer Tutucusu 2"/>
          <p:cNvSpPr>
            <a:spLocks noGrp="1"/>
          </p:cNvSpPr>
          <p:nvPr>
            <p:ph idx="1"/>
          </p:nvPr>
        </p:nvSpPr>
        <p:spPr>
          <a:xfrm>
            <a:off x="457200" y="1951037"/>
            <a:ext cx="8229600" cy="4525963"/>
          </a:xfrm>
        </p:spPr>
        <p:txBody>
          <a:bodyPr/>
          <a:lstStyle/>
          <a:p>
            <a:r>
              <a:rPr lang="tr-TR" sz="2800" dirty="0" smtClean="0"/>
              <a:t>Flattening Layer</a:t>
            </a:r>
          </a:p>
          <a:p>
            <a:pPr lvl="1"/>
            <a:r>
              <a:rPr lang="en-US" sz="2000" dirty="0"/>
              <a:t>The volume of the data up to this stage decreases to 4x4x128, and when this point is reduced to a single dimension, a 2048 array is obtained (4x4x128 = 2048).</a:t>
            </a:r>
            <a:endParaRPr lang="tr-TR" sz="2000" dirty="0" smtClean="0">
              <a:effectLst/>
            </a:endParaRPr>
          </a:p>
          <a:p>
            <a:pPr lvl="1"/>
            <a:endParaRPr lang="tr-TR" sz="2000" dirty="0" smtClean="0"/>
          </a:p>
        </p:txBody>
      </p:sp>
    </p:spTree>
    <p:extLst>
      <p:ext uri="{BB962C8B-B14F-4D97-AF65-F5344CB8AC3E}">
        <p14:creationId xmlns:p14="http://schemas.microsoft.com/office/powerpoint/2010/main" val="3755548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Presentation Outline</a:t>
            </a:r>
            <a:endParaRPr lang="tr-TR" dirty="0"/>
          </a:p>
        </p:txBody>
      </p:sp>
      <p:sp>
        <p:nvSpPr>
          <p:cNvPr id="3" name="İçerik Yer Tutucusu 2"/>
          <p:cNvSpPr>
            <a:spLocks noGrp="1"/>
          </p:cNvSpPr>
          <p:nvPr>
            <p:ph idx="1"/>
          </p:nvPr>
        </p:nvSpPr>
        <p:spPr/>
        <p:txBody>
          <a:bodyPr>
            <a:normAutofit/>
          </a:bodyPr>
          <a:lstStyle/>
          <a:p>
            <a:r>
              <a:rPr lang="tr-TR" dirty="0" smtClean="0"/>
              <a:t>Introduction</a:t>
            </a:r>
          </a:p>
          <a:p>
            <a:r>
              <a:rPr lang="tr-TR" dirty="0" smtClean="0"/>
              <a:t>Problem Definition</a:t>
            </a:r>
          </a:p>
          <a:p>
            <a:r>
              <a:rPr lang="tr-TR" dirty="0" smtClean="0"/>
              <a:t>Purpose of the Project</a:t>
            </a:r>
          </a:p>
          <a:p>
            <a:r>
              <a:rPr lang="tr-TR" dirty="0" smtClean="0"/>
              <a:t>Literature Review/Similar Projects</a:t>
            </a:r>
          </a:p>
          <a:p>
            <a:r>
              <a:rPr lang="tr-TR" dirty="0" smtClean="0"/>
              <a:t>Project Requirements</a:t>
            </a:r>
          </a:p>
          <a:p>
            <a:r>
              <a:rPr lang="tr-TR" dirty="0" smtClean="0"/>
              <a:t>Project Design</a:t>
            </a:r>
          </a:p>
          <a:p>
            <a:r>
              <a:rPr lang="tr-TR" dirty="0" smtClean="0"/>
              <a:t>Project Implementation</a:t>
            </a:r>
          </a:p>
          <a:p>
            <a:r>
              <a:rPr lang="tr-TR" dirty="0" smtClean="0"/>
              <a:t>Tests and Results</a:t>
            </a:r>
          </a:p>
          <a:p>
            <a:r>
              <a:rPr lang="tr-TR" dirty="0" smtClean="0"/>
              <a:t>Conclusion</a:t>
            </a:r>
          </a:p>
          <a:p>
            <a:endParaRPr lang="tr-TR" dirty="0"/>
          </a:p>
        </p:txBody>
      </p:sp>
    </p:spTree>
    <p:extLst>
      <p:ext uri="{BB962C8B-B14F-4D97-AF65-F5344CB8AC3E}">
        <p14:creationId xmlns:p14="http://schemas.microsoft.com/office/powerpoint/2010/main" val="532900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46710"/>
            <a:ext cx="8229600" cy="1600200"/>
          </a:xfrm>
        </p:spPr>
        <p:txBody>
          <a:bodyPr>
            <a:normAutofit/>
          </a:bodyPr>
          <a:lstStyle/>
          <a:p>
            <a:r>
              <a:rPr lang="tr-TR" dirty="0" smtClean="0"/>
              <a:t>Project Implementation</a:t>
            </a:r>
            <a:br>
              <a:rPr lang="tr-TR" dirty="0" smtClean="0"/>
            </a:br>
            <a:r>
              <a:rPr lang="tr-TR" sz="3100" dirty="0" smtClean="0"/>
              <a:t>Facial Emotion Detection/Layer Structure</a:t>
            </a:r>
            <a:endParaRPr lang="tr-TR" sz="3100" dirty="0"/>
          </a:p>
        </p:txBody>
      </p:sp>
      <p:sp>
        <p:nvSpPr>
          <p:cNvPr id="3" name="İçerik Yer Tutucusu 2"/>
          <p:cNvSpPr>
            <a:spLocks noGrp="1"/>
          </p:cNvSpPr>
          <p:nvPr>
            <p:ph idx="1"/>
          </p:nvPr>
        </p:nvSpPr>
        <p:spPr>
          <a:xfrm>
            <a:off x="457200" y="1946910"/>
            <a:ext cx="8229600" cy="4525963"/>
          </a:xfrm>
        </p:spPr>
        <p:txBody>
          <a:bodyPr/>
          <a:lstStyle/>
          <a:p>
            <a:r>
              <a:rPr lang="tr-TR" sz="2800" dirty="0" smtClean="0"/>
              <a:t>Dense Layer</a:t>
            </a:r>
          </a:p>
          <a:p>
            <a:pPr lvl="1"/>
            <a:r>
              <a:rPr lang="tr-TR" sz="2400" dirty="0" smtClean="0"/>
              <a:t>It is a hidden layer</a:t>
            </a:r>
          </a:p>
          <a:p>
            <a:pPr lvl="1"/>
            <a:r>
              <a:rPr lang="tr-TR" sz="2400" dirty="0" smtClean="0">
                <a:effectLst/>
              </a:rPr>
              <a:t>There are 1024 nodes</a:t>
            </a:r>
          </a:p>
          <a:p>
            <a:pPr lvl="1"/>
            <a:r>
              <a:rPr lang="tr-TR" sz="2400" dirty="0" smtClean="0"/>
              <a:t>Activation function is applied in this layer</a:t>
            </a:r>
          </a:p>
          <a:p>
            <a:pPr lvl="1"/>
            <a:r>
              <a:rPr lang="tr-TR" sz="2400" dirty="0" smtClean="0">
                <a:effectLst/>
              </a:rPr>
              <a:t>ReLu is used as a activation function</a:t>
            </a:r>
          </a:p>
          <a:p>
            <a:pPr marL="457200" lvl="1" indent="0">
              <a:buNone/>
            </a:pPr>
            <a:endParaRPr lang="tr-TR" sz="2400" dirty="0" smtClean="0">
              <a:effectLst/>
            </a:endParaRPr>
          </a:p>
          <a:p>
            <a:pPr lvl="1"/>
            <a:endParaRPr lang="tr-TR" sz="2000" dirty="0" smtClean="0"/>
          </a:p>
        </p:txBody>
      </p:sp>
      <p:pic>
        <p:nvPicPr>
          <p:cNvPr id="4" name="Resim 3" descr="C:\Users\Asus\Desktop\Last\relu.png"/>
          <p:cNvPicPr/>
          <p:nvPr/>
        </p:nvPicPr>
        <p:blipFill>
          <a:blip r:embed="rId2">
            <a:extLst>
              <a:ext uri="{28A0092B-C50C-407E-A947-70E740481C1C}">
                <a14:useLocalDpi xmlns:a14="http://schemas.microsoft.com/office/drawing/2010/main" val="0"/>
              </a:ext>
            </a:extLst>
          </a:blip>
          <a:srcRect/>
          <a:stretch>
            <a:fillRect/>
          </a:stretch>
        </p:blipFill>
        <p:spPr bwMode="auto">
          <a:xfrm>
            <a:off x="3181921" y="4309110"/>
            <a:ext cx="2737485" cy="2320290"/>
          </a:xfrm>
          <a:prstGeom prst="rect">
            <a:avLst/>
          </a:prstGeom>
          <a:noFill/>
          <a:ln>
            <a:noFill/>
          </a:ln>
        </p:spPr>
      </p:pic>
    </p:spTree>
    <p:extLst>
      <p:ext uri="{BB962C8B-B14F-4D97-AF65-F5344CB8AC3E}">
        <p14:creationId xmlns:p14="http://schemas.microsoft.com/office/powerpoint/2010/main" val="242180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Facial Emotion Detection/Layer Structure</a:t>
            </a:r>
            <a:endParaRPr lang="tr-TR" sz="3100" dirty="0"/>
          </a:p>
        </p:txBody>
      </p:sp>
      <p:sp>
        <p:nvSpPr>
          <p:cNvPr id="3" name="İçerik Yer Tutucusu 2"/>
          <p:cNvSpPr>
            <a:spLocks noGrp="1"/>
          </p:cNvSpPr>
          <p:nvPr>
            <p:ph idx="1"/>
          </p:nvPr>
        </p:nvSpPr>
        <p:spPr>
          <a:xfrm>
            <a:off x="457200" y="1951037"/>
            <a:ext cx="8229600" cy="4525963"/>
          </a:xfrm>
        </p:spPr>
        <p:txBody>
          <a:bodyPr/>
          <a:lstStyle/>
          <a:p>
            <a:r>
              <a:rPr lang="tr-TR" sz="2800" dirty="0" smtClean="0"/>
              <a:t>Output Layer</a:t>
            </a:r>
          </a:p>
          <a:p>
            <a:pPr lvl="1"/>
            <a:r>
              <a:rPr lang="tr-TR" sz="2400" dirty="0" smtClean="0"/>
              <a:t>Last layer</a:t>
            </a:r>
          </a:p>
          <a:p>
            <a:pPr lvl="1"/>
            <a:r>
              <a:rPr lang="tr-TR" sz="2400" dirty="0" smtClean="0">
                <a:effectLst/>
              </a:rPr>
              <a:t>There are 7 neurons to </a:t>
            </a:r>
            <a:r>
              <a:rPr lang="en-US" sz="2400" dirty="0"/>
              <a:t>determine each emotion class</a:t>
            </a:r>
            <a:endParaRPr lang="tr-TR" sz="2400" dirty="0" smtClean="0">
              <a:effectLst/>
            </a:endParaRPr>
          </a:p>
          <a:p>
            <a:pPr lvl="1"/>
            <a:r>
              <a:rPr lang="en-US" sz="2400" dirty="0"/>
              <a:t>The Softmax activation function converts the output values </a:t>
            </a:r>
            <a:r>
              <a:rPr lang="tr-TR" sz="2400" dirty="0" smtClean="0"/>
              <a:t>scales into 0-1. Takes the largest value as a result</a:t>
            </a:r>
            <a:endParaRPr lang="tr-TR" sz="2400" dirty="0" smtClean="0">
              <a:effectLst/>
            </a:endParaRPr>
          </a:p>
          <a:p>
            <a:pPr marL="457200" lvl="1" indent="0">
              <a:buNone/>
            </a:pPr>
            <a:endParaRPr lang="tr-TR" sz="2400" dirty="0" smtClean="0">
              <a:effectLst/>
            </a:endParaRPr>
          </a:p>
          <a:p>
            <a:pPr lvl="1"/>
            <a:endParaRPr lang="tr-TR" sz="2000" dirty="0" smtClean="0"/>
          </a:p>
        </p:txBody>
      </p:sp>
    </p:spTree>
    <p:extLst>
      <p:ext uri="{BB962C8B-B14F-4D97-AF65-F5344CB8AC3E}">
        <p14:creationId xmlns:p14="http://schemas.microsoft.com/office/powerpoint/2010/main" val="5712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brah\Desktop\Senior Project - Examples\Model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3311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23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MongoDB Deployment</a:t>
            </a:r>
            <a:endParaRPr lang="tr-TR" sz="3100" dirty="0"/>
          </a:p>
        </p:txBody>
      </p:sp>
      <p:sp>
        <p:nvSpPr>
          <p:cNvPr id="3" name="İçerik Yer Tutucusu 2"/>
          <p:cNvSpPr>
            <a:spLocks noGrp="1"/>
          </p:cNvSpPr>
          <p:nvPr>
            <p:ph idx="1"/>
          </p:nvPr>
        </p:nvSpPr>
        <p:spPr>
          <a:xfrm>
            <a:off x="457200" y="1951037"/>
            <a:ext cx="8229600" cy="4525963"/>
          </a:xfrm>
        </p:spPr>
        <p:txBody>
          <a:bodyPr/>
          <a:lstStyle/>
          <a:p>
            <a:r>
              <a:rPr lang="tr-TR" dirty="0" smtClean="0"/>
              <a:t>The unclassified cropped face images stored into MongoDB</a:t>
            </a:r>
          </a:p>
          <a:p>
            <a:r>
              <a:rPr lang="tr-TR" dirty="0" smtClean="0"/>
              <a:t>The features can be summarized as followings</a:t>
            </a:r>
          </a:p>
          <a:p>
            <a:pPr lvl="1"/>
            <a:r>
              <a:rPr lang="en-US" dirty="0"/>
              <a:t>Features: The stored data</a:t>
            </a:r>
            <a:endParaRPr lang="tr-TR" dirty="0"/>
          </a:p>
          <a:p>
            <a:pPr lvl="1"/>
            <a:r>
              <a:rPr lang="en-US" dirty="0"/>
              <a:t>CameraID: Id of the camera</a:t>
            </a:r>
            <a:endParaRPr lang="tr-TR" dirty="0"/>
          </a:p>
          <a:p>
            <a:pPr lvl="1"/>
            <a:r>
              <a:rPr lang="en-US" dirty="0"/>
              <a:t>ClusterID: The group of the camera</a:t>
            </a:r>
            <a:endParaRPr lang="tr-TR" dirty="0"/>
          </a:p>
          <a:p>
            <a:pPr lvl="1"/>
            <a:r>
              <a:rPr lang="en-US" dirty="0"/>
              <a:t>Date: The date of the data received</a:t>
            </a:r>
            <a:endParaRPr lang="tr-TR" dirty="0"/>
          </a:p>
          <a:p>
            <a:endParaRPr lang="tr-TR" dirty="0" smtClean="0"/>
          </a:p>
          <a:p>
            <a:endParaRPr lang="tr-TR" dirty="0"/>
          </a:p>
        </p:txBody>
      </p:sp>
    </p:spTree>
    <p:extLst>
      <p:ext uri="{BB962C8B-B14F-4D97-AF65-F5344CB8AC3E}">
        <p14:creationId xmlns:p14="http://schemas.microsoft.com/office/powerpoint/2010/main" val="3312999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Implementation</a:t>
            </a:r>
            <a:br>
              <a:rPr lang="tr-TR" dirty="0" smtClean="0"/>
            </a:br>
            <a:r>
              <a:rPr lang="tr-TR" sz="3100" dirty="0" smtClean="0"/>
              <a:t>PostgreSQL Deployment</a:t>
            </a:r>
            <a:endParaRPr lang="tr-TR" sz="3100" dirty="0"/>
          </a:p>
        </p:txBody>
      </p:sp>
      <p:sp>
        <p:nvSpPr>
          <p:cNvPr id="3" name="İçerik Yer Tutucusu 2"/>
          <p:cNvSpPr>
            <a:spLocks noGrp="1"/>
          </p:cNvSpPr>
          <p:nvPr>
            <p:ph idx="1"/>
          </p:nvPr>
        </p:nvSpPr>
        <p:spPr>
          <a:xfrm>
            <a:off x="457200" y="1951037"/>
            <a:ext cx="8229600" cy="4525963"/>
          </a:xfrm>
        </p:spPr>
        <p:txBody>
          <a:bodyPr>
            <a:normAutofit/>
          </a:bodyPr>
          <a:lstStyle/>
          <a:p>
            <a:r>
              <a:rPr lang="tr-TR" dirty="0" smtClean="0"/>
              <a:t>The face images are classified and labeled in Classification Server</a:t>
            </a:r>
          </a:p>
          <a:p>
            <a:r>
              <a:rPr lang="tr-TR" dirty="0" smtClean="0"/>
              <a:t>The labeled face images which are classified by the classification server are stored into the Postgre server.</a:t>
            </a:r>
          </a:p>
          <a:p>
            <a:r>
              <a:rPr lang="tr-TR" dirty="0" smtClean="0"/>
              <a:t>The stored data is</a:t>
            </a:r>
          </a:p>
          <a:p>
            <a:pPr lvl="1"/>
            <a:r>
              <a:rPr lang="tr-TR" dirty="0" smtClean="0"/>
              <a:t>Camera id</a:t>
            </a:r>
          </a:p>
          <a:p>
            <a:pPr lvl="1"/>
            <a:r>
              <a:rPr lang="tr-TR" dirty="0" smtClean="0"/>
              <a:t>Cluster id</a:t>
            </a:r>
          </a:p>
          <a:p>
            <a:pPr lvl="1"/>
            <a:r>
              <a:rPr lang="tr-TR" dirty="0" smtClean="0"/>
              <a:t>Emotion label</a:t>
            </a:r>
          </a:p>
          <a:p>
            <a:pPr lvl="1"/>
            <a:r>
              <a:rPr lang="tr-TR" dirty="0" smtClean="0"/>
              <a:t>Capture date</a:t>
            </a:r>
          </a:p>
        </p:txBody>
      </p:sp>
    </p:spTree>
    <p:extLst>
      <p:ext uri="{BB962C8B-B14F-4D97-AF65-F5344CB8AC3E}">
        <p14:creationId xmlns:p14="http://schemas.microsoft.com/office/powerpoint/2010/main" val="16948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fontScale="90000"/>
          </a:bodyPr>
          <a:lstStyle/>
          <a:p>
            <a:r>
              <a:rPr lang="tr-TR" dirty="0" smtClean="0"/>
              <a:t>Project Implementation</a:t>
            </a:r>
            <a:br>
              <a:rPr lang="tr-TR" dirty="0" smtClean="0"/>
            </a:br>
            <a:r>
              <a:rPr lang="tr-TR" sz="3100" dirty="0" smtClean="0"/>
              <a:t>Simulating Data Flow and Database Connections</a:t>
            </a:r>
            <a:endParaRPr lang="tr-TR" sz="3100" dirty="0"/>
          </a:p>
        </p:txBody>
      </p:sp>
      <p:sp>
        <p:nvSpPr>
          <p:cNvPr id="5" name="İçerik Yer Tutucusu 4"/>
          <p:cNvSpPr>
            <a:spLocks noGrp="1"/>
          </p:cNvSpPr>
          <p:nvPr>
            <p:ph idx="1"/>
          </p:nvPr>
        </p:nvSpPr>
        <p:spPr>
          <a:xfrm>
            <a:off x="4419600" y="1874837"/>
            <a:ext cx="4267200" cy="4602163"/>
          </a:xfrm>
        </p:spPr>
        <p:txBody>
          <a:bodyPr>
            <a:normAutofit lnSpcReduction="10000"/>
          </a:bodyPr>
          <a:lstStyle/>
          <a:p>
            <a:r>
              <a:rPr lang="tr-TR" sz="2400" dirty="0" smtClean="0"/>
              <a:t>S</a:t>
            </a:r>
            <a:r>
              <a:rPr lang="en-US" sz="2400" dirty="0" smtClean="0"/>
              <a:t>tart</a:t>
            </a:r>
            <a:r>
              <a:rPr lang="tr-TR" sz="2400" dirty="0" smtClean="0"/>
              <a:t>ing</a:t>
            </a:r>
            <a:r>
              <a:rPr lang="en-US" sz="2400" dirty="0" smtClean="0"/>
              <a:t> </a:t>
            </a:r>
            <a:r>
              <a:rPr lang="en-US" sz="2400" dirty="0"/>
              <a:t>the data flow and run the parts of the system </a:t>
            </a:r>
            <a:r>
              <a:rPr lang="en-US" sz="2400" dirty="0" smtClean="0"/>
              <a:t>separately</a:t>
            </a:r>
            <a:endParaRPr lang="tr-TR" sz="2400" dirty="0" smtClean="0"/>
          </a:p>
          <a:p>
            <a:r>
              <a:rPr lang="en-US" sz="2400" dirty="0"/>
              <a:t>The aim here is both to be the basis for the admin side of the system and to speed up the developer's work by automating the execution of the necessary programs during the development stages.</a:t>
            </a:r>
            <a:endParaRPr lang="tr-TR" sz="2400" dirty="0" smtClean="0"/>
          </a:p>
          <a:p>
            <a:endParaRPr lang="tr-TR" dirty="0"/>
          </a:p>
        </p:txBody>
      </p:sp>
      <p:pic>
        <p:nvPicPr>
          <p:cNvPr id="7" name="Resim 6"/>
          <p:cNvPicPr/>
          <p:nvPr/>
        </p:nvPicPr>
        <p:blipFill>
          <a:blip r:embed="rId2">
            <a:extLst>
              <a:ext uri="{28A0092B-C50C-407E-A947-70E740481C1C}">
                <a14:useLocalDpi xmlns:a14="http://schemas.microsoft.com/office/drawing/2010/main" val="0"/>
              </a:ext>
            </a:extLst>
          </a:blip>
          <a:srcRect/>
          <a:stretch>
            <a:fillRect/>
          </a:stretch>
        </p:blipFill>
        <p:spPr bwMode="auto">
          <a:xfrm>
            <a:off x="316992" y="2054669"/>
            <a:ext cx="4038600" cy="3657600"/>
          </a:xfrm>
          <a:prstGeom prst="rect">
            <a:avLst/>
          </a:prstGeom>
          <a:noFill/>
          <a:ln>
            <a:noFill/>
          </a:ln>
        </p:spPr>
      </p:pic>
    </p:spTree>
    <p:extLst>
      <p:ext uri="{BB962C8B-B14F-4D97-AF65-F5344CB8AC3E}">
        <p14:creationId xmlns:p14="http://schemas.microsoft.com/office/powerpoint/2010/main" val="1263816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7"/>
            <a:ext cx="8229600" cy="1600200"/>
          </a:xfrm>
        </p:spPr>
        <p:txBody>
          <a:bodyPr>
            <a:normAutofit/>
          </a:bodyPr>
          <a:lstStyle/>
          <a:p>
            <a:r>
              <a:rPr lang="tr-TR" dirty="0" smtClean="0"/>
              <a:t>Tests and Results</a:t>
            </a:r>
            <a:br>
              <a:rPr lang="tr-TR" dirty="0" smtClean="0"/>
            </a:br>
            <a:r>
              <a:rPr lang="tr-TR" sz="3100" dirty="0" smtClean="0"/>
              <a:t>Experiments of Face Detection Algortihms</a:t>
            </a:r>
            <a:endParaRPr lang="tr-TR" sz="3100" dirty="0"/>
          </a:p>
        </p:txBody>
      </p:sp>
      <p:sp>
        <p:nvSpPr>
          <p:cNvPr id="3" name="İçerik Yer Tutucusu 2"/>
          <p:cNvSpPr>
            <a:spLocks noGrp="1"/>
          </p:cNvSpPr>
          <p:nvPr>
            <p:ph idx="1"/>
          </p:nvPr>
        </p:nvSpPr>
        <p:spPr>
          <a:xfrm>
            <a:off x="457200" y="1874837"/>
            <a:ext cx="8229600" cy="4525963"/>
          </a:xfrm>
        </p:spPr>
        <p:txBody>
          <a:bodyPr/>
          <a:lstStyle/>
          <a:p>
            <a:r>
              <a:rPr lang="tr-TR" dirty="0" smtClean="0"/>
              <a:t>Haar Classifier</a:t>
            </a:r>
          </a:p>
          <a:p>
            <a:pPr marL="0" indent="0">
              <a:buNone/>
            </a:pPr>
            <a:endParaRPr lang="tr-TR" dirty="0" smtClean="0"/>
          </a:p>
          <a:p>
            <a:endParaRPr lang="tr-TR" dirty="0" smtClean="0"/>
          </a:p>
          <a:p>
            <a:endParaRPr lang="tr-TR" dirty="0" smtClean="0"/>
          </a:p>
          <a:p>
            <a:endParaRPr lang="tr-TR" dirty="0" smtClean="0"/>
          </a:p>
          <a:p>
            <a:r>
              <a:rPr lang="tr-TR" dirty="0" smtClean="0"/>
              <a:t>DNN</a:t>
            </a:r>
            <a:endParaRPr lang="tr-TR" dirty="0" smtClean="0"/>
          </a:p>
          <a:p>
            <a:endParaRPr lang="tr-TR" dirty="0" smtClean="0"/>
          </a:p>
        </p:txBody>
      </p:sp>
      <p:graphicFrame>
        <p:nvGraphicFramePr>
          <p:cNvPr id="7" name="Tablo 6"/>
          <p:cNvGraphicFramePr>
            <a:graphicFrameLocks noGrp="1"/>
          </p:cNvGraphicFramePr>
          <p:nvPr>
            <p:extLst>
              <p:ext uri="{D42A27DB-BD31-4B8C-83A1-F6EECF244321}">
                <p14:modId xmlns:p14="http://schemas.microsoft.com/office/powerpoint/2010/main" val="2946650610"/>
              </p:ext>
            </p:extLst>
          </p:nvPr>
        </p:nvGraphicFramePr>
        <p:xfrm>
          <a:off x="457200" y="2438400"/>
          <a:ext cx="8229600" cy="1374489"/>
        </p:xfrm>
        <a:graphic>
          <a:graphicData uri="http://schemas.openxmlformats.org/drawingml/2006/table">
            <a:tbl>
              <a:tblPr firstRow="1" firstCol="1" bandRow="1">
                <a:tableStyleId>{5C22544A-7EE6-4342-B048-85BDC9FD1C3A}</a:tableStyleId>
              </a:tblPr>
              <a:tblGrid>
                <a:gridCol w="822960"/>
                <a:gridCol w="822960"/>
                <a:gridCol w="822960"/>
                <a:gridCol w="822960"/>
                <a:gridCol w="822960"/>
                <a:gridCol w="822960"/>
                <a:gridCol w="822960"/>
                <a:gridCol w="822960"/>
                <a:gridCol w="822960"/>
                <a:gridCol w="822960"/>
              </a:tblGrid>
              <a:tr h="761841">
                <a:tc>
                  <a:txBody>
                    <a:bodyPr/>
                    <a:lstStyle/>
                    <a:p>
                      <a:pPr marL="0" marR="0" indent="0" algn="ctr">
                        <a:lnSpc>
                          <a:spcPct val="150000"/>
                        </a:lnSpc>
                        <a:spcBef>
                          <a:spcPts val="0"/>
                        </a:spcBef>
                        <a:spcAft>
                          <a:spcPts val="0"/>
                        </a:spcAft>
                      </a:pPr>
                      <a:r>
                        <a:rPr lang="en-US" sz="1000" dirty="0">
                          <a:effectLst/>
                        </a:rPr>
                        <a:t>Dataset</a:t>
                      </a:r>
                      <a:endParaRPr lang="tr-TR" sz="1100" dirty="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dirty="0">
                          <a:effectLst/>
                        </a:rPr>
                        <a:t>Total # of face images</a:t>
                      </a:r>
                      <a:endParaRPr lang="tr-TR" sz="1100" dirty="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Total # of non-face images</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Accuracy</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F-mesaure</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Rate (img/s)</a:t>
                      </a:r>
                      <a:endParaRPr lang="tr-TR" sz="1100">
                        <a:effectLst/>
                        <a:latin typeface="Arial"/>
                        <a:ea typeface="Arial"/>
                      </a:endParaRPr>
                    </a:p>
                  </a:txBody>
                  <a:tcPr marL="44450" marR="44450" marT="0" marB="0" anchor="b"/>
                </a:tc>
              </a:tr>
              <a:tr h="203200">
                <a:tc>
                  <a:txBody>
                    <a:bodyPr/>
                    <a:lstStyle/>
                    <a:p>
                      <a:pPr marL="0" marR="0" indent="0" algn="l">
                        <a:lnSpc>
                          <a:spcPct val="150000"/>
                        </a:lnSpc>
                        <a:spcBef>
                          <a:spcPts val="0"/>
                        </a:spcBef>
                        <a:spcAft>
                          <a:spcPts val="0"/>
                        </a:spcAft>
                      </a:pPr>
                      <a:r>
                        <a:rPr lang="en-US" sz="1000" dirty="0" err="1">
                          <a:effectLst/>
                        </a:rPr>
                        <a:t>UTKFace</a:t>
                      </a:r>
                      <a:endParaRPr lang="tr-TR" sz="1100" dirty="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23707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3127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20581</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2886</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114</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22.50%</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23.20%</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143.62</a:t>
                      </a:r>
                      <a:endParaRPr lang="tr-TR" sz="1100">
                        <a:effectLst/>
                        <a:latin typeface="Arial"/>
                        <a:ea typeface="Arial"/>
                      </a:endParaRPr>
                    </a:p>
                  </a:txBody>
                  <a:tcPr marL="44450" marR="44450" marT="0" marB="0" anchor="b"/>
                </a:tc>
              </a:tr>
              <a:tr h="203200">
                <a:tc>
                  <a:txBody>
                    <a:bodyPr/>
                    <a:lstStyle/>
                    <a:p>
                      <a:pPr marL="0" marR="0" indent="0" algn="l">
                        <a:lnSpc>
                          <a:spcPct val="150000"/>
                        </a:lnSpc>
                        <a:spcBef>
                          <a:spcPts val="0"/>
                        </a:spcBef>
                        <a:spcAft>
                          <a:spcPts val="0"/>
                        </a:spcAft>
                      </a:pPr>
                      <a:r>
                        <a:rPr lang="en-US" sz="1000" dirty="0">
                          <a:effectLst/>
                        </a:rPr>
                        <a:t>Jaffe</a:t>
                      </a:r>
                      <a:endParaRPr lang="tr-TR" sz="1100" dirty="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0</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2886</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114</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96.45%</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78.88%</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52.85</a:t>
                      </a:r>
                      <a:endParaRPr lang="tr-TR" sz="1100">
                        <a:effectLst/>
                        <a:latin typeface="Arial"/>
                        <a:ea typeface="Arial"/>
                      </a:endParaRPr>
                    </a:p>
                  </a:txBody>
                  <a:tcPr marL="44450" marR="44450" marT="0" marB="0" anchor="b"/>
                </a:tc>
              </a:tr>
              <a:tr h="203200">
                <a:tc>
                  <a:txBody>
                    <a:bodyPr/>
                    <a:lstStyle/>
                    <a:p>
                      <a:pPr marL="0" marR="0" indent="0" algn="l">
                        <a:lnSpc>
                          <a:spcPct val="150000"/>
                        </a:lnSpc>
                        <a:spcBef>
                          <a:spcPts val="0"/>
                        </a:spcBef>
                        <a:spcAft>
                          <a:spcPts val="0"/>
                        </a:spcAft>
                      </a:pPr>
                      <a:r>
                        <a:rPr lang="en-US" sz="1000" dirty="0">
                          <a:effectLst/>
                        </a:rPr>
                        <a:t>FER2013</a:t>
                      </a:r>
                      <a:endParaRPr lang="tr-TR" sz="1100" dirty="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35887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785</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35102</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2886</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114</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9.44%</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4.26%</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dirty="0">
                          <a:effectLst/>
                        </a:rPr>
                        <a:t>292.38</a:t>
                      </a:r>
                      <a:endParaRPr lang="tr-TR" sz="1100" dirty="0">
                        <a:effectLst/>
                        <a:latin typeface="Arial"/>
                        <a:ea typeface="Arial"/>
                      </a:endParaRPr>
                    </a:p>
                  </a:txBody>
                  <a:tcPr marL="44450" marR="44450" marT="0" marB="0" anchor="b"/>
                </a:tc>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1283749112"/>
              </p:ext>
            </p:extLst>
          </p:nvPr>
        </p:nvGraphicFramePr>
        <p:xfrm>
          <a:off x="533400" y="4999037"/>
          <a:ext cx="8229600" cy="1330198"/>
        </p:xfrm>
        <a:graphic>
          <a:graphicData uri="http://schemas.openxmlformats.org/drawingml/2006/table">
            <a:tbl>
              <a:tblPr firstRow="1" firstCol="1" bandRow="1">
                <a:tableStyleId>{5C22544A-7EE6-4342-B048-85BDC9FD1C3A}</a:tableStyleId>
              </a:tblPr>
              <a:tblGrid>
                <a:gridCol w="822960"/>
                <a:gridCol w="822960"/>
                <a:gridCol w="822960"/>
                <a:gridCol w="822960"/>
                <a:gridCol w="822960"/>
                <a:gridCol w="822960"/>
                <a:gridCol w="822960"/>
                <a:gridCol w="822960"/>
                <a:gridCol w="822960"/>
                <a:gridCol w="822960"/>
              </a:tblGrid>
              <a:tr h="717550">
                <a:tc>
                  <a:txBody>
                    <a:bodyPr/>
                    <a:lstStyle/>
                    <a:p>
                      <a:pPr marL="0" marR="0" indent="0" algn="ctr">
                        <a:lnSpc>
                          <a:spcPct val="150000"/>
                        </a:lnSpc>
                        <a:spcBef>
                          <a:spcPts val="0"/>
                        </a:spcBef>
                        <a:spcAft>
                          <a:spcPts val="0"/>
                        </a:spcAft>
                      </a:pPr>
                      <a:r>
                        <a:rPr lang="en-US" sz="1000" dirty="0">
                          <a:effectLst/>
                        </a:rPr>
                        <a:t>Dataset</a:t>
                      </a:r>
                      <a:endParaRPr lang="tr-TR" sz="1100" dirty="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Total # of face images</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Total # of non-face images</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Accuracy</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F-mesaure</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Rate (img/s)</a:t>
                      </a:r>
                      <a:endParaRPr lang="tr-TR" sz="1100">
                        <a:effectLst/>
                        <a:latin typeface="Arial"/>
                        <a:ea typeface="Arial"/>
                      </a:endParaRPr>
                    </a:p>
                  </a:txBody>
                  <a:tcPr marL="44450" marR="44450" marT="0" marB="0" anchor="b"/>
                </a:tc>
              </a:tr>
              <a:tr h="198755">
                <a:tc>
                  <a:txBody>
                    <a:bodyPr/>
                    <a:lstStyle/>
                    <a:p>
                      <a:pPr marL="0" marR="0" indent="0" algn="l">
                        <a:lnSpc>
                          <a:spcPct val="150000"/>
                        </a:lnSpc>
                        <a:spcBef>
                          <a:spcPts val="0"/>
                        </a:spcBef>
                        <a:spcAft>
                          <a:spcPts val="0"/>
                        </a:spcAft>
                      </a:pPr>
                      <a:r>
                        <a:rPr lang="en-US" sz="1000" dirty="0">
                          <a:effectLst/>
                        </a:rPr>
                        <a:t>UTKFace</a:t>
                      </a:r>
                      <a:endParaRPr lang="tr-TR" sz="1100" dirty="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23707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23680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28</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2029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971</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96.26%</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97.93%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22.53</a:t>
                      </a:r>
                      <a:endParaRPr lang="tr-TR" sz="1100">
                        <a:effectLst/>
                        <a:latin typeface="Arial"/>
                        <a:ea typeface="Arial"/>
                      </a:endParaRPr>
                    </a:p>
                  </a:txBody>
                  <a:tcPr marL="44450" marR="44450" marT="0" marB="0" anchor="b"/>
                </a:tc>
              </a:tr>
              <a:tr h="198755">
                <a:tc>
                  <a:txBody>
                    <a:bodyPr/>
                    <a:lstStyle/>
                    <a:p>
                      <a:pPr marL="0" marR="0" indent="0" algn="l">
                        <a:lnSpc>
                          <a:spcPct val="150000"/>
                        </a:lnSpc>
                        <a:spcBef>
                          <a:spcPts val="0"/>
                        </a:spcBef>
                        <a:spcAft>
                          <a:spcPts val="0"/>
                        </a:spcAft>
                      </a:pPr>
                      <a:r>
                        <a:rPr lang="en-US" sz="1000">
                          <a:effectLst/>
                        </a:rPr>
                        <a:t>Jaffe</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2029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971</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69.77%</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30.49%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22.63</a:t>
                      </a:r>
                      <a:endParaRPr lang="tr-TR" sz="1100">
                        <a:effectLst/>
                        <a:latin typeface="Arial"/>
                        <a:ea typeface="Arial"/>
                      </a:endParaRPr>
                    </a:p>
                  </a:txBody>
                  <a:tcPr marL="44450" marR="44450" marT="0" marB="0" anchor="b"/>
                </a:tc>
              </a:tr>
              <a:tr h="198755">
                <a:tc>
                  <a:txBody>
                    <a:bodyPr/>
                    <a:lstStyle/>
                    <a:p>
                      <a:pPr marL="0" marR="0" indent="0" algn="l">
                        <a:lnSpc>
                          <a:spcPct val="150000"/>
                        </a:lnSpc>
                        <a:spcBef>
                          <a:spcPts val="0"/>
                        </a:spcBef>
                        <a:spcAft>
                          <a:spcPts val="0"/>
                        </a:spcAft>
                      </a:pPr>
                      <a:r>
                        <a:rPr lang="en-US" sz="1000">
                          <a:effectLst/>
                        </a:rPr>
                        <a:t>FER2013</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35887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35599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288</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2029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971</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96.76%</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98.26%</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dirty="0">
                          <a:effectLst/>
                        </a:rPr>
                        <a:t>22.24</a:t>
                      </a:r>
                      <a:endParaRPr lang="tr-TR" sz="1100" dirty="0">
                        <a:effectLst/>
                        <a:latin typeface="Arial"/>
                        <a:ea typeface="Arial"/>
                      </a:endParaRPr>
                    </a:p>
                  </a:txBody>
                  <a:tcPr marL="44450" marR="44450" marT="0" marB="0" anchor="b"/>
                </a:tc>
              </a:tr>
            </a:tbl>
          </a:graphicData>
        </a:graphic>
      </p:graphicFrame>
    </p:spTree>
    <p:extLst>
      <p:ext uri="{BB962C8B-B14F-4D97-AF65-F5344CB8AC3E}">
        <p14:creationId xmlns:p14="http://schemas.microsoft.com/office/powerpoint/2010/main" val="514540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7"/>
            <a:ext cx="8229600" cy="1600200"/>
          </a:xfrm>
        </p:spPr>
        <p:txBody>
          <a:bodyPr>
            <a:normAutofit/>
          </a:bodyPr>
          <a:lstStyle/>
          <a:p>
            <a:r>
              <a:rPr lang="tr-TR" dirty="0" smtClean="0"/>
              <a:t>Tests and Results</a:t>
            </a:r>
            <a:br>
              <a:rPr lang="tr-TR" dirty="0" smtClean="0"/>
            </a:br>
            <a:r>
              <a:rPr lang="tr-TR" sz="3100" dirty="0" smtClean="0"/>
              <a:t>Experiments of Face Detection Algortihms</a:t>
            </a:r>
            <a:endParaRPr lang="tr-TR" sz="3100" dirty="0"/>
          </a:p>
        </p:txBody>
      </p:sp>
      <p:sp>
        <p:nvSpPr>
          <p:cNvPr id="3" name="İçerik Yer Tutucusu 2"/>
          <p:cNvSpPr>
            <a:spLocks noGrp="1"/>
          </p:cNvSpPr>
          <p:nvPr>
            <p:ph idx="1"/>
          </p:nvPr>
        </p:nvSpPr>
        <p:spPr>
          <a:xfrm>
            <a:off x="457200" y="1874837"/>
            <a:ext cx="8229600" cy="4525963"/>
          </a:xfrm>
        </p:spPr>
        <p:txBody>
          <a:bodyPr/>
          <a:lstStyle/>
          <a:p>
            <a:r>
              <a:rPr lang="tr-TR" dirty="0" smtClean="0"/>
              <a:t>Hog</a:t>
            </a:r>
          </a:p>
          <a:p>
            <a:pPr marL="0" indent="0">
              <a:buNone/>
            </a:pPr>
            <a:endParaRPr lang="tr-TR" dirty="0" smtClean="0"/>
          </a:p>
          <a:p>
            <a:endParaRPr lang="tr-TR" dirty="0" smtClean="0"/>
          </a:p>
          <a:p>
            <a:endParaRPr lang="tr-TR" dirty="0" smtClean="0"/>
          </a:p>
          <a:p>
            <a:endParaRPr lang="tr-TR" dirty="0" smtClean="0"/>
          </a:p>
          <a:p>
            <a:r>
              <a:rPr lang="tr-TR" dirty="0" smtClean="0"/>
              <a:t>CNN</a:t>
            </a:r>
            <a:endParaRPr lang="tr-TR" dirty="0" smtClean="0"/>
          </a:p>
          <a:p>
            <a:endParaRPr lang="tr-TR" dirty="0" smtClean="0"/>
          </a:p>
        </p:txBody>
      </p:sp>
      <p:graphicFrame>
        <p:nvGraphicFramePr>
          <p:cNvPr id="4" name="Tablo 3"/>
          <p:cNvGraphicFramePr>
            <a:graphicFrameLocks noGrp="1"/>
          </p:cNvGraphicFramePr>
          <p:nvPr>
            <p:extLst>
              <p:ext uri="{D42A27DB-BD31-4B8C-83A1-F6EECF244321}">
                <p14:modId xmlns:p14="http://schemas.microsoft.com/office/powerpoint/2010/main" val="3242860140"/>
              </p:ext>
            </p:extLst>
          </p:nvPr>
        </p:nvGraphicFramePr>
        <p:xfrm>
          <a:off x="457200" y="2438400"/>
          <a:ext cx="8229600" cy="1323213"/>
        </p:xfrm>
        <a:graphic>
          <a:graphicData uri="http://schemas.openxmlformats.org/drawingml/2006/table">
            <a:tbl>
              <a:tblPr firstRow="1" firstCol="1" bandRow="1">
                <a:tableStyleId>{5C22544A-7EE6-4342-B048-85BDC9FD1C3A}</a:tableStyleId>
              </a:tblPr>
              <a:tblGrid>
                <a:gridCol w="822960"/>
                <a:gridCol w="822960"/>
                <a:gridCol w="822960"/>
                <a:gridCol w="822960"/>
                <a:gridCol w="822960"/>
                <a:gridCol w="822960"/>
                <a:gridCol w="822960"/>
                <a:gridCol w="822960"/>
                <a:gridCol w="822960"/>
                <a:gridCol w="822960"/>
              </a:tblGrid>
              <a:tr h="710565">
                <a:tc>
                  <a:txBody>
                    <a:bodyPr/>
                    <a:lstStyle/>
                    <a:p>
                      <a:pPr marL="0" marR="0" indent="0" algn="ctr">
                        <a:lnSpc>
                          <a:spcPct val="150000"/>
                        </a:lnSpc>
                        <a:spcBef>
                          <a:spcPts val="0"/>
                        </a:spcBef>
                        <a:spcAft>
                          <a:spcPts val="0"/>
                        </a:spcAft>
                      </a:pPr>
                      <a:r>
                        <a:rPr lang="en-US" sz="1000" dirty="0">
                          <a:effectLst/>
                        </a:rPr>
                        <a:t>Dataset</a:t>
                      </a:r>
                      <a:endParaRPr lang="tr-TR" sz="1100" dirty="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Total # of face images</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Total # of non-face images</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Accuracy</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F-mesaure</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Rate (img/s)</a:t>
                      </a:r>
                      <a:endParaRPr lang="tr-TR" sz="1100">
                        <a:effectLst/>
                        <a:latin typeface="Arial"/>
                        <a:ea typeface="Arial"/>
                      </a:endParaRPr>
                    </a:p>
                  </a:txBody>
                  <a:tcPr marL="44450" marR="44450" marT="0" marB="0" anchor="b"/>
                </a:tc>
              </a:tr>
              <a:tr h="196850">
                <a:tc>
                  <a:txBody>
                    <a:bodyPr/>
                    <a:lstStyle/>
                    <a:p>
                      <a:pPr marL="0" marR="0" indent="0" algn="l">
                        <a:lnSpc>
                          <a:spcPct val="150000"/>
                        </a:lnSpc>
                        <a:spcBef>
                          <a:spcPts val="0"/>
                        </a:spcBef>
                        <a:spcAft>
                          <a:spcPts val="0"/>
                        </a:spcAft>
                      </a:pPr>
                      <a:r>
                        <a:rPr lang="en-US" sz="1000">
                          <a:effectLst/>
                        </a:rPr>
                        <a:t>UTKFace</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23707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22868</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839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2926</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74</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95.54%</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97.43%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2.24</a:t>
                      </a:r>
                      <a:endParaRPr lang="tr-TR" sz="1100">
                        <a:effectLst/>
                        <a:latin typeface="Arial"/>
                        <a:ea typeface="Arial"/>
                      </a:endParaRPr>
                    </a:p>
                  </a:txBody>
                  <a:tcPr marL="44450" marR="44450" marT="0" marB="0" anchor="b"/>
                </a:tc>
              </a:tr>
              <a:tr h="196850">
                <a:tc>
                  <a:txBody>
                    <a:bodyPr/>
                    <a:lstStyle/>
                    <a:p>
                      <a:pPr marL="0" marR="0" indent="0" algn="l">
                        <a:lnSpc>
                          <a:spcPct val="150000"/>
                        </a:lnSpc>
                        <a:spcBef>
                          <a:spcPts val="0"/>
                        </a:spcBef>
                        <a:spcAft>
                          <a:spcPts val="0"/>
                        </a:spcAft>
                      </a:pPr>
                      <a:r>
                        <a:rPr lang="en-US" sz="1000">
                          <a:effectLst/>
                        </a:rPr>
                        <a:t>Jaffe</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2926</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74</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97.69%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85.20%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0.3</a:t>
                      </a:r>
                      <a:endParaRPr lang="tr-TR" sz="1100">
                        <a:effectLst/>
                        <a:latin typeface="Arial"/>
                        <a:ea typeface="Arial"/>
                      </a:endParaRPr>
                    </a:p>
                  </a:txBody>
                  <a:tcPr marL="44450" marR="44450" marT="0" marB="0" anchor="b"/>
                </a:tc>
              </a:tr>
              <a:tr h="196850">
                <a:tc>
                  <a:txBody>
                    <a:bodyPr/>
                    <a:lstStyle/>
                    <a:p>
                      <a:pPr marL="0" marR="0" indent="0" algn="l">
                        <a:lnSpc>
                          <a:spcPct val="150000"/>
                        </a:lnSpc>
                        <a:spcBef>
                          <a:spcPts val="0"/>
                        </a:spcBef>
                        <a:spcAft>
                          <a:spcPts val="0"/>
                        </a:spcAft>
                      </a:pPr>
                      <a:r>
                        <a:rPr lang="en-US" sz="1000" dirty="0">
                          <a:effectLst/>
                        </a:rPr>
                        <a:t>FER2013</a:t>
                      </a:r>
                      <a:endParaRPr lang="tr-TR" sz="1100" dirty="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35887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24913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10974</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2926</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74</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71.58%</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81.85%</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dirty="0">
                          <a:effectLst/>
                        </a:rPr>
                        <a:t>1.73</a:t>
                      </a:r>
                      <a:endParaRPr lang="tr-TR" sz="1100" dirty="0">
                        <a:effectLst/>
                        <a:latin typeface="Arial"/>
                        <a:ea typeface="Arial"/>
                      </a:endParaRPr>
                    </a:p>
                  </a:txBody>
                  <a:tcPr marL="44450" marR="44450" marT="0" marB="0" anchor="b"/>
                </a:tc>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1615152833"/>
              </p:ext>
            </p:extLst>
          </p:nvPr>
        </p:nvGraphicFramePr>
        <p:xfrm>
          <a:off x="533400" y="4922837"/>
          <a:ext cx="8229600" cy="1314323"/>
        </p:xfrm>
        <a:graphic>
          <a:graphicData uri="http://schemas.openxmlformats.org/drawingml/2006/table">
            <a:tbl>
              <a:tblPr firstRow="1" firstCol="1" bandRow="1">
                <a:tableStyleId>{5C22544A-7EE6-4342-B048-85BDC9FD1C3A}</a:tableStyleId>
              </a:tblPr>
              <a:tblGrid>
                <a:gridCol w="822960"/>
                <a:gridCol w="822960"/>
                <a:gridCol w="822960"/>
                <a:gridCol w="822960"/>
                <a:gridCol w="822960"/>
                <a:gridCol w="822960"/>
                <a:gridCol w="822960"/>
                <a:gridCol w="822960"/>
                <a:gridCol w="822960"/>
                <a:gridCol w="822960"/>
              </a:tblGrid>
              <a:tr h="701675">
                <a:tc>
                  <a:txBody>
                    <a:bodyPr/>
                    <a:lstStyle/>
                    <a:p>
                      <a:pPr marL="0" marR="0" indent="0" algn="ctr">
                        <a:lnSpc>
                          <a:spcPct val="150000"/>
                        </a:lnSpc>
                        <a:spcBef>
                          <a:spcPts val="0"/>
                        </a:spcBef>
                        <a:spcAft>
                          <a:spcPts val="0"/>
                        </a:spcAft>
                      </a:pPr>
                      <a:r>
                        <a:rPr lang="en-US" sz="1000">
                          <a:effectLst/>
                        </a:rPr>
                        <a:t>Dataset</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Total # of face images</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Total # of non-face images</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TN</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FP</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Accuracy</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F-mesaure</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Rate (img/s)</a:t>
                      </a:r>
                      <a:endParaRPr lang="tr-TR" sz="1100">
                        <a:effectLst/>
                        <a:latin typeface="Arial"/>
                        <a:ea typeface="Arial"/>
                      </a:endParaRPr>
                    </a:p>
                  </a:txBody>
                  <a:tcPr marL="44450" marR="44450" marT="0" marB="0" anchor="b"/>
                </a:tc>
              </a:tr>
              <a:tr h="194945">
                <a:tc>
                  <a:txBody>
                    <a:bodyPr/>
                    <a:lstStyle/>
                    <a:p>
                      <a:pPr marL="0" marR="0" indent="0" algn="l">
                        <a:lnSpc>
                          <a:spcPct val="150000"/>
                        </a:lnSpc>
                        <a:spcBef>
                          <a:spcPts val="0"/>
                        </a:spcBef>
                        <a:spcAft>
                          <a:spcPts val="0"/>
                        </a:spcAft>
                      </a:pPr>
                      <a:r>
                        <a:rPr lang="en-US" sz="1000">
                          <a:effectLst/>
                        </a:rPr>
                        <a:t>UTKFace</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23707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23583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125</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2922</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78</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99.23%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99.57%</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169.57</a:t>
                      </a:r>
                      <a:endParaRPr lang="tr-TR" sz="1100">
                        <a:effectLst/>
                        <a:latin typeface="Arial"/>
                        <a:ea typeface="Arial"/>
                      </a:endParaRPr>
                    </a:p>
                  </a:txBody>
                  <a:tcPr marL="44450" marR="44450" marT="0" marB="0" anchor="b"/>
                </a:tc>
              </a:tr>
              <a:tr h="194945">
                <a:tc>
                  <a:txBody>
                    <a:bodyPr/>
                    <a:lstStyle/>
                    <a:p>
                      <a:pPr marL="0" marR="0" indent="0" algn="l">
                        <a:lnSpc>
                          <a:spcPct val="150000"/>
                        </a:lnSpc>
                        <a:spcBef>
                          <a:spcPts val="0"/>
                        </a:spcBef>
                        <a:spcAft>
                          <a:spcPts val="0"/>
                        </a:spcAft>
                      </a:pPr>
                      <a:r>
                        <a:rPr lang="en-US" sz="1000">
                          <a:effectLst/>
                        </a:rPr>
                        <a:t>Jaffe</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213</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2922</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78</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97.57%</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84.52%</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365.89</a:t>
                      </a:r>
                      <a:endParaRPr lang="tr-TR" sz="1100">
                        <a:effectLst/>
                        <a:latin typeface="Arial"/>
                        <a:ea typeface="Arial"/>
                      </a:endParaRPr>
                    </a:p>
                  </a:txBody>
                  <a:tcPr marL="44450" marR="44450" marT="0" marB="0" anchor="b"/>
                </a:tc>
              </a:tr>
              <a:tr h="194945">
                <a:tc>
                  <a:txBody>
                    <a:bodyPr/>
                    <a:lstStyle/>
                    <a:p>
                      <a:pPr marL="0" marR="0" indent="0" algn="l">
                        <a:lnSpc>
                          <a:spcPct val="150000"/>
                        </a:lnSpc>
                        <a:spcBef>
                          <a:spcPts val="0"/>
                        </a:spcBef>
                        <a:spcAft>
                          <a:spcPts val="0"/>
                        </a:spcAft>
                      </a:pPr>
                      <a:r>
                        <a:rPr lang="en-US" sz="1000">
                          <a:effectLst/>
                        </a:rPr>
                        <a:t>FER2013</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35887</a:t>
                      </a:r>
                      <a:endParaRPr lang="tr-TR" sz="1100">
                        <a:effectLst/>
                        <a:latin typeface="Arial"/>
                        <a:ea typeface="Arial"/>
                      </a:endParaRPr>
                    </a:p>
                  </a:txBody>
                  <a:tcPr marL="44450" marR="44450" marT="0" marB="0" anchor="b"/>
                </a:tc>
                <a:tc>
                  <a:txBody>
                    <a:bodyPr/>
                    <a:lstStyle/>
                    <a:p>
                      <a:pPr marL="0" marR="0" indent="0" algn="l">
                        <a:lnSpc>
                          <a:spcPct val="150000"/>
                        </a:lnSpc>
                        <a:spcBef>
                          <a:spcPts val="0"/>
                        </a:spcBef>
                        <a:spcAft>
                          <a:spcPts val="0"/>
                        </a:spcAft>
                      </a:pPr>
                      <a:r>
                        <a:rPr lang="en-US" sz="1000">
                          <a:effectLst/>
                        </a:rPr>
                        <a:t>3000</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31132</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4755</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2922</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78</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87.57%</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a:effectLst/>
                        </a:rPr>
                        <a:t>92.79%</a:t>
                      </a:r>
                      <a:endParaRPr lang="tr-TR" sz="1100">
                        <a:effectLst/>
                        <a:latin typeface="Arial"/>
                        <a:ea typeface="Arial"/>
                      </a:endParaRPr>
                    </a:p>
                  </a:txBody>
                  <a:tcPr marL="44450" marR="44450" marT="0" marB="0" anchor="b"/>
                </a:tc>
                <a:tc>
                  <a:txBody>
                    <a:bodyPr/>
                    <a:lstStyle/>
                    <a:p>
                      <a:pPr marL="0" marR="0" indent="0" algn="ctr">
                        <a:lnSpc>
                          <a:spcPct val="150000"/>
                        </a:lnSpc>
                        <a:spcBef>
                          <a:spcPts val="0"/>
                        </a:spcBef>
                        <a:spcAft>
                          <a:spcPts val="0"/>
                        </a:spcAft>
                      </a:pPr>
                      <a:r>
                        <a:rPr lang="en-US" sz="1000" dirty="0">
                          <a:effectLst/>
                        </a:rPr>
                        <a:t>292.64</a:t>
                      </a:r>
                      <a:endParaRPr lang="tr-TR" sz="1100" dirty="0">
                        <a:effectLst/>
                        <a:latin typeface="Arial"/>
                        <a:ea typeface="Arial"/>
                      </a:endParaRPr>
                    </a:p>
                  </a:txBody>
                  <a:tcPr marL="44450" marR="44450" marT="0" marB="0" anchor="b"/>
                </a:tc>
              </a:tr>
            </a:tbl>
          </a:graphicData>
        </a:graphic>
      </p:graphicFrame>
    </p:spTree>
    <p:extLst>
      <p:ext uri="{BB962C8B-B14F-4D97-AF65-F5344CB8AC3E}">
        <p14:creationId xmlns:p14="http://schemas.microsoft.com/office/powerpoint/2010/main" val="755539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731837"/>
            <a:ext cx="8229600" cy="1600200"/>
          </a:xfrm>
        </p:spPr>
        <p:txBody>
          <a:bodyPr>
            <a:normAutofit/>
          </a:bodyPr>
          <a:lstStyle/>
          <a:p>
            <a:r>
              <a:rPr lang="tr-TR" sz="4800" dirty="0" smtClean="0"/>
              <a:t>Tests and Results</a:t>
            </a:r>
            <a:br>
              <a:rPr lang="tr-TR" sz="4800" dirty="0" smtClean="0"/>
            </a:br>
            <a:r>
              <a:rPr lang="tr-TR" sz="2400" dirty="0" smtClean="0"/>
              <a:t>Experiments of Facial Emotion Detection Algortihms</a:t>
            </a:r>
            <a:endParaRPr lang="tr-TR" sz="2400" dirty="0"/>
          </a:p>
        </p:txBody>
      </p:sp>
      <p:sp>
        <p:nvSpPr>
          <p:cNvPr id="3" name="İçerik Yer Tutucusu 2"/>
          <p:cNvSpPr>
            <a:spLocks noGrp="1"/>
          </p:cNvSpPr>
          <p:nvPr>
            <p:ph idx="1"/>
          </p:nvPr>
        </p:nvSpPr>
        <p:spPr>
          <a:xfrm>
            <a:off x="457200" y="2332037"/>
            <a:ext cx="8229600" cy="4525963"/>
          </a:xfrm>
        </p:spPr>
        <p:txBody>
          <a:bodyPr/>
          <a:lstStyle/>
          <a:p>
            <a:r>
              <a:rPr lang="tr-TR" dirty="0" smtClean="0"/>
              <a:t>Two popular algorithms are tested which are SVM and CNN</a:t>
            </a:r>
          </a:p>
          <a:p>
            <a:r>
              <a:rPr lang="tr-TR" dirty="0" smtClean="0"/>
              <a:t>The model trained by SVM for 7 different emotions accuracy is 50%</a:t>
            </a:r>
          </a:p>
          <a:p>
            <a:r>
              <a:rPr lang="tr-TR" dirty="0" smtClean="0"/>
              <a:t>The model trained by CNN for 7 different emotions accuracy is 65%</a:t>
            </a:r>
          </a:p>
          <a:p>
            <a:r>
              <a:rPr lang="tr-TR" dirty="0" smtClean="0"/>
              <a:t>That is why the model trained by CNN is chosen</a:t>
            </a:r>
          </a:p>
          <a:p>
            <a:endParaRPr lang="tr-TR" dirty="0" smtClean="0"/>
          </a:p>
        </p:txBody>
      </p:sp>
    </p:spTree>
    <p:extLst>
      <p:ext uri="{BB962C8B-B14F-4D97-AF65-F5344CB8AC3E}">
        <p14:creationId xmlns:p14="http://schemas.microsoft.com/office/powerpoint/2010/main" val="2544314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Conclusion</a:t>
            </a:r>
            <a:endParaRPr lang="tr-TR" dirty="0"/>
          </a:p>
        </p:txBody>
      </p:sp>
      <p:sp>
        <p:nvSpPr>
          <p:cNvPr id="3" name="İçerik Yer Tutucusu 2"/>
          <p:cNvSpPr>
            <a:spLocks noGrp="1"/>
          </p:cNvSpPr>
          <p:nvPr>
            <p:ph idx="1"/>
          </p:nvPr>
        </p:nvSpPr>
        <p:spPr/>
        <p:txBody>
          <a:bodyPr>
            <a:normAutofit fontScale="85000" lnSpcReduction="20000"/>
          </a:bodyPr>
          <a:lstStyle/>
          <a:p>
            <a:r>
              <a:rPr lang="en-US" sz="2400" dirty="0" smtClean="0"/>
              <a:t>The </a:t>
            </a:r>
            <a:r>
              <a:rPr lang="tr-TR" sz="2400" dirty="0" smtClean="0"/>
              <a:t>purporse </a:t>
            </a:r>
            <a:r>
              <a:rPr lang="en-US" sz="2400" dirty="0" smtClean="0"/>
              <a:t>of the application is to establish the classification according to</a:t>
            </a:r>
            <a:r>
              <a:rPr lang="tr-TR" sz="2400" dirty="0" smtClean="0"/>
              <a:t> </a:t>
            </a:r>
            <a:r>
              <a:rPr lang="en-US" sz="2400" dirty="0" smtClean="0"/>
              <a:t>the face emotions by processing the visual information that it reads from camera</a:t>
            </a:r>
            <a:r>
              <a:rPr lang="tr-TR" sz="2400" dirty="0" smtClean="0"/>
              <a:t>.</a:t>
            </a:r>
            <a:r>
              <a:rPr lang="en-US" sz="2400" dirty="0" smtClean="0"/>
              <a:t> </a:t>
            </a:r>
            <a:endParaRPr lang="tr-TR" sz="2400" dirty="0" smtClean="0"/>
          </a:p>
          <a:p>
            <a:r>
              <a:rPr lang="tr-TR" sz="2400" dirty="0" smtClean="0"/>
              <a:t>According to similar projects the most suitable algorithms and methods are detected</a:t>
            </a:r>
          </a:p>
          <a:p>
            <a:r>
              <a:rPr lang="tr-TR" sz="2400" dirty="0" smtClean="0"/>
              <a:t>The detected methods are tested before implementing on the project</a:t>
            </a:r>
          </a:p>
          <a:p>
            <a:r>
              <a:rPr lang="tr-TR" sz="2400" dirty="0" smtClean="0"/>
              <a:t>After then collected data from camera and making face detection is carried out</a:t>
            </a:r>
          </a:p>
          <a:p>
            <a:r>
              <a:rPr lang="tr-TR" sz="2400" dirty="0" smtClean="0"/>
              <a:t>Recognition of emotions from captured faces and storing them into the database and retrieving is accomplished</a:t>
            </a:r>
            <a:endParaRPr lang="en-US" sz="2400" dirty="0" smtClean="0"/>
          </a:p>
          <a:p>
            <a:r>
              <a:rPr lang="tr-TR" sz="2400" dirty="0" smtClean="0"/>
              <a:t>As a result, t</a:t>
            </a:r>
            <a:r>
              <a:rPr lang="en-US" sz="2400" dirty="0" smtClean="0"/>
              <a:t>h</a:t>
            </a:r>
            <a:r>
              <a:rPr lang="tr-TR" sz="2400" dirty="0" smtClean="0"/>
              <a:t>is system accomplished 65% accuracy for detecting 7 different emotions.</a:t>
            </a:r>
          </a:p>
          <a:p>
            <a:r>
              <a:rPr lang="tr-TR" sz="2400" dirty="0" smtClean="0"/>
              <a:t>The classfied faces are stored in the database are ready for future appliacations </a:t>
            </a:r>
          </a:p>
          <a:p>
            <a:endParaRPr lang="en-US" sz="2400" dirty="0" smtClean="0"/>
          </a:p>
        </p:txBody>
      </p:sp>
    </p:spTree>
    <p:extLst>
      <p:ext uri="{BB962C8B-B14F-4D97-AF65-F5344CB8AC3E}">
        <p14:creationId xmlns:p14="http://schemas.microsoft.com/office/powerpoint/2010/main" val="1788600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Introduction</a:t>
            </a:r>
            <a:endParaRPr lang="tr-TR" dirty="0"/>
          </a:p>
        </p:txBody>
      </p:sp>
      <p:sp>
        <p:nvSpPr>
          <p:cNvPr id="3" name="İçerik Yer Tutucusu 2"/>
          <p:cNvSpPr>
            <a:spLocks noGrp="1"/>
          </p:cNvSpPr>
          <p:nvPr>
            <p:ph idx="1"/>
          </p:nvPr>
        </p:nvSpPr>
        <p:spPr/>
        <p:txBody>
          <a:bodyPr/>
          <a:lstStyle/>
          <a:p>
            <a:r>
              <a:rPr lang="tr-TR" dirty="0" smtClean="0"/>
              <a:t>Facial emotion recognition is used for the detection of people’s mood and motivation</a:t>
            </a:r>
          </a:p>
          <a:p>
            <a:r>
              <a:rPr lang="tr-TR" dirty="0" smtClean="0"/>
              <a:t>The data came from cameras is used for the facial emotion recognition and each person’s emotion is classified.</a:t>
            </a:r>
          </a:p>
          <a:p>
            <a:endParaRPr lang="tr-TR" dirty="0"/>
          </a:p>
        </p:txBody>
      </p:sp>
    </p:spTree>
    <p:extLst>
      <p:ext uri="{BB962C8B-B14F-4D97-AF65-F5344CB8AC3E}">
        <p14:creationId xmlns:p14="http://schemas.microsoft.com/office/powerpoint/2010/main" val="1451204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 Definition</a:t>
            </a:r>
            <a:endParaRPr lang="tr-TR" dirty="0"/>
          </a:p>
        </p:txBody>
      </p:sp>
      <p:sp>
        <p:nvSpPr>
          <p:cNvPr id="3" name="İçerik Yer Tutucusu 2"/>
          <p:cNvSpPr>
            <a:spLocks noGrp="1"/>
          </p:cNvSpPr>
          <p:nvPr>
            <p:ph idx="1"/>
          </p:nvPr>
        </p:nvSpPr>
        <p:spPr/>
        <p:txBody>
          <a:bodyPr>
            <a:normAutofit/>
          </a:bodyPr>
          <a:lstStyle/>
          <a:p>
            <a:r>
              <a:rPr lang="tr-TR" dirty="0" smtClean="0"/>
              <a:t>The </a:t>
            </a:r>
            <a:r>
              <a:rPr lang="tr-TR" dirty="0"/>
              <a:t>emotions, which are not properly controlled and tracked, may decrease the productivity of the work environment, especially in the workplace</a:t>
            </a:r>
            <a:r>
              <a:rPr lang="tr-TR" dirty="0" smtClean="0"/>
              <a:t>.</a:t>
            </a:r>
          </a:p>
          <a:p>
            <a:r>
              <a:rPr lang="tr-TR" dirty="0" smtClean="0"/>
              <a:t> It is very important to follow the emotions by the managers or authorized persons in order to eliminate the occurrences and to predict future situations.</a:t>
            </a:r>
          </a:p>
        </p:txBody>
      </p:sp>
    </p:spTree>
    <p:extLst>
      <p:ext uri="{BB962C8B-B14F-4D97-AF65-F5344CB8AC3E}">
        <p14:creationId xmlns:p14="http://schemas.microsoft.com/office/powerpoint/2010/main" val="771157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Purpose of the Project</a:t>
            </a:r>
            <a:endParaRPr lang="tr-TR" dirty="0"/>
          </a:p>
        </p:txBody>
      </p:sp>
      <p:sp>
        <p:nvSpPr>
          <p:cNvPr id="3" name="İçerik Yer Tutucusu 2"/>
          <p:cNvSpPr>
            <a:spLocks noGrp="1"/>
          </p:cNvSpPr>
          <p:nvPr>
            <p:ph idx="1"/>
          </p:nvPr>
        </p:nvSpPr>
        <p:spPr/>
        <p:txBody>
          <a:bodyPr>
            <a:normAutofit/>
          </a:bodyPr>
          <a:lstStyle/>
          <a:p>
            <a:r>
              <a:rPr lang="tr-TR" dirty="0"/>
              <a:t>T</a:t>
            </a:r>
            <a:r>
              <a:rPr lang="tr-TR" dirty="0" smtClean="0"/>
              <a:t>he </a:t>
            </a:r>
            <a:r>
              <a:rPr lang="tr-TR" dirty="0"/>
              <a:t>project's goal consists of training a convolutional neural network with labeled images of static facial emotions. </a:t>
            </a:r>
            <a:endParaRPr lang="tr-TR" dirty="0" smtClean="0"/>
          </a:p>
          <a:p>
            <a:r>
              <a:rPr lang="tr-TR" dirty="0" smtClean="0"/>
              <a:t>The </a:t>
            </a:r>
            <a:r>
              <a:rPr lang="tr-TR" dirty="0"/>
              <a:t>network trained by the convolutional neural network </a:t>
            </a:r>
            <a:r>
              <a:rPr lang="tr-TR" dirty="0" smtClean="0"/>
              <a:t>are used </a:t>
            </a:r>
            <a:r>
              <a:rPr lang="tr-TR" dirty="0"/>
              <a:t>as part of software to detect emotions in real-time. </a:t>
            </a:r>
            <a:endParaRPr lang="tr-TR" dirty="0" smtClean="0"/>
          </a:p>
          <a:p>
            <a:r>
              <a:rPr lang="tr-TR" dirty="0" smtClean="0"/>
              <a:t>The </a:t>
            </a:r>
            <a:r>
              <a:rPr lang="tr-TR" dirty="0"/>
              <a:t>aimed to perceive the mental, and physical conditions of employees such as happiness, sadness, anger, fatigue, and insomnia. </a:t>
            </a:r>
          </a:p>
        </p:txBody>
      </p:sp>
    </p:spTree>
    <p:extLst>
      <p:ext uri="{BB962C8B-B14F-4D97-AF65-F5344CB8AC3E}">
        <p14:creationId xmlns:p14="http://schemas.microsoft.com/office/powerpoint/2010/main" val="312683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Literature Review</a:t>
            </a:r>
            <a:endParaRPr lang="tr-TR" dirty="0"/>
          </a:p>
        </p:txBody>
      </p:sp>
      <p:sp>
        <p:nvSpPr>
          <p:cNvPr id="3" name="İçerik Yer Tutucusu 2"/>
          <p:cNvSpPr>
            <a:spLocks noGrp="1"/>
          </p:cNvSpPr>
          <p:nvPr>
            <p:ph idx="1"/>
          </p:nvPr>
        </p:nvSpPr>
        <p:spPr/>
        <p:txBody>
          <a:bodyPr>
            <a:normAutofit/>
          </a:bodyPr>
          <a:lstStyle/>
          <a:p>
            <a:pPr fontAlgn="base"/>
            <a:r>
              <a:rPr lang="tr-TR" dirty="0" smtClean="0"/>
              <a:t>The processes are done by the similar projects are reviewed and the observed processes are listed:</a:t>
            </a:r>
          </a:p>
          <a:p>
            <a:pPr lvl="1" fontAlgn="base"/>
            <a:r>
              <a:rPr lang="tr-TR" dirty="0" smtClean="0"/>
              <a:t>Preprocessing </a:t>
            </a:r>
            <a:r>
              <a:rPr lang="tr-TR" dirty="0"/>
              <a:t>of input images </a:t>
            </a:r>
          </a:p>
          <a:p>
            <a:pPr lvl="1" fontAlgn="base"/>
            <a:r>
              <a:rPr lang="tr-TR" dirty="0"/>
              <a:t>Feature Extraction </a:t>
            </a:r>
          </a:p>
          <a:p>
            <a:pPr lvl="1" fontAlgn="base"/>
            <a:r>
              <a:rPr lang="tr-TR" dirty="0"/>
              <a:t>Facial expression recognition and classification </a:t>
            </a:r>
            <a:endParaRPr lang="tr-TR" dirty="0" smtClean="0"/>
          </a:p>
          <a:p>
            <a:pPr fontAlgn="base"/>
            <a:r>
              <a:rPr lang="tr-TR" dirty="0"/>
              <a:t>The main reason for the difference between similar projects, articles or other published papers is related to how the methods they use or develop.</a:t>
            </a:r>
          </a:p>
          <a:p>
            <a:pPr lvl="0" fontAlgn="base"/>
            <a:endParaRPr lang="tr-TR" dirty="0"/>
          </a:p>
        </p:txBody>
      </p:sp>
    </p:spTree>
    <p:extLst>
      <p:ext uri="{BB962C8B-B14F-4D97-AF65-F5344CB8AC3E}">
        <p14:creationId xmlns:p14="http://schemas.microsoft.com/office/powerpoint/2010/main" val="307799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Requirements</a:t>
            </a:r>
            <a:br>
              <a:rPr lang="tr-TR" dirty="0" smtClean="0"/>
            </a:br>
            <a:r>
              <a:rPr lang="tr-TR" sz="3100" dirty="0" smtClean="0"/>
              <a:t>Functional Requirements</a:t>
            </a:r>
            <a:endParaRPr lang="tr-TR" sz="3100" dirty="0"/>
          </a:p>
        </p:txBody>
      </p:sp>
      <p:sp>
        <p:nvSpPr>
          <p:cNvPr id="3" name="İçerik Yer Tutucusu 2"/>
          <p:cNvSpPr>
            <a:spLocks noGrp="1"/>
          </p:cNvSpPr>
          <p:nvPr>
            <p:ph idx="1"/>
          </p:nvPr>
        </p:nvSpPr>
        <p:spPr>
          <a:xfrm>
            <a:off x="457200" y="1951037"/>
            <a:ext cx="8229600" cy="4525963"/>
          </a:xfrm>
        </p:spPr>
        <p:txBody>
          <a:bodyPr/>
          <a:lstStyle/>
          <a:p>
            <a:r>
              <a:rPr lang="tr-TR" dirty="0" smtClean="0"/>
              <a:t>Hardware Requirements</a:t>
            </a:r>
          </a:p>
          <a:p>
            <a:pPr lvl="1"/>
            <a:r>
              <a:rPr lang="tr-TR" dirty="0" smtClean="0"/>
              <a:t>Camera</a:t>
            </a:r>
          </a:p>
          <a:p>
            <a:r>
              <a:rPr lang="tr-TR" dirty="0" smtClean="0"/>
              <a:t>Software Requirements</a:t>
            </a:r>
          </a:p>
          <a:p>
            <a:pPr lvl="1"/>
            <a:r>
              <a:rPr lang="tr-TR" dirty="0" smtClean="0"/>
              <a:t>Dlib Library</a:t>
            </a:r>
          </a:p>
          <a:p>
            <a:pPr lvl="1"/>
            <a:r>
              <a:rPr lang="tr-TR" dirty="0" smtClean="0"/>
              <a:t>Opencv Library</a:t>
            </a:r>
          </a:p>
          <a:p>
            <a:pPr lvl="1"/>
            <a:r>
              <a:rPr lang="tr-TR" dirty="0" smtClean="0"/>
              <a:t>Tensorflow Library</a:t>
            </a:r>
          </a:p>
          <a:p>
            <a:pPr lvl="1"/>
            <a:r>
              <a:rPr lang="tr-TR" dirty="0" smtClean="0"/>
              <a:t>Form Application</a:t>
            </a:r>
          </a:p>
          <a:p>
            <a:pPr lvl="1"/>
            <a:r>
              <a:rPr lang="tr-TR" dirty="0" smtClean="0"/>
              <a:t>MongoDB, PostgreSQL </a:t>
            </a:r>
          </a:p>
          <a:p>
            <a:pPr marL="457200" lvl="1" indent="0">
              <a:buNone/>
            </a:pPr>
            <a:endParaRPr lang="tr-TR" dirty="0"/>
          </a:p>
        </p:txBody>
      </p:sp>
    </p:spTree>
    <p:extLst>
      <p:ext uri="{BB962C8B-B14F-4D97-AF65-F5344CB8AC3E}">
        <p14:creationId xmlns:p14="http://schemas.microsoft.com/office/powerpoint/2010/main" val="2298174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50837"/>
            <a:ext cx="8229600" cy="1600200"/>
          </a:xfrm>
        </p:spPr>
        <p:txBody>
          <a:bodyPr>
            <a:normAutofit/>
          </a:bodyPr>
          <a:lstStyle/>
          <a:p>
            <a:r>
              <a:rPr lang="tr-TR" dirty="0" smtClean="0"/>
              <a:t>Project Requirements</a:t>
            </a:r>
            <a:br>
              <a:rPr lang="tr-TR" dirty="0" smtClean="0"/>
            </a:br>
            <a:r>
              <a:rPr lang="tr-TR" sz="3100" dirty="0" smtClean="0"/>
              <a:t>Non Functional Requirements</a:t>
            </a:r>
            <a:endParaRPr lang="tr-TR" sz="3100" dirty="0"/>
          </a:p>
        </p:txBody>
      </p:sp>
      <p:sp>
        <p:nvSpPr>
          <p:cNvPr id="3" name="İçerik Yer Tutucusu 2"/>
          <p:cNvSpPr>
            <a:spLocks noGrp="1"/>
          </p:cNvSpPr>
          <p:nvPr>
            <p:ph idx="1"/>
          </p:nvPr>
        </p:nvSpPr>
        <p:spPr>
          <a:xfrm>
            <a:off x="457200" y="1951037"/>
            <a:ext cx="8229600" cy="4525963"/>
          </a:xfrm>
        </p:spPr>
        <p:txBody>
          <a:bodyPr/>
          <a:lstStyle/>
          <a:p>
            <a:r>
              <a:rPr lang="tr-TR" dirty="0" smtClean="0"/>
              <a:t>Obtaining images from the camera</a:t>
            </a:r>
          </a:p>
          <a:p>
            <a:r>
              <a:rPr lang="tr-TR" dirty="0" smtClean="0"/>
              <a:t>Sending images to the server</a:t>
            </a:r>
          </a:p>
          <a:p>
            <a:r>
              <a:rPr lang="tr-TR" dirty="0" smtClean="0"/>
              <a:t>Classification of the images retrieved from the server</a:t>
            </a:r>
          </a:p>
          <a:p>
            <a:endParaRPr lang="tr-TR" dirty="0"/>
          </a:p>
        </p:txBody>
      </p:sp>
    </p:spTree>
    <p:extLst>
      <p:ext uri="{BB962C8B-B14F-4D97-AF65-F5344CB8AC3E}">
        <p14:creationId xmlns:p14="http://schemas.microsoft.com/office/powerpoint/2010/main" val="1941802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36814"/>
            <a:ext cx="8229600" cy="1600200"/>
          </a:xfrm>
        </p:spPr>
        <p:txBody>
          <a:bodyPr>
            <a:normAutofit/>
          </a:bodyPr>
          <a:lstStyle/>
          <a:p>
            <a:r>
              <a:rPr lang="tr-TR" dirty="0" smtClean="0"/>
              <a:t>Project Design</a:t>
            </a:r>
            <a:br>
              <a:rPr lang="tr-TR" dirty="0" smtClean="0"/>
            </a:br>
            <a:r>
              <a:rPr lang="tr-TR" sz="3100" dirty="0" smtClean="0"/>
              <a:t>Architectural View</a:t>
            </a:r>
            <a:endParaRPr lang="tr-TR" sz="3100" dirty="0"/>
          </a:p>
        </p:txBody>
      </p:sp>
      <p:pic>
        <p:nvPicPr>
          <p:cNvPr id="4" name="İçerik Yer Tutucusu 3"/>
          <p:cNvPicPr>
            <a:picLocks noGrp="1"/>
          </p:cNvPicPr>
          <p:nvPr>
            <p:ph idx="1"/>
          </p:nvPr>
        </p:nvPicPr>
        <p:blipFill>
          <a:blip r:embed="rId2"/>
          <a:stretch>
            <a:fillRect/>
          </a:stretch>
        </p:blipFill>
        <p:spPr>
          <a:xfrm>
            <a:off x="838200" y="2470414"/>
            <a:ext cx="7543800" cy="3244586"/>
          </a:xfrm>
          <a:prstGeom prst="rect">
            <a:avLst/>
          </a:prstGeom>
        </p:spPr>
      </p:pic>
    </p:spTree>
    <p:extLst>
      <p:ext uri="{BB962C8B-B14F-4D97-AF65-F5344CB8AC3E}">
        <p14:creationId xmlns:p14="http://schemas.microsoft.com/office/powerpoint/2010/main" val="21157195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Üst Düzey">
  <a:themeElements>
    <a:clrScheme name="Üst Düzey">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Üst Düzey">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Üst Düze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652</TotalTime>
  <Words>1158</Words>
  <Application>Microsoft Office PowerPoint</Application>
  <PresentationFormat>Ekran Gösterisi (4:3)</PresentationFormat>
  <Paragraphs>314</Paragraphs>
  <Slides>29</Slides>
  <Notes>0</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Üst Düzey</vt:lpstr>
      <vt:lpstr>Mood and Motivation Detection with Facial Emotion Recognition</vt:lpstr>
      <vt:lpstr>Presentation Outline</vt:lpstr>
      <vt:lpstr>Introduction</vt:lpstr>
      <vt:lpstr>Problem Definition</vt:lpstr>
      <vt:lpstr>Purpose of the Project</vt:lpstr>
      <vt:lpstr>Literature Review</vt:lpstr>
      <vt:lpstr>Project Requirements Functional Requirements</vt:lpstr>
      <vt:lpstr>Project Requirements Non Functional Requirements</vt:lpstr>
      <vt:lpstr>Project Design Architectural View</vt:lpstr>
      <vt:lpstr>Project Design Sequential Diagram of the Project</vt:lpstr>
      <vt:lpstr>Project Implementation</vt:lpstr>
      <vt:lpstr>Project Implementation Face Detection Implementation</vt:lpstr>
      <vt:lpstr>Project Implementation Facial Emotion Detection</vt:lpstr>
      <vt:lpstr>PowerPoint Sunusu</vt:lpstr>
      <vt:lpstr>Project Implementation Facial Emotion Detection</vt:lpstr>
      <vt:lpstr>Project Implementation Facial Emotion Detection/Layer Structure</vt:lpstr>
      <vt:lpstr>Project Implementation Facial Emotion Detection/Layer Structure</vt:lpstr>
      <vt:lpstr>Project Implementation Facial Emotion Detection/Layer Structure</vt:lpstr>
      <vt:lpstr>Project Implementation Facial Emotion Detection/Layer Structure</vt:lpstr>
      <vt:lpstr>Project Implementation Facial Emotion Detection/Layer Structure</vt:lpstr>
      <vt:lpstr>Project Implementation Facial Emotion Detection/Layer Structure</vt:lpstr>
      <vt:lpstr>PowerPoint Sunusu</vt:lpstr>
      <vt:lpstr>Project Implementation MongoDB Deployment</vt:lpstr>
      <vt:lpstr>Project Implementation PostgreSQL Deployment</vt:lpstr>
      <vt:lpstr>Project Implementation Simulating Data Flow and Database Connections</vt:lpstr>
      <vt:lpstr>Tests and Results Experiments of Face Detection Algortihms</vt:lpstr>
      <vt:lpstr>Tests and Results Experiments of Face Detection Algortihms</vt:lpstr>
      <vt:lpstr>Tests and Results Experiments of Facial Emotion Detection Algortihms</vt:lpstr>
      <vt:lpstr>Conclusion</vt:lpstr>
    </vt:vector>
  </TitlesOfParts>
  <Company>Silentall Unattended Installer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and Motivation Detection with Facial Emotion Recognition</dc:title>
  <dc:creator>Asus</dc:creator>
  <cp:lastModifiedBy>ibrahimerhan97@hotmail.com</cp:lastModifiedBy>
  <cp:revision>28</cp:revision>
  <dcterms:created xsi:type="dcterms:W3CDTF">2020-06-27T12:29:27Z</dcterms:created>
  <dcterms:modified xsi:type="dcterms:W3CDTF">2020-06-29T10:19:52Z</dcterms:modified>
</cp:coreProperties>
</file>