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1" r:id="rId4"/>
    <p:sldId id="263" r:id="rId5"/>
    <p:sldId id="259" r:id="rId6"/>
    <p:sldId id="260" r:id="rId7"/>
    <p:sldId id="264" r:id="rId8"/>
    <p:sldId id="265"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D84C1-8E11-4FA9-B708-0748848B4615}" type="datetimeFigureOut">
              <a:rPr lang="tr-TR" smtClean="0"/>
              <a:t>10.11.2022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8E2FD-F242-45CF-A807-C9648B91CDE3}" type="slidenum">
              <a:rPr lang="tr-TR" smtClean="0"/>
              <a:t>‹#›</a:t>
            </a:fld>
            <a:endParaRPr lang="tr-TR"/>
          </a:p>
        </p:txBody>
      </p:sp>
    </p:spTree>
    <p:extLst>
      <p:ext uri="{BB962C8B-B14F-4D97-AF65-F5344CB8AC3E}">
        <p14:creationId xmlns:p14="http://schemas.microsoft.com/office/powerpoint/2010/main" val="243561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4EB296-5FB5-E221-3635-8668AFA5569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276D347-A013-EC82-C7EB-AB545B6DC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591CA42-A542-7736-9B49-55C1E196313A}"/>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C07E0BC0-11ED-F63E-FD70-D6F618E7A2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DA2377B-4990-0A8D-F402-078C4247F430}"/>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240303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976690-43B9-4F18-3200-2E05FFB9FB1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CB50F40-1C86-83E1-A71D-C31D4D3725E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7E0950-0F8E-12FC-1550-FFA7F94EBEEC}"/>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F53EC76B-8C49-D58F-A23A-CF335651DC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DF96F8-3CA4-EBA3-7942-83608C37CA10}"/>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148367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14FAF93-B865-403A-6C2A-47B371D26CB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6C95F3F-C3B8-F1A4-5BF0-43982165CA6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A6045D-5B4F-8E3F-4904-829AF113AF1B}"/>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6DF9AA73-935B-26F8-98FB-E38D0DBE01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239DEB-7F0C-5616-BAC1-50E4D91FD008}"/>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94818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FF9526-B6B5-64B0-B280-971AC06A792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FAE4567-6E04-7506-EBD7-A0EA05F0B5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7DC283-4931-1556-2437-D15D9A9248D4}"/>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54025EC4-8215-D671-FFFB-1B3600B7E00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8419FF-8DC1-4EF1-8994-687B2536B66B}"/>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234992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67029-19B7-2EA3-9D7B-6D6D14C8C96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916C757-A721-B93B-43D8-54E59BCE8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FBE325E-C1AF-FA3D-CD0B-51F1AFFCEC6E}"/>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62639B9F-5917-C8C6-5756-99B5E70AF7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CE0A8D-7F71-0E82-4D87-6AC275AF567A}"/>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60944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9B3DD9-9F2C-5D2B-CE91-269922AF3A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7C061AA-0B78-E41F-5641-EEB88380761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ACD78CD-0AFB-4D9C-9024-E2F3E471685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E2788B6-D964-E0CD-C020-C08AFD674E3A}"/>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6" name="Alt Bilgi Yer Tutucusu 5">
            <a:extLst>
              <a:ext uri="{FF2B5EF4-FFF2-40B4-BE49-F238E27FC236}">
                <a16:creationId xmlns:a16="http://schemas.microsoft.com/office/drawing/2014/main" id="{AF6EBDC8-BA56-8574-59BF-9D4CE8F448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5D0BCE1-08C2-73FC-C1E9-C1D32287EF18}"/>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415690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EC2FF-2B45-E8F5-BC9F-776BC80399A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BC7C66E-48C9-0EE4-77B9-275AF2C4E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1498D1D-628E-3820-8947-E1D9C98EDF9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AE787C-1E6D-38CD-79A1-A267D9F37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04CCC60-F0DB-F41D-03D5-31E194F68B6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5C71313-6490-EA7A-F04F-9F9C63D8A864}"/>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8" name="Alt Bilgi Yer Tutucusu 7">
            <a:extLst>
              <a:ext uri="{FF2B5EF4-FFF2-40B4-BE49-F238E27FC236}">
                <a16:creationId xmlns:a16="http://schemas.microsoft.com/office/drawing/2014/main" id="{8562AF56-10CD-67D3-35B1-B04AA15DA99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B639599-D45A-4A08-5676-D65AD0BB27DB}"/>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6176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8D1C8B-1B71-E6BB-182A-EBE7ECB7998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A436AA5-2663-0AB0-6884-3C7CDF731728}"/>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4" name="Alt Bilgi Yer Tutucusu 3">
            <a:extLst>
              <a:ext uri="{FF2B5EF4-FFF2-40B4-BE49-F238E27FC236}">
                <a16:creationId xmlns:a16="http://schemas.microsoft.com/office/drawing/2014/main" id="{6D35129F-8389-126F-AFC6-EC6C0542DA4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93D27E5-51CD-4185-659C-ACFCDE04AA3F}"/>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38698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6448CF1-8143-5A15-3430-4B4F8E697082}"/>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3" name="Alt Bilgi Yer Tutucusu 2">
            <a:extLst>
              <a:ext uri="{FF2B5EF4-FFF2-40B4-BE49-F238E27FC236}">
                <a16:creationId xmlns:a16="http://schemas.microsoft.com/office/drawing/2014/main" id="{BF0B4FCB-F94C-22B5-B4AC-AA65909132B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C838601-97C2-FE44-DA08-6E7E15B9801F}"/>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256504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7C54ED-7798-F8DE-BAA4-9D9CED41DBC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A932B33-4A7F-3EC2-9B02-0043FC35B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D734ABB-3BA7-6228-1AB3-B093F2645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55DD763-4DA6-7BC2-2DD1-5B19FFE376E6}"/>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6" name="Alt Bilgi Yer Tutucusu 5">
            <a:extLst>
              <a:ext uri="{FF2B5EF4-FFF2-40B4-BE49-F238E27FC236}">
                <a16:creationId xmlns:a16="http://schemas.microsoft.com/office/drawing/2014/main" id="{4843DCF7-BA95-09CF-DB8E-28BFA760A21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484D9D8-42AD-B3CC-38AE-ADE3223F7393}"/>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324327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588CCC-8EC6-E795-E4C6-179A550FD6A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7C4396-C439-CA5F-DD74-10443CBC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59E7EAD-7675-E320-480C-1DFFE56B6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A49CA1-8878-4129-9C60-038298E54489}"/>
              </a:ext>
            </a:extLst>
          </p:cNvPr>
          <p:cNvSpPr>
            <a:spLocks noGrp="1"/>
          </p:cNvSpPr>
          <p:nvPr>
            <p:ph type="dt" sz="half" idx="10"/>
          </p:nvPr>
        </p:nvSpPr>
        <p:spPr/>
        <p:txBody>
          <a:bodyPr/>
          <a:lstStyle/>
          <a:p>
            <a:fld id="{138286D6-DF27-4F3D-89FD-90D3DA5BAB50}" type="datetimeFigureOut">
              <a:rPr lang="tr-TR" smtClean="0"/>
              <a:t>10.11.2022</a:t>
            </a:fld>
            <a:endParaRPr lang="tr-TR"/>
          </a:p>
        </p:txBody>
      </p:sp>
      <p:sp>
        <p:nvSpPr>
          <p:cNvPr id="6" name="Alt Bilgi Yer Tutucusu 5">
            <a:extLst>
              <a:ext uri="{FF2B5EF4-FFF2-40B4-BE49-F238E27FC236}">
                <a16:creationId xmlns:a16="http://schemas.microsoft.com/office/drawing/2014/main" id="{737239BB-0EB3-13A1-C4A0-8B9BA1F9E7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57874AB-30B2-46AD-1B0C-073087640EDA}"/>
              </a:ext>
            </a:extLst>
          </p:cNvPr>
          <p:cNvSpPr>
            <a:spLocks noGrp="1"/>
          </p:cNvSpPr>
          <p:nvPr>
            <p:ph type="sldNum" sz="quarter" idx="12"/>
          </p:nvPr>
        </p:nvSpPr>
        <p:spPr/>
        <p:txBody>
          <a:bodyPr/>
          <a:lstStyle/>
          <a:p>
            <a:fld id="{36E68844-B61E-48BC-BFB1-6272C7C31BB7}" type="slidenum">
              <a:rPr lang="tr-TR" smtClean="0"/>
              <a:t>‹#›</a:t>
            </a:fld>
            <a:endParaRPr lang="tr-TR"/>
          </a:p>
        </p:txBody>
      </p:sp>
    </p:spTree>
    <p:extLst>
      <p:ext uri="{BB962C8B-B14F-4D97-AF65-F5344CB8AC3E}">
        <p14:creationId xmlns:p14="http://schemas.microsoft.com/office/powerpoint/2010/main" val="29322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EE0F110-39BB-467A-5731-F65230332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EF156B5-68FC-E804-3099-1BAB7747A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827F08-1807-CA4E-6518-B19026EA4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286D6-DF27-4F3D-89FD-90D3DA5BAB50}" type="datetimeFigureOut">
              <a:rPr lang="tr-TR" smtClean="0"/>
              <a:t>10.11.2022</a:t>
            </a:fld>
            <a:endParaRPr lang="tr-TR"/>
          </a:p>
        </p:txBody>
      </p:sp>
      <p:sp>
        <p:nvSpPr>
          <p:cNvPr id="5" name="Alt Bilgi Yer Tutucusu 4">
            <a:extLst>
              <a:ext uri="{FF2B5EF4-FFF2-40B4-BE49-F238E27FC236}">
                <a16:creationId xmlns:a16="http://schemas.microsoft.com/office/drawing/2014/main" id="{758CFC85-0E0F-337A-4472-B19B582A3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345BC2D-F82A-F0A2-FE4F-43C41BCB3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68844-B61E-48BC-BFB1-6272C7C31BB7}" type="slidenum">
              <a:rPr lang="tr-TR" smtClean="0"/>
              <a:t>‹#›</a:t>
            </a:fld>
            <a:endParaRPr lang="tr-TR"/>
          </a:p>
        </p:txBody>
      </p:sp>
    </p:spTree>
    <p:extLst>
      <p:ext uri="{BB962C8B-B14F-4D97-AF65-F5344CB8AC3E}">
        <p14:creationId xmlns:p14="http://schemas.microsoft.com/office/powerpoint/2010/main" val="40842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BF6F29-BC1F-3DA2-5A33-CA70F6E399CA}"/>
              </a:ext>
            </a:extLst>
          </p:cNvPr>
          <p:cNvSpPr>
            <a:spLocks noGrp="1"/>
          </p:cNvSpPr>
          <p:nvPr>
            <p:ph type="ctrTitle"/>
          </p:nvPr>
        </p:nvSpPr>
        <p:spPr>
          <a:xfrm>
            <a:off x="1524000" y="1138990"/>
            <a:ext cx="9144000" cy="3108910"/>
          </a:xfrm>
        </p:spPr>
        <p:txBody>
          <a:bodyPr>
            <a:normAutofit fontScale="90000"/>
          </a:bodyPr>
          <a:lstStyle/>
          <a:p>
            <a:r>
              <a:rPr lang="tr-TR" dirty="0"/>
              <a:t>Görüntü İşleme Teknikleri </a:t>
            </a:r>
            <a:br>
              <a:rPr lang="tr-TR" dirty="0"/>
            </a:br>
            <a:r>
              <a:rPr lang="tr-TR" dirty="0"/>
              <a:t>Kullanılarak Ekmek Doku Analizi ve Arayüz Programının Geliştirilmesi</a:t>
            </a:r>
          </a:p>
        </p:txBody>
      </p:sp>
      <p:sp>
        <p:nvSpPr>
          <p:cNvPr id="3" name="Alt Başlık 2">
            <a:extLst>
              <a:ext uri="{FF2B5EF4-FFF2-40B4-BE49-F238E27FC236}">
                <a16:creationId xmlns:a16="http://schemas.microsoft.com/office/drawing/2014/main" id="{8A7B26C1-2D7E-7399-8641-1BB8BF1AB2DA}"/>
              </a:ext>
            </a:extLst>
          </p:cNvPr>
          <p:cNvSpPr>
            <a:spLocks noGrp="1"/>
          </p:cNvSpPr>
          <p:nvPr>
            <p:ph type="subTitle" idx="1"/>
          </p:nvPr>
        </p:nvSpPr>
        <p:spPr>
          <a:xfrm>
            <a:off x="8775032" y="5150854"/>
            <a:ext cx="3416968" cy="1655762"/>
          </a:xfrm>
        </p:spPr>
        <p:txBody>
          <a:bodyPr/>
          <a:lstStyle/>
          <a:p>
            <a:r>
              <a:rPr lang="tr-TR" dirty="0"/>
              <a:t>İbrahim Erkan</a:t>
            </a:r>
          </a:p>
          <a:p>
            <a:r>
              <a:rPr lang="tr-TR" dirty="0"/>
              <a:t>02195076044</a:t>
            </a:r>
          </a:p>
        </p:txBody>
      </p:sp>
    </p:spTree>
    <p:extLst>
      <p:ext uri="{BB962C8B-B14F-4D97-AF65-F5344CB8AC3E}">
        <p14:creationId xmlns:p14="http://schemas.microsoft.com/office/powerpoint/2010/main" val="411622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EDB0A765-DB5B-712E-303A-A59F6B3C5371}"/>
              </a:ext>
            </a:extLst>
          </p:cNvPr>
          <p:cNvSpPr>
            <a:spLocks noGrp="1"/>
          </p:cNvSpPr>
          <p:nvPr>
            <p:ph type="body" idx="1"/>
          </p:nvPr>
        </p:nvSpPr>
        <p:spPr>
          <a:xfrm>
            <a:off x="543092" y="1159752"/>
            <a:ext cx="6643771" cy="4538495"/>
          </a:xfrm>
        </p:spPr>
        <p:txBody>
          <a:bodyPr>
            <a:normAutofit fontScale="92500"/>
          </a:bodyPr>
          <a:lstStyle/>
          <a:p>
            <a:r>
              <a:rPr lang="tr-TR" dirty="0">
                <a:solidFill>
                  <a:schemeClr val="tx1"/>
                </a:solidFill>
                <a:latin typeface="+mj-lt"/>
              </a:rPr>
              <a:t>2.6. Bağlantılı Bileşen Etiketleme İle Gözenek Etiketleme (Cell </a:t>
            </a:r>
            <a:r>
              <a:rPr lang="tr-TR" dirty="0" err="1">
                <a:solidFill>
                  <a:schemeClr val="tx1"/>
                </a:solidFill>
                <a:latin typeface="+mj-lt"/>
              </a:rPr>
              <a:t>Labeling</a:t>
            </a:r>
            <a:r>
              <a:rPr lang="tr-TR" dirty="0">
                <a:solidFill>
                  <a:schemeClr val="tx1"/>
                </a:solidFill>
                <a:latin typeface="+mj-lt"/>
              </a:rPr>
              <a:t> </a:t>
            </a:r>
            <a:r>
              <a:rPr lang="tr-TR" dirty="0" err="1">
                <a:solidFill>
                  <a:schemeClr val="tx1"/>
                </a:solidFill>
                <a:latin typeface="+mj-lt"/>
              </a:rPr>
              <a:t>With</a:t>
            </a:r>
            <a:r>
              <a:rPr lang="tr-TR" dirty="0">
                <a:solidFill>
                  <a:schemeClr val="tx1"/>
                </a:solidFill>
                <a:latin typeface="+mj-lt"/>
              </a:rPr>
              <a:t> </a:t>
            </a:r>
            <a:r>
              <a:rPr lang="tr-TR" dirty="0" err="1">
                <a:solidFill>
                  <a:schemeClr val="tx1"/>
                </a:solidFill>
                <a:latin typeface="+mj-lt"/>
              </a:rPr>
              <a:t>Connected</a:t>
            </a:r>
            <a:r>
              <a:rPr lang="tr-TR" dirty="0">
                <a:solidFill>
                  <a:schemeClr val="tx1"/>
                </a:solidFill>
                <a:latin typeface="+mj-lt"/>
              </a:rPr>
              <a:t> Component </a:t>
            </a:r>
            <a:r>
              <a:rPr lang="tr-TR" dirty="0" err="1">
                <a:solidFill>
                  <a:schemeClr val="tx1"/>
                </a:solidFill>
                <a:latin typeface="+mj-lt"/>
              </a:rPr>
              <a:t>Labeling</a:t>
            </a:r>
            <a:r>
              <a:rPr lang="tr-TR" dirty="0">
                <a:solidFill>
                  <a:schemeClr val="tx1"/>
                </a:solidFill>
                <a:latin typeface="+mj-lt"/>
              </a:rPr>
              <a:t>) 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 Piksel Siyaha eşit değilse -Pikselin Tüm komşularına bak (8’li komşuluk için) -Tüm komşular siyah veya beyaz ise bu yeni bir pikseldir bu</a:t>
            </a:r>
          </a:p>
          <a:p>
            <a:endParaRPr lang="tr-TR" dirty="0"/>
          </a:p>
        </p:txBody>
      </p:sp>
      <p:pic>
        <p:nvPicPr>
          <p:cNvPr id="4" name="Picture 2" descr="gri seviye ekmek görüntüsü ile ilgili görsel sonucu">
            <a:extLst>
              <a:ext uri="{FF2B5EF4-FFF2-40B4-BE49-F238E27FC236}">
                <a16:creationId xmlns:a16="http://schemas.microsoft.com/office/drawing/2014/main" id="{F662AD97-7D80-31B9-EDC3-BD82526EE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196" y="1381023"/>
            <a:ext cx="2930109" cy="3559945"/>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7715151F-139B-98DC-2B4B-A0C932DC63D6}"/>
              </a:ext>
            </a:extLst>
          </p:cNvPr>
          <p:cNvSpPr txBox="1"/>
          <p:nvPr/>
        </p:nvSpPr>
        <p:spPr>
          <a:xfrm>
            <a:off x="7906196" y="5098082"/>
            <a:ext cx="3071926" cy="1200329"/>
          </a:xfrm>
          <a:prstGeom prst="rect">
            <a:avLst/>
          </a:prstGeom>
          <a:noFill/>
        </p:spPr>
        <p:txBody>
          <a:bodyPr wrap="square" rtlCol="0">
            <a:spAutoFit/>
          </a:bodyPr>
          <a:lstStyle/>
          <a:p>
            <a:r>
              <a:rPr lang="tr-TR" dirty="0"/>
              <a:t>Histogram germe uygulanmış örnek görüntü </a:t>
            </a:r>
          </a:p>
          <a:p>
            <a:r>
              <a:rPr lang="tr-TR" dirty="0"/>
              <a:t>(Histogram </a:t>
            </a:r>
            <a:r>
              <a:rPr lang="tr-TR" dirty="0" err="1"/>
              <a:t>stretching</a:t>
            </a:r>
            <a:r>
              <a:rPr lang="tr-TR" dirty="0"/>
              <a:t> </a:t>
            </a:r>
            <a:r>
              <a:rPr lang="tr-TR" dirty="0" err="1"/>
              <a:t>applied</a:t>
            </a:r>
            <a:r>
              <a:rPr lang="tr-TR" dirty="0"/>
              <a:t> </a:t>
            </a:r>
            <a:r>
              <a:rPr lang="tr-TR" dirty="0" err="1"/>
              <a:t>sample</a:t>
            </a:r>
            <a:r>
              <a:rPr lang="tr-TR" dirty="0"/>
              <a:t> </a:t>
            </a:r>
            <a:r>
              <a:rPr lang="tr-TR" dirty="0" err="1"/>
              <a:t>bread</a:t>
            </a:r>
            <a:r>
              <a:rPr lang="tr-TR" dirty="0"/>
              <a:t> </a:t>
            </a:r>
            <a:r>
              <a:rPr lang="tr-TR" dirty="0" err="1"/>
              <a:t>image</a:t>
            </a:r>
            <a:r>
              <a:rPr lang="tr-TR" dirty="0"/>
              <a:t>)</a:t>
            </a:r>
          </a:p>
        </p:txBody>
      </p:sp>
    </p:spTree>
    <p:extLst>
      <p:ext uri="{BB962C8B-B14F-4D97-AF65-F5344CB8AC3E}">
        <p14:creationId xmlns:p14="http://schemas.microsoft.com/office/powerpoint/2010/main" val="230791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2CB7405-A7B2-D011-4D37-95C025BA7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579" y="2374156"/>
            <a:ext cx="7660841" cy="3745982"/>
          </a:xfrm>
          <a:prstGeom prst="rect">
            <a:avLst/>
          </a:prstGeom>
        </p:spPr>
      </p:pic>
      <p:sp>
        <p:nvSpPr>
          <p:cNvPr id="5" name="Metin kutusu 4">
            <a:extLst>
              <a:ext uri="{FF2B5EF4-FFF2-40B4-BE49-F238E27FC236}">
                <a16:creationId xmlns:a16="http://schemas.microsoft.com/office/drawing/2014/main" id="{C6491B28-BFAF-033D-3BCE-0B92E8531E01}"/>
              </a:ext>
            </a:extLst>
          </p:cNvPr>
          <p:cNvSpPr txBox="1"/>
          <p:nvPr/>
        </p:nvSpPr>
        <p:spPr>
          <a:xfrm>
            <a:off x="2753044" y="342831"/>
            <a:ext cx="3080084" cy="1477328"/>
          </a:xfrm>
          <a:prstGeom prst="rect">
            <a:avLst/>
          </a:prstGeom>
          <a:noFill/>
        </p:spPr>
        <p:txBody>
          <a:bodyPr wrap="square" rtlCol="0">
            <a:spAutoFit/>
          </a:bodyPr>
          <a:lstStyle/>
          <a:p>
            <a:r>
              <a:rPr lang="tr-TR" dirty="0"/>
              <a:t>Şekil 4’teki gri seviye görüntüsünün histogramına bakıldığında grilik değerleri 0,1-0,2 ile 0,8-0,9 aralığında yoğunlaşmıştır.</a:t>
            </a:r>
          </a:p>
        </p:txBody>
      </p:sp>
      <p:sp>
        <p:nvSpPr>
          <p:cNvPr id="6" name="Metin kutusu 5">
            <a:extLst>
              <a:ext uri="{FF2B5EF4-FFF2-40B4-BE49-F238E27FC236}">
                <a16:creationId xmlns:a16="http://schemas.microsoft.com/office/drawing/2014/main" id="{AF7F4F32-CEC7-DDF8-3956-6A55CE1D2D1E}"/>
              </a:ext>
            </a:extLst>
          </p:cNvPr>
          <p:cNvSpPr txBox="1"/>
          <p:nvPr/>
        </p:nvSpPr>
        <p:spPr>
          <a:xfrm>
            <a:off x="6358874" y="342831"/>
            <a:ext cx="3333113" cy="2031325"/>
          </a:xfrm>
          <a:prstGeom prst="rect">
            <a:avLst/>
          </a:prstGeom>
          <a:noFill/>
        </p:spPr>
        <p:txBody>
          <a:bodyPr wrap="square" rtlCol="0">
            <a:spAutoFit/>
          </a:bodyPr>
          <a:lstStyle/>
          <a:p>
            <a:r>
              <a:rPr lang="tr-TR" dirty="0"/>
              <a:t>Şekil 6’da histogram germe işlemi sonucunda oluşan görüntü histogramı gösterilmiştir. Histogram incelendiğinde Şekil 4’te yer alan ayrık iki histogram tepesi kaybolmuştur. Piksel aralığı ise histogram boyunca yayılmıştır. </a:t>
            </a:r>
          </a:p>
        </p:txBody>
      </p:sp>
    </p:spTree>
    <p:extLst>
      <p:ext uri="{BB962C8B-B14F-4D97-AF65-F5344CB8AC3E}">
        <p14:creationId xmlns:p14="http://schemas.microsoft.com/office/powerpoint/2010/main" val="10537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A2D90184-FCF3-BE5D-D6E5-847872C83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366" y="451474"/>
            <a:ext cx="3665269" cy="5955051"/>
          </a:xfrm>
          <a:prstGeom prst="rect">
            <a:avLst/>
          </a:prstGeom>
        </p:spPr>
      </p:pic>
    </p:spTree>
    <p:extLst>
      <p:ext uri="{BB962C8B-B14F-4D97-AF65-F5344CB8AC3E}">
        <p14:creationId xmlns:p14="http://schemas.microsoft.com/office/powerpoint/2010/main" val="153062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a:extLst>
              <a:ext uri="{FF2B5EF4-FFF2-40B4-BE49-F238E27FC236}">
                <a16:creationId xmlns:a16="http://schemas.microsoft.com/office/drawing/2014/main" id="{2C9A0BB8-EEC0-4371-CB38-700639746D35}"/>
              </a:ext>
            </a:extLst>
          </p:cNvPr>
          <p:cNvSpPr>
            <a:spLocks noGrp="1"/>
          </p:cNvSpPr>
          <p:nvPr/>
        </p:nvSpPr>
        <p:spPr>
          <a:xfrm>
            <a:off x="517358" y="151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				</a:t>
            </a:r>
            <a:r>
              <a:rPr lang="tr-TR" sz="3600" dirty="0"/>
              <a:t>Histogram Eşitleme</a:t>
            </a:r>
          </a:p>
        </p:txBody>
      </p:sp>
      <p:sp>
        <p:nvSpPr>
          <p:cNvPr id="4" name="Metin kutusu 3">
            <a:extLst>
              <a:ext uri="{FF2B5EF4-FFF2-40B4-BE49-F238E27FC236}">
                <a16:creationId xmlns:a16="http://schemas.microsoft.com/office/drawing/2014/main" id="{77199903-0B87-13FE-E01E-4C39C1DD7E73}"/>
              </a:ext>
            </a:extLst>
          </p:cNvPr>
          <p:cNvSpPr txBox="1"/>
          <p:nvPr/>
        </p:nvSpPr>
        <p:spPr>
          <a:xfrm>
            <a:off x="759079" y="1691211"/>
            <a:ext cx="10032157" cy="984885"/>
          </a:xfrm>
          <a:prstGeom prst="rect">
            <a:avLst/>
          </a:prstGeom>
          <a:noFill/>
        </p:spPr>
        <p:txBody>
          <a:bodyPr wrap="square" rtlCol="0">
            <a:spAutoFit/>
          </a:bodyPr>
          <a:lstStyle/>
          <a:p>
            <a:pPr marL="285750" indent="-285750">
              <a:buFont typeface="Arial" panose="020B0604020202020204" pitchFamily="34" charset="0"/>
              <a:buChar char="•"/>
            </a:pPr>
            <a:r>
              <a:rPr lang="tr-TR" sz="2000" dirty="0">
                <a:latin typeface="+mj-lt"/>
              </a:rPr>
              <a:t>Histogram eşitleme renk değerleri düzgün dağılımlı olmayan görüntüler için uygun bir görüntü iyileştirme metodudur. </a:t>
            </a:r>
          </a:p>
          <a:p>
            <a:endParaRPr lang="tr-TR" dirty="0"/>
          </a:p>
        </p:txBody>
      </p:sp>
      <p:pic>
        <p:nvPicPr>
          <p:cNvPr id="5" name="Resim 4">
            <a:extLst>
              <a:ext uri="{FF2B5EF4-FFF2-40B4-BE49-F238E27FC236}">
                <a16:creationId xmlns:a16="http://schemas.microsoft.com/office/drawing/2014/main" id="{5710022F-AFB5-48BC-B11E-DB64519DB8AD}"/>
              </a:ext>
            </a:extLst>
          </p:cNvPr>
          <p:cNvPicPr>
            <a:picLocks noChangeAspect="1"/>
          </p:cNvPicPr>
          <p:nvPr/>
        </p:nvPicPr>
        <p:blipFill>
          <a:blip r:embed="rId2"/>
          <a:stretch>
            <a:fillRect/>
          </a:stretch>
        </p:blipFill>
        <p:spPr>
          <a:xfrm>
            <a:off x="1140114" y="2718453"/>
            <a:ext cx="2784795" cy="3050013"/>
          </a:xfrm>
          <a:prstGeom prst="rect">
            <a:avLst/>
          </a:prstGeom>
        </p:spPr>
      </p:pic>
      <p:sp>
        <p:nvSpPr>
          <p:cNvPr id="6" name="Metin kutusu 5">
            <a:extLst>
              <a:ext uri="{FF2B5EF4-FFF2-40B4-BE49-F238E27FC236}">
                <a16:creationId xmlns:a16="http://schemas.microsoft.com/office/drawing/2014/main" id="{9463E00C-C9DF-27A5-CB99-2C4592894546}"/>
              </a:ext>
            </a:extLst>
          </p:cNvPr>
          <p:cNvSpPr txBox="1"/>
          <p:nvPr/>
        </p:nvSpPr>
        <p:spPr>
          <a:xfrm>
            <a:off x="4363453" y="3064596"/>
            <a:ext cx="6267362" cy="1292662"/>
          </a:xfrm>
          <a:prstGeom prst="rect">
            <a:avLst/>
          </a:prstGeom>
          <a:noFill/>
        </p:spPr>
        <p:txBody>
          <a:bodyPr wrap="square" rtlCol="0">
            <a:spAutoFit/>
          </a:bodyPr>
          <a:lstStyle/>
          <a:p>
            <a:pPr marL="285750" indent="-285750">
              <a:buFont typeface="Arial" panose="020B0604020202020204" pitchFamily="34" charset="0"/>
              <a:buChar char="•"/>
            </a:pPr>
            <a:r>
              <a:rPr lang="tr-TR" sz="2000" dirty="0">
                <a:latin typeface="+mj-lt"/>
              </a:rPr>
              <a:t>Histogram eşitleme işleminden sonra ön işleme aşaması bitmiş olup, gözeneklerin bölütlenmesiyle görüntü işleme aşamasına geçilecektir.</a:t>
            </a:r>
          </a:p>
          <a:p>
            <a:endParaRPr lang="tr-TR" dirty="0"/>
          </a:p>
        </p:txBody>
      </p:sp>
    </p:spTree>
    <p:extLst>
      <p:ext uri="{BB962C8B-B14F-4D97-AF65-F5344CB8AC3E}">
        <p14:creationId xmlns:p14="http://schemas.microsoft.com/office/powerpoint/2010/main" val="187892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58A1FE4-7B94-BD4E-2017-49662B81BB99}"/>
              </a:ext>
            </a:extLst>
          </p:cNvPr>
          <p:cNvSpPr txBox="1"/>
          <p:nvPr/>
        </p:nvSpPr>
        <p:spPr>
          <a:xfrm>
            <a:off x="625642" y="753976"/>
            <a:ext cx="9978190" cy="2862322"/>
          </a:xfrm>
          <a:prstGeom prst="rect">
            <a:avLst/>
          </a:prstGeom>
          <a:noFill/>
        </p:spPr>
        <p:txBody>
          <a:bodyPr wrap="square" rtlCol="0">
            <a:spAutoFit/>
          </a:bodyPr>
          <a:lstStyle/>
          <a:p>
            <a:pPr marL="285750" indent="-285750">
              <a:buFont typeface="Arial" panose="020B0604020202020204" pitchFamily="34" charset="0"/>
              <a:buChar char="•"/>
            </a:pPr>
            <a:r>
              <a:rPr lang="tr-TR" sz="2000">
                <a:latin typeface="+mj-lt"/>
              </a:rPr>
              <a:t>Şekil </a:t>
            </a:r>
            <a:r>
              <a:rPr lang="tr-TR" sz="2000" dirty="0">
                <a:latin typeface="+mj-lt"/>
              </a:rPr>
              <a:t>6’daki karşıtlığı iyileştirilmiş görüntü histogramına bakıldığında tepenin olduğu görülmektedir. Ancak histogram eşitleme işleminden sonra daha düzgün yayılımlı bir histogram elde edildiği Şekil 7’de gösterilmiştir. </a:t>
            </a:r>
          </a:p>
          <a:p>
            <a:pPr marL="285750" indent="-285750">
              <a:buFont typeface="Arial" panose="020B0604020202020204" pitchFamily="34" charset="0"/>
              <a:buChar char="•"/>
            </a:pPr>
            <a:endParaRPr lang="tr-TR" sz="2000" dirty="0">
              <a:latin typeface="+mj-lt"/>
            </a:endParaRPr>
          </a:p>
          <a:p>
            <a:pPr marL="285750" indent="-285750">
              <a:buFont typeface="Arial" panose="020B0604020202020204" pitchFamily="34" charset="0"/>
              <a:buChar char="•"/>
            </a:pPr>
            <a:r>
              <a:rPr lang="tr-TR" sz="2000" dirty="0">
                <a:latin typeface="+mj-lt"/>
              </a:rPr>
              <a:t>Bu işlemin uygulanması sonucunda elde edilen </a:t>
            </a:r>
            <a:r>
              <a:rPr lang="tr-TR" sz="2000" dirty="0" err="1">
                <a:latin typeface="+mj-lt"/>
              </a:rPr>
              <a:t>görüntüŞekil</a:t>
            </a:r>
            <a:r>
              <a:rPr lang="tr-TR" sz="2000" dirty="0">
                <a:latin typeface="+mj-lt"/>
              </a:rPr>
              <a:t> 8’de gösterilmiştir. Ekmek dokularının açık renkte, gözeneklerin ise koyu renkte olduğu görülmektedir. Histogram eşitleme işleminden sonra ön işleme aşaması bitmiş olup, gözeneklerin bölütlenmesiyle görüntü işleme aşamasına geçilecektir</a:t>
            </a:r>
          </a:p>
          <a:p>
            <a:pPr marL="285750" indent="-285750">
              <a:buFont typeface="Arial" panose="020B0604020202020204" pitchFamily="34" charset="0"/>
              <a:buChar char="•"/>
            </a:pPr>
            <a:endParaRPr lang="tr-TR" sz="2000" dirty="0"/>
          </a:p>
        </p:txBody>
      </p:sp>
      <p:pic>
        <p:nvPicPr>
          <p:cNvPr id="3" name="Resim 2">
            <a:extLst>
              <a:ext uri="{FF2B5EF4-FFF2-40B4-BE49-F238E27FC236}">
                <a16:creationId xmlns:a16="http://schemas.microsoft.com/office/drawing/2014/main" id="{43849642-FB38-16F1-3ACB-B543697A3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403" y="3799248"/>
            <a:ext cx="2382982" cy="2304776"/>
          </a:xfrm>
          <a:prstGeom prst="rect">
            <a:avLst/>
          </a:prstGeom>
        </p:spPr>
      </p:pic>
      <p:pic>
        <p:nvPicPr>
          <p:cNvPr id="4" name="Resim 3">
            <a:extLst>
              <a:ext uri="{FF2B5EF4-FFF2-40B4-BE49-F238E27FC236}">
                <a16:creationId xmlns:a16="http://schemas.microsoft.com/office/drawing/2014/main" id="{E49747CD-20DB-784B-07D7-92B42A5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584" y="3799248"/>
            <a:ext cx="2107269" cy="2360326"/>
          </a:xfrm>
          <a:prstGeom prst="rect">
            <a:avLst/>
          </a:prstGeom>
        </p:spPr>
      </p:pic>
    </p:spTree>
    <p:extLst>
      <p:ext uri="{BB962C8B-B14F-4D97-AF65-F5344CB8AC3E}">
        <p14:creationId xmlns:p14="http://schemas.microsoft.com/office/powerpoint/2010/main" val="416323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1830C24E-F9B2-8786-991B-FDE1C5C1F1F0}"/>
              </a:ext>
            </a:extLst>
          </p:cNvPr>
          <p:cNvSpPr>
            <a:spLocks noGrp="1"/>
          </p:cNvSpPr>
          <p:nvPr>
            <p:ph type="body" idx="1"/>
          </p:nvPr>
        </p:nvSpPr>
        <p:spPr>
          <a:xfrm>
            <a:off x="6553231" y="1958558"/>
            <a:ext cx="4219073" cy="4442242"/>
          </a:xfrm>
        </p:spPr>
        <p:txBody>
          <a:bodyPr>
            <a:normAutofit fontScale="92500" lnSpcReduction="20000"/>
          </a:bodyPr>
          <a:lstStyle/>
          <a:p>
            <a:pPr>
              <a:lnSpc>
                <a:spcPct val="100000"/>
              </a:lnSpc>
            </a:pPr>
            <a:r>
              <a:rPr lang="tr-TR" sz="2400" b="0" i="0" dirty="0">
                <a:solidFill>
                  <a:schemeClr val="tx1"/>
                </a:solidFill>
                <a:effectLst/>
                <a:latin typeface="+mj-lt"/>
              </a:rPr>
              <a:t>Bu kısımda ön işlemeden geçip, işlemeye hazır hale gelen görüntüler öncelikle otsu yöntemiyle </a:t>
            </a:r>
            <a:r>
              <a:rPr lang="tr-TR" sz="2400" b="0" i="0" dirty="0" err="1">
                <a:solidFill>
                  <a:schemeClr val="tx1"/>
                </a:solidFill>
                <a:effectLst/>
                <a:latin typeface="+mj-lt"/>
              </a:rPr>
              <a:t>eşiklenerek</a:t>
            </a:r>
            <a:r>
              <a:rPr lang="tr-TR" sz="2400" b="0" i="0" dirty="0">
                <a:solidFill>
                  <a:schemeClr val="tx1"/>
                </a:solidFill>
                <a:effectLst/>
                <a:latin typeface="+mj-lt"/>
              </a:rPr>
              <a:t> ikili görüntü haline dönüştürülmüştür. Otomatik bölütlemede kullanılan bu yöntemler Şekil 9‘da özetlenmiştir.</a:t>
            </a:r>
            <a:br>
              <a:rPr lang="tr-TR" sz="2400" dirty="0">
                <a:solidFill>
                  <a:schemeClr val="tx1"/>
                </a:solidFill>
                <a:latin typeface="+mj-lt"/>
              </a:rPr>
            </a:br>
            <a:r>
              <a:rPr lang="tr-TR" sz="2400" b="0" i="0" dirty="0">
                <a:solidFill>
                  <a:schemeClr val="tx1"/>
                </a:solidFill>
                <a:effectLst/>
                <a:latin typeface="+mj-lt"/>
              </a:rPr>
              <a:t>Otsu yöntemi, gri seviye görüntüler üzerinde uygulanabilen bir eşik belirleme yöntemidir. Bu yöntem kullanılırken m*n boyutlarında görüntünün arka plan ve ön plan olmak üzere iki sınıftan oluştuğu varsayımı yapılır. Eş. 1’de sınıflar arası varyans; olarak tanımlanmaktadır.</a:t>
            </a:r>
            <a:endParaRPr lang="tr-TR" sz="2400" dirty="0">
              <a:solidFill>
                <a:schemeClr val="tx1"/>
              </a:solidFill>
              <a:latin typeface="+mj-lt"/>
            </a:endParaRPr>
          </a:p>
        </p:txBody>
      </p:sp>
      <p:sp>
        <p:nvSpPr>
          <p:cNvPr id="4" name="Başlık 1">
            <a:extLst>
              <a:ext uri="{FF2B5EF4-FFF2-40B4-BE49-F238E27FC236}">
                <a16:creationId xmlns:a16="http://schemas.microsoft.com/office/drawing/2014/main" id="{89911461-496A-063F-C93D-16126A662904}"/>
              </a:ext>
            </a:extLst>
          </p:cNvPr>
          <p:cNvSpPr>
            <a:spLocks noGrp="1"/>
          </p:cNvSpPr>
          <p:nvPr/>
        </p:nvSpPr>
        <p:spPr>
          <a:xfrm>
            <a:off x="693821" y="768350"/>
            <a:ext cx="7166811" cy="66278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Gözeneklerin Otomatik Olarak Bölütlenmesi</a:t>
            </a:r>
          </a:p>
        </p:txBody>
      </p:sp>
      <p:pic>
        <p:nvPicPr>
          <p:cNvPr id="5" name="Resim 4">
            <a:extLst>
              <a:ext uri="{FF2B5EF4-FFF2-40B4-BE49-F238E27FC236}">
                <a16:creationId xmlns:a16="http://schemas.microsoft.com/office/drawing/2014/main" id="{55607F17-25DE-89CC-941A-D0A2911BA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04" y="1647408"/>
            <a:ext cx="3806567" cy="4442242"/>
          </a:xfrm>
          <a:prstGeom prst="rect">
            <a:avLst/>
          </a:prstGeom>
        </p:spPr>
      </p:pic>
    </p:spTree>
    <p:extLst>
      <p:ext uri="{BB962C8B-B14F-4D97-AF65-F5344CB8AC3E}">
        <p14:creationId xmlns:p14="http://schemas.microsoft.com/office/powerpoint/2010/main" val="291068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021AF17-63EE-3D3E-2AA5-B13BDEB1D3CD}"/>
              </a:ext>
            </a:extLst>
          </p:cNvPr>
          <p:cNvSpPr txBox="1"/>
          <p:nvPr/>
        </p:nvSpPr>
        <p:spPr>
          <a:xfrm>
            <a:off x="882316" y="1397674"/>
            <a:ext cx="5454316" cy="4062651"/>
          </a:xfrm>
          <a:prstGeom prst="rect">
            <a:avLst/>
          </a:prstGeom>
          <a:noFill/>
        </p:spPr>
        <p:txBody>
          <a:bodyPr wrap="square" rtlCol="0">
            <a:spAutoFit/>
          </a:bodyPr>
          <a:lstStyle/>
          <a:p>
            <a:r>
              <a:rPr lang="tr-TR" sz="2000" b="0" i="0" dirty="0">
                <a:effectLst/>
                <a:latin typeface="+mj-lt"/>
              </a:rPr>
              <a:t>Şekil 11’de ise gözenek içleri doldurulmuş ve en büyük bağlı bileşen yöntemi kullanılarak bölütlenmiş ekmek yüzey görüntüsü gösterilmektedir. Analizin yapılacağı bölge, uzman gıda mühendisinin görüşü doğrultusunda sınırları belirlenmiş ekmeğin orta bölümünden 600*840 piksel2</a:t>
            </a:r>
            <a:br>
              <a:rPr lang="tr-TR" sz="2000" dirty="0">
                <a:latin typeface="+mj-lt"/>
              </a:rPr>
            </a:br>
            <a:r>
              <a:rPr lang="tr-TR" sz="2000" b="0" i="0" dirty="0">
                <a:effectLst/>
                <a:latin typeface="+mj-lt"/>
              </a:rPr>
              <a:t>’</a:t>
            </a:r>
            <a:r>
              <a:rPr lang="tr-TR" sz="2000" b="0" i="0" dirty="0" err="1">
                <a:effectLst/>
                <a:latin typeface="+mj-lt"/>
              </a:rPr>
              <a:t>lik</a:t>
            </a:r>
            <a:r>
              <a:rPr lang="tr-TR" sz="2000" b="0" i="0" dirty="0">
                <a:effectLst/>
                <a:latin typeface="+mj-lt"/>
              </a:rPr>
              <a:t> bir dikdörtgensel bölge olarak belirlenmiştir. Daha sonra, her ekmek görüntüsü için bu bölgede bulunan gözenekler bölütlenmiştir. Şekil 12’de bölütlenmiş bu dikdörtgensel bölgenin gözenek görüntüsü gösterilmiştir</a:t>
            </a:r>
            <a:r>
              <a:rPr lang="tr-TR" sz="1800" b="0" i="0" dirty="0">
                <a:solidFill>
                  <a:srgbClr val="000000"/>
                </a:solidFill>
                <a:effectLst/>
                <a:latin typeface="+mj-lt"/>
              </a:rPr>
              <a:t>. </a:t>
            </a:r>
            <a:endParaRPr lang="tr-TR" sz="1800" dirty="0">
              <a:latin typeface="+mj-lt"/>
            </a:endParaRPr>
          </a:p>
          <a:p>
            <a:endParaRPr lang="tr-TR" dirty="0"/>
          </a:p>
        </p:txBody>
      </p:sp>
      <p:pic>
        <p:nvPicPr>
          <p:cNvPr id="3" name="Resim 2">
            <a:extLst>
              <a:ext uri="{FF2B5EF4-FFF2-40B4-BE49-F238E27FC236}">
                <a16:creationId xmlns:a16="http://schemas.microsoft.com/office/drawing/2014/main" id="{0AF5E0C6-290B-8672-8E0E-92AAF5A7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821" y="1403108"/>
            <a:ext cx="3249019" cy="3784214"/>
          </a:xfrm>
          <a:prstGeom prst="rect">
            <a:avLst/>
          </a:prstGeom>
        </p:spPr>
      </p:pic>
    </p:spTree>
    <p:extLst>
      <p:ext uri="{BB962C8B-B14F-4D97-AF65-F5344CB8AC3E}">
        <p14:creationId xmlns:p14="http://schemas.microsoft.com/office/powerpoint/2010/main" val="248313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3017D080-CE08-0339-77C2-93EAFD41A40F}"/>
              </a:ext>
            </a:extLst>
          </p:cNvPr>
          <p:cNvSpPr>
            <a:spLocks noGrp="1"/>
          </p:cNvSpPr>
          <p:nvPr/>
        </p:nvSpPr>
        <p:spPr>
          <a:xfrm>
            <a:off x="671398" y="2206868"/>
            <a:ext cx="5811982" cy="3599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0" i="0" dirty="0">
                <a:solidFill>
                  <a:srgbClr val="000000"/>
                </a:solidFill>
                <a:effectLst/>
                <a:latin typeface="+mj-lt"/>
              </a:rPr>
              <a:t>İkili görüntü haline gelen bölütlenmiş gözenek görüntülerine</a:t>
            </a:r>
          </a:p>
          <a:p>
            <a:pPr marL="0" indent="0">
              <a:buNone/>
            </a:pPr>
            <a:r>
              <a:rPr lang="tr-TR" sz="1800" b="0" i="0" dirty="0">
                <a:solidFill>
                  <a:srgbClr val="000000"/>
                </a:solidFill>
                <a:effectLst/>
                <a:latin typeface="+mj-lt"/>
              </a:rPr>
              <a:t>Bağlantılı Bileşen Etiketleme yöntemi uygulanmıştır.</a:t>
            </a:r>
          </a:p>
          <a:p>
            <a:pPr marL="0" indent="0">
              <a:buNone/>
            </a:pPr>
            <a:r>
              <a:rPr lang="tr-TR" sz="1800" b="0" i="0" dirty="0">
                <a:solidFill>
                  <a:srgbClr val="000000"/>
                </a:solidFill>
                <a:effectLst/>
                <a:latin typeface="+mj-lt"/>
              </a:rPr>
              <a:t>BBE siyah-beyaz görüntüler üzerine uygulanmakta olup</a:t>
            </a:r>
          </a:p>
          <a:p>
            <a:pPr marL="0" indent="0">
              <a:buNone/>
            </a:pPr>
            <a:r>
              <a:rPr lang="tr-TR" sz="1800" b="0" i="0" dirty="0">
                <a:solidFill>
                  <a:srgbClr val="000000"/>
                </a:solidFill>
                <a:effectLst/>
                <a:latin typeface="+mj-lt"/>
              </a:rPr>
              <a:t>birbiri ile 4’lü ya da 8’li komşuluğa sahip piksellerin bir grup içerisinde toplanmasını sağlayan bir işlemdir. </a:t>
            </a:r>
          </a:p>
          <a:p>
            <a:pPr marL="0" indent="0">
              <a:buNone/>
            </a:pPr>
            <a:r>
              <a:rPr lang="tr-TR" sz="1800" b="0" i="0" dirty="0">
                <a:solidFill>
                  <a:srgbClr val="000000"/>
                </a:solidFill>
                <a:effectLst/>
                <a:latin typeface="+mj-lt"/>
              </a:rPr>
              <a:t>Bu gruplama sonucunda, resim üzerindeki her bir grup bir nesneyi temsil edecek şekilde numaralandırılmaktadır. Yöntem ile görüntü üzerindeki tüm pikseller taranarak her piksele, yandaki algoritma uygulanmaktadır.</a:t>
            </a:r>
          </a:p>
        </p:txBody>
      </p:sp>
      <p:sp>
        <p:nvSpPr>
          <p:cNvPr id="5" name="İçerik Yer Tutucusu 2">
            <a:extLst>
              <a:ext uri="{FF2B5EF4-FFF2-40B4-BE49-F238E27FC236}">
                <a16:creationId xmlns:a16="http://schemas.microsoft.com/office/drawing/2014/main" id="{D3D19D60-FF02-464E-6C81-B0766078010E}"/>
              </a:ext>
            </a:extLst>
          </p:cNvPr>
          <p:cNvSpPr txBox="1">
            <a:spLocks/>
          </p:cNvSpPr>
          <p:nvPr/>
        </p:nvSpPr>
        <p:spPr>
          <a:xfrm>
            <a:off x="7062720" y="2206868"/>
            <a:ext cx="4675909" cy="3134302"/>
          </a:xfrm>
          <a:prstGeom prst="rect">
            <a:avLst/>
          </a:prstGeom>
        </p:spPr>
        <p:txBody>
          <a:bodyPr vert="horz" lIns="91440" tIns="45720" rIns="91440" bIns="45720" rtlCol="0">
            <a:norm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2000" dirty="0">
                <a:latin typeface="+mj-lt"/>
              </a:rPr>
              <a:t>Piksel Siyaha eşit değilse Pikselin Tüm komşularına bak (8’li komşuluk için)</a:t>
            </a:r>
          </a:p>
          <a:p>
            <a:r>
              <a:rPr lang="tr-TR" sz="2000" dirty="0">
                <a:latin typeface="+mj-lt"/>
              </a:rPr>
              <a:t>Tüm komşular siyah veya beyaz ise bu yeni bir pikseldir bu piksele yeni bir değer ata, diğer piksele geç </a:t>
            </a:r>
          </a:p>
          <a:p>
            <a:r>
              <a:rPr lang="tr-TR" sz="2000" dirty="0">
                <a:latin typeface="+mj-lt"/>
              </a:rPr>
              <a:t>Komşu piksellerden herhangi biri siyah ya da beyaz piksel ise bir önceki etiket numarasına bu pikseli kaydet } </a:t>
            </a:r>
            <a:endParaRPr lang="tr-TR" sz="2000" dirty="0">
              <a:solidFill>
                <a:srgbClr val="000000"/>
              </a:solidFill>
              <a:latin typeface="+mj-lt"/>
            </a:endParaRPr>
          </a:p>
          <a:p>
            <a:endParaRPr lang="tr-TR" sz="2000" dirty="0"/>
          </a:p>
        </p:txBody>
      </p:sp>
      <p:sp>
        <p:nvSpPr>
          <p:cNvPr id="6" name="Başlık 1">
            <a:extLst>
              <a:ext uri="{FF2B5EF4-FFF2-40B4-BE49-F238E27FC236}">
                <a16:creationId xmlns:a16="http://schemas.microsoft.com/office/drawing/2014/main" id="{E5AEDFCE-6D20-5ED7-5DD6-5070D79063F9}"/>
              </a:ext>
            </a:extLst>
          </p:cNvPr>
          <p:cNvSpPr>
            <a:spLocks noGrp="1"/>
          </p:cNvSpPr>
          <p:nvPr/>
        </p:nvSpPr>
        <p:spPr>
          <a:xfrm>
            <a:off x="671398" y="661771"/>
            <a:ext cx="10359189" cy="1127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t>  Bağlantılı Bileşen Ekleme Ve Gözenek Etiketleme</a:t>
            </a:r>
          </a:p>
        </p:txBody>
      </p:sp>
    </p:spTree>
    <p:extLst>
      <p:ext uri="{BB962C8B-B14F-4D97-AF65-F5344CB8AC3E}">
        <p14:creationId xmlns:p14="http://schemas.microsoft.com/office/powerpoint/2010/main" val="202839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3C2AA9-92F2-2CD0-A744-CC6A9F6D9135}"/>
              </a:ext>
            </a:extLst>
          </p:cNvPr>
          <p:cNvSpPr>
            <a:spLocks noGrp="1"/>
          </p:cNvSpPr>
          <p:nvPr/>
        </p:nvSpPr>
        <p:spPr>
          <a:xfrm>
            <a:off x="693821" y="504282"/>
            <a:ext cx="8434137" cy="12443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t>Gözeneklerin Büyüklüklerine Göre Sınıflandırılması</a:t>
            </a:r>
          </a:p>
        </p:txBody>
      </p:sp>
      <p:sp>
        <p:nvSpPr>
          <p:cNvPr id="3" name="Metin kutusu 4">
            <a:extLst>
              <a:ext uri="{FF2B5EF4-FFF2-40B4-BE49-F238E27FC236}">
                <a16:creationId xmlns:a16="http://schemas.microsoft.com/office/drawing/2014/main" id="{F39596BD-1259-87CA-FE2E-8BF14263F058}"/>
              </a:ext>
            </a:extLst>
          </p:cNvPr>
          <p:cNvSpPr txBox="1"/>
          <p:nvPr/>
        </p:nvSpPr>
        <p:spPr>
          <a:xfrm>
            <a:off x="1092870" y="1993556"/>
            <a:ext cx="4038599" cy="313932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Çalışmada farklı katkı maddeli tüm ekmek görüntüleri kullanılarak otomatik bölütlenen gözeneklerin, </a:t>
            </a:r>
            <a:r>
              <a:rPr lang="tr-TR" dirty="0" err="1"/>
              <a:t>ImageJ</a:t>
            </a:r>
            <a:r>
              <a:rPr lang="tr-TR" dirty="0"/>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p:txBody>
      </p:sp>
      <p:pic>
        <p:nvPicPr>
          <p:cNvPr id="4" name="Picture 2" descr="gri seviye ekmek görüntüsü ile ilgili görsel sonucu">
            <a:extLst>
              <a:ext uri="{FF2B5EF4-FFF2-40B4-BE49-F238E27FC236}">
                <a16:creationId xmlns:a16="http://schemas.microsoft.com/office/drawing/2014/main" id="{9EA6A8CD-244C-489B-1804-86D49F1D0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191" y="1710784"/>
            <a:ext cx="3185491" cy="3981864"/>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7A2285B5-6262-F6D1-BA7B-D057159F5922}"/>
              </a:ext>
            </a:extLst>
          </p:cNvPr>
          <p:cNvSpPr txBox="1"/>
          <p:nvPr/>
        </p:nvSpPr>
        <p:spPr>
          <a:xfrm>
            <a:off x="7327230" y="5753553"/>
            <a:ext cx="2061412" cy="738664"/>
          </a:xfrm>
          <a:prstGeom prst="rect">
            <a:avLst/>
          </a:prstGeom>
          <a:noFill/>
        </p:spPr>
        <p:txBody>
          <a:bodyPr wrap="square" rtlCol="0">
            <a:spAutoFit/>
          </a:bodyPr>
          <a:lstStyle/>
          <a:p>
            <a:r>
              <a:rPr lang="tr-TR" sz="1200" dirty="0"/>
              <a:t>Gözeneklerin büyüklüklerine göre renklendirilmesi</a:t>
            </a:r>
          </a:p>
          <a:p>
            <a:endParaRPr lang="tr-TR" dirty="0"/>
          </a:p>
        </p:txBody>
      </p:sp>
    </p:spTree>
    <p:extLst>
      <p:ext uri="{BB962C8B-B14F-4D97-AF65-F5344CB8AC3E}">
        <p14:creationId xmlns:p14="http://schemas.microsoft.com/office/powerpoint/2010/main" val="381920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CA2BD-C911-506C-F1E7-1D19611073E7}"/>
              </a:ext>
            </a:extLst>
          </p:cNvPr>
          <p:cNvSpPr>
            <a:spLocks noGrp="1"/>
          </p:cNvSpPr>
          <p:nvPr/>
        </p:nvSpPr>
        <p:spPr>
          <a:xfrm>
            <a:off x="453189" y="4882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t>        ZSI Başarım İndeksinin Belirlenmesi</a:t>
            </a:r>
          </a:p>
        </p:txBody>
      </p:sp>
      <p:sp>
        <p:nvSpPr>
          <p:cNvPr id="3" name="İçerik Yer Tutucusu 2">
            <a:extLst>
              <a:ext uri="{FF2B5EF4-FFF2-40B4-BE49-F238E27FC236}">
                <a16:creationId xmlns:a16="http://schemas.microsoft.com/office/drawing/2014/main" id="{B4BE2742-E60D-32DD-3F9B-1514AA6BDD16}"/>
              </a:ext>
            </a:extLst>
          </p:cNvPr>
          <p:cNvSpPr>
            <a:spLocks noGrp="1"/>
          </p:cNvSpPr>
          <p:nvPr/>
        </p:nvSpPr>
        <p:spPr>
          <a:xfrm>
            <a:off x="838200" y="17456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0" i="0" dirty="0">
                <a:solidFill>
                  <a:srgbClr val="000000"/>
                </a:solidFill>
                <a:effectLst/>
                <a:latin typeface="Raleway" pitchFamily="2" charset="-94"/>
              </a:rPr>
              <a:t>Çalışmada farklı katkı maddeli tüm ekmek görüntüleri kullanılarak otomatik bölütlenen gözeneklerin, </a:t>
            </a:r>
            <a:r>
              <a:rPr lang="tr-TR" sz="2000" b="0" i="0" dirty="0" err="1">
                <a:solidFill>
                  <a:srgbClr val="000000"/>
                </a:solidFill>
                <a:effectLst/>
                <a:latin typeface="Raleway" pitchFamily="2" charset="-94"/>
              </a:rPr>
              <a:t>ImageJ</a:t>
            </a:r>
            <a:r>
              <a:rPr lang="tr-TR" sz="2000" b="0" i="0" dirty="0">
                <a:solidFill>
                  <a:srgbClr val="000000"/>
                </a:solidFill>
                <a:effectLst/>
                <a:latin typeface="Raleway" pitchFamily="2" charset="-94"/>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Bu indeksin belirlenmesinde kullanılan formülasyon aşağıda gösterilmiştir</a:t>
            </a:r>
          </a:p>
          <a:p>
            <a:endParaRPr lang="tr-TR" sz="2000" dirty="0">
              <a:solidFill>
                <a:srgbClr val="000000"/>
              </a:solidFill>
              <a:latin typeface="Raleway" pitchFamily="2" charset="-94"/>
            </a:endParaRPr>
          </a:p>
          <a:p>
            <a:endParaRPr lang="tr-TR" sz="2000" dirty="0">
              <a:solidFill>
                <a:srgbClr val="000000"/>
              </a:solidFill>
              <a:latin typeface="Raleway" pitchFamily="2" charset="-94"/>
            </a:endParaRPr>
          </a:p>
          <a:p>
            <a:r>
              <a:rPr lang="tr-TR" sz="2000" dirty="0">
                <a:latin typeface="+mj-lt"/>
              </a:rPr>
              <a:t>Burada yer alan O harfi otomatik bölütlemeyle elde edilen alanı, M harfi ise elle bölütleme sonucu elde edilen alanı ifade etmektedir. Her iki bölütleme sonucu elde edilen alanlar ise M∩ O olarak gösterilmektedir.</a:t>
            </a:r>
            <a:br>
              <a:rPr lang="tr-TR" sz="2000" dirty="0"/>
            </a:br>
            <a:endParaRPr lang="tr-TR" sz="2000" dirty="0"/>
          </a:p>
        </p:txBody>
      </p:sp>
      <p:pic>
        <p:nvPicPr>
          <p:cNvPr id="4" name="Resim 3">
            <a:extLst>
              <a:ext uri="{FF2B5EF4-FFF2-40B4-BE49-F238E27FC236}">
                <a16:creationId xmlns:a16="http://schemas.microsoft.com/office/drawing/2014/main" id="{D6113610-EE4D-34FA-2A4D-1AA259CD0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26" y="3554145"/>
            <a:ext cx="2051110" cy="660761"/>
          </a:xfrm>
          <a:prstGeom prst="rect">
            <a:avLst/>
          </a:prstGeom>
        </p:spPr>
      </p:pic>
    </p:spTree>
    <p:extLst>
      <p:ext uri="{BB962C8B-B14F-4D97-AF65-F5344CB8AC3E}">
        <p14:creationId xmlns:p14="http://schemas.microsoft.com/office/powerpoint/2010/main" val="169282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BC4AE782-B81D-4EB3-4401-D3353ED0FCA8}"/>
              </a:ext>
            </a:extLst>
          </p:cNvPr>
          <p:cNvSpPr>
            <a:spLocks noGrp="1"/>
          </p:cNvSpPr>
          <p:nvPr>
            <p:ph type="body" idx="1"/>
          </p:nvPr>
        </p:nvSpPr>
        <p:spPr>
          <a:xfrm>
            <a:off x="1025525" y="1636296"/>
            <a:ext cx="10140950" cy="3930316"/>
          </a:xfrm>
        </p:spPr>
        <p:txBody>
          <a:bodyPr>
            <a:normAutofit lnSpcReduction="10000"/>
          </a:bodyPr>
          <a:lstStyle/>
          <a:p>
            <a:r>
              <a:rPr lang="tr-TR" dirty="0">
                <a:solidFill>
                  <a:schemeClr val="tx1"/>
                </a:solidFill>
                <a:latin typeface="+mj-lt"/>
              </a:rPr>
              <a:t> </a:t>
            </a:r>
          </a:p>
          <a:p>
            <a:pPr marL="342900" indent="-342900">
              <a:buFont typeface="Arial" panose="020B0604020202020204" pitchFamily="34" charset="0"/>
              <a:buChar char="•"/>
            </a:pPr>
            <a:r>
              <a:rPr lang="tr-TR" dirty="0">
                <a:solidFill>
                  <a:schemeClr val="tx1"/>
                </a:solidFill>
                <a:latin typeface="+mj-lt"/>
              </a:rPr>
              <a:t>Ekmek, içerisine konulan maddelerin miktarı ve cinsine bağlı olarak farklı kalitede üretilebilmektedir</a:t>
            </a:r>
            <a:r>
              <a:rPr lang="tr-TR" dirty="0">
                <a:solidFill>
                  <a:schemeClr val="tx1"/>
                </a:solidFill>
              </a:rPr>
              <a:t>. </a:t>
            </a:r>
          </a:p>
          <a:p>
            <a:pPr marL="342900" indent="-342900">
              <a:buFont typeface="Arial" panose="020B0604020202020204" pitchFamily="34" charset="0"/>
              <a:buChar char="•"/>
            </a:pPr>
            <a:r>
              <a:rPr lang="tr-TR" b="0" i="0" dirty="0">
                <a:solidFill>
                  <a:srgbClr val="000000"/>
                </a:solidFill>
                <a:effectLst/>
                <a:latin typeface="+mj-lt"/>
              </a:rPr>
              <a:t>Ekmek hamurunun pişirilmesi sırasında sıcaklık etkisiyle hava kabarcıkları genleştikçe, ekmeğin gözenekli bir yapı haline geldiği görülür. </a:t>
            </a:r>
          </a:p>
          <a:p>
            <a:pPr marL="342900" indent="-342900">
              <a:buFont typeface="Arial" panose="020B0604020202020204" pitchFamily="34" charset="0"/>
              <a:buChar char="•"/>
            </a:pPr>
            <a:r>
              <a:rPr lang="tr-TR" b="0" i="0" dirty="0">
                <a:solidFill>
                  <a:srgbClr val="000000"/>
                </a:solidFill>
                <a:effectLst/>
                <a:latin typeface="+mj-lt"/>
              </a:rPr>
              <a:t>DATEM maddesi de yapısında yağ bulunduran bir katkı maddesi olup, beyaz ekmek, galeta gibi mayalı hamurlar başta olmak üzere birçok un karışımlarında kullanılmaktadır. </a:t>
            </a:r>
          </a:p>
          <a:p>
            <a:pPr marL="342900" indent="-342900">
              <a:buFont typeface="Arial" panose="020B0604020202020204" pitchFamily="34" charset="0"/>
              <a:buChar char="•"/>
            </a:pPr>
            <a:r>
              <a:rPr lang="tr-TR" b="0" i="0" dirty="0">
                <a:solidFill>
                  <a:srgbClr val="000000"/>
                </a:solidFill>
                <a:effectLst/>
                <a:latin typeface="+mj-lt"/>
              </a:rPr>
              <a:t>Bu yüzden ekmek içi doku dağılımının belirlenmesi, gerek ekmeğin bayatlama süresinin değerlendirilmesinde, gerek ekmek kalitesinin belirlenmesinde kullanılan en önemli parametrelerden biridir.</a:t>
            </a:r>
            <a:endParaRPr lang="tr-TR" dirty="0">
              <a:latin typeface="+mj-lt"/>
            </a:endParaRPr>
          </a:p>
          <a:p>
            <a:endParaRPr lang="tr-TR" dirty="0">
              <a:solidFill>
                <a:schemeClr val="tx1"/>
              </a:solidFill>
            </a:endParaRPr>
          </a:p>
        </p:txBody>
      </p:sp>
      <p:sp>
        <p:nvSpPr>
          <p:cNvPr id="4" name="Metin kutusu 3">
            <a:extLst>
              <a:ext uri="{FF2B5EF4-FFF2-40B4-BE49-F238E27FC236}">
                <a16:creationId xmlns:a16="http://schemas.microsoft.com/office/drawing/2014/main" id="{21276109-6B7F-4D64-7E9E-68AADE72943E}"/>
              </a:ext>
            </a:extLst>
          </p:cNvPr>
          <p:cNvSpPr txBox="1"/>
          <p:nvPr/>
        </p:nvSpPr>
        <p:spPr>
          <a:xfrm>
            <a:off x="1026694" y="818145"/>
            <a:ext cx="5069305" cy="646331"/>
          </a:xfrm>
          <a:prstGeom prst="rect">
            <a:avLst/>
          </a:prstGeom>
          <a:noFill/>
        </p:spPr>
        <p:txBody>
          <a:bodyPr wrap="square" rtlCol="0">
            <a:spAutoFit/>
          </a:bodyPr>
          <a:lstStyle/>
          <a:p>
            <a:r>
              <a:rPr lang="tr-TR" sz="3600" dirty="0"/>
              <a:t>1) Giriş (</a:t>
            </a:r>
            <a:r>
              <a:rPr lang="tr-TR" sz="3600" dirty="0" err="1"/>
              <a:t>Introduction</a:t>
            </a:r>
            <a:r>
              <a:rPr lang="tr-TR" sz="3600" dirty="0"/>
              <a:t>):</a:t>
            </a:r>
          </a:p>
        </p:txBody>
      </p:sp>
    </p:spTree>
    <p:extLst>
      <p:ext uri="{BB962C8B-B14F-4D97-AF65-F5344CB8AC3E}">
        <p14:creationId xmlns:p14="http://schemas.microsoft.com/office/powerpoint/2010/main" val="6356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BD813625-2781-C56D-207A-E2AAAE3260B7}"/>
              </a:ext>
            </a:extLst>
          </p:cNvPr>
          <p:cNvSpPr>
            <a:spLocks noGrp="1"/>
          </p:cNvSpPr>
          <p:nvPr/>
        </p:nvSpPr>
        <p:spPr>
          <a:xfrm>
            <a:off x="4397122" y="259338"/>
            <a:ext cx="3283224" cy="6339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800" dirty="0">
                <a:latin typeface="+mj-lt"/>
              </a:rPr>
              <a:t>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 Literatürde, ZSI indeksinin 0,7’den büyük olması durumunda çalışmanın yeterli başarıma sahip olduğu ifade edilmektedir  Çalışmada elde edilen başarım değerlerinin 0,87 ile 0,93 arasında olması, önerilen yöntemlerle gerçekleştirilen bölütlemenin oldukça başarılı olduğunu ortaya koymaktadır. </a:t>
            </a:r>
          </a:p>
        </p:txBody>
      </p:sp>
      <p:pic>
        <p:nvPicPr>
          <p:cNvPr id="3" name="Resim 2">
            <a:extLst>
              <a:ext uri="{FF2B5EF4-FFF2-40B4-BE49-F238E27FC236}">
                <a16:creationId xmlns:a16="http://schemas.microsoft.com/office/drawing/2014/main" id="{608DD202-2B3E-85D8-4895-A77E093F9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063" y="318213"/>
            <a:ext cx="2874337" cy="6221573"/>
          </a:xfrm>
          <a:prstGeom prst="rect">
            <a:avLst/>
          </a:prstGeom>
        </p:spPr>
      </p:pic>
      <p:pic>
        <p:nvPicPr>
          <p:cNvPr id="4" name="Resim 3">
            <a:extLst>
              <a:ext uri="{FF2B5EF4-FFF2-40B4-BE49-F238E27FC236}">
                <a16:creationId xmlns:a16="http://schemas.microsoft.com/office/drawing/2014/main" id="{86E3A0FA-3337-4E5C-0C1F-54AEEE73A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879" y="1574584"/>
            <a:ext cx="4397121" cy="3452159"/>
          </a:xfrm>
          <a:prstGeom prst="rect">
            <a:avLst/>
          </a:prstGeom>
        </p:spPr>
      </p:pic>
    </p:spTree>
    <p:extLst>
      <p:ext uri="{BB962C8B-B14F-4D97-AF65-F5344CB8AC3E}">
        <p14:creationId xmlns:p14="http://schemas.microsoft.com/office/powerpoint/2010/main" val="350177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a:extLst>
              <a:ext uri="{FF2B5EF4-FFF2-40B4-BE49-F238E27FC236}">
                <a16:creationId xmlns:a16="http://schemas.microsoft.com/office/drawing/2014/main" id="{F223A33C-0AD9-AD04-4F26-9FF8C23255D6}"/>
              </a:ext>
            </a:extLst>
          </p:cNvPr>
          <p:cNvSpPr>
            <a:spLocks noGrp="1"/>
          </p:cNvSpPr>
          <p:nvPr/>
        </p:nvSpPr>
        <p:spPr>
          <a:xfrm>
            <a:off x="-316831" y="5203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		</a:t>
            </a:r>
            <a:r>
              <a:rPr lang="tr-TR" sz="3200" dirty="0"/>
              <a:t>Geliştirilen Arayüz Programı</a:t>
            </a:r>
          </a:p>
        </p:txBody>
      </p:sp>
      <p:sp>
        <p:nvSpPr>
          <p:cNvPr id="5" name="İçerik Yer Tutucusu 2">
            <a:extLst>
              <a:ext uri="{FF2B5EF4-FFF2-40B4-BE49-F238E27FC236}">
                <a16:creationId xmlns:a16="http://schemas.microsoft.com/office/drawing/2014/main" id="{AF6D3FBA-1785-C968-1247-CE2A13D88252}"/>
              </a:ext>
            </a:extLst>
          </p:cNvPr>
          <p:cNvSpPr>
            <a:spLocks noGrp="1"/>
          </p:cNvSpPr>
          <p:nvPr/>
        </p:nvSpPr>
        <p:spPr>
          <a:xfrm>
            <a:off x="784909" y="1982327"/>
            <a:ext cx="4877954" cy="4128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0" i="0" dirty="0">
                <a:solidFill>
                  <a:srgbClr val="000000"/>
                </a:solidFill>
                <a:effectLst/>
                <a:latin typeface="+mj-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a:t>
            </a:r>
          </a:p>
          <a:p>
            <a:r>
              <a:rPr lang="tr-TR" sz="2000" b="0" i="0" dirty="0">
                <a:solidFill>
                  <a:srgbClr val="000000"/>
                </a:solidFill>
                <a:effectLst/>
                <a:latin typeface="+mj-lt"/>
              </a:rPr>
              <a:t>Şekil 18’de bu işlemin yapılmış hali gösterilmektedir.</a:t>
            </a:r>
            <a:endParaRPr lang="tr-TR" sz="2000" dirty="0">
              <a:latin typeface="+mj-lt"/>
            </a:endParaRPr>
          </a:p>
        </p:txBody>
      </p:sp>
      <p:pic>
        <p:nvPicPr>
          <p:cNvPr id="6" name="Resim 5">
            <a:extLst>
              <a:ext uri="{FF2B5EF4-FFF2-40B4-BE49-F238E27FC236}">
                <a16:creationId xmlns:a16="http://schemas.microsoft.com/office/drawing/2014/main" id="{CD700788-B062-A886-87FE-2F9621EB5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48" y="1845886"/>
            <a:ext cx="5307712" cy="4128221"/>
          </a:xfrm>
          <a:prstGeom prst="rect">
            <a:avLst/>
          </a:prstGeom>
        </p:spPr>
      </p:pic>
    </p:spTree>
    <p:extLst>
      <p:ext uri="{BB962C8B-B14F-4D97-AF65-F5344CB8AC3E}">
        <p14:creationId xmlns:p14="http://schemas.microsoft.com/office/powerpoint/2010/main" val="93381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7178EE4F-AE96-8047-C181-88D8286A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046" y="1491915"/>
            <a:ext cx="4499261" cy="3586823"/>
          </a:xfrm>
          <a:prstGeom prst="rect">
            <a:avLst/>
          </a:prstGeom>
        </p:spPr>
      </p:pic>
      <p:sp>
        <p:nvSpPr>
          <p:cNvPr id="3" name="İçerik Yer Tutucusu 2">
            <a:extLst>
              <a:ext uri="{FF2B5EF4-FFF2-40B4-BE49-F238E27FC236}">
                <a16:creationId xmlns:a16="http://schemas.microsoft.com/office/drawing/2014/main" id="{D47FADDF-E476-36FD-C503-865F5E22F3C4}"/>
              </a:ext>
            </a:extLst>
          </p:cNvPr>
          <p:cNvSpPr>
            <a:spLocks noGrp="1"/>
          </p:cNvSpPr>
          <p:nvPr/>
        </p:nvSpPr>
        <p:spPr>
          <a:xfrm>
            <a:off x="6354891" y="1654384"/>
            <a:ext cx="4040393" cy="3424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latin typeface="+mj-lt"/>
              </a:rPr>
              <a:t>Sırasıyla ön işleme, gözenekleri bölütle ve sayısal verileri çıkar ikonları tıklanarak gözeneklere ait ölçümler ilgili dizine Excel dosyası olarak çıkartılabilmektedir. Şekil 19’da ara yüz programıyla bölütlenmiş gözenek görüntüsü gösterilmiştir.</a:t>
            </a:r>
          </a:p>
        </p:txBody>
      </p:sp>
    </p:spTree>
    <p:extLst>
      <p:ext uri="{BB962C8B-B14F-4D97-AF65-F5344CB8AC3E}">
        <p14:creationId xmlns:p14="http://schemas.microsoft.com/office/powerpoint/2010/main" val="261137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271D83A-0FB0-6866-A044-4447B8B160EC}"/>
              </a:ext>
            </a:extLst>
          </p:cNvPr>
          <p:cNvSpPr txBox="1"/>
          <p:nvPr/>
        </p:nvSpPr>
        <p:spPr>
          <a:xfrm>
            <a:off x="1283369" y="777860"/>
            <a:ext cx="6096000" cy="584775"/>
          </a:xfrm>
          <a:prstGeom prst="rect">
            <a:avLst/>
          </a:prstGeom>
          <a:noFill/>
        </p:spPr>
        <p:txBody>
          <a:bodyPr wrap="square">
            <a:spAutoFit/>
          </a:bodyPr>
          <a:lstStyle/>
          <a:p>
            <a:r>
              <a:rPr lang="tr-TR" sz="3200" b="1" dirty="0"/>
              <a:t>SONUÇLAR</a:t>
            </a:r>
          </a:p>
        </p:txBody>
      </p:sp>
      <p:sp>
        <p:nvSpPr>
          <p:cNvPr id="5" name="Metin kutusu 4">
            <a:extLst>
              <a:ext uri="{FF2B5EF4-FFF2-40B4-BE49-F238E27FC236}">
                <a16:creationId xmlns:a16="http://schemas.microsoft.com/office/drawing/2014/main" id="{D494E230-9ED7-21A9-C443-596451B91FBA}"/>
              </a:ext>
            </a:extLst>
          </p:cNvPr>
          <p:cNvSpPr txBox="1"/>
          <p:nvPr/>
        </p:nvSpPr>
        <p:spPr>
          <a:xfrm>
            <a:off x="1283368" y="1671351"/>
            <a:ext cx="9143999" cy="4247317"/>
          </a:xfrm>
          <a:prstGeom prst="rect">
            <a:avLst/>
          </a:prstGeom>
          <a:noFill/>
        </p:spPr>
        <p:txBody>
          <a:bodyPr wrap="square">
            <a:spAutoFit/>
          </a:bodyPr>
          <a:lstStyle/>
          <a:p>
            <a:pPr marL="285750" indent="-285750">
              <a:buFont typeface="Arial" panose="020B0604020202020204" pitchFamily="34" charset="0"/>
              <a:buChar char="•"/>
            </a:pPr>
            <a:r>
              <a:rPr lang="tr-TR" sz="1800" dirty="0">
                <a:latin typeface="+mj-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p>
          <a:p>
            <a:pPr marL="285750" indent="-285750">
              <a:buFont typeface="Arial" panose="020B0604020202020204" pitchFamily="34" charset="0"/>
              <a:buChar char="•"/>
            </a:pPr>
            <a:r>
              <a:rPr lang="tr-TR" sz="1800" dirty="0">
                <a:latin typeface="+mj-lt"/>
              </a:rPr>
              <a:t>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a:t>
            </a:r>
          </a:p>
          <a:p>
            <a:pPr marL="285750" indent="-285750">
              <a:buFont typeface="Arial" panose="020B0604020202020204" pitchFamily="34" charset="0"/>
              <a:buChar char="•"/>
            </a:pPr>
            <a:r>
              <a:rPr lang="tr-TR" sz="1800" dirty="0">
                <a:latin typeface="+mj-lt"/>
              </a:rPr>
              <a:t>FL katkı maddeli ekmeğin ise, 20’li konsantrasyonunun gözenek sayısı, toplam gözenek alanı ve yoğunluğunun en yüksek değerde olduğu görülmektedir. Ancak </a:t>
            </a:r>
            <a:r>
              <a:rPr lang="tr-TR" sz="1800" dirty="0" err="1">
                <a:latin typeface="+mj-lt"/>
              </a:rPr>
              <a:t>DATEM’le</a:t>
            </a:r>
            <a:r>
              <a:rPr lang="tr-TR" sz="1800" dirty="0">
                <a:latin typeface="+mj-lt"/>
              </a:rPr>
              <a:t> kıyaslandığında bu değerlerin daha küçük kaldığı görülmüştür. GL </a:t>
            </a:r>
            <a:r>
              <a:rPr lang="tr-TR" sz="1800" dirty="0" err="1">
                <a:latin typeface="+mj-lt"/>
              </a:rPr>
              <a:t>enzimli</a:t>
            </a:r>
            <a:r>
              <a:rPr lang="tr-TR" sz="1800" dirty="0">
                <a:latin typeface="+mj-lt"/>
              </a:rPr>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315783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8">
            <a:extLst>
              <a:ext uri="{FF2B5EF4-FFF2-40B4-BE49-F238E27FC236}">
                <a16:creationId xmlns:a16="http://schemas.microsoft.com/office/drawing/2014/main" id="{719F44CB-CE76-2DEB-8173-D550BC20C51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42908" y="1151822"/>
            <a:ext cx="10506184" cy="4554355"/>
          </a:xfrm>
          <a:prstGeom prst="rect">
            <a:avLst/>
          </a:prstGeom>
        </p:spPr>
      </p:pic>
    </p:spTree>
    <p:extLst>
      <p:ext uri="{BB962C8B-B14F-4D97-AF65-F5344CB8AC3E}">
        <p14:creationId xmlns:p14="http://schemas.microsoft.com/office/powerpoint/2010/main" val="1040092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6C7C750-32D5-CC8A-6702-63FF77986C84}"/>
              </a:ext>
            </a:extLst>
          </p:cNvPr>
          <p:cNvSpPr txBox="1"/>
          <p:nvPr/>
        </p:nvSpPr>
        <p:spPr>
          <a:xfrm>
            <a:off x="3060957" y="2828835"/>
            <a:ext cx="7847674" cy="1200329"/>
          </a:xfrm>
          <a:prstGeom prst="rect">
            <a:avLst/>
          </a:prstGeom>
          <a:noFill/>
        </p:spPr>
        <p:txBody>
          <a:bodyPr wrap="square" rtlCol="0">
            <a:spAutoFit/>
          </a:bodyPr>
          <a:lstStyle/>
          <a:p>
            <a:r>
              <a:rPr lang="tr-TR" sz="3600" b="1" dirty="0">
                <a:latin typeface="+mj-lt"/>
              </a:rPr>
              <a:t>OKUDUĞUNUZ İÇİN TEŞEKKÜRLER</a:t>
            </a:r>
          </a:p>
          <a:p>
            <a:r>
              <a:rPr lang="tr-TR" sz="3600" b="1" dirty="0">
                <a:latin typeface="+mj-lt"/>
              </a:rPr>
              <a:t>UMARIM FAYDALI OLMUŞTUR…</a:t>
            </a:r>
            <a:endParaRPr lang="tr-TR" sz="5400" b="1" dirty="0">
              <a:latin typeface="+mj-lt"/>
            </a:endParaRPr>
          </a:p>
        </p:txBody>
      </p:sp>
    </p:spTree>
    <p:extLst>
      <p:ext uri="{BB962C8B-B14F-4D97-AF65-F5344CB8AC3E}">
        <p14:creationId xmlns:p14="http://schemas.microsoft.com/office/powerpoint/2010/main" val="28138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03ACDEE0-4CBD-9C13-A26F-6BC3BD086F37}"/>
              </a:ext>
            </a:extLst>
          </p:cNvPr>
          <p:cNvSpPr>
            <a:spLocks noGrp="1"/>
          </p:cNvSpPr>
          <p:nvPr>
            <p:ph sz="half" idx="2"/>
          </p:nvPr>
        </p:nvSpPr>
        <p:spPr>
          <a:xfrm>
            <a:off x="764799" y="513348"/>
            <a:ext cx="10662401" cy="5791199"/>
          </a:xfrm>
        </p:spPr>
        <p:txBody>
          <a:bodyPr>
            <a:normAutofit fontScale="85000" lnSpcReduction="20000"/>
          </a:bodyPr>
          <a:lstStyle/>
          <a:p>
            <a:r>
              <a:rPr lang="tr-TR" dirty="0"/>
              <a:t>Ekmek hamurunun pişirilmesi sırasında sıcaklık etkisiyle hava kabarcıkları genleştikçe, ekmeğin gözenekli bir yapı haline geldiği görülür.</a:t>
            </a:r>
          </a:p>
          <a:p>
            <a:r>
              <a:rPr lang="tr-TR" dirty="0"/>
              <a:t> Öz miktarı ve kalitesi yetersiz olan unlardan yapılan ekmekler, küçük hacimli, basık ve düzensiz bir gözenek yapısına sahip olmakta, kabuk yapılarında düzensiz çatlak ve yarıklar bulunmakta, ayrıca bu tip ekmekler kısa sürede bayatlamaktadır.</a:t>
            </a:r>
          </a:p>
          <a:p>
            <a:r>
              <a:rPr lang="tr-TR" dirty="0"/>
              <a:t> Bu bayatlama sürecinde ekmeğin fiziksel yapısında çeşitli değişmeler meydana gelmektedir. </a:t>
            </a:r>
          </a:p>
          <a:p>
            <a:r>
              <a:rPr lang="tr-TR" dirty="0"/>
              <a:t>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t>
            </a:r>
            <a:r>
              <a:rPr lang="tr-TR" dirty="0" err="1"/>
              <a:t>açıklanmıştır.Türk</a:t>
            </a:r>
            <a:r>
              <a:rPr lang="tr-TR" dirty="0"/>
              <a:t>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a:t>
            </a:r>
            <a:endParaRPr lang="tr-TR" dirty="0">
              <a:latin typeface="+mj-lt"/>
            </a:endParaRPr>
          </a:p>
          <a:p>
            <a:endParaRPr lang="tr-TR" dirty="0"/>
          </a:p>
        </p:txBody>
      </p:sp>
    </p:spTree>
    <p:extLst>
      <p:ext uri="{BB962C8B-B14F-4D97-AF65-F5344CB8AC3E}">
        <p14:creationId xmlns:p14="http://schemas.microsoft.com/office/powerpoint/2010/main" val="35702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7C1E31D9-E1D5-24BF-C255-054B7BD955CD}"/>
              </a:ext>
            </a:extLst>
          </p:cNvPr>
          <p:cNvSpPr>
            <a:spLocks noGrp="1"/>
          </p:cNvSpPr>
          <p:nvPr>
            <p:ph type="body" idx="1"/>
          </p:nvPr>
        </p:nvSpPr>
        <p:spPr>
          <a:xfrm>
            <a:off x="670485" y="1138051"/>
            <a:ext cx="10515600" cy="4524812"/>
          </a:xfrm>
        </p:spPr>
        <p:txBody>
          <a:bodyPr>
            <a:normAutofit/>
          </a:bodyPr>
          <a:lstStyle/>
          <a:p>
            <a:pPr marL="342900" indent="-342900">
              <a:buFont typeface="Arial" panose="020B0604020202020204" pitchFamily="34" charset="0"/>
              <a:buChar char="•"/>
            </a:pPr>
            <a:r>
              <a:rPr lang="tr-TR" dirty="0">
                <a:solidFill>
                  <a:schemeClr val="tx1"/>
                </a:solidFill>
                <a:latin typeface="+mj-lt"/>
              </a:rPr>
              <a:t>Türk Gıda Kodeksinin ürünler tebliğinde de ifade edildiği üzere her gıdada olduğu gibi ekmeğinde kendine has görünümü olması gerekmektedir. </a:t>
            </a:r>
          </a:p>
          <a:p>
            <a:pPr marL="342900" indent="-342900">
              <a:buFont typeface="Arial" panose="020B0604020202020204" pitchFamily="34" charset="0"/>
              <a:buChar char="•"/>
            </a:pPr>
            <a:r>
              <a:rPr lang="tr-TR" dirty="0">
                <a:solidFill>
                  <a:schemeClr val="tx1"/>
                </a:solidFill>
                <a:latin typeface="+mj-lt"/>
              </a:rPr>
              <a:t>Hazırlanmış ekmeklerin istenen boyutlarda dilimlenerek, gelişmiş tarayıcılarla görüntülerin hassas bir şekilde alınıp, bilgisayar ortamında incelenebilecek hale getirilmesi mümkündür. </a:t>
            </a:r>
          </a:p>
          <a:p>
            <a:pPr marL="342900" indent="-342900">
              <a:buFont typeface="Arial" panose="020B0604020202020204" pitchFamily="34" charset="0"/>
              <a:buChar char="•"/>
            </a:pPr>
            <a:r>
              <a:rPr lang="tr-TR" dirty="0">
                <a:solidFill>
                  <a:schemeClr val="tx1"/>
                </a:solidFill>
                <a:latin typeface="+mj-lt"/>
              </a:rPr>
              <a:t>Bu sayede birçok görüntü işleme tekniklerinin kullanılmasına imkân sağlanarak ekmek kalitesine yönelik analiz yapmak daha kolay hale gelmektedir. </a:t>
            </a:r>
          </a:p>
          <a:p>
            <a:pPr marL="342900" indent="-342900">
              <a:buFont typeface="Arial" panose="020B0604020202020204" pitchFamily="34" charset="0"/>
              <a:buChar char="•"/>
            </a:pPr>
            <a:r>
              <a:rPr lang="tr-TR" dirty="0">
                <a:solidFill>
                  <a:schemeClr val="tx1"/>
                </a:solidFill>
                <a:latin typeface="+mj-lt"/>
              </a:rPr>
              <a:t>Diğer yandan bir ekmek diliminde yüzlerce gözenek olduğu düşünüldüğünde bu gözeneklerin şekil, sayı, düzen gibi özelliklerinin belirlenmesine yönelik nesnel bir kalite analizi yapılmasında yine görüntü işleme tekniklerine ihtiyaç duyulmaktadır.</a:t>
            </a:r>
          </a:p>
          <a:p>
            <a:endParaRPr lang="tr-TR" dirty="0">
              <a:solidFill>
                <a:schemeClr val="tx1"/>
              </a:solidFill>
              <a:latin typeface="+mj-lt"/>
            </a:endParaRPr>
          </a:p>
        </p:txBody>
      </p:sp>
    </p:spTree>
    <p:extLst>
      <p:ext uri="{BB962C8B-B14F-4D97-AF65-F5344CB8AC3E}">
        <p14:creationId xmlns:p14="http://schemas.microsoft.com/office/powerpoint/2010/main" val="157993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29C2A42-6777-4A83-309D-33EEA2CF313A}"/>
              </a:ext>
            </a:extLst>
          </p:cNvPr>
          <p:cNvSpPr>
            <a:spLocks noGrp="1"/>
          </p:cNvSpPr>
          <p:nvPr>
            <p:ph type="body" idx="1"/>
          </p:nvPr>
        </p:nvSpPr>
        <p:spPr>
          <a:xfrm>
            <a:off x="591218" y="1140409"/>
            <a:ext cx="10515600" cy="4779127"/>
          </a:xfrm>
        </p:spPr>
        <p:txBody>
          <a:bodyPr>
            <a:normAutofit/>
          </a:bodyPr>
          <a:lstStyle/>
          <a:p>
            <a:pPr marL="342900" indent="-342900">
              <a:buFont typeface="Arial" panose="020B0604020202020204" pitchFamily="34" charset="0"/>
              <a:buChar char="•"/>
            </a:pPr>
            <a:r>
              <a:rPr lang="tr-TR" sz="2400" dirty="0">
                <a:solidFill>
                  <a:schemeClr val="tx1"/>
                </a:solidFill>
                <a:latin typeface="+mj-lt"/>
              </a:rPr>
              <a:t>Bu çalışmada DATEM (</a:t>
            </a:r>
            <a:r>
              <a:rPr lang="tr-TR" sz="2400" dirty="0" err="1">
                <a:solidFill>
                  <a:schemeClr val="tx1"/>
                </a:solidFill>
                <a:latin typeface="+mj-lt"/>
              </a:rPr>
              <a:t>Diacetil</a:t>
            </a:r>
            <a:r>
              <a:rPr lang="tr-TR" sz="2400" dirty="0">
                <a:solidFill>
                  <a:schemeClr val="tx1"/>
                </a:solidFill>
                <a:latin typeface="+mj-lt"/>
              </a:rPr>
              <a:t> </a:t>
            </a:r>
            <a:r>
              <a:rPr lang="tr-TR" sz="2400" dirty="0" err="1">
                <a:solidFill>
                  <a:schemeClr val="tx1"/>
                </a:solidFill>
                <a:latin typeface="+mj-lt"/>
              </a:rPr>
              <a:t>tartaric</a:t>
            </a:r>
            <a:r>
              <a:rPr lang="tr-TR" sz="2400" dirty="0">
                <a:solidFill>
                  <a:schemeClr val="tx1"/>
                </a:solidFill>
                <a:latin typeface="+mj-lt"/>
              </a:rPr>
              <a:t> </a:t>
            </a:r>
            <a:r>
              <a:rPr lang="tr-TR" sz="2400" dirty="0" err="1">
                <a:solidFill>
                  <a:schemeClr val="tx1"/>
                </a:solidFill>
                <a:latin typeface="+mj-lt"/>
              </a:rPr>
              <a:t>esters</a:t>
            </a:r>
            <a:r>
              <a:rPr lang="tr-TR" sz="2400" dirty="0">
                <a:solidFill>
                  <a:schemeClr val="tx1"/>
                </a:solidFill>
                <a:latin typeface="+mj-lt"/>
              </a:rPr>
              <a:t> of </a:t>
            </a:r>
            <a:r>
              <a:rPr lang="tr-TR" sz="2400" dirty="0" err="1">
                <a:solidFill>
                  <a:schemeClr val="tx1"/>
                </a:solidFill>
                <a:latin typeface="+mj-lt"/>
              </a:rPr>
              <a:t>monogliserid</a:t>
            </a:r>
            <a:r>
              <a:rPr lang="tr-TR" sz="2400" dirty="0">
                <a:solidFill>
                  <a:schemeClr val="tx1"/>
                </a:solidFill>
                <a:latin typeface="+mj-lt"/>
              </a:rPr>
              <a:t>) katkı maddesinin, fosfolipaz (FL) enziminin ve </a:t>
            </a:r>
            <a:r>
              <a:rPr lang="tr-TR" sz="2400" dirty="0" err="1">
                <a:solidFill>
                  <a:schemeClr val="tx1"/>
                </a:solidFill>
                <a:latin typeface="+mj-lt"/>
              </a:rPr>
              <a:t>glikolipaz</a:t>
            </a:r>
            <a:r>
              <a:rPr lang="tr-TR" sz="2400" dirty="0">
                <a:solidFill>
                  <a:schemeClr val="tx1"/>
                </a:solidFill>
                <a:latin typeface="+mj-lt"/>
              </a:rPr>
              <a:t> (GL) enziminin doğrudan ekmek yapım yöntemiyle üretilmiş ekmeklerdeki kaliteye olan etkisi belirlenmiştir. </a:t>
            </a:r>
          </a:p>
          <a:p>
            <a:pPr marL="342900" indent="-342900">
              <a:buFont typeface="Arial" panose="020B0604020202020204" pitchFamily="34" charset="0"/>
              <a:buChar char="•"/>
            </a:pPr>
            <a:r>
              <a:rPr lang="tr-TR" sz="2400" dirty="0">
                <a:solidFill>
                  <a:schemeClr val="tx1"/>
                </a:solidFill>
                <a:latin typeface="+mj-lt"/>
              </a:rPr>
              <a:t>Bu amaçla, </a:t>
            </a:r>
            <a:r>
              <a:rPr lang="tr-TR" sz="2400" dirty="0" err="1">
                <a:solidFill>
                  <a:schemeClr val="tx1"/>
                </a:solidFill>
                <a:latin typeface="+mj-lt"/>
              </a:rPr>
              <a:t>Matlab’te</a:t>
            </a:r>
            <a:r>
              <a:rPr lang="tr-TR" sz="2400" dirty="0">
                <a:solidFill>
                  <a:schemeClr val="tx1"/>
                </a:solidFill>
                <a:latin typeface="+mj-lt"/>
              </a:rPr>
              <a:t> görüntü işleme teknikleri kullanılmış ve ekmek gözeneklerinin bölütlenmesi temelli bir yazılım oluşturulmuştur. </a:t>
            </a:r>
          </a:p>
          <a:p>
            <a:pPr marL="342900" indent="-342900">
              <a:buFont typeface="Arial" panose="020B0604020202020204" pitchFamily="34" charset="0"/>
              <a:buChar char="•"/>
            </a:pPr>
            <a:r>
              <a:rPr lang="tr-TR" sz="2400" dirty="0">
                <a:solidFill>
                  <a:schemeClr val="tx1"/>
                </a:solidFill>
                <a:latin typeface="+mj-lt"/>
              </a:rPr>
              <a:t>Çalışmada, 104 farklı ekmek imgesi kullanılmıştır. Elde edilen sonuçlar </a:t>
            </a:r>
            <a:r>
              <a:rPr lang="tr-TR" sz="2400" dirty="0" err="1">
                <a:solidFill>
                  <a:schemeClr val="tx1"/>
                </a:solidFill>
                <a:latin typeface="+mj-lt"/>
              </a:rPr>
              <a:t>DATEM’in</a:t>
            </a:r>
            <a:r>
              <a:rPr lang="tr-TR" sz="2400" dirty="0">
                <a:solidFill>
                  <a:schemeClr val="tx1"/>
                </a:solidFill>
                <a:latin typeface="+mj-lt"/>
              </a:rPr>
              <a:t> ekmeğin gözenek yapısını iyileştirerek, konsantrasyonuyla doğru orantılı olarak ekmek hacmini arttırdığını göstermiştir. </a:t>
            </a:r>
          </a:p>
          <a:p>
            <a:pPr marL="342900" indent="-342900">
              <a:buFont typeface="Arial" panose="020B0604020202020204" pitchFamily="34" charset="0"/>
              <a:buChar char="•"/>
            </a:pPr>
            <a:r>
              <a:rPr lang="tr-TR" sz="2400" dirty="0">
                <a:solidFill>
                  <a:schemeClr val="tx1"/>
                </a:solidFill>
                <a:latin typeface="+mj-lt"/>
              </a:rPr>
              <a:t>Çalışmanın başarımının belirlenmesinde ZSI (</a:t>
            </a:r>
            <a:r>
              <a:rPr lang="tr-TR" sz="2400" dirty="0" err="1">
                <a:solidFill>
                  <a:schemeClr val="tx1"/>
                </a:solidFill>
                <a:latin typeface="+mj-lt"/>
              </a:rPr>
              <a:t>Zijdenbos</a:t>
            </a:r>
            <a:r>
              <a:rPr lang="tr-TR" sz="2400" dirty="0">
                <a:solidFill>
                  <a:schemeClr val="tx1"/>
                </a:solidFill>
                <a:latin typeface="+mj-lt"/>
              </a:rPr>
              <a:t> </a:t>
            </a:r>
            <a:r>
              <a:rPr lang="tr-TR" sz="2400" dirty="0" err="1">
                <a:solidFill>
                  <a:schemeClr val="tx1"/>
                </a:solidFill>
                <a:latin typeface="+mj-lt"/>
              </a:rPr>
              <a:t>Similarity</a:t>
            </a:r>
            <a:r>
              <a:rPr lang="tr-TR" sz="2400" dirty="0">
                <a:solidFill>
                  <a:schemeClr val="tx1"/>
                </a:solidFill>
                <a:latin typeface="+mj-lt"/>
              </a:rPr>
              <a:t> Index) indeksi kullanılmıştır. . </a:t>
            </a:r>
          </a:p>
          <a:p>
            <a:pPr marL="342900" indent="-342900">
              <a:buFont typeface="Arial" panose="020B0604020202020204" pitchFamily="34" charset="0"/>
              <a:buChar char="•"/>
            </a:pPr>
            <a:r>
              <a:rPr lang="tr-TR" sz="2400" dirty="0">
                <a:solidFill>
                  <a:schemeClr val="tx1"/>
                </a:solidFill>
                <a:latin typeface="+mj-lt"/>
              </a:rPr>
              <a:t>Ve elde edilen sonuçlar, önerilen metodolojinin ekmek gözeneklerinin bölütlenmesine dayanan ekmek kalitesi analizinde kullanılabileceğini göstermiştir.</a:t>
            </a:r>
            <a:endParaRPr lang="tr-TR" dirty="0">
              <a:solidFill>
                <a:schemeClr val="tx1"/>
              </a:solidFill>
              <a:latin typeface="+mj-lt"/>
            </a:endParaRPr>
          </a:p>
        </p:txBody>
      </p:sp>
    </p:spTree>
    <p:extLst>
      <p:ext uri="{BB962C8B-B14F-4D97-AF65-F5344CB8AC3E}">
        <p14:creationId xmlns:p14="http://schemas.microsoft.com/office/powerpoint/2010/main" val="221492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EAFB4-7CEF-F2FF-1BC1-3362DF050A7A}"/>
              </a:ext>
            </a:extLst>
          </p:cNvPr>
          <p:cNvSpPr>
            <a:spLocks noGrp="1"/>
          </p:cNvSpPr>
          <p:nvPr>
            <p:ph type="title"/>
          </p:nvPr>
        </p:nvSpPr>
        <p:spPr>
          <a:xfrm>
            <a:off x="372310" y="891591"/>
            <a:ext cx="10515600" cy="486358"/>
          </a:xfrm>
        </p:spPr>
        <p:txBody>
          <a:bodyPr>
            <a:noAutofit/>
          </a:bodyPr>
          <a:lstStyle/>
          <a:p>
            <a:r>
              <a:rPr lang="tr-TR" sz="3600" dirty="0">
                <a:latin typeface="+mn-lt"/>
              </a:rPr>
              <a:t>2) DENEYSEL METOT (</a:t>
            </a:r>
            <a:r>
              <a:rPr lang="tr-TR" sz="3600" dirty="0" err="1">
                <a:latin typeface="+mn-lt"/>
              </a:rPr>
              <a:t>Experimental</a:t>
            </a:r>
            <a:r>
              <a:rPr lang="tr-TR" sz="3600" dirty="0">
                <a:latin typeface="+mn-lt"/>
              </a:rPr>
              <a:t> </a:t>
            </a:r>
            <a:r>
              <a:rPr lang="tr-TR" sz="3600" dirty="0" err="1">
                <a:latin typeface="+mn-lt"/>
              </a:rPr>
              <a:t>Method</a:t>
            </a:r>
            <a:r>
              <a:rPr lang="tr-TR" sz="3600" dirty="0">
                <a:latin typeface="+mn-lt"/>
              </a:rPr>
              <a:t>):   </a:t>
            </a:r>
            <a:br>
              <a:rPr lang="tr-TR" sz="3600" dirty="0">
                <a:latin typeface="+mn-lt"/>
              </a:rPr>
            </a:br>
            <a:r>
              <a:rPr lang="tr-TR" sz="3600" dirty="0">
                <a:latin typeface="+mn-lt"/>
              </a:rPr>
              <a:t>     </a:t>
            </a:r>
            <a:r>
              <a:rPr lang="tr-TR" sz="2800" dirty="0">
                <a:latin typeface="+mn-lt"/>
              </a:rPr>
              <a:t>2.1. </a:t>
            </a:r>
            <a:r>
              <a:rPr lang="tr-TR" sz="2800" dirty="0" err="1">
                <a:latin typeface="+mn-lt"/>
              </a:rPr>
              <a:t>Dataset</a:t>
            </a:r>
            <a:endParaRPr lang="tr-TR" sz="2800" dirty="0">
              <a:latin typeface="+mn-lt"/>
            </a:endParaRPr>
          </a:p>
        </p:txBody>
      </p:sp>
      <p:sp>
        <p:nvSpPr>
          <p:cNvPr id="3" name="Metin Yer Tutucusu 2">
            <a:extLst>
              <a:ext uri="{FF2B5EF4-FFF2-40B4-BE49-F238E27FC236}">
                <a16:creationId xmlns:a16="http://schemas.microsoft.com/office/drawing/2014/main" id="{18AF33A1-2222-E772-CED3-35AA6F2378BE}"/>
              </a:ext>
            </a:extLst>
          </p:cNvPr>
          <p:cNvSpPr>
            <a:spLocks noGrp="1"/>
          </p:cNvSpPr>
          <p:nvPr>
            <p:ph type="body" idx="1"/>
          </p:nvPr>
        </p:nvSpPr>
        <p:spPr>
          <a:xfrm>
            <a:off x="821488" y="1572126"/>
            <a:ext cx="6188911" cy="5030872"/>
          </a:xfrm>
        </p:spPr>
        <p:txBody>
          <a:bodyPr>
            <a:normAutofit/>
          </a:bodyPr>
          <a:lstStyle/>
          <a:p>
            <a:r>
              <a:rPr lang="tr-TR" dirty="0">
                <a:solidFill>
                  <a:schemeClr val="tx1"/>
                </a:solidFill>
                <a:latin typeface="+mj-lt"/>
              </a:rPr>
              <a:t>Çalışmada kullanılan ekmek kesit alan görüntüleri doğrudan ekmek yapım yöntemiyle  elde edilmiştir.</a:t>
            </a:r>
          </a:p>
          <a:p>
            <a:r>
              <a:rPr lang="tr-TR" dirty="0">
                <a:solidFill>
                  <a:schemeClr val="tx1"/>
                </a:solidFill>
                <a:latin typeface="+mj-lt"/>
              </a:rPr>
              <a:t> </a:t>
            </a:r>
          </a:p>
          <a:p>
            <a:r>
              <a:rPr lang="tr-TR" dirty="0">
                <a:solidFill>
                  <a:schemeClr val="tx1"/>
                </a:solidFill>
                <a:latin typeface="+mj-lt"/>
              </a:rPr>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a:t>
            </a:r>
          </a:p>
          <a:p>
            <a:endParaRPr lang="tr-TR" dirty="0">
              <a:solidFill>
                <a:schemeClr val="tx1"/>
              </a:solidFill>
              <a:latin typeface="+mj-lt"/>
            </a:endParaRPr>
          </a:p>
        </p:txBody>
      </p:sp>
      <p:pic>
        <p:nvPicPr>
          <p:cNvPr id="1026" name="Picture 2" descr="Görüntü işleme teknikleri kullanılarak ekmek doku analizi ve ...">
            <a:extLst>
              <a:ext uri="{FF2B5EF4-FFF2-40B4-BE49-F238E27FC236}">
                <a16:creationId xmlns:a16="http://schemas.microsoft.com/office/drawing/2014/main" id="{E2794F40-1F4F-67DD-9654-9254589D2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712" y="1732548"/>
            <a:ext cx="3036800" cy="3736556"/>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79396680-6B94-EEE3-56DE-3CDFDBDD36D6}"/>
              </a:ext>
            </a:extLst>
          </p:cNvPr>
          <p:cNvSpPr txBox="1"/>
          <p:nvPr/>
        </p:nvSpPr>
        <p:spPr>
          <a:xfrm>
            <a:off x="8333712" y="5500538"/>
            <a:ext cx="2847635" cy="646331"/>
          </a:xfrm>
          <a:prstGeom prst="rect">
            <a:avLst/>
          </a:prstGeom>
          <a:noFill/>
        </p:spPr>
        <p:txBody>
          <a:bodyPr wrap="square" rtlCol="0">
            <a:spAutoFit/>
          </a:bodyPr>
          <a:lstStyle/>
          <a:p>
            <a:r>
              <a:rPr lang="tr-TR" dirty="0" err="1"/>
              <a:t>Orjinal</a:t>
            </a:r>
            <a:r>
              <a:rPr lang="tr-TR" dirty="0"/>
              <a:t> ekmek görüntüleri (</a:t>
            </a:r>
            <a:r>
              <a:rPr lang="tr-TR" dirty="0" err="1"/>
              <a:t>Original</a:t>
            </a:r>
            <a:r>
              <a:rPr lang="tr-TR" dirty="0"/>
              <a:t> </a:t>
            </a:r>
            <a:r>
              <a:rPr lang="tr-TR" dirty="0" err="1"/>
              <a:t>bread</a:t>
            </a:r>
            <a:r>
              <a:rPr lang="tr-TR" dirty="0"/>
              <a:t> </a:t>
            </a:r>
            <a:r>
              <a:rPr lang="tr-TR" dirty="0" err="1"/>
              <a:t>images</a:t>
            </a:r>
            <a:r>
              <a:rPr lang="tr-TR" dirty="0"/>
              <a:t>)</a:t>
            </a:r>
          </a:p>
        </p:txBody>
      </p:sp>
    </p:spTree>
    <p:extLst>
      <p:ext uri="{BB962C8B-B14F-4D97-AF65-F5344CB8AC3E}">
        <p14:creationId xmlns:p14="http://schemas.microsoft.com/office/powerpoint/2010/main" val="9299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78C6BF81-F986-E709-C766-27752C97D63D}"/>
              </a:ext>
            </a:extLst>
          </p:cNvPr>
          <p:cNvSpPr>
            <a:spLocks noGrp="1"/>
          </p:cNvSpPr>
          <p:nvPr>
            <p:ph type="body" idx="1"/>
          </p:nvPr>
        </p:nvSpPr>
        <p:spPr>
          <a:xfrm>
            <a:off x="719556" y="1028116"/>
            <a:ext cx="6403139" cy="4570579"/>
          </a:xfrm>
        </p:spPr>
        <p:txBody>
          <a:bodyPr>
            <a:normAutofit/>
          </a:bodyPr>
          <a:lstStyle/>
          <a:p>
            <a:r>
              <a:rPr lang="tr-TR" dirty="0"/>
              <a:t> </a:t>
            </a:r>
            <a:r>
              <a:rPr lang="tr-TR" dirty="0">
                <a:solidFill>
                  <a:schemeClr val="tx1"/>
                </a:solidFill>
                <a:latin typeface="+mj-lt"/>
              </a:rPr>
              <a:t>Çalışmada kullanılan ekmek kesit alan görüntüleri doğrudan ekmek yapım yöntemiyle  elde edilmiştir.</a:t>
            </a:r>
          </a:p>
          <a:p>
            <a:r>
              <a:rPr lang="tr-TR" dirty="0">
                <a:solidFill>
                  <a:schemeClr val="tx1"/>
                </a:solidFill>
                <a:latin typeface="+mj-lt"/>
              </a:rPr>
              <a:t> </a:t>
            </a:r>
          </a:p>
          <a:p>
            <a:r>
              <a:rPr lang="tr-TR" dirty="0">
                <a:solidFill>
                  <a:schemeClr val="tx1"/>
                </a:solidFill>
                <a:latin typeface="+mj-lt"/>
              </a:rPr>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a:t>
            </a:r>
          </a:p>
          <a:p>
            <a:endParaRPr lang="tr-TR" dirty="0"/>
          </a:p>
        </p:txBody>
      </p:sp>
      <p:sp>
        <p:nvSpPr>
          <p:cNvPr id="5" name="Metin kutusu 4">
            <a:extLst>
              <a:ext uri="{FF2B5EF4-FFF2-40B4-BE49-F238E27FC236}">
                <a16:creationId xmlns:a16="http://schemas.microsoft.com/office/drawing/2014/main" id="{918A30DD-70D6-5D6B-D2E5-6B1D860DD7C9}"/>
              </a:ext>
            </a:extLst>
          </p:cNvPr>
          <p:cNvSpPr txBox="1"/>
          <p:nvPr/>
        </p:nvSpPr>
        <p:spPr>
          <a:xfrm>
            <a:off x="7892715" y="4989033"/>
            <a:ext cx="2855495" cy="646331"/>
          </a:xfrm>
          <a:prstGeom prst="rect">
            <a:avLst/>
          </a:prstGeom>
          <a:noFill/>
        </p:spPr>
        <p:txBody>
          <a:bodyPr wrap="square" rtlCol="0">
            <a:spAutoFit/>
          </a:bodyPr>
          <a:lstStyle/>
          <a:p>
            <a:r>
              <a:rPr lang="tr-TR" dirty="0"/>
              <a:t>Gri seviye ekmek görüntüsü (</a:t>
            </a:r>
            <a:r>
              <a:rPr lang="tr-TR" dirty="0" err="1"/>
              <a:t>Gray</a:t>
            </a:r>
            <a:r>
              <a:rPr lang="tr-TR" dirty="0"/>
              <a:t> </a:t>
            </a:r>
            <a:r>
              <a:rPr lang="tr-TR" dirty="0" err="1"/>
              <a:t>level</a:t>
            </a:r>
            <a:r>
              <a:rPr lang="tr-TR" dirty="0"/>
              <a:t> </a:t>
            </a:r>
            <a:r>
              <a:rPr lang="tr-TR" dirty="0" err="1"/>
              <a:t>bread</a:t>
            </a:r>
            <a:r>
              <a:rPr lang="tr-TR" dirty="0"/>
              <a:t> </a:t>
            </a:r>
            <a:r>
              <a:rPr lang="tr-TR" dirty="0" err="1"/>
              <a:t>images</a:t>
            </a:r>
            <a:r>
              <a:rPr lang="tr-TR" dirty="0"/>
              <a:t>)</a:t>
            </a:r>
          </a:p>
        </p:txBody>
      </p:sp>
      <p:pic>
        <p:nvPicPr>
          <p:cNvPr id="7" name="Resim 6">
            <a:extLst>
              <a:ext uri="{FF2B5EF4-FFF2-40B4-BE49-F238E27FC236}">
                <a16:creationId xmlns:a16="http://schemas.microsoft.com/office/drawing/2014/main" id="{CA7191AD-B819-DA58-56E3-F3CF25FE4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715" y="1222636"/>
            <a:ext cx="2855495" cy="3604022"/>
          </a:xfrm>
          <a:prstGeom prst="rect">
            <a:avLst/>
          </a:prstGeom>
        </p:spPr>
      </p:pic>
    </p:spTree>
    <p:extLst>
      <p:ext uri="{BB962C8B-B14F-4D97-AF65-F5344CB8AC3E}">
        <p14:creationId xmlns:p14="http://schemas.microsoft.com/office/powerpoint/2010/main" val="9703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C2C890-7753-243B-E86C-D665020ABFFF}"/>
              </a:ext>
            </a:extLst>
          </p:cNvPr>
          <p:cNvSpPr>
            <a:spLocks noGrp="1"/>
          </p:cNvSpPr>
          <p:nvPr>
            <p:ph type="title"/>
          </p:nvPr>
        </p:nvSpPr>
        <p:spPr>
          <a:xfrm>
            <a:off x="783723" y="513347"/>
            <a:ext cx="5697287" cy="1383382"/>
          </a:xfrm>
        </p:spPr>
        <p:txBody>
          <a:bodyPr>
            <a:normAutofit fontScale="90000"/>
          </a:bodyPr>
          <a:lstStyle/>
          <a:p>
            <a:r>
              <a:rPr lang="tr-TR" sz="3600" b="1" dirty="0"/>
              <a:t>2.2. Yöntemler (</a:t>
            </a:r>
            <a:r>
              <a:rPr lang="tr-TR" sz="3600" b="1" dirty="0" err="1"/>
              <a:t>Methods</a:t>
            </a:r>
            <a:r>
              <a:rPr lang="tr-TR" sz="3600" b="1" dirty="0"/>
              <a:t>) </a:t>
            </a:r>
            <a:br>
              <a:rPr lang="tr-TR" dirty="0">
                <a:solidFill>
                  <a:schemeClr val="tx1"/>
                </a:solidFill>
              </a:rPr>
            </a:br>
            <a:endParaRPr lang="tr-TR" dirty="0"/>
          </a:p>
        </p:txBody>
      </p:sp>
      <p:sp>
        <p:nvSpPr>
          <p:cNvPr id="3" name="Metin Yer Tutucusu 2">
            <a:extLst>
              <a:ext uri="{FF2B5EF4-FFF2-40B4-BE49-F238E27FC236}">
                <a16:creationId xmlns:a16="http://schemas.microsoft.com/office/drawing/2014/main" id="{7283034D-A4C9-04C7-3B12-DFAE691F144B}"/>
              </a:ext>
            </a:extLst>
          </p:cNvPr>
          <p:cNvSpPr>
            <a:spLocks noGrp="1"/>
          </p:cNvSpPr>
          <p:nvPr>
            <p:ph type="body" idx="1"/>
          </p:nvPr>
        </p:nvSpPr>
        <p:spPr>
          <a:xfrm>
            <a:off x="1088524" y="1590973"/>
            <a:ext cx="4237455" cy="3252786"/>
          </a:xfrm>
        </p:spPr>
        <p:txBody>
          <a:bodyPr>
            <a:normAutofit fontScale="92500" lnSpcReduction="20000"/>
          </a:bodyPr>
          <a:lstStyle/>
          <a:p>
            <a:endParaRPr lang="tr-TR" dirty="0">
              <a:solidFill>
                <a:schemeClr val="tx1"/>
              </a:solidFill>
              <a:latin typeface="+mj-lt"/>
            </a:endParaRPr>
          </a:p>
          <a:p>
            <a:pPr marL="342900" indent="-342900">
              <a:buFont typeface="Arial" panose="020B0604020202020204" pitchFamily="34" charset="0"/>
              <a:buChar char="•"/>
            </a:pPr>
            <a:r>
              <a:rPr lang="tr-TR" dirty="0">
                <a:solidFill>
                  <a:schemeClr val="tx1"/>
                </a:solidFill>
                <a:latin typeface="+mj-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p>
          <a:p>
            <a:endParaRPr lang="tr-TR" dirty="0"/>
          </a:p>
        </p:txBody>
      </p:sp>
      <p:pic>
        <p:nvPicPr>
          <p:cNvPr id="6" name="Resim 5">
            <a:extLst>
              <a:ext uri="{FF2B5EF4-FFF2-40B4-BE49-F238E27FC236}">
                <a16:creationId xmlns:a16="http://schemas.microsoft.com/office/drawing/2014/main" id="{7CC69477-B28B-A6B0-10F2-8C754D454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811" y="1567834"/>
            <a:ext cx="2487655" cy="3139758"/>
          </a:xfrm>
          <a:prstGeom prst="rect">
            <a:avLst/>
          </a:prstGeom>
        </p:spPr>
      </p:pic>
      <p:sp>
        <p:nvSpPr>
          <p:cNvPr id="7" name="Metin kutusu 6">
            <a:extLst>
              <a:ext uri="{FF2B5EF4-FFF2-40B4-BE49-F238E27FC236}">
                <a16:creationId xmlns:a16="http://schemas.microsoft.com/office/drawing/2014/main" id="{2BEB4B9D-B503-8C7A-2E34-6BA957EB5E86}"/>
              </a:ext>
            </a:extLst>
          </p:cNvPr>
          <p:cNvSpPr txBox="1"/>
          <p:nvPr/>
        </p:nvSpPr>
        <p:spPr>
          <a:xfrm>
            <a:off x="6657474" y="4967000"/>
            <a:ext cx="2999874" cy="646331"/>
          </a:xfrm>
          <a:prstGeom prst="rect">
            <a:avLst/>
          </a:prstGeom>
          <a:noFill/>
        </p:spPr>
        <p:txBody>
          <a:bodyPr wrap="square" rtlCol="0">
            <a:spAutoFit/>
          </a:bodyPr>
          <a:lstStyle/>
          <a:p>
            <a:r>
              <a:rPr lang="tr-TR" dirty="0"/>
              <a:t>Gri seviye ekmek görüntüsü (</a:t>
            </a:r>
            <a:r>
              <a:rPr lang="tr-TR" dirty="0" err="1"/>
              <a:t>Gray</a:t>
            </a:r>
            <a:r>
              <a:rPr lang="tr-TR" dirty="0"/>
              <a:t> </a:t>
            </a:r>
            <a:r>
              <a:rPr lang="tr-TR" dirty="0" err="1"/>
              <a:t>level</a:t>
            </a:r>
            <a:r>
              <a:rPr lang="tr-TR" dirty="0"/>
              <a:t> </a:t>
            </a:r>
            <a:r>
              <a:rPr lang="tr-TR" dirty="0" err="1"/>
              <a:t>bread</a:t>
            </a:r>
            <a:r>
              <a:rPr lang="tr-TR" dirty="0"/>
              <a:t> </a:t>
            </a:r>
            <a:r>
              <a:rPr lang="tr-TR" dirty="0" err="1"/>
              <a:t>images</a:t>
            </a:r>
            <a:r>
              <a:rPr lang="tr-TR" dirty="0"/>
              <a:t>)</a:t>
            </a:r>
          </a:p>
        </p:txBody>
      </p:sp>
    </p:spTree>
    <p:extLst>
      <p:ext uri="{BB962C8B-B14F-4D97-AF65-F5344CB8AC3E}">
        <p14:creationId xmlns:p14="http://schemas.microsoft.com/office/powerpoint/2010/main" val="409364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42B22-899F-CC68-CC62-6C17723EF89E}"/>
              </a:ext>
            </a:extLst>
          </p:cNvPr>
          <p:cNvSpPr>
            <a:spLocks noGrp="1"/>
          </p:cNvSpPr>
          <p:nvPr>
            <p:ph type="title"/>
          </p:nvPr>
        </p:nvSpPr>
        <p:spPr>
          <a:xfrm>
            <a:off x="591218" y="1329824"/>
            <a:ext cx="8578516" cy="1007895"/>
          </a:xfrm>
        </p:spPr>
        <p:txBody>
          <a:bodyPr>
            <a:normAutofit/>
          </a:bodyPr>
          <a:lstStyle/>
          <a:p>
            <a:r>
              <a:rPr lang="tr-TR" sz="3600" b="1" dirty="0"/>
              <a:t>2.3. Histogram Germe (Histogram </a:t>
            </a:r>
            <a:r>
              <a:rPr lang="tr-TR" sz="3600" b="1" dirty="0" err="1"/>
              <a:t>Stretching</a:t>
            </a:r>
            <a:r>
              <a:rPr lang="tr-TR" sz="3600" b="1" dirty="0"/>
              <a:t>)</a:t>
            </a:r>
          </a:p>
        </p:txBody>
      </p:sp>
      <p:sp>
        <p:nvSpPr>
          <p:cNvPr id="3" name="Metin Yer Tutucusu 2">
            <a:extLst>
              <a:ext uri="{FF2B5EF4-FFF2-40B4-BE49-F238E27FC236}">
                <a16:creationId xmlns:a16="http://schemas.microsoft.com/office/drawing/2014/main" id="{32633F18-B938-687E-C525-30B2E93E3E87}"/>
              </a:ext>
            </a:extLst>
          </p:cNvPr>
          <p:cNvSpPr>
            <a:spLocks noGrp="1"/>
          </p:cNvSpPr>
          <p:nvPr>
            <p:ph type="body" idx="1"/>
          </p:nvPr>
        </p:nvSpPr>
        <p:spPr>
          <a:xfrm>
            <a:off x="591218" y="2824831"/>
            <a:ext cx="10515600" cy="1500187"/>
          </a:xfrm>
        </p:spPr>
        <p:txBody>
          <a:bodyPr/>
          <a:lstStyle/>
          <a:p>
            <a:r>
              <a:rPr lang="tr-TR" dirty="0">
                <a:solidFill>
                  <a:schemeClr val="tx1"/>
                </a:solidFill>
                <a:latin typeface="+mj-lt"/>
              </a:rPr>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a:t>
            </a:r>
          </a:p>
        </p:txBody>
      </p:sp>
    </p:spTree>
    <p:extLst>
      <p:ext uri="{BB962C8B-B14F-4D97-AF65-F5344CB8AC3E}">
        <p14:creationId xmlns:p14="http://schemas.microsoft.com/office/powerpoint/2010/main" val="42492836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1845</Words>
  <Application>Microsoft Office PowerPoint</Application>
  <PresentationFormat>Geniş ekran</PresentationFormat>
  <Paragraphs>79</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Calibri</vt:lpstr>
      <vt:lpstr>Calibri Light</vt:lpstr>
      <vt:lpstr>Raleway</vt:lpstr>
      <vt:lpstr>Office Teması</vt:lpstr>
      <vt:lpstr>Görüntü İşleme Teknikleri  Kullanılarak Ekmek Doku Analizi ve Arayüz Programının Geliştirilmesi</vt:lpstr>
      <vt:lpstr>PowerPoint Sunusu</vt:lpstr>
      <vt:lpstr>PowerPoint Sunusu</vt:lpstr>
      <vt:lpstr>PowerPoint Sunusu</vt:lpstr>
      <vt:lpstr>PowerPoint Sunusu</vt:lpstr>
      <vt:lpstr>2) DENEYSEL METOT (Experimental Method):         2.1. Dataset</vt:lpstr>
      <vt:lpstr>PowerPoint Sunusu</vt:lpstr>
      <vt:lpstr>2.2. Yöntemler (Methods)  </vt:lpstr>
      <vt:lpstr>2.3. Histogram Germe (Histogram Stretching)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ibrahim erkan</dc:creator>
  <cp:lastModifiedBy>ibrahim erkan</cp:lastModifiedBy>
  <cp:revision>3</cp:revision>
  <dcterms:created xsi:type="dcterms:W3CDTF">2022-11-10T12:04:39Z</dcterms:created>
  <dcterms:modified xsi:type="dcterms:W3CDTF">2022-11-10T21:09:23Z</dcterms:modified>
</cp:coreProperties>
</file>