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handoutMasterIdLst>
    <p:handoutMasterId r:id="rId37"/>
  </p:handoutMasterIdLst>
  <p:sldIdLst>
    <p:sldId id="273" r:id="rId4"/>
    <p:sldId id="382" r:id="rId5"/>
    <p:sldId id="325" r:id="rId6"/>
    <p:sldId id="326" r:id="rId7"/>
    <p:sldId id="327" r:id="rId8"/>
    <p:sldId id="328" r:id="rId9"/>
    <p:sldId id="329" r:id="rId10"/>
    <p:sldId id="330" r:id="rId12"/>
    <p:sldId id="279" r:id="rId13"/>
    <p:sldId id="302" r:id="rId14"/>
    <p:sldId id="305" r:id="rId15"/>
    <p:sldId id="311" r:id="rId16"/>
    <p:sldId id="412" r:id="rId17"/>
    <p:sldId id="312" r:id="rId18"/>
    <p:sldId id="316" r:id="rId19"/>
    <p:sldId id="257" r:id="rId20"/>
    <p:sldId id="315" r:id="rId21"/>
    <p:sldId id="317" r:id="rId22"/>
    <p:sldId id="322" r:id="rId23"/>
    <p:sldId id="323" r:id="rId24"/>
    <p:sldId id="324" r:id="rId25"/>
    <p:sldId id="318" r:id="rId26"/>
    <p:sldId id="319" r:id="rId27"/>
    <p:sldId id="320" r:id="rId28"/>
    <p:sldId id="259" r:id="rId29"/>
    <p:sldId id="321" r:id="rId30"/>
    <p:sldId id="258" r:id="rId31"/>
    <p:sldId id="307" r:id="rId32"/>
    <p:sldId id="309" r:id="rId33"/>
    <p:sldId id="310" r:id="rId34"/>
    <p:sldId id="313" r:id="rId35"/>
    <p:sldId id="331" r:id="rId36"/>
  </p:sldIdLst>
  <p:sldSz cx="9144000" cy="6858000" type="screen4x3"/>
  <p:notesSz cx="6858000" cy="91173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C0128"/>
    <a:srgbClr val="000000"/>
    <a:srgbClr val="280049"/>
    <a:srgbClr val="171345"/>
    <a:srgbClr val="FFFDFB"/>
    <a:srgbClr val="29237D"/>
    <a:srgbClr val="423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77"/>
    <p:restoredTop sz="94660"/>
  </p:normalViewPr>
  <p:slideViewPr>
    <p:cSldViewPr showGuides="1">
      <p:cViewPr varScale="1">
        <p:scale>
          <a:sx n="80" d="100"/>
          <a:sy n="80" d="100"/>
        </p:scale>
        <p:origin x="3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1638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Click to edit Master notes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TextEdit="1"/>
          </p:cNvSpPr>
          <p:nvPr>
            <p:ph type="sldImg"/>
          </p:nvPr>
        </p:nvSpPr>
        <p:spPr>
          <a:xfrm>
            <a:off x="1158875" y="690563"/>
            <a:ext cx="4540250" cy="3405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122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89950" tIns="44975" rIns="89950" bIns="44975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  <p:sp>
        <p:nvSpPr>
          <p:cNvPr id="31746" name="Rectangle 3"/>
          <p:cNvSpPr>
            <a:spLocks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4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u="none" dirty="0"/>
              <a:t>22</a:t>
            </a:r>
            <a:endParaRPr lang="en-US" altLang="en-US" sz="1000" i="1" u="none" dirty="0"/>
          </a:p>
        </p:txBody>
      </p:sp>
      <p:sp>
        <p:nvSpPr>
          <p:cNvPr id="33795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6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7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8" name="Rectangle 7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2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u="none" dirty="0"/>
              <a:t>3</a:t>
            </a:r>
            <a:endParaRPr lang="en-US" altLang="en-US" sz="1000" i="1" u="none" dirty="0"/>
          </a:p>
        </p:txBody>
      </p:sp>
      <p:sp>
        <p:nvSpPr>
          <p:cNvPr id="35843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4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5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6" name="Rectangle 7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685800"/>
            <a:ext cx="1943100" cy="53721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800"/>
            <a:ext cx="5676900" cy="53721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8D027-3E4C-47C0-B4D0-DE0D97B79D0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03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u="none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u="none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B04AF-DB76-40E7-92C2-978D3089EAC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ailto:tsuzek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hyperlink" Target="https://www.reddit.com/r/dataisbeautiful/comments/v3h2g7/programming_languages_for_tech_careers_based_on/#lightbo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://eng1.mu.edu.tr/~tugba/DB/ceng2008_book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9812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Database Management Systems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77200" cy="2438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n-lt"/>
                <a:ea typeface="+mn-ea"/>
                <a:cs typeface="+mn-cs"/>
              </a:rPr>
              <a:t>Tu</a:t>
            </a:r>
            <a:r>
              <a:rPr lang="" altLang="en-US" dirty="0">
                <a:latin typeface="+mn-lt"/>
                <a:ea typeface="+mn-ea"/>
                <a:cs typeface="+mn-cs"/>
              </a:rPr>
              <a:t>ğ</a:t>
            </a:r>
            <a:r>
              <a:rPr lang="en-US" altLang="en-US" dirty="0">
                <a:latin typeface="+mn-lt"/>
                <a:ea typeface="+mn-ea"/>
                <a:cs typeface="+mn-cs"/>
              </a:rPr>
              <a:t>ba </a:t>
            </a:r>
            <a:r>
              <a:rPr lang="" altLang="en-US" dirty="0">
                <a:latin typeface="+mn-lt"/>
                <a:ea typeface="+mn-ea"/>
                <a:cs typeface="+mn-cs"/>
              </a:rPr>
              <a:t>Ö</a:t>
            </a:r>
            <a:r>
              <a:rPr lang="en-US" altLang="en-US" dirty="0">
                <a:latin typeface="+mn-lt"/>
                <a:ea typeface="+mn-ea"/>
                <a:cs typeface="+mn-cs"/>
              </a:rPr>
              <a:t>nal-S</a:t>
            </a:r>
            <a:r>
              <a:rPr lang="" altLang="en-US" dirty="0">
                <a:latin typeface="+mn-lt"/>
                <a:ea typeface="+mn-ea"/>
                <a:cs typeface="+mn-cs"/>
              </a:rPr>
              <a:t>ü</a:t>
            </a:r>
            <a:r>
              <a:rPr lang="en-US" altLang="en-US" dirty="0">
                <a:latin typeface="+mn-lt"/>
                <a:ea typeface="+mn-ea"/>
                <a:cs typeface="+mn-cs"/>
              </a:rPr>
              <a:t>zek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n-lt"/>
                <a:ea typeface="+mn-ea"/>
                <a:cs typeface="+mn-cs"/>
              </a:rPr>
              <a:t>email: </a:t>
            </a:r>
            <a:r>
              <a:rPr lang="" altLang="en-US" dirty="0">
                <a:latin typeface="+mn-lt"/>
                <a:ea typeface="+mn-ea"/>
                <a:cs typeface="+mn-cs"/>
                <a:hlinkClick r:id="rId1"/>
              </a:rPr>
              <a:t>tsuzek@gmail.com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Unvan 1"/>
          <p:cNvSpPr>
            <a:spLocks noGrp="1"/>
          </p:cNvSpPr>
          <p:nvPr>
            <p:ph type="title"/>
          </p:nvPr>
        </p:nvSpPr>
        <p:spPr>
          <a:xfrm>
            <a:off x="-76200" y="342900"/>
            <a:ext cx="91440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solidFill>
                  <a:srgbClr val="FF0000"/>
                </a:solidFill>
              </a:rPr>
              <a:t>Remember the Von Neumann Architecture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15362" name="Picture 2" descr="Image result for von neumann architectur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1398588"/>
            <a:ext cx="6303963" cy="5116512"/>
          </a:xfrm>
          <a:ln/>
        </p:spPr>
      </p:pic>
      <p:sp>
        <p:nvSpPr>
          <p:cNvPr id="4" name="Dikdörtgen 3"/>
          <p:cNvSpPr/>
          <p:nvPr/>
        </p:nvSpPr>
        <p:spPr>
          <a:xfrm>
            <a:off x="-152400" y="4572000"/>
            <a:ext cx="297180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tr-TR" dirty="0">
                <a:solidFill>
                  <a:srgbClr val="FF0000"/>
                </a:solidFill>
                <a:latin typeface="Times New Roman" panose="02020603050405020304" pitchFamily="18" charset="0"/>
              </a:rPr>
              <a:t>Where do we store the </a:t>
            </a:r>
            <a:endParaRPr lang="en-US" altLang="tr-TR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tr-TR" dirty="0">
                <a:solidFill>
                  <a:srgbClr val="FF0000"/>
                </a:solidFill>
                <a:latin typeface="Times New Roman" panose="02020603050405020304" pitchFamily="18" charset="0"/>
              </a:rPr>
              <a:t>Data?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57700" y="4030663"/>
            <a:ext cx="1752600" cy="1600200"/>
          </a:xfrm>
          <a:prstGeom prst="ellipse">
            <a:avLst/>
          </a:prstGeom>
          <a:noFill/>
          <a:ln w="127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914400" y="381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Where do we store the Data?</a:t>
            </a:r>
            <a:endParaRPr lang="tr-TR" altLang="tr-TR" dirty="0">
              <a:solidFill>
                <a:srgbClr val="FF0000"/>
              </a:solidFill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tr-TR" sz="1400" u="none" dirty="0">
                <a:latin typeface="Times New Roman" panose="02020603050405020304" pitchFamily="18" charset="0"/>
              </a:rPr>
            </a:fld>
            <a:endParaRPr lang="en-US" altLang="tr-TR" sz="1400" u="none" dirty="0">
              <a:latin typeface="Times New Roman" panose="02020603050405020304" pitchFamily="18" charset="0"/>
            </a:endParaRPr>
          </a:p>
        </p:txBody>
      </p:sp>
      <p:pic>
        <p:nvPicPr>
          <p:cNvPr id="13316" name="Picture 4" descr="http://itexperts.co.za/wp-content/uploads/2013/11/hdd-vs-ra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1066800"/>
            <a:ext cx="5257800" cy="285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0" name="Picture 2" descr="Computer memory hierarchy: Internal register, cache, RAM, hard disk, magnetic ta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3048000"/>
            <a:ext cx="4229100" cy="398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TextBox 4"/>
          <p:cNvSpPr txBox="1"/>
          <p:nvPr/>
        </p:nvSpPr>
        <p:spPr>
          <a:xfrm>
            <a:off x="609600" y="3924300"/>
            <a:ext cx="2590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tr-TR" dirty="0">
                <a:latin typeface="Times New Roman" panose="02020603050405020304" pitchFamily="18" charset="0"/>
              </a:rPr>
              <a:t>Hard disk: slow!</a:t>
            </a:r>
            <a:endParaRPr lang="tr-TR" altLang="tr-TR" dirty="0">
              <a:latin typeface="Times New Roman" panose="02020603050405020304" pitchFamily="18" charset="0"/>
            </a:endParaRPr>
          </a:p>
        </p:txBody>
      </p:sp>
      <p:sp>
        <p:nvSpPr>
          <p:cNvPr id="13319" name="TextBox 7"/>
          <p:cNvSpPr txBox="1"/>
          <p:nvPr/>
        </p:nvSpPr>
        <p:spPr>
          <a:xfrm>
            <a:off x="3581400" y="3883025"/>
            <a:ext cx="16002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tr-TR" dirty="0">
                <a:latin typeface="Times New Roman" panose="02020603050405020304" pitchFamily="18" charset="0"/>
              </a:rPr>
              <a:t>RAM: fast!</a:t>
            </a:r>
            <a:endParaRPr lang="tr-TR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tr-TR" altLang="tr-TR" dirty="0"/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0" y="685800"/>
            <a:ext cx="9169400" cy="6648450"/>
          </a:xfrm>
          <a:ln/>
        </p:spPr>
      </p:pic>
      <p:sp>
        <p:nvSpPr>
          <p:cNvPr id="4" name="Title 1"/>
          <p:cNvSpPr txBox="1"/>
          <p:nvPr/>
        </p:nvSpPr>
        <p:spPr bwMode="auto">
          <a:xfrm>
            <a:off x="57150" y="95250"/>
            <a:ext cx="9544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Languages ranked by number of job ads</a:t>
            </a:r>
            <a:br>
              <a:rPr kumimoji="0" lang="en-US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4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131445"/>
            <a:ext cx="9198610" cy="6784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533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Importance of SQL for Data Science</a:t>
            </a:r>
            <a:endParaRPr lang="tr-TR" alt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533400"/>
            <a:ext cx="956945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3 programming languages: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R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SQL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Together form the top 3 most used programming languages  in data science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tooltip="" action="ppaction://hlinkfile"/>
              </a:rPr>
              <a:t>https://www.reddit.com/r/dataisbeautiful/comments/v3h2g7/programming_languages_for_tech_careers_based_on/#lightbox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8988"/>
            <a:ext cx="6248400" cy="335121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 bwMode="auto">
          <a:xfrm>
            <a:off x="5486400" y="533400"/>
            <a:ext cx="27432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4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4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4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What is a Database?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09563" y="1752600"/>
            <a:ext cx="7772400" cy="19050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sz="3600" dirty="0"/>
              <a:t>a collection of data</a:t>
            </a:r>
            <a:endParaRPr lang="en-US" altLang="en-US" sz="3600" dirty="0"/>
          </a:p>
          <a:p>
            <a:r>
              <a:rPr lang="en-US" altLang="en-US" sz="3600" dirty="0"/>
              <a:t>made up of “tables”</a:t>
            </a:r>
            <a:endParaRPr lang="en-US" altLang="en-US" sz="3600" dirty="0"/>
          </a:p>
          <a:p>
            <a:r>
              <a:rPr lang="en-US" altLang="en-US" sz="3600" dirty="0"/>
              <a:t>tables store “similar” information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6200" y="381000"/>
            <a:ext cx="90678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What Is a Database Management System (DBMS)?</a:t>
            </a:r>
            <a:endParaRPr lang="en-US" altLang="en-US" b="1" i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228600" y="1752600"/>
            <a:ext cx="8839200" cy="41148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>
                <a:latin typeface="Times New Roman" panose="02020603050405020304" pitchFamily="18" charset="0"/>
              </a:rPr>
              <a:t>Database is a very large and integrated collection of data.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Entities (e.g., students, courses) (e.g. ligands,proteins)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Relationships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(e.g., </a:t>
            </a:r>
            <a:r>
              <a:rPr lang="en-US" altLang="en-US" i="1" dirty="0">
                <a:latin typeface="Times New Roman" panose="02020603050405020304" pitchFamily="18" charset="0"/>
              </a:rPr>
              <a:t>Ali</a:t>
            </a:r>
            <a:r>
              <a:rPr lang="en-US" altLang="en-US" dirty="0">
                <a:latin typeface="Times New Roman" panose="02020603050405020304" pitchFamily="18" charset="0"/>
              </a:rPr>
              <a:t> is taking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tr-TR" altLang="en-US" i="1" dirty="0">
                <a:latin typeface="Times New Roman" panose="02020603050405020304" pitchFamily="18" charset="0"/>
              </a:rPr>
              <a:t>ENG</a:t>
            </a:r>
            <a:r>
              <a:rPr lang="en-US" altLang="en-US" i="1" dirty="0">
                <a:latin typeface="Times New Roman" panose="02020603050405020304" pitchFamily="18" charset="0"/>
              </a:rPr>
              <a:t>2008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(e.g. bisphenolA decreases expression of SHANK3)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228600"/>
            <a:ext cx="8905875" cy="624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23554" name="Content Placeholder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355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219200"/>
            <a:ext cx="8509000" cy="441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42863" y="17463"/>
            <a:ext cx="7772400" cy="681037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solidFill>
                  <a:srgbClr val="FF0000"/>
                </a:solidFill>
              </a:rPr>
              <a:t>Table</a:t>
            </a:r>
            <a:endParaRPr lang="en-US" altLang="en-US" i="0" dirty="0">
              <a:solidFill>
                <a:srgbClr val="FF0000"/>
              </a:solidFill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-74612" y="779463"/>
            <a:ext cx="8304212" cy="681037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/>
              <a:t>Example of tabular data in the relational model</a:t>
            </a:r>
            <a:endParaRPr lang="en-US" altLang="en-US" dirty="0"/>
          </a:p>
        </p:txBody>
      </p:sp>
      <p:sp>
        <p:nvSpPr>
          <p:cNvPr id="24579" name="Line 31"/>
          <p:cNvSpPr/>
          <p:nvPr/>
        </p:nvSpPr>
        <p:spPr>
          <a:xfrm flipH="1">
            <a:off x="3810000" y="1541463"/>
            <a:ext cx="4419600" cy="461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580" name="Text Box 32"/>
          <p:cNvSpPr txBox="1"/>
          <p:nvPr/>
        </p:nvSpPr>
        <p:spPr>
          <a:xfrm>
            <a:off x="7773988" y="1036638"/>
            <a:ext cx="10429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dirty="0">
                <a:latin typeface="Helvetica" pitchFamily="34" charset="0"/>
              </a:rPr>
              <a:t>Attributes</a:t>
            </a:r>
            <a:endParaRPr lang="en-US" altLang="en-US" dirty="0">
              <a:latin typeface="Helvetica" pitchFamily="34" charset="0"/>
            </a:endParaRPr>
          </a:p>
        </p:txBody>
      </p:sp>
      <p:sp>
        <p:nvSpPr>
          <p:cNvPr id="24581" name="Line 33"/>
          <p:cNvSpPr/>
          <p:nvPr/>
        </p:nvSpPr>
        <p:spPr>
          <a:xfrm flipH="1">
            <a:off x="1981200" y="1323975"/>
            <a:ext cx="5821363" cy="809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4582" name="Picture 34"/>
          <p:cNvPicPr>
            <a:picLocks noChangeAspect="1"/>
          </p:cNvPicPr>
          <p:nvPr/>
        </p:nvPicPr>
        <p:blipFill>
          <a:blip r:embed="rId1"/>
          <a:srcRect l="467" t="31174" r="467" b="31798"/>
          <a:stretch>
            <a:fillRect/>
          </a:stretch>
        </p:blipFill>
        <p:spPr>
          <a:xfrm>
            <a:off x="1143000" y="2133600"/>
            <a:ext cx="7559675" cy="2119313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" altLang="en-US">
                <a:solidFill>
                  <a:srgbClr val="FF0000"/>
                </a:solidFill>
              </a:rPr>
              <a:t>Outline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2550" y="1676400"/>
            <a:ext cx="8943975" cy="4419600"/>
          </a:xfrm>
          <a:ln/>
        </p:spPr>
        <p:txBody>
          <a:bodyPr anchor="t" anchorCtr="0"/>
          <a:p>
            <a:r>
              <a:rPr lang="" altLang="en-US"/>
              <a:t>General Course Information</a:t>
            </a:r>
            <a:endParaRPr lang="" altLang="en-US"/>
          </a:p>
          <a:p>
            <a:r>
              <a:rPr lang="" altLang="en-US"/>
              <a:t>Do we need databases? What do we need databases for?</a:t>
            </a:r>
            <a:endParaRPr lang="" altLang="en-US"/>
          </a:p>
          <a:p>
            <a:r>
              <a:rPr lang="" altLang="en-US"/>
              <a:t>What’s a </a:t>
            </a:r>
            <a:r>
              <a:rPr lang="" altLang="en-US" b="1"/>
              <a:t>Data Model</a:t>
            </a:r>
            <a:r>
              <a:rPr lang="" altLang="en-US"/>
              <a:t>?</a:t>
            </a:r>
            <a:endParaRPr lang="" altLang="en-US"/>
          </a:p>
          <a:p>
            <a:r>
              <a:rPr lang="en-US" altLang="en-US" dirty="0"/>
              <a:t>Structure of Relational Databases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9144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A Sample Database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7"/>
          <p:cNvPicPr>
            <a:picLocks noChangeAspect="1"/>
          </p:cNvPicPr>
          <p:nvPr/>
        </p:nvPicPr>
        <p:blipFill>
          <a:blip r:embed="rId1"/>
          <a:srcRect l="20091" t="787" r="20093" b="1314"/>
          <a:stretch>
            <a:fillRect/>
          </a:stretch>
        </p:blipFill>
        <p:spPr>
          <a:xfrm>
            <a:off x="685800" y="1077913"/>
            <a:ext cx="7391400" cy="567055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solidFill>
                  <a:srgbClr val="FF0000"/>
                </a:solidFill>
              </a:rPr>
              <a:t>SQL: </a:t>
            </a:r>
            <a:r>
              <a:rPr lang="en-US" altLang="en-US" b="1" i="0" dirty="0">
                <a:solidFill>
                  <a:srgbClr val="FF0000"/>
                </a:solidFill>
              </a:rPr>
              <a:t>S</a:t>
            </a:r>
            <a:r>
              <a:rPr lang="en-US" altLang="en-US" i="0" dirty="0">
                <a:solidFill>
                  <a:srgbClr val="FF0000"/>
                </a:solidFill>
              </a:rPr>
              <a:t>tructured </a:t>
            </a:r>
            <a:r>
              <a:rPr lang="en-US" altLang="en-US" b="1" i="0" dirty="0">
                <a:solidFill>
                  <a:srgbClr val="FF0000"/>
                </a:solidFill>
              </a:rPr>
              <a:t>Q</a:t>
            </a:r>
            <a:r>
              <a:rPr lang="en-US" altLang="en-US" i="0" dirty="0">
                <a:solidFill>
                  <a:srgbClr val="FF0000"/>
                </a:solidFill>
              </a:rPr>
              <a:t>uery </a:t>
            </a:r>
            <a:r>
              <a:rPr lang="en-US" altLang="en-US" b="1" i="0" dirty="0">
                <a:solidFill>
                  <a:srgbClr val="FF0000"/>
                </a:solidFill>
              </a:rPr>
              <a:t>L</a:t>
            </a:r>
            <a:r>
              <a:rPr lang="en-US" altLang="en-US" i="0" dirty="0">
                <a:solidFill>
                  <a:srgbClr val="FF0000"/>
                </a:solidFill>
              </a:rPr>
              <a:t>anguage</a:t>
            </a:r>
            <a:endParaRPr lang="en-US" altLang="en-US" i="0" dirty="0">
              <a:solidFill>
                <a:srgbClr val="FF0000"/>
              </a:solidFill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25400" y="762000"/>
            <a:ext cx="8912225" cy="51943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b="1" dirty="0"/>
              <a:t>SQL</a:t>
            </a:r>
            <a:r>
              <a:rPr lang="en-US" altLang="en-US" dirty="0"/>
              <a:t>: widely used non-procedural language</a:t>
            </a:r>
            <a:endParaRPr lang="en-US" altLang="en-US" dirty="0"/>
          </a:p>
          <a:p>
            <a:pPr lvl="1"/>
            <a:r>
              <a:rPr lang="en-US" altLang="en-US" sz="2000" dirty="0"/>
              <a:t>Example: Find the name of the customer with customer-id 192-83-7465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	</a:t>
            </a:r>
            <a:r>
              <a:rPr lang="en-US" altLang="en-US" sz="2000" i="1" dirty="0"/>
              <a:t>customer.customer_name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	</a:t>
            </a:r>
            <a:r>
              <a:rPr lang="en-US" altLang="en-US" sz="2000" i="1" dirty="0"/>
              <a:t>customer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	</a:t>
            </a:r>
            <a:r>
              <a:rPr lang="en-US" altLang="en-US" sz="2000" i="1" dirty="0"/>
              <a:t>customer.customer_id</a:t>
            </a:r>
            <a:r>
              <a:rPr lang="en-US" altLang="en-US" sz="2000" dirty="0"/>
              <a:t> = ‘192-83-7465’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Example: Find the balances of all accounts held by the customer with customer-id 192-83-7465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	</a:t>
            </a:r>
            <a:r>
              <a:rPr lang="en-US" altLang="en-US" sz="2000" i="1" dirty="0"/>
              <a:t>account.balance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    	</a:t>
            </a:r>
            <a:r>
              <a:rPr lang="en-US" altLang="en-US" sz="2000" i="1" dirty="0"/>
              <a:t>depositor</a:t>
            </a:r>
            <a:r>
              <a:rPr lang="en-US" altLang="en-US" sz="2000" dirty="0"/>
              <a:t>, </a:t>
            </a:r>
            <a:r>
              <a:rPr lang="en-US" altLang="en-US" sz="2000" i="1" dirty="0"/>
              <a:t>account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 	</a:t>
            </a:r>
            <a:r>
              <a:rPr lang="en-US" altLang="en-US" sz="2000" i="1" dirty="0"/>
              <a:t>depositor.customer_id</a:t>
            </a:r>
            <a:r>
              <a:rPr lang="en-US" altLang="en-US" sz="2000" dirty="0"/>
              <a:t> = ‘192-83-7465’ </a:t>
            </a:r>
            <a:r>
              <a:rPr lang="en-US" altLang="en-US" sz="2000" b="1" dirty="0"/>
              <a:t>and</a:t>
            </a:r>
            <a:br>
              <a:rPr lang="en-US" altLang="en-US" sz="2000" b="1" dirty="0"/>
            </a:br>
            <a:r>
              <a:rPr lang="en-US" altLang="en-US" sz="2000" b="1" dirty="0"/>
              <a:t>		</a:t>
            </a:r>
            <a:r>
              <a:rPr lang="en-US" altLang="en-US" sz="2000" i="1" dirty="0"/>
              <a:t>depositor.account_number = account.account_number</a:t>
            </a:r>
            <a:endParaRPr lang="en-US" altLang="en-US" sz="2000" i="1" dirty="0"/>
          </a:p>
          <a:p>
            <a:r>
              <a:rPr lang="en-US" altLang="en-US" dirty="0"/>
              <a:t>Application programs generally access databases through one of</a:t>
            </a:r>
            <a:endParaRPr lang="en-US" altLang="en-US" dirty="0"/>
          </a:p>
          <a:p>
            <a:pPr lvl="1"/>
            <a:r>
              <a:rPr lang="en-US" altLang="en-US" sz="2000" dirty="0"/>
              <a:t>Language extensions to allow embedded SQL</a:t>
            </a:r>
            <a:endParaRPr lang="en-US" altLang="en-US" sz="2000" dirty="0"/>
          </a:p>
          <a:p>
            <a:pPr lvl="1"/>
            <a:r>
              <a:rPr lang="en-US" altLang="en-US" sz="2000" dirty="0"/>
              <a:t>Application program interface (e.g., ODBC/JDBC) which allow SQL queries to be sent to a database</a:t>
            </a:r>
            <a:endParaRPr lang="en-US" altLang="en-US" sz="2000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8" y="533400"/>
            <a:ext cx="8772525" cy="552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495300"/>
            <a:ext cx="8077200" cy="4672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38" y="1371600"/>
            <a:ext cx="8856662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22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Why Study Databases??</a:t>
            </a:r>
            <a:endParaRPr lang="en-US" altLang="en-US" b="1" i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5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43434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>
                <a:latin typeface="Times New Roman" panose="02020603050405020304" pitchFamily="18" charset="0"/>
              </a:rPr>
              <a:t>Shift from </a:t>
            </a:r>
            <a:r>
              <a:rPr lang="en-US" altLang="en-US" b="1" u="sng" dirty="0">
                <a:latin typeface="Times New Roman" panose="02020603050405020304" pitchFamily="18" charset="0"/>
              </a:rPr>
              <a:t>computation</a:t>
            </a:r>
            <a:r>
              <a:rPr lang="en-US" altLang="en-US" dirty="0">
                <a:latin typeface="Times New Roman" panose="02020603050405020304" pitchFamily="18" charset="0"/>
              </a:rPr>
              <a:t> to </a:t>
            </a:r>
            <a:r>
              <a:rPr lang="en-US" altLang="en-US" b="1" u="sng" dirty="0">
                <a:latin typeface="Times New Roman" panose="02020603050405020304" pitchFamily="18" charset="0"/>
              </a:rPr>
              <a:t>information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at the “low end”: scramble to webspace (a mess!)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at the “high end”: scientific applications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Datasets increasing in diversity and volume. 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Digital libraries, interactive video, Human Genome project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The need for DBMS is exploding!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DBMS encompasses most of CS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OS, languages, theory, “AI”,  multimedia, logic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6">
            <a:hlinkClick r:id="" action="ppaction://ole?verb="/>
          </p:cNvPr>
          <p:cNvGraphicFramePr/>
          <p:nvPr/>
        </p:nvGraphicFramePr>
        <p:xfrm>
          <a:off x="7192963" y="288925"/>
          <a:ext cx="187483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75155" imgH="2287905" progId="MS_ClipArt_Gallery.5">
                  <p:embed/>
                </p:oleObj>
              </mc:Choice>
              <mc:Fallback>
                <p:oleObj name="" r:id="rId1" imgW="1875155" imgH="2287905" progId="MS_ClipArt_Gallery.5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2963" y="288925"/>
                        <a:ext cx="1874837" cy="228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/>
          <p:cNvSpPr/>
          <p:nvPr/>
        </p:nvSpPr>
        <p:spPr>
          <a:xfrm>
            <a:off x="7985125" y="354013"/>
            <a:ext cx="361950" cy="576262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3200" dirty="0">
                <a:solidFill>
                  <a:schemeClr val="tx2"/>
                </a:solidFill>
                <a:latin typeface="Book Antiqua" pitchFamily="18" charset="0"/>
              </a:rPr>
              <a:t>?</a:t>
            </a:r>
            <a:endParaRPr lang="en-US" altLang="en-US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0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title"/>
          </p:nvPr>
        </p:nvSpPr>
        <p:spPr>
          <a:xfrm>
            <a:off x="266700" y="9525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Structure of a DBMS</a:t>
            </a:r>
            <a:endParaRPr lang="en-US" altLang="en-US" b="1" i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5"/>
          <p:cNvSpPr>
            <a:spLocks noGrp="1"/>
          </p:cNvSpPr>
          <p:nvPr>
            <p:ph type="body" sz="half" idx="1"/>
          </p:nvPr>
        </p:nvSpPr>
        <p:spPr>
          <a:xfrm>
            <a:off x="0" y="1981200"/>
            <a:ext cx="4648200" cy="4076700"/>
          </a:xfrm>
          <a:ln/>
        </p:spPr>
        <p:txBody>
          <a:bodyPr vert="horz" wrap="square" lIns="90488" tIns="44450" rIns="90488" bIns="44450" anchor="t" anchorCtr="0"/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b="1" dirty="0">
                <a:latin typeface="Times New Roman" panose="02020603050405020304" pitchFamily="18" charset="0"/>
              </a:rPr>
              <a:t>A typical DBMS has a layered architecture.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b="1" dirty="0">
                <a:latin typeface="Times New Roman" panose="02020603050405020304" pitchFamily="18" charset="0"/>
              </a:rPr>
              <a:t>This is one of several possible architectures; each system has its own variations.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2773" name="Rectangle 6"/>
          <p:cNvSpPr/>
          <p:nvPr/>
        </p:nvSpPr>
        <p:spPr>
          <a:xfrm>
            <a:off x="1127125" y="5565775"/>
            <a:ext cx="4656138" cy="822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2774" name="Group 23"/>
          <p:cNvGrpSpPr/>
          <p:nvPr/>
        </p:nvGrpSpPr>
        <p:grpSpPr>
          <a:xfrm>
            <a:off x="4586288" y="2117725"/>
            <a:ext cx="3276600" cy="4016375"/>
            <a:chOff x="2880" y="1340"/>
            <a:chExt cx="2064" cy="2530"/>
          </a:xfrm>
        </p:grpSpPr>
        <p:sp>
          <p:nvSpPr>
            <p:cNvPr id="32775" name="Rectangle 7"/>
            <p:cNvSpPr/>
            <p:nvPr/>
          </p:nvSpPr>
          <p:spPr>
            <a:xfrm>
              <a:off x="3171" y="1340"/>
              <a:ext cx="1482" cy="4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6" name="Rectangle 8"/>
            <p:cNvSpPr/>
            <p:nvPr/>
          </p:nvSpPr>
          <p:spPr>
            <a:xfrm>
              <a:off x="3122" y="1863"/>
              <a:ext cx="1581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7" name="Rectangle 9"/>
            <p:cNvSpPr/>
            <p:nvPr/>
          </p:nvSpPr>
          <p:spPr>
            <a:xfrm>
              <a:off x="2923" y="2184"/>
              <a:ext cx="1981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8" name="Rectangle 10"/>
            <p:cNvSpPr/>
            <p:nvPr/>
          </p:nvSpPr>
          <p:spPr>
            <a:xfrm>
              <a:off x="3154" y="2551"/>
              <a:ext cx="1517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9" name="Rectangle 11"/>
            <p:cNvSpPr/>
            <p:nvPr/>
          </p:nvSpPr>
          <p:spPr>
            <a:xfrm>
              <a:off x="2963" y="2882"/>
              <a:ext cx="1901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Disk Space Management</a:t>
              </a:r>
              <a:endParaRPr lang="en-US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0" name="Rectangle 12"/>
            <p:cNvSpPr/>
            <p:nvPr/>
          </p:nvSpPr>
          <p:spPr>
            <a:xfrm>
              <a:off x="2896" y="1343"/>
              <a:ext cx="2030" cy="1809"/>
            </a:xfrm>
            <a:prstGeom prst="rect">
              <a:avLst/>
            </a:prstGeom>
            <a:noFill/>
            <a:ln w="508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Line 13"/>
            <p:cNvSpPr/>
            <p:nvPr/>
          </p:nvSpPr>
          <p:spPr>
            <a:xfrm>
              <a:off x="2880" y="1824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2" name="Line 14"/>
            <p:cNvSpPr/>
            <p:nvPr/>
          </p:nvSpPr>
          <p:spPr>
            <a:xfrm>
              <a:off x="2880" y="2160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Line 15"/>
            <p:cNvSpPr/>
            <p:nvPr/>
          </p:nvSpPr>
          <p:spPr>
            <a:xfrm>
              <a:off x="2880" y="2448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Line 16"/>
            <p:cNvSpPr/>
            <p:nvPr/>
          </p:nvSpPr>
          <p:spPr>
            <a:xfrm>
              <a:off x="2880" y="2832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Oval 17"/>
            <p:cNvSpPr/>
            <p:nvPr/>
          </p:nvSpPr>
          <p:spPr>
            <a:xfrm>
              <a:off x="3560" y="3464"/>
              <a:ext cx="656" cy="70"/>
            </a:xfrm>
            <a:prstGeom prst="ellipse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6" name="Line 18"/>
            <p:cNvSpPr/>
            <p:nvPr/>
          </p:nvSpPr>
          <p:spPr>
            <a:xfrm>
              <a:off x="3550" y="3497"/>
              <a:ext cx="2" cy="362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7" name="Line 19"/>
            <p:cNvSpPr/>
            <p:nvPr/>
          </p:nvSpPr>
          <p:spPr>
            <a:xfrm>
              <a:off x="4224" y="3514"/>
              <a:ext cx="0" cy="326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8" name="Oval 20"/>
            <p:cNvSpPr/>
            <p:nvPr/>
          </p:nvSpPr>
          <p:spPr>
            <a:xfrm>
              <a:off x="3560" y="3800"/>
              <a:ext cx="656" cy="70"/>
            </a:xfrm>
            <a:prstGeom prst="ellipse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9" name="Rectangle 21"/>
            <p:cNvSpPr/>
            <p:nvPr/>
          </p:nvSpPr>
          <p:spPr>
            <a:xfrm>
              <a:off x="3734" y="3586"/>
              <a:ext cx="3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800" dirty="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  <a:endParaRPr lang="en-US" altLang="en-US" sz="1800" dirty="0">
                <a:solidFill>
                  <a:srgbClr val="28004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0" name="Line 22"/>
            <p:cNvSpPr/>
            <p:nvPr/>
          </p:nvSpPr>
          <p:spPr>
            <a:xfrm>
              <a:off x="3840" y="3168"/>
              <a:ext cx="0" cy="288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791" name="Line 24"/>
          <p:cNvSpPr/>
          <p:nvPr/>
        </p:nvSpPr>
        <p:spPr>
          <a:xfrm>
            <a:off x="7924800" y="3200400"/>
            <a:ext cx="2286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92" name="Line 25"/>
          <p:cNvSpPr/>
          <p:nvPr/>
        </p:nvSpPr>
        <p:spPr>
          <a:xfrm>
            <a:off x="8153400" y="3200400"/>
            <a:ext cx="0" cy="160020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93" name="Line 26"/>
          <p:cNvSpPr/>
          <p:nvPr/>
        </p:nvSpPr>
        <p:spPr>
          <a:xfrm>
            <a:off x="7924800" y="4800600"/>
            <a:ext cx="2286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94" name="Rectangle 27"/>
          <p:cNvSpPr/>
          <p:nvPr/>
        </p:nvSpPr>
        <p:spPr>
          <a:xfrm>
            <a:off x="6858000" y="381000"/>
            <a:ext cx="1546225" cy="1462088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800" b="1" dirty="0">
                <a:latin typeface="Times New Roman" panose="02020603050405020304" pitchFamily="18" charset="0"/>
              </a:rPr>
              <a:t>These layers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0" hangingPunct="0">
              <a:buClrTx/>
              <a:buFontTx/>
            </a:pPr>
            <a:r>
              <a:rPr lang="en-US" altLang="en-US" sz="1800" b="1" dirty="0">
                <a:latin typeface="Times New Roman" panose="02020603050405020304" pitchFamily="18" charset="0"/>
              </a:rPr>
              <a:t>must consider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0" hangingPunct="0">
              <a:buClrTx/>
              <a:buFontTx/>
            </a:pPr>
            <a:r>
              <a:rPr lang="en-US" altLang="en-US" sz="1800" b="1" dirty="0">
                <a:latin typeface="Times New Roman" panose="02020603050405020304" pitchFamily="18" charset="0"/>
              </a:rPr>
              <a:t>concurrency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0" hangingPunct="0">
              <a:buClrTx/>
              <a:buFontTx/>
            </a:pPr>
            <a:r>
              <a:rPr lang="en-US" altLang="en-US" sz="1800" b="1" dirty="0">
                <a:latin typeface="Times New Roman" panose="02020603050405020304" pitchFamily="18" charset="0"/>
              </a:rPr>
              <a:t>control and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0" hangingPunct="0">
              <a:buClrTx/>
              <a:buFontTx/>
            </a:pPr>
            <a:r>
              <a:rPr lang="en-US" altLang="en-US" sz="1800" b="1" dirty="0">
                <a:latin typeface="Times New Roman" panose="02020603050405020304" pitchFamily="18" charset="0"/>
              </a:rPr>
              <a:t>recovery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2795" name="Arc 28"/>
          <p:cNvSpPr/>
          <p:nvPr/>
        </p:nvSpPr>
        <p:spPr>
          <a:xfrm>
            <a:off x="8305800" y="1457325"/>
            <a:ext cx="4572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2796" name="Arc 29"/>
          <p:cNvSpPr/>
          <p:nvPr/>
        </p:nvSpPr>
        <p:spPr>
          <a:xfrm rot="10800000">
            <a:off x="8305800" y="2906713"/>
            <a:ext cx="457200" cy="1447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1600" h="21600" fill="none">
                <a:moveTo>
                  <a:pt x="0" y="21458"/>
                </a:moveTo>
                <a:cubicBezTo>
                  <a:pt x="78" y="9613"/>
                  <a:pt x="9680" y="41"/>
                  <a:pt x="21525" y="0"/>
                </a:cubicBezTo>
              </a:path>
              <a:path w="21600" h="21600" stroke="0">
                <a:moveTo>
                  <a:pt x="0" y="21458"/>
                </a:moveTo>
                <a:cubicBezTo>
                  <a:pt x="78" y="9613"/>
                  <a:pt x="9680" y="41"/>
                  <a:pt x="21525" y="0"/>
                </a:cubicBezTo>
                <a:lnTo>
                  <a:pt x="21600" y="21600"/>
                </a:lnTo>
                <a:lnTo>
                  <a:pt x="0" y="21458"/>
                </a:lnTo>
                <a:close/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2797" name="Line 30"/>
          <p:cNvSpPr/>
          <p:nvPr/>
        </p:nvSpPr>
        <p:spPr>
          <a:xfrm flipH="1">
            <a:off x="8153400" y="4343400"/>
            <a:ext cx="2286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title"/>
          </p:nvPr>
        </p:nvSpPr>
        <p:spPr>
          <a:xfrm>
            <a:off x="228600" y="10795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Why Use a DBMS?</a:t>
            </a:r>
            <a:endParaRPr lang="en-US" altLang="en-US" b="1" i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5"/>
          <p:cNvSpPr>
            <a:spLocks noGrp="1"/>
          </p:cNvSpPr>
          <p:nvPr>
            <p:ph idx="1"/>
          </p:nvPr>
        </p:nvSpPr>
        <p:spPr>
          <a:xfrm>
            <a:off x="482600" y="1428750"/>
            <a:ext cx="7772400" cy="4076700"/>
          </a:xfrm>
          <a:ln/>
        </p:spPr>
        <p:txBody>
          <a:bodyPr vert="horz" wrap="square" lIns="90488" tIns="44450" rIns="90488" bIns="44450" anchor="t" anchorCtr="0"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Data independence and efficient access.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Reduced application development time.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Data integrity and security.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Uniform data administration.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Concurrent access, recovery from crashes.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21" name="Rectangle 6"/>
          <p:cNvSpPr/>
          <p:nvPr/>
        </p:nvSpPr>
        <p:spPr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2" name="Object 7">
            <a:hlinkClick r:id="" action="ppaction://ole?verb="/>
          </p:cNvPr>
          <p:cNvGraphicFramePr/>
          <p:nvPr/>
        </p:nvGraphicFramePr>
        <p:xfrm>
          <a:off x="7935913" y="393700"/>
          <a:ext cx="91598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14400" imgH="2117090" progId="MS_ClipArt_Gallery.5">
                  <p:embed/>
                </p:oleObj>
              </mc:Choice>
              <mc:Fallback>
                <p:oleObj name="" r:id="rId1" imgW="914400" imgH="2117090" progId="MS_ClipArt_Gallery.5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5913" y="393700"/>
                        <a:ext cx="915987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0" y="4897438"/>
            <a:ext cx="914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  What if all our data can fit into RAM (memory)?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 we still need databases?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tr-TR" dirty="0">
                <a:solidFill>
                  <a:srgbClr val="FF0000"/>
                </a:solidFill>
              </a:rPr>
              <a:t>So, why again?</a:t>
            </a:r>
            <a:endParaRPr lang="tr-TR" altLang="tr-TR" dirty="0">
              <a:solidFill>
                <a:srgbClr val="FF0000"/>
              </a:solidFill>
            </a:endParaRPr>
          </a:p>
        </p:txBody>
      </p:sp>
      <p:pic>
        <p:nvPicPr>
          <p:cNvPr id="3686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2057400"/>
            <a:ext cx="8472488" cy="3709988"/>
          </a:xfrm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-95250" y="30163"/>
            <a:ext cx="9639300" cy="8382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tr-TR" dirty="0">
                <a:solidFill>
                  <a:srgbClr val="FF0000"/>
                </a:solidFill>
              </a:rPr>
              <a:t>Why do we need databases for Biology?</a:t>
            </a:r>
            <a:endParaRPr lang="tr-TR" altLang="tr-TR" dirty="0">
              <a:solidFill>
                <a:srgbClr val="FF0000"/>
              </a:solidFill>
            </a:endParaRPr>
          </a:p>
        </p:txBody>
      </p:sp>
      <p:sp>
        <p:nvSpPr>
          <p:cNvPr id="3789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  <p:pic>
        <p:nvPicPr>
          <p:cNvPr id="37891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868363"/>
            <a:ext cx="8839200" cy="5989637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-304800" y="533400"/>
            <a:ext cx="80772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solidFill>
                  <a:srgbClr val="FF0000"/>
                </a:solidFill>
              </a:rPr>
              <a:t>ANNOUNCEMENT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191000"/>
          </a:xfrm>
          <a:ln/>
        </p:spPr>
        <p:txBody>
          <a:bodyPr vert="horz" wrap="square" lIns="91440" tIns="45720" rIns="91440" bIns="45720" anchor="t" anchorCtr="0"/>
          <a:p>
            <a:pPr>
              <a:buFont typeface="Monotype Sorts" pitchFamily="2" charset="2"/>
              <a:buNone/>
            </a:pPr>
            <a:r>
              <a:rPr lang="en-US" altLang="en-US" dirty="0"/>
              <a:t>1)Please enroll to the whatsapp group</a:t>
            </a:r>
            <a:r>
              <a:rPr lang="" altLang="en-US" dirty="0"/>
              <a:t> to</a:t>
            </a:r>
            <a:r>
              <a:rPr lang="en-US" altLang="en-US" dirty="0"/>
              <a:t> receive announcements…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2)Lecture notes and the text-book are available at</a:t>
            </a:r>
            <a:r>
              <a:rPr lang="" altLang="en-US" dirty="0"/>
              <a:t> DYS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tr-TR" altLang="tr-TR" dirty="0"/>
          </a:p>
        </p:txBody>
      </p:sp>
      <p:pic>
        <p:nvPicPr>
          <p:cNvPr id="3891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304800"/>
            <a:ext cx="8831263" cy="6154738"/>
          </a:xfrm>
          <a:ln/>
        </p:spPr>
      </p:pic>
      <p:sp>
        <p:nvSpPr>
          <p:cNvPr id="38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sz="3800" dirty="0">
                <a:solidFill>
                  <a:srgbClr val="FF0000"/>
                </a:solidFill>
              </a:rPr>
              <a:t>6 steps to mastering SQL for Data Science</a:t>
            </a:r>
            <a:endParaRPr lang="tr-TR" altLang="tr-TR" sz="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9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Theoretical foundation is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Relational Algebra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Practical foundation is the File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SQL basics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Selecting/Inserting/Updating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Creating/Dropping/Deleting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Create and Drop tables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Delete records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Views and Joins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SQL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with R or Python or Java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SQL is usually embedded in other software written in other programming languages as part of a larger system.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Some other language making calls to a database via SQL to input, modify, or retrieve application-related data.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tr-TR" sz="1400" u="none" dirty="0">
                <a:latin typeface="Times New Roman" panose="02020603050405020304" pitchFamily="18" charset="0"/>
              </a:rPr>
            </a:fld>
            <a:endParaRPr lang="en-US" altLang="tr-TR" sz="140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7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7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7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139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13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13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charRg st="207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23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23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23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24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7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charRg st="267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charRg st="267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charRg st="267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0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charRg st="320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charRg st="320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charRg st="320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0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charRg st="430" end="5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charRg st="430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charRg st="430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Unvan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two project partners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some data with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least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30 columns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500 rows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-&gt;multiplication of which should be greater than 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3" name="Slayt Numarası Yer Tutucusu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u="none" dirty="0">
                <a:latin typeface="Times New Roman" panose="02020603050405020304" pitchFamily="18" charset="0"/>
              </a:rPr>
            </a:fld>
            <a:endParaRPr lang="en-US" altLang="zh-CN" sz="140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58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CENG 3005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10129838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Instructor: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Tu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ba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Ö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nal-S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ü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zek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Teaching Assistant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Erdem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Turk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Office: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E1-10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Email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 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suzek@gmail.com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Lecture Hours: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Mon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tr-T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0 (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Education Faculty 304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Lab Hours 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Mon 11:30-12:20 </a:t>
            </a:r>
            <a:r>
              <a:rPr lang="en-US" altLang="en-US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(B3B08)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       Fri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13:30-14:10 (B3B08)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Textbooks and References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80060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A. Silberschatz, H.F. Korth, S. Sudarshan, Database System Concepts, McGraw Hill, 4</a:t>
            </a:r>
            <a:r>
              <a:rPr lang="en-US" altLang="en-US" baseline="30000" dirty="0"/>
              <a:t>th</a:t>
            </a:r>
            <a:r>
              <a:rPr lang="en-US" altLang="en-US" dirty="0"/>
              <a:t>  edition, 2002. 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Online at: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hlinkClick r:id="rId1"/>
              </a:rPr>
              <a:t>http://eng1.mu.edu.tr/~tugba/DB/ceng2008_book.pdf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Grading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0" y="1676400"/>
            <a:ext cx="937514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600" dirty="0"/>
              <a:t>Midterm (</a:t>
            </a:r>
            <a:r>
              <a:rPr lang="" altLang="en-US" sz="2600" dirty="0"/>
              <a:t>written exam</a:t>
            </a:r>
            <a:r>
              <a:rPr lang="en-US" altLang="en-US" sz="2600" dirty="0"/>
              <a:t>)                                                         40%</a:t>
            </a:r>
            <a:endParaRPr lang="en-US" altLang="en-US" sz="2600" dirty="0"/>
          </a:p>
          <a:p>
            <a:r>
              <a:rPr lang="en-US" altLang="en-US" sz="2600" dirty="0"/>
              <a:t>Bitbucket commits and Class Attendance                              10%</a:t>
            </a:r>
            <a:endParaRPr lang="en-US" altLang="en-US" sz="2600" dirty="0"/>
          </a:p>
          <a:p>
            <a:pPr lvl="1"/>
            <a:r>
              <a:rPr lang="en-US" altLang="en-US" sz="2200" dirty="0"/>
              <a:t>Attendance is mandatory.</a:t>
            </a:r>
            <a:endParaRPr lang="en-US" altLang="en-US" sz="2200" dirty="0"/>
          </a:p>
          <a:p>
            <a:pPr lvl="2"/>
            <a:r>
              <a:rPr lang="en-US" altLang="en-US" dirty="0"/>
              <a:t>If you miss 4 weeks plus 1 lecture, your grade is TT</a:t>
            </a:r>
            <a:endParaRPr lang="en-US" altLang="en-US" dirty="0"/>
          </a:p>
          <a:p>
            <a:pPr lvl="2"/>
            <a:r>
              <a:rPr lang="en-US" altLang="en-US" dirty="0"/>
              <a:t>Even if you got FF last year, you need to attend</a:t>
            </a:r>
            <a:endParaRPr lang="en-US" altLang="en-US" sz="2600" dirty="0"/>
          </a:p>
          <a:p>
            <a:r>
              <a:rPr lang="en-US" altLang="en-US" sz="2600" dirty="0"/>
              <a:t>Final project/Final exam                                                        50%</a:t>
            </a:r>
            <a:endParaRPr lang="en-US" altLang="en-US" sz="2600" dirty="0"/>
          </a:p>
          <a:p>
            <a:pPr lvl="1"/>
            <a:r>
              <a:rPr lang="en-US" altLang="en-US" sz="2600" dirty="0"/>
              <a:t>Project specification (due December)</a:t>
            </a:r>
            <a:endParaRPr lang="en-US" altLang="en-US" sz="2600" dirty="0"/>
          </a:p>
          <a:p>
            <a:pPr lvl="1"/>
            <a:r>
              <a:rPr lang="en-US" altLang="en-US" sz="2600" dirty="0"/>
              <a:t>Project Final Demo (Code/Report/SQL quiz)</a:t>
            </a:r>
            <a:endParaRPr lang="en-US" altLang="en-US" sz="2600" dirty="0"/>
          </a:p>
          <a:p>
            <a:pPr eaLnBrk="1" hangingPunct="1">
              <a:buNone/>
            </a:pPr>
            <a:endParaRPr lang="tr-TR" altLang="en-US" u="sng" dirty="0"/>
          </a:p>
          <a:p>
            <a:pPr eaLnBrk="1" hangingPunct="1"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Policies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Academic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honesty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is 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in all work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All your work must either belong to you or properly cite where you got it from.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 is a written exam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cheat-sheet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is a one-to-one interview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cheat-sheet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8" y="4330700"/>
            <a:ext cx="7764462" cy="255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Tentative Syllabus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1800" dirty="0"/>
              <a:t>Introduction to Database Management Systems (I)</a:t>
            </a:r>
            <a:endParaRPr lang="tr-TR" altLang="tr-TR" sz="1800" dirty="0"/>
          </a:p>
          <a:p>
            <a:r>
              <a:rPr lang="en-US" altLang="tr-TR" sz="1800" dirty="0"/>
              <a:t>Relational Algebra</a:t>
            </a:r>
            <a:endParaRPr lang="tr-TR" altLang="tr-TR" sz="1800" dirty="0"/>
          </a:p>
          <a:p>
            <a:r>
              <a:rPr lang="en-US" altLang="tr-TR" sz="1800" dirty="0"/>
              <a:t>B+ trees and File Structures</a:t>
            </a:r>
            <a:endParaRPr lang="tr-TR" altLang="tr-TR" sz="1800" dirty="0"/>
          </a:p>
          <a:p>
            <a:r>
              <a:rPr lang="en-US" altLang="tr-TR" sz="1800" dirty="0"/>
              <a:t>SQL</a:t>
            </a:r>
            <a:endParaRPr lang="tr-TR" altLang="tr-TR" sz="1800" dirty="0"/>
          </a:p>
          <a:p>
            <a:r>
              <a:rPr lang="en-US" altLang="tr-TR" sz="1800" dirty="0"/>
              <a:t>Advanced SQL</a:t>
            </a:r>
            <a:endParaRPr lang="tr-TR" altLang="tr-TR" sz="1800" dirty="0"/>
          </a:p>
          <a:p>
            <a:r>
              <a:rPr lang="en-US" altLang="tr-TR" sz="1800" dirty="0"/>
              <a:t>Entity-Relationship(ER) Model</a:t>
            </a:r>
            <a:endParaRPr lang="tr-TR" altLang="tr-TR" sz="1800" dirty="0"/>
          </a:p>
          <a:p>
            <a:r>
              <a:rPr lang="tr-TR" altLang="tr-TR" sz="1800" dirty="0"/>
              <a:t>Relational Database</a:t>
            </a:r>
            <a:r>
              <a:rPr lang="en-US" altLang="tr-TR" sz="1800" dirty="0"/>
              <a:t> Design</a:t>
            </a:r>
            <a:endParaRPr lang="tr-TR" altLang="tr-TR" sz="1800" dirty="0"/>
          </a:p>
          <a:p>
            <a:r>
              <a:rPr lang="en-US" altLang="tr-TR" sz="1800" dirty="0"/>
              <a:t>XML</a:t>
            </a:r>
            <a:endParaRPr lang="tr-TR" altLang="tr-TR" sz="1800" dirty="0"/>
          </a:p>
          <a:p>
            <a:r>
              <a:rPr lang="en-US" altLang="tr-TR" sz="1800" dirty="0"/>
              <a:t>Revision of Database design and Normalization factors</a:t>
            </a:r>
            <a:endParaRPr lang="tr-TR" altLang="tr-TR" sz="1800" dirty="0"/>
          </a:p>
          <a:p>
            <a:r>
              <a:rPr lang="en-US" altLang="tr-TR" sz="1800" b="1" dirty="0"/>
              <a:t>Midterm</a:t>
            </a:r>
            <a:endParaRPr lang="tr-TR" altLang="tr-TR" sz="1800" dirty="0"/>
          </a:p>
          <a:p>
            <a:r>
              <a:rPr lang="tr-TR" altLang="tr-TR" sz="1800" dirty="0"/>
              <a:t>Query Processing , </a:t>
            </a:r>
            <a:r>
              <a:rPr lang="en-US" altLang="tr-TR" sz="1800" dirty="0"/>
              <a:t>Optimization</a:t>
            </a:r>
            <a:endParaRPr lang="tr-TR" altLang="tr-TR" sz="1800" dirty="0"/>
          </a:p>
          <a:p>
            <a:r>
              <a:rPr lang="en-US" altLang="tr-TR" sz="1800" dirty="0"/>
              <a:t>Transactions and Concurrency control</a:t>
            </a:r>
            <a:endParaRPr lang="tr-TR" altLang="tr-TR" sz="1800" dirty="0"/>
          </a:p>
          <a:p>
            <a:r>
              <a:rPr lang="en-US" altLang="en-US" sz="1800" b="1" dirty="0"/>
              <a:t>Final: Demo of your DB system and Oral Quiz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487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solidFill>
                  <a:srgbClr val="FF0000"/>
                </a:solidFill>
              </a:rPr>
              <a:t>What is Data ?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What is Information?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://www.knowledge-management-tools.net/images/Knowledge_pyramid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5716588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0</TotalTime>
  <Words>5052</Words>
  <Application>WPS Presentation</Application>
  <PresentationFormat>Ekran Gösterisi (4:3)</PresentationFormat>
  <Paragraphs>234</Paragraphs>
  <Slides>32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SimSun</vt:lpstr>
      <vt:lpstr>Wingdings</vt:lpstr>
      <vt:lpstr>Droid Sans Fallback</vt:lpstr>
      <vt:lpstr>OpenSymbol</vt:lpstr>
      <vt:lpstr>Standard Symbols PS</vt:lpstr>
      <vt:lpstr>Times New Roman</vt:lpstr>
      <vt:lpstr>Book Antiqua</vt:lpstr>
      <vt:lpstr>Monotype Sorts</vt:lpstr>
      <vt:lpstr>Webdings</vt:lpstr>
      <vt:lpstr>Helvetica</vt:lpstr>
      <vt:lpstr>Microsoft YaHei</vt:lpstr>
      <vt:lpstr>Arial Unicode MS</vt:lpstr>
      <vt:lpstr>Symbol</vt:lpstr>
      <vt:lpstr>Gubbi</vt:lpstr>
      <vt:lpstr>AnjaliOldLipi</vt:lpstr>
      <vt:lpstr>ifmx</vt:lpstr>
      <vt:lpstr>Default Design</vt:lpstr>
      <vt:lpstr>MS_ClipArt_Gallery.5</vt:lpstr>
      <vt:lpstr>MS_ClipArt_Gallery.5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Tugba Onal-Suzek</dc:creator>
  <cp:keywords>Chapter 1</cp:keywords>
  <dc:description>See the notes for information on how the slides are organized.</dc:description>
  <dc:subject>Database Management Systems</dc:subject>
  <cp:lastModifiedBy>Tuğba Önal Süzek</cp:lastModifiedBy>
  <cp:revision>269</cp:revision>
  <cp:lastPrinted>2024-09-22T19:27:29Z</cp:lastPrinted>
  <dcterms:created xsi:type="dcterms:W3CDTF">2024-09-22T19:27:29Z</dcterms:created>
  <dcterms:modified xsi:type="dcterms:W3CDTF">2024-09-22T19:27:29Z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