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500" r:id="rId3"/>
    <p:sldId id="502" r:id="rId5"/>
    <p:sldId id="503" r:id="rId6"/>
    <p:sldId id="539" r:id="rId7"/>
    <p:sldId id="540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01" r:id="rId29"/>
  </p:sldIdLst>
  <p:sldSz cx="9144000" cy="6858000" type="screen4x3"/>
  <p:notesSz cx="6858000" cy="911733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sng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777777"/>
    <a:srgbClr val="280049"/>
    <a:srgbClr val="171345"/>
    <a:srgbClr val="FFFDFB"/>
    <a:srgbClr val="29237D"/>
    <a:srgbClr val="4238C6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/>
    <p:restoredTop sz="94533"/>
  </p:normalViewPr>
  <p:slideViewPr>
    <p:cSldViewPr showGuides="1">
      <p:cViewPr varScale="1">
        <p:scale>
          <a:sx n="68" d="100"/>
          <a:sy n="68" d="100"/>
        </p:scale>
        <p:origin x="1264" y="48"/>
      </p:cViewPr>
      <p:guideLst>
        <p:guide orient="horz" pos="2160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square" lIns="90488" tIns="44450" rIns="90488" bIns="4445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Click to edit Master notes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8875" y="690563"/>
            <a:ext cx="4540250" cy="340518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1"/>
          <p:cNvSpPr>
            <a:spLocks noGrp="1" noRo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3" name="Rectangle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0962" name="Rectangle 2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40963" name="Rectangle 3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r>
              <a:rPr lang="en-US" altLang="en-US" sz="1000" i="1" dirty="0"/>
              <a:t>12</a:t>
            </a:r>
            <a:endParaRPr lang="en-US" altLang="en-US" sz="1000" i="1" dirty="0"/>
          </a:p>
        </p:txBody>
      </p:sp>
      <p:sp>
        <p:nvSpPr>
          <p:cNvPr id="40964" name="Rectangle 4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40965" name="Rectangle 5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40966" name="Rectangle 6"/>
          <p:cNvSpPr>
            <a:spLocks noGrp="1"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7" name="Rectangle 7"/>
          <p:cNvSpPr/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3010" name="Rectangle 2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43011" name="Rectangle 3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r>
              <a:rPr lang="en-US" altLang="en-US" sz="1000" i="1" dirty="0"/>
              <a:t>13</a:t>
            </a:r>
            <a:endParaRPr lang="en-US" altLang="en-US" sz="1000" i="1" dirty="0"/>
          </a:p>
        </p:txBody>
      </p:sp>
      <p:sp>
        <p:nvSpPr>
          <p:cNvPr id="43012" name="Rectangle 4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43013" name="Rectangle 5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43014" name="Rectangle 6"/>
          <p:cNvSpPr>
            <a:spLocks noGrp="1"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5" name="Rectangle 7"/>
          <p:cNvSpPr/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5058" name="Rectangle 2"/>
          <p:cNvSpPr/>
          <p:nvPr/>
        </p:nvSpPr>
        <p:spPr>
          <a:xfrm>
            <a:off x="3884613" y="-1587"/>
            <a:ext cx="29733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45059" name="Rectangle 3"/>
          <p:cNvSpPr/>
          <p:nvPr/>
        </p:nvSpPr>
        <p:spPr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 defTabSz="908050"/>
            <a:r>
              <a:rPr lang="en-US" altLang="en-US" sz="1000" i="1" dirty="0"/>
              <a:t>6</a:t>
            </a:r>
            <a:endParaRPr lang="en-US" altLang="en-US" sz="1000" i="1" dirty="0"/>
          </a:p>
        </p:txBody>
      </p:sp>
      <p:sp>
        <p:nvSpPr>
          <p:cNvPr id="45060" name="Rectangle 4"/>
          <p:cNvSpPr/>
          <p:nvPr/>
        </p:nvSpPr>
        <p:spPr>
          <a:xfrm>
            <a:off x="-1587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45061" name="Rectangle 5"/>
          <p:cNvSpPr/>
          <p:nvPr/>
        </p:nvSpPr>
        <p:spPr>
          <a:xfrm>
            <a:off x="-1587" y="-1587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45062" name="Rectangle 6"/>
          <p:cNvSpPr>
            <a:spLocks noGrp="1"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63" name="Rectangle 7"/>
          <p:cNvSpPr/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7106" name="Rectangle 2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47107" name="Rectangle 3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r>
              <a:rPr lang="en-US" altLang="en-US" sz="1000" i="1" dirty="0"/>
              <a:t>14</a:t>
            </a:r>
            <a:endParaRPr lang="en-US" altLang="en-US" sz="1000" i="1" dirty="0"/>
          </a:p>
        </p:txBody>
      </p:sp>
      <p:sp>
        <p:nvSpPr>
          <p:cNvPr id="47108" name="Rectangle 4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47109" name="Rectangle 5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47110" name="Rectangle 6"/>
          <p:cNvSpPr>
            <a:spLocks noGrp="1"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11" name="Rectangle 7"/>
          <p:cNvSpPr/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49154" name="Rectangle 2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49155" name="Rectangle 3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r>
              <a:rPr lang="en-US" altLang="en-US" sz="1000" i="1" dirty="0"/>
              <a:t>13</a:t>
            </a:r>
            <a:endParaRPr lang="en-US" altLang="en-US" sz="1000" i="1" dirty="0"/>
          </a:p>
        </p:txBody>
      </p:sp>
      <p:sp>
        <p:nvSpPr>
          <p:cNvPr id="49156" name="Rectangle 4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49157" name="Rectangle 5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49158" name="Rectangle 6"/>
          <p:cNvSpPr>
            <a:spLocks noGrp="1"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9" name="Rectangle 7"/>
          <p:cNvSpPr/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51202" name="Rectangle 2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51203" name="Rectangle 3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r>
              <a:rPr lang="en-US" altLang="en-US" sz="1000" i="1" dirty="0"/>
              <a:t>15</a:t>
            </a:r>
            <a:endParaRPr lang="en-US" altLang="en-US" sz="1000" i="1" dirty="0"/>
          </a:p>
        </p:txBody>
      </p:sp>
      <p:sp>
        <p:nvSpPr>
          <p:cNvPr id="51204" name="Rectangle 4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51205" name="Rectangle 5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51206" name="Rectangle 6"/>
          <p:cNvSpPr>
            <a:spLocks noGrp="1"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7" name="Rectangle 7"/>
          <p:cNvSpPr/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53250" name="Rectangle 2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53251" name="Rectangle 3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r>
              <a:rPr lang="en-US" altLang="en-US" sz="1000" i="1" dirty="0"/>
              <a:t>16</a:t>
            </a:r>
            <a:endParaRPr lang="en-US" altLang="en-US" sz="1000" i="1" dirty="0"/>
          </a:p>
        </p:txBody>
      </p:sp>
      <p:sp>
        <p:nvSpPr>
          <p:cNvPr id="53252" name="Rectangle 4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53253" name="Rectangle 5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53254" name="Rectangle 6"/>
          <p:cNvSpPr>
            <a:spLocks noGrp="1"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5" name="Rectangle 7"/>
          <p:cNvSpPr/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55298" name="Rectangle 2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55299" name="Rectangle 3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r>
              <a:rPr lang="en-US" altLang="en-US" sz="1000" i="1" dirty="0"/>
              <a:t>14</a:t>
            </a:r>
            <a:endParaRPr lang="en-US" altLang="en-US" sz="1000" i="1" dirty="0"/>
          </a:p>
        </p:txBody>
      </p:sp>
      <p:sp>
        <p:nvSpPr>
          <p:cNvPr id="55300" name="Rectangle 4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55301" name="Rectangle 5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55302" name="Rectangle 6"/>
          <p:cNvSpPr>
            <a:spLocks noGrp="1"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303" name="Rectangle 7"/>
          <p:cNvSpPr/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57346" name="Rectangle 2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57347" name="Rectangle 3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r>
              <a:rPr lang="en-US" altLang="en-US" sz="1000" i="1" dirty="0"/>
              <a:t>17</a:t>
            </a:r>
            <a:endParaRPr lang="en-US" altLang="en-US" sz="1000" i="1" dirty="0"/>
          </a:p>
        </p:txBody>
      </p:sp>
      <p:sp>
        <p:nvSpPr>
          <p:cNvPr id="57348" name="Rectangle 4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57349" name="Rectangle 5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57350" name="Rectangle 6"/>
          <p:cNvSpPr>
            <a:spLocks noGrp="1"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51" name="Rectangle 7"/>
          <p:cNvSpPr/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59394" name="Rectangle 2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59395" name="Rectangle 3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r>
              <a:rPr lang="en-US" altLang="en-US" sz="1000" i="1" dirty="0"/>
              <a:t>18</a:t>
            </a:r>
            <a:endParaRPr lang="en-US" altLang="en-US" sz="1000" i="1" dirty="0"/>
          </a:p>
        </p:txBody>
      </p:sp>
      <p:sp>
        <p:nvSpPr>
          <p:cNvPr id="59396" name="Rectangle 4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59397" name="Rectangle 5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59398" name="Rectangle 6"/>
          <p:cNvSpPr>
            <a:spLocks noGrp="1"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9" name="Rectangle 7"/>
          <p:cNvSpPr/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Rectangle 1"/>
          <p:cNvSpPr>
            <a:spLocks noGrp="1" noRo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5" name="Rectangle 2"/>
          <p:cNvSpPr/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62466" name="Rectangle 2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62467" name="Rectangle 3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r>
              <a:rPr lang="en-US" altLang="en-US" sz="1000" i="1" dirty="0"/>
              <a:t>23</a:t>
            </a:r>
            <a:endParaRPr lang="en-US" altLang="en-US" sz="1000" i="1" dirty="0"/>
          </a:p>
        </p:txBody>
      </p:sp>
      <p:sp>
        <p:nvSpPr>
          <p:cNvPr id="62468" name="Rectangle 4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62469" name="Rectangle 5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62470" name="Rectangle 6"/>
          <p:cNvSpPr>
            <a:spLocks noGrp="1"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71" name="Rectangle 7"/>
          <p:cNvSpPr/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26626" name="Rectangle 2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26627" name="Rectangle 3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lIns="19050" tIns="0" rIns="19050" bIns="0" anchor="b" anchorCtr="0"/>
          <a:p>
            <a:pPr lvl="0" algn="r"/>
            <a:r>
              <a:rPr lang="en-US" altLang="en-US" sz="1000" i="1" dirty="0"/>
              <a:t>17</a:t>
            </a:r>
            <a:endParaRPr lang="en-US" altLang="en-US" sz="1000" i="1" dirty="0"/>
          </a:p>
        </p:txBody>
      </p:sp>
      <p:sp>
        <p:nvSpPr>
          <p:cNvPr id="26628" name="Rectangle 4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26629" name="Rectangle 5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26630" name="Rectangle 6"/>
          <p:cNvSpPr>
            <a:spLocks noGrp="1" noRot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6631" name="Rectangle 7"/>
          <p:cNvSpPr/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28674" name="Rectangle 2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28675" name="Rectangle 3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r>
              <a:rPr lang="en-US" altLang="en-US" sz="1000" i="1" dirty="0"/>
              <a:t>6</a:t>
            </a:r>
            <a:endParaRPr lang="en-US" altLang="en-US" sz="1000" i="1" dirty="0"/>
          </a:p>
        </p:txBody>
      </p:sp>
      <p:sp>
        <p:nvSpPr>
          <p:cNvPr id="28676" name="Rectangle 4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28677" name="Rectangle 5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28678" name="Rectangle 6"/>
          <p:cNvSpPr>
            <a:spLocks noGrp="1"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679" name="Rectangle 7"/>
          <p:cNvSpPr/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0722" name="Rectangle 2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0723" name="Rectangle 3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r>
              <a:rPr lang="en-US" altLang="en-US" sz="1000" i="1" dirty="0"/>
              <a:t>10</a:t>
            </a:r>
            <a:endParaRPr lang="en-US" altLang="en-US" sz="1000" i="1" dirty="0"/>
          </a:p>
        </p:txBody>
      </p:sp>
      <p:sp>
        <p:nvSpPr>
          <p:cNvPr id="30724" name="Rectangle 4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0725" name="Rectangle 5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0726" name="Rectangle 6"/>
          <p:cNvSpPr>
            <a:spLocks noGrp="1"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7" name="Rectangle 7"/>
          <p:cNvSpPr/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2770" name="Rectangle 2"/>
          <p:cNvSpPr/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 eaLnBrk="1" hangingPunct="1"/>
            <a:endParaRPr lang="en-US" altLang="en-US" dirty="0"/>
          </a:p>
        </p:txBody>
      </p:sp>
      <p:sp>
        <p:nvSpPr>
          <p:cNvPr id="32771" name="Rectangle 3"/>
          <p:cNvSpPr>
            <a:spLocks noGrp="1"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4818" name="Rectangle 2"/>
          <p:cNvSpPr/>
          <p:nvPr/>
        </p:nvSpPr>
        <p:spPr>
          <a:xfrm>
            <a:off x="3884613" y="-1587"/>
            <a:ext cx="29733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4819" name="Rectangle 3"/>
          <p:cNvSpPr/>
          <p:nvPr/>
        </p:nvSpPr>
        <p:spPr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 defTabSz="908050"/>
            <a:r>
              <a:rPr lang="en-US" altLang="en-US" sz="1000" i="1" dirty="0"/>
              <a:t>6</a:t>
            </a:r>
            <a:endParaRPr lang="en-US" altLang="en-US" sz="1000" i="1" dirty="0"/>
          </a:p>
        </p:txBody>
      </p:sp>
      <p:sp>
        <p:nvSpPr>
          <p:cNvPr id="34820" name="Rectangle 4"/>
          <p:cNvSpPr/>
          <p:nvPr/>
        </p:nvSpPr>
        <p:spPr>
          <a:xfrm>
            <a:off x="-1587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4821" name="Rectangle 5"/>
          <p:cNvSpPr/>
          <p:nvPr/>
        </p:nvSpPr>
        <p:spPr>
          <a:xfrm>
            <a:off x="-1587" y="-1587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4822" name="Rectangle 6"/>
          <p:cNvSpPr>
            <a:spLocks noGrp="1"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823" name="Rectangle 7"/>
          <p:cNvSpPr/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6866" name="Rectangle 2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6867" name="Rectangle 3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r>
              <a:rPr lang="en-US" altLang="en-US" sz="1000" i="1" dirty="0"/>
              <a:t>10</a:t>
            </a:r>
            <a:endParaRPr lang="en-US" altLang="en-US" sz="1000" i="1" dirty="0"/>
          </a:p>
        </p:txBody>
      </p:sp>
      <p:sp>
        <p:nvSpPr>
          <p:cNvPr id="36868" name="Rectangle 4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6869" name="Rectangle 5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6870" name="Rectangle 6"/>
          <p:cNvSpPr>
            <a:spLocks noGrp="1"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6871" name="Rectangle 7"/>
          <p:cNvSpPr/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  <p:sp>
        <p:nvSpPr>
          <p:cNvPr id="38914" name="Rectangle 2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8915" name="Rectangle 3"/>
          <p:cNvSpPr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r>
              <a:rPr lang="en-US" altLang="en-US" sz="1000" i="1" dirty="0"/>
              <a:t>12</a:t>
            </a:r>
            <a:endParaRPr lang="en-US" altLang="en-US" sz="1000" i="1" dirty="0"/>
          </a:p>
        </p:txBody>
      </p:sp>
      <p:sp>
        <p:nvSpPr>
          <p:cNvPr id="38916" name="Rectangle 4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8917" name="Rectangle 5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8918" name="Rectangle 6"/>
          <p:cNvSpPr>
            <a:spLocks noGrp="1" noRo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9" name="Rectangle 7"/>
          <p:cNvSpPr/>
          <p:nvPr>
            <p:ph type="body"/>
          </p:nvPr>
        </p:nvSpPr>
        <p:spPr>
          <a:ln/>
        </p:spPr>
        <p:txBody>
          <a:bodyPr wrap="square" lIns="90488" tIns="44450" rIns="90488" bIns="4445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685800"/>
            <a:ext cx="1943100" cy="5372100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85800"/>
            <a:ext cx="5676900" cy="5372100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772400" cy="110490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 vert="horz" wrap="square" lIns="90488" tIns="44450" rIns="90488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488" tIns="44450" rIns="90488" bIns="4445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838200" y="685800"/>
            <a:ext cx="7772400" cy="11049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838200" y="1981200"/>
            <a:ext cx="7772400" cy="40767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 anchorCtr="0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8" name="Rectangle 12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569985-F68A-47DD-87B8-0C9AAB12B20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youtube.com/watch?v=xeyE8tiVzbw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1"/>
          <p:cNvSpPr>
            <a:spLocks noGrp="1"/>
          </p:cNvSpPr>
          <p:nvPr>
            <p:ph type="title"/>
          </p:nvPr>
        </p:nvSpPr>
        <p:spPr>
          <a:xfrm>
            <a:off x="320675" y="533400"/>
            <a:ext cx="8677275" cy="711200"/>
          </a:xfrm>
          <a:ln/>
        </p:spPr>
        <p:txBody>
          <a:bodyPr vert="horz" wrap="square" lIns="91440" tIns="45720" rIns="91440" bIns="45720" anchor="ctr" anchorCtr="0"/>
          <a:p>
            <a:pPr defTabSz="914400" eaLnBrk="1" hangingPunct="1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>
                <a:latin typeface="Bitstream Vera Sans" panose="020B0603030804020204"/>
              </a:rPr>
              <a:t>Summary of our course so far</a:t>
            </a:r>
            <a:endParaRPr lang="en-GB" altLang="en-US" dirty="0">
              <a:latin typeface="Bitstream Vera Sans" panose="020B0603030804020204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44600"/>
            <a:ext cx="8509000" cy="4965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ts val="7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kumimoji="0" lang="en-GB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kumimoji="0" lang="en-GB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Tx/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Introduction to databases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Tx/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Relational Algebra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Tx/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Basic SQL commands (select, </a:t>
            </a: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insert,delete,inner join, set operations)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Tx/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Advanced SQL commands (stored procedures, </a:t>
            </a:r>
            <a:r>
              <a:rPr kumimoji="0" lang="en-GB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views, </a:t>
            </a: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aggregate functions with group by)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Tx/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How to design a database ( 0 NF, 1NF, 2NF,3NF)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Tx/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tr-T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Secondary Storage f</a:t>
            </a:r>
            <a:r>
              <a:rPr kumimoji="0" lang="en-GB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ile</a:t>
            </a:r>
            <a:r>
              <a:rPr kumimoji="0" lang="en-GB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 </a:t>
            </a: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structures, </a:t>
            </a:r>
            <a:r>
              <a:rPr kumimoji="0" lang="en-GB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B+ Trees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Tx/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Indexing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Tx/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Transactions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Tx/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Tx/>
              <a:buSzPct val="62000"/>
              <a:buFont typeface="Monotype Sort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Tx/>
              <a:buSzPct val="62000"/>
              <a:buFont typeface="Bitstream Vera Serif" panose="02060603050605020204" pitchFamily="16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/>
            </a:fld>
            <a:endParaRPr lang="en-US" altLang="en-US" sz="1400" u="none" dirty="0"/>
          </a:p>
        </p:txBody>
      </p:sp>
      <p:sp>
        <p:nvSpPr>
          <p:cNvPr id="33794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3795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3796" name="Rectangle 4"/>
          <p:cNvSpPr>
            <a:spLocks noGrp="1"/>
          </p:cNvSpPr>
          <p:nvPr>
            <p:ph type="title"/>
          </p:nvPr>
        </p:nvSpPr>
        <p:spPr>
          <a:xfrm>
            <a:off x="685800" y="419100"/>
            <a:ext cx="8077200" cy="1104900"/>
          </a:xfrm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dirty="0"/>
              <a:t>How to Insert a Data Entry into a B+ Tree?</a:t>
            </a:r>
            <a:endParaRPr lang="en-US" altLang="en-US" dirty="0"/>
          </a:p>
        </p:txBody>
      </p:sp>
      <p:sp>
        <p:nvSpPr>
          <p:cNvPr id="33797" name="Rectangle 5"/>
          <p:cNvSpPr>
            <a:spLocks noGrp="1"/>
          </p:cNvSpPr>
          <p:nvPr>
            <p:ph idx="1"/>
          </p:nvPr>
        </p:nvSpPr>
        <p:spPr>
          <a:xfrm>
            <a:off x="762000" y="2571750"/>
            <a:ext cx="6478588" cy="941388"/>
          </a:xfrm>
          <a:ln/>
        </p:spPr>
        <p:txBody>
          <a:bodyPr vert="horz" wrap="square" lIns="90488" tIns="44450" rIns="90488" bIns="44450" anchor="t" anchorCtr="0"/>
          <a:p>
            <a:pPr eaLnBrk="1" hangingPunct="1"/>
            <a:r>
              <a:rPr lang="en-US" altLang="en-US" dirty="0"/>
              <a:t>Let’s look at several examples first.</a:t>
            </a:r>
            <a:endParaRPr lang="en-US" altLang="en-US" i="1" u="sng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/>
            </a:fld>
            <a:endParaRPr lang="en-US" altLang="en-US" sz="1400" u="none" dirty="0"/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48600" cy="533400"/>
          </a:xfrm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sz="3600" dirty="0"/>
              <a:t>Inserting 16*, 8* into Example B+ tree</a:t>
            </a:r>
            <a:endParaRPr lang="en-US" altLang="en-US" sz="3600" dirty="0"/>
          </a:p>
        </p:txBody>
      </p:sp>
      <p:sp>
        <p:nvSpPr>
          <p:cNvPr id="35843" name="Freeform 3"/>
          <p:cNvSpPr/>
          <p:nvPr/>
        </p:nvSpPr>
        <p:spPr>
          <a:xfrm>
            <a:off x="3230563" y="1312863"/>
            <a:ext cx="557212" cy="465137"/>
          </a:xfrm>
          <a:custGeom>
            <a:avLst/>
            <a:gdLst/>
            <a:ahLst/>
            <a:cxnLst>
              <a:cxn ang="0">
                <a:pos x="0" y="735884834"/>
              </a:cxn>
              <a:cxn ang="0">
                <a:pos x="0" y="0"/>
              </a:cxn>
              <a:cxn ang="0">
                <a:pos x="882053896" y="0"/>
              </a:cxn>
              <a:cxn ang="0">
                <a:pos x="882053896" y="735884834"/>
              </a:cxn>
              <a:cxn ang="0">
                <a:pos x="0" y="735884834"/>
              </a:cxn>
            </a:cxnLst>
            <a:pathLst>
              <a:path w="351" h="293">
                <a:moveTo>
                  <a:pt x="0" y="292"/>
                </a:moveTo>
                <a:lnTo>
                  <a:pt x="0" y="0"/>
                </a:lnTo>
                <a:lnTo>
                  <a:pt x="350" y="0"/>
                </a:lnTo>
                <a:lnTo>
                  <a:pt x="350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5844" name="Freeform 4"/>
          <p:cNvSpPr/>
          <p:nvPr/>
        </p:nvSpPr>
        <p:spPr>
          <a:xfrm>
            <a:off x="3324225" y="1312863"/>
            <a:ext cx="1588" cy="465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35884834"/>
              </a:cxn>
              <a:cxn ang="0">
                <a:pos x="0" y="0"/>
              </a:cxn>
            </a:cxnLst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5845" name="Freeform 5"/>
          <p:cNvSpPr/>
          <p:nvPr/>
        </p:nvSpPr>
        <p:spPr>
          <a:xfrm>
            <a:off x="3786188" y="1312863"/>
            <a:ext cx="560387" cy="465137"/>
          </a:xfrm>
          <a:custGeom>
            <a:avLst/>
            <a:gdLst/>
            <a:ahLst/>
            <a:cxnLst>
              <a:cxn ang="0">
                <a:pos x="0" y="735884834"/>
              </a:cxn>
              <a:cxn ang="0">
                <a:pos x="0" y="0"/>
              </a:cxn>
              <a:cxn ang="0">
                <a:pos x="887094208" y="0"/>
              </a:cxn>
              <a:cxn ang="0">
                <a:pos x="887094208" y="735884834"/>
              </a:cxn>
              <a:cxn ang="0">
                <a:pos x="0" y="735884834"/>
              </a:cxn>
            </a:cxnLst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5846" name="Freeform 6"/>
          <p:cNvSpPr/>
          <p:nvPr/>
        </p:nvSpPr>
        <p:spPr>
          <a:xfrm>
            <a:off x="3881438" y="1312863"/>
            <a:ext cx="1587" cy="465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35884834"/>
              </a:cxn>
              <a:cxn ang="0">
                <a:pos x="0" y="0"/>
              </a:cxn>
            </a:cxnLst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5847" name="Freeform 7"/>
          <p:cNvSpPr/>
          <p:nvPr/>
        </p:nvSpPr>
        <p:spPr>
          <a:xfrm>
            <a:off x="4344988" y="1312863"/>
            <a:ext cx="558800" cy="465137"/>
          </a:xfrm>
          <a:custGeom>
            <a:avLst/>
            <a:gdLst/>
            <a:ahLst/>
            <a:cxnLst>
              <a:cxn ang="0">
                <a:pos x="0" y="735884834"/>
              </a:cxn>
              <a:cxn ang="0">
                <a:pos x="0" y="0"/>
              </a:cxn>
              <a:cxn ang="0">
                <a:pos x="884575638" y="0"/>
              </a:cxn>
              <a:cxn ang="0">
                <a:pos x="884575638" y="735884834"/>
              </a:cxn>
              <a:cxn ang="0">
                <a:pos x="0" y="735884834"/>
              </a:cxn>
            </a:cxnLst>
            <a:pathLst>
              <a:path w="352" h="293">
                <a:moveTo>
                  <a:pt x="0" y="292"/>
                </a:moveTo>
                <a:lnTo>
                  <a:pt x="0" y="0"/>
                </a:lnTo>
                <a:lnTo>
                  <a:pt x="351" y="0"/>
                </a:lnTo>
                <a:lnTo>
                  <a:pt x="351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5848" name="Freeform 8"/>
          <p:cNvSpPr/>
          <p:nvPr/>
        </p:nvSpPr>
        <p:spPr>
          <a:xfrm>
            <a:off x="4438650" y="1312863"/>
            <a:ext cx="1588" cy="465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35884834"/>
              </a:cxn>
              <a:cxn ang="0">
                <a:pos x="0" y="0"/>
              </a:cxn>
            </a:cxnLst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5849" name="Freeform 9"/>
          <p:cNvSpPr/>
          <p:nvPr/>
        </p:nvSpPr>
        <p:spPr>
          <a:xfrm>
            <a:off x="4902200" y="1312863"/>
            <a:ext cx="560388" cy="465137"/>
          </a:xfrm>
          <a:custGeom>
            <a:avLst/>
            <a:gdLst/>
            <a:ahLst/>
            <a:cxnLst>
              <a:cxn ang="0">
                <a:pos x="0" y="735884834"/>
              </a:cxn>
              <a:cxn ang="0">
                <a:pos x="0" y="0"/>
              </a:cxn>
              <a:cxn ang="0">
                <a:pos x="887095792" y="0"/>
              </a:cxn>
              <a:cxn ang="0">
                <a:pos x="887095792" y="735884834"/>
              </a:cxn>
              <a:cxn ang="0">
                <a:pos x="0" y="735884834"/>
              </a:cxn>
            </a:cxnLst>
            <a:pathLst>
              <a:path w="353" h="293">
                <a:moveTo>
                  <a:pt x="0" y="292"/>
                </a:moveTo>
                <a:lnTo>
                  <a:pt x="0" y="0"/>
                </a:lnTo>
                <a:lnTo>
                  <a:pt x="352" y="0"/>
                </a:lnTo>
                <a:lnTo>
                  <a:pt x="352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5850" name="Freeform 10"/>
          <p:cNvSpPr/>
          <p:nvPr/>
        </p:nvSpPr>
        <p:spPr>
          <a:xfrm>
            <a:off x="4994275" y="1312863"/>
            <a:ext cx="1588" cy="465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35884834"/>
              </a:cxn>
              <a:cxn ang="0">
                <a:pos x="0" y="0"/>
              </a:cxn>
            </a:cxnLst>
            <a:pathLst>
              <a:path w="1" h="293">
                <a:moveTo>
                  <a:pt x="0" y="0"/>
                </a:moveTo>
                <a:lnTo>
                  <a:pt x="0" y="29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5851" name="Freeform 11"/>
          <p:cNvSpPr/>
          <p:nvPr/>
        </p:nvSpPr>
        <p:spPr>
          <a:xfrm>
            <a:off x="5461000" y="1312863"/>
            <a:ext cx="93663" cy="465137"/>
          </a:xfrm>
          <a:custGeom>
            <a:avLst/>
            <a:gdLst/>
            <a:ahLst/>
            <a:cxnLst>
              <a:cxn ang="0">
                <a:pos x="0" y="735884834"/>
              </a:cxn>
              <a:cxn ang="0">
                <a:pos x="0" y="0"/>
              </a:cxn>
              <a:cxn ang="0">
                <a:pos x="146169843" y="0"/>
              </a:cxn>
              <a:cxn ang="0">
                <a:pos x="146169843" y="735884834"/>
              </a:cxn>
              <a:cxn ang="0">
                <a:pos x="0" y="735884834"/>
              </a:cxn>
            </a:cxnLst>
            <a:pathLst>
              <a:path w="59" h="293">
                <a:moveTo>
                  <a:pt x="0" y="292"/>
                </a:moveTo>
                <a:lnTo>
                  <a:pt x="0" y="0"/>
                </a:lnTo>
                <a:lnTo>
                  <a:pt x="58" y="0"/>
                </a:lnTo>
                <a:lnTo>
                  <a:pt x="58" y="292"/>
                </a:lnTo>
                <a:lnTo>
                  <a:pt x="0" y="2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5852" name="Freeform 12"/>
          <p:cNvSpPr/>
          <p:nvPr/>
        </p:nvSpPr>
        <p:spPr>
          <a:xfrm>
            <a:off x="304800" y="2747963"/>
            <a:ext cx="373063" cy="373062"/>
          </a:xfrm>
          <a:custGeom>
            <a:avLst/>
            <a:gdLst/>
            <a:ahLst/>
            <a:cxnLst>
              <a:cxn ang="0">
                <a:pos x="0" y="589715772"/>
              </a:cxn>
              <a:cxn ang="0">
                <a:pos x="0" y="0"/>
              </a:cxn>
              <a:cxn ang="0">
                <a:pos x="589717353" y="0"/>
              </a:cxn>
              <a:cxn ang="0">
                <a:pos x="589717353" y="589715772"/>
              </a:cxn>
              <a:cxn ang="0">
                <a:pos x="0" y="589715772"/>
              </a:cxn>
            </a:cxnLst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5853" name="Freeform 13"/>
          <p:cNvSpPr/>
          <p:nvPr/>
        </p:nvSpPr>
        <p:spPr>
          <a:xfrm>
            <a:off x="1058863" y="1717675"/>
            <a:ext cx="2219325" cy="10096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1600300013"/>
              </a:cxn>
              <a:cxn ang="0">
                <a:pos x="2147483646" y="0"/>
              </a:cxn>
            </a:cxnLst>
            <a:pathLst>
              <a:path w="1398" h="636">
                <a:moveTo>
                  <a:pt x="1397" y="0"/>
                </a:moveTo>
                <a:lnTo>
                  <a:pt x="0" y="635"/>
                </a:lnTo>
                <a:lnTo>
                  <a:pt x="1397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5854" name="Freeform 14"/>
          <p:cNvSpPr/>
          <p:nvPr/>
        </p:nvSpPr>
        <p:spPr>
          <a:xfrm>
            <a:off x="1058863" y="2651125"/>
            <a:ext cx="119062" cy="76200"/>
          </a:xfrm>
          <a:custGeom>
            <a:avLst/>
            <a:gdLst/>
            <a:ahLst/>
            <a:cxnLst>
              <a:cxn ang="0">
                <a:pos x="186490779" y="83165950"/>
              </a:cxn>
              <a:cxn ang="0">
                <a:pos x="0" y="118448138"/>
              </a:cxn>
              <a:cxn ang="0">
                <a:pos x="148687801" y="0"/>
              </a:cxn>
              <a:cxn ang="0">
                <a:pos x="186490779" y="83165950"/>
              </a:cxn>
            </a:cxnLst>
            <a:pathLst>
              <a:path w="75" h="48">
                <a:moveTo>
                  <a:pt x="74" y="33"/>
                </a:moveTo>
                <a:lnTo>
                  <a:pt x="0" y="47"/>
                </a:lnTo>
                <a:lnTo>
                  <a:pt x="59" y="0"/>
                </a:lnTo>
                <a:lnTo>
                  <a:pt x="74" y="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5855" name="Freeform 15"/>
          <p:cNvSpPr/>
          <p:nvPr/>
        </p:nvSpPr>
        <p:spPr>
          <a:xfrm>
            <a:off x="5507038" y="1704975"/>
            <a:ext cx="2219325" cy="10112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1602820168"/>
              </a:cxn>
              <a:cxn ang="0">
                <a:pos x="0" y="0"/>
              </a:cxn>
            </a:cxnLst>
            <a:pathLst>
              <a:path w="1398" h="637">
                <a:moveTo>
                  <a:pt x="0" y="0"/>
                </a:moveTo>
                <a:lnTo>
                  <a:pt x="1397" y="63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5856" name="Freeform 16"/>
          <p:cNvSpPr/>
          <p:nvPr/>
        </p:nvSpPr>
        <p:spPr>
          <a:xfrm>
            <a:off x="7607300" y="2638425"/>
            <a:ext cx="119063" cy="77788"/>
          </a:xfrm>
          <a:custGeom>
            <a:avLst/>
            <a:gdLst/>
            <a:ahLst/>
            <a:cxnLst>
              <a:cxn ang="0">
                <a:pos x="37803296" y="0"/>
              </a:cxn>
              <a:cxn ang="0">
                <a:pos x="186492346" y="120968278"/>
              </a:cxn>
              <a:cxn ang="0">
                <a:pos x="0" y="85685863"/>
              </a:cxn>
              <a:cxn ang="0">
                <a:pos x="37803296" y="0"/>
              </a:cxn>
            </a:cxnLst>
            <a:pathLst>
              <a:path w="75" h="49">
                <a:moveTo>
                  <a:pt x="15" y="0"/>
                </a:moveTo>
                <a:lnTo>
                  <a:pt x="74" y="48"/>
                </a:lnTo>
                <a:lnTo>
                  <a:pt x="0" y="34"/>
                </a:lnTo>
                <a:lnTo>
                  <a:pt x="1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5857" name="Rectangle 17"/>
          <p:cNvSpPr/>
          <p:nvPr/>
        </p:nvSpPr>
        <p:spPr>
          <a:xfrm>
            <a:off x="1981200" y="1219200"/>
            <a:ext cx="585788" cy="301625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58" name="Rectangle 18"/>
          <p:cNvSpPr/>
          <p:nvPr/>
        </p:nvSpPr>
        <p:spPr>
          <a:xfrm>
            <a:off x="3917950" y="1384300"/>
            <a:ext cx="3651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59" name="Rectangle 19"/>
          <p:cNvSpPr/>
          <p:nvPr/>
        </p:nvSpPr>
        <p:spPr>
          <a:xfrm>
            <a:off x="4475163" y="1384300"/>
            <a:ext cx="3651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60" name="Rectangle 20"/>
          <p:cNvSpPr/>
          <p:nvPr/>
        </p:nvSpPr>
        <p:spPr>
          <a:xfrm>
            <a:off x="5045075" y="1373188"/>
            <a:ext cx="3651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61" name="Rectangle 21"/>
          <p:cNvSpPr/>
          <p:nvPr/>
        </p:nvSpPr>
        <p:spPr>
          <a:xfrm>
            <a:off x="3384550" y="1384300"/>
            <a:ext cx="3651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862" name="Freeform 22"/>
          <p:cNvSpPr/>
          <p:nvPr/>
        </p:nvSpPr>
        <p:spPr>
          <a:xfrm>
            <a:off x="5216525" y="2744788"/>
            <a:ext cx="609600" cy="373062"/>
          </a:xfrm>
          <a:custGeom>
            <a:avLst/>
            <a:gdLst/>
            <a:ahLst/>
            <a:cxnLst>
              <a:cxn ang="0">
                <a:pos x="0" y="589715772"/>
              </a:cxn>
              <a:cxn ang="0">
                <a:pos x="0" y="0"/>
              </a:cxn>
              <a:cxn ang="0">
                <a:pos x="1574599394" y="0"/>
              </a:cxn>
              <a:cxn ang="0">
                <a:pos x="1574599394" y="589715772"/>
              </a:cxn>
              <a:cxn ang="0">
                <a:pos x="0" y="589715772"/>
              </a:cxn>
            </a:cxnLst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5863" name="Freeform 23"/>
          <p:cNvSpPr/>
          <p:nvPr/>
        </p:nvSpPr>
        <p:spPr>
          <a:xfrm>
            <a:off x="6359525" y="2744788"/>
            <a:ext cx="609600" cy="373062"/>
          </a:xfrm>
          <a:custGeom>
            <a:avLst/>
            <a:gdLst/>
            <a:ahLst/>
            <a:cxnLst>
              <a:cxn ang="0">
                <a:pos x="0" y="589715772"/>
              </a:cxn>
              <a:cxn ang="0">
                <a:pos x="0" y="0"/>
              </a:cxn>
              <a:cxn ang="0">
                <a:pos x="1574599394" y="0"/>
              </a:cxn>
              <a:cxn ang="0">
                <a:pos x="1574599394" y="589715772"/>
              </a:cxn>
              <a:cxn ang="0">
                <a:pos x="0" y="589715772"/>
              </a:cxn>
            </a:cxnLst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5864" name="Freeform 24"/>
          <p:cNvSpPr/>
          <p:nvPr/>
        </p:nvSpPr>
        <p:spPr>
          <a:xfrm>
            <a:off x="7426325" y="2744788"/>
            <a:ext cx="677863" cy="373062"/>
          </a:xfrm>
          <a:custGeom>
            <a:avLst/>
            <a:gdLst/>
            <a:ahLst/>
            <a:cxnLst>
              <a:cxn ang="0">
                <a:pos x="0" y="589715772"/>
              </a:cxn>
              <a:cxn ang="0">
                <a:pos x="0" y="0"/>
              </a:cxn>
              <a:cxn ang="0">
                <a:pos x="1946989838" y="0"/>
              </a:cxn>
              <a:cxn ang="0">
                <a:pos x="1946989838" y="589715772"/>
              </a:cxn>
              <a:cxn ang="0">
                <a:pos x="0" y="589715772"/>
              </a:cxn>
            </a:cxnLst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5865" name="Line 25"/>
          <p:cNvSpPr/>
          <p:nvPr/>
        </p:nvSpPr>
        <p:spPr>
          <a:xfrm>
            <a:off x="4987925" y="1677988"/>
            <a:ext cx="1676400" cy="1066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sp>
      <p:sp>
        <p:nvSpPr>
          <p:cNvPr id="35866" name="Line 26"/>
          <p:cNvSpPr/>
          <p:nvPr/>
        </p:nvSpPr>
        <p:spPr>
          <a:xfrm>
            <a:off x="4378325" y="1677988"/>
            <a:ext cx="1066800" cy="1066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sp>
      <p:sp>
        <p:nvSpPr>
          <p:cNvPr id="35867" name="Freeform 27"/>
          <p:cNvSpPr/>
          <p:nvPr/>
        </p:nvSpPr>
        <p:spPr>
          <a:xfrm>
            <a:off x="2782888" y="2744788"/>
            <a:ext cx="1824037" cy="358775"/>
          </a:xfrm>
          <a:custGeom>
            <a:avLst/>
            <a:gdLst/>
            <a:ahLst/>
            <a:cxnLst>
              <a:cxn ang="0">
                <a:pos x="0" y="545411282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545411282"/>
              </a:cxn>
              <a:cxn ang="0">
                <a:pos x="0" y="545411282"/>
              </a:cxn>
            </a:cxnLst>
            <a:pathLst>
              <a:path w="235" h="235">
                <a:moveTo>
                  <a:pt x="0" y="234"/>
                </a:moveTo>
                <a:lnTo>
                  <a:pt x="0" y="0"/>
                </a:lnTo>
                <a:lnTo>
                  <a:pt x="234" y="0"/>
                </a:lnTo>
                <a:lnTo>
                  <a:pt x="234" y="234"/>
                </a:lnTo>
                <a:lnTo>
                  <a:pt x="0" y="2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5868" name="Line 28"/>
          <p:cNvSpPr/>
          <p:nvPr/>
        </p:nvSpPr>
        <p:spPr>
          <a:xfrm>
            <a:off x="3844925" y="1677988"/>
            <a:ext cx="457200" cy="1066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sp>
      <p:sp>
        <p:nvSpPr>
          <p:cNvPr id="35869" name="Line 29"/>
          <p:cNvSpPr/>
          <p:nvPr/>
        </p:nvSpPr>
        <p:spPr>
          <a:xfrm>
            <a:off x="6511925" y="2973388"/>
            <a:ext cx="228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</p:sp>
      <p:sp>
        <p:nvSpPr>
          <p:cNvPr id="35870" name="Line 30"/>
          <p:cNvSpPr/>
          <p:nvPr/>
        </p:nvSpPr>
        <p:spPr>
          <a:xfrm>
            <a:off x="7654925" y="2973388"/>
            <a:ext cx="228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</p:sp>
      <p:sp>
        <p:nvSpPr>
          <p:cNvPr id="35871" name="Line 31"/>
          <p:cNvSpPr/>
          <p:nvPr/>
        </p:nvSpPr>
        <p:spPr>
          <a:xfrm>
            <a:off x="5445125" y="2973388"/>
            <a:ext cx="228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</p:sp>
      <p:grpSp>
        <p:nvGrpSpPr>
          <p:cNvPr id="35872" name="Group 32"/>
          <p:cNvGrpSpPr/>
          <p:nvPr/>
        </p:nvGrpSpPr>
        <p:grpSpPr>
          <a:xfrm>
            <a:off x="306388" y="2747963"/>
            <a:ext cx="1485900" cy="373062"/>
            <a:chOff x="193" y="1731"/>
            <a:chExt cx="936" cy="235"/>
          </a:xfrm>
        </p:grpSpPr>
        <p:sp>
          <p:nvSpPr>
            <p:cNvPr id="35873" name="Freeform 33"/>
            <p:cNvSpPr/>
            <p:nvPr/>
          </p:nvSpPr>
          <p:spPr>
            <a:xfrm>
              <a:off x="426" y="1731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35874" name="Freeform 34"/>
            <p:cNvSpPr/>
            <p:nvPr/>
          </p:nvSpPr>
          <p:spPr>
            <a:xfrm>
              <a:off x="660" y="1731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35875" name="Freeform 35"/>
            <p:cNvSpPr/>
            <p:nvPr/>
          </p:nvSpPr>
          <p:spPr>
            <a:xfrm>
              <a:off x="894" y="1731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35876" name="Rectangle 36"/>
            <p:cNvSpPr/>
            <p:nvPr/>
          </p:nvSpPr>
          <p:spPr>
            <a:xfrm>
              <a:off x="193" y="1740"/>
              <a:ext cx="21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77" name="Rectangle 37"/>
            <p:cNvSpPr/>
            <p:nvPr/>
          </p:nvSpPr>
          <p:spPr>
            <a:xfrm>
              <a:off x="433" y="1733"/>
              <a:ext cx="21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78" name="Rectangle 38"/>
            <p:cNvSpPr/>
            <p:nvPr/>
          </p:nvSpPr>
          <p:spPr>
            <a:xfrm>
              <a:off x="668" y="1733"/>
              <a:ext cx="21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879" name="Rectangle 39"/>
            <p:cNvSpPr/>
            <p:nvPr/>
          </p:nvSpPr>
          <p:spPr>
            <a:xfrm>
              <a:off x="902" y="1740"/>
              <a:ext cx="21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6904" name="Group 40"/>
          <p:cNvGrpSpPr/>
          <p:nvPr/>
        </p:nvGrpSpPr>
        <p:grpSpPr>
          <a:xfrm>
            <a:off x="1801813" y="2759075"/>
            <a:ext cx="373062" cy="373063"/>
            <a:chOff x="1968" y="912"/>
            <a:chExt cx="235" cy="235"/>
          </a:xfrm>
        </p:grpSpPr>
        <p:sp>
          <p:nvSpPr>
            <p:cNvPr id="35881" name="Freeform 41"/>
            <p:cNvSpPr/>
            <p:nvPr/>
          </p:nvSpPr>
          <p:spPr>
            <a:xfrm>
              <a:off x="1968" y="912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solidFill>
              <a:srgbClr val="FF00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35882" name="Rectangle 42"/>
            <p:cNvSpPr/>
            <p:nvPr/>
          </p:nvSpPr>
          <p:spPr>
            <a:xfrm>
              <a:off x="1968" y="912"/>
              <a:ext cx="212" cy="181"/>
            </a:xfrm>
            <a:prstGeom prst="rect">
              <a:avLst/>
            </a:prstGeom>
            <a:solidFill>
              <a:srgbClr val="FF00FF"/>
            </a:solidFill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5883" name="Rectangle 43"/>
          <p:cNvSpPr/>
          <p:nvPr/>
        </p:nvSpPr>
        <p:spPr>
          <a:xfrm>
            <a:off x="796925" y="617378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5884" name="Rectangle 44"/>
          <p:cNvSpPr/>
          <p:nvPr/>
        </p:nvSpPr>
        <p:spPr>
          <a:xfrm>
            <a:off x="3235325" y="617378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5885" name="Line 45"/>
          <p:cNvSpPr/>
          <p:nvPr/>
        </p:nvSpPr>
        <p:spPr>
          <a:xfrm>
            <a:off x="2590800" y="1371600"/>
            <a:ext cx="457200" cy="76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sp>
      <p:grpSp>
        <p:nvGrpSpPr>
          <p:cNvPr id="36910" name="Group 46"/>
          <p:cNvGrpSpPr/>
          <p:nvPr/>
        </p:nvGrpSpPr>
        <p:grpSpPr>
          <a:xfrm>
            <a:off x="457200" y="3352800"/>
            <a:ext cx="7799388" cy="2363788"/>
            <a:chOff x="288" y="2112"/>
            <a:chExt cx="4913" cy="1489"/>
          </a:xfrm>
        </p:grpSpPr>
        <p:sp>
          <p:nvSpPr>
            <p:cNvPr id="35887" name="Rectangle 47"/>
            <p:cNvSpPr/>
            <p:nvPr/>
          </p:nvSpPr>
          <p:spPr>
            <a:xfrm>
              <a:off x="1942" y="2257"/>
              <a:ext cx="18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5888" name="Freeform 48"/>
            <p:cNvSpPr/>
            <p:nvPr/>
          </p:nvSpPr>
          <p:spPr>
            <a:xfrm>
              <a:off x="2541" y="2459"/>
              <a:ext cx="1" cy="2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0" y="0"/>
                </a:cxn>
              </a:cxnLst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35889" name="Freeform 49"/>
            <p:cNvSpPr/>
            <p:nvPr/>
          </p:nvSpPr>
          <p:spPr>
            <a:xfrm>
              <a:off x="3242" y="2459"/>
              <a:ext cx="1" cy="2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0" y="0"/>
                </a:cxn>
              </a:cxnLst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35890" name="Freeform 50"/>
            <p:cNvSpPr/>
            <p:nvPr/>
          </p:nvSpPr>
          <p:spPr>
            <a:xfrm>
              <a:off x="288" y="3363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35891" name="Freeform 51"/>
            <p:cNvSpPr/>
            <p:nvPr/>
          </p:nvSpPr>
          <p:spPr>
            <a:xfrm>
              <a:off x="1488" y="3360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35892" name="Freeform 52"/>
            <p:cNvSpPr/>
            <p:nvPr/>
          </p:nvSpPr>
          <p:spPr>
            <a:xfrm>
              <a:off x="1728" y="3360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35893" name="Freeform 53"/>
            <p:cNvSpPr/>
            <p:nvPr/>
          </p:nvSpPr>
          <p:spPr>
            <a:xfrm>
              <a:off x="763" y="3302"/>
              <a:ext cx="75" cy="48"/>
            </a:xfrm>
            <a:custGeom>
              <a:avLst/>
              <a:gdLst/>
              <a:ahLst/>
              <a:cxnLst>
                <a:cxn ang="0">
                  <a:pos x="74" y="33"/>
                </a:cxn>
                <a:cxn ang="0">
                  <a:pos x="0" y="47"/>
                </a:cxn>
                <a:cxn ang="0">
                  <a:pos x="59" y="0"/>
                </a:cxn>
                <a:cxn ang="0">
                  <a:pos x="74" y="33"/>
                </a:cxn>
              </a:cxnLst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35894" name="Freeform 54"/>
            <p:cNvSpPr/>
            <p:nvPr/>
          </p:nvSpPr>
          <p:spPr>
            <a:xfrm>
              <a:off x="4888" y="3294"/>
              <a:ext cx="75" cy="4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74" y="48"/>
                </a:cxn>
                <a:cxn ang="0">
                  <a:pos x="0" y="34"/>
                </a:cxn>
                <a:cxn ang="0">
                  <a:pos x="15" y="0"/>
                </a:cxn>
              </a:cxnLst>
              <a:pathLst>
                <a:path w="75" h="49">
                  <a:moveTo>
                    <a:pt x="15" y="0"/>
                  </a:moveTo>
                  <a:lnTo>
                    <a:pt x="74" y="48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35895" name="Line 55"/>
            <p:cNvSpPr/>
            <p:nvPr/>
          </p:nvSpPr>
          <p:spPr>
            <a:xfrm>
              <a:off x="2806" y="3601"/>
              <a:ext cx="14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35896" name="Group 56"/>
            <p:cNvGrpSpPr/>
            <p:nvPr/>
          </p:nvGrpSpPr>
          <p:grpSpPr>
            <a:xfrm>
              <a:off x="289" y="2112"/>
              <a:ext cx="4912" cy="1486"/>
              <a:chOff x="289" y="2112"/>
              <a:chExt cx="4912" cy="1486"/>
            </a:xfrm>
          </p:grpSpPr>
          <p:grpSp>
            <p:nvGrpSpPr>
              <p:cNvPr id="35897" name="Group 57"/>
              <p:cNvGrpSpPr/>
              <p:nvPr/>
            </p:nvGrpSpPr>
            <p:grpSpPr>
              <a:xfrm>
                <a:off x="289" y="2459"/>
                <a:ext cx="4912" cy="1139"/>
                <a:chOff x="289" y="2459"/>
                <a:chExt cx="4912" cy="1139"/>
              </a:xfrm>
            </p:grpSpPr>
            <p:sp>
              <p:nvSpPr>
                <p:cNvPr id="35898" name="Freeform 58"/>
                <p:cNvSpPr/>
                <p:nvPr/>
              </p:nvSpPr>
              <p:spPr>
                <a:xfrm>
                  <a:off x="522" y="3363"/>
                  <a:ext cx="235" cy="235"/>
                </a:xfrm>
                <a:custGeom>
                  <a:avLst/>
                  <a:gdLst/>
                  <a:ahLst/>
                  <a:cxnLst>
                    <a:cxn ang="0">
                      <a:pos x="0" y="234"/>
                    </a:cxn>
                    <a:cxn ang="0">
                      <a:pos x="0" y="0"/>
                    </a:cxn>
                    <a:cxn ang="0">
                      <a:pos x="234" y="0"/>
                    </a:cxn>
                    <a:cxn ang="0">
                      <a:pos x="234" y="234"/>
                    </a:cxn>
                    <a:cxn ang="0">
                      <a:pos x="0" y="234"/>
                    </a:cxn>
                  </a:cxnLst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35899" name="Rectangle 59"/>
                <p:cNvSpPr/>
                <p:nvPr/>
              </p:nvSpPr>
              <p:spPr>
                <a:xfrm>
                  <a:off x="289" y="3372"/>
                  <a:ext cx="212" cy="18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8" tIns="44450" rIns="90488" bIns="44450" anchor="t" anchorCtr="0">
                  <a:spAutoFit/>
                </a:bodyPr>
                <a:p>
                  <a:pPr eaLnBrk="0" hangingPunct="0"/>
                  <a:r>
                    <a:rPr lang="en-US" altLang="en-US" sz="13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2*</a:t>
                  </a:r>
                  <a:endPara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900" name="Rectangle 60"/>
                <p:cNvSpPr/>
                <p:nvPr/>
              </p:nvSpPr>
              <p:spPr>
                <a:xfrm>
                  <a:off x="1488" y="3360"/>
                  <a:ext cx="212" cy="18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8" tIns="44450" rIns="90488" bIns="44450" anchor="t" anchorCtr="0">
                  <a:spAutoFit/>
                </a:bodyPr>
                <a:p>
                  <a:pPr eaLnBrk="0" hangingPunct="0"/>
                  <a:r>
                    <a:rPr lang="en-US" altLang="en-US" sz="13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5*</a:t>
                  </a:r>
                  <a:endPara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901" name="Rectangle 61"/>
                <p:cNvSpPr/>
                <p:nvPr/>
              </p:nvSpPr>
              <p:spPr>
                <a:xfrm>
                  <a:off x="1728" y="3360"/>
                  <a:ext cx="212" cy="18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8" tIns="44450" rIns="90488" bIns="44450" anchor="t" anchorCtr="0">
                  <a:spAutoFit/>
                </a:bodyPr>
                <a:p>
                  <a:pPr eaLnBrk="0" hangingPunct="0"/>
                  <a:r>
                    <a:rPr lang="en-US" altLang="en-US" sz="1300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7*</a:t>
                  </a:r>
                  <a:endPara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902" name="Freeform 62"/>
                <p:cNvSpPr/>
                <p:nvPr/>
              </p:nvSpPr>
              <p:spPr>
                <a:xfrm>
                  <a:off x="3382" y="3361"/>
                  <a:ext cx="384" cy="235"/>
                </a:xfrm>
                <a:custGeom>
                  <a:avLst/>
                  <a:gdLst/>
                  <a:ahLst/>
                  <a:cxnLst>
                    <a:cxn ang="0">
                      <a:pos x="0" y="234"/>
                    </a:cxn>
                    <a:cxn ang="0">
                      <a:pos x="0" y="0"/>
                    </a:cxn>
                    <a:cxn ang="0">
                      <a:pos x="624" y="0"/>
                    </a:cxn>
                    <a:cxn ang="0">
                      <a:pos x="624" y="234"/>
                    </a:cxn>
                    <a:cxn ang="0">
                      <a:pos x="0" y="234"/>
                    </a:cxn>
                  </a:cxnLst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35903" name="Freeform 63"/>
                <p:cNvSpPr/>
                <p:nvPr/>
              </p:nvSpPr>
              <p:spPr>
                <a:xfrm>
                  <a:off x="4102" y="3361"/>
                  <a:ext cx="384" cy="235"/>
                </a:xfrm>
                <a:custGeom>
                  <a:avLst/>
                  <a:gdLst/>
                  <a:ahLst/>
                  <a:cxnLst>
                    <a:cxn ang="0">
                      <a:pos x="0" y="234"/>
                    </a:cxn>
                    <a:cxn ang="0">
                      <a:pos x="0" y="0"/>
                    </a:cxn>
                    <a:cxn ang="0">
                      <a:pos x="624" y="0"/>
                    </a:cxn>
                    <a:cxn ang="0">
                      <a:pos x="624" y="234"/>
                    </a:cxn>
                    <a:cxn ang="0">
                      <a:pos x="0" y="234"/>
                    </a:cxn>
                  </a:cxnLst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35904" name="Freeform 64"/>
                <p:cNvSpPr/>
                <p:nvPr/>
              </p:nvSpPr>
              <p:spPr>
                <a:xfrm>
                  <a:off x="4774" y="3361"/>
                  <a:ext cx="427" cy="235"/>
                </a:xfrm>
                <a:custGeom>
                  <a:avLst/>
                  <a:gdLst/>
                  <a:ahLst/>
                  <a:cxnLst>
                    <a:cxn ang="0">
                      <a:pos x="0" y="234"/>
                    </a:cxn>
                    <a:cxn ang="0">
                      <a:pos x="0" y="0"/>
                    </a:cxn>
                    <a:cxn ang="0">
                      <a:pos x="772" y="0"/>
                    </a:cxn>
                    <a:cxn ang="0">
                      <a:pos x="772" y="234"/>
                    </a:cxn>
                    <a:cxn ang="0">
                      <a:pos x="0" y="234"/>
                    </a:cxn>
                  </a:cxnLst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35905" name="Freeform 65"/>
                <p:cNvSpPr/>
                <p:nvPr/>
              </p:nvSpPr>
              <p:spPr>
                <a:xfrm>
                  <a:off x="2614" y="3361"/>
                  <a:ext cx="384" cy="235"/>
                </a:xfrm>
                <a:custGeom>
                  <a:avLst/>
                  <a:gdLst/>
                  <a:ahLst/>
                  <a:cxnLst>
                    <a:cxn ang="0">
                      <a:pos x="0" y="234"/>
                    </a:cxn>
                    <a:cxn ang="0">
                      <a:pos x="0" y="0"/>
                    </a:cxn>
                    <a:cxn ang="0">
                      <a:pos x="624" y="0"/>
                    </a:cxn>
                    <a:cxn ang="0">
                      <a:pos x="624" y="234"/>
                    </a:cxn>
                    <a:cxn ang="0">
                      <a:pos x="0" y="234"/>
                    </a:cxn>
                  </a:cxnLst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en-US"/>
                </a:p>
              </p:txBody>
            </p:sp>
            <p:grpSp>
              <p:nvGrpSpPr>
                <p:cNvPr id="35906" name="Group 66"/>
                <p:cNvGrpSpPr/>
                <p:nvPr/>
              </p:nvGrpSpPr>
              <p:grpSpPr>
                <a:xfrm>
                  <a:off x="529" y="2459"/>
                  <a:ext cx="4434" cy="1087"/>
                  <a:chOff x="529" y="2459"/>
                  <a:chExt cx="4434" cy="1087"/>
                </a:xfrm>
              </p:grpSpPr>
              <p:sp>
                <p:nvSpPr>
                  <p:cNvPr id="35907" name="Freeform 67"/>
                  <p:cNvSpPr/>
                  <p:nvPr/>
                </p:nvSpPr>
                <p:spPr>
                  <a:xfrm>
                    <a:off x="763" y="2714"/>
                    <a:ext cx="1398" cy="636"/>
                  </a:xfrm>
                  <a:custGeom>
                    <a:avLst/>
                    <a:gdLst/>
                    <a:ahLst/>
                    <a:cxnLst>
                      <a:cxn ang="0">
                        <a:pos x="1397" y="0"/>
                      </a:cxn>
                      <a:cxn ang="0">
                        <a:pos x="0" y="635"/>
                      </a:cxn>
                      <a:cxn ang="0">
                        <a:pos x="1397" y="0"/>
                      </a:cxn>
                    </a:cxnLst>
                    <a:pathLst>
                      <a:path w="1398" h="636">
                        <a:moveTo>
                          <a:pt x="1397" y="0"/>
                        </a:moveTo>
                        <a:lnTo>
                          <a:pt x="0" y="635"/>
                        </a:lnTo>
                        <a:lnTo>
                          <a:pt x="1397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en-US"/>
                  </a:p>
                </p:txBody>
              </p:sp>
              <p:sp>
                <p:nvSpPr>
                  <p:cNvPr id="35908" name="Freeform 68"/>
                  <p:cNvSpPr/>
                  <p:nvPr/>
                </p:nvSpPr>
                <p:spPr>
                  <a:xfrm>
                    <a:off x="3565" y="2706"/>
                    <a:ext cx="1398" cy="63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397" y="636"/>
                      </a:cxn>
                      <a:cxn ang="0">
                        <a:pos x="0" y="0"/>
                      </a:cxn>
                    </a:cxnLst>
                    <a:pathLst>
                      <a:path w="1398" h="637">
                        <a:moveTo>
                          <a:pt x="0" y="0"/>
                        </a:moveTo>
                        <a:lnTo>
                          <a:pt x="1397" y="63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en-US"/>
                  </a:p>
                </p:txBody>
              </p:sp>
              <p:sp>
                <p:nvSpPr>
                  <p:cNvPr id="35909" name="Rectangle 69"/>
                  <p:cNvSpPr/>
                  <p:nvPr/>
                </p:nvSpPr>
                <p:spPr>
                  <a:xfrm>
                    <a:off x="529" y="3365"/>
                    <a:ext cx="212" cy="18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8" tIns="44450" rIns="90488" bIns="44450" anchor="t" anchorCtr="0">
                    <a:spAutoFit/>
                  </a:bodyPr>
                  <a:p>
                    <a:pPr eaLnBrk="0" hangingPunct="0"/>
                    <a:r>
                      <a:rPr lang="en-US" altLang="en-US" sz="13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3*</a:t>
                    </a:r>
                    <a:endParaRPr lang="en-US" altLang="en-US" sz="1300" b="1" dirty="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  <p:grpSp>
                <p:nvGrpSpPr>
                  <p:cNvPr id="35910" name="Group 70"/>
                  <p:cNvGrpSpPr/>
                  <p:nvPr/>
                </p:nvGrpSpPr>
                <p:grpSpPr>
                  <a:xfrm>
                    <a:off x="2131" y="2459"/>
                    <a:ext cx="1464" cy="293"/>
                    <a:chOff x="2131" y="2459"/>
                    <a:chExt cx="1464" cy="293"/>
                  </a:xfrm>
                </p:grpSpPr>
                <p:sp>
                  <p:nvSpPr>
                    <p:cNvPr id="35911" name="Freeform 71"/>
                    <p:cNvSpPr/>
                    <p:nvPr/>
                  </p:nvSpPr>
                  <p:spPr>
                    <a:xfrm>
                      <a:off x="2833" y="2459"/>
                      <a:ext cx="352" cy="29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92"/>
                        </a:cxn>
                        <a:cxn ang="0">
                          <a:pos x="0" y="0"/>
                        </a:cxn>
                        <a:cxn ang="0">
                          <a:pos x="351" y="0"/>
                        </a:cxn>
                        <a:cxn ang="0">
                          <a:pos x="351" y="292"/>
                        </a:cxn>
                        <a:cxn ang="0">
                          <a:pos x="0" y="292"/>
                        </a:cxn>
                      </a:cxnLst>
                      <a:pathLst>
                        <a:path w="352" h="293">
                          <a:moveTo>
                            <a:pt x="0" y="292"/>
                          </a:moveTo>
                          <a:lnTo>
                            <a:pt x="0" y="0"/>
                          </a:lnTo>
                          <a:lnTo>
                            <a:pt x="351" y="0"/>
                          </a:lnTo>
                          <a:lnTo>
                            <a:pt x="351" y="292"/>
                          </a:lnTo>
                          <a:lnTo>
                            <a:pt x="0" y="292"/>
                          </a:lnTo>
                        </a:path>
                      </a:pathLst>
                    </a:custGeom>
                    <a:noFill/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p>
                      <a:endParaRPr lang="en-US"/>
                    </a:p>
                  </p:txBody>
                </p:sp>
                <p:grpSp>
                  <p:nvGrpSpPr>
                    <p:cNvPr id="35912" name="Group 72"/>
                    <p:cNvGrpSpPr/>
                    <p:nvPr/>
                  </p:nvGrpSpPr>
                  <p:grpSpPr>
                    <a:xfrm>
                      <a:off x="2131" y="2459"/>
                      <a:ext cx="1464" cy="293"/>
                      <a:chOff x="2131" y="2459"/>
                      <a:chExt cx="1464" cy="293"/>
                    </a:xfrm>
                  </p:grpSpPr>
                  <p:sp>
                    <p:nvSpPr>
                      <p:cNvPr id="35913" name="Freeform 73"/>
                      <p:cNvSpPr/>
                      <p:nvPr/>
                    </p:nvSpPr>
                    <p:spPr>
                      <a:xfrm>
                        <a:off x="2892" y="2459"/>
                        <a:ext cx="1" cy="29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292"/>
                          </a:cxn>
                          <a:cxn ang="0">
                            <a:pos x="0" y="0"/>
                          </a:cxn>
                        </a:cxnLst>
                        <a:pathLst>
                          <a:path w="1" h="293">
                            <a:moveTo>
                              <a:pt x="0" y="0"/>
                            </a:moveTo>
                            <a:lnTo>
                              <a:pt x="0" y="292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noFill/>
                      <a:ln w="12700" cap="rnd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/>
                      <a:p>
                        <a:endParaRPr lang="en-US"/>
                      </a:p>
                    </p:txBody>
                  </p:sp>
                  <p:grpSp>
                    <p:nvGrpSpPr>
                      <p:cNvPr id="35914" name="Group 74"/>
                      <p:cNvGrpSpPr/>
                      <p:nvPr/>
                    </p:nvGrpSpPr>
                    <p:grpSpPr>
                      <a:xfrm>
                        <a:off x="2131" y="2459"/>
                        <a:ext cx="1464" cy="293"/>
                        <a:chOff x="2131" y="2459"/>
                        <a:chExt cx="1464" cy="293"/>
                      </a:xfrm>
                    </p:grpSpPr>
                    <p:sp>
                      <p:nvSpPr>
                        <p:cNvPr id="35915" name="Freeform 75"/>
                        <p:cNvSpPr/>
                        <p:nvPr/>
                      </p:nvSpPr>
                      <p:spPr>
                        <a:xfrm>
                          <a:off x="3184" y="2459"/>
                          <a:ext cx="353" cy="293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292"/>
                            </a:cxn>
                            <a:cxn ang="0">
                              <a:pos x="0" y="0"/>
                            </a:cxn>
                            <a:cxn ang="0">
                              <a:pos x="352" y="0"/>
                            </a:cxn>
                            <a:cxn ang="0">
                              <a:pos x="352" y="292"/>
                            </a:cxn>
                            <a:cxn ang="0">
                              <a:pos x="0" y="292"/>
                            </a:cxn>
                          </a:cxnLst>
                          <a:pathLst>
                            <a:path w="353" h="293">
                              <a:moveTo>
                                <a:pt x="0" y="292"/>
                              </a:moveTo>
                              <a:lnTo>
                                <a:pt x="0" y="0"/>
                              </a:lnTo>
                              <a:lnTo>
                                <a:pt x="352" y="0"/>
                              </a:lnTo>
                              <a:lnTo>
                                <a:pt x="352" y="292"/>
                              </a:lnTo>
                              <a:lnTo>
                                <a:pt x="0" y="292"/>
                              </a:lnTo>
                            </a:path>
                          </a:pathLst>
                        </a:custGeom>
                        <a:noFill/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5916" name="Group 76"/>
                        <p:cNvGrpSpPr/>
                        <p:nvPr/>
                      </p:nvGrpSpPr>
                      <p:grpSpPr>
                        <a:xfrm>
                          <a:off x="2131" y="2459"/>
                          <a:ext cx="1464" cy="293"/>
                          <a:chOff x="2131" y="2459"/>
                          <a:chExt cx="1464" cy="293"/>
                        </a:xfrm>
                      </p:grpSpPr>
                      <p:sp>
                        <p:nvSpPr>
                          <p:cNvPr id="35917" name="Rectangle 77"/>
                          <p:cNvSpPr/>
                          <p:nvPr/>
                        </p:nvSpPr>
                        <p:spPr>
                          <a:xfrm>
                            <a:off x="2564" y="2504"/>
                            <a:ext cx="230" cy="18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  <p:txBody>
                          <a:bodyPr wrap="none" lIns="90488" tIns="44450" rIns="90488" bIns="44450" anchor="t" anchorCtr="0">
                            <a:spAutoFit/>
                          </a:bodyPr>
                          <a:p>
                            <a:pPr eaLnBrk="0" hangingPunct="0"/>
                            <a:r>
                              <a:rPr lang="en-US" altLang="en-US" sz="1300" b="1" dirty="0">
                                <a:solidFill>
                                  <a:srgbClr val="000000"/>
                                </a:solidFill>
                                <a:latin typeface="Arial" panose="020B0604020202020204" pitchFamily="34" charset="0"/>
                              </a:rPr>
                              <a:t>17</a:t>
                            </a:r>
                            <a:endParaRPr lang="en-US" altLang="en-US" sz="1300" b="1" dirty="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</a:endParaRPr>
                          </a:p>
                        </p:txBody>
                      </p:sp>
                      <p:grpSp>
                        <p:nvGrpSpPr>
                          <p:cNvPr id="35918" name="Group 78"/>
                          <p:cNvGrpSpPr/>
                          <p:nvPr/>
                        </p:nvGrpSpPr>
                        <p:grpSpPr>
                          <a:xfrm>
                            <a:off x="2131" y="2459"/>
                            <a:ext cx="1464" cy="293"/>
                            <a:chOff x="2131" y="2459"/>
                            <a:chExt cx="1464" cy="293"/>
                          </a:xfrm>
                        </p:grpSpPr>
                        <p:sp>
                          <p:nvSpPr>
                            <p:cNvPr id="35919" name="Freeform 79"/>
                            <p:cNvSpPr/>
                            <p:nvPr/>
                          </p:nvSpPr>
                          <p:spPr>
                            <a:xfrm>
                              <a:off x="2131" y="2459"/>
                              <a:ext cx="351" cy="29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292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350" y="0"/>
                                </a:cxn>
                                <a:cxn ang="0">
                                  <a:pos x="350" y="292"/>
                                </a:cxn>
                                <a:cxn ang="0">
                                  <a:pos x="0" y="292"/>
                                </a:cxn>
                              </a:cxnLst>
                              <a:pathLst>
                                <a:path w="351" h="293">
                                  <a:moveTo>
                                    <a:pt x="0" y="292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350" y="0"/>
                                  </a:lnTo>
                                  <a:lnTo>
                                    <a:pt x="350" y="292"/>
                                  </a:lnTo>
                                  <a:lnTo>
                                    <a:pt x="0" y="292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5920" name="Freeform 80"/>
                            <p:cNvSpPr/>
                            <p:nvPr/>
                          </p:nvSpPr>
                          <p:spPr>
                            <a:xfrm>
                              <a:off x="2190" y="2459"/>
                              <a:ext cx="1" cy="29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0"/>
                                </a:cxn>
                                <a:cxn ang="0">
                                  <a:pos x="0" y="292"/>
                                </a:cxn>
                                <a:cxn ang="0">
                                  <a:pos x="0" y="0"/>
                                </a:cxn>
                              </a:cxnLst>
                              <a:pathLst>
                                <a:path w="1" h="293">
                                  <a:moveTo>
                                    <a:pt x="0" y="0"/>
                                  </a:moveTo>
                                  <a:lnTo>
                                    <a:pt x="0" y="292"/>
                                  </a:ln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5921" name="Freeform 81"/>
                            <p:cNvSpPr/>
                            <p:nvPr/>
                          </p:nvSpPr>
                          <p:spPr>
                            <a:xfrm>
                              <a:off x="2481" y="2459"/>
                              <a:ext cx="353" cy="29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292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352" y="0"/>
                                </a:cxn>
                                <a:cxn ang="0">
                                  <a:pos x="352" y="292"/>
                                </a:cxn>
                                <a:cxn ang="0">
                                  <a:pos x="0" y="292"/>
                                </a:cxn>
                              </a:cxnLst>
                              <a:pathLst>
                                <a:path w="353" h="293">
                                  <a:moveTo>
                                    <a:pt x="0" y="292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352" y="0"/>
                                  </a:lnTo>
                                  <a:lnTo>
                                    <a:pt x="352" y="292"/>
                                  </a:lnTo>
                                  <a:lnTo>
                                    <a:pt x="0" y="292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5922" name="Freeform 82"/>
                            <p:cNvSpPr/>
                            <p:nvPr/>
                          </p:nvSpPr>
                          <p:spPr>
                            <a:xfrm>
                              <a:off x="3536" y="2459"/>
                              <a:ext cx="59" cy="293"/>
                            </a:xfrm>
                            <a:custGeom>
                              <a:avLst/>
                              <a:gdLst/>
                              <a:ahLst/>
                              <a:cxnLst>
                                <a:cxn ang="0">
                                  <a:pos x="0" y="292"/>
                                </a:cxn>
                                <a:cxn ang="0">
                                  <a:pos x="0" y="0"/>
                                </a:cxn>
                                <a:cxn ang="0">
                                  <a:pos x="58" y="0"/>
                                </a:cxn>
                                <a:cxn ang="0">
                                  <a:pos x="58" y="292"/>
                                </a:cxn>
                                <a:cxn ang="0">
                                  <a:pos x="0" y="292"/>
                                </a:cxn>
                              </a:cxnLst>
                              <a:pathLst>
                                <a:path w="59" h="293">
                                  <a:moveTo>
                                    <a:pt x="0" y="292"/>
                                  </a:moveTo>
                                  <a:lnTo>
                                    <a:pt x="0" y="0"/>
                                  </a:lnTo>
                                  <a:lnTo>
                                    <a:pt x="58" y="0"/>
                                  </a:lnTo>
                                  <a:lnTo>
                                    <a:pt x="58" y="292"/>
                                  </a:lnTo>
                                  <a:lnTo>
                                    <a:pt x="0" y="292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35923" name="Rectangle 83"/>
                            <p:cNvSpPr/>
                            <p:nvPr/>
                          </p:nvSpPr>
                          <p:spPr>
                            <a:xfrm>
                              <a:off x="2915" y="2504"/>
                              <a:ext cx="230" cy="181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  <p:txBody>
                            <a:bodyPr wrap="none" lIns="90488" tIns="44450" rIns="90488" bIns="44450" anchor="t" anchorCtr="0">
                              <a:spAutoFit/>
                            </a:bodyPr>
                            <a:p>
                              <a:pPr eaLnBrk="0" hangingPunct="0"/>
                              <a:r>
                                <a:rPr lang="en-US" altLang="en-US" sz="1300" b="1" dirty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</a:rPr>
                                <a:t>24</a:t>
                              </a:r>
                              <a:endParaRPr lang="en-US" altLang="en-US" sz="1300" b="1" dirty="0">
                                <a:solidFill>
                                  <a:srgbClr val="000000"/>
                                </a:solidFill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5924" name="Rectangle 84"/>
                            <p:cNvSpPr/>
                            <p:nvPr/>
                          </p:nvSpPr>
                          <p:spPr>
                            <a:xfrm>
                              <a:off x="3274" y="2497"/>
                              <a:ext cx="230" cy="181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  <p:txBody>
                            <a:bodyPr wrap="none" lIns="90488" tIns="44450" rIns="90488" bIns="44450" anchor="t" anchorCtr="0">
                              <a:spAutoFit/>
                            </a:bodyPr>
                            <a:p>
                              <a:pPr eaLnBrk="0" hangingPunct="0"/>
                              <a:r>
                                <a:rPr lang="en-US" altLang="en-US" sz="1300" b="1" dirty="0">
                                  <a:solidFill>
                                    <a:srgbClr val="000000"/>
                                  </a:solidFill>
                                  <a:latin typeface="Arial" panose="020B0604020202020204" pitchFamily="34" charset="0"/>
                                </a:rPr>
                                <a:t>30</a:t>
                              </a:r>
                              <a:endParaRPr lang="en-US" altLang="en-US" sz="1300" b="1" dirty="0">
                                <a:solidFill>
                                  <a:srgbClr val="000000"/>
                                </a:solidFill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35925" name="Rectangle 85"/>
                          <p:cNvSpPr/>
                          <p:nvPr/>
                        </p:nvSpPr>
                        <p:spPr>
                          <a:xfrm>
                            <a:off x="2228" y="2504"/>
                            <a:ext cx="230" cy="18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  <p:txBody>
                          <a:bodyPr wrap="none" lIns="90488" tIns="44450" rIns="90488" bIns="44450" anchor="t" anchorCtr="0">
                            <a:spAutoFit/>
                          </a:bodyPr>
                          <a:p>
                            <a:pPr eaLnBrk="0" hangingPunct="0"/>
                            <a:r>
                              <a:rPr lang="en-US" altLang="en-US" sz="1300" b="1" dirty="0">
                                <a:solidFill>
                                  <a:srgbClr val="000000"/>
                                </a:solidFill>
                                <a:latin typeface="Arial" panose="020B0604020202020204" pitchFamily="34" charset="0"/>
                              </a:rPr>
                              <a:t>13</a:t>
                            </a:r>
                            <a:endParaRPr lang="en-US" altLang="en-US" sz="1300" b="1" dirty="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35926" name="Line 86"/>
                  <p:cNvSpPr/>
                  <p:nvPr/>
                </p:nvSpPr>
                <p:spPr>
                  <a:xfrm>
                    <a:off x="3238" y="2689"/>
                    <a:ext cx="1056" cy="672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arrow" w="med" len="med"/>
                  </a:ln>
                </p:spPr>
              </p:sp>
              <p:sp>
                <p:nvSpPr>
                  <p:cNvPr id="35927" name="Line 87"/>
                  <p:cNvSpPr/>
                  <p:nvPr/>
                </p:nvSpPr>
                <p:spPr>
                  <a:xfrm>
                    <a:off x="2854" y="2689"/>
                    <a:ext cx="672" cy="672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arrow" w="med" len="med"/>
                  </a:ln>
                </p:spPr>
              </p:sp>
              <p:sp>
                <p:nvSpPr>
                  <p:cNvPr id="35928" name="Line 88"/>
                  <p:cNvSpPr/>
                  <p:nvPr/>
                </p:nvSpPr>
                <p:spPr>
                  <a:xfrm>
                    <a:off x="2518" y="2689"/>
                    <a:ext cx="288" cy="672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arrow" w="med" len="med"/>
                  </a:ln>
                </p:spPr>
              </p:sp>
            </p:grpSp>
            <p:sp>
              <p:nvSpPr>
                <p:cNvPr id="35929" name="Line 89"/>
                <p:cNvSpPr/>
                <p:nvPr/>
              </p:nvSpPr>
              <p:spPr>
                <a:xfrm>
                  <a:off x="2710" y="3505"/>
                  <a:ext cx="1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5930" name="Line 90"/>
                <p:cNvSpPr/>
                <p:nvPr/>
              </p:nvSpPr>
              <p:spPr>
                <a:xfrm>
                  <a:off x="4198" y="3505"/>
                  <a:ext cx="1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5931" name="Line 91"/>
                <p:cNvSpPr/>
                <p:nvPr/>
              </p:nvSpPr>
              <p:spPr>
                <a:xfrm>
                  <a:off x="4918" y="3505"/>
                  <a:ext cx="1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5932" name="Line 92"/>
                <p:cNvSpPr/>
                <p:nvPr/>
              </p:nvSpPr>
              <p:spPr>
                <a:xfrm>
                  <a:off x="3526" y="3505"/>
                  <a:ext cx="1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ysDot"/>
                  <a:miter/>
                  <a:headEnd type="none" w="med" len="med"/>
                  <a:tailEnd type="none" w="med" len="med"/>
                </a:ln>
              </p:spPr>
            </p:sp>
            <p:grpSp>
              <p:nvGrpSpPr>
                <p:cNvPr id="35933" name="Group 93"/>
                <p:cNvGrpSpPr/>
                <p:nvPr/>
              </p:nvGrpSpPr>
              <p:grpSpPr>
                <a:xfrm>
                  <a:off x="1968" y="3360"/>
                  <a:ext cx="235" cy="235"/>
                  <a:chOff x="1968" y="912"/>
                  <a:chExt cx="235" cy="235"/>
                </a:xfrm>
              </p:grpSpPr>
              <p:sp>
                <p:nvSpPr>
                  <p:cNvPr id="35934" name="Freeform 94"/>
                  <p:cNvSpPr/>
                  <p:nvPr/>
                </p:nvSpPr>
                <p:spPr>
                  <a:xfrm>
                    <a:off x="1968" y="912"/>
                    <a:ext cx="235" cy="235"/>
                  </a:xfrm>
                  <a:custGeom>
                    <a:avLst/>
                    <a:gdLst/>
                    <a:ahLst/>
                    <a:cxnLst>
                      <a:cxn ang="0">
                        <a:pos x="0" y="234"/>
                      </a:cxn>
                      <a:cxn ang="0">
                        <a:pos x="0" y="0"/>
                      </a:cxn>
                      <a:cxn ang="0">
                        <a:pos x="234" y="0"/>
                      </a:cxn>
                      <a:cxn ang="0">
                        <a:pos x="234" y="234"/>
                      </a:cxn>
                      <a:cxn ang="0">
                        <a:pos x="0" y="234"/>
                      </a:cxn>
                    </a:cxnLst>
                    <a:pathLst>
                      <a:path w="235" h="235">
                        <a:moveTo>
                          <a:pt x="0" y="234"/>
                        </a:moveTo>
                        <a:lnTo>
                          <a:pt x="0" y="0"/>
                        </a:lnTo>
                        <a:lnTo>
                          <a:pt x="234" y="0"/>
                        </a:lnTo>
                        <a:lnTo>
                          <a:pt x="234" y="234"/>
                        </a:lnTo>
                        <a:lnTo>
                          <a:pt x="0" y="23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p>
                    <a:endParaRPr lang="en-US"/>
                  </a:p>
                </p:txBody>
              </p:sp>
              <p:sp>
                <p:nvSpPr>
                  <p:cNvPr id="35935" name="Rectangle 95"/>
                  <p:cNvSpPr/>
                  <p:nvPr/>
                </p:nvSpPr>
                <p:spPr>
                  <a:xfrm>
                    <a:off x="1968" y="912"/>
                    <a:ext cx="212" cy="18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488" tIns="44450" rIns="90488" bIns="44450" anchor="t" anchorCtr="0">
                    <a:spAutoFit/>
                  </a:bodyPr>
                  <a:p>
                    <a:pPr eaLnBrk="0" hangingPunct="0"/>
                    <a:r>
                      <a:rPr lang="en-US" altLang="en-US" sz="1300" b="1" dirty="0">
                        <a:solidFill>
                          <a:srgbClr val="000000"/>
                        </a:solidFill>
                        <a:latin typeface="Arial" panose="020B0604020202020204" pitchFamily="34" charset="0"/>
                      </a:rPr>
                      <a:t>8*</a:t>
                    </a:r>
                    <a:endParaRPr lang="en-US" altLang="en-US" sz="1300" b="1" dirty="0">
                      <a:solidFill>
                        <a:srgbClr val="000000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5936" name="Freeform 96"/>
                <p:cNvSpPr/>
                <p:nvPr/>
              </p:nvSpPr>
              <p:spPr>
                <a:xfrm>
                  <a:off x="768" y="3360"/>
                  <a:ext cx="235" cy="235"/>
                </a:xfrm>
                <a:custGeom>
                  <a:avLst/>
                  <a:gdLst/>
                  <a:ahLst/>
                  <a:cxnLst>
                    <a:cxn ang="0">
                      <a:pos x="0" y="234"/>
                    </a:cxn>
                    <a:cxn ang="0">
                      <a:pos x="0" y="0"/>
                    </a:cxn>
                    <a:cxn ang="0">
                      <a:pos x="234" y="0"/>
                    </a:cxn>
                    <a:cxn ang="0">
                      <a:pos x="234" y="234"/>
                    </a:cxn>
                    <a:cxn ang="0">
                      <a:pos x="0" y="234"/>
                    </a:cxn>
                  </a:cxnLst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35937" name="Freeform 97"/>
                <p:cNvSpPr/>
                <p:nvPr/>
              </p:nvSpPr>
              <p:spPr>
                <a:xfrm>
                  <a:off x="1008" y="3360"/>
                  <a:ext cx="235" cy="235"/>
                </a:xfrm>
                <a:custGeom>
                  <a:avLst/>
                  <a:gdLst/>
                  <a:ahLst/>
                  <a:cxnLst>
                    <a:cxn ang="0">
                      <a:pos x="0" y="234"/>
                    </a:cxn>
                    <a:cxn ang="0">
                      <a:pos x="0" y="0"/>
                    </a:cxn>
                    <a:cxn ang="0">
                      <a:pos x="234" y="0"/>
                    </a:cxn>
                    <a:cxn ang="0">
                      <a:pos x="234" y="234"/>
                    </a:cxn>
                    <a:cxn ang="0">
                      <a:pos x="0" y="234"/>
                    </a:cxn>
                  </a:cxnLst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35938" name="Freeform 98"/>
                <p:cNvSpPr/>
                <p:nvPr/>
              </p:nvSpPr>
              <p:spPr>
                <a:xfrm>
                  <a:off x="2208" y="3360"/>
                  <a:ext cx="235" cy="235"/>
                </a:xfrm>
                <a:custGeom>
                  <a:avLst/>
                  <a:gdLst/>
                  <a:ahLst/>
                  <a:cxnLst>
                    <a:cxn ang="0">
                      <a:pos x="0" y="234"/>
                    </a:cxn>
                    <a:cxn ang="0">
                      <a:pos x="0" y="0"/>
                    </a:cxn>
                    <a:cxn ang="0">
                      <a:pos x="234" y="0"/>
                    </a:cxn>
                    <a:cxn ang="0">
                      <a:pos x="234" y="234"/>
                    </a:cxn>
                    <a:cxn ang="0">
                      <a:pos x="0" y="234"/>
                    </a:cxn>
                  </a:cxnLst>
                  <a:pathLst>
                    <a:path w="235" h="235">
                      <a:moveTo>
                        <a:pt x="0" y="234"/>
                      </a:moveTo>
                      <a:lnTo>
                        <a:pt x="0" y="0"/>
                      </a:lnTo>
                      <a:lnTo>
                        <a:pt x="234" y="0"/>
                      </a:lnTo>
                      <a:lnTo>
                        <a:pt x="234" y="234"/>
                      </a:lnTo>
                      <a:lnTo>
                        <a:pt x="0" y="234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en-US"/>
                </a:p>
              </p:txBody>
            </p:sp>
          </p:grpSp>
          <p:sp>
            <p:nvSpPr>
              <p:cNvPr id="35939" name="Line 99"/>
              <p:cNvSpPr/>
              <p:nvPr/>
            </p:nvSpPr>
            <p:spPr>
              <a:xfrm>
                <a:off x="2592" y="2112"/>
                <a:ext cx="0" cy="14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5940" name="Line 100"/>
              <p:cNvSpPr/>
              <p:nvPr/>
            </p:nvSpPr>
            <p:spPr>
              <a:xfrm>
                <a:off x="2688" y="2112"/>
                <a:ext cx="0" cy="14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5941" name="Line 101"/>
              <p:cNvSpPr/>
              <p:nvPr/>
            </p:nvSpPr>
            <p:spPr>
              <a:xfrm>
                <a:off x="2544" y="2208"/>
                <a:ext cx="96" cy="9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35942" name="Line 102"/>
            <p:cNvSpPr/>
            <p:nvPr/>
          </p:nvSpPr>
          <p:spPr>
            <a:xfrm flipV="1">
              <a:off x="2640" y="2208"/>
              <a:ext cx="96" cy="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36967" name="Group 103"/>
          <p:cNvGrpSpPr/>
          <p:nvPr/>
        </p:nvGrpSpPr>
        <p:grpSpPr>
          <a:xfrm>
            <a:off x="331788" y="3163888"/>
            <a:ext cx="1998662" cy="1295400"/>
            <a:chOff x="209" y="1993"/>
            <a:chExt cx="1259" cy="816"/>
          </a:xfrm>
        </p:grpSpPr>
        <p:sp>
          <p:nvSpPr>
            <p:cNvPr id="35944" name="Rectangle 104"/>
            <p:cNvSpPr/>
            <p:nvPr/>
          </p:nvSpPr>
          <p:spPr>
            <a:xfrm>
              <a:off x="209" y="1993"/>
              <a:ext cx="10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/>
              <a:r>
                <a:rPr lang="en-US" altLang="en-US" sz="1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You overflow</a:t>
              </a:r>
              <a:r>
                <a:rPr lang="en-US" altLang="en-US" sz="1800" dirty="0">
                  <a:latin typeface="Arial" panose="020B0604020202020204" pitchFamily="34" charset="0"/>
                </a:rPr>
                <a:t> 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pic>
          <p:nvPicPr>
            <p:cNvPr id="35945" name="Picture 105" descr="PE01832_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19" y="2399"/>
              <a:ext cx="449" cy="41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35946" name="Group 106"/>
            <p:cNvGrpSpPr/>
            <p:nvPr/>
          </p:nvGrpSpPr>
          <p:grpSpPr>
            <a:xfrm>
              <a:off x="916" y="2228"/>
              <a:ext cx="198" cy="151"/>
              <a:chOff x="897" y="2238"/>
              <a:chExt cx="198" cy="151"/>
            </a:xfrm>
          </p:grpSpPr>
          <p:sp>
            <p:nvSpPr>
              <p:cNvPr id="35947" name="Freeform 107"/>
              <p:cNvSpPr/>
              <p:nvPr/>
            </p:nvSpPr>
            <p:spPr>
              <a:xfrm>
                <a:off x="897" y="2238"/>
                <a:ext cx="198" cy="151"/>
              </a:xfrm>
              <a:custGeom>
                <a:avLst/>
                <a:gdLst/>
                <a:ahLst/>
                <a:cxnLst>
                  <a:cxn ang="0">
                    <a:pos x="0" y="151"/>
                  </a:cxn>
                  <a:cxn ang="0">
                    <a:pos x="66" y="38"/>
                  </a:cxn>
                  <a:cxn ang="0">
                    <a:pos x="198" y="0"/>
                  </a:cxn>
                </a:cxnLst>
                <a:pathLst>
                  <a:path w="198" h="151">
                    <a:moveTo>
                      <a:pt x="0" y="151"/>
                    </a:moveTo>
                    <a:cubicBezTo>
                      <a:pt x="16" y="107"/>
                      <a:pt x="33" y="63"/>
                      <a:pt x="66" y="38"/>
                    </a:cubicBezTo>
                    <a:cubicBezTo>
                      <a:pt x="99" y="13"/>
                      <a:pt x="148" y="6"/>
                      <a:pt x="198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35948" name="Freeform 108"/>
              <p:cNvSpPr/>
              <p:nvPr/>
            </p:nvSpPr>
            <p:spPr>
              <a:xfrm>
                <a:off x="963" y="2290"/>
                <a:ext cx="114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57" y="14"/>
                  </a:cxn>
                  <a:cxn ang="0">
                    <a:pos x="125" y="5"/>
                  </a:cxn>
                </a:cxnLst>
                <a:pathLst>
                  <a:path w="104" h="90">
                    <a:moveTo>
                      <a:pt x="0" y="90"/>
                    </a:moveTo>
                    <a:cubicBezTo>
                      <a:pt x="15" y="59"/>
                      <a:pt x="30" y="28"/>
                      <a:pt x="47" y="14"/>
                    </a:cubicBezTo>
                    <a:cubicBezTo>
                      <a:pt x="64" y="0"/>
                      <a:pt x="95" y="6"/>
                      <a:pt x="104" y="5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35949" name="Freeform 109"/>
              <p:cNvSpPr/>
              <p:nvPr/>
            </p:nvSpPr>
            <p:spPr>
              <a:xfrm>
                <a:off x="1001" y="2323"/>
                <a:ext cx="85" cy="66"/>
              </a:xfrm>
              <a:custGeom>
                <a:avLst/>
                <a:gdLst/>
                <a:ahLst/>
                <a:cxnLst>
                  <a:cxn ang="0">
                    <a:pos x="0" y="66"/>
                  </a:cxn>
                  <a:cxn ang="0">
                    <a:pos x="29" y="19"/>
                  </a:cxn>
                  <a:cxn ang="0">
                    <a:pos x="85" y="0"/>
                  </a:cxn>
                </a:cxnLst>
                <a:pathLst>
                  <a:path w="85" h="66">
                    <a:moveTo>
                      <a:pt x="0" y="66"/>
                    </a:moveTo>
                    <a:cubicBezTo>
                      <a:pt x="7" y="48"/>
                      <a:pt x="15" y="30"/>
                      <a:pt x="29" y="19"/>
                    </a:cubicBezTo>
                    <a:cubicBezTo>
                      <a:pt x="43" y="8"/>
                      <a:pt x="64" y="4"/>
                      <a:pt x="85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en-US"/>
              </a:p>
            </p:txBody>
          </p:sp>
        </p:grpSp>
      </p:grpSp>
      <p:sp>
        <p:nvSpPr>
          <p:cNvPr id="36974" name="Text Box 110"/>
          <p:cNvSpPr txBox="1"/>
          <p:nvPr/>
        </p:nvSpPr>
        <p:spPr>
          <a:xfrm>
            <a:off x="1827213" y="5715000"/>
            <a:ext cx="3054350" cy="9429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en-US" sz="1400" dirty="0">
                <a:latin typeface="Arial" panose="020B0604020202020204" pitchFamily="34" charset="0"/>
              </a:rPr>
              <a:t>One new child (leaf node) generated; must add one more pointer to its parent, thus one more key value as well.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35951" name="Line 111"/>
          <p:cNvSpPr/>
          <p:nvPr/>
        </p:nvSpPr>
        <p:spPr>
          <a:xfrm>
            <a:off x="3732213" y="2743200"/>
            <a:ext cx="0" cy="3603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5952" name="Line 112"/>
          <p:cNvSpPr/>
          <p:nvPr/>
        </p:nvSpPr>
        <p:spPr>
          <a:xfrm>
            <a:off x="3252788" y="2757488"/>
            <a:ext cx="0" cy="3460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5953" name="Line 113"/>
          <p:cNvSpPr/>
          <p:nvPr/>
        </p:nvSpPr>
        <p:spPr>
          <a:xfrm>
            <a:off x="4167188" y="2743200"/>
            <a:ext cx="0" cy="36036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5954" name="Text Box 114"/>
          <p:cNvSpPr txBox="1"/>
          <p:nvPr/>
        </p:nvSpPr>
        <p:spPr>
          <a:xfrm>
            <a:off x="2740025" y="2795588"/>
            <a:ext cx="1012825" cy="3048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en-US" sz="1400" dirty="0">
                <a:latin typeface="Arial" panose="020B0604020202020204" pitchFamily="34" charset="0"/>
              </a:rPr>
              <a:t>  </a:t>
            </a:r>
            <a:r>
              <a:rPr lang="en-US" altLang="en-US" sz="1400" b="1" dirty="0">
                <a:latin typeface="Arial" panose="020B0604020202020204" pitchFamily="34" charset="0"/>
              </a:rPr>
              <a:t>14*    15*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36979" name="Text Box 115"/>
          <p:cNvSpPr txBox="1"/>
          <p:nvPr/>
        </p:nvSpPr>
        <p:spPr>
          <a:xfrm>
            <a:off x="3732213" y="2779713"/>
            <a:ext cx="468312" cy="304800"/>
          </a:xfrm>
          <a:prstGeom prst="rect">
            <a:avLst/>
          </a:prstGeom>
          <a:solidFill>
            <a:srgbClr val="FF00FF"/>
          </a:solidFill>
          <a:ln w="12700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en-US" sz="1400" b="1" dirty="0">
                <a:latin typeface="Arial" panose="020B0604020202020204" pitchFamily="34" charset="0"/>
              </a:rPr>
              <a:t>16*</a:t>
            </a:r>
            <a:endParaRPr lang="en-US" altLang="en-US" sz="1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74" grpId="0"/>
      <p:bldP spid="3697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Slide Number Placeholder 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/>
            </a:fld>
            <a:endParaRPr lang="en-US" altLang="en-US" sz="1400" u="none" dirty="0"/>
          </a:p>
        </p:txBody>
      </p:sp>
      <p:sp>
        <p:nvSpPr>
          <p:cNvPr id="37890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7891" name="Rectangle 3"/>
          <p:cNvSpPr/>
          <p:nvPr/>
        </p:nvSpPr>
        <p:spPr>
          <a:xfrm>
            <a:off x="3198813" y="5724525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7892" name="Rectangle 4"/>
          <p:cNvSpPr>
            <a:spLocks noGrp="1"/>
          </p:cNvSpPr>
          <p:nvPr>
            <p:ph type="title"/>
          </p:nvPr>
        </p:nvSpPr>
        <p:spPr>
          <a:xfrm>
            <a:off x="304800" y="533400"/>
            <a:ext cx="8153400" cy="533400"/>
          </a:xfrm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sz="3600" dirty="0"/>
              <a:t>Inserting 8* (cont.)</a:t>
            </a:r>
            <a:endParaRPr lang="en-US" altLang="en-US" sz="3600" dirty="0"/>
          </a:p>
        </p:txBody>
      </p:sp>
      <p:sp>
        <p:nvSpPr>
          <p:cNvPr id="37893" name="Rectangle 5"/>
          <p:cNvSpPr>
            <a:spLocks noGrp="1"/>
          </p:cNvSpPr>
          <p:nvPr>
            <p:ph type="body" sz="half" idx="1"/>
          </p:nvPr>
        </p:nvSpPr>
        <p:spPr>
          <a:xfrm>
            <a:off x="76200" y="1184275"/>
            <a:ext cx="2667000" cy="2697163"/>
          </a:xfrm>
          <a:ln/>
        </p:spPr>
        <p:txBody>
          <a:bodyPr vert="horz" wrap="square" lIns="90488" tIns="44450" rIns="90488" bIns="44450" anchor="t" anchorCtr="0"/>
          <a:p>
            <a:pPr eaLnBrk="1" hangingPunct="1"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en-US" altLang="en-US" dirty="0">
                <a:solidFill>
                  <a:srgbClr val="FF0000"/>
                </a:solidFill>
              </a:rPr>
              <a:t>Copy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up</a:t>
            </a:r>
            <a:r>
              <a:rPr lang="en-US" altLang="en-US" dirty="0"/>
              <a:t> the middle value (leaf split)</a:t>
            </a:r>
            <a:endParaRPr lang="en-US" altLang="en-US" dirty="0"/>
          </a:p>
        </p:txBody>
      </p:sp>
      <p:sp>
        <p:nvSpPr>
          <p:cNvPr id="37894" name="Freeform 6"/>
          <p:cNvSpPr/>
          <p:nvPr/>
        </p:nvSpPr>
        <p:spPr>
          <a:xfrm>
            <a:off x="3152775" y="2894013"/>
            <a:ext cx="360363" cy="360362"/>
          </a:xfrm>
          <a:custGeom>
            <a:avLst/>
            <a:gdLst/>
            <a:ahLst/>
            <a:cxnLst>
              <a:cxn ang="0">
                <a:pos x="0" y="569554522"/>
              </a:cxn>
              <a:cxn ang="0">
                <a:pos x="0" y="0"/>
              </a:cxn>
              <a:cxn ang="0">
                <a:pos x="569556103" y="0"/>
              </a:cxn>
              <a:cxn ang="0">
                <a:pos x="569556103" y="569554522"/>
              </a:cxn>
              <a:cxn ang="0">
                <a:pos x="0" y="569554522"/>
              </a:cxn>
            </a:cxnLst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7895" name="Freeform 7"/>
          <p:cNvSpPr/>
          <p:nvPr/>
        </p:nvSpPr>
        <p:spPr>
          <a:xfrm>
            <a:off x="3511550" y="2894013"/>
            <a:ext cx="361950" cy="360362"/>
          </a:xfrm>
          <a:custGeom>
            <a:avLst/>
            <a:gdLst/>
            <a:ahLst/>
            <a:cxnLst>
              <a:cxn ang="0">
                <a:pos x="0" y="569554522"/>
              </a:cxn>
              <a:cxn ang="0">
                <a:pos x="0" y="0"/>
              </a:cxn>
              <a:cxn ang="0">
                <a:pos x="572076263" y="0"/>
              </a:cxn>
              <a:cxn ang="0">
                <a:pos x="572076263" y="569554522"/>
              </a:cxn>
              <a:cxn ang="0">
                <a:pos x="0" y="569554522"/>
              </a:cxn>
            </a:cxnLst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7896" name="Freeform 8"/>
          <p:cNvSpPr/>
          <p:nvPr/>
        </p:nvSpPr>
        <p:spPr>
          <a:xfrm>
            <a:off x="3871913" y="2894013"/>
            <a:ext cx="360362" cy="360362"/>
          </a:xfrm>
          <a:custGeom>
            <a:avLst/>
            <a:gdLst/>
            <a:ahLst/>
            <a:cxnLst>
              <a:cxn ang="0">
                <a:pos x="0" y="569554522"/>
              </a:cxn>
              <a:cxn ang="0">
                <a:pos x="0" y="0"/>
              </a:cxn>
              <a:cxn ang="0">
                <a:pos x="569554522" y="0"/>
              </a:cxn>
              <a:cxn ang="0">
                <a:pos x="569554522" y="569554522"/>
              </a:cxn>
              <a:cxn ang="0">
                <a:pos x="0" y="569554522"/>
              </a:cxn>
            </a:cxnLst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7897" name="Freeform 9"/>
          <p:cNvSpPr/>
          <p:nvPr/>
        </p:nvSpPr>
        <p:spPr>
          <a:xfrm>
            <a:off x="4230688" y="2894013"/>
            <a:ext cx="360362" cy="360362"/>
          </a:xfrm>
          <a:custGeom>
            <a:avLst/>
            <a:gdLst/>
            <a:ahLst/>
            <a:cxnLst>
              <a:cxn ang="0">
                <a:pos x="0" y="569554522"/>
              </a:cxn>
              <a:cxn ang="0">
                <a:pos x="0" y="0"/>
              </a:cxn>
              <a:cxn ang="0">
                <a:pos x="569554522" y="0"/>
              </a:cxn>
              <a:cxn ang="0">
                <a:pos x="569554522" y="569554522"/>
              </a:cxn>
              <a:cxn ang="0">
                <a:pos x="0" y="569554522"/>
              </a:cxn>
            </a:cxnLst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7898" name="Freeform 10"/>
          <p:cNvSpPr/>
          <p:nvPr/>
        </p:nvSpPr>
        <p:spPr>
          <a:xfrm>
            <a:off x="4960938" y="2905125"/>
            <a:ext cx="360362" cy="360363"/>
          </a:xfrm>
          <a:custGeom>
            <a:avLst/>
            <a:gdLst/>
            <a:ahLst/>
            <a:cxnLst>
              <a:cxn ang="0">
                <a:pos x="0" y="569556103"/>
              </a:cxn>
              <a:cxn ang="0">
                <a:pos x="0" y="0"/>
              </a:cxn>
              <a:cxn ang="0">
                <a:pos x="569554522" y="0"/>
              </a:cxn>
              <a:cxn ang="0">
                <a:pos x="569554522" y="569556103"/>
              </a:cxn>
              <a:cxn ang="0">
                <a:pos x="0" y="569556103"/>
              </a:cxn>
            </a:cxnLst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7899" name="Freeform 11"/>
          <p:cNvSpPr/>
          <p:nvPr/>
        </p:nvSpPr>
        <p:spPr>
          <a:xfrm>
            <a:off x="5319713" y="2905125"/>
            <a:ext cx="361950" cy="360363"/>
          </a:xfrm>
          <a:custGeom>
            <a:avLst/>
            <a:gdLst/>
            <a:ahLst/>
            <a:cxnLst>
              <a:cxn ang="0">
                <a:pos x="0" y="569556103"/>
              </a:cxn>
              <a:cxn ang="0">
                <a:pos x="0" y="0"/>
              </a:cxn>
              <a:cxn ang="0">
                <a:pos x="572076263" y="0"/>
              </a:cxn>
              <a:cxn ang="0">
                <a:pos x="572076263" y="569556103"/>
              </a:cxn>
              <a:cxn ang="0">
                <a:pos x="0" y="569556103"/>
              </a:cxn>
            </a:cxnLst>
            <a:pathLst>
              <a:path w="228" h="227">
                <a:moveTo>
                  <a:pt x="0" y="226"/>
                </a:moveTo>
                <a:lnTo>
                  <a:pt x="0" y="0"/>
                </a:lnTo>
                <a:lnTo>
                  <a:pt x="227" y="0"/>
                </a:lnTo>
                <a:lnTo>
                  <a:pt x="227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7900" name="Freeform 12"/>
          <p:cNvSpPr/>
          <p:nvPr/>
        </p:nvSpPr>
        <p:spPr>
          <a:xfrm>
            <a:off x="5680075" y="2905125"/>
            <a:ext cx="360363" cy="360363"/>
          </a:xfrm>
          <a:custGeom>
            <a:avLst/>
            <a:gdLst/>
            <a:ahLst/>
            <a:cxnLst>
              <a:cxn ang="0">
                <a:pos x="0" y="569556103"/>
              </a:cxn>
              <a:cxn ang="0">
                <a:pos x="0" y="0"/>
              </a:cxn>
              <a:cxn ang="0">
                <a:pos x="569556103" y="0"/>
              </a:cxn>
              <a:cxn ang="0">
                <a:pos x="569556103" y="569556103"/>
              </a:cxn>
              <a:cxn ang="0">
                <a:pos x="0" y="569556103"/>
              </a:cxn>
            </a:cxnLst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7901" name="Freeform 13"/>
          <p:cNvSpPr/>
          <p:nvPr/>
        </p:nvSpPr>
        <p:spPr>
          <a:xfrm>
            <a:off x="6038850" y="2905125"/>
            <a:ext cx="360363" cy="360363"/>
          </a:xfrm>
          <a:custGeom>
            <a:avLst/>
            <a:gdLst/>
            <a:ahLst/>
            <a:cxnLst>
              <a:cxn ang="0">
                <a:pos x="0" y="569556103"/>
              </a:cxn>
              <a:cxn ang="0">
                <a:pos x="0" y="0"/>
              </a:cxn>
              <a:cxn ang="0">
                <a:pos x="569556103" y="0"/>
              </a:cxn>
              <a:cxn ang="0">
                <a:pos x="569556103" y="569556103"/>
              </a:cxn>
              <a:cxn ang="0">
                <a:pos x="0" y="569556103"/>
              </a:cxn>
            </a:cxnLst>
            <a:pathLst>
              <a:path w="227" h="227">
                <a:moveTo>
                  <a:pt x="0" y="226"/>
                </a:moveTo>
                <a:lnTo>
                  <a:pt x="0" y="0"/>
                </a:lnTo>
                <a:lnTo>
                  <a:pt x="226" y="0"/>
                </a:lnTo>
                <a:lnTo>
                  <a:pt x="226" y="226"/>
                </a:lnTo>
                <a:lnTo>
                  <a:pt x="0" y="22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7902" name="Freeform 14"/>
          <p:cNvSpPr/>
          <p:nvPr/>
        </p:nvSpPr>
        <p:spPr>
          <a:xfrm>
            <a:off x="4792663" y="1979613"/>
            <a:ext cx="449262" cy="403225"/>
          </a:xfrm>
          <a:custGeom>
            <a:avLst/>
            <a:gdLst/>
            <a:ahLst/>
            <a:cxnLst>
              <a:cxn ang="0">
                <a:pos x="0" y="637600325"/>
              </a:cxn>
              <a:cxn ang="0">
                <a:pos x="0" y="0"/>
              </a:cxn>
              <a:cxn ang="0">
                <a:pos x="710683272" y="0"/>
              </a:cxn>
              <a:cxn ang="0">
                <a:pos x="710683272" y="637600325"/>
              </a:cxn>
              <a:cxn ang="0">
                <a:pos x="0" y="637600325"/>
              </a:cxn>
            </a:cxnLst>
            <a:pathLst>
              <a:path w="283" h="254">
                <a:moveTo>
                  <a:pt x="0" y="253"/>
                </a:moveTo>
                <a:lnTo>
                  <a:pt x="0" y="0"/>
                </a:lnTo>
                <a:lnTo>
                  <a:pt x="282" y="0"/>
                </a:lnTo>
                <a:lnTo>
                  <a:pt x="282" y="253"/>
                </a:lnTo>
                <a:lnTo>
                  <a:pt x="0" y="25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7903" name="Freeform 15"/>
          <p:cNvSpPr/>
          <p:nvPr/>
        </p:nvSpPr>
        <p:spPr>
          <a:xfrm>
            <a:off x="5129213" y="1989138"/>
            <a:ext cx="1587" cy="371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87197200"/>
              </a:cxn>
              <a:cxn ang="0">
                <a:pos x="0" y="0"/>
              </a:cxn>
            </a:cxnLst>
            <a:pathLst>
              <a:path w="1" h="234">
                <a:moveTo>
                  <a:pt x="0" y="0"/>
                </a:moveTo>
                <a:lnTo>
                  <a:pt x="0" y="23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7904" name="Line 16"/>
          <p:cNvSpPr/>
          <p:nvPr/>
        </p:nvSpPr>
        <p:spPr>
          <a:xfrm flipH="1">
            <a:off x="5740400" y="1924050"/>
            <a:ext cx="173038" cy="23813"/>
          </a:xfrm>
          <a:prstGeom prst="line">
            <a:avLst/>
          </a:prstGeom>
          <a:ln w="12700" cap="flat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05" name="Line 17"/>
          <p:cNvSpPr/>
          <p:nvPr/>
        </p:nvSpPr>
        <p:spPr>
          <a:xfrm flipH="1">
            <a:off x="5702300" y="1947863"/>
            <a:ext cx="38100" cy="7937"/>
          </a:xfrm>
          <a:prstGeom prst="line">
            <a:avLst/>
          </a:prstGeom>
          <a:ln w="12700" cap="flat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06" name="Line 18"/>
          <p:cNvSpPr/>
          <p:nvPr/>
        </p:nvSpPr>
        <p:spPr>
          <a:xfrm flipH="1">
            <a:off x="5670550" y="1955800"/>
            <a:ext cx="31750" cy="6350"/>
          </a:xfrm>
          <a:prstGeom prst="line">
            <a:avLst/>
          </a:prstGeom>
          <a:ln w="12700" cap="flat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07" name="Line 19"/>
          <p:cNvSpPr/>
          <p:nvPr/>
        </p:nvSpPr>
        <p:spPr>
          <a:xfrm flipH="1">
            <a:off x="5634038" y="1962150"/>
            <a:ext cx="36512" cy="17463"/>
          </a:xfrm>
          <a:prstGeom prst="line">
            <a:avLst/>
          </a:prstGeom>
          <a:ln w="12700" cap="flat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08" name="Line 20"/>
          <p:cNvSpPr/>
          <p:nvPr/>
        </p:nvSpPr>
        <p:spPr>
          <a:xfrm>
            <a:off x="5634038" y="1979613"/>
            <a:ext cx="19050" cy="44450"/>
          </a:xfrm>
          <a:prstGeom prst="line">
            <a:avLst/>
          </a:prstGeom>
          <a:ln w="12700" cap="flat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09" name="Line 21"/>
          <p:cNvSpPr/>
          <p:nvPr/>
        </p:nvSpPr>
        <p:spPr>
          <a:xfrm>
            <a:off x="5653088" y="2024063"/>
            <a:ext cx="12700" cy="39687"/>
          </a:xfrm>
          <a:prstGeom prst="line">
            <a:avLst/>
          </a:prstGeom>
          <a:ln w="12700" cap="flat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10" name="Line 22"/>
          <p:cNvSpPr/>
          <p:nvPr/>
        </p:nvSpPr>
        <p:spPr>
          <a:xfrm flipH="1">
            <a:off x="5619750" y="2063750"/>
            <a:ext cx="46038" cy="14288"/>
          </a:xfrm>
          <a:prstGeom prst="line">
            <a:avLst/>
          </a:prstGeom>
          <a:ln w="12700" cap="flat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11" name="Line 23"/>
          <p:cNvSpPr/>
          <p:nvPr/>
        </p:nvSpPr>
        <p:spPr>
          <a:xfrm flipH="1">
            <a:off x="5583238" y="2078038"/>
            <a:ext cx="36512" cy="4762"/>
          </a:xfrm>
          <a:prstGeom prst="line">
            <a:avLst/>
          </a:prstGeom>
          <a:ln w="12700" cap="flat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12" name="Line 24"/>
          <p:cNvSpPr/>
          <p:nvPr/>
        </p:nvSpPr>
        <p:spPr>
          <a:xfrm flipH="1">
            <a:off x="5538788" y="2082800"/>
            <a:ext cx="44450" cy="4763"/>
          </a:xfrm>
          <a:prstGeom prst="line">
            <a:avLst/>
          </a:prstGeom>
          <a:ln w="12700" cap="flat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13" name="Line 25"/>
          <p:cNvSpPr/>
          <p:nvPr/>
        </p:nvSpPr>
        <p:spPr>
          <a:xfrm flipH="1">
            <a:off x="5341938" y="2087563"/>
            <a:ext cx="196850" cy="12700"/>
          </a:xfrm>
          <a:prstGeom prst="line">
            <a:avLst/>
          </a:prstGeom>
          <a:ln w="12700" cap="flat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14" name="Freeform 26"/>
          <p:cNvSpPr/>
          <p:nvPr/>
        </p:nvSpPr>
        <p:spPr>
          <a:xfrm>
            <a:off x="5341938" y="2066925"/>
            <a:ext cx="104775" cy="53975"/>
          </a:xfrm>
          <a:custGeom>
            <a:avLst/>
            <a:gdLst/>
            <a:ahLst/>
            <a:cxnLst>
              <a:cxn ang="0">
                <a:pos x="163810950" y="83165950"/>
              </a:cxn>
              <a:cxn ang="0">
                <a:pos x="0" y="52924075"/>
              </a:cxn>
              <a:cxn ang="0">
                <a:pos x="158770638" y="0"/>
              </a:cxn>
            </a:cxnLst>
            <a:pathLst>
              <a:path w="66" h="34">
                <a:moveTo>
                  <a:pt x="65" y="33"/>
                </a:moveTo>
                <a:lnTo>
                  <a:pt x="0" y="21"/>
                </a:lnTo>
                <a:lnTo>
                  <a:pt x="63" y="0"/>
                </a:lnTo>
              </a:path>
            </a:pathLst>
          </a:custGeom>
          <a:noFill/>
          <a:ln w="12700" cap="rnd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7915" name="Rectangle 27"/>
          <p:cNvSpPr/>
          <p:nvPr/>
        </p:nvSpPr>
        <p:spPr>
          <a:xfrm>
            <a:off x="3152775" y="2901950"/>
            <a:ext cx="336550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16" name="Rectangle 28"/>
          <p:cNvSpPr/>
          <p:nvPr/>
        </p:nvSpPr>
        <p:spPr>
          <a:xfrm>
            <a:off x="3522663" y="2890838"/>
            <a:ext cx="3365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17" name="Rectangle 29"/>
          <p:cNvSpPr/>
          <p:nvPr/>
        </p:nvSpPr>
        <p:spPr>
          <a:xfrm>
            <a:off x="4959350" y="2890838"/>
            <a:ext cx="3365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18" name="Rectangle 30"/>
          <p:cNvSpPr/>
          <p:nvPr/>
        </p:nvSpPr>
        <p:spPr>
          <a:xfrm>
            <a:off x="5319713" y="2901950"/>
            <a:ext cx="336550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19" name="Rectangle 31"/>
          <p:cNvSpPr/>
          <p:nvPr/>
        </p:nvSpPr>
        <p:spPr>
          <a:xfrm>
            <a:off x="5689600" y="2913063"/>
            <a:ext cx="3365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20" name="Rectangle 32"/>
          <p:cNvSpPr/>
          <p:nvPr/>
        </p:nvSpPr>
        <p:spPr>
          <a:xfrm>
            <a:off x="4824413" y="2019300"/>
            <a:ext cx="279400" cy="301625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921" name="Rectangle 33"/>
          <p:cNvSpPr/>
          <p:nvPr/>
        </p:nvSpPr>
        <p:spPr>
          <a:xfrm>
            <a:off x="5924550" y="1755775"/>
            <a:ext cx="3175000" cy="301625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400" b="1" dirty="0">
                <a:solidFill>
                  <a:srgbClr val="FF8200"/>
                </a:solidFill>
                <a:latin typeface="Arial" panose="020B0604020202020204" pitchFamily="34" charset="0"/>
              </a:rPr>
              <a:t>Entry to be inserted in parent node.</a:t>
            </a:r>
            <a:endParaRPr lang="en-US" altLang="en-US" sz="1400" b="1" dirty="0">
              <a:solidFill>
                <a:srgbClr val="FF8200"/>
              </a:solidFill>
              <a:latin typeface="Arial" panose="020B0604020202020204" pitchFamily="34" charset="0"/>
            </a:endParaRPr>
          </a:p>
        </p:txBody>
      </p:sp>
      <p:sp>
        <p:nvSpPr>
          <p:cNvPr id="37922" name="Rectangle 34"/>
          <p:cNvSpPr/>
          <p:nvPr/>
        </p:nvSpPr>
        <p:spPr>
          <a:xfrm>
            <a:off x="5924550" y="1968500"/>
            <a:ext cx="1357313" cy="301625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400" b="1" dirty="0">
                <a:solidFill>
                  <a:srgbClr val="FF8200"/>
                </a:solidFill>
                <a:latin typeface="Arial" panose="020B0604020202020204" pitchFamily="34" charset="0"/>
              </a:rPr>
              <a:t>(Note that 5 is</a:t>
            </a:r>
            <a:endParaRPr lang="en-US" altLang="en-US" sz="1400" b="1" dirty="0">
              <a:solidFill>
                <a:srgbClr val="FF8200"/>
              </a:solidFill>
              <a:latin typeface="Arial" panose="020B0604020202020204" pitchFamily="34" charset="0"/>
            </a:endParaRPr>
          </a:p>
        </p:txBody>
      </p:sp>
      <p:sp>
        <p:nvSpPr>
          <p:cNvPr id="37923" name="Rectangle 35"/>
          <p:cNvSpPr/>
          <p:nvPr/>
        </p:nvSpPr>
        <p:spPr>
          <a:xfrm>
            <a:off x="5937250" y="2159000"/>
            <a:ext cx="2857500" cy="301625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400" b="1" dirty="0">
                <a:solidFill>
                  <a:srgbClr val="FF8200"/>
                </a:solidFill>
                <a:latin typeface="Arial" panose="020B0604020202020204" pitchFamily="34" charset="0"/>
              </a:rPr>
              <a:t>continues to appear in the leaf.)</a:t>
            </a:r>
            <a:endParaRPr lang="en-US" altLang="en-US" sz="1400" b="1" dirty="0">
              <a:solidFill>
                <a:srgbClr val="FF8200"/>
              </a:solidFill>
              <a:latin typeface="Arial" panose="020B0604020202020204" pitchFamily="34" charset="0"/>
            </a:endParaRPr>
          </a:p>
        </p:txBody>
      </p:sp>
      <p:sp>
        <p:nvSpPr>
          <p:cNvPr id="37924" name="Rectangle 36"/>
          <p:cNvSpPr/>
          <p:nvPr/>
        </p:nvSpPr>
        <p:spPr>
          <a:xfrm>
            <a:off x="7989888" y="1970088"/>
            <a:ext cx="5000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7925" name="Rectangle 37"/>
          <p:cNvSpPr/>
          <p:nvPr/>
        </p:nvSpPr>
        <p:spPr>
          <a:xfrm>
            <a:off x="6989763" y="1971675"/>
            <a:ext cx="1460500" cy="301625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400" b="1" dirty="0">
                <a:solidFill>
                  <a:srgbClr val="FF8200"/>
                </a:solidFill>
                <a:latin typeface="Arial" panose="020B0604020202020204" pitchFamily="34" charset="0"/>
              </a:rPr>
              <a:t>s </a:t>
            </a:r>
            <a:r>
              <a:rPr lang="en-US" altLang="en-US" sz="1400" i="1" dirty="0">
                <a:solidFill>
                  <a:srgbClr val="FF8200"/>
                </a:solidFill>
                <a:latin typeface="Arial" panose="020B0604020202020204" pitchFamily="34" charset="0"/>
              </a:rPr>
              <a:t>copied up</a:t>
            </a:r>
            <a:r>
              <a:rPr lang="en-US" altLang="en-US" sz="1400" b="1" dirty="0">
                <a:solidFill>
                  <a:srgbClr val="FF8200"/>
                </a:solidFill>
                <a:latin typeface="Arial" panose="020B0604020202020204" pitchFamily="34" charset="0"/>
              </a:rPr>
              <a:t> and</a:t>
            </a:r>
            <a:endParaRPr lang="en-US" altLang="en-US" sz="1400" b="1" dirty="0">
              <a:solidFill>
                <a:srgbClr val="FF8200"/>
              </a:solidFill>
              <a:latin typeface="Arial" panose="020B0604020202020204" pitchFamily="34" charset="0"/>
            </a:endParaRPr>
          </a:p>
        </p:txBody>
      </p:sp>
      <p:sp>
        <p:nvSpPr>
          <p:cNvPr id="37926" name="Arc 38"/>
          <p:cNvSpPr/>
          <p:nvPr/>
        </p:nvSpPr>
        <p:spPr>
          <a:xfrm rot="-2580000">
            <a:off x="4572000" y="2673350"/>
            <a:ext cx="3810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20417" y="6720417"/>
              </a:cxn>
              <a:cxn ang="0">
                <a:pos x="0" y="6720417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37927" name="Arc 39"/>
          <p:cNvSpPr/>
          <p:nvPr/>
        </p:nvSpPr>
        <p:spPr>
          <a:xfrm>
            <a:off x="5181600" y="2290763"/>
            <a:ext cx="3048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01067" y="17204267"/>
              </a:cxn>
              <a:cxn ang="0">
                <a:pos x="0" y="17204267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37928" name="Rectangle 40"/>
          <p:cNvSpPr/>
          <p:nvPr/>
        </p:nvSpPr>
        <p:spPr>
          <a:xfrm>
            <a:off x="7832725" y="4429125"/>
            <a:ext cx="500063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7929" name="Rectangle 41"/>
          <p:cNvSpPr/>
          <p:nvPr/>
        </p:nvSpPr>
        <p:spPr>
          <a:xfrm>
            <a:off x="4267200" y="1371600"/>
            <a:ext cx="1981200" cy="381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7930" name="Line 42"/>
          <p:cNvSpPr/>
          <p:nvPr/>
        </p:nvSpPr>
        <p:spPr>
          <a:xfrm>
            <a:off x="4343400" y="13716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931" name="Line 43"/>
          <p:cNvSpPr/>
          <p:nvPr/>
        </p:nvSpPr>
        <p:spPr>
          <a:xfrm>
            <a:off x="6172200" y="13716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932" name="Line 44"/>
          <p:cNvSpPr/>
          <p:nvPr/>
        </p:nvSpPr>
        <p:spPr>
          <a:xfrm>
            <a:off x="5257800" y="13716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933" name="Line 45"/>
          <p:cNvSpPr/>
          <p:nvPr/>
        </p:nvSpPr>
        <p:spPr>
          <a:xfrm>
            <a:off x="4876800" y="13716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934" name="Line 46"/>
          <p:cNvSpPr/>
          <p:nvPr/>
        </p:nvSpPr>
        <p:spPr>
          <a:xfrm>
            <a:off x="4800600" y="13716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935" name="Line 47"/>
          <p:cNvSpPr/>
          <p:nvPr/>
        </p:nvSpPr>
        <p:spPr>
          <a:xfrm>
            <a:off x="5334000" y="13716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936" name="Line 48"/>
          <p:cNvSpPr/>
          <p:nvPr/>
        </p:nvSpPr>
        <p:spPr>
          <a:xfrm>
            <a:off x="5715000" y="13716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937" name="Line 49"/>
          <p:cNvSpPr/>
          <p:nvPr/>
        </p:nvSpPr>
        <p:spPr>
          <a:xfrm>
            <a:off x="5791200" y="1371600"/>
            <a:ext cx="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938" name="Text Box 50"/>
          <p:cNvSpPr txBox="1"/>
          <p:nvPr/>
        </p:nvSpPr>
        <p:spPr>
          <a:xfrm>
            <a:off x="4267200" y="1371600"/>
            <a:ext cx="1981200" cy="36671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400" b="1" dirty="0">
                <a:latin typeface="Arial" panose="020B0604020202020204" pitchFamily="34" charset="0"/>
              </a:rPr>
              <a:t>13       17      24     30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37939" name="Line 51"/>
          <p:cNvSpPr/>
          <p:nvPr/>
        </p:nvSpPr>
        <p:spPr>
          <a:xfrm flipH="1">
            <a:off x="3810000" y="1600200"/>
            <a:ext cx="457200" cy="1295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sp>
      <p:sp>
        <p:nvSpPr>
          <p:cNvPr id="37940" name="Rectangle 52"/>
          <p:cNvSpPr/>
          <p:nvPr/>
        </p:nvSpPr>
        <p:spPr>
          <a:xfrm>
            <a:off x="6553200" y="2895600"/>
            <a:ext cx="457200" cy="381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7941" name="Rectangle 53"/>
          <p:cNvSpPr/>
          <p:nvPr/>
        </p:nvSpPr>
        <p:spPr>
          <a:xfrm>
            <a:off x="7086600" y="2895600"/>
            <a:ext cx="457200" cy="381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7942" name="Rectangle 54"/>
          <p:cNvSpPr/>
          <p:nvPr/>
        </p:nvSpPr>
        <p:spPr>
          <a:xfrm>
            <a:off x="7620000" y="2895600"/>
            <a:ext cx="457200" cy="381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7943" name="Rectangle 55"/>
          <p:cNvSpPr/>
          <p:nvPr/>
        </p:nvSpPr>
        <p:spPr>
          <a:xfrm>
            <a:off x="8153400" y="2895600"/>
            <a:ext cx="457200" cy="381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7944" name="Line 56"/>
          <p:cNvSpPr/>
          <p:nvPr/>
        </p:nvSpPr>
        <p:spPr>
          <a:xfrm>
            <a:off x="4800600" y="1676400"/>
            <a:ext cx="1981200" cy="121920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miter/>
            <a:headEnd type="none" w="med" len="med"/>
            <a:tailEnd type="arrow" w="med" len="med"/>
          </a:ln>
        </p:spPr>
      </p:sp>
      <p:sp>
        <p:nvSpPr>
          <p:cNvPr id="37945" name="Line 57"/>
          <p:cNvSpPr/>
          <p:nvPr/>
        </p:nvSpPr>
        <p:spPr>
          <a:xfrm>
            <a:off x="5334000" y="1676400"/>
            <a:ext cx="1981200" cy="121920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miter/>
            <a:headEnd type="none" w="med" len="med"/>
            <a:tailEnd type="arrow" w="med" len="med"/>
          </a:ln>
        </p:spPr>
      </p:sp>
      <p:sp>
        <p:nvSpPr>
          <p:cNvPr id="37946" name="Line 58"/>
          <p:cNvSpPr/>
          <p:nvPr/>
        </p:nvSpPr>
        <p:spPr>
          <a:xfrm>
            <a:off x="5791200" y="1676400"/>
            <a:ext cx="2133600" cy="121920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miter/>
            <a:headEnd type="none" w="med" len="med"/>
            <a:tailEnd type="arrow" w="med" len="med"/>
          </a:ln>
        </p:spPr>
      </p:sp>
      <p:sp>
        <p:nvSpPr>
          <p:cNvPr id="37947" name="Line 59"/>
          <p:cNvSpPr/>
          <p:nvPr/>
        </p:nvSpPr>
        <p:spPr>
          <a:xfrm>
            <a:off x="6172200" y="1676400"/>
            <a:ext cx="2209800" cy="1219200"/>
          </a:xfrm>
          <a:prstGeom prst="line">
            <a:avLst/>
          </a:prstGeom>
          <a:ln w="12700" cap="flat" cmpd="sng">
            <a:solidFill>
              <a:srgbClr val="969696"/>
            </a:solidFill>
            <a:prstDash val="solid"/>
            <a:miter/>
            <a:headEnd type="none" w="med" len="med"/>
            <a:tailEnd type="arrow" w="med" len="med"/>
          </a:ln>
        </p:spPr>
      </p:sp>
      <p:grpSp>
        <p:nvGrpSpPr>
          <p:cNvPr id="38972" name="Group 60"/>
          <p:cNvGrpSpPr/>
          <p:nvPr/>
        </p:nvGrpSpPr>
        <p:grpSpPr>
          <a:xfrm>
            <a:off x="2547938" y="3703638"/>
            <a:ext cx="5853112" cy="1227137"/>
            <a:chOff x="1605" y="2333"/>
            <a:chExt cx="3687" cy="773"/>
          </a:xfrm>
        </p:grpSpPr>
        <p:sp>
          <p:nvSpPr>
            <p:cNvPr id="37949" name="AutoShape 61"/>
            <p:cNvSpPr/>
            <p:nvPr/>
          </p:nvSpPr>
          <p:spPr>
            <a:xfrm>
              <a:off x="2955" y="2333"/>
              <a:ext cx="132" cy="170"/>
            </a:xfrm>
            <a:prstGeom prst="downArrow">
              <a:avLst>
                <a:gd name="adj1" fmla="val 50000"/>
                <a:gd name="adj2" fmla="val 32179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7950" name="Group 62"/>
            <p:cNvGrpSpPr/>
            <p:nvPr/>
          </p:nvGrpSpPr>
          <p:grpSpPr>
            <a:xfrm>
              <a:off x="1605" y="2645"/>
              <a:ext cx="3687" cy="461"/>
              <a:chOff x="1643" y="2636"/>
              <a:chExt cx="3687" cy="461"/>
            </a:xfrm>
          </p:grpSpPr>
          <p:pic>
            <p:nvPicPr>
              <p:cNvPr id="37951" name="Picture 63" descr="PE01832_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881" y="2674"/>
                <a:ext cx="449" cy="41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7952" name="Rectangle 64"/>
              <p:cNvSpPr/>
              <p:nvPr/>
            </p:nvSpPr>
            <p:spPr>
              <a:xfrm>
                <a:off x="3588" y="2636"/>
                <a:ext cx="76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eaLnBrk="0" hangingPunct="0"/>
                <a:r>
                  <a:rPr lang="en-US" altLang="en-US" sz="1800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You overflow!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 </a:t>
                </a:r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37953" name="Group 65"/>
              <p:cNvGrpSpPr/>
              <p:nvPr/>
            </p:nvGrpSpPr>
            <p:grpSpPr>
              <a:xfrm>
                <a:off x="1643" y="2663"/>
                <a:ext cx="3192" cy="434"/>
                <a:chOff x="1643" y="2663"/>
                <a:chExt cx="3192" cy="434"/>
              </a:xfrm>
            </p:grpSpPr>
            <p:sp>
              <p:nvSpPr>
                <p:cNvPr id="37954" name="Freeform 66"/>
                <p:cNvSpPr/>
                <p:nvPr/>
              </p:nvSpPr>
              <p:spPr>
                <a:xfrm>
                  <a:off x="4662" y="2663"/>
                  <a:ext cx="97" cy="293"/>
                </a:xfrm>
                <a:custGeom>
                  <a:avLst/>
                  <a:gdLst/>
                  <a:ahLst/>
                  <a:cxnLst>
                    <a:cxn ang="0">
                      <a:pos x="78" y="0"/>
                    </a:cxn>
                    <a:cxn ang="0">
                      <a:pos x="3" y="132"/>
                    </a:cxn>
                    <a:cxn ang="0">
                      <a:pos x="97" y="293"/>
                    </a:cxn>
                  </a:cxnLst>
                  <a:pathLst>
                    <a:path w="97" h="293">
                      <a:moveTo>
                        <a:pt x="78" y="0"/>
                      </a:moveTo>
                      <a:cubicBezTo>
                        <a:pt x="39" y="41"/>
                        <a:pt x="0" y="83"/>
                        <a:pt x="3" y="132"/>
                      </a:cubicBezTo>
                      <a:cubicBezTo>
                        <a:pt x="6" y="181"/>
                        <a:pt x="81" y="266"/>
                        <a:pt x="97" y="293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37955" name="Freeform 67"/>
                <p:cNvSpPr/>
                <p:nvPr/>
              </p:nvSpPr>
              <p:spPr>
                <a:xfrm>
                  <a:off x="4730" y="2693"/>
                  <a:ext cx="97" cy="227"/>
                </a:xfrm>
                <a:custGeom>
                  <a:avLst/>
                  <a:gdLst/>
                  <a:ahLst/>
                  <a:cxnLst>
                    <a:cxn ang="0">
                      <a:pos x="78" y="0"/>
                    </a:cxn>
                    <a:cxn ang="0">
                      <a:pos x="3" y="79"/>
                    </a:cxn>
                    <a:cxn ang="0">
                      <a:pos x="97" y="176"/>
                    </a:cxn>
                  </a:cxnLst>
                  <a:pathLst>
                    <a:path w="97" h="293">
                      <a:moveTo>
                        <a:pt x="78" y="0"/>
                      </a:moveTo>
                      <a:cubicBezTo>
                        <a:pt x="39" y="41"/>
                        <a:pt x="0" y="83"/>
                        <a:pt x="3" y="132"/>
                      </a:cubicBezTo>
                      <a:cubicBezTo>
                        <a:pt x="6" y="181"/>
                        <a:pt x="81" y="266"/>
                        <a:pt x="97" y="293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37956" name="Freeform 68"/>
                <p:cNvSpPr/>
                <p:nvPr/>
              </p:nvSpPr>
              <p:spPr>
                <a:xfrm>
                  <a:off x="4795" y="2729"/>
                  <a:ext cx="40" cy="113"/>
                </a:xfrm>
                <a:custGeom>
                  <a:avLst/>
                  <a:gdLst/>
                  <a:ahLst/>
                  <a:cxnLst>
                    <a:cxn ang="0">
                      <a:pos x="30" y="0"/>
                    </a:cxn>
                    <a:cxn ang="0">
                      <a:pos x="2" y="66"/>
                    </a:cxn>
                    <a:cxn ang="0">
                      <a:pos x="40" y="113"/>
                    </a:cxn>
                  </a:cxnLst>
                  <a:pathLst>
                    <a:path w="40" h="113">
                      <a:moveTo>
                        <a:pt x="30" y="0"/>
                      </a:moveTo>
                      <a:cubicBezTo>
                        <a:pt x="15" y="23"/>
                        <a:pt x="0" y="47"/>
                        <a:pt x="2" y="66"/>
                      </a:cubicBezTo>
                      <a:cubicBezTo>
                        <a:pt x="4" y="85"/>
                        <a:pt x="34" y="105"/>
                        <a:pt x="40" y="113"/>
                      </a:cubicBez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en-US"/>
                </a:p>
              </p:txBody>
            </p:sp>
            <p:grpSp>
              <p:nvGrpSpPr>
                <p:cNvPr id="37957" name="Group 69"/>
                <p:cNvGrpSpPr/>
                <p:nvPr/>
              </p:nvGrpSpPr>
              <p:grpSpPr>
                <a:xfrm>
                  <a:off x="1643" y="2701"/>
                  <a:ext cx="2153" cy="396"/>
                  <a:chOff x="1661" y="3258"/>
                  <a:chExt cx="2153" cy="396"/>
                </a:xfrm>
              </p:grpSpPr>
              <p:grpSp>
                <p:nvGrpSpPr>
                  <p:cNvPr id="37958" name="Group 70"/>
                  <p:cNvGrpSpPr/>
                  <p:nvPr/>
                </p:nvGrpSpPr>
                <p:grpSpPr>
                  <a:xfrm>
                    <a:off x="1661" y="3258"/>
                    <a:ext cx="2153" cy="396"/>
                    <a:chOff x="1709" y="2871"/>
                    <a:chExt cx="2153" cy="396"/>
                  </a:xfrm>
                </p:grpSpPr>
                <p:sp>
                  <p:nvSpPr>
                    <p:cNvPr id="37959" name="Line 71"/>
                    <p:cNvSpPr/>
                    <p:nvPr/>
                  </p:nvSpPr>
                  <p:spPr>
                    <a:xfrm flipH="1">
                      <a:off x="1709" y="3031"/>
                      <a:ext cx="227" cy="236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arrow" w="med" len="med"/>
                    </a:ln>
                  </p:spPr>
                </p:sp>
                <p:grpSp>
                  <p:nvGrpSpPr>
                    <p:cNvPr id="37960" name="Group 72"/>
                    <p:cNvGrpSpPr/>
                    <p:nvPr/>
                  </p:nvGrpSpPr>
                  <p:grpSpPr>
                    <a:xfrm>
                      <a:off x="1908" y="2871"/>
                      <a:ext cx="1689" cy="396"/>
                      <a:chOff x="1908" y="2871"/>
                      <a:chExt cx="1689" cy="396"/>
                    </a:xfrm>
                  </p:grpSpPr>
                  <p:sp>
                    <p:nvSpPr>
                      <p:cNvPr id="37961" name="Rectangle 73"/>
                      <p:cNvSpPr/>
                      <p:nvPr/>
                    </p:nvSpPr>
                    <p:spPr>
                      <a:xfrm>
                        <a:off x="1908" y="2871"/>
                        <a:ext cx="1689" cy="208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pPr eaLnBrk="0" hangingPunct="0"/>
                        <a:r>
                          <a:rPr lang="en-US" altLang="en-US" sz="1600" dirty="0">
                            <a:latin typeface="Arial" panose="020B0604020202020204" pitchFamily="34" charset="0"/>
                          </a:rPr>
                          <a:t> </a:t>
                        </a:r>
                        <a:r>
                          <a:rPr lang="en-US" altLang="en-US" sz="1600" b="1" dirty="0">
                            <a:latin typeface="Arial" panose="020B0604020202020204" pitchFamily="34" charset="0"/>
                          </a:rPr>
                          <a:t> 5       13     17     24     30</a:t>
                        </a:r>
                        <a:endParaRPr lang="en-US" altLang="en-US" sz="1600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7962" name="Rectangle 74"/>
                      <p:cNvSpPr/>
                      <p:nvPr/>
                    </p:nvSpPr>
                    <p:spPr>
                      <a:xfrm>
                        <a:off x="1964" y="2871"/>
                        <a:ext cx="265" cy="207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  <p:txBody>
                      <a:bodyPr wrap="none" anchor="ctr" anchorCtr="0"/>
                      <a:p>
                        <a:endParaRPr lang="en-US" altLang="en-US" dirty="0">
                          <a:latin typeface="Times New Roman" panose="02020603050405020304" pitchFamily="18" charset="0"/>
                        </a:endParaRPr>
                      </a:p>
                    </p:txBody>
                  </p:sp>
                  <p:grpSp>
                    <p:nvGrpSpPr>
                      <p:cNvPr id="37963" name="Group 75"/>
                      <p:cNvGrpSpPr/>
                      <p:nvPr/>
                    </p:nvGrpSpPr>
                    <p:grpSpPr>
                      <a:xfrm>
                        <a:off x="2561" y="2872"/>
                        <a:ext cx="321" cy="208"/>
                        <a:chOff x="1907" y="2861"/>
                        <a:chExt cx="321" cy="208"/>
                      </a:xfrm>
                    </p:grpSpPr>
                    <p:sp>
                      <p:nvSpPr>
                        <p:cNvPr id="37964" name="Rectangle 76"/>
                        <p:cNvSpPr/>
                        <p:nvPr/>
                      </p:nvSpPr>
                      <p:spPr>
                        <a:xfrm>
                          <a:off x="1907" y="2861"/>
                          <a:ext cx="56" cy="208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 anchorCtr="0"/>
                        <a:p>
                          <a:endParaRPr lang="en-US" altLang="en-US" dirty="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37965" name="Rectangle 77"/>
                        <p:cNvSpPr/>
                        <p:nvPr/>
                      </p:nvSpPr>
                      <p:spPr>
                        <a:xfrm>
                          <a:off x="1963" y="2861"/>
                          <a:ext cx="265" cy="207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 anchorCtr="0"/>
                        <a:p>
                          <a:endParaRPr lang="en-US" altLang="en-US" dirty="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7966" name="Group 78"/>
                      <p:cNvGrpSpPr/>
                      <p:nvPr/>
                    </p:nvGrpSpPr>
                    <p:grpSpPr>
                      <a:xfrm>
                        <a:off x="2880" y="2871"/>
                        <a:ext cx="321" cy="208"/>
                        <a:chOff x="1907" y="2861"/>
                        <a:chExt cx="321" cy="208"/>
                      </a:xfrm>
                    </p:grpSpPr>
                    <p:sp>
                      <p:nvSpPr>
                        <p:cNvPr id="37967" name="Rectangle 79"/>
                        <p:cNvSpPr/>
                        <p:nvPr/>
                      </p:nvSpPr>
                      <p:spPr>
                        <a:xfrm>
                          <a:off x="1907" y="2861"/>
                          <a:ext cx="56" cy="208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 anchorCtr="0"/>
                        <a:p>
                          <a:endParaRPr lang="en-US" altLang="en-US" dirty="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37968" name="Rectangle 80"/>
                        <p:cNvSpPr/>
                        <p:nvPr/>
                      </p:nvSpPr>
                      <p:spPr>
                        <a:xfrm>
                          <a:off x="1963" y="2861"/>
                          <a:ext cx="265" cy="207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 anchorCtr="0"/>
                        <a:p>
                          <a:endParaRPr lang="en-US" altLang="en-US" dirty="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7969" name="Group 81"/>
                      <p:cNvGrpSpPr/>
                      <p:nvPr/>
                    </p:nvGrpSpPr>
                    <p:grpSpPr>
                      <a:xfrm>
                        <a:off x="3211" y="2873"/>
                        <a:ext cx="321" cy="208"/>
                        <a:chOff x="1907" y="2861"/>
                        <a:chExt cx="321" cy="208"/>
                      </a:xfrm>
                    </p:grpSpPr>
                    <p:sp>
                      <p:nvSpPr>
                        <p:cNvPr id="37970" name="Rectangle 82"/>
                        <p:cNvSpPr/>
                        <p:nvPr/>
                      </p:nvSpPr>
                      <p:spPr>
                        <a:xfrm>
                          <a:off x="1907" y="2861"/>
                          <a:ext cx="56" cy="208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 anchorCtr="0"/>
                        <a:p>
                          <a:endParaRPr lang="en-US" altLang="en-US" dirty="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37971" name="Rectangle 83"/>
                        <p:cNvSpPr/>
                        <p:nvPr/>
                      </p:nvSpPr>
                      <p:spPr>
                        <a:xfrm>
                          <a:off x="1963" y="2861"/>
                          <a:ext cx="265" cy="207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 anchorCtr="0"/>
                        <a:p>
                          <a:endParaRPr lang="en-US" altLang="en-US" dirty="0">
                            <a:latin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37972" name="Line 84"/>
                      <p:cNvSpPr/>
                      <p:nvPr/>
                    </p:nvSpPr>
                    <p:spPr>
                      <a:xfrm flipH="1">
                        <a:off x="2172" y="3012"/>
                        <a:ext cx="85" cy="255"/>
                      </a:xfrm>
                      <a:prstGeom prst="line">
                        <a:avLst/>
                      </a:prstGeom>
                      <a:ln w="1270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arrow" w="med" len="med"/>
                      </a:ln>
                    </p:spPr>
                  </p:sp>
                </p:grpSp>
                <p:sp>
                  <p:nvSpPr>
                    <p:cNvPr id="37973" name="Line 85"/>
                    <p:cNvSpPr/>
                    <p:nvPr/>
                  </p:nvSpPr>
                  <p:spPr>
                    <a:xfrm>
                      <a:off x="2587" y="3031"/>
                      <a:ext cx="0" cy="236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arrow" w="med" len="med"/>
                    </a:ln>
                  </p:spPr>
                </p:sp>
                <p:sp>
                  <p:nvSpPr>
                    <p:cNvPr id="37974" name="Line 86"/>
                    <p:cNvSpPr/>
                    <p:nvPr/>
                  </p:nvSpPr>
                  <p:spPr>
                    <a:xfrm>
                      <a:off x="2908" y="3031"/>
                      <a:ext cx="38" cy="217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arrow" w="med" len="med"/>
                    </a:ln>
                  </p:spPr>
                </p:sp>
                <p:sp>
                  <p:nvSpPr>
                    <p:cNvPr id="37975" name="Line 87"/>
                    <p:cNvSpPr/>
                    <p:nvPr/>
                  </p:nvSpPr>
                  <p:spPr>
                    <a:xfrm>
                      <a:off x="3239" y="3031"/>
                      <a:ext cx="94" cy="217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arrow" w="med" len="med"/>
                    </a:ln>
                  </p:spPr>
                </p:sp>
                <p:sp>
                  <p:nvSpPr>
                    <p:cNvPr id="37976" name="Line 88"/>
                    <p:cNvSpPr/>
                    <p:nvPr/>
                  </p:nvSpPr>
                  <p:spPr>
                    <a:xfrm>
                      <a:off x="3560" y="3031"/>
                      <a:ext cx="302" cy="208"/>
                    </a:xfrm>
                    <a:prstGeom prst="line">
                      <a:avLst/>
                    </a:prstGeom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arrow" w="med" len="med"/>
                    </a:ln>
                  </p:spPr>
                </p:sp>
              </p:grpSp>
              <p:sp>
                <p:nvSpPr>
                  <p:cNvPr id="37977" name="Line 89"/>
                  <p:cNvSpPr/>
                  <p:nvPr/>
                </p:nvSpPr>
                <p:spPr>
                  <a:xfrm flipH="1">
                    <a:off x="2238" y="3267"/>
                    <a:ext cx="9" cy="208"/>
                  </a:xfrm>
                  <a:prstGeom prst="line">
                    <a:avLst/>
                  </a:prstGeom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</p:grpSp>
        </p:grpSp>
      </p:grpSp>
      <p:sp>
        <p:nvSpPr>
          <p:cNvPr id="39002" name="AutoShape 90"/>
          <p:cNvSpPr/>
          <p:nvPr/>
        </p:nvSpPr>
        <p:spPr>
          <a:xfrm>
            <a:off x="3987800" y="5156200"/>
            <a:ext cx="209550" cy="239713"/>
          </a:xfrm>
          <a:prstGeom prst="downArrow">
            <a:avLst>
              <a:gd name="adj1" fmla="val 50000"/>
              <a:gd name="adj2" fmla="val 28582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0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Slide Number Placeholder 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/>
            </a:fld>
            <a:endParaRPr lang="en-US" altLang="en-US" sz="1400" u="none" dirty="0"/>
          </a:p>
        </p:txBody>
      </p:sp>
      <p:sp>
        <p:nvSpPr>
          <p:cNvPr id="39938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9940" name="Rectangle 4"/>
          <p:cNvSpPr/>
          <p:nvPr/>
        </p:nvSpPr>
        <p:spPr>
          <a:xfrm>
            <a:off x="7989888" y="1970088"/>
            <a:ext cx="5000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9941" name="Freeform 5"/>
          <p:cNvSpPr/>
          <p:nvPr/>
        </p:nvSpPr>
        <p:spPr>
          <a:xfrm>
            <a:off x="3011488" y="5397500"/>
            <a:ext cx="404812" cy="401638"/>
          </a:xfrm>
          <a:custGeom>
            <a:avLst/>
            <a:gdLst/>
            <a:ahLst/>
            <a:cxnLst>
              <a:cxn ang="0">
                <a:pos x="0" y="635080166"/>
              </a:cxn>
              <a:cxn ang="0">
                <a:pos x="0" y="0"/>
              </a:cxn>
              <a:cxn ang="0">
                <a:pos x="640118897" y="0"/>
              </a:cxn>
              <a:cxn ang="0">
                <a:pos x="640118897" y="635080166"/>
              </a:cxn>
              <a:cxn ang="0">
                <a:pos x="0" y="635080166"/>
              </a:cxn>
            </a:cxnLst>
            <a:pathLst>
              <a:path w="255" h="253">
                <a:moveTo>
                  <a:pt x="0" y="252"/>
                </a:moveTo>
                <a:lnTo>
                  <a:pt x="0" y="0"/>
                </a:lnTo>
                <a:lnTo>
                  <a:pt x="254" y="0"/>
                </a:lnTo>
                <a:lnTo>
                  <a:pt x="254" y="252"/>
                </a:lnTo>
                <a:lnTo>
                  <a:pt x="0" y="25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9942" name="Freeform 6"/>
          <p:cNvSpPr/>
          <p:nvPr/>
        </p:nvSpPr>
        <p:spPr>
          <a:xfrm>
            <a:off x="3092450" y="5397500"/>
            <a:ext cx="1588" cy="401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5080166"/>
              </a:cxn>
              <a:cxn ang="0">
                <a:pos x="0" y="0"/>
              </a:cxn>
            </a:cxnLst>
            <a:pathLst>
              <a:path w="1" h="253">
                <a:moveTo>
                  <a:pt x="0" y="0"/>
                </a:moveTo>
                <a:lnTo>
                  <a:pt x="0" y="25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9943" name="Freeform 7"/>
          <p:cNvSpPr/>
          <p:nvPr/>
        </p:nvSpPr>
        <p:spPr>
          <a:xfrm>
            <a:off x="3414713" y="5397500"/>
            <a:ext cx="401637" cy="401638"/>
          </a:xfrm>
          <a:custGeom>
            <a:avLst/>
            <a:gdLst/>
            <a:ahLst/>
            <a:cxnLst>
              <a:cxn ang="0">
                <a:pos x="0" y="635080166"/>
              </a:cxn>
              <a:cxn ang="0">
                <a:pos x="0" y="0"/>
              </a:cxn>
              <a:cxn ang="0">
                <a:pos x="635078584" y="0"/>
              </a:cxn>
              <a:cxn ang="0">
                <a:pos x="635078584" y="635080166"/>
              </a:cxn>
              <a:cxn ang="0">
                <a:pos x="0" y="635080166"/>
              </a:cxn>
            </a:cxnLst>
            <a:pathLst>
              <a:path w="253" h="253">
                <a:moveTo>
                  <a:pt x="0" y="252"/>
                </a:moveTo>
                <a:lnTo>
                  <a:pt x="0" y="0"/>
                </a:lnTo>
                <a:lnTo>
                  <a:pt x="252" y="0"/>
                </a:lnTo>
                <a:lnTo>
                  <a:pt x="252" y="252"/>
                </a:lnTo>
                <a:lnTo>
                  <a:pt x="0" y="25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9944" name="Freeform 8"/>
          <p:cNvSpPr/>
          <p:nvPr/>
        </p:nvSpPr>
        <p:spPr>
          <a:xfrm>
            <a:off x="3494088" y="5397500"/>
            <a:ext cx="1587" cy="401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5080166"/>
              </a:cxn>
              <a:cxn ang="0">
                <a:pos x="0" y="0"/>
              </a:cxn>
            </a:cxnLst>
            <a:pathLst>
              <a:path w="1" h="253">
                <a:moveTo>
                  <a:pt x="0" y="0"/>
                </a:moveTo>
                <a:lnTo>
                  <a:pt x="0" y="25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9945" name="Freeform 9"/>
          <p:cNvSpPr/>
          <p:nvPr/>
        </p:nvSpPr>
        <p:spPr>
          <a:xfrm>
            <a:off x="3814763" y="5397500"/>
            <a:ext cx="403225" cy="401638"/>
          </a:xfrm>
          <a:custGeom>
            <a:avLst/>
            <a:gdLst/>
            <a:ahLst/>
            <a:cxnLst>
              <a:cxn ang="0">
                <a:pos x="0" y="635080166"/>
              </a:cxn>
              <a:cxn ang="0">
                <a:pos x="0" y="0"/>
              </a:cxn>
              <a:cxn ang="0">
                <a:pos x="637600325" y="0"/>
              </a:cxn>
              <a:cxn ang="0">
                <a:pos x="637600325" y="635080166"/>
              </a:cxn>
              <a:cxn ang="0">
                <a:pos x="0" y="635080166"/>
              </a:cxn>
            </a:cxnLst>
            <a:pathLst>
              <a:path w="254" h="253">
                <a:moveTo>
                  <a:pt x="0" y="252"/>
                </a:moveTo>
                <a:lnTo>
                  <a:pt x="0" y="0"/>
                </a:lnTo>
                <a:lnTo>
                  <a:pt x="253" y="0"/>
                </a:lnTo>
                <a:lnTo>
                  <a:pt x="253" y="252"/>
                </a:lnTo>
                <a:lnTo>
                  <a:pt x="0" y="25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9946" name="Freeform 10"/>
          <p:cNvSpPr/>
          <p:nvPr/>
        </p:nvSpPr>
        <p:spPr>
          <a:xfrm>
            <a:off x="3895725" y="5397500"/>
            <a:ext cx="1588" cy="401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5080166"/>
              </a:cxn>
              <a:cxn ang="0">
                <a:pos x="0" y="0"/>
              </a:cxn>
            </a:cxnLst>
            <a:pathLst>
              <a:path w="1" h="253">
                <a:moveTo>
                  <a:pt x="0" y="0"/>
                </a:moveTo>
                <a:lnTo>
                  <a:pt x="0" y="25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9947" name="Freeform 11"/>
          <p:cNvSpPr/>
          <p:nvPr/>
        </p:nvSpPr>
        <p:spPr>
          <a:xfrm>
            <a:off x="4297363" y="5397500"/>
            <a:ext cx="1587" cy="401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5080166"/>
              </a:cxn>
              <a:cxn ang="0">
                <a:pos x="0" y="0"/>
              </a:cxn>
            </a:cxnLst>
            <a:pathLst>
              <a:path w="1" h="253">
                <a:moveTo>
                  <a:pt x="0" y="0"/>
                </a:moveTo>
                <a:lnTo>
                  <a:pt x="0" y="25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9948" name="Freeform 12"/>
          <p:cNvSpPr/>
          <p:nvPr/>
        </p:nvSpPr>
        <p:spPr>
          <a:xfrm>
            <a:off x="5021263" y="5397500"/>
            <a:ext cx="403225" cy="401638"/>
          </a:xfrm>
          <a:custGeom>
            <a:avLst/>
            <a:gdLst/>
            <a:ahLst/>
            <a:cxnLst>
              <a:cxn ang="0">
                <a:pos x="0" y="635080166"/>
              </a:cxn>
              <a:cxn ang="0">
                <a:pos x="0" y="0"/>
              </a:cxn>
              <a:cxn ang="0">
                <a:pos x="637600325" y="0"/>
              </a:cxn>
              <a:cxn ang="0">
                <a:pos x="637600325" y="635080166"/>
              </a:cxn>
              <a:cxn ang="0">
                <a:pos x="0" y="635080166"/>
              </a:cxn>
            </a:cxnLst>
            <a:pathLst>
              <a:path w="254" h="253">
                <a:moveTo>
                  <a:pt x="0" y="252"/>
                </a:moveTo>
                <a:lnTo>
                  <a:pt x="0" y="0"/>
                </a:lnTo>
                <a:lnTo>
                  <a:pt x="253" y="0"/>
                </a:lnTo>
                <a:lnTo>
                  <a:pt x="253" y="252"/>
                </a:lnTo>
                <a:lnTo>
                  <a:pt x="0" y="25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9949" name="Freeform 13"/>
          <p:cNvSpPr/>
          <p:nvPr/>
        </p:nvSpPr>
        <p:spPr>
          <a:xfrm>
            <a:off x="5102225" y="5397500"/>
            <a:ext cx="1588" cy="401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5080166"/>
              </a:cxn>
              <a:cxn ang="0">
                <a:pos x="0" y="0"/>
              </a:cxn>
            </a:cxnLst>
            <a:pathLst>
              <a:path w="1" h="253">
                <a:moveTo>
                  <a:pt x="0" y="0"/>
                </a:moveTo>
                <a:lnTo>
                  <a:pt x="0" y="25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9950" name="Freeform 14"/>
          <p:cNvSpPr/>
          <p:nvPr/>
        </p:nvSpPr>
        <p:spPr>
          <a:xfrm>
            <a:off x="5422900" y="5397500"/>
            <a:ext cx="404813" cy="401638"/>
          </a:xfrm>
          <a:custGeom>
            <a:avLst/>
            <a:gdLst/>
            <a:ahLst/>
            <a:cxnLst>
              <a:cxn ang="0">
                <a:pos x="0" y="635080166"/>
              </a:cxn>
              <a:cxn ang="0">
                <a:pos x="0" y="0"/>
              </a:cxn>
              <a:cxn ang="0">
                <a:pos x="640120478" y="0"/>
              </a:cxn>
              <a:cxn ang="0">
                <a:pos x="640120478" y="635080166"/>
              </a:cxn>
              <a:cxn ang="0">
                <a:pos x="0" y="635080166"/>
              </a:cxn>
            </a:cxnLst>
            <a:pathLst>
              <a:path w="255" h="253">
                <a:moveTo>
                  <a:pt x="0" y="252"/>
                </a:moveTo>
                <a:lnTo>
                  <a:pt x="0" y="0"/>
                </a:lnTo>
                <a:lnTo>
                  <a:pt x="254" y="0"/>
                </a:lnTo>
                <a:lnTo>
                  <a:pt x="254" y="252"/>
                </a:lnTo>
                <a:lnTo>
                  <a:pt x="0" y="25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9951" name="Freeform 15"/>
          <p:cNvSpPr/>
          <p:nvPr/>
        </p:nvSpPr>
        <p:spPr>
          <a:xfrm>
            <a:off x="5503863" y="5397500"/>
            <a:ext cx="1587" cy="401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5080166"/>
              </a:cxn>
              <a:cxn ang="0">
                <a:pos x="0" y="0"/>
              </a:cxn>
            </a:cxnLst>
            <a:pathLst>
              <a:path w="1" h="253">
                <a:moveTo>
                  <a:pt x="0" y="0"/>
                </a:moveTo>
                <a:lnTo>
                  <a:pt x="0" y="25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9952" name="Freeform 16"/>
          <p:cNvSpPr/>
          <p:nvPr/>
        </p:nvSpPr>
        <p:spPr>
          <a:xfrm>
            <a:off x="5826125" y="5397500"/>
            <a:ext cx="403225" cy="401638"/>
          </a:xfrm>
          <a:custGeom>
            <a:avLst/>
            <a:gdLst/>
            <a:ahLst/>
            <a:cxnLst>
              <a:cxn ang="0">
                <a:pos x="0" y="635080166"/>
              </a:cxn>
              <a:cxn ang="0">
                <a:pos x="0" y="0"/>
              </a:cxn>
              <a:cxn ang="0">
                <a:pos x="637600325" y="0"/>
              </a:cxn>
              <a:cxn ang="0">
                <a:pos x="637600325" y="635080166"/>
              </a:cxn>
              <a:cxn ang="0">
                <a:pos x="0" y="635080166"/>
              </a:cxn>
            </a:cxnLst>
            <a:pathLst>
              <a:path w="254" h="253">
                <a:moveTo>
                  <a:pt x="0" y="252"/>
                </a:moveTo>
                <a:lnTo>
                  <a:pt x="0" y="0"/>
                </a:lnTo>
                <a:lnTo>
                  <a:pt x="253" y="0"/>
                </a:lnTo>
                <a:lnTo>
                  <a:pt x="253" y="252"/>
                </a:lnTo>
                <a:lnTo>
                  <a:pt x="0" y="25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9953" name="Freeform 17"/>
          <p:cNvSpPr/>
          <p:nvPr/>
        </p:nvSpPr>
        <p:spPr>
          <a:xfrm>
            <a:off x="5905500" y="5397500"/>
            <a:ext cx="1588" cy="401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5080166"/>
              </a:cxn>
              <a:cxn ang="0">
                <a:pos x="0" y="0"/>
              </a:cxn>
            </a:cxnLst>
            <a:pathLst>
              <a:path w="1" h="253">
                <a:moveTo>
                  <a:pt x="0" y="0"/>
                </a:moveTo>
                <a:lnTo>
                  <a:pt x="0" y="25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9954" name="Freeform 18"/>
          <p:cNvSpPr/>
          <p:nvPr/>
        </p:nvSpPr>
        <p:spPr>
          <a:xfrm>
            <a:off x="3814763" y="5273675"/>
            <a:ext cx="55562" cy="104775"/>
          </a:xfrm>
          <a:custGeom>
            <a:avLst/>
            <a:gdLst/>
            <a:ahLst/>
            <a:cxnLst>
              <a:cxn ang="0">
                <a:pos x="85684541" y="22682200"/>
              </a:cxn>
              <a:cxn ang="0">
                <a:pos x="0" y="163810950"/>
              </a:cxn>
              <a:cxn ang="0">
                <a:pos x="7559607" y="0"/>
              </a:cxn>
              <a:cxn ang="0">
                <a:pos x="85684541" y="22682200"/>
              </a:cxn>
            </a:cxnLst>
            <a:pathLst>
              <a:path w="35" h="66">
                <a:moveTo>
                  <a:pt x="34" y="9"/>
                </a:moveTo>
                <a:lnTo>
                  <a:pt x="0" y="65"/>
                </a:lnTo>
                <a:lnTo>
                  <a:pt x="3" y="0"/>
                </a:lnTo>
                <a:lnTo>
                  <a:pt x="34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9955" name="Freeform 19"/>
          <p:cNvSpPr/>
          <p:nvPr/>
        </p:nvSpPr>
        <p:spPr>
          <a:xfrm>
            <a:off x="5272088" y="4497388"/>
            <a:ext cx="1587" cy="4016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35078584"/>
              </a:cxn>
              <a:cxn ang="0">
                <a:pos x="0" y="0"/>
              </a:cxn>
            </a:cxnLst>
            <a:pathLst>
              <a:path w="1" h="253">
                <a:moveTo>
                  <a:pt x="0" y="0"/>
                </a:moveTo>
                <a:lnTo>
                  <a:pt x="0" y="25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9956" name="Line 20"/>
          <p:cNvSpPr/>
          <p:nvPr/>
        </p:nvSpPr>
        <p:spPr>
          <a:xfrm flipH="1">
            <a:off x="5756275" y="4478338"/>
            <a:ext cx="147638" cy="17462"/>
          </a:xfrm>
          <a:prstGeom prst="line">
            <a:avLst/>
          </a:prstGeom>
          <a:ln w="12700" cap="flat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57" name="Line 21"/>
          <p:cNvSpPr/>
          <p:nvPr/>
        </p:nvSpPr>
        <p:spPr>
          <a:xfrm flipH="1">
            <a:off x="5722938" y="4495800"/>
            <a:ext cx="33337" cy="4763"/>
          </a:xfrm>
          <a:prstGeom prst="line">
            <a:avLst/>
          </a:prstGeom>
          <a:ln w="12700" cap="flat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58" name="Line 22"/>
          <p:cNvSpPr/>
          <p:nvPr/>
        </p:nvSpPr>
        <p:spPr>
          <a:xfrm flipH="1">
            <a:off x="5667375" y="4506913"/>
            <a:ext cx="30163" cy="15875"/>
          </a:xfrm>
          <a:prstGeom prst="line">
            <a:avLst/>
          </a:prstGeom>
          <a:ln w="12700" cap="flat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59" name="Line 23"/>
          <p:cNvSpPr/>
          <p:nvPr/>
        </p:nvSpPr>
        <p:spPr>
          <a:xfrm flipH="1">
            <a:off x="5665788" y="4522788"/>
            <a:ext cx="1587" cy="20637"/>
          </a:xfrm>
          <a:prstGeom prst="line">
            <a:avLst/>
          </a:prstGeom>
          <a:ln w="12700" cap="flat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60" name="Line 24"/>
          <p:cNvSpPr/>
          <p:nvPr/>
        </p:nvSpPr>
        <p:spPr>
          <a:xfrm>
            <a:off x="5665788" y="4543425"/>
            <a:ext cx="28575" cy="25400"/>
          </a:xfrm>
          <a:prstGeom prst="line">
            <a:avLst/>
          </a:prstGeom>
          <a:ln w="12700" cap="flat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61" name="Line 25"/>
          <p:cNvSpPr/>
          <p:nvPr/>
        </p:nvSpPr>
        <p:spPr>
          <a:xfrm>
            <a:off x="5694363" y="4568825"/>
            <a:ext cx="25400" cy="26988"/>
          </a:xfrm>
          <a:prstGeom prst="line">
            <a:avLst/>
          </a:prstGeom>
          <a:ln w="12700" cap="flat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62" name="Line 26"/>
          <p:cNvSpPr/>
          <p:nvPr/>
        </p:nvSpPr>
        <p:spPr>
          <a:xfrm flipH="1">
            <a:off x="5710238" y="4595813"/>
            <a:ext cx="9525" cy="22225"/>
          </a:xfrm>
          <a:prstGeom prst="line">
            <a:avLst/>
          </a:prstGeom>
          <a:ln w="12700" cap="flat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63" name="Line 27"/>
          <p:cNvSpPr/>
          <p:nvPr/>
        </p:nvSpPr>
        <p:spPr>
          <a:xfrm flipH="1">
            <a:off x="5667375" y="4618038"/>
            <a:ext cx="42863" cy="20637"/>
          </a:xfrm>
          <a:prstGeom prst="line">
            <a:avLst/>
          </a:prstGeom>
          <a:ln w="12700" cap="flat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64" name="Line 28"/>
          <p:cNvSpPr/>
          <p:nvPr/>
        </p:nvSpPr>
        <p:spPr>
          <a:xfrm flipH="1">
            <a:off x="5634038" y="4638675"/>
            <a:ext cx="33337" cy="7938"/>
          </a:xfrm>
          <a:prstGeom prst="line">
            <a:avLst/>
          </a:prstGeom>
          <a:ln w="12700" cap="flat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65" name="Line 29"/>
          <p:cNvSpPr/>
          <p:nvPr/>
        </p:nvSpPr>
        <p:spPr>
          <a:xfrm flipH="1">
            <a:off x="5591175" y="4646613"/>
            <a:ext cx="42863" cy="6350"/>
          </a:xfrm>
          <a:prstGeom prst="line">
            <a:avLst/>
          </a:prstGeom>
          <a:ln w="12700" cap="flat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66" name="Line 30"/>
          <p:cNvSpPr/>
          <p:nvPr/>
        </p:nvSpPr>
        <p:spPr>
          <a:xfrm flipH="1">
            <a:off x="5403850" y="4652963"/>
            <a:ext cx="187325" cy="28575"/>
          </a:xfrm>
          <a:prstGeom prst="line">
            <a:avLst/>
          </a:prstGeom>
          <a:ln w="12700" cap="flat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67" name="Freeform 31"/>
          <p:cNvSpPr/>
          <p:nvPr/>
        </p:nvSpPr>
        <p:spPr>
          <a:xfrm>
            <a:off x="5403850" y="4646613"/>
            <a:ext cx="95250" cy="46037"/>
          </a:xfrm>
          <a:custGeom>
            <a:avLst/>
            <a:gdLst/>
            <a:ahLst/>
            <a:cxnLst>
              <a:cxn ang="0">
                <a:pos x="148690013" y="70563609"/>
              </a:cxn>
              <a:cxn ang="0">
                <a:pos x="0" y="55442835"/>
              </a:cxn>
              <a:cxn ang="0">
                <a:pos x="138609388" y="0"/>
              </a:cxn>
            </a:cxnLst>
            <a:pathLst>
              <a:path w="60" h="29">
                <a:moveTo>
                  <a:pt x="59" y="28"/>
                </a:moveTo>
                <a:lnTo>
                  <a:pt x="0" y="22"/>
                </a:lnTo>
                <a:lnTo>
                  <a:pt x="55" y="0"/>
                </a:lnTo>
              </a:path>
            </a:pathLst>
          </a:custGeom>
          <a:noFill/>
          <a:ln w="12700" cap="rnd" cmpd="sng">
            <a:solidFill>
              <a:srgbClr val="FF82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39968" name="Rectangle 32"/>
          <p:cNvSpPr/>
          <p:nvPr/>
        </p:nvSpPr>
        <p:spPr>
          <a:xfrm>
            <a:off x="5892800" y="4429125"/>
            <a:ext cx="3168650" cy="301625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400" b="1" dirty="0">
                <a:solidFill>
                  <a:srgbClr val="FF8200"/>
                </a:solidFill>
                <a:latin typeface="Arial" panose="020B0604020202020204" pitchFamily="34" charset="0"/>
              </a:rPr>
              <a:t>(Note that 17 is pushed up and only</a:t>
            </a:r>
            <a:endParaRPr lang="en-US" altLang="en-US" sz="1400" b="1" dirty="0">
              <a:solidFill>
                <a:srgbClr val="FF8200"/>
              </a:solidFill>
              <a:latin typeface="Arial" panose="020B0604020202020204" pitchFamily="34" charset="0"/>
            </a:endParaRPr>
          </a:p>
        </p:txBody>
      </p:sp>
      <p:sp>
        <p:nvSpPr>
          <p:cNvPr id="39969" name="Rectangle 33"/>
          <p:cNvSpPr/>
          <p:nvPr/>
        </p:nvSpPr>
        <p:spPr>
          <a:xfrm>
            <a:off x="7832725" y="4429125"/>
            <a:ext cx="500063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9970" name="Group 34"/>
          <p:cNvGrpSpPr/>
          <p:nvPr/>
        </p:nvGrpSpPr>
        <p:grpSpPr>
          <a:xfrm>
            <a:off x="2833688" y="4240213"/>
            <a:ext cx="6221412" cy="1763712"/>
            <a:chOff x="1785" y="2671"/>
            <a:chExt cx="3919" cy="1111"/>
          </a:xfrm>
        </p:grpSpPr>
        <p:grpSp>
          <p:nvGrpSpPr>
            <p:cNvPr id="39971" name="Group 35"/>
            <p:cNvGrpSpPr/>
            <p:nvPr/>
          </p:nvGrpSpPr>
          <p:grpSpPr>
            <a:xfrm>
              <a:off x="3479" y="2671"/>
              <a:ext cx="2225" cy="517"/>
              <a:chOff x="3479" y="2671"/>
              <a:chExt cx="2225" cy="517"/>
            </a:xfrm>
          </p:grpSpPr>
          <p:sp>
            <p:nvSpPr>
              <p:cNvPr id="39972" name="Line 36"/>
              <p:cNvSpPr/>
              <p:nvPr/>
            </p:nvSpPr>
            <p:spPr>
              <a:xfrm flipH="1">
                <a:off x="3589" y="2835"/>
                <a:ext cx="16" cy="4"/>
              </a:xfrm>
              <a:prstGeom prst="line">
                <a:avLst/>
              </a:prstGeom>
              <a:ln w="12700" cap="flat" cmpd="sng">
                <a:solidFill>
                  <a:srgbClr val="FF8200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grpSp>
            <p:nvGrpSpPr>
              <p:cNvPr id="39973" name="Group 37"/>
              <p:cNvGrpSpPr/>
              <p:nvPr/>
            </p:nvGrpSpPr>
            <p:grpSpPr>
              <a:xfrm>
                <a:off x="3479" y="2671"/>
                <a:ext cx="2225" cy="517"/>
                <a:chOff x="3479" y="2671"/>
                <a:chExt cx="2225" cy="517"/>
              </a:xfrm>
            </p:grpSpPr>
            <p:sp>
              <p:nvSpPr>
                <p:cNvPr id="39974" name="Rectangle 38"/>
                <p:cNvSpPr/>
                <p:nvPr/>
              </p:nvSpPr>
              <p:spPr>
                <a:xfrm>
                  <a:off x="3479" y="2899"/>
                  <a:ext cx="2012" cy="1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8" tIns="44450" rIns="90488" bIns="44450" anchor="t" anchorCtr="0">
                  <a:spAutoFit/>
                </a:bodyPr>
                <a:p>
                  <a:pPr eaLnBrk="0" hangingPunct="0"/>
                  <a:r>
                    <a:rPr lang="en-US" altLang="en-US" sz="1400" b="1" dirty="0">
                      <a:solidFill>
                        <a:srgbClr val="FF8200"/>
                      </a:solidFill>
                      <a:latin typeface="Arial" panose="020B0604020202020204" pitchFamily="34" charset="0"/>
                    </a:rPr>
                    <a:t>appears once in the index. Contrast</a:t>
                  </a:r>
                  <a:endParaRPr lang="en-US" altLang="en-US" sz="1400" b="1" dirty="0">
                    <a:solidFill>
                      <a:srgbClr val="FF82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975" name="Rectangle 39"/>
                <p:cNvSpPr/>
                <p:nvPr/>
              </p:nvSpPr>
              <p:spPr>
                <a:xfrm>
                  <a:off x="3712" y="2671"/>
                  <a:ext cx="1992" cy="1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8" tIns="44450" rIns="90488" bIns="44450" anchor="t" anchorCtr="0">
                  <a:spAutoFit/>
                </a:bodyPr>
                <a:p>
                  <a:pPr eaLnBrk="0" hangingPunct="0"/>
                  <a:r>
                    <a:rPr lang="en-US" altLang="en-US" sz="1400" b="1" dirty="0">
                      <a:solidFill>
                        <a:srgbClr val="FF8200"/>
                      </a:solidFill>
                      <a:latin typeface="Arial" panose="020B0604020202020204" pitchFamily="34" charset="0"/>
                    </a:rPr>
                    <a:t>Entry to be inserted in parent node.</a:t>
                  </a:r>
                  <a:endParaRPr lang="en-US" altLang="en-US" sz="1400" b="1" dirty="0">
                    <a:solidFill>
                      <a:srgbClr val="FF82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976" name="Rectangle 40"/>
                <p:cNvSpPr/>
                <p:nvPr/>
              </p:nvSpPr>
              <p:spPr>
                <a:xfrm>
                  <a:off x="3712" y="2998"/>
                  <a:ext cx="1210" cy="1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488" tIns="44450" rIns="90488" bIns="44450" anchor="t" anchorCtr="0">
                  <a:spAutoFit/>
                </a:bodyPr>
                <a:p>
                  <a:pPr eaLnBrk="0" hangingPunct="0"/>
                  <a:r>
                    <a:rPr lang="en-US" altLang="en-US" sz="1400" b="1" dirty="0">
                      <a:solidFill>
                        <a:srgbClr val="FF8200"/>
                      </a:solidFill>
                      <a:latin typeface="Arial" panose="020B0604020202020204" pitchFamily="34" charset="0"/>
                    </a:rPr>
                    <a:t>this with a leaf split.)</a:t>
                  </a:r>
                  <a:endParaRPr lang="en-US" altLang="en-US" sz="1400" b="1" dirty="0">
                    <a:solidFill>
                      <a:srgbClr val="FF82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977" name="Rectangle 41"/>
                <p:cNvSpPr/>
                <p:nvPr/>
              </p:nvSpPr>
              <p:spPr>
                <a:xfrm>
                  <a:off x="4410" y="2790"/>
                  <a:ext cx="682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/>
                <a:p>
                  <a:endParaRPr lang="en-US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9978" name="Group 42"/>
            <p:cNvGrpSpPr/>
            <p:nvPr/>
          </p:nvGrpSpPr>
          <p:grpSpPr>
            <a:xfrm>
              <a:off x="1785" y="2702"/>
              <a:ext cx="2451" cy="1080"/>
              <a:chOff x="1776" y="2712"/>
              <a:chExt cx="2451" cy="1080"/>
            </a:xfrm>
          </p:grpSpPr>
          <p:sp>
            <p:nvSpPr>
              <p:cNvPr id="39979" name="Freeform 43"/>
              <p:cNvSpPr/>
              <p:nvPr/>
            </p:nvSpPr>
            <p:spPr>
              <a:xfrm>
                <a:off x="2656" y="3400"/>
                <a:ext cx="254" cy="253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0" y="0"/>
                  </a:cxn>
                  <a:cxn ang="0">
                    <a:pos x="253" y="0"/>
                  </a:cxn>
                  <a:cxn ang="0">
                    <a:pos x="253" y="252"/>
                  </a:cxn>
                  <a:cxn ang="0">
                    <a:pos x="0" y="252"/>
                  </a:cxn>
                </a:cxnLst>
                <a:pathLst>
                  <a:path w="254" h="253">
                    <a:moveTo>
                      <a:pt x="0" y="252"/>
                    </a:moveTo>
                    <a:lnTo>
                      <a:pt x="0" y="0"/>
                    </a:lnTo>
                    <a:lnTo>
                      <a:pt x="253" y="0"/>
                    </a:lnTo>
                    <a:lnTo>
                      <a:pt x="253" y="252"/>
                    </a:lnTo>
                    <a:lnTo>
                      <a:pt x="0" y="25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39980" name="Freeform 44"/>
              <p:cNvSpPr/>
              <p:nvPr/>
            </p:nvSpPr>
            <p:spPr>
              <a:xfrm>
                <a:off x="2910" y="3400"/>
                <a:ext cx="51" cy="253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0" y="0"/>
                  </a:cxn>
                  <a:cxn ang="0">
                    <a:pos x="50" y="0"/>
                  </a:cxn>
                  <a:cxn ang="0">
                    <a:pos x="50" y="252"/>
                  </a:cxn>
                  <a:cxn ang="0">
                    <a:pos x="0" y="252"/>
                  </a:cxn>
                </a:cxnLst>
                <a:pathLst>
                  <a:path w="51" h="253">
                    <a:moveTo>
                      <a:pt x="0" y="252"/>
                    </a:moveTo>
                    <a:lnTo>
                      <a:pt x="0" y="0"/>
                    </a:lnTo>
                    <a:lnTo>
                      <a:pt x="50" y="0"/>
                    </a:lnTo>
                    <a:lnTo>
                      <a:pt x="50" y="252"/>
                    </a:lnTo>
                    <a:lnTo>
                      <a:pt x="0" y="25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39981" name="Freeform 45"/>
              <p:cNvSpPr/>
              <p:nvPr/>
            </p:nvSpPr>
            <p:spPr>
              <a:xfrm>
                <a:off x="3923" y="3400"/>
                <a:ext cx="254" cy="253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0" y="0"/>
                  </a:cxn>
                  <a:cxn ang="0">
                    <a:pos x="253" y="0"/>
                  </a:cxn>
                  <a:cxn ang="0">
                    <a:pos x="253" y="252"/>
                  </a:cxn>
                  <a:cxn ang="0">
                    <a:pos x="0" y="252"/>
                  </a:cxn>
                </a:cxnLst>
                <a:pathLst>
                  <a:path w="254" h="253">
                    <a:moveTo>
                      <a:pt x="0" y="252"/>
                    </a:moveTo>
                    <a:lnTo>
                      <a:pt x="0" y="0"/>
                    </a:lnTo>
                    <a:lnTo>
                      <a:pt x="253" y="0"/>
                    </a:lnTo>
                    <a:lnTo>
                      <a:pt x="253" y="252"/>
                    </a:lnTo>
                    <a:lnTo>
                      <a:pt x="0" y="25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39982" name="Freeform 46"/>
              <p:cNvSpPr/>
              <p:nvPr/>
            </p:nvSpPr>
            <p:spPr>
              <a:xfrm>
                <a:off x="3973" y="3400"/>
                <a:ext cx="1" cy="25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2"/>
                  </a:cxn>
                  <a:cxn ang="0">
                    <a:pos x="0" y="0"/>
                  </a:cxn>
                </a:cxnLst>
                <a:pathLst>
                  <a:path w="1" h="253">
                    <a:moveTo>
                      <a:pt x="0" y="0"/>
                    </a:moveTo>
                    <a:lnTo>
                      <a:pt x="0" y="25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39983" name="Freeform 47"/>
              <p:cNvSpPr/>
              <p:nvPr/>
            </p:nvSpPr>
            <p:spPr>
              <a:xfrm>
                <a:off x="4176" y="3400"/>
                <a:ext cx="51" cy="253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0" y="0"/>
                  </a:cxn>
                  <a:cxn ang="0">
                    <a:pos x="50" y="0"/>
                  </a:cxn>
                  <a:cxn ang="0">
                    <a:pos x="50" y="252"/>
                  </a:cxn>
                  <a:cxn ang="0">
                    <a:pos x="0" y="252"/>
                  </a:cxn>
                </a:cxnLst>
                <a:pathLst>
                  <a:path w="51" h="253">
                    <a:moveTo>
                      <a:pt x="0" y="252"/>
                    </a:moveTo>
                    <a:lnTo>
                      <a:pt x="0" y="0"/>
                    </a:lnTo>
                    <a:lnTo>
                      <a:pt x="50" y="0"/>
                    </a:lnTo>
                    <a:lnTo>
                      <a:pt x="50" y="252"/>
                    </a:lnTo>
                    <a:lnTo>
                      <a:pt x="0" y="25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39984" name="Freeform 48"/>
              <p:cNvSpPr/>
              <p:nvPr/>
            </p:nvSpPr>
            <p:spPr>
              <a:xfrm>
                <a:off x="2403" y="2712"/>
                <a:ext cx="198" cy="676"/>
              </a:xfrm>
              <a:custGeom>
                <a:avLst/>
                <a:gdLst/>
                <a:ahLst/>
                <a:cxnLst>
                  <a:cxn ang="0">
                    <a:pos x="197" y="0"/>
                  </a:cxn>
                  <a:cxn ang="0">
                    <a:pos x="0" y="675"/>
                  </a:cxn>
                  <a:cxn ang="0">
                    <a:pos x="197" y="0"/>
                  </a:cxn>
                </a:cxnLst>
                <a:pathLst>
                  <a:path w="198" h="676">
                    <a:moveTo>
                      <a:pt x="197" y="0"/>
                    </a:moveTo>
                    <a:lnTo>
                      <a:pt x="0" y="675"/>
                    </a:lnTo>
                    <a:lnTo>
                      <a:pt x="197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39985" name="Freeform 49"/>
              <p:cNvSpPr/>
              <p:nvPr/>
            </p:nvSpPr>
            <p:spPr>
              <a:xfrm>
                <a:off x="3068" y="2833"/>
                <a:ext cx="305" cy="253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0" y="0"/>
                  </a:cxn>
                  <a:cxn ang="0">
                    <a:pos x="304" y="0"/>
                  </a:cxn>
                  <a:cxn ang="0">
                    <a:pos x="304" y="252"/>
                  </a:cxn>
                  <a:cxn ang="0">
                    <a:pos x="0" y="252"/>
                  </a:cxn>
                </a:cxnLst>
                <a:pathLst>
                  <a:path w="305" h="253">
                    <a:moveTo>
                      <a:pt x="0" y="252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252"/>
                    </a:lnTo>
                    <a:lnTo>
                      <a:pt x="0" y="252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39986" name="Rectangle 50"/>
              <p:cNvSpPr/>
              <p:nvPr/>
            </p:nvSpPr>
            <p:spPr>
              <a:xfrm>
                <a:off x="1954" y="3411"/>
                <a:ext cx="172" cy="1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  <a:endPara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9987" name="Rectangle 51"/>
              <p:cNvSpPr/>
              <p:nvPr/>
            </p:nvSpPr>
            <p:spPr>
              <a:xfrm>
                <a:off x="3213" y="3411"/>
                <a:ext cx="230" cy="1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24</a:t>
                </a:r>
                <a:endPara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9988" name="Rectangle 52"/>
              <p:cNvSpPr/>
              <p:nvPr/>
            </p:nvSpPr>
            <p:spPr>
              <a:xfrm>
                <a:off x="3467" y="3411"/>
                <a:ext cx="230" cy="1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30</a:t>
                </a:r>
                <a:endPara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9989" name="Rectangle 53"/>
              <p:cNvSpPr/>
              <p:nvPr/>
            </p:nvSpPr>
            <p:spPr>
              <a:xfrm>
                <a:off x="3100" y="2836"/>
                <a:ext cx="230" cy="1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17</a:t>
                </a:r>
                <a:endPara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9990" name="Rectangle 54"/>
              <p:cNvSpPr/>
              <p:nvPr/>
            </p:nvSpPr>
            <p:spPr>
              <a:xfrm>
                <a:off x="2207" y="3411"/>
                <a:ext cx="230" cy="1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13</a:t>
                </a:r>
                <a:endPara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9991" name="Arc 55"/>
              <p:cNvSpPr/>
              <p:nvPr/>
            </p:nvSpPr>
            <p:spPr>
              <a:xfrm>
                <a:off x="3360" y="3027"/>
                <a:ext cx="192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7"/>
                  </a:cxn>
                  <a:cxn ang="0">
                    <a:pos x="0" y="7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stealth" w="med" len="med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39992" name="Line 56"/>
              <p:cNvSpPr/>
              <p:nvPr/>
            </p:nvSpPr>
            <p:spPr>
              <a:xfrm>
                <a:off x="2160" y="3600"/>
                <a:ext cx="48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39993" name="Line 57"/>
              <p:cNvSpPr/>
              <p:nvPr/>
            </p:nvSpPr>
            <p:spPr>
              <a:xfrm>
                <a:off x="2448" y="3648"/>
                <a:ext cx="96" cy="14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39994" name="Line 58"/>
              <p:cNvSpPr/>
              <p:nvPr/>
            </p:nvSpPr>
            <p:spPr>
              <a:xfrm>
                <a:off x="3168" y="3600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39995" name="Line 59"/>
              <p:cNvSpPr/>
              <p:nvPr/>
            </p:nvSpPr>
            <p:spPr>
              <a:xfrm>
                <a:off x="3456" y="3600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39996" name="Line 60"/>
              <p:cNvSpPr/>
              <p:nvPr/>
            </p:nvSpPr>
            <p:spPr>
              <a:xfrm>
                <a:off x="3696" y="3600"/>
                <a:ext cx="48" cy="14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39997" name="Line 61"/>
              <p:cNvSpPr/>
              <p:nvPr/>
            </p:nvSpPr>
            <p:spPr>
              <a:xfrm flipH="1">
                <a:off x="1776" y="3600"/>
                <a:ext cx="144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</p:grpSp>
      </p:grpSp>
      <p:sp>
        <p:nvSpPr>
          <p:cNvPr id="39998" name="Text Box 62"/>
          <p:cNvSpPr txBox="1"/>
          <p:nvPr/>
        </p:nvSpPr>
        <p:spPr>
          <a:xfrm>
            <a:off x="457200" y="555625"/>
            <a:ext cx="7924800" cy="6413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en-US" sz="3600" b="1" dirty="0">
                <a:latin typeface="Times New Roman" panose="02020603050405020304" pitchFamily="18" charset="0"/>
              </a:rPr>
              <a:t>Insertion into B+ tree (cont.)</a:t>
            </a:r>
            <a:endParaRPr lang="en-US" altLang="en-US" sz="3600" b="1" dirty="0">
              <a:latin typeface="Times New Roman" panose="02020603050405020304" pitchFamily="18" charset="0"/>
            </a:endParaRPr>
          </a:p>
        </p:txBody>
      </p:sp>
      <p:grpSp>
        <p:nvGrpSpPr>
          <p:cNvPr id="39999" name="Group 63"/>
          <p:cNvGrpSpPr/>
          <p:nvPr/>
        </p:nvGrpSpPr>
        <p:grpSpPr>
          <a:xfrm>
            <a:off x="3627438" y="1766888"/>
            <a:ext cx="3417887" cy="628650"/>
            <a:chOff x="1661" y="3258"/>
            <a:chExt cx="2153" cy="396"/>
          </a:xfrm>
        </p:grpSpPr>
        <p:grpSp>
          <p:nvGrpSpPr>
            <p:cNvPr id="40000" name="Group 64"/>
            <p:cNvGrpSpPr/>
            <p:nvPr/>
          </p:nvGrpSpPr>
          <p:grpSpPr>
            <a:xfrm>
              <a:off x="1661" y="3258"/>
              <a:ext cx="2153" cy="396"/>
              <a:chOff x="1709" y="2871"/>
              <a:chExt cx="2153" cy="396"/>
            </a:xfrm>
          </p:grpSpPr>
          <p:sp>
            <p:nvSpPr>
              <p:cNvPr id="40001" name="Line 65"/>
              <p:cNvSpPr/>
              <p:nvPr/>
            </p:nvSpPr>
            <p:spPr>
              <a:xfrm flipH="1">
                <a:off x="1709" y="3031"/>
                <a:ext cx="227" cy="2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grpSp>
            <p:nvGrpSpPr>
              <p:cNvPr id="40002" name="Group 66"/>
              <p:cNvGrpSpPr/>
              <p:nvPr/>
            </p:nvGrpSpPr>
            <p:grpSpPr>
              <a:xfrm>
                <a:off x="1908" y="2871"/>
                <a:ext cx="1689" cy="396"/>
                <a:chOff x="1908" y="2871"/>
                <a:chExt cx="1689" cy="396"/>
              </a:xfrm>
            </p:grpSpPr>
            <p:sp>
              <p:nvSpPr>
                <p:cNvPr id="40003" name="Rectangle 67"/>
                <p:cNvSpPr/>
                <p:nvPr/>
              </p:nvSpPr>
              <p:spPr>
                <a:xfrm>
                  <a:off x="1908" y="2871"/>
                  <a:ext cx="1689" cy="20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/>
                  <a:r>
                    <a:rPr lang="en-US" altLang="en-US" sz="1600" dirty="0">
                      <a:latin typeface="Arial" panose="020B0604020202020204" pitchFamily="34" charset="0"/>
                    </a:rPr>
                    <a:t> </a:t>
                  </a:r>
                  <a:r>
                    <a:rPr lang="en-US" altLang="en-US" sz="1600" b="1" dirty="0">
                      <a:latin typeface="Arial" panose="020B0604020202020204" pitchFamily="34" charset="0"/>
                    </a:rPr>
                    <a:t> 5       13     17     24     30</a:t>
                  </a:r>
                  <a:endParaRPr lang="en-US" altLang="en-US" sz="16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04" name="Rectangle 68"/>
                <p:cNvSpPr/>
                <p:nvPr/>
              </p:nvSpPr>
              <p:spPr>
                <a:xfrm>
                  <a:off x="1964" y="2871"/>
                  <a:ext cx="265" cy="207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en-US" altLang="en-US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40005" name="Group 69"/>
                <p:cNvGrpSpPr/>
                <p:nvPr/>
              </p:nvGrpSpPr>
              <p:grpSpPr>
                <a:xfrm>
                  <a:off x="2561" y="2872"/>
                  <a:ext cx="321" cy="208"/>
                  <a:chOff x="1907" y="2861"/>
                  <a:chExt cx="321" cy="208"/>
                </a:xfrm>
              </p:grpSpPr>
              <p:sp>
                <p:nvSpPr>
                  <p:cNvPr id="40006" name="Rectangle 70"/>
                  <p:cNvSpPr/>
                  <p:nvPr/>
                </p:nvSpPr>
                <p:spPr>
                  <a:xfrm>
                    <a:off x="1907" y="2861"/>
                    <a:ext cx="56" cy="20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en-US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007" name="Rectangle 71"/>
                  <p:cNvSpPr/>
                  <p:nvPr/>
                </p:nvSpPr>
                <p:spPr>
                  <a:xfrm>
                    <a:off x="1963" y="2861"/>
                    <a:ext cx="265" cy="20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en-US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0008" name="Group 72"/>
                <p:cNvGrpSpPr/>
                <p:nvPr/>
              </p:nvGrpSpPr>
              <p:grpSpPr>
                <a:xfrm>
                  <a:off x="2880" y="2871"/>
                  <a:ext cx="321" cy="208"/>
                  <a:chOff x="1907" y="2861"/>
                  <a:chExt cx="321" cy="208"/>
                </a:xfrm>
              </p:grpSpPr>
              <p:sp>
                <p:nvSpPr>
                  <p:cNvPr id="40009" name="Rectangle 73"/>
                  <p:cNvSpPr/>
                  <p:nvPr/>
                </p:nvSpPr>
                <p:spPr>
                  <a:xfrm>
                    <a:off x="1907" y="2861"/>
                    <a:ext cx="56" cy="20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en-US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010" name="Rectangle 74"/>
                  <p:cNvSpPr/>
                  <p:nvPr/>
                </p:nvSpPr>
                <p:spPr>
                  <a:xfrm>
                    <a:off x="1963" y="2861"/>
                    <a:ext cx="265" cy="20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en-US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0011" name="Group 75"/>
                <p:cNvGrpSpPr/>
                <p:nvPr/>
              </p:nvGrpSpPr>
              <p:grpSpPr>
                <a:xfrm>
                  <a:off x="3211" y="2873"/>
                  <a:ext cx="321" cy="208"/>
                  <a:chOff x="1907" y="2861"/>
                  <a:chExt cx="321" cy="208"/>
                </a:xfrm>
              </p:grpSpPr>
              <p:sp>
                <p:nvSpPr>
                  <p:cNvPr id="40012" name="Rectangle 76"/>
                  <p:cNvSpPr/>
                  <p:nvPr/>
                </p:nvSpPr>
                <p:spPr>
                  <a:xfrm>
                    <a:off x="1907" y="2861"/>
                    <a:ext cx="56" cy="208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en-US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013" name="Rectangle 77"/>
                  <p:cNvSpPr/>
                  <p:nvPr/>
                </p:nvSpPr>
                <p:spPr>
                  <a:xfrm>
                    <a:off x="1963" y="2861"/>
                    <a:ext cx="265" cy="207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en-US" altLang="en-US" dirty="0"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0014" name="Line 78"/>
                <p:cNvSpPr/>
                <p:nvPr/>
              </p:nvSpPr>
              <p:spPr>
                <a:xfrm flipH="1">
                  <a:off x="2172" y="3012"/>
                  <a:ext cx="85" cy="255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arrow" w="med" len="med"/>
                </a:ln>
              </p:spPr>
            </p:sp>
          </p:grpSp>
          <p:sp>
            <p:nvSpPr>
              <p:cNvPr id="40015" name="Line 79"/>
              <p:cNvSpPr/>
              <p:nvPr/>
            </p:nvSpPr>
            <p:spPr>
              <a:xfrm>
                <a:off x="2587" y="3031"/>
                <a:ext cx="0" cy="2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40016" name="Line 80"/>
              <p:cNvSpPr/>
              <p:nvPr/>
            </p:nvSpPr>
            <p:spPr>
              <a:xfrm>
                <a:off x="2908" y="3031"/>
                <a:ext cx="38" cy="217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40017" name="Line 81"/>
              <p:cNvSpPr/>
              <p:nvPr/>
            </p:nvSpPr>
            <p:spPr>
              <a:xfrm>
                <a:off x="3239" y="3031"/>
                <a:ext cx="94" cy="217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40018" name="Line 82"/>
              <p:cNvSpPr/>
              <p:nvPr/>
            </p:nvSpPr>
            <p:spPr>
              <a:xfrm>
                <a:off x="3560" y="3031"/>
                <a:ext cx="302" cy="20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</p:grpSp>
        <p:sp>
          <p:nvSpPr>
            <p:cNvPr id="40019" name="Line 83"/>
            <p:cNvSpPr/>
            <p:nvPr/>
          </p:nvSpPr>
          <p:spPr>
            <a:xfrm flipH="1">
              <a:off x="2238" y="3267"/>
              <a:ext cx="9" cy="2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41044" name="Rectangle 84"/>
          <p:cNvSpPr/>
          <p:nvPr/>
        </p:nvSpPr>
        <p:spPr>
          <a:xfrm>
            <a:off x="552450" y="1328738"/>
            <a:ext cx="2230438" cy="43338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 anchor="t" anchorCtr="0"/>
          <a:p>
            <a:pPr marL="224155" indent="-224155">
              <a:spcBef>
                <a:spcPct val="20000"/>
              </a:spcBef>
              <a:buChar char="•"/>
            </a:pPr>
            <a:r>
              <a:rPr lang="en-US" altLang="en-US" sz="2000" dirty="0">
                <a:latin typeface="Times New Roman" panose="02020603050405020304" pitchFamily="18" charset="0"/>
              </a:rPr>
              <a:t>Understand difference between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copy-up</a:t>
            </a:r>
            <a:r>
              <a:rPr lang="en-US" altLang="en-US" sz="2000" dirty="0">
                <a:latin typeface="Times New Roman" panose="02020603050405020304" pitchFamily="18" charset="0"/>
              </a:rPr>
              <a:t> and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push-up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224155" indent="-224155">
              <a:spcBef>
                <a:spcPct val="20000"/>
              </a:spcBef>
              <a:buChar char="•"/>
            </a:pP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224155" indent="-224155">
              <a:spcBef>
                <a:spcPct val="20000"/>
              </a:spcBef>
              <a:buChar char="•"/>
            </a:pPr>
            <a:r>
              <a:rPr lang="en-US" altLang="en-US" sz="2000" dirty="0">
                <a:latin typeface="Times New Roman" panose="02020603050405020304" pitchFamily="18" charset="0"/>
              </a:rPr>
              <a:t>Observe how minimum occupancy is guaranteed in both leaf and index pg splits.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marL="224155" indent="-224155">
              <a:spcBef>
                <a:spcPct val="20000"/>
              </a:spcBef>
              <a:buChar char="•"/>
            </a:pP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40021" name="Text Box 85"/>
          <p:cNvSpPr txBox="1"/>
          <p:nvPr/>
        </p:nvSpPr>
        <p:spPr>
          <a:xfrm>
            <a:off x="2874963" y="2798763"/>
            <a:ext cx="5419725" cy="11588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en-US" sz="2000" dirty="0">
                <a:latin typeface="Arial" panose="020B0604020202020204" pitchFamily="34" charset="0"/>
                <a:sym typeface="Symbol" pitchFamily="18" charset="2"/>
              </a:rPr>
              <a:t>We split this node, redistribute entries evenly, and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push up</a:t>
            </a:r>
            <a:r>
              <a:rPr lang="en-US" altLang="en-US" sz="2000" dirty="0">
                <a:latin typeface="Arial" panose="020B0604020202020204" pitchFamily="34" charset="0"/>
              </a:rPr>
              <a:t> middle key.</a:t>
            </a:r>
            <a:r>
              <a:rPr lang="en-US" altLang="en-US" sz="2000" dirty="0">
                <a:latin typeface="Arial" panose="020B0604020202020204" pitchFamily="34" charset="0"/>
                <a:sym typeface="Symbol" pitchFamily="18" charset="2"/>
              </a:rPr>
              <a:t> </a:t>
            </a:r>
            <a:endParaRPr lang="en-US" altLang="en-US" sz="2000" dirty="0">
              <a:latin typeface="Arial" panose="020B0604020202020204" pitchFamily="34" charset="0"/>
              <a:sym typeface="Symbol" pitchFamily="18" charset="2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2000" dirty="0">
                <a:latin typeface="Arial" panose="020B0604020202020204" pitchFamily="34" charset="0"/>
                <a:sym typeface="Symbol" pitchFamily="18" charset="2"/>
              </a:rPr>
              <a:t></a:t>
            </a:r>
            <a:endParaRPr lang="en-US" altLang="en-US" sz="2000" dirty="0">
              <a:latin typeface="Arial" panose="020B0604020202020204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/>
            </a:fld>
            <a:endParaRPr lang="en-US" altLang="en-US" sz="1400" u="none" dirty="0"/>
          </a:p>
        </p:txBody>
      </p:sp>
      <p:sp>
        <p:nvSpPr>
          <p:cNvPr id="41986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1988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sz="3600" dirty="0"/>
              <a:t>Example B+ Tree After Inserting 8*</a:t>
            </a:r>
            <a:endParaRPr lang="en-US" altLang="en-US" sz="3600" dirty="0"/>
          </a:p>
        </p:txBody>
      </p:sp>
      <p:sp>
        <p:nvSpPr>
          <p:cNvPr id="41989" name="Rectangle 5"/>
          <p:cNvSpPr/>
          <p:nvPr/>
        </p:nvSpPr>
        <p:spPr>
          <a:xfrm>
            <a:off x="520700" y="4938713"/>
            <a:ext cx="6900863" cy="454025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Font typeface="Monotype Sorts" pitchFamily="2" charset="2"/>
            </a:pPr>
            <a:r>
              <a:rPr lang="en-US" altLang="en-US" dirty="0">
                <a:latin typeface="Times New Roman" panose="02020603050405020304" pitchFamily="18" charset="0"/>
              </a:rPr>
              <a:t>Notice that root was split, leading to increase in height.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1990" name="Freeform 7"/>
          <p:cNvSpPr/>
          <p:nvPr/>
        </p:nvSpPr>
        <p:spPr>
          <a:xfrm>
            <a:off x="293688" y="3711575"/>
            <a:ext cx="327025" cy="325438"/>
          </a:xfrm>
          <a:custGeom>
            <a:avLst/>
            <a:gdLst/>
            <a:ahLst/>
            <a:cxnLst>
              <a:cxn ang="0">
                <a:pos x="0" y="51411266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2665"/>
              </a:cxn>
              <a:cxn ang="0">
                <a:pos x="0" y="51411266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1991" name="Freeform 8"/>
          <p:cNvSpPr/>
          <p:nvPr/>
        </p:nvSpPr>
        <p:spPr>
          <a:xfrm>
            <a:off x="619125" y="3711575"/>
            <a:ext cx="325438" cy="325438"/>
          </a:xfrm>
          <a:custGeom>
            <a:avLst/>
            <a:gdLst/>
            <a:ahLst/>
            <a:cxnLst>
              <a:cxn ang="0">
                <a:pos x="0" y="514112665"/>
              </a:cxn>
              <a:cxn ang="0">
                <a:pos x="0" y="0"/>
              </a:cxn>
              <a:cxn ang="0">
                <a:pos x="514112665" y="0"/>
              </a:cxn>
              <a:cxn ang="0">
                <a:pos x="514112665" y="514112665"/>
              </a:cxn>
              <a:cxn ang="0">
                <a:pos x="0" y="51411266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1992" name="Freeform 9"/>
          <p:cNvSpPr/>
          <p:nvPr/>
        </p:nvSpPr>
        <p:spPr>
          <a:xfrm>
            <a:off x="942975" y="3711575"/>
            <a:ext cx="327025" cy="325438"/>
          </a:xfrm>
          <a:custGeom>
            <a:avLst/>
            <a:gdLst/>
            <a:ahLst/>
            <a:cxnLst>
              <a:cxn ang="0">
                <a:pos x="0" y="51411266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2665"/>
              </a:cxn>
              <a:cxn ang="0">
                <a:pos x="0" y="51411266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1993" name="Freeform 10"/>
          <p:cNvSpPr/>
          <p:nvPr/>
        </p:nvSpPr>
        <p:spPr>
          <a:xfrm>
            <a:off x="1268413" y="3711575"/>
            <a:ext cx="325437" cy="325438"/>
          </a:xfrm>
          <a:custGeom>
            <a:avLst/>
            <a:gdLst/>
            <a:ahLst/>
            <a:cxnLst>
              <a:cxn ang="0">
                <a:pos x="0" y="514112665"/>
              </a:cxn>
              <a:cxn ang="0">
                <a:pos x="0" y="0"/>
              </a:cxn>
              <a:cxn ang="0">
                <a:pos x="514111085" y="0"/>
              </a:cxn>
              <a:cxn ang="0">
                <a:pos x="514111085" y="514112665"/>
              </a:cxn>
              <a:cxn ang="0">
                <a:pos x="0" y="51411266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1994" name="Rectangle 11"/>
          <p:cNvSpPr/>
          <p:nvPr/>
        </p:nvSpPr>
        <p:spPr>
          <a:xfrm>
            <a:off x="304800" y="3690938"/>
            <a:ext cx="3365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5" name="Rectangle 12"/>
          <p:cNvSpPr/>
          <p:nvPr/>
        </p:nvSpPr>
        <p:spPr>
          <a:xfrm>
            <a:off x="630238" y="3690938"/>
            <a:ext cx="3365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96" name="Freeform 13"/>
          <p:cNvSpPr/>
          <p:nvPr/>
        </p:nvSpPr>
        <p:spPr>
          <a:xfrm>
            <a:off x="3462338" y="2093913"/>
            <a:ext cx="487362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1167021" y="0"/>
              </a:cxn>
              <a:cxn ang="0">
                <a:pos x="771167021" y="640118897"/>
              </a:cxn>
              <a:cxn ang="0">
                <a:pos x="0" y="640118897"/>
              </a:cxn>
            </a:cxnLst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1997" name="Freeform 14"/>
          <p:cNvSpPr/>
          <p:nvPr/>
        </p:nvSpPr>
        <p:spPr>
          <a:xfrm>
            <a:off x="3541713" y="209391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1998" name="Freeform 15"/>
          <p:cNvSpPr/>
          <p:nvPr/>
        </p:nvSpPr>
        <p:spPr>
          <a:xfrm>
            <a:off x="3948113" y="209391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1999" name="Freeform 16"/>
          <p:cNvSpPr/>
          <p:nvPr/>
        </p:nvSpPr>
        <p:spPr>
          <a:xfrm>
            <a:off x="4029075" y="209391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00" name="Freeform 17"/>
          <p:cNvSpPr/>
          <p:nvPr/>
        </p:nvSpPr>
        <p:spPr>
          <a:xfrm>
            <a:off x="4435475" y="209391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01" name="Freeform 18"/>
          <p:cNvSpPr/>
          <p:nvPr/>
        </p:nvSpPr>
        <p:spPr>
          <a:xfrm>
            <a:off x="4516438" y="209391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02" name="Freeform 19"/>
          <p:cNvSpPr/>
          <p:nvPr/>
        </p:nvSpPr>
        <p:spPr>
          <a:xfrm>
            <a:off x="4922838" y="209391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03" name="Freeform 20"/>
          <p:cNvSpPr/>
          <p:nvPr/>
        </p:nvSpPr>
        <p:spPr>
          <a:xfrm>
            <a:off x="5003800" y="209391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04" name="Freeform 21"/>
          <p:cNvSpPr/>
          <p:nvPr/>
        </p:nvSpPr>
        <p:spPr>
          <a:xfrm>
            <a:off x="5410200" y="2093913"/>
            <a:ext cx="825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128528763" y="0"/>
              </a:cxn>
              <a:cxn ang="0">
                <a:pos x="128528763" y="640118897"/>
              </a:cxn>
              <a:cxn ang="0">
                <a:pos x="0" y="640118897"/>
              </a:cxn>
            </a:cxnLst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05" name="Freeform 22"/>
          <p:cNvSpPr/>
          <p:nvPr/>
        </p:nvSpPr>
        <p:spPr>
          <a:xfrm>
            <a:off x="3074988" y="37195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06" name="Freeform 23"/>
          <p:cNvSpPr/>
          <p:nvPr/>
        </p:nvSpPr>
        <p:spPr>
          <a:xfrm>
            <a:off x="3400425" y="37195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07" name="Freeform 24"/>
          <p:cNvSpPr/>
          <p:nvPr/>
        </p:nvSpPr>
        <p:spPr>
          <a:xfrm>
            <a:off x="3725863" y="3719513"/>
            <a:ext cx="325437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1085" y="0"/>
              </a:cxn>
              <a:cxn ang="0">
                <a:pos x="51411108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08" name="Freeform 25"/>
          <p:cNvSpPr/>
          <p:nvPr/>
        </p:nvSpPr>
        <p:spPr>
          <a:xfrm>
            <a:off x="4049713" y="37195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09" name="Freeform 26"/>
          <p:cNvSpPr/>
          <p:nvPr/>
        </p:nvSpPr>
        <p:spPr>
          <a:xfrm>
            <a:off x="4486275" y="37195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10" name="Freeform 27"/>
          <p:cNvSpPr/>
          <p:nvPr/>
        </p:nvSpPr>
        <p:spPr>
          <a:xfrm>
            <a:off x="4811713" y="37195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11" name="Freeform 28"/>
          <p:cNvSpPr/>
          <p:nvPr/>
        </p:nvSpPr>
        <p:spPr>
          <a:xfrm>
            <a:off x="5137150" y="3719513"/>
            <a:ext cx="323850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1592513" y="0"/>
              </a:cxn>
              <a:cxn ang="0">
                <a:pos x="511592513" y="514111085"/>
              </a:cxn>
              <a:cxn ang="0">
                <a:pos x="0" y="514111085"/>
              </a:cxn>
            </a:cxnLst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12" name="Freeform 29"/>
          <p:cNvSpPr/>
          <p:nvPr/>
        </p:nvSpPr>
        <p:spPr>
          <a:xfrm>
            <a:off x="5459413" y="37195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13" name="Freeform 30"/>
          <p:cNvSpPr/>
          <p:nvPr/>
        </p:nvSpPr>
        <p:spPr>
          <a:xfrm>
            <a:off x="5897563" y="37195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14" name="Freeform 31"/>
          <p:cNvSpPr/>
          <p:nvPr/>
        </p:nvSpPr>
        <p:spPr>
          <a:xfrm>
            <a:off x="6223000" y="3719513"/>
            <a:ext cx="325438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2665" y="0"/>
              </a:cxn>
              <a:cxn ang="0">
                <a:pos x="51411266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15" name="Freeform 32"/>
          <p:cNvSpPr/>
          <p:nvPr/>
        </p:nvSpPr>
        <p:spPr>
          <a:xfrm>
            <a:off x="6546850" y="3719513"/>
            <a:ext cx="325438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2665" y="0"/>
              </a:cxn>
              <a:cxn ang="0">
                <a:pos x="51411266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16" name="Freeform 33"/>
          <p:cNvSpPr/>
          <p:nvPr/>
        </p:nvSpPr>
        <p:spPr>
          <a:xfrm>
            <a:off x="6870700" y="37195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17" name="Freeform 34"/>
          <p:cNvSpPr/>
          <p:nvPr/>
        </p:nvSpPr>
        <p:spPr>
          <a:xfrm>
            <a:off x="7297738" y="37195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18" name="Freeform 35"/>
          <p:cNvSpPr/>
          <p:nvPr/>
        </p:nvSpPr>
        <p:spPr>
          <a:xfrm>
            <a:off x="7623175" y="3719513"/>
            <a:ext cx="325438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2665" y="0"/>
              </a:cxn>
              <a:cxn ang="0">
                <a:pos x="51411266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19" name="Freeform 36"/>
          <p:cNvSpPr/>
          <p:nvPr/>
        </p:nvSpPr>
        <p:spPr>
          <a:xfrm>
            <a:off x="7947025" y="3719513"/>
            <a:ext cx="325438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2665" y="0"/>
              </a:cxn>
              <a:cxn ang="0">
                <a:pos x="51411266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20" name="Freeform 37"/>
          <p:cNvSpPr/>
          <p:nvPr/>
        </p:nvSpPr>
        <p:spPr>
          <a:xfrm>
            <a:off x="8270875" y="37195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21" name="Freeform 38"/>
          <p:cNvSpPr/>
          <p:nvPr/>
        </p:nvSpPr>
        <p:spPr>
          <a:xfrm>
            <a:off x="1341438" y="2862263"/>
            <a:ext cx="487362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1167021" y="0"/>
              </a:cxn>
              <a:cxn ang="0">
                <a:pos x="771167021" y="640118897"/>
              </a:cxn>
              <a:cxn ang="0">
                <a:pos x="0" y="640118897"/>
              </a:cxn>
            </a:cxnLst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22" name="Freeform 39"/>
          <p:cNvSpPr/>
          <p:nvPr/>
        </p:nvSpPr>
        <p:spPr>
          <a:xfrm>
            <a:off x="1422400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23" name="Freeform 40"/>
          <p:cNvSpPr/>
          <p:nvPr/>
        </p:nvSpPr>
        <p:spPr>
          <a:xfrm>
            <a:off x="1827213" y="286226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24" name="Freeform 41"/>
          <p:cNvSpPr/>
          <p:nvPr/>
        </p:nvSpPr>
        <p:spPr>
          <a:xfrm>
            <a:off x="1908175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25" name="Freeform 42"/>
          <p:cNvSpPr/>
          <p:nvPr/>
        </p:nvSpPr>
        <p:spPr>
          <a:xfrm>
            <a:off x="2314575" y="286226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26" name="Freeform 43"/>
          <p:cNvSpPr/>
          <p:nvPr/>
        </p:nvSpPr>
        <p:spPr>
          <a:xfrm>
            <a:off x="2395538" y="286226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27" name="Freeform 44"/>
          <p:cNvSpPr/>
          <p:nvPr/>
        </p:nvSpPr>
        <p:spPr>
          <a:xfrm>
            <a:off x="2801938" y="286226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28" name="Freeform 45"/>
          <p:cNvSpPr/>
          <p:nvPr/>
        </p:nvSpPr>
        <p:spPr>
          <a:xfrm>
            <a:off x="2882900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29" name="Freeform 46"/>
          <p:cNvSpPr/>
          <p:nvPr/>
        </p:nvSpPr>
        <p:spPr>
          <a:xfrm>
            <a:off x="3289300" y="2862263"/>
            <a:ext cx="825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128528763" y="0"/>
              </a:cxn>
              <a:cxn ang="0">
                <a:pos x="128528763" y="640118897"/>
              </a:cxn>
              <a:cxn ang="0">
                <a:pos x="0" y="640118897"/>
              </a:cxn>
            </a:cxnLst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30" name="Freeform 47"/>
          <p:cNvSpPr/>
          <p:nvPr/>
        </p:nvSpPr>
        <p:spPr>
          <a:xfrm>
            <a:off x="5551488" y="286226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31" name="Freeform 48"/>
          <p:cNvSpPr/>
          <p:nvPr/>
        </p:nvSpPr>
        <p:spPr>
          <a:xfrm>
            <a:off x="5632450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32" name="Freeform 49"/>
          <p:cNvSpPr/>
          <p:nvPr/>
        </p:nvSpPr>
        <p:spPr>
          <a:xfrm>
            <a:off x="6038850" y="286226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33" name="Freeform 50"/>
          <p:cNvSpPr/>
          <p:nvPr/>
        </p:nvSpPr>
        <p:spPr>
          <a:xfrm>
            <a:off x="6119813" y="286226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34" name="Freeform 51"/>
          <p:cNvSpPr/>
          <p:nvPr/>
        </p:nvSpPr>
        <p:spPr>
          <a:xfrm>
            <a:off x="6526213" y="2862263"/>
            <a:ext cx="487362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1167021" y="0"/>
              </a:cxn>
              <a:cxn ang="0">
                <a:pos x="771167021" y="640118897"/>
              </a:cxn>
              <a:cxn ang="0">
                <a:pos x="0" y="640118897"/>
              </a:cxn>
            </a:cxnLst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35" name="Freeform 52"/>
          <p:cNvSpPr/>
          <p:nvPr/>
        </p:nvSpPr>
        <p:spPr>
          <a:xfrm>
            <a:off x="6607175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36" name="Freeform 53"/>
          <p:cNvSpPr/>
          <p:nvPr/>
        </p:nvSpPr>
        <p:spPr>
          <a:xfrm>
            <a:off x="7011988" y="286226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37" name="Freeform 54"/>
          <p:cNvSpPr/>
          <p:nvPr/>
        </p:nvSpPr>
        <p:spPr>
          <a:xfrm>
            <a:off x="7096125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38" name="Freeform 55"/>
          <p:cNvSpPr/>
          <p:nvPr/>
        </p:nvSpPr>
        <p:spPr>
          <a:xfrm>
            <a:off x="7499350" y="2862263"/>
            <a:ext cx="84138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131048904" y="0"/>
              </a:cxn>
              <a:cxn ang="0">
                <a:pos x="131048904" y="640118897"/>
              </a:cxn>
              <a:cxn ang="0">
                <a:pos x="0" y="640118897"/>
              </a:cxn>
            </a:cxnLst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39" name="Freeform 56"/>
          <p:cNvSpPr/>
          <p:nvPr/>
        </p:nvSpPr>
        <p:spPr>
          <a:xfrm>
            <a:off x="925513" y="3184525"/>
            <a:ext cx="446087" cy="496888"/>
          </a:xfrm>
          <a:custGeom>
            <a:avLst/>
            <a:gdLst/>
            <a:ahLst/>
            <a:cxnLst>
              <a:cxn ang="0">
                <a:pos x="705642959" y="0"/>
              </a:cxn>
              <a:cxn ang="0">
                <a:pos x="0" y="786289541"/>
              </a:cxn>
              <a:cxn ang="0">
                <a:pos x="705642959" y="0"/>
              </a:cxn>
            </a:cxnLst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40" name="Freeform 57"/>
          <p:cNvSpPr/>
          <p:nvPr/>
        </p:nvSpPr>
        <p:spPr>
          <a:xfrm>
            <a:off x="925513" y="3587750"/>
            <a:ext cx="87312" cy="93663"/>
          </a:xfrm>
          <a:custGeom>
            <a:avLst/>
            <a:gdLst/>
            <a:ahLst/>
            <a:cxnLst>
              <a:cxn ang="0">
                <a:pos x="136087658" y="52924358"/>
              </a:cxn>
              <a:cxn ang="0">
                <a:pos x="0" y="146169843"/>
              </a:cxn>
              <a:cxn ang="0">
                <a:pos x="75604255" y="0"/>
              </a:cxn>
              <a:cxn ang="0">
                <a:pos x="136087658" y="52924358"/>
              </a:cxn>
            </a:cxnLst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41" name="Freeform 58"/>
          <p:cNvSpPr/>
          <p:nvPr/>
        </p:nvSpPr>
        <p:spPr>
          <a:xfrm>
            <a:off x="1857375" y="3184525"/>
            <a:ext cx="449263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0684853" y="801410479"/>
              </a:cxn>
              <a:cxn ang="0">
                <a:pos x="0" y="0"/>
              </a:cxn>
            </a:cxnLst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42" name="Freeform 59"/>
          <p:cNvSpPr/>
          <p:nvPr/>
        </p:nvSpPr>
        <p:spPr>
          <a:xfrm>
            <a:off x="2217738" y="3598863"/>
            <a:ext cx="88900" cy="92075"/>
          </a:xfrm>
          <a:custGeom>
            <a:avLst/>
            <a:gdLst/>
            <a:ahLst/>
            <a:cxnLst>
              <a:cxn ang="0">
                <a:pos x="60483750" y="0"/>
              </a:cxn>
              <a:cxn ang="0">
                <a:pos x="138609388" y="143649700"/>
              </a:cxn>
              <a:cxn ang="0">
                <a:pos x="0" y="52924075"/>
              </a:cxn>
              <a:cxn ang="0">
                <a:pos x="60483750" y="0"/>
              </a:cxn>
            </a:cxnLst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43" name="Freeform 60"/>
          <p:cNvSpPr/>
          <p:nvPr/>
        </p:nvSpPr>
        <p:spPr>
          <a:xfrm>
            <a:off x="2355850" y="3184525"/>
            <a:ext cx="1330325" cy="517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9371575" y="819051575"/>
              </a:cxn>
              <a:cxn ang="0">
                <a:pos x="0" y="0"/>
              </a:cxn>
            </a:cxnLst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44" name="Freeform 61"/>
          <p:cNvSpPr/>
          <p:nvPr/>
        </p:nvSpPr>
        <p:spPr>
          <a:xfrm>
            <a:off x="3581400" y="3640138"/>
            <a:ext cx="104775" cy="61912"/>
          </a:xfrm>
          <a:custGeom>
            <a:avLst/>
            <a:gdLst/>
            <a:ahLst/>
            <a:cxnLst>
              <a:cxn ang="0">
                <a:pos x="27722513" y="0"/>
              </a:cxn>
              <a:cxn ang="0">
                <a:pos x="163810950" y="95765164"/>
              </a:cxn>
              <a:cxn ang="0">
                <a:pos x="0" y="75604077"/>
              </a:cxn>
              <a:cxn ang="0">
                <a:pos x="27722513" y="0"/>
              </a:cxn>
            </a:cxnLst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45" name="Freeform 62"/>
          <p:cNvSpPr/>
          <p:nvPr/>
        </p:nvSpPr>
        <p:spPr>
          <a:xfrm>
            <a:off x="5137150" y="3205163"/>
            <a:ext cx="446088" cy="496887"/>
          </a:xfrm>
          <a:custGeom>
            <a:avLst/>
            <a:gdLst/>
            <a:ahLst/>
            <a:cxnLst>
              <a:cxn ang="0">
                <a:pos x="705644541" y="0"/>
              </a:cxn>
              <a:cxn ang="0">
                <a:pos x="0" y="786287959"/>
              </a:cxn>
              <a:cxn ang="0">
                <a:pos x="705644541" y="0"/>
              </a:cxn>
            </a:cxnLst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46" name="Freeform 63"/>
          <p:cNvSpPr/>
          <p:nvPr/>
        </p:nvSpPr>
        <p:spPr>
          <a:xfrm>
            <a:off x="5137150" y="3608388"/>
            <a:ext cx="87313" cy="93662"/>
          </a:xfrm>
          <a:custGeom>
            <a:avLst/>
            <a:gdLst/>
            <a:ahLst/>
            <a:cxnLst>
              <a:cxn ang="0">
                <a:pos x="136089217" y="52922205"/>
              </a:cxn>
              <a:cxn ang="0">
                <a:pos x="0" y="146168282"/>
              </a:cxn>
              <a:cxn ang="0">
                <a:pos x="75605120" y="0"/>
              </a:cxn>
              <a:cxn ang="0">
                <a:pos x="136089217" y="52922205"/>
              </a:cxn>
            </a:cxnLst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47" name="Freeform 64"/>
          <p:cNvSpPr/>
          <p:nvPr/>
        </p:nvSpPr>
        <p:spPr>
          <a:xfrm>
            <a:off x="6069013" y="3205163"/>
            <a:ext cx="458787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5804209" y="753527513"/>
              </a:cxn>
              <a:cxn ang="0">
                <a:pos x="0" y="0"/>
              </a:cxn>
            </a:cxnLst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48" name="Freeform 65"/>
          <p:cNvSpPr/>
          <p:nvPr/>
        </p:nvSpPr>
        <p:spPr>
          <a:xfrm>
            <a:off x="6437313" y="3589338"/>
            <a:ext cx="90487" cy="92075"/>
          </a:xfrm>
          <a:custGeom>
            <a:avLst/>
            <a:gdLst/>
            <a:ahLst/>
            <a:cxnLst>
              <a:cxn ang="0">
                <a:pos x="57962480" y="0"/>
              </a:cxn>
              <a:cxn ang="0">
                <a:pos x="141127970" y="143649700"/>
              </a:cxn>
              <a:cxn ang="0">
                <a:pos x="0" y="55443438"/>
              </a:cxn>
              <a:cxn ang="0">
                <a:pos x="57962480" y="0"/>
              </a:cxn>
            </a:cxnLst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49" name="Freeform 66"/>
          <p:cNvSpPr/>
          <p:nvPr/>
        </p:nvSpPr>
        <p:spPr>
          <a:xfrm>
            <a:off x="6556375" y="3214688"/>
            <a:ext cx="1362075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753527513"/>
              </a:cxn>
              <a:cxn ang="0">
                <a:pos x="0" y="0"/>
              </a:cxn>
            </a:cxnLst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50" name="Freeform 67"/>
          <p:cNvSpPr/>
          <p:nvPr/>
        </p:nvSpPr>
        <p:spPr>
          <a:xfrm>
            <a:off x="7812088" y="3632200"/>
            <a:ext cx="106362" cy="58738"/>
          </a:xfrm>
          <a:custGeom>
            <a:avLst/>
            <a:gdLst/>
            <a:ahLst/>
            <a:cxnLst>
              <a:cxn ang="0">
                <a:pos x="27720795" y="0"/>
              </a:cxn>
              <a:cxn ang="0">
                <a:pos x="166329531" y="90726397"/>
              </a:cxn>
              <a:cxn ang="0">
                <a:pos x="0" y="78126303"/>
              </a:cxn>
              <a:cxn ang="0">
                <a:pos x="27720795" y="0"/>
              </a:cxn>
            </a:cxnLst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51" name="Freeform 68"/>
          <p:cNvSpPr/>
          <p:nvPr/>
        </p:nvSpPr>
        <p:spPr>
          <a:xfrm>
            <a:off x="2314575" y="2446338"/>
            <a:ext cx="1177925" cy="396875"/>
          </a:xfrm>
          <a:custGeom>
            <a:avLst/>
            <a:gdLst/>
            <a:ahLst/>
            <a:cxnLst>
              <a:cxn ang="0">
                <a:pos x="1867436575" y="0"/>
              </a:cxn>
              <a:cxn ang="0">
                <a:pos x="0" y="627519700"/>
              </a:cxn>
              <a:cxn ang="0">
                <a:pos x="1867436575" y="0"/>
              </a:cxn>
            </a:cxnLst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52" name="Freeform 69"/>
          <p:cNvSpPr/>
          <p:nvPr/>
        </p:nvSpPr>
        <p:spPr>
          <a:xfrm>
            <a:off x="2314575" y="2784475"/>
            <a:ext cx="106363" cy="58738"/>
          </a:xfrm>
          <a:custGeom>
            <a:avLst/>
            <a:gdLst/>
            <a:ahLst/>
            <a:cxnLst>
              <a:cxn ang="0">
                <a:pos x="166331094" y="78126303"/>
              </a:cxn>
              <a:cxn ang="0">
                <a:pos x="0" y="90726397"/>
              </a:cxn>
              <a:cxn ang="0">
                <a:pos x="141129413" y="0"/>
              </a:cxn>
              <a:cxn ang="0">
                <a:pos x="166331094" y="78126303"/>
              </a:cxn>
            </a:cxnLst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53" name="Freeform 70"/>
          <p:cNvSpPr/>
          <p:nvPr/>
        </p:nvSpPr>
        <p:spPr>
          <a:xfrm>
            <a:off x="3978275" y="2455863"/>
            <a:ext cx="1992313" cy="387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612398763"/>
              </a:cxn>
              <a:cxn ang="0">
                <a:pos x="0" y="0"/>
              </a:cxn>
            </a:cxnLst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54" name="Freeform 71"/>
          <p:cNvSpPr/>
          <p:nvPr/>
        </p:nvSpPr>
        <p:spPr>
          <a:xfrm>
            <a:off x="5864225" y="2797175"/>
            <a:ext cx="106363" cy="50800"/>
          </a:xfrm>
          <a:custGeom>
            <a:avLst/>
            <a:gdLst/>
            <a:ahLst/>
            <a:cxnLst>
              <a:cxn ang="0">
                <a:pos x="15121009" y="0"/>
              </a:cxn>
              <a:cxn ang="0">
                <a:pos x="166331094" y="70564375"/>
              </a:cxn>
              <a:cxn ang="0">
                <a:pos x="0" y="78125638"/>
              </a:cxn>
              <a:cxn ang="0">
                <a:pos x="15121009" y="0"/>
              </a:cxn>
            </a:cxnLst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55" name="Freeform 72"/>
          <p:cNvSpPr/>
          <p:nvPr/>
        </p:nvSpPr>
        <p:spPr>
          <a:xfrm>
            <a:off x="1676400" y="3719513"/>
            <a:ext cx="325438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2665" y="0"/>
              </a:cxn>
              <a:cxn ang="0">
                <a:pos x="51411266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56" name="Freeform 73"/>
          <p:cNvSpPr/>
          <p:nvPr/>
        </p:nvSpPr>
        <p:spPr>
          <a:xfrm>
            <a:off x="2000250" y="37195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57" name="Freeform 74"/>
          <p:cNvSpPr/>
          <p:nvPr/>
        </p:nvSpPr>
        <p:spPr>
          <a:xfrm>
            <a:off x="2325688" y="3719513"/>
            <a:ext cx="325437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1085" y="0"/>
              </a:cxn>
              <a:cxn ang="0">
                <a:pos x="51411108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58" name="Freeform 75"/>
          <p:cNvSpPr/>
          <p:nvPr/>
        </p:nvSpPr>
        <p:spPr>
          <a:xfrm>
            <a:off x="2649538" y="3719513"/>
            <a:ext cx="325437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1085" y="0"/>
              </a:cxn>
              <a:cxn ang="0">
                <a:pos x="51411108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2059" name="Rectangle 76"/>
          <p:cNvSpPr/>
          <p:nvPr/>
        </p:nvSpPr>
        <p:spPr>
          <a:xfrm>
            <a:off x="2640013" y="1800225"/>
            <a:ext cx="585787" cy="301625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60" name="Rectangle 77"/>
          <p:cNvSpPr/>
          <p:nvPr/>
        </p:nvSpPr>
        <p:spPr>
          <a:xfrm>
            <a:off x="3594100" y="2122488"/>
            <a:ext cx="3651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61" name="Rectangle 78"/>
          <p:cNvSpPr/>
          <p:nvPr/>
        </p:nvSpPr>
        <p:spPr>
          <a:xfrm>
            <a:off x="5664200" y="2879725"/>
            <a:ext cx="3651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62" name="Rectangle 79"/>
          <p:cNvSpPr/>
          <p:nvPr/>
        </p:nvSpPr>
        <p:spPr>
          <a:xfrm>
            <a:off x="6161088" y="2890838"/>
            <a:ext cx="3651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63" name="Rectangle 80"/>
          <p:cNvSpPr/>
          <p:nvPr/>
        </p:nvSpPr>
        <p:spPr>
          <a:xfrm>
            <a:off x="3036888" y="3717925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64" name="Rectangle 81"/>
          <p:cNvSpPr/>
          <p:nvPr/>
        </p:nvSpPr>
        <p:spPr>
          <a:xfrm>
            <a:off x="3360738" y="3717925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15*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65" name="Rectangle 82"/>
          <p:cNvSpPr/>
          <p:nvPr/>
        </p:nvSpPr>
        <p:spPr>
          <a:xfrm>
            <a:off x="4486275" y="36972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19*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66" name="Rectangle 83"/>
          <p:cNvSpPr/>
          <p:nvPr/>
        </p:nvSpPr>
        <p:spPr>
          <a:xfrm>
            <a:off x="4792663" y="36972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67" name="Rectangle 84"/>
          <p:cNvSpPr/>
          <p:nvPr/>
        </p:nvSpPr>
        <p:spPr>
          <a:xfrm>
            <a:off x="5106988" y="36972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68" name="Rectangle 85"/>
          <p:cNvSpPr/>
          <p:nvPr/>
        </p:nvSpPr>
        <p:spPr>
          <a:xfrm>
            <a:off x="5857875" y="36972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69" name="Rectangle 86"/>
          <p:cNvSpPr/>
          <p:nvPr/>
        </p:nvSpPr>
        <p:spPr>
          <a:xfrm>
            <a:off x="6192838" y="36972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70" name="Rectangle 87"/>
          <p:cNvSpPr/>
          <p:nvPr/>
        </p:nvSpPr>
        <p:spPr>
          <a:xfrm>
            <a:off x="6496050" y="3708400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71" name="Rectangle 88"/>
          <p:cNvSpPr/>
          <p:nvPr/>
        </p:nvSpPr>
        <p:spPr>
          <a:xfrm>
            <a:off x="7267575" y="3708400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72" name="Rectangle 89"/>
          <p:cNvSpPr/>
          <p:nvPr/>
        </p:nvSpPr>
        <p:spPr>
          <a:xfrm>
            <a:off x="7593013" y="3708400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73" name="Rectangle 90"/>
          <p:cNvSpPr/>
          <p:nvPr/>
        </p:nvSpPr>
        <p:spPr>
          <a:xfrm>
            <a:off x="7907338" y="36972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74" name="Rectangle 91"/>
          <p:cNvSpPr/>
          <p:nvPr/>
        </p:nvSpPr>
        <p:spPr>
          <a:xfrm>
            <a:off x="8231188" y="3687763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75" name="Rectangle 92"/>
          <p:cNvSpPr/>
          <p:nvPr/>
        </p:nvSpPr>
        <p:spPr>
          <a:xfrm>
            <a:off x="1939925" y="2890838"/>
            <a:ext cx="3651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76" name="Rectangle 93"/>
          <p:cNvSpPr/>
          <p:nvPr/>
        </p:nvSpPr>
        <p:spPr>
          <a:xfrm>
            <a:off x="1473200" y="2890838"/>
            <a:ext cx="2730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77" name="Rectangle 94"/>
          <p:cNvSpPr/>
          <p:nvPr/>
        </p:nvSpPr>
        <p:spPr>
          <a:xfrm>
            <a:off x="2009775" y="3697288"/>
            <a:ext cx="3365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78" name="Rectangle 95"/>
          <p:cNvSpPr/>
          <p:nvPr/>
        </p:nvSpPr>
        <p:spPr>
          <a:xfrm>
            <a:off x="1687513" y="3697288"/>
            <a:ext cx="3365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79" name="Rectangle 96"/>
          <p:cNvSpPr/>
          <p:nvPr/>
        </p:nvSpPr>
        <p:spPr>
          <a:xfrm>
            <a:off x="2325688" y="3697288"/>
            <a:ext cx="3365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80" name="Line 97"/>
          <p:cNvSpPr/>
          <p:nvPr/>
        </p:nvSpPr>
        <p:spPr>
          <a:xfrm>
            <a:off x="3048000" y="1676400"/>
            <a:ext cx="53340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sp>
      <p:sp>
        <p:nvSpPr>
          <p:cNvPr id="42081" name="Arc 98"/>
          <p:cNvSpPr/>
          <p:nvPr/>
        </p:nvSpPr>
        <p:spPr>
          <a:xfrm rot="-8160000">
            <a:off x="7010400" y="3505200"/>
            <a:ext cx="304800" cy="304800"/>
          </a:xfrm>
          <a:custGeom>
            <a:avLst/>
            <a:gdLst/>
            <a:ahLst/>
            <a:cxnLst>
              <a:cxn ang="0">
                <a:pos x="4301067" y="0"/>
              </a:cxn>
              <a:cxn ang="0">
                <a:pos x="0" y="4301067"/>
              </a:cxn>
              <a:cxn ang="0">
                <a:pos x="0" y="0"/>
              </a:cxn>
            </a:cxnLst>
            <a:pathLst>
              <a:path w="21600" h="21600" fill="none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42082" name="Arc 99"/>
          <p:cNvSpPr/>
          <p:nvPr/>
        </p:nvSpPr>
        <p:spPr>
          <a:xfrm rot="-8160000">
            <a:off x="1447800" y="3505200"/>
            <a:ext cx="304800" cy="304800"/>
          </a:xfrm>
          <a:custGeom>
            <a:avLst/>
            <a:gdLst/>
            <a:ahLst/>
            <a:cxnLst>
              <a:cxn ang="0">
                <a:pos x="4301067" y="0"/>
              </a:cxn>
              <a:cxn ang="0">
                <a:pos x="0" y="4301067"/>
              </a:cxn>
              <a:cxn ang="0">
                <a:pos x="0" y="0"/>
              </a:cxn>
            </a:cxnLst>
            <a:pathLst>
              <a:path w="21600" h="21600" fill="none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42083" name="Arc 100"/>
          <p:cNvSpPr/>
          <p:nvPr/>
        </p:nvSpPr>
        <p:spPr>
          <a:xfrm rot="-8160000">
            <a:off x="2819400" y="3505200"/>
            <a:ext cx="304800" cy="304800"/>
          </a:xfrm>
          <a:custGeom>
            <a:avLst/>
            <a:gdLst/>
            <a:ahLst/>
            <a:cxnLst>
              <a:cxn ang="0">
                <a:pos x="4301067" y="0"/>
              </a:cxn>
              <a:cxn ang="0">
                <a:pos x="0" y="4301067"/>
              </a:cxn>
              <a:cxn ang="0">
                <a:pos x="0" y="0"/>
              </a:cxn>
            </a:cxnLst>
            <a:pathLst>
              <a:path w="21600" h="21600" fill="none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42084" name="Arc 101"/>
          <p:cNvSpPr/>
          <p:nvPr/>
        </p:nvSpPr>
        <p:spPr>
          <a:xfrm rot="-8160000">
            <a:off x="4267200" y="3505200"/>
            <a:ext cx="304800" cy="304800"/>
          </a:xfrm>
          <a:custGeom>
            <a:avLst/>
            <a:gdLst/>
            <a:ahLst/>
            <a:cxnLst>
              <a:cxn ang="0">
                <a:pos x="4301067" y="0"/>
              </a:cxn>
              <a:cxn ang="0">
                <a:pos x="0" y="4301067"/>
              </a:cxn>
              <a:cxn ang="0">
                <a:pos x="0" y="0"/>
              </a:cxn>
            </a:cxnLst>
            <a:pathLst>
              <a:path w="21600" h="21600" fill="none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42085" name="Arc 102"/>
          <p:cNvSpPr/>
          <p:nvPr/>
        </p:nvSpPr>
        <p:spPr>
          <a:xfrm rot="-8160000">
            <a:off x="5638800" y="3505200"/>
            <a:ext cx="304800" cy="304800"/>
          </a:xfrm>
          <a:custGeom>
            <a:avLst/>
            <a:gdLst/>
            <a:ahLst/>
            <a:cxnLst>
              <a:cxn ang="0">
                <a:pos x="4301067" y="0"/>
              </a:cxn>
              <a:cxn ang="0">
                <a:pos x="0" y="4301067"/>
              </a:cxn>
              <a:cxn ang="0">
                <a:pos x="0" y="0"/>
              </a:cxn>
            </a:cxnLst>
            <a:pathLst>
              <a:path w="21600" h="21600" fill="none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/>
            </a:fld>
            <a:endParaRPr lang="en-US" altLang="en-US" sz="1400" u="none" dirty="0"/>
          </a:p>
        </p:txBody>
      </p:sp>
      <p:sp>
        <p:nvSpPr>
          <p:cNvPr id="44034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4036" name="Rectangle 4"/>
          <p:cNvSpPr>
            <a:spLocks noGrp="1"/>
          </p:cNvSpPr>
          <p:nvPr>
            <p:ph type="title"/>
          </p:nvPr>
        </p:nvSpPr>
        <p:spPr>
          <a:xfrm>
            <a:off x="-9525" y="419100"/>
            <a:ext cx="9163050" cy="1104900"/>
          </a:xfrm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sz="3600" dirty="0"/>
              <a:t>Inserting a Data Entry into a B+ Tree: Summary</a:t>
            </a:r>
            <a:endParaRPr lang="en-US" altLang="en-US" sz="3600" dirty="0"/>
          </a:p>
        </p:txBody>
      </p:sp>
      <p:sp>
        <p:nvSpPr>
          <p:cNvPr id="44037" name="Rectangle 5"/>
          <p:cNvSpPr>
            <a:spLocks noGrp="1"/>
          </p:cNvSpPr>
          <p:nvPr>
            <p:ph idx="1"/>
          </p:nvPr>
        </p:nvSpPr>
        <p:spPr>
          <a:xfrm>
            <a:off x="762000" y="1447800"/>
            <a:ext cx="8229600" cy="4953000"/>
          </a:xfrm>
          <a:ln/>
        </p:spPr>
        <p:txBody>
          <a:bodyPr vert="horz" wrap="square" lIns="90488" tIns="44450" rIns="90488" bIns="44450" anchor="t" anchorCtr="0"/>
          <a:p>
            <a:pPr eaLnBrk="1" hangingPunct="1">
              <a:lnSpc>
                <a:spcPct val="90000"/>
              </a:lnSpc>
            </a:pPr>
            <a:r>
              <a:rPr lang="en-US" altLang="en-US" dirty="0"/>
              <a:t>Find correct leaf </a:t>
            </a:r>
            <a:r>
              <a:rPr lang="en-US" altLang="en-US" i="1" dirty="0"/>
              <a:t>L.</a:t>
            </a:r>
            <a:r>
              <a:rPr lang="en-US" altLang="en-US" dirty="0"/>
              <a:t> 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Put data entry onto </a:t>
            </a:r>
            <a:r>
              <a:rPr lang="en-US" altLang="en-US" i="1" dirty="0"/>
              <a:t>L</a:t>
            </a:r>
            <a:r>
              <a:rPr lang="en-US" altLang="en-US" dirty="0"/>
              <a:t>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dirty="0"/>
              <a:t>If </a:t>
            </a:r>
            <a:r>
              <a:rPr lang="en-US" altLang="en-US" i="1" dirty="0"/>
              <a:t>L </a:t>
            </a:r>
            <a:r>
              <a:rPr lang="en-US" altLang="en-US" dirty="0"/>
              <a:t>has enough space, </a:t>
            </a:r>
            <a:r>
              <a:rPr lang="en-US" altLang="en-US" i="1" dirty="0"/>
              <a:t>done</a:t>
            </a:r>
            <a:r>
              <a:rPr lang="en-US" altLang="en-US" dirty="0"/>
              <a:t>!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dirty="0"/>
              <a:t>Else, must </a:t>
            </a:r>
            <a:r>
              <a:rPr lang="en-US" altLang="en-US" i="1" u="sng" dirty="0">
                <a:solidFill>
                  <a:schemeClr val="accent2"/>
                </a:solidFill>
              </a:rPr>
              <a:t>split</a:t>
            </a:r>
            <a:r>
              <a:rPr lang="en-US" altLang="en-US" dirty="0">
                <a:solidFill>
                  <a:schemeClr val="accent2"/>
                </a:solidFill>
              </a:rPr>
              <a:t>  </a:t>
            </a:r>
            <a:r>
              <a:rPr lang="en-US" altLang="en-US" i="1" dirty="0"/>
              <a:t>L (into L and a new node L2)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Redistribute entries evenly, put middle key in L2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b="1" u="sng" dirty="0">
                <a:solidFill>
                  <a:schemeClr val="accent2"/>
                </a:solidFill>
              </a:rPr>
              <a:t>copy up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middle key.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Insert index entry pointing to </a:t>
            </a:r>
            <a:r>
              <a:rPr lang="en-US" altLang="en-US" i="1" dirty="0"/>
              <a:t>L2 </a:t>
            </a:r>
            <a:r>
              <a:rPr lang="en-US" altLang="en-US" dirty="0"/>
              <a:t>into parent of </a:t>
            </a:r>
            <a:r>
              <a:rPr lang="en-US" altLang="en-US" i="1" dirty="0"/>
              <a:t>L</a:t>
            </a:r>
            <a:r>
              <a:rPr lang="en-US" altLang="en-US" dirty="0"/>
              <a:t>.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This can happen recursively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dirty="0">
                <a:solidFill>
                  <a:schemeClr val="accent2"/>
                </a:solidFill>
              </a:rPr>
              <a:t>To split index node</a:t>
            </a:r>
            <a:r>
              <a:rPr lang="en-US" altLang="en-US" dirty="0"/>
              <a:t>, redistribute entries evenly, but </a:t>
            </a:r>
            <a:r>
              <a:rPr lang="en-US" altLang="en-US" b="1" u="sng" dirty="0">
                <a:solidFill>
                  <a:schemeClr val="accent2"/>
                </a:solidFill>
              </a:rPr>
              <a:t>push up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middle key.  (Contrast with leaf splits.)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Splits “grow” tree; root split increases height.  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dirty="0"/>
              <a:t>Tree growth: gets </a:t>
            </a:r>
            <a:r>
              <a:rPr lang="en-US" altLang="en-US" i="1" u="sng" dirty="0">
                <a:solidFill>
                  <a:schemeClr val="accent2"/>
                </a:solidFill>
              </a:rPr>
              <a:t>wider</a:t>
            </a:r>
            <a:r>
              <a:rPr lang="en-US" altLang="en-US" dirty="0"/>
              <a:t> or </a:t>
            </a:r>
            <a:r>
              <a:rPr lang="en-US" altLang="en-US" i="1" u="sng" dirty="0">
                <a:solidFill>
                  <a:schemeClr val="accent2"/>
                </a:solidFill>
              </a:rPr>
              <a:t>one level taller at top.</a:t>
            </a:r>
            <a:endParaRPr lang="en-US" altLang="en-US" i="1" u="sng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/>
            </a:fld>
            <a:endParaRPr lang="en-US" altLang="en-US" sz="1400" u="none" dirty="0"/>
          </a:p>
        </p:txBody>
      </p:sp>
      <p:sp>
        <p:nvSpPr>
          <p:cNvPr id="46082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6084" name="Rectangle 4"/>
          <p:cNvSpPr>
            <a:spLocks noGrp="1"/>
          </p:cNvSpPr>
          <p:nvPr>
            <p:ph type="title"/>
          </p:nvPr>
        </p:nvSpPr>
        <p:spPr>
          <a:xfrm>
            <a:off x="762000" y="419100"/>
            <a:ext cx="8153400" cy="1104900"/>
          </a:xfrm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dirty="0"/>
              <a:t>Deleting a Data Entry from a B+ Tree</a:t>
            </a:r>
            <a:endParaRPr lang="en-US" altLang="en-US" dirty="0"/>
          </a:p>
        </p:txBody>
      </p:sp>
      <p:sp>
        <p:nvSpPr>
          <p:cNvPr id="46085" name="Rectangle 5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4076700"/>
          </a:xfrm>
          <a:ln/>
        </p:spPr>
        <p:txBody>
          <a:bodyPr vert="horz" wrap="square" lIns="90488" tIns="44450" rIns="90488" bIns="44450" anchor="t" anchorCtr="0"/>
          <a:p>
            <a:pPr eaLnBrk="1" hangingPunct="1"/>
            <a:r>
              <a:rPr lang="en-US" altLang="en-US" dirty="0"/>
              <a:t>Examine examples first …</a:t>
            </a:r>
            <a:endParaRPr lang="en-US" altLang="en-US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/>
            </a:fld>
            <a:endParaRPr lang="en-US" altLang="en-US" sz="1400" u="none" dirty="0"/>
          </a:p>
        </p:txBody>
      </p:sp>
      <p:sp>
        <p:nvSpPr>
          <p:cNvPr id="48130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8132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dirty="0"/>
              <a:t>Delete 19* and 20*</a:t>
            </a:r>
            <a:endParaRPr lang="en-US" altLang="en-US" dirty="0"/>
          </a:p>
        </p:txBody>
      </p:sp>
      <p:sp>
        <p:nvSpPr>
          <p:cNvPr id="48133" name="Freeform 5"/>
          <p:cNvSpPr/>
          <p:nvPr/>
        </p:nvSpPr>
        <p:spPr>
          <a:xfrm>
            <a:off x="293688" y="3711575"/>
            <a:ext cx="327025" cy="325438"/>
          </a:xfrm>
          <a:custGeom>
            <a:avLst/>
            <a:gdLst/>
            <a:ahLst/>
            <a:cxnLst>
              <a:cxn ang="0">
                <a:pos x="0" y="51411266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2665"/>
              </a:cxn>
              <a:cxn ang="0">
                <a:pos x="0" y="51411266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34" name="Freeform 6"/>
          <p:cNvSpPr/>
          <p:nvPr/>
        </p:nvSpPr>
        <p:spPr>
          <a:xfrm>
            <a:off x="619125" y="3711575"/>
            <a:ext cx="325438" cy="325438"/>
          </a:xfrm>
          <a:custGeom>
            <a:avLst/>
            <a:gdLst/>
            <a:ahLst/>
            <a:cxnLst>
              <a:cxn ang="0">
                <a:pos x="0" y="514112665"/>
              </a:cxn>
              <a:cxn ang="0">
                <a:pos x="0" y="0"/>
              </a:cxn>
              <a:cxn ang="0">
                <a:pos x="514112665" y="0"/>
              </a:cxn>
              <a:cxn ang="0">
                <a:pos x="514112665" y="514112665"/>
              </a:cxn>
              <a:cxn ang="0">
                <a:pos x="0" y="51411266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35" name="Freeform 7"/>
          <p:cNvSpPr/>
          <p:nvPr/>
        </p:nvSpPr>
        <p:spPr>
          <a:xfrm>
            <a:off x="942975" y="3711575"/>
            <a:ext cx="327025" cy="325438"/>
          </a:xfrm>
          <a:custGeom>
            <a:avLst/>
            <a:gdLst/>
            <a:ahLst/>
            <a:cxnLst>
              <a:cxn ang="0">
                <a:pos x="0" y="51411266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2665"/>
              </a:cxn>
              <a:cxn ang="0">
                <a:pos x="0" y="51411266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36" name="Freeform 8"/>
          <p:cNvSpPr/>
          <p:nvPr/>
        </p:nvSpPr>
        <p:spPr>
          <a:xfrm>
            <a:off x="1268413" y="3711575"/>
            <a:ext cx="325437" cy="325438"/>
          </a:xfrm>
          <a:custGeom>
            <a:avLst/>
            <a:gdLst/>
            <a:ahLst/>
            <a:cxnLst>
              <a:cxn ang="0">
                <a:pos x="0" y="514112665"/>
              </a:cxn>
              <a:cxn ang="0">
                <a:pos x="0" y="0"/>
              </a:cxn>
              <a:cxn ang="0">
                <a:pos x="514111085" y="0"/>
              </a:cxn>
              <a:cxn ang="0">
                <a:pos x="514111085" y="514112665"/>
              </a:cxn>
              <a:cxn ang="0">
                <a:pos x="0" y="51411266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37" name="Rectangle 9"/>
          <p:cNvSpPr/>
          <p:nvPr/>
        </p:nvSpPr>
        <p:spPr>
          <a:xfrm>
            <a:off x="304800" y="3690938"/>
            <a:ext cx="3365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38" name="Rectangle 10"/>
          <p:cNvSpPr/>
          <p:nvPr/>
        </p:nvSpPr>
        <p:spPr>
          <a:xfrm>
            <a:off x="630238" y="3690938"/>
            <a:ext cx="3365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39" name="Freeform 11"/>
          <p:cNvSpPr/>
          <p:nvPr/>
        </p:nvSpPr>
        <p:spPr>
          <a:xfrm>
            <a:off x="3462338" y="2093913"/>
            <a:ext cx="487362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1167021" y="0"/>
              </a:cxn>
              <a:cxn ang="0">
                <a:pos x="771167021" y="640118897"/>
              </a:cxn>
              <a:cxn ang="0">
                <a:pos x="0" y="640118897"/>
              </a:cxn>
            </a:cxnLst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40" name="Freeform 12"/>
          <p:cNvSpPr/>
          <p:nvPr/>
        </p:nvSpPr>
        <p:spPr>
          <a:xfrm>
            <a:off x="3541713" y="209391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41" name="Freeform 13"/>
          <p:cNvSpPr/>
          <p:nvPr/>
        </p:nvSpPr>
        <p:spPr>
          <a:xfrm>
            <a:off x="3948113" y="209391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42" name="Freeform 14"/>
          <p:cNvSpPr/>
          <p:nvPr/>
        </p:nvSpPr>
        <p:spPr>
          <a:xfrm>
            <a:off x="4029075" y="209391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43" name="Freeform 15"/>
          <p:cNvSpPr/>
          <p:nvPr/>
        </p:nvSpPr>
        <p:spPr>
          <a:xfrm>
            <a:off x="4435475" y="209391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44" name="Freeform 16"/>
          <p:cNvSpPr/>
          <p:nvPr/>
        </p:nvSpPr>
        <p:spPr>
          <a:xfrm>
            <a:off x="4516438" y="209391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45" name="Freeform 17"/>
          <p:cNvSpPr/>
          <p:nvPr/>
        </p:nvSpPr>
        <p:spPr>
          <a:xfrm>
            <a:off x="4922838" y="209391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46" name="Freeform 18"/>
          <p:cNvSpPr/>
          <p:nvPr/>
        </p:nvSpPr>
        <p:spPr>
          <a:xfrm>
            <a:off x="5003800" y="209391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47" name="Freeform 19"/>
          <p:cNvSpPr/>
          <p:nvPr/>
        </p:nvSpPr>
        <p:spPr>
          <a:xfrm>
            <a:off x="5410200" y="2093913"/>
            <a:ext cx="825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128528763" y="0"/>
              </a:cxn>
              <a:cxn ang="0">
                <a:pos x="128528763" y="640118897"/>
              </a:cxn>
              <a:cxn ang="0">
                <a:pos x="0" y="640118897"/>
              </a:cxn>
            </a:cxnLst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48" name="Freeform 20"/>
          <p:cNvSpPr/>
          <p:nvPr/>
        </p:nvSpPr>
        <p:spPr>
          <a:xfrm>
            <a:off x="3074988" y="37195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49" name="Freeform 21"/>
          <p:cNvSpPr/>
          <p:nvPr/>
        </p:nvSpPr>
        <p:spPr>
          <a:xfrm>
            <a:off x="3400425" y="37195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50" name="Freeform 22"/>
          <p:cNvSpPr/>
          <p:nvPr/>
        </p:nvSpPr>
        <p:spPr>
          <a:xfrm>
            <a:off x="3725863" y="3719513"/>
            <a:ext cx="325437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1085" y="0"/>
              </a:cxn>
              <a:cxn ang="0">
                <a:pos x="51411108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51" name="Freeform 23"/>
          <p:cNvSpPr/>
          <p:nvPr/>
        </p:nvSpPr>
        <p:spPr>
          <a:xfrm>
            <a:off x="4049713" y="37195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52" name="Freeform 24"/>
          <p:cNvSpPr/>
          <p:nvPr/>
        </p:nvSpPr>
        <p:spPr>
          <a:xfrm>
            <a:off x="4486275" y="37195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53" name="Freeform 25"/>
          <p:cNvSpPr/>
          <p:nvPr/>
        </p:nvSpPr>
        <p:spPr>
          <a:xfrm>
            <a:off x="4811713" y="37195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54" name="Freeform 26"/>
          <p:cNvSpPr/>
          <p:nvPr/>
        </p:nvSpPr>
        <p:spPr>
          <a:xfrm>
            <a:off x="5137150" y="3719513"/>
            <a:ext cx="323850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1592513" y="0"/>
              </a:cxn>
              <a:cxn ang="0">
                <a:pos x="511592513" y="514111085"/>
              </a:cxn>
              <a:cxn ang="0">
                <a:pos x="0" y="514111085"/>
              </a:cxn>
            </a:cxnLst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55" name="Freeform 27"/>
          <p:cNvSpPr/>
          <p:nvPr/>
        </p:nvSpPr>
        <p:spPr>
          <a:xfrm>
            <a:off x="5459413" y="37195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56" name="Freeform 28"/>
          <p:cNvSpPr/>
          <p:nvPr/>
        </p:nvSpPr>
        <p:spPr>
          <a:xfrm>
            <a:off x="5897563" y="37195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57" name="Freeform 29"/>
          <p:cNvSpPr/>
          <p:nvPr/>
        </p:nvSpPr>
        <p:spPr>
          <a:xfrm>
            <a:off x="6223000" y="3719513"/>
            <a:ext cx="325438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2665" y="0"/>
              </a:cxn>
              <a:cxn ang="0">
                <a:pos x="51411266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58" name="Freeform 30"/>
          <p:cNvSpPr/>
          <p:nvPr/>
        </p:nvSpPr>
        <p:spPr>
          <a:xfrm>
            <a:off x="6546850" y="3719513"/>
            <a:ext cx="325438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2665" y="0"/>
              </a:cxn>
              <a:cxn ang="0">
                <a:pos x="51411266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59" name="Freeform 31"/>
          <p:cNvSpPr/>
          <p:nvPr/>
        </p:nvSpPr>
        <p:spPr>
          <a:xfrm>
            <a:off x="6870700" y="37195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60" name="Freeform 32"/>
          <p:cNvSpPr/>
          <p:nvPr/>
        </p:nvSpPr>
        <p:spPr>
          <a:xfrm>
            <a:off x="7297738" y="37195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61" name="Freeform 33"/>
          <p:cNvSpPr/>
          <p:nvPr/>
        </p:nvSpPr>
        <p:spPr>
          <a:xfrm>
            <a:off x="7623175" y="3719513"/>
            <a:ext cx="325438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2665" y="0"/>
              </a:cxn>
              <a:cxn ang="0">
                <a:pos x="51411266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62" name="Freeform 34"/>
          <p:cNvSpPr/>
          <p:nvPr/>
        </p:nvSpPr>
        <p:spPr>
          <a:xfrm>
            <a:off x="7947025" y="3719513"/>
            <a:ext cx="325438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2665" y="0"/>
              </a:cxn>
              <a:cxn ang="0">
                <a:pos x="51411266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63" name="Freeform 35"/>
          <p:cNvSpPr/>
          <p:nvPr/>
        </p:nvSpPr>
        <p:spPr>
          <a:xfrm>
            <a:off x="8270875" y="37195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64" name="Freeform 36"/>
          <p:cNvSpPr/>
          <p:nvPr/>
        </p:nvSpPr>
        <p:spPr>
          <a:xfrm>
            <a:off x="1341438" y="2862263"/>
            <a:ext cx="487362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1167021" y="0"/>
              </a:cxn>
              <a:cxn ang="0">
                <a:pos x="771167021" y="640118897"/>
              </a:cxn>
              <a:cxn ang="0">
                <a:pos x="0" y="640118897"/>
              </a:cxn>
            </a:cxnLst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65" name="Freeform 37"/>
          <p:cNvSpPr/>
          <p:nvPr/>
        </p:nvSpPr>
        <p:spPr>
          <a:xfrm>
            <a:off x="1422400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66" name="Freeform 38"/>
          <p:cNvSpPr/>
          <p:nvPr/>
        </p:nvSpPr>
        <p:spPr>
          <a:xfrm>
            <a:off x="1827213" y="286226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67" name="Freeform 39"/>
          <p:cNvSpPr/>
          <p:nvPr/>
        </p:nvSpPr>
        <p:spPr>
          <a:xfrm>
            <a:off x="1908175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68" name="Freeform 40"/>
          <p:cNvSpPr/>
          <p:nvPr/>
        </p:nvSpPr>
        <p:spPr>
          <a:xfrm>
            <a:off x="2314575" y="286226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69" name="Freeform 41"/>
          <p:cNvSpPr/>
          <p:nvPr/>
        </p:nvSpPr>
        <p:spPr>
          <a:xfrm>
            <a:off x="2395538" y="286226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70" name="Freeform 42"/>
          <p:cNvSpPr/>
          <p:nvPr/>
        </p:nvSpPr>
        <p:spPr>
          <a:xfrm>
            <a:off x="2801938" y="286226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71" name="Freeform 43"/>
          <p:cNvSpPr/>
          <p:nvPr/>
        </p:nvSpPr>
        <p:spPr>
          <a:xfrm>
            <a:off x="2882900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72" name="Freeform 44"/>
          <p:cNvSpPr/>
          <p:nvPr/>
        </p:nvSpPr>
        <p:spPr>
          <a:xfrm>
            <a:off x="3289300" y="2862263"/>
            <a:ext cx="825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128528763" y="0"/>
              </a:cxn>
              <a:cxn ang="0">
                <a:pos x="128528763" y="640118897"/>
              </a:cxn>
              <a:cxn ang="0">
                <a:pos x="0" y="640118897"/>
              </a:cxn>
            </a:cxnLst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73" name="Freeform 45"/>
          <p:cNvSpPr/>
          <p:nvPr/>
        </p:nvSpPr>
        <p:spPr>
          <a:xfrm>
            <a:off x="5551488" y="286226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74" name="Freeform 46"/>
          <p:cNvSpPr/>
          <p:nvPr/>
        </p:nvSpPr>
        <p:spPr>
          <a:xfrm>
            <a:off x="5632450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75" name="Freeform 47"/>
          <p:cNvSpPr/>
          <p:nvPr/>
        </p:nvSpPr>
        <p:spPr>
          <a:xfrm>
            <a:off x="6038850" y="286226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76" name="Freeform 48"/>
          <p:cNvSpPr/>
          <p:nvPr/>
        </p:nvSpPr>
        <p:spPr>
          <a:xfrm>
            <a:off x="6119813" y="286226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77" name="Freeform 49"/>
          <p:cNvSpPr/>
          <p:nvPr/>
        </p:nvSpPr>
        <p:spPr>
          <a:xfrm>
            <a:off x="6526213" y="2862263"/>
            <a:ext cx="487362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1167021" y="0"/>
              </a:cxn>
              <a:cxn ang="0">
                <a:pos x="771167021" y="640118897"/>
              </a:cxn>
              <a:cxn ang="0">
                <a:pos x="0" y="640118897"/>
              </a:cxn>
            </a:cxnLst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78" name="Freeform 50"/>
          <p:cNvSpPr/>
          <p:nvPr/>
        </p:nvSpPr>
        <p:spPr>
          <a:xfrm>
            <a:off x="6607175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79" name="Freeform 51"/>
          <p:cNvSpPr/>
          <p:nvPr/>
        </p:nvSpPr>
        <p:spPr>
          <a:xfrm>
            <a:off x="7011988" y="286226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80" name="Freeform 52"/>
          <p:cNvSpPr/>
          <p:nvPr/>
        </p:nvSpPr>
        <p:spPr>
          <a:xfrm>
            <a:off x="7096125" y="28622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81" name="Freeform 53"/>
          <p:cNvSpPr/>
          <p:nvPr/>
        </p:nvSpPr>
        <p:spPr>
          <a:xfrm>
            <a:off x="7499350" y="2862263"/>
            <a:ext cx="84138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131048904" y="0"/>
              </a:cxn>
              <a:cxn ang="0">
                <a:pos x="131048904" y="640118897"/>
              </a:cxn>
              <a:cxn ang="0">
                <a:pos x="0" y="640118897"/>
              </a:cxn>
            </a:cxnLst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82" name="Freeform 54"/>
          <p:cNvSpPr/>
          <p:nvPr/>
        </p:nvSpPr>
        <p:spPr>
          <a:xfrm>
            <a:off x="925513" y="3184525"/>
            <a:ext cx="446087" cy="496888"/>
          </a:xfrm>
          <a:custGeom>
            <a:avLst/>
            <a:gdLst/>
            <a:ahLst/>
            <a:cxnLst>
              <a:cxn ang="0">
                <a:pos x="705642959" y="0"/>
              </a:cxn>
              <a:cxn ang="0">
                <a:pos x="0" y="786289541"/>
              </a:cxn>
              <a:cxn ang="0">
                <a:pos x="705642959" y="0"/>
              </a:cxn>
            </a:cxnLst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83" name="Freeform 55"/>
          <p:cNvSpPr/>
          <p:nvPr/>
        </p:nvSpPr>
        <p:spPr>
          <a:xfrm>
            <a:off x="925513" y="3587750"/>
            <a:ext cx="87312" cy="93663"/>
          </a:xfrm>
          <a:custGeom>
            <a:avLst/>
            <a:gdLst/>
            <a:ahLst/>
            <a:cxnLst>
              <a:cxn ang="0">
                <a:pos x="136087658" y="52924358"/>
              </a:cxn>
              <a:cxn ang="0">
                <a:pos x="0" y="146169843"/>
              </a:cxn>
              <a:cxn ang="0">
                <a:pos x="75604255" y="0"/>
              </a:cxn>
              <a:cxn ang="0">
                <a:pos x="136087658" y="52924358"/>
              </a:cxn>
            </a:cxnLst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84" name="Freeform 56"/>
          <p:cNvSpPr/>
          <p:nvPr/>
        </p:nvSpPr>
        <p:spPr>
          <a:xfrm>
            <a:off x="1857375" y="3184525"/>
            <a:ext cx="449263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0684853" y="801410479"/>
              </a:cxn>
              <a:cxn ang="0">
                <a:pos x="0" y="0"/>
              </a:cxn>
            </a:cxnLst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85" name="Freeform 57"/>
          <p:cNvSpPr/>
          <p:nvPr/>
        </p:nvSpPr>
        <p:spPr>
          <a:xfrm>
            <a:off x="2217738" y="3598863"/>
            <a:ext cx="88900" cy="92075"/>
          </a:xfrm>
          <a:custGeom>
            <a:avLst/>
            <a:gdLst/>
            <a:ahLst/>
            <a:cxnLst>
              <a:cxn ang="0">
                <a:pos x="60483750" y="0"/>
              </a:cxn>
              <a:cxn ang="0">
                <a:pos x="138609388" y="143649700"/>
              </a:cxn>
              <a:cxn ang="0">
                <a:pos x="0" y="52924075"/>
              </a:cxn>
              <a:cxn ang="0">
                <a:pos x="60483750" y="0"/>
              </a:cxn>
            </a:cxnLst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86" name="Freeform 58"/>
          <p:cNvSpPr/>
          <p:nvPr/>
        </p:nvSpPr>
        <p:spPr>
          <a:xfrm>
            <a:off x="2355850" y="3184525"/>
            <a:ext cx="1330325" cy="517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9371575" y="819051575"/>
              </a:cxn>
              <a:cxn ang="0">
                <a:pos x="0" y="0"/>
              </a:cxn>
            </a:cxnLst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87" name="Freeform 59"/>
          <p:cNvSpPr/>
          <p:nvPr/>
        </p:nvSpPr>
        <p:spPr>
          <a:xfrm>
            <a:off x="3581400" y="3640138"/>
            <a:ext cx="104775" cy="61912"/>
          </a:xfrm>
          <a:custGeom>
            <a:avLst/>
            <a:gdLst/>
            <a:ahLst/>
            <a:cxnLst>
              <a:cxn ang="0">
                <a:pos x="27722513" y="0"/>
              </a:cxn>
              <a:cxn ang="0">
                <a:pos x="163810950" y="95765164"/>
              </a:cxn>
              <a:cxn ang="0">
                <a:pos x="0" y="75604077"/>
              </a:cxn>
              <a:cxn ang="0">
                <a:pos x="27722513" y="0"/>
              </a:cxn>
            </a:cxnLst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88" name="Freeform 60"/>
          <p:cNvSpPr/>
          <p:nvPr/>
        </p:nvSpPr>
        <p:spPr>
          <a:xfrm>
            <a:off x="5137150" y="3205163"/>
            <a:ext cx="446088" cy="496887"/>
          </a:xfrm>
          <a:custGeom>
            <a:avLst/>
            <a:gdLst/>
            <a:ahLst/>
            <a:cxnLst>
              <a:cxn ang="0">
                <a:pos x="705644541" y="0"/>
              </a:cxn>
              <a:cxn ang="0">
                <a:pos x="0" y="786287959"/>
              </a:cxn>
              <a:cxn ang="0">
                <a:pos x="705644541" y="0"/>
              </a:cxn>
            </a:cxnLst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89" name="Freeform 61"/>
          <p:cNvSpPr/>
          <p:nvPr/>
        </p:nvSpPr>
        <p:spPr>
          <a:xfrm>
            <a:off x="5137150" y="3608388"/>
            <a:ext cx="87313" cy="93662"/>
          </a:xfrm>
          <a:custGeom>
            <a:avLst/>
            <a:gdLst/>
            <a:ahLst/>
            <a:cxnLst>
              <a:cxn ang="0">
                <a:pos x="136089217" y="52922205"/>
              </a:cxn>
              <a:cxn ang="0">
                <a:pos x="0" y="146168282"/>
              </a:cxn>
              <a:cxn ang="0">
                <a:pos x="75605120" y="0"/>
              </a:cxn>
              <a:cxn ang="0">
                <a:pos x="136089217" y="52922205"/>
              </a:cxn>
            </a:cxnLst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90" name="Freeform 62"/>
          <p:cNvSpPr/>
          <p:nvPr/>
        </p:nvSpPr>
        <p:spPr>
          <a:xfrm>
            <a:off x="6069013" y="3205163"/>
            <a:ext cx="458787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5804209" y="753527513"/>
              </a:cxn>
              <a:cxn ang="0">
                <a:pos x="0" y="0"/>
              </a:cxn>
            </a:cxnLst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91" name="Freeform 63"/>
          <p:cNvSpPr/>
          <p:nvPr/>
        </p:nvSpPr>
        <p:spPr>
          <a:xfrm>
            <a:off x="6437313" y="3589338"/>
            <a:ext cx="90487" cy="92075"/>
          </a:xfrm>
          <a:custGeom>
            <a:avLst/>
            <a:gdLst/>
            <a:ahLst/>
            <a:cxnLst>
              <a:cxn ang="0">
                <a:pos x="57962480" y="0"/>
              </a:cxn>
              <a:cxn ang="0">
                <a:pos x="141127970" y="143649700"/>
              </a:cxn>
              <a:cxn ang="0">
                <a:pos x="0" y="55443438"/>
              </a:cxn>
              <a:cxn ang="0">
                <a:pos x="57962480" y="0"/>
              </a:cxn>
            </a:cxnLst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92" name="Freeform 64"/>
          <p:cNvSpPr/>
          <p:nvPr/>
        </p:nvSpPr>
        <p:spPr>
          <a:xfrm>
            <a:off x="6556375" y="3214688"/>
            <a:ext cx="1362075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753527513"/>
              </a:cxn>
              <a:cxn ang="0">
                <a:pos x="0" y="0"/>
              </a:cxn>
            </a:cxnLst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93" name="Freeform 65"/>
          <p:cNvSpPr/>
          <p:nvPr/>
        </p:nvSpPr>
        <p:spPr>
          <a:xfrm>
            <a:off x="7812088" y="3632200"/>
            <a:ext cx="106362" cy="58738"/>
          </a:xfrm>
          <a:custGeom>
            <a:avLst/>
            <a:gdLst/>
            <a:ahLst/>
            <a:cxnLst>
              <a:cxn ang="0">
                <a:pos x="27720795" y="0"/>
              </a:cxn>
              <a:cxn ang="0">
                <a:pos x="166329531" y="90726397"/>
              </a:cxn>
              <a:cxn ang="0">
                <a:pos x="0" y="78126303"/>
              </a:cxn>
              <a:cxn ang="0">
                <a:pos x="27720795" y="0"/>
              </a:cxn>
            </a:cxnLst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94" name="Freeform 66"/>
          <p:cNvSpPr/>
          <p:nvPr/>
        </p:nvSpPr>
        <p:spPr>
          <a:xfrm>
            <a:off x="2314575" y="2446338"/>
            <a:ext cx="1177925" cy="396875"/>
          </a:xfrm>
          <a:custGeom>
            <a:avLst/>
            <a:gdLst/>
            <a:ahLst/>
            <a:cxnLst>
              <a:cxn ang="0">
                <a:pos x="1867436575" y="0"/>
              </a:cxn>
              <a:cxn ang="0">
                <a:pos x="0" y="627519700"/>
              </a:cxn>
              <a:cxn ang="0">
                <a:pos x="1867436575" y="0"/>
              </a:cxn>
            </a:cxnLst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95" name="Freeform 67"/>
          <p:cNvSpPr/>
          <p:nvPr/>
        </p:nvSpPr>
        <p:spPr>
          <a:xfrm>
            <a:off x="2314575" y="2784475"/>
            <a:ext cx="106363" cy="58738"/>
          </a:xfrm>
          <a:custGeom>
            <a:avLst/>
            <a:gdLst/>
            <a:ahLst/>
            <a:cxnLst>
              <a:cxn ang="0">
                <a:pos x="166331094" y="78126303"/>
              </a:cxn>
              <a:cxn ang="0">
                <a:pos x="0" y="90726397"/>
              </a:cxn>
              <a:cxn ang="0">
                <a:pos x="141129413" y="0"/>
              </a:cxn>
              <a:cxn ang="0">
                <a:pos x="166331094" y="78126303"/>
              </a:cxn>
            </a:cxnLst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96" name="Freeform 68"/>
          <p:cNvSpPr/>
          <p:nvPr/>
        </p:nvSpPr>
        <p:spPr>
          <a:xfrm>
            <a:off x="3978275" y="2455863"/>
            <a:ext cx="1992313" cy="387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612398763"/>
              </a:cxn>
              <a:cxn ang="0">
                <a:pos x="0" y="0"/>
              </a:cxn>
            </a:cxnLst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97" name="Freeform 69"/>
          <p:cNvSpPr/>
          <p:nvPr/>
        </p:nvSpPr>
        <p:spPr>
          <a:xfrm>
            <a:off x="5864225" y="2797175"/>
            <a:ext cx="106363" cy="50800"/>
          </a:xfrm>
          <a:custGeom>
            <a:avLst/>
            <a:gdLst/>
            <a:ahLst/>
            <a:cxnLst>
              <a:cxn ang="0">
                <a:pos x="15121009" y="0"/>
              </a:cxn>
              <a:cxn ang="0">
                <a:pos x="166331094" y="70564375"/>
              </a:cxn>
              <a:cxn ang="0">
                <a:pos x="0" y="78125638"/>
              </a:cxn>
              <a:cxn ang="0">
                <a:pos x="15121009" y="0"/>
              </a:cxn>
            </a:cxnLst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98" name="Freeform 70"/>
          <p:cNvSpPr/>
          <p:nvPr/>
        </p:nvSpPr>
        <p:spPr>
          <a:xfrm>
            <a:off x="1676400" y="3719513"/>
            <a:ext cx="325438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2665" y="0"/>
              </a:cxn>
              <a:cxn ang="0">
                <a:pos x="51411266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199" name="Freeform 71"/>
          <p:cNvSpPr/>
          <p:nvPr/>
        </p:nvSpPr>
        <p:spPr>
          <a:xfrm>
            <a:off x="2000250" y="37195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200" name="Freeform 72"/>
          <p:cNvSpPr/>
          <p:nvPr/>
        </p:nvSpPr>
        <p:spPr>
          <a:xfrm>
            <a:off x="2325688" y="3719513"/>
            <a:ext cx="325437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1085" y="0"/>
              </a:cxn>
              <a:cxn ang="0">
                <a:pos x="51411108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201" name="Freeform 73"/>
          <p:cNvSpPr/>
          <p:nvPr/>
        </p:nvSpPr>
        <p:spPr>
          <a:xfrm>
            <a:off x="2649538" y="3719513"/>
            <a:ext cx="325437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1085" y="0"/>
              </a:cxn>
              <a:cxn ang="0">
                <a:pos x="51411108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48202" name="Rectangle 74"/>
          <p:cNvSpPr/>
          <p:nvPr/>
        </p:nvSpPr>
        <p:spPr>
          <a:xfrm>
            <a:off x="2640013" y="1800225"/>
            <a:ext cx="585787" cy="301625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03" name="Rectangle 75"/>
          <p:cNvSpPr/>
          <p:nvPr/>
        </p:nvSpPr>
        <p:spPr>
          <a:xfrm>
            <a:off x="3594100" y="2122488"/>
            <a:ext cx="3651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04" name="Rectangle 76"/>
          <p:cNvSpPr/>
          <p:nvPr/>
        </p:nvSpPr>
        <p:spPr>
          <a:xfrm>
            <a:off x="5664200" y="2879725"/>
            <a:ext cx="3651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05" name="Rectangle 77"/>
          <p:cNvSpPr/>
          <p:nvPr/>
        </p:nvSpPr>
        <p:spPr>
          <a:xfrm>
            <a:off x="6161088" y="2890838"/>
            <a:ext cx="3651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06" name="Rectangle 78"/>
          <p:cNvSpPr/>
          <p:nvPr/>
        </p:nvSpPr>
        <p:spPr>
          <a:xfrm>
            <a:off x="3036888" y="3717925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07" name="Rectangle 79"/>
          <p:cNvSpPr/>
          <p:nvPr/>
        </p:nvSpPr>
        <p:spPr>
          <a:xfrm>
            <a:off x="3360738" y="3717925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08" name="Rectangle 80"/>
          <p:cNvSpPr/>
          <p:nvPr/>
        </p:nvSpPr>
        <p:spPr>
          <a:xfrm>
            <a:off x="4486275" y="36972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19*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09" name="Rectangle 81"/>
          <p:cNvSpPr/>
          <p:nvPr/>
        </p:nvSpPr>
        <p:spPr>
          <a:xfrm>
            <a:off x="4792663" y="36972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10" name="Rectangle 82"/>
          <p:cNvSpPr/>
          <p:nvPr/>
        </p:nvSpPr>
        <p:spPr>
          <a:xfrm>
            <a:off x="5106988" y="36972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11" name="Rectangle 83"/>
          <p:cNvSpPr/>
          <p:nvPr/>
        </p:nvSpPr>
        <p:spPr>
          <a:xfrm>
            <a:off x="5857875" y="36972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12" name="Rectangle 84"/>
          <p:cNvSpPr/>
          <p:nvPr/>
        </p:nvSpPr>
        <p:spPr>
          <a:xfrm>
            <a:off x="6192838" y="36972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13" name="Rectangle 85"/>
          <p:cNvSpPr/>
          <p:nvPr/>
        </p:nvSpPr>
        <p:spPr>
          <a:xfrm>
            <a:off x="6496050" y="3708400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14" name="Rectangle 86"/>
          <p:cNvSpPr/>
          <p:nvPr/>
        </p:nvSpPr>
        <p:spPr>
          <a:xfrm>
            <a:off x="7267575" y="3708400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15" name="Rectangle 87"/>
          <p:cNvSpPr/>
          <p:nvPr/>
        </p:nvSpPr>
        <p:spPr>
          <a:xfrm>
            <a:off x="7593013" y="3708400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16" name="Rectangle 88"/>
          <p:cNvSpPr/>
          <p:nvPr/>
        </p:nvSpPr>
        <p:spPr>
          <a:xfrm>
            <a:off x="7907338" y="36972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17" name="Rectangle 89"/>
          <p:cNvSpPr/>
          <p:nvPr/>
        </p:nvSpPr>
        <p:spPr>
          <a:xfrm>
            <a:off x="8231188" y="3687763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18" name="Rectangle 90"/>
          <p:cNvSpPr/>
          <p:nvPr/>
        </p:nvSpPr>
        <p:spPr>
          <a:xfrm>
            <a:off x="1939925" y="2890838"/>
            <a:ext cx="3651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19" name="Rectangle 91"/>
          <p:cNvSpPr/>
          <p:nvPr/>
        </p:nvSpPr>
        <p:spPr>
          <a:xfrm>
            <a:off x="1473200" y="2890838"/>
            <a:ext cx="2730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20" name="Rectangle 92"/>
          <p:cNvSpPr/>
          <p:nvPr/>
        </p:nvSpPr>
        <p:spPr>
          <a:xfrm>
            <a:off x="2009775" y="3697288"/>
            <a:ext cx="3365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21" name="Rectangle 93"/>
          <p:cNvSpPr/>
          <p:nvPr/>
        </p:nvSpPr>
        <p:spPr>
          <a:xfrm>
            <a:off x="1687513" y="3697288"/>
            <a:ext cx="3365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22" name="Rectangle 94"/>
          <p:cNvSpPr/>
          <p:nvPr/>
        </p:nvSpPr>
        <p:spPr>
          <a:xfrm>
            <a:off x="2325688" y="3697288"/>
            <a:ext cx="3365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223" name="Line 95"/>
          <p:cNvSpPr/>
          <p:nvPr/>
        </p:nvSpPr>
        <p:spPr>
          <a:xfrm>
            <a:off x="3048000" y="1676400"/>
            <a:ext cx="53340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sp>
      <p:sp>
        <p:nvSpPr>
          <p:cNvPr id="48224" name="Arc 96"/>
          <p:cNvSpPr/>
          <p:nvPr/>
        </p:nvSpPr>
        <p:spPr>
          <a:xfrm rot="-8160000">
            <a:off x="7010400" y="3505200"/>
            <a:ext cx="304800" cy="304800"/>
          </a:xfrm>
          <a:custGeom>
            <a:avLst/>
            <a:gdLst/>
            <a:ahLst/>
            <a:cxnLst>
              <a:cxn ang="0">
                <a:pos x="4301067" y="0"/>
              </a:cxn>
              <a:cxn ang="0">
                <a:pos x="0" y="4301067"/>
              </a:cxn>
              <a:cxn ang="0">
                <a:pos x="0" y="0"/>
              </a:cxn>
            </a:cxnLst>
            <a:pathLst>
              <a:path w="21600" h="21600" fill="none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48225" name="Arc 97"/>
          <p:cNvSpPr/>
          <p:nvPr/>
        </p:nvSpPr>
        <p:spPr>
          <a:xfrm rot="-8160000">
            <a:off x="1447800" y="3505200"/>
            <a:ext cx="304800" cy="304800"/>
          </a:xfrm>
          <a:custGeom>
            <a:avLst/>
            <a:gdLst/>
            <a:ahLst/>
            <a:cxnLst>
              <a:cxn ang="0">
                <a:pos x="4301067" y="0"/>
              </a:cxn>
              <a:cxn ang="0">
                <a:pos x="0" y="4301067"/>
              </a:cxn>
              <a:cxn ang="0">
                <a:pos x="0" y="0"/>
              </a:cxn>
            </a:cxnLst>
            <a:pathLst>
              <a:path w="21600" h="21600" fill="none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48226" name="Arc 98"/>
          <p:cNvSpPr/>
          <p:nvPr/>
        </p:nvSpPr>
        <p:spPr>
          <a:xfrm rot="-8160000">
            <a:off x="2819400" y="3505200"/>
            <a:ext cx="304800" cy="304800"/>
          </a:xfrm>
          <a:custGeom>
            <a:avLst/>
            <a:gdLst/>
            <a:ahLst/>
            <a:cxnLst>
              <a:cxn ang="0">
                <a:pos x="4301067" y="0"/>
              </a:cxn>
              <a:cxn ang="0">
                <a:pos x="0" y="4301067"/>
              </a:cxn>
              <a:cxn ang="0">
                <a:pos x="0" y="0"/>
              </a:cxn>
            </a:cxnLst>
            <a:pathLst>
              <a:path w="21600" h="21600" fill="none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48227" name="Arc 99"/>
          <p:cNvSpPr/>
          <p:nvPr/>
        </p:nvSpPr>
        <p:spPr>
          <a:xfrm rot="-8160000">
            <a:off x="4267200" y="3505200"/>
            <a:ext cx="304800" cy="304800"/>
          </a:xfrm>
          <a:custGeom>
            <a:avLst/>
            <a:gdLst/>
            <a:ahLst/>
            <a:cxnLst>
              <a:cxn ang="0">
                <a:pos x="4301067" y="0"/>
              </a:cxn>
              <a:cxn ang="0">
                <a:pos x="0" y="4301067"/>
              </a:cxn>
              <a:cxn ang="0">
                <a:pos x="0" y="0"/>
              </a:cxn>
            </a:cxnLst>
            <a:pathLst>
              <a:path w="21600" h="21600" fill="none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48228" name="Arc 100"/>
          <p:cNvSpPr/>
          <p:nvPr/>
        </p:nvSpPr>
        <p:spPr>
          <a:xfrm rot="-8160000">
            <a:off x="5638800" y="3505200"/>
            <a:ext cx="304800" cy="304800"/>
          </a:xfrm>
          <a:custGeom>
            <a:avLst/>
            <a:gdLst/>
            <a:ahLst/>
            <a:cxnLst>
              <a:cxn ang="0">
                <a:pos x="4301067" y="0"/>
              </a:cxn>
              <a:cxn ang="0">
                <a:pos x="0" y="4301067"/>
              </a:cxn>
              <a:cxn ang="0">
                <a:pos x="0" y="0"/>
              </a:cxn>
            </a:cxnLst>
            <a:pathLst>
              <a:path w="21600" h="21600" fill="none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49253" name="Line 101"/>
          <p:cNvSpPr/>
          <p:nvPr/>
        </p:nvSpPr>
        <p:spPr>
          <a:xfrm>
            <a:off x="4856163" y="4557713"/>
            <a:ext cx="15875" cy="2984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49254" name="Group 102"/>
          <p:cNvGrpSpPr/>
          <p:nvPr/>
        </p:nvGrpSpPr>
        <p:grpSpPr>
          <a:xfrm>
            <a:off x="4419600" y="4211638"/>
            <a:ext cx="1395413" cy="644525"/>
            <a:chOff x="2784" y="2653"/>
            <a:chExt cx="879" cy="406"/>
          </a:xfrm>
        </p:grpSpPr>
        <p:sp>
          <p:nvSpPr>
            <p:cNvPr id="48231" name="AutoShape 103"/>
            <p:cNvSpPr/>
            <p:nvPr/>
          </p:nvSpPr>
          <p:spPr>
            <a:xfrm>
              <a:off x="3154" y="2653"/>
              <a:ext cx="123" cy="142"/>
            </a:xfrm>
            <a:prstGeom prst="downArrow">
              <a:avLst>
                <a:gd name="adj1" fmla="val 50000"/>
                <a:gd name="adj2" fmla="val 2884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8232" name="Group 104"/>
            <p:cNvGrpSpPr/>
            <p:nvPr/>
          </p:nvGrpSpPr>
          <p:grpSpPr>
            <a:xfrm>
              <a:off x="2784" y="2866"/>
              <a:ext cx="879" cy="193"/>
              <a:chOff x="2784" y="2866"/>
              <a:chExt cx="879" cy="193"/>
            </a:xfrm>
          </p:grpSpPr>
          <p:sp>
            <p:nvSpPr>
              <p:cNvPr id="48233" name="Rectangle 105"/>
              <p:cNvSpPr/>
              <p:nvPr/>
            </p:nvSpPr>
            <p:spPr>
              <a:xfrm>
                <a:off x="2852" y="2871"/>
                <a:ext cx="811" cy="188"/>
              </a:xfrm>
              <a:prstGeom prst="rect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234" name="Line 106"/>
              <p:cNvSpPr/>
              <p:nvPr/>
            </p:nvSpPr>
            <p:spPr>
              <a:xfrm>
                <a:off x="3248" y="2871"/>
                <a:ext cx="0" cy="17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8235" name="Line 107"/>
              <p:cNvSpPr/>
              <p:nvPr/>
            </p:nvSpPr>
            <p:spPr>
              <a:xfrm>
                <a:off x="3465" y="2871"/>
                <a:ext cx="0" cy="17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8236" name="Text Box 108"/>
              <p:cNvSpPr txBox="1"/>
              <p:nvPr/>
            </p:nvSpPr>
            <p:spPr>
              <a:xfrm>
                <a:off x="2784" y="2866"/>
                <a:ext cx="290" cy="19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en-US" sz="1400" dirty="0">
                    <a:latin typeface="Arial" panose="020B0604020202020204" pitchFamily="34" charset="0"/>
                  </a:rPr>
                  <a:t> </a:t>
                </a:r>
                <a:r>
                  <a:rPr lang="en-US" altLang="en-US" sz="1200" b="1" dirty="0">
                    <a:latin typeface="Arial" panose="020B0604020202020204" pitchFamily="34" charset="0"/>
                  </a:rPr>
                  <a:t>22*</a:t>
                </a:r>
                <a:endParaRPr lang="en-US" altLang="en-US" sz="14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9261" name="Group 109"/>
          <p:cNvGrpSpPr/>
          <p:nvPr/>
        </p:nvGrpSpPr>
        <p:grpSpPr>
          <a:xfrm>
            <a:off x="6067425" y="4241800"/>
            <a:ext cx="1322388" cy="1519238"/>
            <a:chOff x="3822" y="2672"/>
            <a:chExt cx="833" cy="957"/>
          </a:xfrm>
        </p:grpSpPr>
        <p:sp>
          <p:nvSpPr>
            <p:cNvPr id="48238" name="AutoShape 110"/>
            <p:cNvSpPr/>
            <p:nvPr/>
          </p:nvSpPr>
          <p:spPr>
            <a:xfrm>
              <a:off x="4098" y="2672"/>
              <a:ext cx="104" cy="671"/>
            </a:xfrm>
            <a:prstGeom prst="downArrow">
              <a:avLst>
                <a:gd name="adj1" fmla="val 50000"/>
                <a:gd name="adj2" fmla="val 161208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8239" name="Group 111"/>
            <p:cNvGrpSpPr/>
            <p:nvPr/>
          </p:nvGrpSpPr>
          <p:grpSpPr>
            <a:xfrm>
              <a:off x="3822" y="3437"/>
              <a:ext cx="833" cy="192"/>
              <a:chOff x="3822" y="3437"/>
              <a:chExt cx="833" cy="192"/>
            </a:xfrm>
          </p:grpSpPr>
          <p:grpSp>
            <p:nvGrpSpPr>
              <p:cNvPr id="48240" name="Group 112"/>
              <p:cNvGrpSpPr/>
              <p:nvPr/>
            </p:nvGrpSpPr>
            <p:grpSpPr>
              <a:xfrm>
                <a:off x="3871" y="3437"/>
                <a:ext cx="784" cy="189"/>
                <a:chOff x="3871" y="3437"/>
                <a:chExt cx="784" cy="189"/>
              </a:xfrm>
            </p:grpSpPr>
            <p:sp>
              <p:nvSpPr>
                <p:cNvPr id="48241" name="Rectangle 113"/>
                <p:cNvSpPr/>
                <p:nvPr/>
              </p:nvSpPr>
              <p:spPr>
                <a:xfrm>
                  <a:off x="3871" y="3437"/>
                  <a:ext cx="784" cy="189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/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242" name="Line 114"/>
                <p:cNvSpPr/>
                <p:nvPr/>
              </p:nvSpPr>
              <p:spPr>
                <a:xfrm>
                  <a:off x="4259" y="3437"/>
                  <a:ext cx="0" cy="17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8243" name="Line 115"/>
                <p:cNvSpPr/>
                <p:nvPr/>
              </p:nvSpPr>
              <p:spPr>
                <a:xfrm flipH="1">
                  <a:off x="4457" y="3437"/>
                  <a:ext cx="9" cy="189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8244" name="Line 116"/>
                <p:cNvSpPr/>
                <p:nvPr/>
              </p:nvSpPr>
              <p:spPr>
                <a:xfrm>
                  <a:off x="4051" y="3437"/>
                  <a:ext cx="0" cy="189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8245" name="Text Box 117"/>
              <p:cNvSpPr txBox="1"/>
              <p:nvPr/>
            </p:nvSpPr>
            <p:spPr>
              <a:xfrm>
                <a:off x="3822" y="3437"/>
                <a:ext cx="466" cy="19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1400" dirty="0">
                    <a:latin typeface="Arial" panose="020B0604020202020204" pitchFamily="34" charset="0"/>
                  </a:rPr>
                  <a:t> </a:t>
                </a:r>
                <a:r>
                  <a:rPr lang="en-US" altLang="en-US" sz="1200" dirty="0">
                    <a:latin typeface="Arial" panose="020B0604020202020204" pitchFamily="34" charset="0"/>
                  </a:rPr>
                  <a:t>27* 29*</a:t>
                </a:r>
                <a:endParaRPr lang="en-US" altLang="en-US" sz="1400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9270" name="Line 118"/>
          <p:cNvSpPr/>
          <p:nvPr/>
        </p:nvSpPr>
        <p:spPr>
          <a:xfrm flipH="1">
            <a:off x="5441950" y="3222625"/>
            <a:ext cx="149225" cy="2173288"/>
          </a:xfrm>
          <a:prstGeom prst="line">
            <a:avLst/>
          </a:prstGeom>
          <a:ln w="12700" cap="flat" cmpd="sng">
            <a:solidFill>
              <a:srgbClr val="99CC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9271" name="Line 119"/>
          <p:cNvSpPr/>
          <p:nvPr/>
        </p:nvSpPr>
        <p:spPr>
          <a:xfrm>
            <a:off x="6086475" y="3222625"/>
            <a:ext cx="314325" cy="2159000"/>
          </a:xfrm>
          <a:prstGeom prst="line">
            <a:avLst/>
          </a:prstGeom>
          <a:ln w="12700" cap="flat" cmpd="sng">
            <a:solidFill>
              <a:srgbClr val="99CCFF"/>
            </a:solidFill>
            <a:prstDash val="solid"/>
            <a:miter/>
            <a:headEnd type="none" w="med" len="med"/>
            <a:tailEnd type="triangle" w="med" len="med"/>
          </a:ln>
        </p:spPr>
      </p:sp>
      <p:pic>
        <p:nvPicPr>
          <p:cNvPr id="49272" name="Picture 120" descr="an01154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2388" y="4978400"/>
            <a:ext cx="987425" cy="9461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9273" name="Group 121"/>
          <p:cNvGrpSpPr/>
          <p:nvPr/>
        </p:nvGrpSpPr>
        <p:grpSpPr>
          <a:xfrm>
            <a:off x="4437063" y="5024438"/>
            <a:ext cx="1381125" cy="779462"/>
            <a:chOff x="2795" y="3165"/>
            <a:chExt cx="870" cy="491"/>
          </a:xfrm>
        </p:grpSpPr>
        <p:sp>
          <p:nvSpPr>
            <p:cNvPr id="48250" name="AutoShape 122"/>
            <p:cNvSpPr/>
            <p:nvPr/>
          </p:nvSpPr>
          <p:spPr>
            <a:xfrm>
              <a:off x="3156" y="3165"/>
              <a:ext cx="123" cy="142"/>
            </a:xfrm>
            <a:prstGeom prst="downArrow">
              <a:avLst>
                <a:gd name="adj1" fmla="val 50000"/>
                <a:gd name="adj2" fmla="val 2884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8251" name="Group 123"/>
            <p:cNvGrpSpPr/>
            <p:nvPr/>
          </p:nvGrpSpPr>
          <p:grpSpPr>
            <a:xfrm>
              <a:off x="2795" y="3444"/>
              <a:ext cx="870" cy="212"/>
              <a:chOff x="2795" y="3444"/>
              <a:chExt cx="870" cy="212"/>
            </a:xfrm>
          </p:grpSpPr>
          <p:sp>
            <p:nvSpPr>
              <p:cNvPr id="48252" name="Text Box 124"/>
              <p:cNvSpPr txBox="1"/>
              <p:nvPr/>
            </p:nvSpPr>
            <p:spPr>
              <a:xfrm>
                <a:off x="2795" y="3444"/>
                <a:ext cx="514" cy="19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en-US" sz="1400" dirty="0">
                    <a:latin typeface="Arial" panose="020B0604020202020204" pitchFamily="34" charset="0"/>
                  </a:rPr>
                  <a:t> </a:t>
                </a:r>
                <a:r>
                  <a:rPr lang="en-US" altLang="en-US" sz="1200" b="1" dirty="0">
                    <a:latin typeface="Arial" panose="020B0604020202020204" pitchFamily="34" charset="0"/>
                  </a:rPr>
                  <a:t>22*   24*</a:t>
                </a:r>
                <a:endParaRPr lang="en-US" altLang="en-US" sz="1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48253" name="Group 125"/>
              <p:cNvGrpSpPr/>
              <p:nvPr/>
            </p:nvGrpSpPr>
            <p:grpSpPr>
              <a:xfrm>
                <a:off x="2854" y="3460"/>
                <a:ext cx="811" cy="196"/>
                <a:chOff x="2882" y="3459"/>
                <a:chExt cx="811" cy="196"/>
              </a:xfrm>
            </p:grpSpPr>
            <p:sp>
              <p:nvSpPr>
                <p:cNvPr id="48254" name="Rectangle 126"/>
                <p:cNvSpPr/>
                <p:nvPr/>
              </p:nvSpPr>
              <p:spPr>
                <a:xfrm>
                  <a:off x="2882" y="3459"/>
                  <a:ext cx="811" cy="188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en-US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255" name="Line 127"/>
                <p:cNvSpPr/>
                <p:nvPr/>
              </p:nvSpPr>
              <p:spPr>
                <a:xfrm>
                  <a:off x="3278" y="3459"/>
                  <a:ext cx="0" cy="179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8256" name="Line 128"/>
                <p:cNvSpPr/>
                <p:nvPr/>
              </p:nvSpPr>
              <p:spPr>
                <a:xfrm>
                  <a:off x="3495" y="3459"/>
                  <a:ext cx="0" cy="179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8257" name="Line 129"/>
                <p:cNvSpPr/>
                <p:nvPr/>
              </p:nvSpPr>
              <p:spPr>
                <a:xfrm>
                  <a:off x="3097" y="3466"/>
                  <a:ext cx="0" cy="189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49282" name="Text Box 130"/>
          <p:cNvSpPr txBox="1"/>
          <p:nvPr/>
        </p:nvSpPr>
        <p:spPr>
          <a:xfrm rot="-1204625">
            <a:off x="3265488" y="4475163"/>
            <a:ext cx="1458912" cy="3048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 eaLnBrk="0" hangingPunct="0"/>
            <a:r>
              <a:rPr lang="en-US" altLang="en-US" sz="1400" b="1" dirty="0">
                <a:solidFill>
                  <a:schemeClr val="hlink"/>
                </a:solidFill>
                <a:latin typeface="Arial" panose="020B0604020202020204" pitchFamily="34" charset="0"/>
              </a:rPr>
              <a:t>You underflow</a:t>
            </a:r>
            <a:endParaRPr lang="en-US" altLang="en-US" sz="1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49283" name="Text Box 131"/>
          <p:cNvSpPr txBox="1"/>
          <p:nvPr/>
        </p:nvSpPr>
        <p:spPr>
          <a:xfrm>
            <a:off x="3970338" y="6102350"/>
            <a:ext cx="3638550" cy="366713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Have we still forgot something?</a:t>
            </a:r>
            <a:endParaRPr lang="en-US" altLang="en-US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82" grpId="0"/>
      <p:bldP spid="492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/>
            </a:fld>
            <a:endParaRPr lang="en-US" altLang="en-US" sz="1400" u="none" dirty="0"/>
          </a:p>
        </p:txBody>
      </p:sp>
      <p:sp>
        <p:nvSpPr>
          <p:cNvPr id="50178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0180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dirty="0"/>
              <a:t>Deleting 19* and 20* (cont.)</a:t>
            </a:r>
            <a:endParaRPr lang="en-US" altLang="en-US" dirty="0"/>
          </a:p>
        </p:txBody>
      </p:sp>
      <p:sp>
        <p:nvSpPr>
          <p:cNvPr id="50181" name="Rectangle 5"/>
          <p:cNvSpPr>
            <a:spLocks noGrp="1"/>
          </p:cNvSpPr>
          <p:nvPr>
            <p:ph idx="1"/>
          </p:nvPr>
        </p:nvSpPr>
        <p:spPr>
          <a:xfrm>
            <a:off x="746125" y="4545013"/>
            <a:ext cx="7924800" cy="1828800"/>
          </a:xfrm>
          <a:ln/>
        </p:spPr>
        <p:txBody>
          <a:bodyPr vert="horz" wrap="square" lIns="90488" tIns="44450" rIns="90488" bIns="44450" anchor="t" anchorCtr="0"/>
          <a:p>
            <a:pPr eaLnBrk="1" hangingPunct="1">
              <a:lnSpc>
                <a:spcPct val="90000"/>
              </a:lnSpc>
            </a:pPr>
            <a:r>
              <a:rPr lang="en-US" altLang="en-US" dirty="0"/>
              <a:t>Notice how 27 is </a:t>
            </a:r>
            <a:r>
              <a:rPr lang="en-US" altLang="en-US" i="1" dirty="0">
                <a:solidFill>
                  <a:schemeClr val="accent2"/>
                </a:solidFill>
              </a:rPr>
              <a:t>copied up</a:t>
            </a:r>
            <a:r>
              <a:rPr lang="en-US" altLang="en-US" dirty="0"/>
              <a:t>.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But can we move it up?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Now we want to delete 24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Underflow again! But can we redistribute this time?</a:t>
            </a:r>
            <a:endParaRPr lang="en-US" altLang="en-US" dirty="0"/>
          </a:p>
        </p:txBody>
      </p:sp>
      <p:sp>
        <p:nvSpPr>
          <p:cNvPr id="50182" name="Freeform 6"/>
          <p:cNvSpPr/>
          <p:nvPr/>
        </p:nvSpPr>
        <p:spPr>
          <a:xfrm>
            <a:off x="293688" y="4016375"/>
            <a:ext cx="327025" cy="325438"/>
          </a:xfrm>
          <a:custGeom>
            <a:avLst/>
            <a:gdLst/>
            <a:ahLst/>
            <a:cxnLst>
              <a:cxn ang="0">
                <a:pos x="0" y="51411266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2665"/>
              </a:cxn>
              <a:cxn ang="0">
                <a:pos x="0" y="51411266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183" name="Freeform 7"/>
          <p:cNvSpPr/>
          <p:nvPr/>
        </p:nvSpPr>
        <p:spPr>
          <a:xfrm>
            <a:off x="619125" y="4016375"/>
            <a:ext cx="325438" cy="325438"/>
          </a:xfrm>
          <a:custGeom>
            <a:avLst/>
            <a:gdLst/>
            <a:ahLst/>
            <a:cxnLst>
              <a:cxn ang="0">
                <a:pos x="0" y="514112665"/>
              </a:cxn>
              <a:cxn ang="0">
                <a:pos x="0" y="0"/>
              </a:cxn>
              <a:cxn ang="0">
                <a:pos x="514112665" y="0"/>
              </a:cxn>
              <a:cxn ang="0">
                <a:pos x="514112665" y="514112665"/>
              </a:cxn>
              <a:cxn ang="0">
                <a:pos x="0" y="51411266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184" name="Freeform 8"/>
          <p:cNvSpPr/>
          <p:nvPr/>
        </p:nvSpPr>
        <p:spPr>
          <a:xfrm>
            <a:off x="942975" y="4016375"/>
            <a:ext cx="327025" cy="325438"/>
          </a:xfrm>
          <a:custGeom>
            <a:avLst/>
            <a:gdLst/>
            <a:ahLst/>
            <a:cxnLst>
              <a:cxn ang="0">
                <a:pos x="0" y="51411266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2665"/>
              </a:cxn>
              <a:cxn ang="0">
                <a:pos x="0" y="51411266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185" name="Freeform 9"/>
          <p:cNvSpPr/>
          <p:nvPr/>
        </p:nvSpPr>
        <p:spPr>
          <a:xfrm>
            <a:off x="1268413" y="4016375"/>
            <a:ext cx="325437" cy="325438"/>
          </a:xfrm>
          <a:custGeom>
            <a:avLst/>
            <a:gdLst/>
            <a:ahLst/>
            <a:cxnLst>
              <a:cxn ang="0">
                <a:pos x="0" y="514112665"/>
              </a:cxn>
              <a:cxn ang="0">
                <a:pos x="0" y="0"/>
              </a:cxn>
              <a:cxn ang="0">
                <a:pos x="514111085" y="0"/>
              </a:cxn>
              <a:cxn ang="0">
                <a:pos x="514111085" y="514112665"/>
              </a:cxn>
              <a:cxn ang="0">
                <a:pos x="0" y="51411266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186" name="Rectangle 10"/>
          <p:cNvSpPr/>
          <p:nvPr/>
        </p:nvSpPr>
        <p:spPr>
          <a:xfrm>
            <a:off x="304800" y="3995738"/>
            <a:ext cx="3365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7" name="Rectangle 11"/>
          <p:cNvSpPr/>
          <p:nvPr/>
        </p:nvSpPr>
        <p:spPr>
          <a:xfrm>
            <a:off x="630238" y="3995738"/>
            <a:ext cx="3365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8" name="Freeform 12"/>
          <p:cNvSpPr/>
          <p:nvPr/>
        </p:nvSpPr>
        <p:spPr>
          <a:xfrm>
            <a:off x="3462338" y="2398713"/>
            <a:ext cx="487362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1167021" y="0"/>
              </a:cxn>
              <a:cxn ang="0">
                <a:pos x="771167021" y="640118897"/>
              </a:cxn>
              <a:cxn ang="0">
                <a:pos x="0" y="640118897"/>
              </a:cxn>
            </a:cxnLst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189" name="Freeform 13"/>
          <p:cNvSpPr/>
          <p:nvPr/>
        </p:nvSpPr>
        <p:spPr>
          <a:xfrm>
            <a:off x="3541713" y="239871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190" name="Freeform 14"/>
          <p:cNvSpPr/>
          <p:nvPr/>
        </p:nvSpPr>
        <p:spPr>
          <a:xfrm>
            <a:off x="3948113" y="239871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191" name="Freeform 15"/>
          <p:cNvSpPr/>
          <p:nvPr/>
        </p:nvSpPr>
        <p:spPr>
          <a:xfrm>
            <a:off x="4029075" y="239871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192" name="Freeform 16"/>
          <p:cNvSpPr/>
          <p:nvPr/>
        </p:nvSpPr>
        <p:spPr>
          <a:xfrm>
            <a:off x="4435475" y="239871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193" name="Freeform 17"/>
          <p:cNvSpPr/>
          <p:nvPr/>
        </p:nvSpPr>
        <p:spPr>
          <a:xfrm>
            <a:off x="4516438" y="239871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194" name="Freeform 18"/>
          <p:cNvSpPr/>
          <p:nvPr/>
        </p:nvSpPr>
        <p:spPr>
          <a:xfrm>
            <a:off x="4922838" y="239871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195" name="Freeform 19"/>
          <p:cNvSpPr/>
          <p:nvPr/>
        </p:nvSpPr>
        <p:spPr>
          <a:xfrm>
            <a:off x="5003800" y="239871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196" name="Freeform 20"/>
          <p:cNvSpPr/>
          <p:nvPr/>
        </p:nvSpPr>
        <p:spPr>
          <a:xfrm>
            <a:off x="5410200" y="2398713"/>
            <a:ext cx="825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128528763" y="0"/>
              </a:cxn>
              <a:cxn ang="0">
                <a:pos x="128528763" y="640118897"/>
              </a:cxn>
              <a:cxn ang="0">
                <a:pos x="0" y="640118897"/>
              </a:cxn>
            </a:cxnLst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197" name="Freeform 21"/>
          <p:cNvSpPr/>
          <p:nvPr/>
        </p:nvSpPr>
        <p:spPr>
          <a:xfrm>
            <a:off x="3074988" y="40243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198" name="Freeform 22"/>
          <p:cNvSpPr/>
          <p:nvPr/>
        </p:nvSpPr>
        <p:spPr>
          <a:xfrm>
            <a:off x="3400425" y="40243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199" name="Freeform 23"/>
          <p:cNvSpPr/>
          <p:nvPr/>
        </p:nvSpPr>
        <p:spPr>
          <a:xfrm>
            <a:off x="3725863" y="4024313"/>
            <a:ext cx="325437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1085" y="0"/>
              </a:cxn>
              <a:cxn ang="0">
                <a:pos x="51411108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00" name="Freeform 24"/>
          <p:cNvSpPr/>
          <p:nvPr/>
        </p:nvSpPr>
        <p:spPr>
          <a:xfrm>
            <a:off x="4049713" y="40243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01" name="Freeform 25"/>
          <p:cNvSpPr/>
          <p:nvPr/>
        </p:nvSpPr>
        <p:spPr>
          <a:xfrm>
            <a:off x="4486275" y="40243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02" name="Freeform 26"/>
          <p:cNvSpPr/>
          <p:nvPr/>
        </p:nvSpPr>
        <p:spPr>
          <a:xfrm>
            <a:off x="4811713" y="40243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03" name="Freeform 27"/>
          <p:cNvSpPr/>
          <p:nvPr/>
        </p:nvSpPr>
        <p:spPr>
          <a:xfrm>
            <a:off x="5137150" y="4024313"/>
            <a:ext cx="323850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1592513" y="0"/>
              </a:cxn>
              <a:cxn ang="0">
                <a:pos x="511592513" y="514111085"/>
              </a:cxn>
              <a:cxn ang="0">
                <a:pos x="0" y="514111085"/>
              </a:cxn>
            </a:cxnLst>
            <a:pathLst>
              <a:path w="204" h="205">
                <a:moveTo>
                  <a:pt x="0" y="204"/>
                </a:moveTo>
                <a:lnTo>
                  <a:pt x="0" y="0"/>
                </a:lnTo>
                <a:lnTo>
                  <a:pt x="203" y="0"/>
                </a:lnTo>
                <a:lnTo>
                  <a:pt x="203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04" name="Freeform 28"/>
          <p:cNvSpPr/>
          <p:nvPr/>
        </p:nvSpPr>
        <p:spPr>
          <a:xfrm>
            <a:off x="5459413" y="40243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05" name="Freeform 29"/>
          <p:cNvSpPr/>
          <p:nvPr/>
        </p:nvSpPr>
        <p:spPr>
          <a:xfrm>
            <a:off x="5897563" y="40243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06" name="Freeform 30"/>
          <p:cNvSpPr/>
          <p:nvPr/>
        </p:nvSpPr>
        <p:spPr>
          <a:xfrm>
            <a:off x="6223000" y="4024313"/>
            <a:ext cx="325438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2665" y="0"/>
              </a:cxn>
              <a:cxn ang="0">
                <a:pos x="51411266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07" name="Freeform 31"/>
          <p:cNvSpPr/>
          <p:nvPr/>
        </p:nvSpPr>
        <p:spPr>
          <a:xfrm>
            <a:off x="6546850" y="4024313"/>
            <a:ext cx="325438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2665" y="0"/>
              </a:cxn>
              <a:cxn ang="0">
                <a:pos x="51411266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08" name="Freeform 32"/>
          <p:cNvSpPr/>
          <p:nvPr/>
        </p:nvSpPr>
        <p:spPr>
          <a:xfrm>
            <a:off x="6870700" y="40243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09" name="Freeform 33"/>
          <p:cNvSpPr/>
          <p:nvPr/>
        </p:nvSpPr>
        <p:spPr>
          <a:xfrm>
            <a:off x="7297738" y="40243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10" name="Freeform 34"/>
          <p:cNvSpPr/>
          <p:nvPr/>
        </p:nvSpPr>
        <p:spPr>
          <a:xfrm>
            <a:off x="7623175" y="4024313"/>
            <a:ext cx="325438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2665" y="0"/>
              </a:cxn>
              <a:cxn ang="0">
                <a:pos x="51411266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11" name="Freeform 35"/>
          <p:cNvSpPr/>
          <p:nvPr/>
        </p:nvSpPr>
        <p:spPr>
          <a:xfrm>
            <a:off x="7947025" y="4024313"/>
            <a:ext cx="325438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2665" y="0"/>
              </a:cxn>
              <a:cxn ang="0">
                <a:pos x="51411266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12" name="Freeform 36"/>
          <p:cNvSpPr/>
          <p:nvPr/>
        </p:nvSpPr>
        <p:spPr>
          <a:xfrm>
            <a:off x="8270875" y="40243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13" name="Freeform 37"/>
          <p:cNvSpPr/>
          <p:nvPr/>
        </p:nvSpPr>
        <p:spPr>
          <a:xfrm>
            <a:off x="1341438" y="3167063"/>
            <a:ext cx="487362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1167021" y="0"/>
              </a:cxn>
              <a:cxn ang="0">
                <a:pos x="771167021" y="640118897"/>
              </a:cxn>
              <a:cxn ang="0">
                <a:pos x="0" y="640118897"/>
              </a:cxn>
            </a:cxnLst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14" name="Freeform 38"/>
          <p:cNvSpPr/>
          <p:nvPr/>
        </p:nvSpPr>
        <p:spPr>
          <a:xfrm>
            <a:off x="1422400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15" name="Freeform 39"/>
          <p:cNvSpPr/>
          <p:nvPr/>
        </p:nvSpPr>
        <p:spPr>
          <a:xfrm>
            <a:off x="1827213" y="316706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16" name="Freeform 40"/>
          <p:cNvSpPr/>
          <p:nvPr/>
        </p:nvSpPr>
        <p:spPr>
          <a:xfrm>
            <a:off x="1908175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17" name="Freeform 41"/>
          <p:cNvSpPr/>
          <p:nvPr/>
        </p:nvSpPr>
        <p:spPr>
          <a:xfrm>
            <a:off x="2314575" y="316706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18" name="Freeform 42"/>
          <p:cNvSpPr/>
          <p:nvPr/>
        </p:nvSpPr>
        <p:spPr>
          <a:xfrm>
            <a:off x="2395538" y="316706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19" name="Freeform 43"/>
          <p:cNvSpPr/>
          <p:nvPr/>
        </p:nvSpPr>
        <p:spPr>
          <a:xfrm>
            <a:off x="2801938" y="316706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20" name="Freeform 44"/>
          <p:cNvSpPr/>
          <p:nvPr/>
        </p:nvSpPr>
        <p:spPr>
          <a:xfrm>
            <a:off x="2882900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21" name="Freeform 45"/>
          <p:cNvSpPr/>
          <p:nvPr/>
        </p:nvSpPr>
        <p:spPr>
          <a:xfrm>
            <a:off x="3289300" y="3167063"/>
            <a:ext cx="825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128528763" y="0"/>
              </a:cxn>
              <a:cxn ang="0">
                <a:pos x="128528763" y="640118897"/>
              </a:cxn>
              <a:cxn ang="0">
                <a:pos x="0" y="640118897"/>
              </a:cxn>
            </a:cxnLst>
            <a:pathLst>
              <a:path w="52" h="255">
                <a:moveTo>
                  <a:pt x="0" y="254"/>
                </a:moveTo>
                <a:lnTo>
                  <a:pt x="0" y="0"/>
                </a:lnTo>
                <a:lnTo>
                  <a:pt x="51" y="0"/>
                </a:lnTo>
                <a:lnTo>
                  <a:pt x="51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22" name="Freeform 46"/>
          <p:cNvSpPr/>
          <p:nvPr/>
        </p:nvSpPr>
        <p:spPr>
          <a:xfrm>
            <a:off x="5551488" y="316706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23" name="Freeform 47"/>
          <p:cNvSpPr/>
          <p:nvPr/>
        </p:nvSpPr>
        <p:spPr>
          <a:xfrm>
            <a:off x="5632450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24" name="Freeform 48"/>
          <p:cNvSpPr/>
          <p:nvPr/>
        </p:nvSpPr>
        <p:spPr>
          <a:xfrm>
            <a:off x="6038850" y="316706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25" name="Freeform 49"/>
          <p:cNvSpPr/>
          <p:nvPr/>
        </p:nvSpPr>
        <p:spPr>
          <a:xfrm>
            <a:off x="6119813" y="3167063"/>
            <a:ext cx="1587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26" name="Freeform 50"/>
          <p:cNvSpPr/>
          <p:nvPr/>
        </p:nvSpPr>
        <p:spPr>
          <a:xfrm>
            <a:off x="6526213" y="3167063"/>
            <a:ext cx="487362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1167021" y="0"/>
              </a:cxn>
              <a:cxn ang="0">
                <a:pos x="771167021" y="640118897"/>
              </a:cxn>
              <a:cxn ang="0">
                <a:pos x="0" y="640118897"/>
              </a:cxn>
            </a:cxnLst>
            <a:pathLst>
              <a:path w="307" h="255">
                <a:moveTo>
                  <a:pt x="0" y="254"/>
                </a:moveTo>
                <a:lnTo>
                  <a:pt x="0" y="0"/>
                </a:lnTo>
                <a:lnTo>
                  <a:pt x="306" y="0"/>
                </a:lnTo>
                <a:lnTo>
                  <a:pt x="306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27" name="Freeform 51"/>
          <p:cNvSpPr/>
          <p:nvPr/>
        </p:nvSpPr>
        <p:spPr>
          <a:xfrm>
            <a:off x="6607175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28" name="Freeform 52"/>
          <p:cNvSpPr/>
          <p:nvPr/>
        </p:nvSpPr>
        <p:spPr>
          <a:xfrm>
            <a:off x="7011988" y="3167063"/>
            <a:ext cx="488950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773688763" y="0"/>
              </a:cxn>
              <a:cxn ang="0">
                <a:pos x="773688763" y="640118897"/>
              </a:cxn>
              <a:cxn ang="0">
                <a:pos x="0" y="640118897"/>
              </a:cxn>
            </a:cxnLst>
            <a:pathLst>
              <a:path w="308" h="255">
                <a:moveTo>
                  <a:pt x="0" y="254"/>
                </a:moveTo>
                <a:lnTo>
                  <a:pt x="0" y="0"/>
                </a:lnTo>
                <a:lnTo>
                  <a:pt x="307" y="0"/>
                </a:lnTo>
                <a:lnTo>
                  <a:pt x="307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29" name="Freeform 53"/>
          <p:cNvSpPr/>
          <p:nvPr/>
        </p:nvSpPr>
        <p:spPr>
          <a:xfrm>
            <a:off x="7096125" y="3167063"/>
            <a:ext cx="1588" cy="4048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0118897"/>
              </a:cxn>
              <a:cxn ang="0">
                <a:pos x="0" y="0"/>
              </a:cxn>
            </a:cxnLst>
            <a:pathLst>
              <a:path w="1" h="255">
                <a:moveTo>
                  <a:pt x="0" y="0"/>
                </a:moveTo>
                <a:lnTo>
                  <a:pt x="0" y="25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30" name="Freeform 54"/>
          <p:cNvSpPr/>
          <p:nvPr/>
        </p:nvSpPr>
        <p:spPr>
          <a:xfrm>
            <a:off x="7499350" y="3167063"/>
            <a:ext cx="84138" cy="404812"/>
          </a:xfrm>
          <a:custGeom>
            <a:avLst/>
            <a:gdLst/>
            <a:ahLst/>
            <a:cxnLst>
              <a:cxn ang="0">
                <a:pos x="0" y="640118897"/>
              </a:cxn>
              <a:cxn ang="0">
                <a:pos x="0" y="0"/>
              </a:cxn>
              <a:cxn ang="0">
                <a:pos x="131048904" y="0"/>
              </a:cxn>
              <a:cxn ang="0">
                <a:pos x="131048904" y="640118897"/>
              </a:cxn>
              <a:cxn ang="0">
                <a:pos x="0" y="640118897"/>
              </a:cxn>
            </a:cxnLst>
            <a:pathLst>
              <a:path w="53" h="255">
                <a:moveTo>
                  <a:pt x="0" y="254"/>
                </a:moveTo>
                <a:lnTo>
                  <a:pt x="0" y="0"/>
                </a:lnTo>
                <a:lnTo>
                  <a:pt x="52" y="0"/>
                </a:lnTo>
                <a:lnTo>
                  <a:pt x="52" y="254"/>
                </a:lnTo>
                <a:lnTo>
                  <a:pt x="0" y="25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31" name="Freeform 55"/>
          <p:cNvSpPr/>
          <p:nvPr/>
        </p:nvSpPr>
        <p:spPr>
          <a:xfrm>
            <a:off x="925513" y="3489325"/>
            <a:ext cx="446087" cy="496888"/>
          </a:xfrm>
          <a:custGeom>
            <a:avLst/>
            <a:gdLst/>
            <a:ahLst/>
            <a:cxnLst>
              <a:cxn ang="0">
                <a:pos x="705642959" y="0"/>
              </a:cxn>
              <a:cxn ang="0">
                <a:pos x="0" y="786289541"/>
              </a:cxn>
              <a:cxn ang="0">
                <a:pos x="705642959" y="0"/>
              </a:cxn>
            </a:cxnLst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32" name="Freeform 56"/>
          <p:cNvSpPr/>
          <p:nvPr/>
        </p:nvSpPr>
        <p:spPr>
          <a:xfrm>
            <a:off x="925513" y="3892550"/>
            <a:ext cx="87312" cy="93663"/>
          </a:xfrm>
          <a:custGeom>
            <a:avLst/>
            <a:gdLst/>
            <a:ahLst/>
            <a:cxnLst>
              <a:cxn ang="0">
                <a:pos x="136087658" y="52924358"/>
              </a:cxn>
              <a:cxn ang="0">
                <a:pos x="0" y="146169843"/>
              </a:cxn>
              <a:cxn ang="0">
                <a:pos x="75604255" y="0"/>
              </a:cxn>
              <a:cxn ang="0">
                <a:pos x="136087658" y="52924358"/>
              </a:cxn>
            </a:cxnLst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33" name="Freeform 57"/>
          <p:cNvSpPr/>
          <p:nvPr/>
        </p:nvSpPr>
        <p:spPr>
          <a:xfrm>
            <a:off x="1857375" y="3489325"/>
            <a:ext cx="449263" cy="5064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0684853" y="801410479"/>
              </a:cxn>
              <a:cxn ang="0">
                <a:pos x="0" y="0"/>
              </a:cxn>
            </a:cxnLst>
            <a:pathLst>
              <a:path w="283" h="319">
                <a:moveTo>
                  <a:pt x="0" y="0"/>
                </a:moveTo>
                <a:lnTo>
                  <a:pt x="282" y="31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34" name="Freeform 58"/>
          <p:cNvSpPr/>
          <p:nvPr/>
        </p:nvSpPr>
        <p:spPr>
          <a:xfrm>
            <a:off x="2217738" y="3903663"/>
            <a:ext cx="88900" cy="92075"/>
          </a:xfrm>
          <a:custGeom>
            <a:avLst/>
            <a:gdLst/>
            <a:ahLst/>
            <a:cxnLst>
              <a:cxn ang="0">
                <a:pos x="60483750" y="0"/>
              </a:cxn>
              <a:cxn ang="0">
                <a:pos x="138609388" y="143649700"/>
              </a:cxn>
              <a:cxn ang="0">
                <a:pos x="0" y="52924075"/>
              </a:cxn>
              <a:cxn ang="0">
                <a:pos x="60483750" y="0"/>
              </a:cxn>
            </a:cxnLst>
            <a:pathLst>
              <a:path w="56" h="58">
                <a:moveTo>
                  <a:pt x="24" y="0"/>
                </a:moveTo>
                <a:lnTo>
                  <a:pt x="55" y="57"/>
                </a:lnTo>
                <a:lnTo>
                  <a:pt x="0" y="21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35" name="Freeform 59"/>
          <p:cNvSpPr/>
          <p:nvPr/>
        </p:nvSpPr>
        <p:spPr>
          <a:xfrm>
            <a:off x="2355850" y="3489325"/>
            <a:ext cx="1330325" cy="517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9371575" y="819051575"/>
              </a:cxn>
              <a:cxn ang="0">
                <a:pos x="0" y="0"/>
              </a:cxn>
            </a:cxnLst>
            <a:pathLst>
              <a:path w="838" h="326">
                <a:moveTo>
                  <a:pt x="0" y="0"/>
                </a:moveTo>
                <a:lnTo>
                  <a:pt x="837" y="32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36" name="Freeform 60"/>
          <p:cNvSpPr/>
          <p:nvPr/>
        </p:nvSpPr>
        <p:spPr>
          <a:xfrm>
            <a:off x="3581400" y="3944938"/>
            <a:ext cx="104775" cy="61912"/>
          </a:xfrm>
          <a:custGeom>
            <a:avLst/>
            <a:gdLst/>
            <a:ahLst/>
            <a:cxnLst>
              <a:cxn ang="0">
                <a:pos x="27722513" y="0"/>
              </a:cxn>
              <a:cxn ang="0">
                <a:pos x="163810950" y="95765164"/>
              </a:cxn>
              <a:cxn ang="0">
                <a:pos x="0" y="75604077"/>
              </a:cxn>
              <a:cxn ang="0">
                <a:pos x="27722513" y="0"/>
              </a:cxn>
            </a:cxnLst>
            <a:pathLst>
              <a:path w="66" h="39">
                <a:moveTo>
                  <a:pt x="11" y="0"/>
                </a:moveTo>
                <a:lnTo>
                  <a:pt x="65" y="38"/>
                </a:lnTo>
                <a:lnTo>
                  <a:pt x="0" y="30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37" name="Freeform 61"/>
          <p:cNvSpPr/>
          <p:nvPr/>
        </p:nvSpPr>
        <p:spPr>
          <a:xfrm>
            <a:off x="5137150" y="3509963"/>
            <a:ext cx="446088" cy="496887"/>
          </a:xfrm>
          <a:custGeom>
            <a:avLst/>
            <a:gdLst/>
            <a:ahLst/>
            <a:cxnLst>
              <a:cxn ang="0">
                <a:pos x="705644541" y="0"/>
              </a:cxn>
              <a:cxn ang="0">
                <a:pos x="0" y="786287959"/>
              </a:cxn>
              <a:cxn ang="0">
                <a:pos x="705644541" y="0"/>
              </a:cxn>
            </a:cxnLst>
            <a:pathLst>
              <a:path w="281" h="313">
                <a:moveTo>
                  <a:pt x="280" y="0"/>
                </a:moveTo>
                <a:lnTo>
                  <a:pt x="0" y="312"/>
                </a:lnTo>
                <a:lnTo>
                  <a:pt x="28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38" name="Freeform 62"/>
          <p:cNvSpPr/>
          <p:nvPr/>
        </p:nvSpPr>
        <p:spPr>
          <a:xfrm>
            <a:off x="5137150" y="3913188"/>
            <a:ext cx="87313" cy="93662"/>
          </a:xfrm>
          <a:custGeom>
            <a:avLst/>
            <a:gdLst/>
            <a:ahLst/>
            <a:cxnLst>
              <a:cxn ang="0">
                <a:pos x="136089217" y="52922205"/>
              </a:cxn>
              <a:cxn ang="0">
                <a:pos x="0" y="146168282"/>
              </a:cxn>
              <a:cxn ang="0">
                <a:pos x="75605120" y="0"/>
              </a:cxn>
              <a:cxn ang="0">
                <a:pos x="136089217" y="52922205"/>
              </a:cxn>
            </a:cxnLst>
            <a:pathLst>
              <a:path w="55" h="59">
                <a:moveTo>
                  <a:pt x="54" y="21"/>
                </a:moveTo>
                <a:lnTo>
                  <a:pt x="0" y="58"/>
                </a:lnTo>
                <a:lnTo>
                  <a:pt x="30" y="0"/>
                </a:lnTo>
                <a:lnTo>
                  <a:pt x="5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39" name="Freeform 63"/>
          <p:cNvSpPr/>
          <p:nvPr/>
        </p:nvSpPr>
        <p:spPr>
          <a:xfrm>
            <a:off x="6069013" y="3509963"/>
            <a:ext cx="458787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25804209" y="753527513"/>
              </a:cxn>
              <a:cxn ang="0">
                <a:pos x="0" y="0"/>
              </a:cxn>
            </a:cxnLst>
            <a:pathLst>
              <a:path w="289" h="300">
                <a:moveTo>
                  <a:pt x="0" y="0"/>
                </a:moveTo>
                <a:lnTo>
                  <a:pt x="288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40" name="Freeform 64"/>
          <p:cNvSpPr/>
          <p:nvPr/>
        </p:nvSpPr>
        <p:spPr>
          <a:xfrm>
            <a:off x="6437313" y="3894138"/>
            <a:ext cx="90487" cy="92075"/>
          </a:xfrm>
          <a:custGeom>
            <a:avLst/>
            <a:gdLst/>
            <a:ahLst/>
            <a:cxnLst>
              <a:cxn ang="0">
                <a:pos x="57962480" y="0"/>
              </a:cxn>
              <a:cxn ang="0">
                <a:pos x="141127970" y="143649700"/>
              </a:cxn>
              <a:cxn ang="0">
                <a:pos x="0" y="55443438"/>
              </a:cxn>
              <a:cxn ang="0">
                <a:pos x="57962480" y="0"/>
              </a:cxn>
            </a:cxnLst>
            <a:pathLst>
              <a:path w="57" h="58">
                <a:moveTo>
                  <a:pt x="23" y="0"/>
                </a:moveTo>
                <a:lnTo>
                  <a:pt x="56" y="57"/>
                </a:lnTo>
                <a:lnTo>
                  <a:pt x="0" y="22"/>
                </a:lnTo>
                <a:lnTo>
                  <a:pt x="2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41" name="Freeform 65"/>
          <p:cNvSpPr/>
          <p:nvPr/>
        </p:nvSpPr>
        <p:spPr>
          <a:xfrm>
            <a:off x="6556375" y="3519488"/>
            <a:ext cx="1362075" cy="476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753527513"/>
              </a:cxn>
              <a:cxn ang="0">
                <a:pos x="0" y="0"/>
              </a:cxn>
            </a:cxnLst>
            <a:pathLst>
              <a:path w="858" h="300">
                <a:moveTo>
                  <a:pt x="0" y="0"/>
                </a:moveTo>
                <a:lnTo>
                  <a:pt x="857" y="29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42" name="Freeform 66"/>
          <p:cNvSpPr/>
          <p:nvPr/>
        </p:nvSpPr>
        <p:spPr>
          <a:xfrm>
            <a:off x="7812088" y="3937000"/>
            <a:ext cx="106362" cy="58738"/>
          </a:xfrm>
          <a:custGeom>
            <a:avLst/>
            <a:gdLst/>
            <a:ahLst/>
            <a:cxnLst>
              <a:cxn ang="0">
                <a:pos x="27720795" y="0"/>
              </a:cxn>
              <a:cxn ang="0">
                <a:pos x="166329531" y="90726397"/>
              </a:cxn>
              <a:cxn ang="0">
                <a:pos x="0" y="78126303"/>
              </a:cxn>
              <a:cxn ang="0">
                <a:pos x="27720795" y="0"/>
              </a:cxn>
            </a:cxnLst>
            <a:pathLst>
              <a:path w="67" h="37">
                <a:moveTo>
                  <a:pt x="11" y="0"/>
                </a:moveTo>
                <a:lnTo>
                  <a:pt x="66" y="36"/>
                </a:lnTo>
                <a:lnTo>
                  <a:pt x="0" y="31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43" name="Freeform 67"/>
          <p:cNvSpPr/>
          <p:nvPr/>
        </p:nvSpPr>
        <p:spPr>
          <a:xfrm>
            <a:off x="2314575" y="2751138"/>
            <a:ext cx="1177925" cy="396875"/>
          </a:xfrm>
          <a:custGeom>
            <a:avLst/>
            <a:gdLst/>
            <a:ahLst/>
            <a:cxnLst>
              <a:cxn ang="0">
                <a:pos x="1867436575" y="0"/>
              </a:cxn>
              <a:cxn ang="0">
                <a:pos x="0" y="627519700"/>
              </a:cxn>
              <a:cxn ang="0">
                <a:pos x="1867436575" y="0"/>
              </a:cxn>
            </a:cxnLst>
            <a:pathLst>
              <a:path w="742" h="250">
                <a:moveTo>
                  <a:pt x="741" y="0"/>
                </a:moveTo>
                <a:lnTo>
                  <a:pt x="0" y="249"/>
                </a:lnTo>
                <a:lnTo>
                  <a:pt x="74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44" name="Freeform 68"/>
          <p:cNvSpPr/>
          <p:nvPr/>
        </p:nvSpPr>
        <p:spPr>
          <a:xfrm>
            <a:off x="2314575" y="3089275"/>
            <a:ext cx="106363" cy="58738"/>
          </a:xfrm>
          <a:custGeom>
            <a:avLst/>
            <a:gdLst/>
            <a:ahLst/>
            <a:cxnLst>
              <a:cxn ang="0">
                <a:pos x="166331094" y="78126303"/>
              </a:cxn>
              <a:cxn ang="0">
                <a:pos x="0" y="90726397"/>
              </a:cxn>
              <a:cxn ang="0">
                <a:pos x="141129413" y="0"/>
              </a:cxn>
              <a:cxn ang="0">
                <a:pos x="166331094" y="78126303"/>
              </a:cxn>
            </a:cxnLst>
            <a:pathLst>
              <a:path w="67" h="37">
                <a:moveTo>
                  <a:pt x="66" y="31"/>
                </a:moveTo>
                <a:lnTo>
                  <a:pt x="0" y="36"/>
                </a:lnTo>
                <a:lnTo>
                  <a:pt x="56" y="0"/>
                </a:lnTo>
                <a:lnTo>
                  <a:pt x="66" y="3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45" name="Freeform 69"/>
          <p:cNvSpPr/>
          <p:nvPr/>
        </p:nvSpPr>
        <p:spPr>
          <a:xfrm>
            <a:off x="3978275" y="2760663"/>
            <a:ext cx="1992313" cy="387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612398763"/>
              </a:cxn>
              <a:cxn ang="0">
                <a:pos x="0" y="0"/>
              </a:cxn>
            </a:cxnLst>
            <a:pathLst>
              <a:path w="1255" h="244">
                <a:moveTo>
                  <a:pt x="0" y="0"/>
                </a:moveTo>
                <a:lnTo>
                  <a:pt x="1254" y="24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46" name="Freeform 70"/>
          <p:cNvSpPr/>
          <p:nvPr/>
        </p:nvSpPr>
        <p:spPr>
          <a:xfrm>
            <a:off x="5864225" y="3101975"/>
            <a:ext cx="106363" cy="50800"/>
          </a:xfrm>
          <a:custGeom>
            <a:avLst/>
            <a:gdLst/>
            <a:ahLst/>
            <a:cxnLst>
              <a:cxn ang="0">
                <a:pos x="15121009" y="0"/>
              </a:cxn>
              <a:cxn ang="0">
                <a:pos x="166331094" y="70564375"/>
              </a:cxn>
              <a:cxn ang="0">
                <a:pos x="0" y="78125638"/>
              </a:cxn>
              <a:cxn ang="0">
                <a:pos x="15121009" y="0"/>
              </a:cxn>
            </a:cxnLst>
            <a:pathLst>
              <a:path w="67" h="32">
                <a:moveTo>
                  <a:pt x="6" y="0"/>
                </a:moveTo>
                <a:lnTo>
                  <a:pt x="66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47" name="Freeform 71"/>
          <p:cNvSpPr/>
          <p:nvPr/>
        </p:nvSpPr>
        <p:spPr>
          <a:xfrm>
            <a:off x="1676400" y="4024313"/>
            <a:ext cx="325438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2665" y="0"/>
              </a:cxn>
              <a:cxn ang="0">
                <a:pos x="51411266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48" name="Freeform 72"/>
          <p:cNvSpPr/>
          <p:nvPr/>
        </p:nvSpPr>
        <p:spPr>
          <a:xfrm>
            <a:off x="2000250" y="4024313"/>
            <a:ext cx="327025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6632825" y="0"/>
              </a:cxn>
              <a:cxn ang="0">
                <a:pos x="516632825" y="514111085"/>
              </a:cxn>
              <a:cxn ang="0">
                <a:pos x="0" y="514111085"/>
              </a:cxn>
            </a:cxnLst>
            <a:pathLst>
              <a:path w="206" h="205">
                <a:moveTo>
                  <a:pt x="0" y="204"/>
                </a:moveTo>
                <a:lnTo>
                  <a:pt x="0" y="0"/>
                </a:lnTo>
                <a:lnTo>
                  <a:pt x="205" y="0"/>
                </a:lnTo>
                <a:lnTo>
                  <a:pt x="205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49" name="Freeform 73"/>
          <p:cNvSpPr/>
          <p:nvPr/>
        </p:nvSpPr>
        <p:spPr>
          <a:xfrm>
            <a:off x="2325688" y="4024313"/>
            <a:ext cx="325437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1085" y="0"/>
              </a:cxn>
              <a:cxn ang="0">
                <a:pos x="51411108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50" name="Freeform 74"/>
          <p:cNvSpPr/>
          <p:nvPr/>
        </p:nvSpPr>
        <p:spPr>
          <a:xfrm>
            <a:off x="2649538" y="4024313"/>
            <a:ext cx="325437" cy="325437"/>
          </a:xfrm>
          <a:custGeom>
            <a:avLst/>
            <a:gdLst/>
            <a:ahLst/>
            <a:cxnLst>
              <a:cxn ang="0">
                <a:pos x="0" y="514111085"/>
              </a:cxn>
              <a:cxn ang="0">
                <a:pos x="0" y="0"/>
              </a:cxn>
              <a:cxn ang="0">
                <a:pos x="514111085" y="0"/>
              </a:cxn>
              <a:cxn ang="0">
                <a:pos x="514111085" y="514111085"/>
              </a:cxn>
              <a:cxn ang="0">
                <a:pos x="0" y="514111085"/>
              </a:cxn>
            </a:cxnLst>
            <a:pathLst>
              <a:path w="205" h="205">
                <a:moveTo>
                  <a:pt x="0" y="204"/>
                </a:moveTo>
                <a:lnTo>
                  <a:pt x="0" y="0"/>
                </a:lnTo>
                <a:lnTo>
                  <a:pt x="204" y="0"/>
                </a:lnTo>
                <a:lnTo>
                  <a:pt x="204" y="204"/>
                </a:lnTo>
                <a:lnTo>
                  <a:pt x="0" y="20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0251" name="Rectangle 75"/>
          <p:cNvSpPr/>
          <p:nvPr/>
        </p:nvSpPr>
        <p:spPr>
          <a:xfrm>
            <a:off x="2868613" y="2028825"/>
            <a:ext cx="585787" cy="301625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52" name="Rectangle 76"/>
          <p:cNvSpPr/>
          <p:nvPr/>
        </p:nvSpPr>
        <p:spPr>
          <a:xfrm>
            <a:off x="3594100" y="2427288"/>
            <a:ext cx="3651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53" name="Rectangle 77"/>
          <p:cNvSpPr/>
          <p:nvPr/>
        </p:nvSpPr>
        <p:spPr>
          <a:xfrm>
            <a:off x="6161088" y="3195638"/>
            <a:ext cx="3651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54" name="Rectangle 78"/>
          <p:cNvSpPr/>
          <p:nvPr/>
        </p:nvSpPr>
        <p:spPr>
          <a:xfrm>
            <a:off x="3036888" y="4022725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55" name="Rectangle 79"/>
          <p:cNvSpPr/>
          <p:nvPr/>
        </p:nvSpPr>
        <p:spPr>
          <a:xfrm>
            <a:off x="3360738" y="4022725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56" name="Rectangle 80"/>
          <p:cNvSpPr/>
          <p:nvPr/>
        </p:nvSpPr>
        <p:spPr>
          <a:xfrm>
            <a:off x="7267575" y="4013200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57" name="Rectangle 81"/>
          <p:cNvSpPr/>
          <p:nvPr/>
        </p:nvSpPr>
        <p:spPr>
          <a:xfrm>
            <a:off x="7593013" y="4013200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58" name="Rectangle 82"/>
          <p:cNvSpPr/>
          <p:nvPr/>
        </p:nvSpPr>
        <p:spPr>
          <a:xfrm>
            <a:off x="7907338" y="40020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59" name="Rectangle 83"/>
          <p:cNvSpPr/>
          <p:nvPr/>
        </p:nvSpPr>
        <p:spPr>
          <a:xfrm>
            <a:off x="8231188" y="3992563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60" name="Rectangle 84"/>
          <p:cNvSpPr/>
          <p:nvPr/>
        </p:nvSpPr>
        <p:spPr>
          <a:xfrm>
            <a:off x="1939925" y="3195638"/>
            <a:ext cx="3651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61" name="Rectangle 85"/>
          <p:cNvSpPr/>
          <p:nvPr/>
        </p:nvSpPr>
        <p:spPr>
          <a:xfrm>
            <a:off x="1473200" y="3195638"/>
            <a:ext cx="2730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62" name="Rectangle 86"/>
          <p:cNvSpPr/>
          <p:nvPr/>
        </p:nvSpPr>
        <p:spPr>
          <a:xfrm>
            <a:off x="2009775" y="4002088"/>
            <a:ext cx="3365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63" name="Rectangle 87"/>
          <p:cNvSpPr/>
          <p:nvPr/>
        </p:nvSpPr>
        <p:spPr>
          <a:xfrm>
            <a:off x="1687513" y="4002088"/>
            <a:ext cx="3365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64" name="Rectangle 88"/>
          <p:cNvSpPr/>
          <p:nvPr/>
        </p:nvSpPr>
        <p:spPr>
          <a:xfrm>
            <a:off x="2325688" y="4002088"/>
            <a:ext cx="3365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65" name="Rectangle 89"/>
          <p:cNvSpPr/>
          <p:nvPr/>
        </p:nvSpPr>
        <p:spPr>
          <a:xfrm>
            <a:off x="4486275" y="40020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66" name="Rectangle 90"/>
          <p:cNvSpPr/>
          <p:nvPr/>
        </p:nvSpPr>
        <p:spPr>
          <a:xfrm>
            <a:off x="4792663" y="40020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24*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67" name="Rectangle 91"/>
          <p:cNvSpPr/>
          <p:nvPr/>
        </p:nvSpPr>
        <p:spPr>
          <a:xfrm>
            <a:off x="5664200" y="3184525"/>
            <a:ext cx="3651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27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68" name="Rectangle 92"/>
          <p:cNvSpPr/>
          <p:nvPr/>
        </p:nvSpPr>
        <p:spPr>
          <a:xfrm>
            <a:off x="5857875" y="40020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69" name="Rectangle 93"/>
          <p:cNvSpPr/>
          <p:nvPr/>
        </p:nvSpPr>
        <p:spPr>
          <a:xfrm>
            <a:off x="6192838" y="40020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270" name="Line 94"/>
          <p:cNvSpPr/>
          <p:nvPr/>
        </p:nvSpPr>
        <p:spPr>
          <a:xfrm>
            <a:off x="3276600" y="1981200"/>
            <a:ext cx="60960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sp>
      <p:sp>
        <p:nvSpPr>
          <p:cNvPr id="50271" name="Arc 95"/>
          <p:cNvSpPr/>
          <p:nvPr/>
        </p:nvSpPr>
        <p:spPr>
          <a:xfrm rot="-3180000">
            <a:off x="1447800" y="3816350"/>
            <a:ext cx="3048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01067" y="6720417"/>
              </a:cxn>
              <a:cxn ang="0">
                <a:pos x="0" y="6720417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50272" name="Arc 96"/>
          <p:cNvSpPr/>
          <p:nvPr/>
        </p:nvSpPr>
        <p:spPr>
          <a:xfrm rot="-3180000">
            <a:off x="2895600" y="3816350"/>
            <a:ext cx="3048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01067" y="6720417"/>
              </a:cxn>
              <a:cxn ang="0">
                <a:pos x="0" y="6720417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50273" name="Arc 97"/>
          <p:cNvSpPr/>
          <p:nvPr/>
        </p:nvSpPr>
        <p:spPr>
          <a:xfrm rot="-3180000">
            <a:off x="4267200" y="3816350"/>
            <a:ext cx="3048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01067" y="6720417"/>
              </a:cxn>
              <a:cxn ang="0">
                <a:pos x="0" y="6720417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50274" name="Arc 98"/>
          <p:cNvSpPr/>
          <p:nvPr/>
        </p:nvSpPr>
        <p:spPr>
          <a:xfrm rot="-3180000">
            <a:off x="5715000" y="3816350"/>
            <a:ext cx="3048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01067" y="6720417"/>
              </a:cxn>
              <a:cxn ang="0">
                <a:pos x="0" y="6720417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50275" name="Arc 99"/>
          <p:cNvSpPr/>
          <p:nvPr/>
        </p:nvSpPr>
        <p:spPr>
          <a:xfrm rot="-3180000">
            <a:off x="7162800" y="3816350"/>
            <a:ext cx="3048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01067" y="6720417"/>
              </a:cxn>
              <a:cxn ang="0">
                <a:pos x="0" y="6720417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/>
            </a:fld>
            <a:endParaRPr lang="en-US" altLang="en-US" sz="1400" u="none" dirty="0"/>
          </a:p>
        </p:txBody>
      </p:sp>
      <p:sp>
        <p:nvSpPr>
          <p:cNvPr id="52226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2228" name="Rectangle 4"/>
          <p:cNvSpPr>
            <a:spLocks noGrp="1"/>
          </p:cNvSpPr>
          <p:nvPr>
            <p:ph type="title"/>
          </p:nvPr>
        </p:nvSpPr>
        <p:spPr>
          <a:xfrm>
            <a:off x="425450" y="715963"/>
            <a:ext cx="4919663" cy="533400"/>
          </a:xfrm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dirty="0"/>
              <a:t> Deleting 24*</a:t>
            </a:r>
            <a:endParaRPr lang="en-US" altLang="en-US" dirty="0"/>
          </a:p>
        </p:txBody>
      </p:sp>
      <p:sp>
        <p:nvSpPr>
          <p:cNvPr id="52229" name="Rectangle 5"/>
          <p:cNvSpPr>
            <a:spLocks noGrp="1"/>
          </p:cNvSpPr>
          <p:nvPr>
            <p:ph idx="1"/>
          </p:nvPr>
        </p:nvSpPr>
        <p:spPr>
          <a:xfrm>
            <a:off x="304800" y="1227138"/>
            <a:ext cx="4038600" cy="2590800"/>
          </a:xfrm>
          <a:ln/>
        </p:spPr>
        <p:txBody>
          <a:bodyPr vert="horz" wrap="square" lIns="90488" tIns="44450" rIns="90488" bIns="44450" anchor="t" anchorCtr="0"/>
          <a:p>
            <a:pPr eaLnBrk="1" hangingPunct="1">
              <a:lnSpc>
                <a:spcPct val="90000"/>
              </a:lnSpc>
            </a:pPr>
            <a:r>
              <a:rPr lang="en-US" altLang="en-US" dirty="0"/>
              <a:t>Observe the two leaf nodes are merged, and 27 is discarded from their parent, but …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Observe </a:t>
            </a:r>
            <a:r>
              <a:rPr lang="en-US" altLang="en-US" dirty="0">
                <a:solidFill>
                  <a:schemeClr val="accent2"/>
                </a:solidFill>
              </a:rPr>
              <a:t>`</a:t>
            </a:r>
            <a:r>
              <a:rPr lang="en-US" altLang="en-US" i="1" dirty="0">
                <a:solidFill>
                  <a:schemeClr val="accent2"/>
                </a:solidFill>
              </a:rPr>
              <a:t>pull down</a:t>
            </a:r>
            <a:r>
              <a:rPr lang="en-US" altLang="en-US" dirty="0">
                <a:solidFill>
                  <a:schemeClr val="accent2"/>
                </a:solidFill>
              </a:rPr>
              <a:t>’ </a:t>
            </a:r>
            <a:r>
              <a:rPr lang="en-US" altLang="en-US" dirty="0"/>
              <a:t>of index entry (below).</a:t>
            </a:r>
            <a:endParaRPr lang="en-US" altLang="en-US" dirty="0"/>
          </a:p>
        </p:txBody>
      </p:sp>
      <p:sp>
        <p:nvSpPr>
          <p:cNvPr id="52230" name="Freeform 6"/>
          <p:cNvSpPr/>
          <p:nvPr/>
        </p:nvSpPr>
        <p:spPr>
          <a:xfrm>
            <a:off x="4735513" y="2901950"/>
            <a:ext cx="436562" cy="376238"/>
          </a:xfrm>
          <a:custGeom>
            <a:avLst/>
            <a:gdLst/>
            <a:ahLst/>
            <a:cxnLst>
              <a:cxn ang="0">
                <a:pos x="0" y="594757665"/>
              </a:cxn>
              <a:cxn ang="0">
                <a:pos x="0" y="0"/>
              </a:cxn>
              <a:cxn ang="0">
                <a:pos x="690522022" y="0"/>
              </a:cxn>
              <a:cxn ang="0">
                <a:pos x="690522022" y="594757665"/>
              </a:cxn>
              <a:cxn ang="0">
                <a:pos x="0" y="594757665"/>
              </a:cxn>
            </a:cxnLst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31" name="Freeform 7"/>
          <p:cNvSpPr/>
          <p:nvPr/>
        </p:nvSpPr>
        <p:spPr>
          <a:xfrm>
            <a:off x="5170488" y="2901950"/>
            <a:ext cx="434975" cy="376238"/>
          </a:xfrm>
          <a:custGeom>
            <a:avLst/>
            <a:gdLst/>
            <a:ahLst/>
            <a:cxnLst>
              <a:cxn ang="0">
                <a:pos x="0" y="594757665"/>
              </a:cxn>
              <a:cxn ang="0">
                <a:pos x="0" y="0"/>
              </a:cxn>
              <a:cxn ang="0">
                <a:pos x="688003450" y="0"/>
              </a:cxn>
              <a:cxn ang="0">
                <a:pos x="688003450" y="594757665"/>
              </a:cxn>
              <a:cxn ang="0">
                <a:pos x="0" y="594757665"/>
              </a:cxn>
            </a:cxnLst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32" name="Freeform 8"/>
          <p:cNvSpPr/>
          <p:nvPr/>
        </p:nvSpPr>
        <p:spPr>
          <a:xfrm>
            <a:off x="5603875" y="2901950"/>
            <a:ext cx="434975" cy="376238"/>
          </a:xfrm>
          <a:custGeom>
            <a:avLst/>
            <a:gdLst/>
            <a:ahLst/>
            <a:cxnLst>
              <a:cxn ang="0">
                <a:pos x="0" y="594757665"/>
              </a:cxn>
              <a:cxn ang="0">
                <a:pos x="0" y="0"/>
              </a:cxn>
              <a:cxn ang="0">
                <a:pos x="688003450" y="0"/>
              </a:cxn>
              <a:cxn ang="0">
                <a:pos x="688003450" y="594757665"/>
              </a:cxn>
              <a:cxn ang="0">
                <a:pos x="0" y="594757665"/>
              </a:cxn>
            </a:cxnLst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33" name="Freeform 9"/>
          <p:cNvSpPr/>
          <p:nvPr/>
        </p:nvSpPr>
        <p:spPr>
          <a:xfrm>
            <a:off x="6037263" y="2901950"/>
            <a:ext cx="434975" cy="376238"/>
          </a:xfrm>
          <a:custGeom>
            <a:avLst/>
            <a:gdLst/>
            <a:ahLst/>
            <a:cxnLst>
              <a:cxn ang="0">
                <a:pos x="0" y="594757665"/>
              </a:cxn>
              <a:cxn ang="0">
                <a:pos x="0" y="0"/>
              </a:cxn>
              <a:cxn ang="0">
                <a:pos x="688003450" y="0"/>
              </a:cxn>
              <a:cxn ang="0">
                <a:pos x="688003450" y="594757665"/>
              </a:cxn>
              <a:cxn ang="0">
                <a:pos x="0" y="594757665"/>
              </a:cxn>
            </a:cxnLst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34" name="Freeform 10"/>
          <p:cNvSpPr/>
          <p:nvPr/>
        </p:nvSpPr>
        <p:spPr>
          <a:xfrm>
            <a:off x="6634163" y="2901950"/>
            <a:ext cx="434975" cy="376238"/>
          </a:xfrm>
          <a:custGeom>
            <a:avLst/>
            <a:gdLst/>
            <a:ahLst/>
            <a:cxnLst>
              <a:cxn ang="0">
                <a:pos x="0" y="594757665"/>
              </a:cxn>
              <a:cxn ang="0">
                <a:pos x="0" y="0"/>
              </a:cxn>
              <a:cxn ang="0">
                <a:pos x="688003450" y="0"/>
              </a:cxn>
              <a:cxn ang="0">
                <a:pos x="688003450" y="594757665"/>
              </a:cxn>
              <a:cxn ang="0">
                <a:pos x="0" y="594757665"/>
              </a:cxn>
            </a:cxnLst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35" name="Freeform 11"/>
          <p:cNvSpPr/>
          <p:nvPr/>
        </p:nvSpPr>
        <p:spPr>
          <a:xfrm>
            <a:off x="7067550" y="2901950"/>
            <a:ext cx="436563" cy="376238"/>
          </a:xfrm>
          <a:custGeom>
            <a:avLst/>
            <a:gdLst/>
            <a:ahLst/>
            <a:cxnLst>
              <a:cxn ang="0">
                <a:pos x="0" y="594757665"/>
              </a:cxn>
              <a:cxn ang="0">
                <a:pos x="0" y="0"/>
              </a:cxn>
              <a:cxn ang="0">
                <a:pos x="690523603" y="0"/>
              </a:cxn>
              <a:cxn ang="0">
                <a:pos x="690523603" y="594757665"/>
              </a:cxn>
              <a:cxn ang="0">
                <a:pos x="0" y="594757665"/>
              </a:cxn>
            </a:cxnLst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36" name="Freeform 12"/>
          <p:cNvSpPr/>
          <p:nvPr/>
        </p:nvSpPr>
        <p:spPr>
          <a:xfrm>
            <a:off x="7502525" y="2901950"/>
            <a:ext cx="434975" cy="376238"/>
          </a:xfrm>
          <a:custGeom>
            <a:avLst/>
            <a:gdLst/>
            <a:ahLst/>
            <a:cxnLst>
              <a:cxn ang="0">
                <a:pos x="0" y="594757665"/>
              </a:cxn>
              <a:cxn ang="0">
                <a:pos x="0" y="0"/>
              </a:cxn>
              <a:cxn ang="0">
                <a:pos x="688003450" y="0"/>
              </a:cxn>
              <a:cxn ang="0">
                <a:pos x="688003450" y="594757665"/>
              </a:cxn>
              <a:cxn ang="0">
                <a:pos x="0" y="594757665"/>
              </a:cxn>
            </a:cxnLst>
            <a:pathLst>
              <a:path w="274" h="237">
                <a:moveTo>
                  <a:pt x="0" y="236"/>
                </a:moveTo>
                <a:lnTo>
                  <a:pt x="0" y="0"/>
                </a:lnTo>
                <a:lnTo>
                  <a:pt x="273" y="0"/>
                </a:lnTo>
                <a:lnTo>
                  <a:pt x="273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37" name="Freeform 13"/>
          <p:cNvSpPr/>
          <p:nvPr/>
        </p:nvSpPr>
        <p:spPr>
          <a:xfrm>
            <a:off x="7935913" y="2901950"/>
            <a:ext cx="436562" cy="376238"/>
          </a:xfrm>
          <a:custGeom>
            <a:avLst/>
            <a:gdLst/>
            <a:ahLst/>
            <a:cxnLst>
              <a:cxn ang="0">
                <a:pos x="0" y="594757665"/>
              </a:cxn>
              <a:cxn ang="0">
                <a:pos x="0" y="0"/>
              </a:cxn>
              <a:cxn ang="0">
                <a:pos x="690522022" y="0"/>
              </a:cxn>
              <a:cxn ang="0">
                <a:pos x="690522022" y="594757665"/>
              </a:cxn>
              <a:cxn ang="0">
                <a:pos x="0" y="594757665"/>
              </a:cxn>
            </a:cxnLst>
            <a:pathLst>
              <a:path w="275" h="237">
                <a:moveTo>
                  <a:pt x="0" y="236"/>
                </a:moveTo>
                <a:lnTo>
                  <a:pt x="0" y="0"/>
                </a:lnTo>
                <a:lnTo>
                  <a:pt x="274" y="0"/>
                </a:lnTo>
                <a:lnTo>
                  <a:pt x="274" y="236"/>
                </a:lnTo>
                <a:lnTo>
                  <a:pt x="0" y="2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38" name="Freeform 14"/>
          <p:cNvSpPr/>
          <p:nvPr/>
        </p:nvSpPr>
        <p:spPr>
          <a:xfrm>
            <a:off x="6159500" y="1905000"/>
            <a:ext cx="652463" cy="469900"/>
          </a:xfrm>
          <a:custGeom>
            <a:avLst/>
            <a:gdLst/>
            <a:ahLst/>
            <a:cxnLst>
              <a:cxn ang="0">
                <a:pos x="0" y="743446888"/>
              </a:cxn>
              <a:cxn ang="0">
                <a:pos x="0" y="0"/>
              </a:cxn>
              <a:cxn ang="0">
                <a:pos x="1033264854" y="0"/>
              </a:cxn>
              <a:cxn ang="0">
                <a:pos x="1033264854" y="743446888"/>
              </a:cxn>
              <a:cxn ang="0">
                <a:pos x="0" y="743446888"/>
              </a:cxn>
            </a:cxnLst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39" name="Freeform 15"/>
          <p:cNvSpPr/>
          <p:nvPr/>
        </p:nvSpPr>
        <p:spPr>
          <a:xfrm>
            <a:off x="6267450" y="1905000"/>
            <a:ext cx="1588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43446888"/>
              </a:cxn>
              <a:cxn ang="0">
                <a:pos x="0" y="0"/>
              </a:cxn>
            </a:cxnLst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40" name="Freeform 16"/>
          <p:cNvSpPr/>
          <p:nvPr/>
        </p:nvSpPr>
        <p:spPr>
          <a:xfrm>
            <a:off x="6810375" y="1905000"/>
            <a:ext cx="654050" cy="469900"/>
          </a:xfrm>
          <a:custGeom>
            <a:avLst/>
            <a:gdLst/>
            <a:ahLst/>
            <a:cxnLst>
              <a:cxn ang="0">
                <a:pos x="0" y="743446888"/>
              </a:cxn>
              <a:cxn ang="0">
                <a:pos x="0" y="0"/>
              </a:cxn>
              <a:cxn ang="0">
                <a:pos x="1035785013" y="0"/>
              </a:cxn>
              <a:cxn ang="0">
                <a:pos x="1035785013" y="743446888"/>
              </a:cxn>
              <a:cxn ang="0">
                <a:pos x="0" y="743446888"/>
              </a:cxn>
            </a:cxnLst>
            <a:pathLst>
              <a:path w="412" h="296">
                <a:moveTo>
                  <a:pt x="0" y="295"/>
                </a:moveTo>
                <a:lnTo>
                  <a:pt x="0" y="0"/>
                </a:lnTo>
                <a:lnTo>
                  <a:pt x="411" y="0"/>
                </a:lnTo>
                <a:lnTo>
                  <a:pt x="411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41" name="Freeform 17"/>
          <p:cNvSpPr/>
          <p:nvPr/>
        </p:nvSpPr>
        <p:spPr>
          <a:xfrm>
            <a:off x="6919913" y="1905000"/>
            <a:ext cx="1587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43446888"/>
              </a:cxn>
              <a:cxn ang="0">
                <a:pos x="0" y="0"/>
              </a:cxn>
            </a:cxnLst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42" name="Freeform 18"/>
          <p:cNvSpPr/>
          <p:nvPr/>
        </p:nvSpPr>
        <p:spPr>
          <a:xfrm>
            <a:off x="7462838" y="1905000"/>
            <a:ext cx="652462" cy="469900"/>
          </a:xfrm>
          <a:custGeom>
            <a:avLst/>
            <a:gdLst/>
            <a:ahLst/>
            <a:cxnLst>
              <a:cxn ang="0">
                <a:pos x="0" y="743446888"/>
              </a:cxn>
              <a:cxn ang="0">
                <a:pos x="0" y="0"/>
              </a:cxn>
              <a:cxn ang="0">
                <a:pos x="1033263271" y="0"/>
              </a:cxn>
              <a:cxn ang="0">
                <a:pos x="1033263271" y="743446888"/>
              </a:cxn>
              <a:cxn ang="0">
                <a:pos x="0" y="743446888"/>
              </a:cxn>
            </a:cxnLst>
            <a:pathLst>
              <a:path w="411" h="296">
                <a:moveTo>
                  <a:pt x="0" y="295"/>
                </a:moveTo>
                <a:lnTo>
                  <a:pt x="0" y="0"/>
                </a:lnTo>
                <a:lnTo>
                  <a:pt x="410" y="0"/>
                </a:lnTo>
                <a:lnTo>
                  <a:pt x="410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43" name="Freeform 19"/>
          <p:cNvSpPr/>
          <p:nvPr/>
        </p:nvSpPr>
        <p:spPr>
          <a:xfrm>
            <a:off x="7569200" y="1905000"/>
            <a:ext cx="1588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43446888"/>
              </a:cxn>
              <a:cxn ang="0">
                <a:pos x="0" y="0"/>
              </a:cxn>
            </a:cxnLst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44" name="Freeform 20"/>
          <p:cNvSpPr/>
          <p:nvPr/>
        </p:nvSpPr>
        <p:spPr>
          <a:xfrm>
            <a:off x="8113713" y="1905000"/>
            <a:ext cx="650875" cy="469900"/>
          </a:xfrm>
          <a:custGeom>
            <a:avLst/>
            <a:gdLst/>
            <a:ahLst/>
            <a:cxnLst>
              <a:cxn ang="0">
                <a:pos x="0" y="743446888"/>
              </a:cxn>
              <a:cxn ang="0">
                <a:pos x="0" y="0"/>
              </a:cxn>
              <a:cxn ang="0">
                <a:pos x="1030744700" y="0"/>
              </a:cxn>
              <a:cxn ang="0">
                <a:pos x="1030744700" y="743446888"/>
              </a:cxn>
              <a:cxn ang="0">
                <a:pos x="0" y="743446888"/>
              </a:cxn>
            </a:cxnLst>
            <a:pathLst>
              <a:path w="410" h="296">
                <a:moveTo>
                  <a:pt x="0" y="295"/>
                </a:moveTo>
                <a:lnTo>
                  <a:pt x="0" y="0"/>
                </a:lnTo>
                <a:lnTo>
                  <a:pt x="409" y="0"/>
                </a:lnTo>
                <a:lnTo>
                  <a:pt x="40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45" name="Freeform 21"/>
          <p:cNvSpPr/>
          <p:nvPr/>
        </p:nvSpPr>
        <p:spPr>
          <a:xfrm>
            <a:off x="8221663" y="1905000"/>
            <a:ext cx="1587" cy="4699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43446888"/>
              </a:cxn>
              <a:cxn ang="0">
                <a:pos x="0" y="0"/>
              </a:cxn>
            </a:cxnLst>
            <a:pathLst>
              <a:path w="1" h="296">
                <a:moveTo>
                  <a:pt x="0" y="0"/>
                </a:moveTo>
                <a:lnTo>
                  <a:pt x="0" y="29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46" name="Freeform 22"/>
          <p:cNvSpPr/>
          <p:nvPr/>
        </p:nvSpPr>
        <p:spPr>
          <a:xfrm>
            <a:off x="8763000" y="1905000"/>
            <a:ext cx="111125" cy="469900"/>
          </a:xfrm>
          <a:custGeom>
            <a:avLst/>
            <a:gdLst/>
            <a:ahLst/>
            <a:cxnLst>
              <a:cxn ang="0">
                <a:pos x="0" y="743446888"/>
              </a:cxn>
              <a:cxn ang="0">
                <a:pos x="0" y="0"/>
              </a:cxn>
              <a:cxn ang="0">
                <a:pos x="173891575" y="0"/>
              </a:cxn>
              <a:cxn ang="0">
                <a:pos x="173891575" y="743446888"/>
              </a:cxn>
              <a:cxn ang="0">
                <a:pos x="0" y="743446888"/>
              </a:cxn>
            </a:cxnLst>
            <a:pathLst>
              <a:path w="70" h="296">
                <a:moveTo>
                  <a:pt x="0" y="295"/>
                </a:moveTo>
                <a:lnTo>
                  <a:pt x="0" y="0"/>
                </a:lnTo>
                <a:lnTo>
                  <a:pt x="69" y="0"/>
                </a:lnTo>
                <a:lnTo>
                  <a:pt x="69" y="295"/>
                </a:lnTo>
                <a:lnTo>
                  <a:pt x="0" y="29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47" name="Freeform 23"/>
          <p:cNvSpPr/>
          <p:nvPr/>
        </p:nvSpPr>
        <p:spPr>
          <a:xfrm>
            <a:off x="5603875" y="2303463"/>
            <a:ext cx="598488" cy="576262"/>
          </a:xfrm>
          <a:custGeom>
            <a:avLst/>
            <a:gdLst/>
            <a:ahLst/>
            <a:cxnLst>
              <a:cxn ang="0">
                <a:pos x="947579542" y="0"/>
              </a:cxn>
              <a:cxn ang="0">
                <a:pos x="0" y="912295771"/>
              </a:cxn>
              <a:cxn ang="0">
                <a:pos x="947579542" y="0"/>
              </a:cxn>
            </a:cxnLst>
            <a:pathLst>
              <a:path w="377" h="363">
                <a:moveTo>
                  <a:pt x="376" y="0"/>
                </a:moveTo>
                <a:lnTo>
                  <a:pt x="0" y="362"/>
                </a:lnTo>
                <a:lnTo>
                  <a:pt x="37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48" name="Freeform 24"/>
          <p:cNvSpPr/>
          <p:nvPr/>
        </p:nvSpPr>
        <p:spPr>
          <a:xfrm>
            <a:off x="5603875" y="2771775"/>
            <a:ext cx="115888" cy="107950"/>
          </a:xfrm>
          <a:custGeom>
            <a:avLst/>
            <a:gdLst/>
            <a:ahLst/>
            <a:cxnLst>
              <a:cxn ang="0">
                <a:pos x="181452033" y="60483750"/>
              </a:cxn>
              <a:cxn ang="0">
                <a:pos x="0" y="168851263"/>
              </a:cxn>
              <a:cxn ang="0">
                <a:pos x="103327646" y="0"/>
              </a:cxn>
              <a:cxn ang="0">
                <a:pos x="181452033" y="60483750"/>
              </a:cxn>
            </a:cxnLst>
            <a:pathLst>
              <a:path w="73" h="68">
                <a:moveTo>
                  <a:pt x="72" y="24"/>
                </a:moveTo>
                <a:lnTo>
                  <a:pt x="0" y="67"/>
                </a:lnTo>
                <a:lnTo>
                  <a:pt x="41" y="0"/>
                </a:lnTo>
                <a:lnTo>
                  <a:pt x="72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49" name="Freeform 25"/>
          <p:cNvSpPr/>
          <p:nvPr/>
        </p:nvSpPr>
        <p:spPr>
          <a:xfrm>
            <a:off x="6850063" y="2303463"/>
            <a:ext cx="614362" cy="552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72779521" y="874495013"/>
              </a:cxn>
              <a:cxn ang="0">
                <a:pos x="0" y="0"/>
              </a:cxn>
            </a:cxnLst>
            <a:pathLst>
              <a:path w="387" h="348">
                <a:moveTo>
                  <a:pt x="0" y="0"/>
                </a:moveTo>
                <a:lnTo>
                  <a:pt x="386" y="34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50" name="Freeform 26"/>
          <p:cNvSpPr/>
          <p:nvPr/>
        </p:nvSpPr>
        <p:spPr>
          <a:xfrm>
            <a:off x="7343775" y="2749550"/>
            <a:ext cx="120650" cy="106363"/>
          </a:xfrm>
          <a:custGeom>
            <a:avLst/>
            <a:gdLst/>
            <a:ahLst/>
            <a:cxnLst>
              <a:cxn ang="0">
                <a:pos x="78125638" y="0"/>
              </a:cxn>
              <a:cxn ang="0">
                <a:pos x="189012513" y="166331094"/>
              </a:cxn>
              <a:cxn ang="0">
                <a:pos x="0" y="63004996"/>
              </a:cxn>
              <a:cxn ang="0">
                <a:pos x="78125638" y="0"/>
              </a:cxn>
            </a:cxnLst>
            <a:pathLst>
              <a:path w="76" h="67">
                <a:moveTo>
                  <a:pt x="31" y="0"/>
                </a:moveTo>
                <a:lnTo>
                  <a:pt x="75" y="66"/>
                </a:lnTo>
                <a:lnTo>
                  <a:pt x="0" y="25"/>
                </a:lnTo>
                <a:lnTo>
                  <a:pt x="3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51" name="Freeform 27"/>
          <p:cNvSpPr/>
          <p:nvPr/>
        </p:nvSpPr>
        <p:spPr>
          <a:xfrm>
            <a:off x="5305425" y="1458913"/>
            <a:ext cx="1303338" cy="4127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66528918" y="652721263"/>
              </a:cxn>
              <a:cxn ang="0">
                <a:pos x="0" y="0"/>
              </a:cxn>
            </a:cxnLst>
            <a:pathLst>
              <a:path w="821" h="260">
                <a:moveTo>
                  <a:pt x="0" y="0"/>
                </a:moveTo>
                <a:lnTo>
                  <a:pt x="820" y="25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52" name="Freeform 28"/>
          <p:cNvSpPr/>
          <p:nvPr/>
        </p:nvSpPr>
        <p:spPr>
          <a:xfrm>
            <a:off x="6467475" y="1803400"/>
            <a:ext cx="141288" cy="68263"/>
          </a:xfrm>
          <a:custGeom>
            <a:avLst/>
            <a:gdLst/>
            <a:ahLst/>
            <a:cxnLst>
              <a:cxn ang="0">
                <a:pos x="35282312" y="0"/>
              </a:cxn>
              <a:cxn ang="0">
                <a:pos x="221774535" y="105847338"/>
              </a:cxn>
              <a:cxn ang="0">
                <a:pos x="0" y="85685940"/>
              </a:cxn>
              <a:cxn ang="0">
                <a:pos x="35282312" y="0"/>
              </a:cxn>
            </a:cxnLst>
            <a:pathLst>
              <a:path w="89" h="43">
                <a:moveTo>
                  <a:pt x="14" y="0"/>
                </a:moveTo>
                <a:lnTo>
                  <a:pt x="88" y="42"/>
                </a:lnTo>
                <a:lnTo>
                  <a:pt x="0" y="34"/>
                </a:lnTo>
                <a:lnTo>
                  <a:pt x="1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53" name="Rectangle 29"/>
          <p:cNvSpPr/>
          <p:nvPr/>
        </p:nvSpPr>
        <p:spPr>
          <a:xfrm>
            <a:off x="6353175" y="2028825"/>
            <a:ext cx="3651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54" name="Rectangle 30"/>
          <p:cNvSpPr/>
          <p:nvPr/>
        </p:nvSpPr>
        <p:spPr>
          <a:xfrm>
            <a:off x="4738688" y="2978150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55" name="Rectangle 31"/>
          <p:cNvSpPr/>
          <p:nvPr/>
        </p:nvSpPr>
        <p:spPr>
          <a:xfrm>
            <a:off x="5173663" y="2978150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56" name="Rectangle 32"/>
          <p:cNvSpPr/>
          <p:nvPr/>
        </p:nvSpPr>
        <p:spPr>
          <a:xfrm>
            <a:off x="5592763" y="2989263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57" name="Rectangle 33"/>
          <p:cNvSpPr/>
          <p:nvPr/>
        </p:nvSpPr>
        <p:spPr>
          <a:xfrm>
            <a:off x="6624638" y="2989263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58" name="Rectangle 34"/>
          <p:cNvSpPr/>
          <p:nvPr/>
        </p:nvSpPr>
        <p:spPr>
          <a:xfrm>
            <a:off x="7059613" y="2989263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59" name="Rectangle 35"/>
          <p:cNvSpPr/>
          <p:nvPr/>
        </p:nvSpPr>
        <p:spPr>
          <a:xfrm>
            <a:off x="7478713" y="2978150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60" name="Rectangle 36"/>
          <p:cNvSpPr/>
          <p:nvPr/>
        </p:nvSpPr>
        <p:spPr>
          <a:xfrm>
            <a:off x="7913688" y="296703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261" name="Arc 37"/>
          <p:cNvSpPr/>
          <p:nvPr/>
        </p:nvSpPr>
        <p:spPr>
          <a:xfrm rot="-3180000">
            <a:off x="4495800" y="2673350"/>
            <a:ext cx="3048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01067" y="6720417"/>
              </a:cxn>
              <a:cxn ang="0">
                <a:pos x="0" y="6720417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52262" name="Arc 38"/>
          <p:cNvSpPr/>
          <p:nvPr/>
        </p:nvSpPr>
        <p:spPr>
          <a:xfrm rot="-3180000">
            <a:off x="6324600" y="2673350"/>
            <a:ext cx="3048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01067" y="6720417"/>
              </a:cxn>
              <a:cxn ang="0">
                <a:pos x="0" y="6720417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52263" name="Freeform 39"/>
          <p:cNvSpPr/>
          <p:nvPr/>
        </p:nvSpPr>
        <p:spPr>
          <a:xfrm>
            <a:off x="280988" y="5875338"/>
            <a:ext cx="381000" cy="382587"/>
          </a:xfrm>
          <a:custGeom>
            <a:avLst/>
            <a:gdLst/>
            <a:ahLst/>
            <a:cxnLst>
              <a:cxn ang="0">
                <a:pos x="0" y="604836710"/>
              </a:cxn>
              <a:cxn ang="0">
                <a:pos x="0" y="0"/>
              </a:cxn>
              <a:cxn ang="0">
                <a:pos x="602318138" y="0"/>
              </a:cxn>
              <a:cxn ang="0">
                <a:pos x="602318138" y="604836710"/>
              </a:cxn>
              <a:cxn ang="0">
                <a:pos x="0" y="604836710"/>
              </a:cxn>
            </a:cxnLst>
            <a:pathLst>
              <a:path w="240" h="241">
                <a:moveTo>
                  <a:pt x="0" y="240"/>
                </a:moveTo>
                <a:lnTo>
                  <a:pt x="0" y="0"/>
                </a:lnTo>
                <a:lnTo>
                  <a:pt x="239" y="0"/>
                </a:lnTo>
                <a:lnTo>
                  <a:pt x="239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64" name="Freeform 40"/>
          <p:cNvSpPr/>
          <p:nvPr/>
        </p:nvSpPr>
        <p:spPr>
          <a:xfrm>
            <a:off x="660400" y="5875338"/>
            <a:ext cx="384175" cy="382587"/>
          </a:xfrm>
          <a:custGeom>
            <a:avLst/>
            <a:gdLst/>
            <a:ahLst/>
            <a:cxnLst>
              <a:cxn ang="0">
                <a:pos x="0" y="604836710"/>
              </a:cxn>
              <a:cxn ang="0">
                <a:pos x="0" y="0"/>
              </a:cxn>
              <a:cxn ang="0">
                <a:pos x="607358450" y="0"/>
              </a:cxn>
              <a:cxn ang="0">
                <a:pos x="607358450" y="604836710"/>
              </a:cxn>
              <a:cxn ang="0">
                <a:pos x="0" y="604836710"/>
              </a:cxn>
            </a:cxnLst>
            <a:pathLst>
              <a:path w="242" h="241">
                <a:moveTo>
                  <a:pt x="0" y="240"/>
                </a:moveTo>
                <a:lnTo>
                  <a:pt x="0" y="0"/>
                </a:lnTo>
                <a:lnTo>
                  <a:pt x="241" y="0"/>
                </a:lnTo>
                <a:lnTo>
                  <a:pt x="241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65" name="Freeform 41"/>
          <p:cNvSpPr/>
          <p:nvPr/>
        </p:nvSpPr>
        <p:spPr>
          <a:xfrm>
            <a:off x="1042988" y="5875338"/>
            <a:ext cx="384175" cy="382587"/>
          </a:xfrm>
          <a:custGeom>
            <a:avLst/>
            <a:gdLst/>
            <a:ahLst/>
            <a:cxnLst>
              <a:cxn ang="0">
                <a:pos x="0" y="604836710"/>
              </a:cxn>
              <a:cxn ang="0">
                <a:pos x="0" y="0"/>
              </a:cxn>
              <a:cxn ang="0">
                <a:pos x="607358450" y="0"/>
              </a:cxn>
              <a:cxn ang="0">
                <a:pos x="607358450" y="604836710"/>
              </a:cxn>
              <a:cxn ang="0">
                <a:pos x="0" y="604836710"/>
              </a:cxn>
            </a:cxnLst>
            <a:pathLst>
              <a:path w="242" h="241">
                <a:moveTo>
                  <a:pt x="0" y="240"/>
                </a:moveTo>
                <a:lnTo>
                  <a:pt x="0" y="0"/>
                </a:lnTo>
                <a:lnTo>
                  <a:pt x="241" y="0"/>
                </a:lnTo>
                <a:lnTo>
                  <a:pt x="241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66" name="Freeform 42"/>
          <p:cNvSpPr/>
          <p:nvPr/>
        </p:nvSpPr>
        <p:spPr>
          <a:xfrm>
            <a:off x="1425575" y="5875338"/>
            <a:ext cx="382588" cy="382587"/>
          </a:xfrm>
          <a:custGeom>
            <a:avLst/>
            <a:gdLst/>
            <a:ahLst/>
            <a:cxnLst>
              <a:cxn ang="0">
                <a:pos x="0" y="604836710"/>
              </a:cxn>
              <a:cxn ang="0">
                <a:pos x="0" y="0"/>
              </a:cxn>
              <a:cxn ang="0">
                <a:pos x="604838290" y="0"/>
              </a:cxn>
              <a:cxn ang="0">
                <a:pos x="604838290" y="604836710"/>
              </a:cxn>
              <a:cxn ang="0">
                <a:pos x="0" y="604836710"/>
              </a:cxn>
            </a:cxnLst>
            <a:pathLst>
              <a:path w="241" h="241">
                <a:moveTo>
                  <a:pt x="0" y="240"/>
                </a:moveTo>
                <a:lnTo>
                  <a:pt x="0" y="0"/>
                </a:lnTo>
                <a:lnTo>
                  <a:pt x="240" y="0"/>
                </a:lnTo>
                <a:lnTo>
                  <a:pt x="240" y="240"/>
                </a:lnTo>
                <a:lnTo>
                  <a:pt x="0" y="24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67" name="Freeform 43"/>
          <p:cNvSpPr/>
          <p:nvPr/>
        </p:nvSpPr>
        <p:spPr>
          <a:xfrm>
            <a:off x="3595688" y="5888038"/>
            <a:ext cx="382587" cy="381000"/>
          </a:xfrm>
          <a:custGeom>
            <a:avLst/>
            <a:gdLst/>
            <a:ahLst/>
            <a:cxnLst>
              <a:cxn ang="0">
                <a:pos x="0" y="602318138"/>
              </a:cxn>
              <a:cxn ang="0">
                <a:pos x="0" y="0"/>
              </a:cxn>
              <a:cxn ang="0">
                <a:pos x="604836710" y="0"/>
              </a:cxn>
              <a:cxn ang="0">
                <a:pos x="604836710" y="602318138"/>
              </a:cxn>
              <a:cxn ang="0">
                <a:pos x="0" y="602318138"/>
              </a:cxn>
            </a:cxnLst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68" name="Freeform 44"/>
          <p:cNvSpPr/>
          <p:nvPr/>
        </p:nvSpPr>
        <p:spPr>
          <a:xfrm>
            <a:off x="3976688" y="5888038"/>
            <a:ext cx="384175" cy="381000"/>
          </a:xfrm>
          <a:custGeom>
            <a:avLst/>
            <a:gdLst/>
            <a:ahLst/>
            <a:cxnLst>
              <a:cxn ang="0">
                <a:pos x="0" y="602318138"/>
              </a:cxn>
              <a:cxn ang="0">
                <a:pos x="0" y="0"/>
              </a:cxn>
              <a:cxn ang="0">
                <a:pos x="607358450" y="0"/>
              </a:cxn>
              <a:cxn ang="0">
                <a:pos x="607358450" y="602318138"/>
              </a:cxn>
              <a:cxn ang="0">
                <a:pos x="0" y="602318138"/>
              </a:cxn>
            </a:cxnLst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69" name="Freeform 45"/>
          <p:cNvSpPr/>
          <p:nvPr/>
        </p:nvSpPr>
        <p:spPr>
          <a:xfrm>
            <a:off x="4359275" y="5888038"/>
            <a:ext cx="382588" cy="381000"/>
          </a:xfrm>
          <a:custGeom>
            <a:avLst/>
            <a:gdLst/>
            <a:ahLst/>
            <a:cxnLst>
              <a:cxn ang="0">
                <a:pos x="0" y="602318138"/>
              </a:cxn>
              <a:cxn ang="0">
                <a:pos x="0" y="0"/>
              </a:cxn>
              <a:cxn ang="0">
                <a:pos x="604838290" y="0"/>
              </a:cxn>
              <a:cxn ang="0">
                <a:pos x="604838290" y="602318138"/>
              </a:cxn>
              <a:cxn ang="0">
                <a:pos x="0" y="602318138"/>
              </a:cxn>
            </a:cxnLst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70" name="Freeform 46"/>
          <p:cNvSpPr/>
          <p:nvPr/>
        </p:nvSpPr>
        <p:spPr>
          <a:xfrm>
            <a:off x="4740275" y="5888038"/>
            <a:ext cx="384175" cy="381000"/>
          </a:xfrm>
          <a:custGeom>
            <a:avLst/>
            <a:gdLst/>
            <a:ahLst/>
            <a:cxnLst>
              <a:cxn ang="0">
                <a:pos x="0" y="602318138"/>
              </a:cxn>
              <a:cxn ang="0">
                <a:pos x="0" y="0"/>
              </a:cxn>
              <a:cxn ang="0">
                <a:pos x="607358450" y="0"/>
              </a:cxn>
              <a:cxn ang="0">
                <a:pos x="607358450" y="602318138"/>
              </a:cxn>
              <a:cxn ang="0">
                <a:pos x="0" y="602318138"/>
              </a:cxn>
            </a:cxnLst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71" name="Freeform 47"/>
          <p:cNvSpPr/>
          <p:nvPr/>
        </p:nvSpPr>
        <p:spPr>
          <a:xfrm>
            <a:off x="5253038" y="5888038"/>
            <a:ext cx="382587" cy="381000"/>
          </a:xfrm>
          <a:custGeom>
            <a:avLst/>
            <a:gdLst/>
            <a:ahLst/>
            <a:cxnLst>
              <a:cxn ang="0">
                <a:pos x="0" y="602318138"/>
              </a:cxn>
              <a:cxn ang="0">
                <a:pos x="0" y="0"/>
              </a:cxn>
              <a:cxn ang="0">
                <a:pos x="604836710" y="0"/>
              </a:cxn>
              <a:cxn ang="0">
                <a:pos x="604836710" y="602318138"/>
              </a:cxn>
              <a:cxn ang="0">
                <a:pos x="0" y="602318138"/>
              </a:cxn>
            </a:cxnLst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72" name="Freeform 48"/>
          <p:cNvSpPr/>
          <p:nvPr/>
        </p:nvSpPr>
        <p:spPr>
          <a:xfrm>
            <a:off x="5634038" y="5888038"/>
            <a:ext cx="384175" cy="381000"/>
          </a:xfrm>
          <a:custGeom>
            <a:avLst/>
            <a:gdLst/>
            <a:ahLst/>
            <a:cxnLst>
              <a:cxn ang="0">
                <a:pos x="0" y="602318138"/>
              </a:cxn>
              <a:cxn ang="0">
                <a:pos x="0" y="0"/>
              </a:cxn>
              <a:cxn ang="0">
                <a:pos x="607358450" y="0"/>
              </a:cxn>
              <a:cxn ang="0">
                <a:pos x="607358450" y="602318138"/>
              </a:cxn>
              <a:cxn ang="0">
                <a:pos x="0" y="602318138"/>
              </a:cxn>
            </a:cxnLst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73" name="Freeform 49"/>
          <p:cNvSpPr/>
          <p:nvPr/>
        </p:nvSpPr>
        <p:spPr>
          <a:xfrm>
            <a:off x="6016625" y="5888038"/>
            <a:ext cx="382588" cy="381000"/>
          </a:xfrm>
          <a:custGeom>
            <a:avLst/>
            <a:gdLst/>
            <a:ahLst/>
            <a:cxnLst>
              <a:cxn ang="0">
                <a:pos x="0" y="602318138"/>
              </a:cxn>
              <a:cxn ang="0">
                <a:pos x="0" y="0"/>
              </a:cxn>
              <a:cxn ang="0">
                <a:pos x="604838290" y="0"/>
              </a:cxn>
              <a:cxn ang="0">
                <a:pos x="604838290" y="602318138"/>
              </a:cxn>
              <a:cxn ang="0">
                <a:pos x="0" y="602318138"/>
              </a:cxn>
            </a:cxnLst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74" name="Freeform 50"/>
          <p:cNvSpPr/>
          <p:nvPr/>
        </p:nvSpPr>
        <p:spPr>
          <a:xfrm>
            <a:off x="6397625" y="5888038"/>
            <a:ext cx="384175" cy="381000"/>
          </a:xfrm>
          <a:custGeom>
            <a:avLst/>
            <a:gdLst/>
            <a:ahLst/>
            <a:cxnLst>
              <a:cxn ang="0">
                <a:pos x="0" y="602318138"/>
              </a:cxn>
              <a:cxn ang="0">
                <a:pos x="0" y="0"/>
              </a:cxn>
              <a:cxn ang="0">
                <a:pos x="607358450" y="0"/>
              </a:cxn>
              <a:cxn ang="0">
                <a:pos x="607358450" y="602318138"/>
              </a:cxn>
              <a:cxn ang="0">
                <a:pos x="0" y="602318138"/>
              </a:cxn>
            </a:cxnLst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75" name="Freeform 51"/>
          <p:cNvSpPr/>
          <p:nvPr/>
        </p:nvSpPr>
        <p:spPr>
          <a:xfrm>
            <a:off x="6910388" y="5888038"/>
            <a:ext cx="382587" cy="381000"/>
          </a:xfrm>
          <a:custGeom>
            <a:avLst/>
            <a:gdLst/>
            <a:ahLst/>
            <a:cxnLst>
              <a:cxn ang="0">
                <a:pos x="0" y="602318138"/>
              </a:cxn>
              <a:cxn ang="0">
                <a:pos x="0" y="0"/>
              </a:cxn>
              <a:cxn ang="0">
                <a:pos x="604836710" y="0"/>
              </a:cxn>
              <a:cxn ang="0">
                <a:pos x="604836710" y="602318138"/>
              </a:cxn>
              <a:cxn ang="0">
                <a:pos x="0" y="602318138"/>
              </a:cxn>
            </a:cxnLst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76" name="Freeform 52"/>
          <p:cNvSpPr/>
          <p:nvPr/>
        </p:nvSpPr>
        <p:spPr>
          <a:xfrm>
            <a:off x="7291388" y="5888038"/>
            <a:ext cx="384175" cy="381000"/>
          </a:xfrm>
          <a:custGeom>
            <a:avLst/>
            <a:gdLst/>
            <a:ahLst/>
            <a:cxnLst>
              <a:cxn ang="0">
                <a:pos x="0" y="602318138"/>
              </a:cxn>
              <a:cxn ang="0">
                <a:pos x="0" y="0"/>
              </a:cxn>
              <a:cxn ang="0">
                <a:pos x="607358450" y="0"/>
              </a:cxn>
              <a:cxn ang="0">
                <a:pos x="607358450" y="602318138"/>
              </a:cxn>
              <a:cxn ang="0">
                <a:pos x="0" y="602318138"/>
              </a:cxn>
            </a:cxnLst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77" name="Freeform 53"/>
          <p:cNvSpPr/>
          <p:nvPr/>
        </p:nvSpPr>
        <p:spPr>
          <a:xfrm>
            <a:off x="7673975" y="5888038"/>
            <a:ext cx="384175" cy="381000"/>
          </a:xfrm>
          <a:custGeom>
            <a:avLst/>
            <a:gdLst/>
            <a:ahLst/>
            <a:cxnLst>
              <a:cxn ang="0">
                <a:pos x="0" y="602318138"/>
              </a:cxn>
              <a:cxn ang="0">
                <a:pos x="0" y="0"/>
              </a:cxn>
              <a:cxn ang="0">
                <a:pos x="607358450" y="0"/>
              </a:cxn>
              <a:cxn ang="0">
                <a:pos x="607358450" y="602318138"/>
              </a:cxn>
              <a:cxn ang="0">
                <a:pos x="0" y="602318138"/>
              </a:cxn>
            </a:cxnLst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78" name="Freeform 54"/>
          <p:cNvSpPr/>
          <p:nvPr/>
        </p:nvSpPr>
        <p:spPr>
          <a:xfrm>
            <a:off x="8056563" y="5888038"/>
            <a:ext cx="381000" cy="381000"/>
          </a:xfrm>
          <a:custGeom>
            <a:avLst/>
            <a:gdLst/>
            <a:ahLst/>
            <a:cxnLst>
              <a:cxn ang="0">
                <a:pos x="0" y="602318138"/>
              </a:cxn>
              <a:cxn ang="0">
                <a:pos x="0" y="0"/>
              </a:cxn>
              <a:cxn ang="0">
                <a:pos x="602318138" y="0"/>
              </a:cxn>
              <a:cxn ang="0">
                <a:pos x="602318138" y="602318138"/>
              </a:cxn>
              <a:cxn ang="0">
                <a:pos x="0" y="602318138"/>
              </a:cxn>
            </a:cxnLst>
            <a:pathLst>
              <a:path w="240" h="240">
                <a:moveTo>
                  <a:pt x="0" y="239"/>
                </a:moveTo>
                <a:lnTo>
                  <a:pt x="0" y="0"/>
                </a:lnTo>
                <a:lnTo>
                  <a:pt x="239" y="0"/>
                </a:lnTo>
                <a:lnTo>
                  <a:pt x="239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79" name="Freeform 55"/>
          <p:cNvSpPr/>
          <p:nvPr/>
        </p:nvSpPr>
        <p:spPr>
          <a:xfrm>
            <a:off x="1947863" y="5888038"/>
            <a:ext cx="384175" cy="381000"/>
          </a:xfrm>
          <a:custGeom>
            <a:avLst/>
            <a:gdLst/>
            <a:ahLst/>
            <a:cxnLst>
              <a:cxn ang="0">
                <a:pos x="0" y="602318138"/>
              </a:cxn>
              <a:cxn ang="0">
                <a:pos x="0" y="0"/>
              </a:cxn>
              <a:cxn ang="0">
                <a:pos x="607358450" y="0"/>
              </a:cxn>
              <a:cxn ang="0">
                <a:pos x="607358450" y="602318138"/>
              </a:cxn>
              <a:cxn ang="0">
                <a:pos x="0" y="602318138"/>
              </a:cxn>
            </a:cxnLst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80" name="Freeform 56"/>
          <p:cNvSpPr/>
          <p:nvPr/>
        </p:nvSpPr>
        <p:spPr>
          <a:xfrm>
            <a:off x="2330450" y="5888038"/>
            <a:ext cx="384175" cy="381000"/>
          </a:xfrm>
          <a:custGeom>
            <a:avLst/>
            <a:gdLst/>
            <a:ahLst/>
            <a:cxnLst>
              <a:cxn ang="0">
                <a:pos x="0" y="602318138"/>
              </a:cxn>
              <a:cxn ang="0">
                <a:pos x="0" y="0"/>
              </a:cxn>
              <a:cxn ang="0">
                <a:pos x="607358450" y="0"/>
              </a:cxn>
              <a:cxn ang="0">
                <a:pos x="607358450" y="602318138"/>
              </a:cxn>
              <a:cxn ang="0">
                <a:pos x="0" y="602318138"/>
              </a:cxn>
            </a:cxnLst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81" name="Freeform 57"/>
          <p:cNvSpPr/>
          <p:nvPr/>
        </p:nvSpPr>
        <p:spPr>
          <a:xfrm>
            <a:off x="2713038" y="5888038"/>
            <a:ext cx="382587" cy="381000"/>
          </a:xfrm>
          <a:custGeom>
            <a:avLst/>
            <a:gdLst/>
            <a:ahLst/>
            <a:cxnLst>
              <a:cxn ang="0">
                <a:pos x="0" y="602318138"/>
              </a:cxn>
              <a:cxn ang="0">
                <a:pos x="0" y="0"/>
              </a:cxn>
              <a:cxn ang="0">
                <a:pos x="604836710" y="0"/>
              </a:cxn>
              <a:cxn ang="0">
                <a:pos x="604836710" y="602318138"/>
              </a:cxn>
              <a:cxn ang="0">
                <a:pos x="0" y="602318138"/>
              </a:cxn>
            </a:cxnLst>
            <a:pathLst>
              <a:path w="241" h="240">
                <a:moveTo>
                  <a:pt x="0" y="239"/>
                </a:moveTo>
                <a:lnTo>
                  <a:pt x="0" y="0"/>
                </a:lnTo>
                <a:lnTo>
                  <a:pt x="240" y="0"/>
                </a:lnTo>
                <a:lnTo>
                  <a:pt x="240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82" name="Freeform 58"/>
          <p:cNvSpPr/>
          <p:nvPr/>
        </p:nvSpPr>
        <p:spPr>
          <a:xfrm>
            <a:off x="3094038" y="5888038"/>
            <a:ext cx="384175" cy="381000"/>
          </a:xfrm>
          <a:custGeom>
            <a:avLst/>
            <a:gdLst/>
            <a:ahLst/>
            <a:cxnLst>
              <a:cxn ang="0">
                <a:pos x="0" y="602318138"/>
              </a:cxn>
              <a:cxn ang="0">
                <a:pos x="0" y="0"/>
              </a:cxn>
              <a:cxn ang="0">
                <a:pos x="607358450" y="0"/>
              </a:cxn>
              <a:cxn ang="0">
                <a:pos x="607358450" y="602318138"/>
              </a:cxn>
              <a:cxn ang="0">
                <a:pos x="0" y="602318138"/>
              </a:cxn>
            </a:cxnLst>
            <a:pathLst>
              <a:path w="242" h="240">
                <a:moveTo>
                  <a:pt x="0" y="239"/>
                </a:moveTo>
                <a:lnTo>
                  <a:pt x="0" y="0"/>
                </a:lnTo>
                <a:lnTo>
                  <a:pt x="241" y="0"/>
                </a:lnTo>
                <a:lnTo>
                  <a:pt x="241" y="239"/>
                </a:lnTo>
                <a:lnTo>
                  <a:pt x="0" y="2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83" name="Freeform 59"/>
          <p:cNvSpPr/>
          <p:nvPr/>
        </p:nvSpPr>
        <p:spPr>
          <a:xfrm>
            <a:off x="3154363" y="4497388"/>
            <a:ext cx="573087" cy="474662"/>
          </a:xfrm>
          <a:custGeom>
            <a:avLst/>
            <a:gdLst/>
            <a:ahLst/>
            <a:cxnLst>
              <a:cxn ang="0">
                <a:pos x="0" y="751005771"/>
              </a:cxn>
              <a:cxn ang="0">
                <a:pos x="0" y="0"/>
              </a:cxn>
              <a:cxn ang="0">
                <a:pos x="907255458" y="0"/>
              </a:cxn>
              <a:cxn ang="0">
                <a:pos x="907255458" y="751005771"/>
              </a:cxn>
              <a:cxn ang="0">
                <a:pos x="0" y="751005771"/>
              </a:cxn>
            </a:cxnLst>
            <a:pathLst>
              <a:path w="361" h="299">
                <a:moveTo>
                  <a:pt x="0" y="298"/>
                </a:moveTo>
                <a:lnTo>
                  <a:pt x="0" y="0"/>
                </a:lnTo>
                <a:lnTo>
                  <a:pt x="360" y="0"/>
                </a:lnTo>
                <a:lnTo>
                  <a:pt x="360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84" name="Freeform 60"/>
          <p:cNvSpPr/>
          <p:nvPr/>
        </p:nvSpPr>
        <p:spPr>
          <a:xfrm>
            <a:off x="3249613" y="4497388"/>
            <a:ext cx="1587" cy="47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51005771"/>
              </a:cxn>
              <a:cxn ang="0">
                <a:pos x="0" y="0"/>
              </a:cxn>
            </a:cxnLst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85" name="Freeform 61"/>
          <p:cNvSpPr/>
          <p:nvPr/>
        </p:nvSpPr>
        <p:spPr>
          <a:xfrm>
            <a:off x="3725863" y="4497388"/>
            <a:ext cx="574675" cy="474662"/>
          </a:xfrm>
          <a:custGeom>
            <a:avLst/>
            <a:gdLst/>
            <a:ahLst/>
            <a:cxnLst>
              <a:cxn ang="0">
                <a:pos x="0" y="751005771"/>
              </a:cxn>
              <a:cxn ang="0">
                <a:pos x="0" y="0"/>
              </a:cxn>
              <a:cxn ang="0">
                <a:pos x="909777200" y="0"/>
              </a:cxn>
              <a:cxn ang="0">
                <a:pos x="909777200" y="751005771"/>
              </a:cxn>
              <a:cxn ang="0">
                <a:pos x="0" y="751005771"/>
              </a:cxn>
            </a:cxnLst>
            <a:pathLst>
              <a:path w="362" h="299">
                <a:moveTo>
                  <a:pt x="0" y="298"/>
                </a:moveTo>
                <a:lnTo>
                  <a:pt x="0" y="0"/>
                </a:lnTo>
                <a:lnTo>
                  <a:pt x="361" y="0"/>
                </a:lnTo>
                <a:lnTo>
                  <a:pt x="3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86" name="Freeform 62"/>
          <p:cNvSpPr/>
          <p:nvPr/>
        </p:nvSpPr>
        <p:spPr>
          <a:xfrm>
            <a:off x="3822700" y="4497388"/>
            <a:ext cx="1588" cy="47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51005771"/>
              </a:cxn>
              <a:cxn ang="0">
                <a:pos x="0" y="0"/>
              </a:cxn>
            </a:cxnLst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87" name="Freeform 63"/>
          <p:cNvSpPr/>
          <p:nvPr/>
        </p:nvSpPr>
        <p:spPr>
          <a:xfrm>
            <a:off x="4298950" y="4497388"/>
            <a:ext cx="573088" cy="474662"/>
          </a:xfrm>
          <a:custGeom>
            <a:avLst/>
            <a:gdLst/>
            <a:ahLst/>
            <a:cxnLst>
              <a:cxn ang="0">
                <a:pos x="0" y="751005771"/>
              </a:cxn>
              <a:cxn ang="0">
                <a:pos x="0" y="0"/>
              </a:cxn>
              <a:cxn ang="0">
                <a:pos x="907257042" y="0"/>
              </a:cxn>
              <a:cxn ang="0">
                <a:pos x="907257042" y="751005771"/>
              </a:cxn>
              <a:cxn ang="0">
                <a:pos x="0" y="751005771"/>
              </a:cxn>
            </a:cxnLst>
            <a:pathLst>
              <a:path w="361" h="299">
                <a:moveTo>
                  <a:pt x="0" y="298"/>
                </a:moveTo>
                <a:lnTo>
                  <a:pt x="0" y="0"/>
                </a:lnTo>
                <a:lnTo>
                  <a:pt x="360" y="0"/>
                </a:lnTo>
                <a:lnTo>
                  <a:pt x="360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88" name="Freeform 64"/>
          <p:cNvSpPr/>
          <p:nvPr/>
        </p:nvSpPr>
        <p:spPr>
          <a:xfrm>
            <a:off x="4394200" y="4497388"/>
            <a:ext cx="1588" cy="47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51005771"/>
              </a:cxn>
              <a:cxn ang="0">
                <a:pos x="0" y="0"/>
              </a:cxn>
            </a:cxnLst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89" name="Freeform 65"/>
          <p:cNvSpPr/>
          <p:nvPr/>
        </p:nvSpPr>
        <p:spPr>
          <a:xfrm>
            <a:off x="4870450" y="4497388"/>
            <a:ext cx="574675" cy="474662"/>
          </a:xfrm>
          <a:custGeom>
            <a:avLst/>
            <a:gdLst/>
            <a:ahLst/>
            <a:cxnLst>
              <a:cxn ang="0">
                <a:pos x="0" y="751005771"/>
              </a:cxn>
              <a:cxn ang="0">
                <a:pos x="0" y="0"/>
              </a:cxn>
              <a:cxn ang="0">
                <a:pos x="909777200" y="0"/>
              </a:cxn>
              <a:cxn ang="0">
                <a:pos x="909777200" y="751005771"/>
              </a:cxn>
              <a:cxn ang="0">
                <a:pos x="0" y="751005771"/>
              </a:cxn>
            </a:cxnLst>
            <a:pathLst>
              <a:path w="362" h="299">
                <a:moveTo>
                  <a:pt x="0" y="298"/>
                </a:moveTo>
                <a:lnTo>
                  <a:pt x="0" y="0"/>
                </a:lnTo>
                <a:lnTo>
                  <a:pt x="361" y="0"/>
                </a:lnTo>
                <a:lnTo>
                  <a:pt x="3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90" name="Freeform 66"/>
          <p:cNvSpPr/>
          <p:nvPr/>
        </p:nvSpPr>
        <p:spPr>
          <a:xfrm>
            <a:off x="4967288" y="4497388"/>
            <a:ext cx="1587" cy="4746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51005771"/>
              </a:cxn>
              <a:cxn ang="0">
                <a:pos x="0" y="0"/>
              </a:cxn>
            </a:cxnLst>
            <a:pathLst>
              <a:path w="1" h="299">
                <a:moveTo>
                  <a:pt x="0" y="0"/>
                </a:moveTo>
                <a:lnTo>
                  <a:pt x="0" y="2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91" name="Freeform 67"/>
          <p:cNvSpPr/>
          <p:nvPr/>
        </p:nvSpPr>
        <p:spPr>
          <a:xfrm>
            <a:off x="5443538" y="4497388"/>
            <a:ext cx="98425" cy="474662"/>
          </a:xfrm>
          <a:custGeom>
            <a:avLst/>
            <a:gdLst/>
            <a:ahLst/>
            <a:cxnLst>
              <a:cxn ang="0">
                <a:pos x="0" y="751005771"/>
              </a:cxn>
              <a:cxn ang="0">
                <a:pos x="0" y="0"/>
              </a:cxn>
              <a:cxn ang="0">
                <a:pos x="153730325" y="0"/>
              </a:cxn>
              <a:cxn ang="0">
                <a:pos x="153730325" y="751005771"/>
              </a:cxn>
              <a:cxn ang="0">
                <a:pos x="0" y="751005771"/>
              </a:cxn>
            </a:cxnLst>
            <a:pathLst>
              <a:path w="62" h="299">
                <a:moveTo>
                  <a:pt x="0" y="298"/>
                </a:moveTo>
                <a:lnTo>
                  <a:pt x="0" y="0"/>
                </a:lnTo>
                <a:lnTo>
                  <a:pt x="61" y="0"/>
                </a:lnTo>
                <a:lnTo>
                  <a:pt x="61" y="298"/>
                </a:lnTo>
                <a:lnTo>
                  <a:pt x="0" y="29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92" name="Freeform 68"/>
          <p:cNvSpPr/>
          <p:nvPr/>
        </p:nvSpPr>
        <p:spPr>
          <a:xfrm>
            <a:off x="1030288" y="4900613"/>
            <a:ext cx="2173287" cy="963612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1527213895"/>
              </a:cxn>
              <a:cxn ang="0">
                <a:pos x="2147483646" y="0"/>
              </a:cxn>
            </a:cxnLst>
            <a:pathLst>
              <a:path w="1369" h="607">
                <a:moveTo>
                  <a:pt x="1368" y="0"/>
                </a:moveTo>
                <a:lnTo>
                  <a:pt x="0" y="606"/>
                </a:lnTo>
                <a:lnTo>
                  <a:pt x="136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93" name="Freeform 69"/>
          <p:cNvSpPr/>
          <p:nvPr/>
        </p:nvSpPr>
        <p:spPr>
          <a:xfrm>
            <a:off x="1030288" y="5788025"/>
            <a:ext cx="123825" cy="76200"/>
          </a:xfrm>
          <a:custGeom>
            <a:avLst/>
            <a:gdLst/>
            <a:ahLst/>
            <a:cxnLst>
              <a:cxn ang="0">
                <a:pos x="194052825" y="83165950"/>
              </a:cxn>
              <a:cxn ang="0">
                <a:pos x="0" y="118448138"/>
              </a:cxn>
              <a:cxn ang="0">
                <a:pos x="153730325" y="0"/>
              </a:cxn>
              <a:cxn ang="0">
                <a:pos x="194052825" y="83165950"/>
              </a:cxn>
            </a:cxnLst>
            <a:pathLst>
              <a:path w="78" h="48">
                <a:moveTo>
                  <a:pt x="77" y="33"/>
                </a:moveTo>
                <a:lnTo>
                  <a:pt x="0" y="47"/>
                </a:lnTo>
                <a:lnTo>
                  <a:pt x="61" y="0"/>
                </a:lnTo>
                <a:lnTo>
                  <a:pt x="77" y="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94" name="Freeform 70"/>
          <p:cNvSpPr/>
          <p:nvPr/>
        </p:nvSpPr>
        <p:spPr>
          <a:xfrm>
            <a:off x="2724150" y="4900613"/>
            <a:ext cx="1039813" cy="963612"/>
          </a:xfrm>
          <a:custGeom>
            <a:avLst/>
            <a:gdLst/>
            <a:ahLst/>
            <a:cxnLst>
              <a:cxn ang="0">
                <a:pos x="1648182980" y="0"/>
              </a:cxn>
              <a:cxn ang="0">
                <a:pos x="0" y="1527213895"/>
              </a:cxn>
              <a:cxn ang="0">
                <a:pos x="1648182980" y="0"/>
              </a:cxn>
            </a:cxnLst>
            <a:pathLst>
              <a:path w="655" h="607">
                <a:moveTo>
                  <a:pt x="654" y="0"/>
                </a:moveTo>
                <a:lnTo>
                  <a:pt x="0" y="606"/>
                </a:lnTo>
                <a:lnTo>
                  <a:pt x="65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95" name="Freeform 71"/>
          <p:cNvSpPr/>
          <p:nvPr/>
        </p:nvSpPr>
        <p:spPr>
          <a:xfrm>
            <a:off x="2724150" y="5759450"/>
            <a:ext cx="109538" cy="104775"/>
          </a:xfrm>
          <a:custGeom>
            <a:avLst/>
            <a:gdLst/>
            <a:ahLst/>
            <a:cxnLst>
              <a:cxn ang="0">
                <a:pos x="171371407" y="70564375"/>
              </a:cxn>
              <a:cxn ang="0">
                <a:pos x="0" y="163810950"/>
              </a:cxn>
              <a:cxn ang="0">
                <a:pos x="108368007" y="0"/>
              </a:cxn>
              <a:cxn ang="0">
                <a:pos x="171371407" y="70564375"/>
              </a:cxn>
            </a:cxnLst>
            <a:pathLst>
              <a:path w="69" h="66">
                <a:moveTo>
                  <a:pt x="68" y="28"/>
                </a:moveTo>
                <a:lnTo>
                  <a:pt x="0" y="65"/>
                </a:lnTo>
                <a:lnTo>
                  <a:pt x="43" y="0"/>
                </a:lnTo>
                <a:lnTo>
                  <a:pt x="68" y="2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96" name="Freeform 72"/>
          <p:cNvSpPr/>
          <p:nvPr/>
        </p:nvSpPr>
        <p:spPr>
          <a:xfrm>
            <a:off x="4333875" y="4913313"/>
            <a:ext cx="1588" cy="963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27213895"/>
              </a:cxn>
              <a:cxn ang="0">
                <a:pos x="0" y="0"/>
              </a:cxn>
            </a:cxnLst>
            <a:pathLst>
              <a:path w="1" h="607">
                <a:moveTo>
                  <a:pt x="0" y="0"/>
                </a:moveTo>
                <a:lnTo>
                  <a:pt x="0" y="60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97" name="Freeform 73"/>
          <p:cNvSpPr/>
          <p:nvPr/>
        </p:nvSpPr>
        <p:spPr>
          <a:xfrm>
            <a:off x="4303713" y="5756275"/>
            <a:ext cx="63500" cy="120650"/>
          </a:xfrm>
          <a:custGeom>
            <a:avLst/>
            <a:gdLst/>
            <a:ahLst/>
            <a:cxnLst>
              <a:cxn ang="0">
                <a:pos x="98286888" y="0"/>
              </a:cxn>
              <a:cxn ang="0">
                <a:pos x="47883763" y="189012513"/>
              </a:cxn>
              <a:cxn ang="0">
                <a:pos x="0" y="0"/>
              </a:cxn>
              <a:cxn ang="0">
                <a:pos x="98286888" y="0"/>
              </a:cxn>
            </a:cxnLst>
            <a:pathLst>
              <a:path w="40" h="76">
                <a:moveTo>
                  <a:pt x="39" y="0"/>
                </a:moveTo>
                <a:lnTo>
                  <a:pt x="19" y="75"/>
                </a:lnTo>
                <a:lnTo>
                  <a:pt x="0" y="0"/>
                </a:lnTo>
                <a:lnTo>
                  <a:pt x="3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98" name="Freeform 74"/>
          <p:cNvSpPr/>
          <p:nvPr/>
        </p:nvSpPr>
        <p:spPr>
          <a:xfrm>
            <a:off x="4918075" y="4913313"/>
            <a:ext cx="1087438" cy="9636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23787668" y="1527213895"/>
              </a:cxn>
              <a:cxn ang="0">
                <a:pos x="0" y="0"/>
              </a:cxn>
            </a:cxnLst>
            <a:pathLst>
              <a:path w="685" h="607">
                <a:moveTo>
                  <a:pt x="0" y="0"/>
                </a:moveTo>
                <a:lnTo>
                  <a:pt x="684" y="60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299" name="Freeform 75"/>
          <p:cNvSpPr/>
          <p:nvPr/>
        </p:nvSpPr>
        <p:spPr>
          <a:xfrm>
            <a:off x="5895975" y="5773738"/>
            <a:ext cx="109538" cy="103187"/>
          </a:xfrm>
          <a:custGeom>
            <a:avLst/>
            <a:gdLst/>
            <a:ahLst/>
            <a:cxnLst>
              <a:cxn ang="0">
                <a:pos x="60484026" y="0"/>
              </a:cxn>
              <a:cxn ang="0">
                <a:pos x="171371407" y="161289218"/>
              </a:cxn>
              <a:cxn ang="0">
                <a:pos x="0" y="70564033"/>
              </a:cxn>
              <a:cxn ang="0">
                <a:pos x="60484026" y="0"/>
              </a:cxn>
            </a:cxnLst>
            <a:pathLst>
              <a:path w="69" h="65">
                <a:moveTo>
                  <a:pt x="24" y="0"/>
                </a:moveTo>
                <a:lnTo>
                  <a:pt x="68" y="64"/>
                </a:lnTo>
                <a:lnTo>
                  <a:pt x="0" y="28"/>
                </a:lnTo>
                <a:lnTo>
                  <a:pt x="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300" name="Freeform 76"/>
          <p:cNvSpPr/>
          <p:nvPr/>
        </p:nvSpPr>
        <p:spPr>
          <a:xfrm>
            <a:off x="5478463" y="4913313"/>
            <a:ext cx="2197100" cy="950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1507052645"/>
              </a:cxn>
              <a:cxn ang="0">
                <a:pos x="0" y="0"/>
              </a:cxn>
            </a:cxnLst>
            <a:pathLst>
              <a:path w="1384" h="599">
                <a:moveTo>
                  <a:pt x="0" y="0"/>
                </a:moveTo>
                <a:lnTo>
                  <a:pt x="1383" y="59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301" name="Freeform 77"/>
          <p:cNvSpPr/>
          <p:nvPr/>
        </p:nvSpPr>
        <p:spPr>
          <a:xfrm>
            <a:off x="7553325" y="5788025"/>
            <a:ext cx="122238" cy="76200"/>
          </a:xfrm>
          <a:custGeom>
            <a:avLst/>
            <a:gdLst/>
            <a:ahLst/>
            <a:cxnLst>
              <a:cxn ang="0">
                <a:pos x="37803292" y="0"/>
              </a:cxn>
              <a:cxn ang="0">
                <a:pos x="191532658" y="118448138"/>
              </a:cxn>
              <a:cxn ang="0">
                <a:pos x="0" y="88206263"/>
              </a:cxn>
              <a:cxn ang="0">
                <a:pos x="37803292" y="0"/>
              </a:cxn>
            </a:cxnLst>
            <a:pathLst>
              <a:path w="77" h="48">
                <a:moveTo>
                  <a:pt x="15" y="0"/>
                </a:moveTo>
                <a:lnTo>
                  <a:pt x="76" y="47"/>
                </a:lnTo>
                <a:lnTo>
                  <a:pt x="0" y="35"/>
                </a:lnTo>
                <a:lnTo>
                  <a:pt x="1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2302" name="Rectangle 78"/>
          <p:cNvSpPr/>
          <p:nvPr/>
        </p:nvSpPr>
        <p:spPr>
          <a:xfrm>
            <a:off x="284163" y="5894388"/>
            <a:ext cx="3365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303" name="Rectangle 79"/>
          <p:cNvSpPr/>
          <p:nvPr/>
        </p:nvSpPr>
        <p:spPr>
          <a:xfrm>
            <a:off x="677863" y="5883275"/>
            <a:ext cx="336550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304" name="Rectangle 80"/>
          <p:cNvSpPr/>
          <p:nvPr/>
        </p:nvSpPr>
        <p:spPr>
          <a:xfrm>
            <a:off x="2360613" y="5894388"/>
            <a:ext cx="3365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305" name="Rectangle 81"/>
          <p:cNvSpPr/>
          <p:nvPr/>
        </p:nvSpPr>
        <p:spPr>
          <a:xfrm>
            <a:off x="3563938" y="5918200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306" name="Rectangle 82"/>
          <p:cNvSpPr/>
          <p:nvPr/>
        </p:nvSpPr>
        <p:spPr>
          <a:xfrm>
            <a:off x="3946525" y="5918200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307" name="Rectangle 83"/>
          <p:cNvSpPr/>
          <p:nvPr/>
        </p:nvSpPr>
        <p:spPr>
          <a:xfrm>
            <a:off x="5245100" y="58943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308" name="Rectangle 84"/>
          <p:cNvSpPr/>
          <p:nvPr/>
        </p:nvSpPr>
        <p:spPr>
          <a:xfrm>
            <a:off x="5627688" y="59070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309" name="Rectangle 85"/>
          <p:cNvSpPr/>
          <p:nvPr/>
        </p:nvSpPr>
        <p:spPr>
          <a:xfrm>
            <a:off x="6021388" y="5918200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310" name="Rectangle 86"/>
          <p:cNvSpPr/>
          <p:nvPr/>
        </p:nvSpPr>
        <p:spPr>
          <a:xfrm>
            <a:off x="6891338" y="59070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311" name="Rectangle 87"/>
          <p:cNvSpPr/>
          <p:nvPr/>
        </p:nvSpPr>
        <p:spPr>
          <a:xfrm>
            <a:off x="7273925" y="59070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312" name="Rectangle 88"/>
          <p:cNvSpPr/>
          <p:nvPr/>
        </p:nvSpPr>
        <p:spPr>
          <a:xfrm>
            <a:off x="7643813" y="58943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313" name="Rectangle 89"/>
          <p:cNvSpPr/>
          <p:nvPr/>
        </p:nvSpPr>
        <p:spPr>
          <a:xfrm>
            <a:off x="8024813" y="5883275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314" name="Rectangle 90"/>
          <p:cNvSpPr/>
          <p:nvPr/>
        </p:nvSpPr>
        <p:spPr>
          <a:xfrm>
            <a:off x="1978025" y="5894388"/>
            <a:ext cx="3365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315" name="Rectangle 91"/>
          <p:cNvSpPr/>
          <p:nvPr/>
        </p:nvSpPr>
        <p:spPr>
          <a:xfrm>
            <a:off x="2728913" y="5894388"/>
            <a:ext cx="3365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316" name="Rectangle 92"/>
          <p:cNvSpPr/>
          <p:nvPr/>
        </p:nvSpPr>
        <p:spPr>
          <a:xfrm>
            <a:off x="5080000" y="4575175"/>
            <a:ext cx="3651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317" name="Rectangle 93"/>
          <p:cNvSpPr/>
          <p:nvPr/>
        </p:nvSpPr>
        <p:spPr>
          <a:xfrm>
            <a:off x="3875088" y="4564063"/>
            <a:ext cx="3651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318" name="Rectangle 94"/>
          <p:cNvSpPr/>
          <p:nvPr/>
        </p:nvSpPr>
        <p:spPr>
          <a:xfrm>
            <a:off x="3325813" y="4564063"/>
            <a:ext cx="2730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319" name="Rectangle 95"/>
          <p:cNvSpPr/>
          <p:nvPr/>
        </p:nvSpPr>
        <p:spPr>
          <a:xfrm>
            <a:off x="4459288" y="4575175"/>
            <a:ext cx="3651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320" name="Arc 96"/>
          <p:cNvSpPr/>
          <p:nvPr/>
        </p:nvSpPr>
        <p:spPr>
          <a:xfrm rot="-3180000">
            <a:off x="1752600" y="5645150"/>
            <a:ext cx="3048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01067" y="6720417"/>
              </a:cxn>
              <a:cxn ang="0">
                <a:pos x="0" y="6720417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52321" name="Arc 97"/>
          <p:cNvSpPr/>
          <p:nvPr/>
        </p:nvSpPr>
        <p:spPr>
          <a:xfrm rot="-3180000">
            <a:off x="3429000" y="5645150"/>
            <a:ext cx="3048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01067" y="6720417"/>
              </a:cxn>
              <a:cxn ang="0">
                <a:pos x="0" y="6720417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52322" name="Arc 98"/>
          <p:cNvSpPr/>
          <p:nvPr/>
        </p:nvSpPr>
        <p:spPr>
          <a:xfrm rot="-3180000">
            <a:off x="5029200" y="5645150"/>
            <a:ext cx="3048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01067" y="6720417"/>
              </a:cxn>
              <a:cxn ang="0">
                <a:pos x="0" y="6720417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52323" name="Arc 99"/>
          <p:cNvSpPr/>
          <p:nvPr/>
        </p:nvSpPr>
        <p:spPr>
          <a:xfrm rot="-3180000">
            <a:off x="6629400" y="5645150"/>
            <a:ext cx="3048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01067" y="6720417"/>
              </a:cxn>
              <a:cxn ang="0">
                <a:pos x="0" y="6720417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grpSp>
        <p:nvGrpSpPr>
          <p:cNvPr id="52324" name="Group 100"/>
          <p:cNvGrpSpPr/>
          <p:nvPr/>
        </p:nvGrpSpPr>
        <p:grpSpPr>
          <a:xfrm rot="-2794362">
            <a:off x="7588250" y="-111125"/>
            <a:ext cx="1157288" cy="928688"/>
            <a:chOff x="4572" y="191"/>
            <a:chExt cx="729" cy="585"/>
          </a:xfrm>
        </p:grpSpPr>
        <p:sp>
          <p:nvSpPr>
            <p:cNvPr id="52325" name="Freeform 101"/>
            <p:cNvSpPr/>
            <p:nvPr/>
          </p:nvSpPr>
          <p:spPr>
            <a:xfrm>
              <a:off x="4572" y="191"/>
              <a:ext cx="313" cy="585"/>
            </a:xfrm>
            <a:custGeom>
              <a:avLst/>
              <a:gdLst/>
              <a:ahLst/>
              <a:cxnLst>
                <a:cxn ang="0">
                  <a:pos x="94" y="152"/>
                </a:cxn>
                <a:cxn ang="0">
                  <a:pos x="96" y="173"/>
                </a:cxn>
                <a:cxn ang="0">
                  <a:pos x="90" y="187"/>
                </a:cxn>
                <a:cxn ang="0">
                  <a:pos x="87" y="193"/>
                </a:cxn>
                <a:cxn ang="0">
                  <a:pos x="79" y="194"/>
                </a:cxn>
                <a:cxn ang="0">
                  <a:pos x="73" y="193"/>
                </a:cxn>
                <a:cxn ang="0">
                  <a:pos x="70" y="192"/>
                </a:cxn>
                <a:cxn ang="0">
                  <a:pos x="72" y="188"/>
                </a:cxn>
                <a:cxn ang="0">
                  <a:pos x="80" y="184"/>
                </a:cxn>
                <a:cxn ang="0">
                  <a:pos x="84" y="174"/>
                </a:cxn>
                <a:cxn ang="0">
                  <a:pos x="83" y="162"/>
                </a:cxn>
                <a:cxn ang="0">
                  <a:pos x="77" y="162"/>
                </a:cxn>
                <a:cxn ang="0">
                  <a:pos x="74" y="177"/>
                </a:cxn>
                <a:cxn ang="0">
                  <a:pos x="68" y="187"/>
                </a:cxn>
                <a:cxn ang="0">
                  <a:pos x="64" y="189"/>
                </a:cxn>
                <a:cxn ang="0">
                  <a:pos x="62" y="189"/>
                </a:cxn>
                <a:cxn ang="0">
                  <a:pos x="58" y="191"/>
                </a:cxn>
                <a:cxn ang="0">
                  <a:pos x="51" y="188"/>
                </a:cxn>
                <a:cxn ang="0">
                  <a:pos x="55" y="183"/>
                </a:cxn>
                <a:cxn ang="0">
                  <a:pos x="62" y="179"/>
                </a:cxn>
                <a:cxn ang="0">
                  <a:pos x="68" y="170"/>
                </a:cxn>
                <a:cxn ang="0">
                  <a:pos x="65" y="157"/>
                </a:cxn>
                <a:cxn ang="0">
                  <a:pos x="60" y="137"/>
                </a:cxn>
                <a:cxn ang="0">
                  <a:pos x="58" y="127"/>
                </a:cxn>
                <a:cxn ang="0">
                  <a:pos x="50" y="116"/>
                </a:cxn>
                <a:cxn ang="0">
                  <a:pos x="45" y="106"/>
                </a:cxn>
                <a:cxn ang="0">
                  <a:pos x="41" y="95"/>
                </a:cxn>
                <a:cxn ang="0">
                  <a:pos x="41" y="88"/>
                </a:cxn>
                <a:cxn ang="0">
                  <a:pos x="37" y="84"/>
                </a:cxn>
                <a:cxn ang="0">
                  <a:pos x="32" y="72"/>
                </a:cxn>
                <a:cxn ang="0">
                  <a:pos x="30" y="59"/>
                </a:cxn>
                <a:cxn ang="0">
                  <a:pos x="25" y="62"/>
                </a:cxn>
                <a:cxn ang="0">
                  <a:pos x="17" y="64"/>
                </a:cxn>
                <a:cxn ang="0">
                  <a:pos x="12" y="68"/>
                </a:cxn>
                <a:cxn ang="0">
                  <a:pos x="9" y="68"/>
                </a:cxn>
                <a:cxn ang="0">
                  <a:pos x="12" y="59"/>
                </a:cxn>
                <a:cxn ang="0">
                  <a:pos x="17" y="56"/>
                </a:cxn>
                <a:cxn ang="0">
                  <a:pos x="8" y="54"/>
                </a:cxn>
                <a:cxn ang="0">
                  <a:pos x="0" y="46"/>
                </a:cxn>
                <a:cxn ang="0">
                  <a:pos x="3" y="43"/>
                </a:cxn>
                <a:cxn ang="0">
                  <a:pos x="11" y="40"/>
                </a:cxn>
                <a:cxn ang="0">
                  <a:pos x="23" y="34"/>
                </a:cxn>
                <a:cxn ang="0">
                  <a:pos x="26" y="28"/>
                </a:cxn>
                <a:cxn ang="0">
                  <a:pos x="33" y="22"/>
                </a:cxn>
                <a:cxn ang="0">
                  <a:pos x="32" y="14"/>
                </a:cxn>
                <a:cxn ang="0">
                  <a:pos x="31" y="0"/>
                </a:cxn>
                <a:cxn ang="0">
                  <a:pos x="34" y="9"/>
                </a:cxn>
                <a:cxn ang="0">
                  <a:pos x="38" y="16"/>
                </a:cxn>
                <a:cxn ang="0">
                  <a:pos x="44" y="17"/>
                </a:cxn>
                <a:cxn ang="0">
                  <a:pos x="48" y="2"/>
                </a:cxn>
                <a:cxn ang="0">
                  <a:pos x="53" y="16"/>
                </a:cxn>
                <a:cxn ang="0">
                  <a:pos x="57" y="26"/>
                </a:cxn>
                <a:cxn ang="0">
                  <a:pos x="60" y="34"/>
                </a:cxn>
                <a:cxn ang="0">
                  <a:pos x="66" y="42"/>
                </a:cxn>
                <a:cxn ang="0">
                  <a:pos x="70" y="47"/>
                </a:cxn>
                <a:cxn ang="0">
                  <a:pos x="76" y="53"/>
                </a:cxn>
                <a:cxn ang="0">
                  <a:pos x="82" y="60"/>
                </a:cxn>
                <a:cxn ang="0">
                  <a:pos x="95" y="66"/>
                </a:cxn>
                <a:cxn ang="0">
                  <a:pos x="101" y="76"/>
                </a:cxn>
                <a:cxn ang="0">
                  <a:pos x="101" y="87"/>
                </a:cxn>
                <a:cxn ang="0">
                  <a:pos x="104" y="90"/>
                </a:cxn>
                <a:cxn ang="0">
                  <a:pos x="99" y="109"/>
                </a:cxn>
                <a:cxn ang="0">
                  <a:pos x="96" y="125"/>
                </a:cxn>
              </a:cxnLst>
              <a:pathLst>
                <a:path w="938" h="1755">
                  <a:moveTo>
                    <a:pt x="843" y="1191"/>
                  </a:moveTo>
                  <a:lnTo>
                    <a:pt x="834" y="1234"/>
                  </a:lnTo>
                  <a:lnTo>
                    <a:pt x="844" y="1239"/>
                  </a:lnTo>
                  <a:lnTo>
                    <a:pt x="835" y="1301"/>
                  </a:lnTo>
                  <a:lnTo>
                    <a:pt x="843" y="1306"/>
                  </a:lnTo>
                  <a:lnTo>
                    <a:pt x="848" y="1371"/>
                  </a:lnTo>
                  <a:lnTo>
                    <a:pt x="853" y="1436"/>
                  </a:lnTo>
                  <a:lnTo>
                    <a:pt x="856" y="1448"/>
                  </a:lnTo>
                  <a:lnTo>
                    <a:pt x="860" y="1479"/>
                  </a:lnTo>
                  <a:lnTo>
                    <a:pt x="864" y="1516"/>
                  </a:lnTo>
                  <a:lnTo>
                    <a:pt x="864" y="1554"/>
                  </a:lnTo>
                  <a:lnTo>
                    <a:pt x="861" y="1559"/>
                  </a:lnTo>
                  <a:lnTo>
                    <a:pt x="856" y="1572"/>
                  </a:lnTo>
                  <a:lnTo>
                    <a:pt x="848" y="1590"/>
                  </a:lnTo>
                  <a:lnTo>
                    <a:pt x="838" y="1612"/>
                  </a:lnTo>
                  <a:lnTo>
                    <a:pt x="829" y="1636"/>
                  </a:lnTo>
                  <a:lnTo>
                    <a:pt x="819" y="1660"/>
                  </a:lnTo>
                  <a:lnTo>
                    <a:pt x="811" y="1679"/>
                  </a:lnTo>
                  <a:lnTo>
                    <a:pt x="804" y="1694"/>
                  </a:lnTo>
                  <a:lnTo>
                    <a:pt x="800" y="1706"/>
                  </a:lnTo>
                  <a:lnTo>
                    <a:pt x="797" y="1715"/>
                  </a:lnTo>
                  <a:lnTo>
                    <a:pt x="794" y="1724"/>
                  </a:lnTo>
                  <a:lnTo>
                    <a:pt x="788" y="1730"/>
                  </a:lnTo>
                  <a:lnTo>
                    <a:pt x="780" y="1737"/>
                  </a:lnTo>
                  <a:lnTo>
                    <a:pt x="770" y="1742"/>
                  </a:lnTo>
                  <a:lnTo>
                    <a:pt x="753" y="1746"/>
                  </a:lnTo>
                  <a:lnTo>
                    <a:pt x="732" y="1749"/>
                  </a:lnTo>
                  <a:lnTo>
                    <a:pt x="721" y="1755"/>
                  </a:lnTo>
                  <a:lnTo>
                    <a:pt x="712" y="1742"/>
                  </a:lnTo>
                  <a:lnTo>
                    <a:pt x="709" y="1742"/>
                  </a:lnTo>
                  <a:lnTo>
                    <a:pt x="704" y="1743"/>
                  </a:lnTo>
                  <a:lnTo>
                    <a:pt x="695" y="1743"/>
                  </a:lnTo>
                  <a:lnTo>
                    <a:pt x="686" y="1743"/>
                  </a:lnTo>
                  <a:lnTo>
                    <a:pt x="675" y="1742"/>
                  </a:lnTo>
                  <a:lnTo>
                    <a:pt x="666" y="1740"/>
                  </a:lnTo>
                  <a:lnTo>
                    <a:pt x="659" y="1736"/>
                  </a:lnTo>
                  <a:lnTo>
                    <a:pt x="655" y="1729"/>
                  </a:lnTo>
                  <a:lnTo>
                    <a:pt x="652" y="1730"/>
                  </a:lnTo>
                  <a:lnTo>
                    <a:pt x="647" y="1734"/>
                  </a:lnTo>
                  <a:lnTo>
                    <a:pt x="641" y="1736"/>
                  </a:lnTo>
                  <a:lnTo>
                    <a:pt x="632" y="1733"/>
                  </a:lnTo>
                  <a:lnTo>
                    <a:pt x="629" y="1730"/>
                  </a:lnTo>
                  <a:lnTo>
                    <a:pt x="628" y="1727"/>
                  </a:lnTo>
                  <a:lnTo>
                    <a:pt x="626" y="1724"/>
                  </a:lnTo>
                  <a:lnTo>
                    <a:pt x="625" y="1721"/>
                  </a:lnTo>
                  <a:lnTo>
                    <a:pt x="629" y="1711"/>
                  </a:lnTo>
                  <a:lnTo>
                    <a:pt x="635" y="1701"/>
                  </a:lnTo>
                  <a:lnTo>
                    <a:pt x="646" y="1693"/>
                  </a:lnTo>
                  <a:lnTo>
                    <a:pt x="657" y="1685"/>
                  </a:lnTo>
                  <a:lnTo>
                    <a:pt x="672" y="1678"/>
                  </a:lnTo>
                  <a:lnTo>
                    <a:pt x="688" y="1672"/>
                  </a:lnTo>
                  <a:lnTo>
                    <a:pt x="705" y="1667"/>
                  </a:lnTo>
                  <a:lnTo>
                    <a:pt x="722" y="1662"/>
                  </a:lnTo>
                  <a:lnTo>
                    <a:pt x="723" y="1660"/>
                  </a:lnTo>
                  <a:lnTo>
                    <a:pt x="727" y="1651"/>
                  </a:lnTo>
                  <a:lnTo>
                    <a:pt x="732" y="1638"/>
                  </a:lnTo>
                  <a:lnTo>
                    <a:pt x="739" y="1622"/>
                  </a:lnTo>
                  <a:lnTo>
                    <a:pt x="745" y="1604"/>
                  </a:lnTo>
                  <a:lnTo>
                    <a:pt x="753" y="1586"/>
                  </a:lnTo>
                  <a:lnTo>
                    <a:pt x="759" y="1568"/>
                  </a:lnTo>
                  <a:lnTo>
                    <a:pt x="766" y="1551"/>
                  </a:lnTo>
                  <a:lnTo>
                    <a:pt x="768" y="1536"/>
                  </a:lnTo>
                  <a:lnTo>
                    <a:pt x="767" y="1519"/>
                  </a:lnTo>
                  <a:lnTo>
                    <a:pt x="761" y="1501"/>
                  </a:lnTo>
                  <a:lnTo>
                    <a:pt x="753" y="1482"/>
                  </a:lnTo>
                  <a:lnTo>
                    <a:pt x="742" y="1461"/>
                  </a:lnTo>
                  <a:lnTo>
                    <a:pt x="733" y="1439"/>
                  </a:lnTo>
                  <a:lnTo>
                    <a:pt x="723" y="1416"/>
                  </a:lnTo>
                  <a:lnTo>
                    <a:pt x="715" y="1390"/>
                  </a:lnTo>
                  <a:lnTo>
                    <a:pt x="713" y="1399"/>
                  </a:lnTo>
                  <a:lnTo>
                    <a:pt x="705" y="1424"/>
                  </a:lnTo>
                  <a:lnTo>
                    <a:pt x="696" y="1456"/>
                  </a:lnTo>
                  <a:lnTo>
                    <a:pt x="688" y="1487"/>
                  </a:lnTo>
                  <a:lnTo>
                    <a:pt x="696" y="1555"/>
                  </a:lnTo>
                  <a:lnTo>
                    <a:pt x="693" y="1558"/>
                  </a:lnTo>
                  <a:lnTo>
                    <a:pt x="688" y="1567"/>
                  </a:lnTo>
                  <a:lnTo>
                    <a:pt x="679" y="1580"/>
                  </a:lnTo>
                  <a:lnTo>
                    <a:pt x="669" y="1595"/>
                  </a:lnTo>
                  <a:lnTo>
                    <a:pt x="657" y="1612"/>
                  </a:lnTo>
                  <a:lnTo>
                    <a:pt x="646" y="1627"/>
                  </a:lnTo>
                  <a:lnTo>
                    <a:pt x="635" y="1642"/>
                  </a:lnTo>
                  <a:lnTo>
                    <a:pt x="628" y="1653"/>
                  </a:lnTo>
                  <a:lnTo>
                    <a:pt x="619" y="1669"/>
                  </a:lnTo>
                  <a:lnTo>
                    <a:pt x="614" y="1679"/>
                  </a:lnTo>
                  <a:lnTo>
                    <a:pt x="610" y="1687"/>
                  </a:lnTo>
                  <a:lnTo>
                    <a:pt x="602" y="1694"/>
                  </a:lnTo>
                  <a:lnTo>
                    <a:pt x="595" y="1697"/>
                  </a:lnTo>
                  <a:lnTo>
                    <a:pt x="589" y="1698"/>
                  </a:lnTo>
                  <a:lnTo>
                    <a:pt x="583" y="1700"/>
                  </a:lnTo>
                  <a:lnTo>
                    <a:pt x="577" y="1700"/>
                  </a:lnTo>
                  <a:lnTo>
                    <a:pt x="571" y="1698"/>
                  </a:lnTo>
                  <a:lnTo>
                    <a:pt x="567" y="1698"/>
                  </a:lnTo>
                  <a:lnTo>
                    <a:pt x="565" y="1697"/>
                  </a:lnTo>
                  <a:lnTo>
                    <a:pt x="563" y="1697"/>
                  </a:lnTo>
                  <a:lnTo>
                    <a:pt x="561" y="1700"/>
                  </a:lnTo>
                  <a:lnTo>
                    <a:pt x="558" y="1702"/>
                  </a:lnTo>
                  <a:lnTo>
                    <a:pt x="554" y="1705"/>
                  </a:lnTo>
                  <a:lnTo>
                    <a:pt x="549" y="1707"/>
                  </a:lnTo>
                  <a:lnTo>
                    <a:pt x="543" y="1711"/>
                  </a:lnTo>
                  <a:lnTo>
                    <a:pt x="534" y="1714"/>
                  </a:lnTo>
                  <a:lnTo>
                    <a:pt x="523" y="1715"/>
                  </a:lnTo>
                  <a:lnTo>
                    <a:pt x="513" y="1701"/>
                  </a:lnTo>
                  <a:lnTo>
                    <a:pt x="469" y="1700"/>
                  </a:lnTo>
                  <a:lnTo>
                    <a:pt x="465" y="1685"/>
                  </a:lnTo>
                  <a:lnTo>
                    <a:pt x="464" y="1688"/>
                  </a:lnTo>
                  <a:lnTo>
                    <a:pt x="461" y="1692"/>
                  </a:lnTo>
                  <a:lnTo>
                    <a:pt x="459" y="1692"/>
                  </a:lnTo>
                  <a:lnTo>
                    <a:pt x="459" y="1685"/>
                  </a:lnTo>
                  <a:lnTo>
                    <a:pt x="460" y="1679"/>
                  </a:lnTo>
                  <a:lnTo>
                    <a:pt x="464" y="1670"/>
                  </a:lnTo>
                  <a:lnTo>
                    <a:pt x="470" y="1662"/>
                  </a:lnTo>
                  <a:lnTo>
                    <a:pt x="478" y="1653"/>
                  </a:lnTo>
                  <a:lnTo>
                    <a:pt x="490" y="1645"/>
                  </a:lnTo>
                  <a:lnTo>
                    <a:pt x="503" y="1639"/>
                  </a:lnTo>
                  <a:lnTo>
                    <a:pt x="519" y="1634"/>
                  </a:lnTo>
                  <a:lnTo>
                    <a:pt x="539" y="1631"/>
                  </a:lnTo>
                  <a:lnTo>
                    <a:pt x="541" y="1629"/>
                  </a:lnTo>
                  <a:lnTo>
                    <a:pt x="549" y="1622"/>
                  </a:lnTo>
                  <a:lnTo>
                    <a:pt x="561" y="1613"/>
                  </a:lnTo>
                  <a:lnTo>
                    <a:pt x="574" y="1602"/>
                  </a:lnTo>
                  <a:lnTo>
                    <a:pt x="586" y="1587"/>
                  </a:lnTo>
                  <a:lnTo>
                    <a:pt x="598" y="1573"/>
                  </a:lnTo>
                  <a:lnTo>
                    <a:pt x="608" y="1558"/>
                  </a:lnTo>
                  <a:lnTo>
                    <a:pt x="614" y="1544"/>
                  </a:lnTo>
                  <a:lnTo>
                    <a:pt x="610" y="1534"/>
                  </a:lnTo>
                  <a:lnTo>
                    <a:pt x="603" y="1510"/>
                  </a:lnTo>
                  <a:lnTo>
                    <a:pt x="595" y="1476"/>
                  </a:lnTo>
                  <a:lnTo>
                    <a:pt x="593" y="1442"/>
                  </a:lnTo>
                  <a:lnTo>
                    <a:pt x="583" y="1446"/>
                  </a:lnTo>
                  <a:lnTo>
                    <a:pt x="581" y="1438"/>
                  </a:lnTo>
                  <a:lnTo>
                    <a:pt x="580" y="1417"/>
                  </a:lnTo>
                  <a:lnTo>
                    <a:pt x="579" y="1389"/>
                  </a:lnTo>
                  <a:lnTo>
                    <a:pt x="580" y="1358"/>
                  </a:lnTo>
                  <a:lnTo>
                    <a:pt x="574" y="1364"/>
                  </a:lnTo>
                  <a:lnTo>
                    <a:pt x="580" y="1293"/>
                  </a:lnTo>
                  <a:lnTo>
                    <a:pt x="553" y="1289"/>
                  </a:lnTo>
                  <a:lnTo>
                    <a:pt x="540" y="1233"/>
                  </a:lnTo>
                  <a:lnTo>
                    <a:pt x="534" y="1239"/>
                  </a:lnTo>
                  <a:lnTo>
                    <a:pt x="532" y="1230"/>
                  </a:lnTo>
                  <a:lnTo>
                    <a:pt x="528" y="1208"/>
                  </a:lnTo>
                  <a:lnTo>
                    <a:pt x="526" y="1179"/>
                  </a:lnTo>
                  <a:lnTo>
                    <a:pt x="525" y="1149"/>
                  </a:lnTo>
                  <a:lnTo>
                    <a:pt x="522" y="1146"/>
                  </a:lnTo>
                  <a:lnTo>
                    <a:pt x="516" y="1141"/>
                  </a:lnTo>
                  <a:lnTo>
                    <a:pt x="505" y="1131"/>
                  </a:lnTo>
                  <a:lnTo>
                    <a:pt x="494" y="1115"/>
                  </a:lnTo>
                  <a:lnTo>
                    <a:pt x="481" y="1097"/>
                  </a:lnTo>
                  <a:lnTo>
                    <a:pt x="467" y="1074"/>
                  </a:lnTo>
                  <a:lnTo>
                    <a:pt x="454" y="1047"/>
                  </a:lnTo>
                  <a:lnTo>
                    <a:pt x="443" y="1016"/>
                  </a:lnTo>
                  <a:lnTo>
                    <a:pt x="439" y="1011"/>
                  </a:lnTo>
                  <a:lnTo>
                    <a:pt x="432" y="997"/>
                  </a:lnTo>
                  <a:lnTo>
                    <a:pt x="420" y="977"/>
                  </a:lnTo>
                  <a:lnTo>
                    <a:pt x="411" y="956"/>
                  </a:lnTo>
                  <a:lnTo>
                    <a:pt x="409" y="953"/>
                  </a:lnTo>
                  <a:lnTo>
                    <a:pt x="402" y="945"/>
                  </a:lnTo>
                  <a:lnTo>
                    <a:pt x="394" y="932"/>
                  </a:lnTo>
                  <a:lnTo>
                    <a:pt x="385" y="914"/>
                  </a:lnTo>
                  <a:lnTo>
                    <a:pt x="379" y="918"/>
                  </a:lnTo>
                  <a:lnTo>
                    <a:pt x="372" y="868"/>
                  </a:lnTo>
                  <a:lnTo>
                    <a:pt x="365" y="852"/>
                  </a:lnTo>
                  <a:lnTo>
                    <a:pt x="374" y="842"/>
                  </a:lnTo>
                  <a:lnTo>
                    <a:pt x="379" y="807"/>
                  </a:lnTo>
                  <a:lnTo>
                    <a:pt x="378" y="806"/>
                  </a:lnTo>
                  <a:lnTo>
                    <a:pt x="375" y="803"/>
                  </a:lnTo>
                  <a:lnTo>
                    <a:pt x="370" y="798"/>
                  </a:lnTo>
                  <a:lnTo>
                    <a:pt x="365" y="793"/>
                  </a:lnTo>
                  <a:lnTo>
                    <a:pt x="358" y="785"/>
                  </a:lnTo>
                  <a:lnTo>
                    <a:pt x="352" y="776"/>
                  </a:lnTo>
                  <a:lnTo>
                    <a:pt x="345" y="766"/>
                  </a:lnTo>
                  <a:lnTo>
                    <a:pt x="340" y="756"/>
                  </a:lnTo>
                  <a:lnTo>
                    <a:pt x="334" y="763"/>
                  </a:lnTo>
                  <a:lnTo>
                    <a:pt x="331" y="757"/>
                  </a:lnTo>
                  <a:lnTo>
                    <a:pt x="325" y="738"/>
                  </a:lnTo>
                  <a:lnTo>
                    <a:pt x="317" y="709"/>
                  </a:lnTo>
                  <a:lnTo>
                    <a:pt x="308" y="674"/>
                  </a:lnTo>
                  <a:lnTo>
                    <a:pt x="298" y="671"/>
                  </a:lnTo>
                  <a:lnTo>
                    <a:pt x="293" y="682"/>
                  </a:lnTo>
                  <a:lnTo>
                    <a:pt x="285" y="652"/>
                  </a:lnTo>
                  <a:lnTo>
                    <a:pt x="280" y="613"/>
                  </a:lnTo>
                  <a:lnTo>
                    <a:pt x="278" y="570"/>
                  </a:lnTo>
                  <a:lnTo>
                    <a:pt x="280" y="535"/>
                  </a:lnTo>
                  <a:lnTo>
                    <a:pt x="278" y="535"/>
                  </a:lnTo>
                  <a:lnTo>
                    <a:pt x="276" y="535"/>
                  </a:lnTo>
                  <a:lnTo>
                    <a:pt x="271" y="534"/>
                  </a:lnTo>
                  <a:lnTo>
                    <a:pt x="264" y="535"/>
                  </a:lnTo>
                  <a:lnTo>
                    <a:pt x="256" y="536"/>
                  </a:lnTo>
                  <a:lnTo>
                    <a:pt x="249" y="539"/>
                  </a:lnTo>
                  <a:lnTo>
                    <a:pt x="241" y="543"/>
                  </a:lnTo>
                  <a:lnTo>
                    <a:pt x="233" y="548"/>
                  </a:lnTo>
                  <a:lnTo>
                    <a:pt x="224" y="554"/>
                  </a:lnTo>
                  <a:lnTo>
                    <a:pt x="215" y="561"/>
                  </a:lnTo>
                  <a:lnTo>
                    <a:pt x="204" y="566"/>
                  </a:lnTo>
                  <a:lnTo>
                    <a:pt x="192" y="570"/>
                  </a:lnTo>
                  <a:lnTo>
                    <a:pt x="179" y="574"/>
                  </a:lnTo>
                  <a:lnTo>
                    <a:pt x="165" y="576"/>
                  </a:lnTo>
                  <a:lnTo>
                    <a:pt x="149" y="578"/>
                  </a:lnTo>
                  <a:lnTo>
                    <a:pt x="133" y="578"/>
                  </a:lnTo>
                  <a:lnTo>
                    <a:pt x="131" y="580"/>
                  </a:lnTo>
                  <a:lnTo>
                    <a:pt x="129" y="587"/>
                  </a:lnTo>
                  <a:lnTo>
                    <a:pt x="125" y="594"/>
                  </a:lnTo>
                  <a:lnTo>
                    <a:pt x="118" y="603"/>
                  </a:lnTo>
                  <a:lnTo>
                    <a:pt x="111" y="613"/>
                  </a:lnTo>
                  <a:lnTo>
                    <a:pt x="102" y="619"/>
                  </a:lnTo>
                  <a:lnTo>
                    <a:pt x="93" y="622"/>
                  </a:lnTo>
                  <a:lnTo>
                    <a:pt x="81" y="619"/>
                  </a:lnTo>
                  <a:lnTo>
                    <a:pt x="72" y="615"/>
                  </a:lnTo>
                  <a:lnTo>
                    <a:pt x="75" y="615"/>
                  </a:lnTo>
                  <a:lnTo>
                    <a:pt x="81" y="613"/>
                  </a:lnTo>
                  <a:lnTo>
                    <a:pt x="89" y="603"/>
                  </a:lnTo>
                  <a:lnTo>
                    <a:pt x="93" y="584"/>
                  </a:lnTo>
                  <a:lnTo>
                    <a:pt x="94" y="561"/>
                  </a:lnTo>
                  <a:lnTo>
                    <a:pt x="98" y="542"/>
                  </a:lnTo>
                  <a:lnTo>
                    <a:pt x="103" y="533"/>
                  </a:lnTo>
                  <a:lnTo>
                    <a:pt x="108" y="531"/>
                  </a:lnTo>
                  <a:lnTo>
                    <a:pt x="116" y="529"/>
                  </a:lnTo>
                  <a:lnTo>
                    <a:pt x="124" y="524"/>
                  </a:lnTo>
                  <a:lnTo>
                    <a:pt x="134" y="518"/>
                  </a:lnTo>
                  <a:lnTo>
                    <a:pt x="142" y="513"/>
                  </a:lnTo>
                  <a:lnTo>
                    <a:pt x="151" y="507"/>
                  </a:lnTo>
                  <a:lnTo>
                    <a:pt x="156" y="500"/>
                  </a:lnTo>
                  <a:lnTo>
                    <a:pt x="160" y="495"/>
                  </a:lnTo>
                  <a:lnTo>
                    <a:pt x="155" y="495"/>
                  </a:lnTo>
                  <a:lnTo>
                    <a:pt x="140" y="495"/>
                  </a:lnTo>
                  <a:lnTo>
                    <a:pt x="120" y="493"/>
                  </a:lnTo>
                  <a:lnTo>
                    <a:pt x="95" y="490"/>
                  </a:lnTo>
                  <a:lnTo>
                    <a:pt x="72" y="485"/>
                  </a:lnTo>
                  <a:lnTo>
                    <a:pt x="50" y="478"/>
                  </a:lnTo>
                  <a:lnTo>
                    <a:pt x="35" y="468"/>
                  </a:lnTo>
                  <a:lnTo>
                    <a:pt x="27" y="455"/>
                  </a:lnTo>
                  <a:lnTo>
                    <a:pt x="9" y="440"/>
                  </a:lnTo>
                  <a:lnTo>
                    <a:pt x="1" y="424"/>
                  </a:lnTo>
                  <a:lnTo>
                    <a:pt x="0" y="410"/>
                  </a:lnTo>
                  <a:lnTo>
                    <a:pt x="5" y="397"/>
                  </a:lnTo>
                  <a:lnTo>
                    <a:pt x="6" y="397"/>
                  </a:lnTo>
                  <a:lnTo>
                    <a:pt x="10" y="395"/>
                  </a:lnTo>
                  <a:lnTo>
                    <a:pt x="15" y="393"/>
                  </a:lnTo>
                  <a:lnTo>
                    <a:pt x="22" y="389"/>
                  </a:lnTo>
                  <a:lnTo>
                    <a:pt x="31" y="387"/>
                  </a:lnTo>
                  <a:lnTo>
                    <a:pt x="40" y="383"/>
                  </a:lnTo>
                  <a:lnTo>
                    <a:pt x="49" y="379"/>
                  </a:lnTo>
                  <a:lnTo>
                    <a:pt x="58" y="377"/>
                  </a:lnTo>
                  <a:lnTo>
                    <a:pt x="69" y="373"/>
                  </a:lnTo>
                  <a:lnTo>
                    <a:pt x="85" y="366"/>
                  </a:lnTo>
                  <a:lnTo>
                    <a:pt x="103" y="357"/>
                  </a:lnTo>
                  <a:lnTo>
                    <a:pt x="122" y="348"/>
                  </a:lnTo>
                  <a:lnTo>
                    <a:pt x="142" y="339"/>
                  </a:lnTo>
                  <a:lnTo>
                    <a:pt x="160" y="329"/>
                  </a:lnTo>
                  <a:lnTo>
                    <a:pt x="176" y="321"/>
                  </a:lnTo>
                  <a:lnTo>
                    <a:pt x="188" y="316"/>
                  </a:lnTo>
                  <a:lnTo>
                    <a:pt x="204" y="306"/>
                  </a:lnTo>
                  <a:lnTo>
                    <a:pt x="214" y="294"/>
                  </a:lnTo>
                  <a:lnTo>
                    <a:pt x="219" y="282"/>
                  </a:lnTo>
                  <a:lnTo>
                    <a:pt x="222" y="270"/>
                  </a:lnTo>
                  <a:lnTo>
                    <a:pt x="224" y="263"/>
                  </a:lnTo>
                  <a:lnTo>
                    <a:pt x="229" y="255"/>
                  </a:lnTo>
                  <a:lnTo>
                    <a:pt x="238" y="248"/>
                  </a:lnTo>
                  <a:lnTo>
                    <a:pt x="250" y="239"/>
                  </a:lnTo>
                  <a:lnTo>
                    <a:pt x="262" y="230"/>
                  </a:lnTo>
                  <a:lnTo>
                    <a:pt x="274" y="221"/>
                  </a:lnTo>
                  <a:lnTo>
                    <a:pt x="286" y="211"/>
                  </a:lnTo>
                  <a:lnTo>
                    <a:pt x="298" y="202"/>
                  </a:lnTo>
                  <a:lnTo>
                    <a:pt x="296" y="199"/>
                  </a:lnTo>
                  <a:lnTo>
                    <a:pt x="293" y="187"/>
                  </a:lnTo>
                  <a:lnTo>
                    <a:pt x="287" y="174"/>
                  </a:lnTo>
                  <a:lnTo>
                    <a:pt x="283" y="162"/>
                  </a:lnTo>
                  <a:lnTo>
                    <a:pt x="283" y="152"/>
                  </a:lnTo>
                  <a:lnTo>
                    <a:pt x="285" y="138"/>
                  </a:lnTo>
                  <a:lnTo>
                    <a:pt x="285" y="123"/>
                  </a:lnTo>
                  <a:lnTo>
                    <a:pt x="280" y="106"/>
                  </a:lnTo>
                  <a:lnTo>
                    <a:pt x="273" y="84"/>
                  </a:lnTo>
                  <a:lnTo>
                    <a:pt x="272" y="57"/>
                  </a:lnTo>
                  <a:lnTo>
                    <a:pt x="273" y="28"/>
                  </a:lnTo>
                  <a:lnTo>
                    <a:pt x="274" y="0"/>
                  </a:lnTo>
                  <a:lnTo>
                    <a:pt x="277" y="4"/>
                  </a:lnTo>
                  <a:lnTo>
                    <a:pt x="283" y="15"/>
                  </a:lnTo>
                  <a:lnTo>
                    <a:pt x="290" y="31"/>
                  </a:lnTo>
                  <a:lnTo>
                    <a:pt x="294" y="49"/>
                  </a:lnTo>
                  <a:lnTo>
                    <a:pt x="296" y="59"/>
                  </a:lnTo>
                  <a:lnTo>
                    <a:pt x="303" y="70"/>
                  </a:lnTo>
                  <a:lnTo>
                    <a:pt x="309" y="81"/>
                  </a:lnTo>
                  <a:lnTo>
                    <a:pt x="318" y="93"/>
                  </a:lnTo>
                  <a:lnTo>
                    <a:pt x="326" y="104"/>
                  </a:lnTo>
                  <a:lnTo>
                    <a:pt x="332" y="113"/>
                  </a:lnTo>
                  <a:lnTo>
                    <a:pt x="339" y="123"/>
                  </a:lnTo>
                  <a:lnTo>
                    <a:pt x="342" y="130"/>
                  </a:lnTo>
                  <a:lnTo>
                    <a:pt x="345" y="142"/>
                  </a:lnTo>
                  <a:lnTo>
                    <a:pt x="352" y="155"/>
                  </a:lnTo>
                  <a:lnTo>
                    <a:pt x="361" y="168"/>
                  </a:lnTo>
                  <a:lnTo>
                    <a:pt x="371" y="184"/>
                  </a:lnTo>
                  <a:lnTo>
                    <a:pt x="375" y="179"/>
                  </a:lnTo>
                  <a:lnTo>
                    <a:pt x="384" y="168"/>
                  </a:lnTo>
                  <a:lnTo>
                    <a:pt x="396" y="151"/>
                  </a:lnTo>
                  <a:lnTo>
                    <a:pt x="405" y="133"/>
                  </a:lnTo>
                  <a:lnTo>
                    <a:pt x="405" y="121"/>
                  </a:lnTo>
                  <a:lnTo>
                    <a:pt x="406" y="92"/>
                  </a:lnTo>
                  <a:lnTo>
                    <a:pt x="414" y="53"/>
                  </a:lnTo>
                  <a:lnTo>
                    <a:pt x="433" y="17"/>
                  </a:lnTo>
                  <a:lnTo>
                    <a:pt x="434" y="22"/>
                  </a:lnTo>
                  <a:lnTo>
                    <a:pt x="437" y="36"/>
                  </a:lnTo>
                  <a:lnTo>
                    <a:pt x="442" y="57"/>
                  </a:lnTo>
                  <a:lnTo>
                    <a:pt x="449" y="80"/>
                  </a:lnTo>
                  <a:lnTo>
                    <a:pt x="456" y="106"/>
                  </a:lnTo>
                  <a:lnTo>
                    <a:pt x="464" y="129"/>
                  </a:lnTo>
                  <a:lnTo>
                    <a:pt x="472" y="148"/>
                  </a:lnTo>
                  <a:lnTo>
                    <a:pt x="479" y="160"/>
                  </a:lnTo>
                  <a:lnTo>
                    <a:pt x="487" y="170"/>
                  </a:lnTo>
                  <a:lnTo>
                    <a:pt x="495" y="182"/>
                  </a:lnTo>
                  <a:lnTo>
                    <a:pt x="501" y="197"/>
                  </a:lnTo>
                  <a:lnTo>
                    <a:pt x="508" y="214"/>
                  </a:lnTo>
                  <a:lnTo>
                    <a:pt x="514" y="232"/>
                  </a:lnTo>
                  <a:lnTo>
                    <a:pt x="519" y="251"/>
                  </a:lnTo>
                  <a:lnTo>
                    <a:pt x="523" y="272"/>
                  </a:lnTo>
                  <a:lnTo>
                    <a:pt x="525" y="293"/>
                  </a:lnTo>
                  <a:lnTo>
                    <a:pt x="527" y="295"/>
                  </a:lnTo>
                  <a:lnTo>
                    <a:pt x="532" y="300"/>
                  </a:lnTo>
                  <a:lnTo>
                    <a:pt x="540" y="308"/>
                  </a:lnTo>
                  <a:lnTo>
                    <a:pt x="549" y="319"/>
                  </a:lnTo>
                  <a:lnTo>
                    <a:pt x="559" y="330"/>
                  </a:lnTo>
                  <a:lnTo>
                    <a:pt x="570" y="343"/>
                  </a:lnTo>
                  <a:lnTo>
                    <a:pt x="579" y="355"/>
                  </a:lnTo>
                  <a:lnTo>
                    <a:pt x="585" y="365"/>
                  </a:lnTo>
                  <a:lnTo>
                    <a:pt x="590" y="374"/>
                  </a:lnTo>
                  <a:lnTo>
                    <a:pt x="595" y="383"/>
                  </a:lnTo>
                  <a:lnTo>
                    <a:pt x="601" y="391"/>
                  </a:lnTo>
                  <a:lnTo>
                    <a:pt x="607" y="398"/>
                  </a:lnTo>
                  <a:lnTo>
                    <a:pt x="615" y="406"/>
                  </a:lnTo>
                  <a:lnTo>
                    <a:pt x="623" y="417"/>
                  </a:lnTo>
                  <a:lnTo>
                    <a:pt x="633" y="427"/>
                  </a:lnTo>
                  <a:lnTo>
                    <a:pt x="646" y="438"/>
                  </a:lnTo>
                  <a:lnTo>
                    <a:pt x="659" y="450"/>
                  </a:lnTo>
                  <a:lnTo>
                    <a:pt x="668" y="459"/>
                  </a:lnTo>
                  <a:lnTo>
                    <a:pt x="675" y="467"/>
                  </a:lnTo>
                  <a:lnTo>
                    <a:pt x="682" y="472"/>
                  </a:lnTo>
                  <a:lnTo>
                    <a:pt x="686" y="475"/>
                  </a:lnTo>
                  <a:lnTo>
                    <a:pt x="688" y="477"/>
                  </a:lnTo>
                  <a:lnTo>
                    <a:pt x="690" y="478"/>
                  </a:lnTo>
                  <a:lnTo>
                    <a:pt x="677" y="486"/>
                  </a:lnTo>
                  <a:lnTo>
                    <a:pt x="735" y="539"/>
                  </a:lnTo>
                  <a:lnTo>
                    <a:pt x="740" y="540"/>
                  </a:lnTo>
                  <a:lnTo>
                    <a:pt x="751" y="545"/>
                  </a:lnTo>
                  <a:lnTo>
                    <a:pt x="771" y="553"/>
                  </a:lnTo>
                  <a:lnTo>
                    <a:pt x="793" y="562"/>
                  </a:lnTo>
                  <a:lnTo>
                    <a:pt x="816" y="571"/>
                  </a:lnTo>
                  <a:lnTo>
                    <a:pt x="839" y="582"/>
                  </a:lnTo>
                  <a:lnTo>
                    <a:pt x="858" y="591"/>
                  </a:lnTo>
                  <a:lnTo>
                    <a:pt x="874" y="598"/>
                  </a:lnTo>
                  <a:lnTo>
                    <a:pt x="880" y="610"/>
                  </a:lnTo>
                  <a:lnTo>
                    <a:pt x="888" y="625"/>
                  </a:lnTo>
                  <a:lnTo>
                    <a:pt x="896" y="643"/>
                  </a:lnTo>
                  <a:lnTo>
                    <a:pt x="902" y="664"/>
                  </a:lnTo>
                  <a:lnTo>
                    <a:pt x="907" y="686"/>
                  </a:lnTo>
                  <a:lnTo>
                    <a:pt x="910" y="709"/>
                  </a:lnTo>
                  <a:lnTo>
                    <a:pt x="910" y="731"/>
                  </a:lnTo>
                  <a:lnTo>
                    <a:pt x="907" y="753"/>
                  </a:lnTo>
                  <a:lnTo>
                    <a:pt x="893" y="769"/>
                  </a:lnTo>
                  <a:lnTo>
                    <a:pt x="901" y="775"/>
                  </a:lnTo>
                  <a:lnTo>
                    <a:pt x="909" y="781"/>
                  </a:lnTo>
                  <a:lnTo>
                    <a:pt x="916" y="788"/>
                  </a:lnTo>
                  <a:lnTo>
                    <a:pt x="923" y="794"/>
                  </a:lnTo>
                  <a:lnTo>
                    <a:pt x="929" y="801"/>
                  </a:lnTo>
                  <a:lnTo>
                    <a:pt x="935" y="806"/>
                  </a:lnTo>
                  <a:lnTo>
                    <a:pt x="937" y="809"/>
                  </a:lnTo>
                  <a:lnTo>
                    <a:pt x="938" y="810"/>
                  </a:lnTo>
                  <a:lnTo>
                    <a:pt x="904" y="827"/>
                  </a:lnTo>
                  <a:lnTo>
                    <a:pt x="926" y="848"/>
                  </a:lnTo>
                  <a:lnTo>
                    <a:pt x="902" y="842"/>
                  </a:lnTo>
                  <a:lnTo>
                    <a:pt x="905" y="887"/>
                  </a:lnTo>
                  <a:lnTo>
                    <a:pt x="898" y="939"/>
                  </a:lnTo>
                  <a:lnTo>
                    <a:pt x="889" y="980"/>
                  </a:lnTo>
                  <a:lnTo>
                    <a:pt x="886" y="997"/>
                  </a:lnTo>
                  <a:lnTo>
                    <a:pt x="883" y="1019"/>
                  </a:lnTo>
                  <a:lnTo>
                    <a:pt x="880" y="1044"/>
                  </a:lnTo>
                  <a:lnTo>
                    <a:pt x="874" y="1072"/>
                  </a:lnTo>
                  <a:lnTo>
                    <a:pt x="869" y="1100"/>
                  </a:lnTo>
                  <a:lnTo>
                    <a:pt x="861" y="1127"/>
                  </a:lnTo>
                  <a:lnTo>
                    <a:pt x="855" y="1149"/>
                  </a:lnTo>
                  <a:lnTo>
                    <a:pt x="847" y="1167"/>
                  </a:lnTo>
                  <a:lnTo>
                    <a:pt x="840" y="1177"/>
                  </a:lnTo>
                  <a:lnTo>
                    <a:pt x="843" y="11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2326" name="Freeform 102"/>
            <p:cNvSpPr/>
            <p:nvPr/>
          </p:nvSpPr>
          <p:spPr>
            <a:xfrm>
              <a:off x="4852" y="390"/>
              <a:ext cx="449" cy="367"/>
            </a:xfrm>
            <a:custGeom>
              <a:avLst/>
              <a:gdLst/>
              <a:ahLst/>
              <a:cxnLst>
                <a:cxn ang="0">
                  <a:pos x="9" y="22"/>
                </a:cxn>
                <a:cxn ang="0">
                  <a:pos x="10" y="28"/>
                </a:cxn>
                <a:cxn ang="0">
                  <a:pos x="5" y="47"/>
                </a:cxn>
                <a:cxn ang="0">
                  <a:pos x="1" y="63"/>
                </a:cxn>
                <a:cxn ang="0">
                  <a:pos x="6" y="68"/>
                </a:cxn>
                <a:cxn ang="0">
                  <a:pos x="11" y="66"/>
                </a:cxn>
                <a:cxn ang="0">
                  <a:pos x="21" y="63"/>
                </a:cxn>
                <a:cxn ang="0">
                  <a:pos x="28" y="63"/>
                </a:cxn>
                <a:cxn ang="0">
                  <a:pos x="38" y="58"/>
                </a:cxn>
                <a:cxn ang="0">
                  <a:pos x="41" y="61"/>
                </a:cxn>
                <a:cxn ang="0">
                  <a:pos x="45" y="61"/>
                </a:cxn>
                <a:cxn ang="0">
                  <a:pos x="54" y="71"/>
                </a:cxn>
                <a:cxn ang="0">
                  <a:pos x="61" y="77"/>
                </a:cxn>
                <a:cxn ang="0">
                  <a:pos x="67" y="83"/>
                </a:cxn>
                <a:cxn ang="0">
                  <a:pos x="73" y="85"/>
                </a:cxn>
                <a:cxn ang="0">
                  <a:pos x="80" y="95"/>
                </a:cxn>
                <a:cxn ang="0">
                  <a:pos x="67" y="110"/>
                </a:cxn>
                <a:cxn ang="0">
                  <a:pos x="62" y="111"/>
                </a:cxn>
                <a:cxn ang="0">
                  <a:pos x="59" y="116"/>
                </a:cxn>
                <a:cxn ang="0">
                  <a:pos x="71" y="119"/>
                </a:cxn>
                <a:cxn ang="0">
                  <a:pos x="77" y="115"/>
                </a:cxn>
                <a:cxn ang="0">
                  <a:pos x="91" y="99"/>
                </a:cxn>
                <a:cxn ang="0">
                  <a:pos x="97" y="92"/>
                </a:cxn>
                <a:cxn ang="0">
                  <a:pos x="84" y="79"/>
                </a:cxn>
                <a:cxn ang="0">
                  <a:pos x="85" y="68"/>
                </a:cxn>
                <a:cxn ang="0">
                  <a:pos x="100" y="77"/>
                </a:cxn>
                <a:cxn ang="0">
                  <a:pos x="103" y="85"/>
                </a:cxn>
                <a:cxn ang="0">
                  <a:pos x="106" y="90"/>
                </a:cxn>
                <a:cxn ang="0">
                  <a:pos x="111" y="98"/>
                </a:cxn>
                <a:cxn ang="0">
                  <a:pos x="117" y="103"/>
                </a:cxn>
                <a:cxn ang="0">
                  <a:pos x="124" y="105"/>
                </a:cxn>
                <a:cxn ang="0">
                  <a:pos x="129" y="105"/>
                </a:cxn>
                <a:cxn ang="0">
                  <a:pos x="126" y="98"/>
                </a:cxn>
                <a:cxn ang="0">
                  <a:pos x="124" y="87"/>
                </a:cxn>
                <a:cxn ang="0">
                  <a:pos x="139" y="109"/>
                </a:cxn>
                <a:cxn ang="0">
                  <a:pos x="134" y="115"/>
                </a:cxn>
                <a:cxn ang="0">
                  <a:pos x="133" y="120"/>
                </a:cxn>
                <a:cxn ang="0">
                  <a:pos x="137" y="120"/>
                </a:cxn>
                <a:cxn ang="0">
                  <a:pos x="140" y="123"/>
                </a:cxn>
                <a:cxn ang="0">
                  <a:pos x="145" y="122"/>
                </a:cxn>
                <a:cxn ang="0">
                  <a:pos x="150" y="112"/>
                </a:cxn>
                <a:cxn ang="0">
                  <a:pos x="148" y="102"/>
                </a:cxn>
                <a:cxn ang="0">
                  <a:pos x="142" y="89"/>
                </a:cxn>
                <a:cxn ang="0">
                  <a:pos x="136" y="76"/>
                </a:cxn>
                <a:cxn ang="0">
                  <a:pos x="124" y="69"/>
                </a:cxn>
                <a:cxn ang="0">
                  <a:pos x="121" y="58"/>
                </a:cxn>
                <a:cxn ang="0">
                  <a:pos x="115" y="42"/>
                </a:cxn>
                <a:cxn ang="0">
                  <a:pos x="109" y="29"/>
                </a:cxn>
                <a:cxn ang="0">
                  <a:pos x="94" y="12"/>
                </a:cxn>
                <a:cxn ang="0">
                  <a:pos x="82" y="8"/>
                </a:cxn>
                <a:cxn ang="0">
                  <a:pos x="72" y="6"/>
                </a:cxn>
                <a:cxn ang="0">
                  <a:pos x="64" y="5"/>
                </a:cxn>
                <a:cxn ang="0">
                  <a:pos x="53" y="4"/>
                </a:cxn>
                <a:cxn ang="0">
                  <a:pos x="31" y="3"/>
                </a:cxn>
                <a:cxn ang="0">
                  <a:pos x="13" y="2"/>
                </a:cxn>
                <a:cxn ang="0">
                  <a:pos x="5" y="3"/>
                </a:cxn>
                <a:cxn ang="0">
                  <a:pos x="7" y="17"/>
                </a:cxn>
              </a:cxnLst>
              <a:pathLst>
                <a:path w="1345" h="1099">
                  <a:moveTo>
                    <a:pt x="67" y="155"/>
                  </a:moveTo>
                  <a:lnTo>
                    <a:pt x="53" y="171"/>
                  </a:lnTo>
                  <a:lnTo>
                    <a:pt x="61" y="177"/>
                  </a:lnTo>
                  <a:lnTo>
                    <a:pt x="69" y="183"/>
                  </a:lnTo>
                  <a:lnTo>
                    <a:pt x="76" y="190"/>
                  </a:lnTo>
                  <a:lnTo>
                    <a:pt x="83" y="196"/>
                  </a:lnTo>
                  <a:lnTo>
                    <a:pt x="89" y="203"/>
                  </a:lnTo>
                  <a:lnTo>
                    <a:pt x="95" y="208"/>
                  </a:lnTo>
                  <a:lnTo>
                    <a:pt x="97" y="211"/>
                  </a:lnTo>
                  <a:lnTo>
                    <a:pt x="98" y="212"/>
                  </a:lnTo>
                  <a:lnTo>
                    <a:pt x="64" y="229"/>
                  </a:lnTo>
                  <a:lnTo>
                    <a:pt x="86" y="250"/>
                  </a:lnTo>
                  <a:lnTo>
                    <a:pt x="62" y="244"/>
                  </a:lnTo>
                  <a:lnTo>
                    <a:pt x="65" y="289"/>
                  </a:lnTo>
                  <a:lnTo>
                    <a:pt x="58" y="341"/>
                  </a:lnTo>
                  <a:lnTo>
                    <a:pt x="49" y="382"/>
                  </a:lnTo>
                  <a:lnTo>
                    <a:pt x="46" y="399"/>
                  </a:lnTo>
                  <a:lnTo>
                    <a:pt x="43" y="421"/>
                  </a:lnTo>
                  <a:lnTo>
                    <a:pt x="40" y="446"/>
                  </a:lnTo>
                  <a:lnTo>
                    <a:pt x="34" y="474"/>
                  </a:lnTo>
                  <a:lnTo>
                    <a:pt x="29" y="502"/>
                  </a:lnTo>
                  <a:lnTo>
                    <a:pt x="21" y="529"/>
                  </a:lnTo>
                  <a:lnTo>
                    <a:pt x="15" y="551"/>
                  </a:lnTo>
                  <a:lnTo>
                    <a:pt x="7" y="569"/>
                  </a:lnTo>
                  <a:lnTo>
                    <a:pt x="0" y="579"/>
                  </a:lnTo>
                  <a:lnTo>
                    <a:pt x="3" y="593"/>
                  </a:lnTo>
                  <a:lnTo>
                    <a:pt x="24" y="610"/>
                  </a:lnTo>
                  <a:lnTo>
                    <a:pt x="25" y="593"/>
                  </a:lnTo>
                  <a:lnTo>
                    <a:pt x="39" y="604"/>
                  </a:lnTo>
                  <a:lnTo>
                    <a:pt x="51" y="609"/>
                  </a:lnTo>
                  <a:lnTo>
                    <a:pt x="58" y="609"/>
                  </a:lnTo>
                  <a:lnTo>
                    <a:pt x="61" y="609"/>
                  </a:lnTo>
                  <a:lnTo>
                    <a:pt x="52" y="592"/>
                  </a:lnTo>
                  <a:lnTo>
                    <a:pt x="84" y="608"/>
                  </a:lnTo>
                  <a:lnTo>
                    <a:pt x="83" y="593"/>
                  </a:lnTo>
                  <a:lnTo>
                    <a:pt x="100" y="592"/>
                  </a:lnTo>
                  <a:lnTo>
                    <a:pt x="118" y="590"/>
                  </a:lnTo>
                  <a:lnTo>
                    <a:pt x="136" y="586"/>
                  </a:lnTo>
                  <a:lnTo>
                    <a:pt x="153" y="581"/>
                  </a:lnTo>
                  <a:lnTo>
                    <a:pt x="167" y="575"/>
                  </a:lnTo>
                  <a:lnTo>
                    <a:pt x="178" y="572"/>
                  </a:lnTo>
                  <a:lnTo>
                    <a:pt x="186" y="569"/>
                  </a:lnTo>
                  <a:lnTo>
                    <a:pt x="189" y="568"/>
                  </a:lnTo>
                  <a:lnTo>
                    <a:pt x="193" y="577"/>
                  </a:lnTo>
                  <a:lnTo>
                    <a:pt x="216" y="560"/>
                  </a:lnTo>
                  <a:lnTo>
                    <a:pt x="216" y="566"/>
                  </a:lnTo>
                  <a:lnTo>
                    <a:pt x="245" y="554"/>
                  </a:lnTo>
                  <a:lnTo>
                    <a:pt x="248" y="564"/>
                  </a:lnTo>
                  <a:lnTo>
                    <a:pt x="288" y="539"/>
                  </a:lnTo>
                  <a:lnTo>
                    <a:pt x="300" y="537"/>
                  </a:lnTo>
                  <a:lnTo>
                    <a:pt x="310" y="532"/>
                  </a:lnTo>
                  <a:lnTo>
                    <a:pt x="320" y="528"/>
                  </a:lnTo>
                  <a:lnTo>
                    <a:pt x="329" y="523"/>
                  </a:lnTo>
                  <a:lnTo>
                    <a:pt x="337" y="519"/>
                  </a:lnTo>
                  <a:lnTo>
                    <a:pt x="342" y="515"/>
                  </a:lnTo>
                  <a:lnTo>
                    <a:pt x="346" y="512"/>
                  </a:lnTo>
                  <a:lnTo>
                    <a:pt x="347" y="511"/>
                  </a:lnTo>
                  <a:lnTo>
                    <a:pt x="351" y="546"/>
                  </a:lnTo>
                  <a:lnTo>
                    <a:pt x="361" y="547"/>
                  </a:lnTo>
                  <a:lnTo>
                    <a:pt x="370" y="548"/>
                  </a:lnTo>
                  <a:lnTo>
                    <a:pt x="381" y="548"/>
                  </a:lnTo>
                  <a:lnTo>
                    <a:pt x="390" y="547"/>
                  </a:lnTo>
                  <a:lnTo>
                    <a:pt x="396" y="547"/>
                  </a:lnTo>
                  <a:lnTo>
                    <a:pt x="403" y="547"/>
                  </a:lnTo>
                  <a:lnTo>
                    <a:pt x="407" y="546"/>
                  </a:lnTo>
                  <a:lnTo>
                    <a:pt x="408" y="546"/>
                  </a:lnTo>
                  <a:lnTo>
                    <a:pt x="419" y="566"/>
                  </a:lnTo>
                  <a:lnTo>
                    <a:pt x="431" y="584"/>
                  </a:lnTo>
                  <a:lnTo>
                    <a:pt x="443" y="600"/>
                  </a:lnTo>
                  <a:lnTo>
                    <a:pt x="456" y="613"/>
                  </a:lnTo>
                  <a:lnTo>
                    <a:pt x="468" y="624"/>
                  </a:lnTo>
                  <a:lnTo>
                    <a:pt x="481" y="636"/>
                  </a:lnTo>
                  <a:lnTo>
                    <a:pt x="494" y="645"/>
                  </a:lnTo>
                  <a:lnTo>
                    <a:pt x="507" y="654"/>
                  </a:lnTo>
                  <a:lnTo>
                    <a:pt x="519" y="663"/>
                  </a:lnTo>
                  <a:lnTo>
                    <a:pt x="530" y="673"/>
                  </a:lnTo>
                  <a:lnTo>
                    <a:pt x="539" y="685"/>
                  </a:lnTo>
                  <a:lnTo>
                    <a:pt x="548" y="695"/>
                  </a:lnTo>
                  <a:lnTo>
                    <a:pt x="556" y="706"/>
                  </a:lnTo>
                  <a:lnTo>
                    <a:pt x="564" y="716"/>
                  </a:lnTo>
                  <a:lnTo>
                    <a:pt x="572" y="725"/>
                  </a:lnTo>
                  <a:lnTo>
                    <a:pt x="581" y="733"/>
                  </a:lnTo>
                  <a:lnTo>
                    <a:pt x="590" y="739"/>
                  </a:lnTo>
                  <a:lnTo>
                    <a:pt x="600" y="743"/>
                  </a:lnTo>
                  <a:lnTo>
                    <a:pt x="610" y="747"/>
                  </a:lnTo>
                  <a:lnTo>
                    <a:pt x="621" y="750"/>
                  </a:lnTo>
                  <a:lnTo>
                    <a:pt x="630" y="751"/>
                  </a:lnTo>
                  <a:lnTo>
                    <a:pt x="639" y="753"/>
                  </a:lnTo>
                  <a:lnTo>
                    <a:pt x="646" y="757"/>
                  </a:lnTo>
                  <a:lnTo>
                    <a:pt x="653" y="762"/>
                  </a:lnTo>
                  <a:lnTo>
                    <a:pt x="661" y="771"/>
                  </a:lnTo>
                  <a:lnTo>
                    <a:pt x="670" y="784"/>
                  </a:lnTo>
                  <a:lnTo>
                    <a:pt x="681" y="801"/>
                  </a:lnTo>
                  <a:lnTo>
                    <a:pt x="694" y="818"/>
                  </a:lnTo>
                  <a:lnTo>
                    <a:pt x="704" y="835"/>
                  </a:lnTo>
                  <a:lnTo>
                    <a:pt x="715" y="849"/>
                  </a:lnTo>
                  <a:lnTo>
                    <a:pt x="721" y="859"/>
                  </a:lnTo>
                  <a:lnTo>
                    <a:pt x="724" y="863"/>
                  </a:lnTo>
                  <a:lnTo>
                    <a:pt x="632" y="988"/>
                  </a:lnTo>
                  <a:lnTo>
                    <a:pt x="618" y="985"/>
                  </a:lnTo>
                  <a:lnTo>
                    <a:pt x="612" y="987"/>
                  </a:lnTo>
                  <a:lnTo>
                    <a:pt x="606" y="989"/>
                  </a:lnTo>
                  <a:lnTo>
                    <a:pt x="596" y="989"/>
                  </a:lnTo>
                  <a:lnTo>
                    <a:pt x="588" y="988"/>
                  </a:lnTo>
                  <a:lnTo>
                    <a:pt x="581" y="988"/>
                  </a:lnTo>
                  <a:lnTo>
                    <a:pt x="573" y="991"/>
                  </a:lnTo>
                  <a:lnTo>
                    <a:pt x="565" y="993"/>
                  </a:lnTo>
                  <a:lnTo>
                    <a:pt x="557" y="997"/>
                  </a:lnTo>
                  <a:lnTo>
                    <a:pt x="552" y="1001"/>
                  </a:lnTo>
                  <a:lnTo>
                    <a:pt x="547" y="1006"/>
                  </a:lnTo>
                  <a:lnTo>
                    <a:pt x="544" y="1013"/>
                  </a:lnTo>
                  <a:lnTo>
                    <a:pt x="542" y="1024"/>
                  </a:lnTo>
                  <a:lnTo>
                    <a:pt x="537" y="1032"/>
                  </a:lnTo>
                  <a:lnTo>
                    <a:pt x="533" y="1038"/>
                  </a:lnTo>
                  <a:lnTo>
                    <a:pt x="532" y="1040"/>
                  </a:lnTo>
                  <a:lnTo>
                    <a:pt x="554" y="1060"/>
                  </a:lnTo>
                  <a:lnTo>
                    <a:pt x="554" y="1069"/>
                  </a:lnTo>
                  <a:lnTo>
                    <a:pt x="618" y="1069"/>
                  </a:lnTo>
                  <a:lnTo>
                    <a:pt x="632" y="1067"/>
                  </a:lnTo>
                  <a:lnTo>
                    <a:pt x="642" y="1063"/>
                  </a:lnTo>
                  <a:lnTo>
                    <a:pt x="651" y="1060"/>
                  </a:lnTo>
                  <a:lnTo>
                    <a:pt x="659" y="1056"/>
                  </a:lnTo>
                  <a:lnTo>
                    <a:pt x="666" y="1053"/>
                  </a:lnTo>
                  <a:lnTo>
                    <a:pt x="672" y="1046"/>
                  </a:lnTo>
                  <a:lnTo>
                    <a:pt x="680" y="1038"/>
                  </a:lnTo>
                  <a:lnTo>
                    <a:pt x="689" y="1029"/>
                  </a:lnTo>
                  <a:lnTo>
                    <a:pt x="703" y="1014"/>
                  </a:lnTo>
                  <a:lnTo>
                    <a:pt x="724" y="992"/>
                  </a:lnTo>
                  <a:lnTo>
                    <a:pt x="747" y="966"/>
                  </a:lnTo>
                  <a:lnTo>
                    <a:pt x="771" y="939"/>
                  </a:lnTo>
                  <a:lnTo>
                    <a:pt x="795" y="912"/>
                  </a:lnTo>
                  <a:lnTo>
                    <a:pt x="815" y="890"/>
                  </a:lnTo>
                  <a:lnTo>
                    <a:pt x="828" y="875"/>
                  </a:lnTo>
                  <a:lnTo>
                    <a:pt x="833" y="869"/>
                  </a:lnTo>
                  <a:lnTo>
                    <a:pt x="854" y="857"/>
                  </a:lnTo>
                  <a:lnTo>
                    <a:pt x="864" y="842"/>
                  </a:lnTo>
                  <a:lnTo>
                    <a:pt x="869" y="832"/>
                  </a:lnTo>
                  <a:lnTo>
                    <a:pt x="871" y="827"/>
                  </a:lnTo>
                  <a:lnTo>
                    <a:pt x="847" y="805"/>
                  </a:lnTo>
                  <a:lnTo>
                    <a:pt x="826" y="786"/>
                  </a:lnTo>
                  <a:lnTo>
                    <a:pt x="805" y="766"/>
                  </a:lnTo>
                  <a:lnTo>
                    <a:pt x="786" y="747"/>
                  </a:lnTo>
                  <a:lnTo>
                    <a:pt x="770" y="730"/>
                  </a:lnTo>
                  <a:lnTo>
                    <a:pt x="758" y="713"/>
                  </a:lnTo>
                  <a:lnTo>
                    <a:pt x="749" y="697"/>
                  </a:lnTo>
                  <a:lnTo>
                    <a:pt x="747" y="680"/>
                  </a:lnTo>
                  <a:lnTo>
                    <a:pt x="749" y="650"/>
                  </a:lnTo>
                  <a:lnTo>
                    <a:pt x="756" y="630"/>
                  </a:lnTo>
                  <a:lnTo>
                    <a:pt x="762" y="615"/>
                  </a:lnTo>
                  <a:lnTo>
                    <a:pt x="765" y="612"/>
                  </a:lnTo>
                  <a:lnTo>
                    <a:pt x="782" y="633"/>
                  </a:lnTo>
                  <a:lnTo>
                    <a:pt x="804" y="650"/>
                  </a:lnTo>
                  <a:lnTo>
                    <a:pt x="828" y="663"/>
                  </a:lnTo>
                  <a:lnTo>
                    <a:pt x="853" y="673"/>
                  </a:lnTo>
                  <a:lnTo>
                    <a:pt x="876" y="681"/>
                  </a:lnTo>
                  <a:lnTo>
                    <a:pt x="895" y="689"/>
                  </a:lnTo>
                  <a:lnTo>
                    <a:pt x="909" y="697"/>
                  </a:lnTo>
                  <a:lnTo>
                    <a:pt x="916" y="704"/>
                  </a:lnTo>
                  <a:lnTo>
                    <a:pt x="921" y="722"/>
                  </a:lnTo>
                  <a:lnTo>
                    <a:pt x="925" y="742"/>
                  </a:lnTo>
                  <a:lnTo>
                    <a:pt x="926" y="756"/>
                  </a:lnTo>
                  <a:lnTo>
                    <a:pt x="927" y="761"/>
                  </a:lnTo>
                  <a:lnTo>
                    <a:pt x="935" y="757"/>
                  </a:lnTo>
                  <a:lnTo>
                    <a:pt x="940" y="779"/>
                  </a:lnTo>
                  <a:lnTo>
                    <a:pt x="945" y="796"/>
                  </a:lnTo>
                  <a:lnTo>
                    <a:pt x="949" y="805"/>
                  </a:lnTo>
                  <a:lnTo>
                    <a:pt x="951" y="809"/>
                  </a:lnTo>
                  <a:lnTo>
                    <a:pt x="957" y="806"/>
                  </a:lnTo>
                  <a:lnTo>
                    <a:pt x="962" y="822"/>
                  </a:lnTo>
                  <a:lnTo>
                    <a:pt x="969" y="837"/>
                  </a:lnTo>
                  <a:lnTo>
                    <a:pt x="976" y="850"/>
                  </a:lnTo>
                  <a:lnTo>
                    <a:pt x="985" y="863"/>
                  </a:lnTo>
                  <a:lnTo>
                    <a:pt x="993" y="873"/>
                  </a:lnTo>
                  <a:lnTo>
                    <a:pt x="1000" y="881"/>
                  </a:lnTo>
                  <a:lnTo>
                    <a:pt x="1005" y="886"/>
                  </a:lnTo>
                  <a:lnTo>
                    <a:pt x="1006" y="887"/>
                  </a:lnTo>
                  <a:lnTo>
                    <a:pt x="1015" y="873"/>
                  </a:lnTo>
                  <a:lnTo>
                    <a:pt x="1031" y="902"/>
                  </a:lnTo>
                  <a:lnTo>
                    <a:pt x="1041" y="916"/>
                  </a:lnTo>
                  <a:lnTo>
                    <a:pt x="1049" y="921"/>
                  </a:lnTo>
                  <a:lnTo>
                    <a:pt x="1051" y="921"/>
                  </a:lnTo>
                  <a:lnTo>
                    <a:pt x="1056" y="911"/>
                  </a:lnTo>
                  <a:lnTo>
                    <a:pt x="1076" y="933"/>
                  </a:lnTo>
                  <a:lnTo>
                    <a:pt x="1082" y="924"/>
                  </a:lnTo>
                  <a:lnTo>
                    <a:pt x="1099" y="936"/>
                  </a:lnTo>
                  <a:lnTo>
                    <a:pt x="1113" y="944"/>
                  </a:lnTo>
                  <a:lnTo>
                    <a:pt x="1125" y="949"/>
                  </a:lnTo>
                  <a:lnTo>
                    <a:pt x="1135" y="951"/>
                  </a:lnTo>
                  <a:lnTo>
                    <a:pt x="1143" y="949"/>
                  </a:lnTo>
                  <a:lnTo>
                    <a:pt x="1149" y="948"/>
                  </a:lnTo>
                  <a:lnTo>
                    <a:pt x="1154" y="944"/>
                  </a:lnTo>
                  <a:lnTo>
                    <a:pt x="1158" y="942"/>
                  </a:lnTo>
                  <a:lnTo>
                    <a:pt x="1149" y="930"/>
                  </a:lnTo>
                  <a:lnTo>
                    <a:pt x="1141" y="920"/>
                  </a:lnTo>
                  <a:lnTo>
                    <a:pt x="1135" y="909"/>
                  </a:lnTo>
                  <a:lnTo>
                    <a:pt x="1131" y="899"/>
                  </a:lnTo>
                  <a:lnTo>
                    <a:pt x="1127" y="889"/>
                  </a:lnTo>
                  <a:lnTo>
                    <a:pt x="1126" y="877"/>
                  </a:lnTo>
                  <a:lnTo>
                    <a:pt x="1126" y="866"/>
                  </a:lnTo>
                  <a:lnTo>
                    <a:pt x="1127" y="854"/>
                  </a:lnTo>
                  <a:lnTo>
                    <a:pt x="1128" y="829"/>
                  </a:lnTo>
                  <a:lnTo>
                    <a:pt x="1123" y="806"/>
                  </a:lnTo>
                  <a:lnTo>
                    <a:pt x="1117" y="789"/>
                  </a:lnTo>
                  <a:lnTo>
                    <a:pt x="1114" y="783"/>
                  </a:lnTo>
                  <a:lnTo>
                    <a:pt x="1217" y="858"/>
                  </a:lnTo>
                  <a:lnTo>
                    <a:pt x="1234" y="886"/>
                  </a:lnTo>
                  <a:lnTo>
                    <a:pt x="1243" y="915"/>
                  </a:lnTo>
                  <a:lnTo>
                    <a:pt x="1247" y="939"/>
                  </a:lnTo>
                  <a:lnTo>
                    <a:pt x="1248" y="961"/>
                  </a:lnTo>
                  <a:lnTo>
                    <a:pt x="1246" y="979"/>
                  </a:lnTo>
                  <a:lnTo>
                    <a:pt x="1243" y="993"/>
                  </a:lnTo>
                  <a:lnTo>
                    <a:pt x="1241" y="1002"/>
                  </a:lnTo>
                  <a:lnTo>
                    <a:pt x="1239" y="1005"/>
                  </a:lnTo>
                  <a:lnTo>
                    <a:pt x="1223" y="1011"/>
                  </a:lnTo>
                  <a:lnTo>
                    <a:pt x="1210" y="1020"/>
                  </a:lnTo>
                  <a:lnTo>
                    <a:pt x="1199" y="1031"/>
                  </a:lnTo>
                  <a:lnTo>
                    <a:pt x="1193" y="1042"/>
                  </a:lnTo>
                  <a:lnTo>
                    <a:pt x="1188" y="1054"/>
                  </a:lnTo>
                  <a:lnTo>
                    <a:pt x="1185" y="1063"/>
                  </a:lnTo>
                  <a:lnTo>
                    <a:pt x="1183" y="1069"/>
                  </a:lnTo>
                  <a:lnTo>
                    <a:pt x="1183" y="1072"/>
                  </a:lnTo>
                  <a:lnTo>
                    <a:pt x="1193" y="1074"/>
                  </a:lnTo>
                  <a:lnTo>
                    <a:pt x="1202" y="1077"/>
                  </a:lnTo>
                  <a:lnTo>
                    <a:pt x="1210" y="1077"/>
                  </a:lnTo>
                  <a:lnTo>
                    <a:pt x="1216" y="1077"/>
                  </a:lnTo>
                  <a:lnTo>
                    <a:pt x="1221" y="1076"/>
                  </a:lnTo>
                  <a:lnTo>
                    <a:pt x="1225" y="1076"/>
                  </a:lnTo>
                  <a:lnTo>
                    <a:pt x="1226" y="1074"/>
                  </a:lnTo>
                  <a:lnTo>
                    <a:pt x="1228" y="1074"/>
                  </a:lnTo>
                  <a:lnTo>
                    <a:pt x="1239" y="1076"/>
                  </a:lnTo>
                  <a:lnTo>
                    <a:pt x="1243" y="1085"/>
                  </a:lnTo>
                  <a:lnTo>
                    <a:pt x="1247" y="1090"/>
                  </a:lnTo>
                  <a:lnTo>
                    <a:pt x="1254" y="1095"/>
                  </a:lnTo>
                  <a:lnTo>
                    <a:pt x="1259" y="1098"/>
                  </a:lnTo>
                  <a:lnTo>
                    <a:pt x="1265" y="1099"/>
                  </a:lnTo>
                  <a:lnTo>
                    <a:pt x="1272" y="1099"/>
                  </a:lnTo>
                  <a:lnTo>
                    <a:pt x="1277" y="1098"/>
                  </a:lnTo>
                  <a:lnTo>
                    <a:pt x="1282" y="1096"/>
                  </a:lnTo>
                  <a:lnTo>
                    <a:pt x="1290" y="1094"/>
                  </a:lnTo>
                  <a:lnTo>
                    <a:pt x="1297" y="1093"/>
                  </a:lnTo>
                  <a:lnTo>
                    <a:pt x="1303" y="1091"/>
                  </a:lnTo>
                  <a:lnTo>
                    <a:pt x="1305" y="1091"/>
                  </a:lnTo>
                  <a:lnTo>
                    <a:pt x="1321" y="1058"/>
                  </a:lnTo>
                  <a:lnTo>
                    <a:pt x="1335" y="1041"/>
                  </a:lnTo>
                  <a:lnTo>
                    <a:pt x="1343" y="1024"/>
                  </a:lnTo>
                  <a:lnTo>
                    <a:pt x="1345" y="1006"/>
                  </a:lnTo>
                  <a:lnTo>
                    <a:pt x="1344" y="989"/>
                  </a:lnTo>
                  <a:lnTo>
                    <a:pt x="1341" y="973"/>
                  </a:lnTo>
                  <a:lnTo>
                    <a:pt x="1336" y="957"/>
                  </a:lnTo>
                  <a:lnTo>
                    <a:pt x="1332" y="942"/>
                  </a:lnTo>
                  <a:lnTo>
                    <a:pt x="1330" y="929"/>
                  </a:lnTo>
                  <a:lnTo>
                    <a:pt x="1326" y="915"/>
                  </a:lnTo>
                  <a:lnTo>
                    <a:pt x="1319" y="897"/>
                  </a:lnTo>
                  <a:lnTo>
                    <a:pt x="1309" y="876"/>
                  </a:lnTo>
                  <a:lnTo>
                    <a:pt x="1297" y="854"/>
                  </a:lnTo>
                  <a:lnTo>
                    <a:pt x="1287" y="835"/>
                  </a:lnTo>
                  <a:lnTo>
                    <a:pt x="1277" y="815"/>
                  </a:lnTo>
                  <a:lnTo>
                    <a:pt x="1269" y="800"/>
                  </a:lnTo>
                  <a:lnTo>
                    <a:pt x="1265" y="788"/>
                  </a:lnTo>
                  <a:lnTo>
                    <a:pt x="1263" y="768"/>
                  </a:lnTo>
                  <a:lnTo>
                    <a:pt x="1260" y="746"/>
                  </a:lnTo>
                  <a:lnTo>
                    <a:pt x="1259" y="729"/>
                  </a:lnTo>
                  <a:lnTo>
                    <a:pt x="1257" y="721"/>
                  </a:lnTo>
                  <a:lnTo>
                    <a:pt x="1221" y="681"/>
                  </a:lnTo>
                  <a:lnTo>
                    <a:pt x="1184" y="676"/>
                  </a:lnTo>
                  <a:lnTo>
                    <a:pt x="1165" y="664"/>
                  </a:lnTo>
                  <a:lnTo>
                    <a:pt x="1148" y="653"/>
                  </a:lnTo>
                  <a:lnTo>
                    <a:pt x="1134" y="642"/>
                  </a:lnTo>
                  <a:lnTo>
                    <a:pt x="1122" y="632"/>
                  </a:lnTo>
                  <a:lnTo>
                    <a:pt x="1112" y="624"/>
                  </a:lnTo>
                  <a:lnTo>
                    <a:pt x="1105" y="618"/>
                  </a:lnTo>
                  <a:lnTo>
                    <a:pt x="1101" y="614"/>
                  </a:lnTo>
                  <a:lnTo>
                    <a:pt x="1100" y="613"/>
                  </a:lnTo>
                  <a:lnTo>
                    <a:pt x="1094" y="581"/>
                  </a:lnTo>
                  <a:lnTo>
                    <a:pt x="1087" y="551"/>
                  </a:lnTo>
                  <a:lnTo>
                    <a:pt x="1081" y="523"/>
                  </a:lnTo>
                  <a:lnTo>
                    <a:pt x="1073" y="497"/>
                  </a:lnTo>
                  <a:lnTo>
                    <a:pt x="1068" y="476"/>
                  </a:lnTo>
                  <a:lnTo>
                    <a:pt x="1063" y="459"/>
                  </a:lnTo>
                  <a:lnTo>
                    <a:pt x="1059" y="449"/>
                  </a:lnTo>
                  <a:lnTo>
                    <a:pt x="1058" y="445"/>
                  </a:lnTo>
                  <a:lnTo>
                    <a:pt x="1034" y="377"/>
                  </a:lnTo>
                  <a:lnTo>
                    <a:pt x="1047" y="373"/>
                  </a:lnTo>
                  <a:lnTo>
                    <a:pt x="1003" y="298"/>
                  </a:lnTo>
                  <a:lnTo>
                    <a:pt x="1002" y="296"/>
                  </a:lnTo>
                  <a:lnTo>
                    <a:pt x="1000" y="288"/>
                  </a:lnTo>
                  <a:lnTo>
                    <a:pt x="994" y="276"/>
                  </a:lnTo>
                  <a:lnTo>
                    <a:pt x="984" y="260"/>
                  </a:lnTo>
                  <a:lnTo>
                    <a:pt x="963" y="229"/>
                  </a:lnTo>
                  <a:lnTo>
                    <a:pt x="943" y="198"/>
                  </a:lnTo>
                  <a:lnTo>
                    <a:pt x="921" y="169"/>
                  </a:lnTo>
                  <a:lnTo>
                    <a:pt x="899" y="145"/>
                  </a:lnTo>
                  <a:lnTo>
                    <a:pt x="875" y="123"/>
                  </a:lnTo>
                  <a:lnTo>
                    <a:pt x="849" y="107"/>
                  </a:lnTo>
                  <a:lnTo>
                    <a:pt x="822" y="97"/>
                  </a:lnTo>
                  <a:lnTo>
                    <a:pt x="793" y="93"/>
                  </a:lnTo>
                  <a:lnTo>
                    <a:pt x="780" y="88"/>
                  </a:lnTo>
                  <a:lnTo>
                    <a:pt x="766" y="83"/>
                  </a:lnTo>
                  <a:lnTo>
                    <a:pt x="752" y="79"/>
                  </a:lnTo>
                  <a:lnTo>
                    <a:pt x="737" y="74"/>
                  </a:lnTo>
                  <a:lnTo>
                    <a:pt x="721" y="70"/>
                  </a:lnTo>
                  <a:lnTo>
                    <a:pt x="706" y="66"/>
                  </a:lnTo>
                  <a:lnTo>
                    <a:pt x="690" y="62"/>
                  </a:lnTo>
                  <a:lnTo>
                    <a:pt x="675" y="60"/>
                  </a:lnTo>
                  <a:lnTo>
                    <a:pt x="659" y="57"/>
                  </a:lnTo>
                  <a:lnTo>
                    <a:pt x="644" y="54"/>
                  </a:lnTo>
                  <a:lnTo>
                    <a:pt x="631" y="52"/>
                  </a:lnTo>
                  <a:lnTo>
                    <a:pt x="617" y="51"/>
                  </a:lnTo>
                  <a:lnTo>
                    <a:pt x="605" y="49"/>
                  </a:lnTo>
                  <a:lnTo>
                    <a:pt x="593" y="48"/>
                  </a:lnTo>
                  <a:lnTo>
                    <a:pt x="584" y="48"/>
                  </a:lnTo>
                  <a:lnTo>
                    <a:pt x="577" y="48"/>
                  </a:lnTo>
                  <a:lnTo>
                    <a:pt x="561" y="48"/>
                  </a:lnTo>
                  <a:lnTo>
                    <a:pt x="543" y="47"/>
                  </a:lnTo>
                  <a:lnTo>
                    <a:pt x="524" y="45"/>
                  </a:lnTo>
                  <a:lnTo>
                    <a:pt x="506" y="43"/>
                  </a:lnTo>
                  <a:lnTo>
                    <a:pt x="489" y="40"/>
                  </a:lnTo>
                  <a:lnTo>
                    <a:pt x="476" y="39"/>
                  </a:lnTo>
                  <a:lnTo>
                    <a:pt x="467" y="36"/>
                  </a:lnTo>
                  <a:lnTo>
                    <a:pt x="463" y="36"/>
                  </a:lnTo>
                  <a:lnTo>
                    <a:pt x="426" y="39"/>
                  </a:lnTo>
                  <a:lnTo>
                    <a:pt x="431" y="26"/>
                  </a:lnTo>
                  <a:lnTo>
                    <a:pt x="359" y="33"/>
                  </a:lnTo>
                  <a:lnTo>
                    <a:pt x="281" y="30"/>
                  </a:lnTo>
                  <a:lnTo>
                    <a:pt x="294" y="21"/>
                  </a:lnTo>
                  <a:lnTo>
                    <a:pt x="222" y="24"/>
                  </a:lnTo>
                  <a:lnTo>
                    <a:pt x="195" y="20"/>
                  </a:lnTo>
                  <a:lnTo>
                    <a:pt x="168" y="17"/>
                  </a:lnTo>
                  <a:lnTo>
                    <a:pt x="140" y="16"/>
                  </a:lnTo>
                  <a:lnTo>
                    <a:pt x="114" y="15"/>
                  </a:lnTo>
                  <a:lnTo>
                    <a:pt x="89" y="12"/>
                  </a:lnTo>
                  <a:lnTo>
                    <a:pt x="67" y="9"/>
                  </a:lnTo>
                  <a:lnTo>
                    <a:pt x="48" y="5"/>
                  </a:lnTo>
                  <a:lnTo>
                    <a:pt x="34" y="0"/>
                  </a:lnTo>
                  <a:lnTo>
                    <a:pt x="40" y="12"/>
                  </a:lnTo>
                  <a:lnTo>
                    <a:pt x="48" y="27"/>
                  </a:lnTo>
                  <a:lnTo>
                    <a:pt x="56" y="45"/>
                  </a:lnTo>
                  <a:lnTo>
                    <a:pt x="62" y="66"/>
                  </a:lnTo>
                  <a:lnTo>
                    <a:pt x="67" y="88"/>
                  </a:lnTo>
                  <a:lnTo>
                    <a:pt x="70" y="111"/>
                  </a:lnTo>
                  <a:lnTo>
                    <a:pt x="70" y="133"/>
                  </a:lnTo>
                  <a:lnTo>
                    <a:pt x="67" y="15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2327" name="Freeform 103"/>
            <p:cNvSpPr/>
            <p:nvPr/>
          </p:nvSpPr>
          <p:spPr>
            <a:xfrm>
              <a:off x="4659" y="290"/>
              <a:ext cx="10" cy="1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2"/>
                </a:cxn>
                <a:cxn ang="0">
                  <a:pos x="2" y="1"/>
                </a:cxn>
              </a:cxnLst>
              <a:pathLst>
                <a:path w="32" h="30">
                  <a:moveTo>
                    <a:pt x="18" y="9"/>
                  </a:moveTo>
                  <a:lnTo>
                    <a:pt x="15" y="8"/>
                  </a:lnTo>
                  <a:lnTo>
                    <a:pt x="10" y="5"/>
                  </a:lnTo>
                  <a:lnTo>
                    <a:pt x="5" y="2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8"/>
                  </a:lnTo>
                  <a:lnTo>
                    <a:pt x="5" y="26"/>
                  </a:lnTo>
                  <a:lnTo>
                    <a:pt x="6" y="30"/>
                  </a:lnTo>
                  <a:lnTo>
                    <a:pt x="32" y="22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2328" name="Freeform 104"/>
            <p:cNvSpPr/>
            <p:nvPr/>
          </p:nvSpPr>
          <p:spPr>
            <a:xfrm>
              <a:off x="4574" y="324"/>
              <a:ext cx="13" cy="1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3" y="6"/>
                </a:cxn>
                <a:cxn ang="0">
                  <a:pos x="2" y="5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1" y="0"/>
                </a:cxn>
              </a:cxnLst>
              <a:pathLst>
                <a:path w="39" h="54">
                  <a:moveTo>
                    <a:pt x="5" y="1"/>
                  </a:moveTo>
                  <a:lnTo>
                    <a:pt x="18" y="0"/>
                  </a:lnTo>
                  <a:lnTo>
                    <a:pt x="29" y="1"/>
                  </a:lnTo>
                  <a:lnTo>
                    <a:pt x="36" y="2"/>
                  </a:lnTo>
                  <a:lnTo>
                    <a:pt x="39" y="4"/>
                  </a:lnTo>
                  <a:lnTo>
                    <a:pt x="38" y="14"/>
                  </a:lnTo>
                  <a:lnTo>
                    <a:pt x="34" y="24"/>
                  </a:lnTo>
                  <a:lnTo>
                    <a:pt x="30" y="35"/>
                  </a:lnTo>
                  <a:lnTo>
                    <a:pt x="27" y="44"/>
                  </a:lnTo>
                  <a:lnTo>
                    <a:pt x="30" y="50"/>
                  </a:lnTo>
                  <a:lnTo>
                    <a:pt x="34" y="53"/>
                  </a:lnTo>
                  <a:lnTo>
                    <a:pt x="34" y="54"/>
                  </a:lnTo>
                  <a:lnTo>
                    <a:pt x="27" y="51"/>
                  </a:lnTo>
                  <a:lnTo>
                    <a:pt x="17" y="47"/>
                  </a:lnTo>
                  <a:lnTo>
                    <a:pt x="8" y="41"/>
                  </a:lnTo>
                  <a:lnTo>
                    <a:pt x="3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3" y="6"/>
                  </a:lnTo>
                  <a:lnTo>
                    <a:pt x="4" y="2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2329" name="Freeform 105"/>
            <p:cNvSpPr/>
            <p:nvPr/>
          </p:nvSpPr>
          <p:spPr>
            <a:xfrm>
              <a:off x="4601" y="344"/>
              <a:ext cx="65" cy="52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1" y="4"/>
                </a:cxn>
                <a:cxn ang="0">
                  <a:pos x="12" y="4"/>
                </a:cxn>
                <a:cxn ang="0">
                  <a:pos x="13" y="3"/>
                </a:cxn>
                <a:cxn ang="0">
                  <a:pos x="13" y="3"/>
                </a:cxn>
                <a:cxn ang="0">
                  <a:pos x="14" y="2"/>
                </a:cxn>
                <a:cxn ang="0">
                  <a:pos x="15" y="2"/>
                </a:cxn>
                <a:cxn ang="0">
                  <a:pos x="16" y="1"/>
                </a:cxn>
                <a:cxn ang="0">
                  <a:pos x="17" y="1"/>
                </a:cxn>
                <a:cxn ang="0">
                  <a:pos x="18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22" y="1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9" y="2"/>
                </a:cxn>
                <a:cxn ang="0">
                  <a:pos x="17" y="3"/>
                </a:cxn>
                <a:cxn ang="0">
                  <a:pos x="16" y="4"/>
                </a:cxn>
                <a:cxn ang="0">
                  <a:pos x="15" y="5"/>
                </a:cxn>
                <a:cxn ang="0">
                  <a:pos x="14" y="6"/>
                </a:cxn>
                <a:cxn ang="0">
                  <a:pos x="13" y="7"/>
                </a:cxn>
                <a:cxn ang="0">
                  <a:pos x="12" y="8"/>
                </a:cxn>
                <a:cxn ang="0">
                  <a:pos x="11" y="8"/>
                </a:cxn>
                <a:cxn ang="0">
                  <a:pos x="10" y="9"/>
                </a:cxn>
                <a:cxn ang="0">
                  <a:pos x="9" y="9"/>
                </a:cxn>
                <a:cxn ang="0">
                  <a:pos x="8" y="10"/>
                </a:cxn>
                <a:cxn ang="0">
                  <a:pos x="7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5" y="12"/>
                </a:cxn>
                <a:cxn ang="0">
                  <a:pos x="3" y="14"/>
                </a:cxn>
                <a:cxn ang="0">
                  <a:pos x="2" y="16"/>
                </a:cxn>
                <a:cxn ang="0">
                  <a:pos x="2" y="17"/>
                </a:cxn>
                <a:cxn ang="0">
                  <a:pos x="1" y="17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2" y="14"/>
                </a:cxn>
                <a:cxn ang="0">
                  <a:pos x="2" y="12"/>
                </a:cxn>
                <a:cxn ang="0">
                  <a:pos x="2" y="10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4" y="8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8" y="6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9" y="4"/>
                </a:cxn>
              </a:cxnLst>
              <a:pathLst>
                <a:path w="194" h="156">
                  <a:moveTo>
                    <a:pt x="84" y="39"/>
                  </a:moveTo>
                  <a:lnTo>
                    <a:pt x="89" y="37"/>
                  </a:lnTo>
                  <a:lnTo>
                    <a:pt x="94" y="36"/>
                  </a:lnTo>
                  <a:lnTo>
                    <a:pt x="101" y="35"/>
                  </a:lnTo>
                  <a:lnTo>
                    <a:pt x="107" y="32"/>
                  </a:lnTo>
                  <a:lnTo>
                    <a:pt x="114" y="30"/>
                  </a:lnTo>
                  <a:lnTo>
                    <a:pt x="120" y="26"/>
                  </a:lnTo>
                  <a:lnTo>
                    <a:pt x="127" y="22"/>
                  </a:lnTo>
                  <a:lnTo>
                    <a:pt x="134" y="17"/>
                  </a:lnTo>
                  <a:lnTo>
                    <a:pt x="143" y="12"/>
                  </a:lnTo>
                  <a:lnTo>
                    <a:pt x="151" y="8"/>
                  </a:lnTo>
                  <a:lnTo>
                    <a:pt x="159" y="5"/>
                  </a:lnTo>
                  <a:lnTo>
                    <a:pt x="167" y="3"/>
                  </a:lnTo>
                  <a:lnTo>
                    <a:pt x="172" y="0"/>
                  </a:lnTo>
                  <a:lnTo>
                    <a:pt x="177" y="0"/>
                  </a:lnTo>
                  <a:lnTo>
                    <a:pt x="182" y="0"/>
                  </a:lnTo>
                  <a:lnTo>
                    <a:pt x="186" y="0"/>
                  </a:lnTo>
                  <a:lnTo>
                    <a:pt x="191" y="4"/>
                  </a:lnTo>
                  <a:lnTo>
                    <a:pt x="194" y="9"/>
                  </a:lnTo>
                  <a:lnTo>
                    <a:pt x="192" y="14"/>
                  </a:lnTo>
                  <a:lnTo>
                    <a:pt x="183" y="17"/>
                  </a:lnTo>
                  <a:lnTo>
                    <a:pt x="176" y="18"/>
                  </a:lnTo>
                  <a:lnTo>
                    <a:pt x="167" y="22"/>
                  </a:lnTo>
                  <a:lnTo>
                    <a:pt x="156" y="28"/>
                  </a:lnTo>
                  <a:lnTo>
                    <a:pt x="145" y="35"/>
                  </a:lnTo>
                  <a:lnTo>
                    <a:pt x="133" y="43"/>
                  </a:lnTo>
                  <a:lnTo>
                    <a:pt x="123" y="52"/>
                  </a:lnTo>
                  <a:lnTo>
                    <a:pt x="114" y="59"/>
                  </a:lnTo>
                  <a:lnTo>
                    <a:pt x="106" y="68"/>
                  </a:lnTo>
                  <a:lnTo>
                    <a:pt x="100" y="75"/>
                  </a:lnTo>
                  <a:lnTo>
                    <a:pt x="92" y="80"/>
                  </a:lnTo>
                  <a:lnTo>
                    <a:pt x="83" y="84"/>
                  </a:lnTo>
                  <a:lnTo>
                    <a:pt x="74" y="86"/>
                  </a:lnTo>
                  <a:lnTo>
                    <a:pt x="65" y="88"/>
                  </a:lnTo>
                  <a:lnTo>
                    <a:pt x="57" y="89"/>
                  </a:lnTo>
                  <a:lnTo>
                    <a:pt x="52" y="90"/>
                  </a:lnTo>
                  <a:lnTo>
                    <a:pt x="51" y="90"/>
                  </a:lnTo>
                  <a:lnTo>
                    <a:pt x="41" y="108"/>
                  </a:lnTo>
                  <a:lnTo>
                    <a:pt x="31" y="129"/>
                  </a:lnTo>
                  <a:lnTo>
                    <a:pt x="22" y="147"/>
                  </a:lnTo>
                  <a:lnTo>
                    <a:pt x="14" y="154"/>
                  </a:lnTo>
                  <a:lnTo>
                    <a:pt x="8" y="155"/>
                  </a:lnTo>
                  <a:lnTo>
                    <a:pt x="3" y="156"/>
                  </a:lnTo>
                  <a:lnTo>
                    <a:pt x="0" y="156"/>
                  </a:lnTo>
                  <a:lnTo>
                    <a:pt x="4" y="150"/>
                  </a:lnTo>
                  <a:lnTo>
                    <a:pt x="17" y="125"/>
                  </a:lnTo>
                  <a:lnTo>
                    <a:pt x="20" y="105"/>
                  </a:lnTo>
                  <a:lnTo>
                    <a:pt x="20" y="90"/>
                  </a:lnTo>
                  <a:lnTo>
                    <a:pt x="23" y="83"/>
                  </a:lnTo>
                  <a:lnTo>
                    <a:pt x="30" y="80"/>
                  </a:lnTo>
                  <a:lnTo>
                    <a:pt x="39" y="74"/>
                  </a:lnTo>
                  <a:lnTo>
                    <a:pt x="48" y="67"/>
                  </a:lnTo>
                  <a:lnTo>
                    <a:pt x="58" y="59"/>
                  </a:lnTo>
                  <a:lnTo>
                    <a:pt x="69" y="52"/>
                  </a:lnTo>
                  <a:lnTo>
                    <a:pt x="76" y="45"/>
                  </a:lnTo>
                  <a:lnTo>
                    <a:pt x="81" y="40"/>
                  </a:lnTo>
                  <a:lnTo>
                    <a:pt x="84" y="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2330" name="Freeform 106"/>
            <p:cNvSpPr/>
            <p:nvPr/>
          </p:nvSpPr>
          <p:spPr>
            <a:xfrm>
              <a:off x="4657" y="269"/>
              <a:ext cx="28" cy="2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4"/>
                </a:cxn>
                <a:cxn ang="0">
                  <a:pos x="2" y="4"/>
                </a:cxn>
                <a:cxn ang="0">
                  <a:pos x="4" y="5"/>
                </a:cxn>
                <a:cxn ang="0">
                  <a:pos x="3" y="6"/>
                </a:cxn>
                <a:cxn ang="0">
                  <a:pos x="5" y="9"/>
                </a:cxn>
                <a:cxn ang="0">
                  <a:pos x="9" y="9"/>
                </a:cxn>
                <a:cxn ang="0">
                  <a:pos x="8" y="7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6" y="0"/>
                </a:cxn>
                <a:cxn ang="0">
                  <a:pos x="5" y="0"/>
                </a:cxn>
              </a:cxnLst>
              <a:pathLst>
                <a:path w="86" h="84">
                  <a:moveTo>
                    <a:pt x="42" y="1"/>
                  </a:moveTo>
                  <a:lnTo>
                    <a:pt x="20" y="0"/>
                  </a:lnTo>
                  <a:lnTo>
                    <a:pt x="0" y="22"/>
                  </a:lnTo>
                  <a:lnTo>
                    <a:pt x="32" y="35"/>
                  </a:lnTo>
                  <a:lnTo>
                    <a:pt x="23" y="37"/>
                  </a:lnTo>
                  <a:lnTo>
                    <a:pt x="40" y="47"/>
                  </a:lnTo>
                  <a:lnTo>
                    <a:pt x="32" y="55"/>
                  </a:lnTo>
                  <a:lnTo>
                    <a:pt x="50" y="82"/>
                  </a:lnTo>
                  <a:lnTo>
                    <a:pt x="86" y="84"/>
                  </a:lnTo>
                  <a:lnTo>
                    <a:pt x="74" y="64"/>
                  </a:lnTo>
                  <a:lnTo>
                    <a:pt x="68" y="47"/>
                  </a:lnTo>
                  <a:lnTo>
                    <a:pt x="65" y="35"/>
                  </a:lnTo>
                  <a:lnTo>
                    <a:pt x="64" y="31"/>
                  </a:lnTo>
                  <a:lnTo>
                    <a:pt x="47" y="23"/>
                  </a:lnTo>
                  <a:lnTo>
                    <a:pt x="52" y="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2331" name="Freeform 107"/>
            <p:cNvSpPr/>
            <p:nvPr/>
          </p:nvSpPr>
          <p:spPr>
            <a:xfrm>
              <a:off x="4622" y="287"/>
              <a:ext cx="123" cy="6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6" y="6"/>
                </a:cxn>
                <a:cxn ang="0">
                  <a:pos x="3" y="8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1" y="11"/>
                </a:cxn>
                <a:cxn ang="0">
                  <a:pos x="2" y="12"/>
                </a:cxn>
                <a:cxn ang="0">
                  <a:pos x="5" y="14"/>
                </a:cxn>
                <a:cxn ang="0">
                  <a:pos x="7" y="15"/>
                </a:cxn>
                <a:cxn ang="0">
                  <a:pos x="10" y="16"/>
                </a:cxn>
                <a:cxn ang="0">
                  <a:pos x="11" y="16"/>
                </a:cxn>
                <a:cxn ang="0">
                  <a:pos x="13" y="16"/>
                </a:cxn>
                <a:cxn ang="0">
                  <a:pos x="18" y="13"/>
                </a:cxn>
                <a:cxn ang="0">
                  <a:pos x="20" y="14"/>
                </a:cxn>
                <a:cxn ang="0">
                  <a:pos x="22" y="15"/>
                </a:cxn>
                <a:cxn ang="0">
                  <a:pos x="23" y="15"/>
                </a:cxn>
                <a:cxn ang="0">
                  <a:pos x="24" y="16"/>
                </a:cxn>
                <a:cxn ang="0">
                  <a:pos x="23" y="22"/>
                </a:cxn>
                <a:cxn ang="0">
                  <a:pos x="27" y="22"/>
                </a:cxn>
                <a:cxn ang="0">
                  <a:pos x="31" y="22"/>
                </a:cxn>
                <a:cxn ang="0">
                  <a:pos x="34" y="23"/>
                </a:cxn>
                <a:cxn ang="0">
                  <a:pos x="35" y="21"/>
                </a:cxn>
                <a:cxn ang="0">
                  <a:pos x="35" y="18"/>
                </a:cxn>
                <a:cxn ang="0">
                  <a:pos x="36" y="18"/>
                </a:cxn>
                <a:cxn ang="0">
                  <a:pos x="37" y="18"/>
                </a:cxn>
                <a:cxn ang="0">
                  <a:pos x="38" y="18"/>
                </a:cxn>
                <a:cxn ang="0">
                  <a:pos x="39" y="18"/>
                </a:cxn>
                <a:cxn ang="0">
                  <a:pos x="38" y="17"/>
                </a:cxn>
                <a:cxn ang="0">
                  <a:pos x="36" y="16"/>
                </a:cxn>
                <a:cxn ang="0">
                  <a:pos x="36" y="16"/>
                </a:cxn>
                <a:cxn ang="0">
                  <a:pos x="38" y="16"/>
                </a:cxn>
                <a:cxn ang="0">
                  <a:pos x="40" y="16"/>
                </a:cxn>
                <a:cxn ang="0">
                  <a:pos x="41" y="16"/>
                </a:cxn>
                <a:cxn ang="0">
                  <a:pos x="40" y="16"/>
                </a:cxn>
                <a:cxn ang="0">
                  <a:pos x="39" y="15"/>
                </a:cxn>
                <a:cxn ang="0">
                  <a:pos x="38" y="14"/>
                </a:cxn>
                <a:cxn ang="0">
                  <a:pos x="37" y="13"/>
                </a:cxn>
                <a:cxn ang="0">
                  <a:pos x="38" y="13"/>
                </a:cxn>
                <a:cxn ang="0">
                  <a:pos x="40" y="13"/>
                </a:cxn>
                <a:cxn ang="0">
                  <a:pos x="37" y="11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36" y="8"/>
                </a:cxn>
                <a:cxn ang="0">
                  <a:pos x="33" y="7"/>
                </a:cxn>
                <a:cxn ang="0">
                  <a:pos x="33" y="5"/>
                </a:cxn>
                <a:cxn ang="0">
                  <a:pos x="31" y="3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7" y="2"/>
                </a:cxn>
                <a:cxn ang="0">
                  <a:pos x="26" y="5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5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9" y="6"/>
                </a:cxn>
                <a:cxn ang="0">
                  <a:pos x="17" y="6"/>
                </a:cxn>
                <a:cxn ang="0">
                  <a:pos x="16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5"/>
                </a:cxn>
                <a:cxn ang="0">
                  <a:pos x="11" y="4"/>
                </a:cxn>
              </a:cxnLst>
              <a:pathLst>
                <a:path w="370" h="208">
                  <a:moveTo>
                    <a:pt x="96" y="36"/>
                  </a:moveTo>
                  <a:lnTo>
                    <a:pt x="87" y="42"/>
                  </a:lnTo>
                  <a:lnTo>
                    <a:pt x="74" y="50"/>
                  </a:lnTo>
                  <a:lnTo>
                    <a:pt x="58" y="56"/>
                  </a:lnTo>
                  <a:lnTo>
                    <a:pt x="41" y="63"/>
                  </a:lnTo>
                  <a:lnTo>
                    <a:pt x="26" y="69"/>
                  </a:lnTo>
                  <a:lnTo>
                    <a:pt x="13" y="74"/>
                  </a:lnTo>
                  <a:lnTo>
                    <a:pt x="4" y="77"/>
                  </a:lnTo>
                  <a:lnTo>
                    <a:pt x="0" y="78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3"/>
                  </a:lnTo>
                  <a:lnTo>
                    <a:pt x="16" y="109"/>
                  </a:lnTo>
                  <a:lnTo>
                    <a:pt x="22" y="113"/>
                  </a:lnTo>
                  <a:lnTo>
                    <a:pt x="32" y="118"/>
                  </a:lnTo>
                  <a:lnTo>
                    <a:pt x="44" y="123"/>
                  </a:lnTo>
                  <a:lnTo>
                    <a:pt x="56" y="130"/>
                  </a:lnTo>
                  <a:lnTo>
                    <a:pt x="67" y="136"/>
                  </a:lnTo>
                  <a:lnTo>
                    <a:pt x="77" y="141"/>
                  </a:lnTo>
                  <a:lnTo>
                    <a:pt x="87" y="145"/>
                  </a:lnTo>
                  <a:lnTo>
                    <a:pt x="90" y="147"/>
                  </a:lnTo>
                  <a:lnTo>
                    <a:pt x="98" y="147"/>
                  </a:lnTo>
                  <a:lnTo>
                    <a:pt x="111" y="145"/>
                  </a:lnTo>
                  <a:lnTo>
                    <a:pt x="121" y="144"/>
                  </a:lnTo>
                  <a:lnTo>
                    <a:pt x="126" y="143"/>
                  </a:lnTo>
                  <a:lnTo>
                    <a:pt x="163" y="121"/>
                  </a:lnTo>
                  <a:lnTo>
                    <a:pt x="170" y="125"/>
                  </a:lnTo>
                  <a:lnTo>
                    <a:pt x="178" y="129"/>
                  </a:lnTo>
                  <a:lnTo>
                    <a:pt x="187" y="132"/>
                  </a:lnTo>
                  <a:lnTo>
                    <a:pt x="196" y="135"/>
                  </a:lnTo>
                  <a:lnTo>
                    <a:pt x="204" y="138"/>
                  </a:lnTo>
                  <a:lnTo>
                    <a:pt x="210" y="140"/>
                  </a:lnTo>
                  <a:lnTo>
                    <a:pt x="214" y="141"/>
                  </a:lnTo>
                  <a:lnTo>
                    <a:pt x="215" y="141"/>
                  </a:lnTo>
                  <a:lnTo>
                    <a:pt x="200" y="205"/>
                  </a:lnTo>
                  <a:lnTo>
                    <a:pt x="210" y="199"/>
                  </a:lnTo>
                  <a:lnTo>
                    <a:pt x="227" y="198"/>
                  </a:lnTo>
                  <a:lnTo>
                    <a:pt x="245" y="198"/>
                  </a:lnTo>
                  <a:lnTo>
                    <a:pt x="266" y="201"/>
                  </a:lnTo>
                  <a:lnTo>
                    <a:pt x="284" y="203"/>
                  </a:lnTo>
                  <a:lnTo>
                    <a:pt x="299" y="206"/>
                  </a:lnTo>
                  <a:lnTo>
                    <a:pt x="311" y="207"/>
                  </a:lnTo>
                  <a:lnTo>
                    <a:pt x="315" y="208"/>
                  </a:lnTo>
                  <a:lnTo>
                    <a:pt x="317" y="193"/>
                  </a:lnTo>
                  <a:lnTo>
                    <a:pt x="316" y="179"/>
                  </a:lnTo>
                  <a:lnTo>
                    <a:pt x="315" y="167"/>
                  </a:lnTo>
                  <a:lnTo>
                    <a:pt x="313" y="162"/>
                  </a:lnTo>
                  <a:lnTo>
                    <a:pt x="321" y="161"/>
                  </a:lnTo>
                  <a:lnTo>
                    <a:pt x="328" y="161"/>
                  </a:lnTo>
                  <a:lnTo>
                    <a:pt x="334" y="162"/>
                  </a:lnTo>
                  <a:lnTo>
                    <a:pt x="340" y="162"/>
                  </a:lnTo>
                  <a:lnTo>
                    <a:pt x="346" y="163"/>
                  </a:lnTo>
                  <a:lnTo>
                    <a:pt x="350" y="165"/>
                  </a:lnTo>
                  <a:lnTo>
                    <a:pt x="352" y="166"/>
                  </a:lnTo>
                  <a:lnTo>
                    <a:pt x="353" y="166"/>
                  </a:lnTo>
                  <a:lnTo>
                    <a:pt x="340" y="156"/>
                  </a:lnTo>
                  <a:lnTo>
                    <a:pt x="330" y="149"/>
                  </a:lnTo>
                  <a:lnTo>
                    <a:pt x="322" y="147"/>
                  </a:lnTo>
                  <a:lnTo>
                    <a:pt x="320" y="145"/>
                  </a:lnTo>
                  <a:lnTo>
                    <a:pt x="329" y="144"/>
                  </a:lnTo>
                  <a:lnTo>
                    <a:pt x="337" y="143"/>
                  </a:lnTo>
                  <a:lnTo>
                    <a:pt x="346" y="144"/>
                  </a:lnTo>
                  <a:lnTo>
                    <a:pt x="353" y="144"/>
                  </a:lnTo>
                  <a:lnTo>
                    <a:pt x="360" y="145"/>
                  </a:lnTo>
                  <a:lnTo>
                    <a:pt x="365" y="145"/>
                  </a:lnTo>
                  <a:lnTo>
                    <a:pt x="369" y="147"/>
                  </a:lnTo>
                  <a:lnTo>
                    <a:pt x="370" y="147"/>
                  </a:lnTo>
                  <a:lnTo>
                    <a:pt x="365" y="143"/>
                  </a:lnTo>
                  <a:lnTo>
                    <a:pt x="359" y="138"/>
                  </a:lnTo>
                  <a:lnTo>
                    <a:pt x="352" y="134"/>
                  </a:lnTo>
                  <a:lnTo>
                    <a:pt x="346" y="130"/>
                  </a:lnTo>
                  <a:lnTo>
                    <a:pt x="339" y="127"/>
                  </a:lnTo>
                  <a:lnTo>
                    <a:pt x="335" y="125"/>
                  </a:lnTo>
                  <a:lnTo>
                    <a:pt x="331" y="122"/>
                  </a:lnTo>
                  <a:lnTo>
                    <a:pt x="330" y="122"/>
                  </a:lnTo>
                  <a:lnTo>
                    <a:pt x="343" y="119"/>
                  </a:lnTo>
                  <a:lnTo>
                    <a:pt x="353" y="121"/>
                  </a:lnTo>
                  <a:lnTo>
                    <a:pt x="360" y="122"/>
                  </a:lnTo>
                  <a:lnTo>
                    <a:pt x="362" y="123"/>
                  </a:lnTo>
                  <a:lnTo>
                    <a:pt x="333" y="100"/>
                  </a:lnTo>
                  <a:lnTo>
                    <a:pt x="301" y="91"/>
                  </a:lnTo>
                  <a:lnTo>
                    <a:pt x="316" y="87"/>
                  </a:lnTo>
                  <a:lnTo>
                    <a:pt x="326" y="86"/>
                  </a:lnTo>
                  <a:lnTo>
                    <a:pt x="334" y="87"/>
                  </a:lnTo>
                  <a:lnTo>
                    <a:pt x="337" y="89"/>
                  </a:lnTo>
                  <a:lnTo>
                    <a:pt x="322" y="74"/>
                  </a:lnTo>
                  <a:lnTo>
                    <a:pt x="311" y="67"/>
                  </a:lnTo>
                  <a:lnTo>
                    <a:pt x="302" y="63"/>
                  </a:lnTo>
                  <a:lnTo>
                    <a:pt x="299" y="61"/>
                  </a:lnTo>
                  <a:lnTo>
                    <a:pt x="294" y="49"/>
                  </a:lnTo>
                  <a:lnTo>
                    <a:pt x="286" y="36"/>
                  </a:lnTo>
                  <a:lnTo>
                    <a:pt x="277" y="25"/>
                  </a:lnTo>
                  <a:lnTo>
                    <a:pt x="268" y="16"/>
                  </a:lnTo>
                  <a:lnTo>
                    <a:pt x="261" y="10"/>
                  </a:lnTo>
                  <a:lnTo>
                    <a:pt x="253" y="3"/>
                  </a:lnTo>
                  <a:lnTo>
                    <a:pt x="248" y="1"/>
                  </a:lnTo>
                  <a:lnTo>
                    <a:pt x="246" y="0"/>
                  </a:lnTo>
                  <a:lnTo>
                    <a:pt x="244" y="19"/>
                  </a:lnTo>
                  <a:lnTo>
                    <a:pt x="240" y="36"/>
                  </a:lnTo>
                  <a:lnTo>
                    <a:pt x="236" y="49"/>
                  </a:lnTo>
                  <a:lnTo>
                    <a:pt x="235" y="52"/>
                  </a:lnTo>
                  <a:lnTo>
                    <a:pt x="235" y="54"/>
                  </a:lnTo>
                  <a:lnTo>
                    <a:pt x="236" y="55"/>
                  </a:lnTo>
                  <a:lnTo>
                    <a:pt x="233" y="55"/>
                  </a:lnTo>
                  <a:lnTo>
                    <a:pt x="228" y="52"/>
                  </a:lnTo>
                  <a:lnTo>
                    <a:pt x="222" y="50"/>
                  </a:lnTo>
                  <a:lnTo>
                    <a:pt x="218" y="52"/>
                  </a:lnTo>
                  <a:lnTo>
                    <a:pt x="217" y="56"/>
                  </a:lnTo>
                  <a:lnTo>
                    <a:pt x="215" y="59"/>
                  </a:lnTo>
                  <a:lnTo>
                    <a:pt x="201" y="58"/>
                  </a:lnTo>
                  <a:lnTo>
                    <a:pt x="187" y="58"/>
                  </a:lnTo>
                  <a:lnTo>
                    <a:pt x="174" y="56"/>
                  </a:lnTo>
                  <a:lnTo>
                    <a:pt x="164" y="56"/>
                  </a:lnTo>
                  <a:lnTo>
                    <a:pt x="155" y="55"/>
                  </a:lnTo>
                  <a:lnTo>
                    <a:pt x="148" y="55"/>
                  </a:lnTo>
                  <a:lnTo>
                    <a:pt x="143" y="55"/>
                  </a:lnTo>
                  <a:lnTo>
                    <a:pt x="142" y="55"/>
                  </a:lnTo>
                  <a:lnTo>
                    <a:pt x="134" y="52"/>
                  </a:lnTo>
                  <a:lnTo>
                    <a:pt x="126" y="50"/>
                  </a:lnTo>
                  <a:lnTo>
                    <a:pt x="119" y="47"/>
                  </a:lnTo>
                  <a:lnTo>
                    <a:pt x="111" y="43"/>
                  </a:lnTo>
                  <a:lnTo>
                    <a:pt x="105" y="41"/>
                  </a:lnTo>
                  <a:lnTo>
                    <a:pt x="101" y="38"/>
                  </a:lnTo>
                  <a:lnTo>
                    <a:pt x="97" y="37"/>
                  </a:lnTo>
                  <a:lnTo>
                    <a:pt x="96" y="3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2332" name="Freeform 108"/>
            <p:cNvSpPr/>
            <p:nvPr/>
          </p:nvSpPr>
          <p:spPr>
            <a:xfrm>
              <a:off x="4673" y="357"/>
              <a:ext cx="212" cy="414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61" y="113"/>
                </a:cxn>
                <a:cxn ang="0">
                  <a:pos x="59" y="124"/>
                </a:cxn>
                <a:cxn ang="0">
                  <a:pos x="55" y="134"/>
                </a:cxn>
                <a:cxn ang="0">
                  <a:pos x="52" y="137"/>
                </a:cxn>
                <a:cxn ang="0">
                  <a:pos x="45" y="137"/>
                </a:cxn>
                <a:cxn ang="0">
                  <a:pos x="40" y="137"/>
                </a:cxn>
                <a:cxn ang="0">
                  <a:pos x="37" y="135"/>
                </a:cxn>
                <a:cxn ang="0">
                  <a:pos x="42" y="132"/>
                </a:cxn>
                <a:cxn ang="0">
                  <a:pos x="48" y="129"/>
                </a:cxn>
                <a:cxn ang="0">
                  <a:pos x="52" y="120"/>
                </a:cxn>
                <a:cxn ang="0">
                  <a:pos x="52" y="110"/>
                </a:cxn>
                <a:cxn ang="0">
                  <a:pos x="46" y="96"/>
                </a:cxn>
                <a:cxn ang="0">
                  <a:pos x="42" y="117"/>
                </a:cxn>
                <a:cxn ang="0">
                  <a:pos x="40" y="122"/>
                </a:cxn>
                <a:cxn ang="0">
                  <a:pos x="36" y="127"/>
                </a:cxn>
                <a:cxn ang="0">
                  <a:pos x="33" y="131"/>
                </a:cxn>
                <a:cxn ang="0">
                  <a:pos x="30" y="132"/>
                </a:cxn>
                <a:cxn ang="0">
                  <a:pos x="28" y="133"/>
                </a:cxn>
                <a:cxn ang="0">
                  <a:pos x="20" y="133"/>
                </a:cxn>
                <a:cxn ang="0">
                  <a:pos x="19" y="130"/>
                </a:cxn>
                <a:cxn ang="0">
                  <a:pos x="23" y="128"/>
                </a:cxn>
                <a:cxn ang="0">
                  <a:pos x="29" y="126"/>
                </a:cxn>
                <a:cxn ang="0">
                  <a:pos x="35" y="118"/>
                </a:cxn>
                <a:cxn ang="0">
                  <a:pos x="34" y="103"/>
                </a:cxn>
                <a:cxn ang="0">
                  <a:pos x="32" y="94"/>
                </a:cxn>
                <a:cxn ang="0">
                  <a:pos x="27" y="81"/>
                </a:cxn>
                <a:cxn ang="0">
                  <a:pos x="26" y="71"/>
                </a:cxn>
                <a:cxn ang="0">
                  <a:pos x="20" y="64"/>
                </a:cxn>
                <a:cxn ang="0">
                  <a:pos x="15" y="53"/>
                </a:cxn>
                <a:cxn ang="0">
                  <a:pos x="12" y="47"/>
                </a:cxn>
                <a:cxn ang="0">
                  <a:pos x="11" y="35"/>
                </a:cxn>
                <a:cxn ang="0">
                  <a:pos x="6" y="30"/>
                </a:cxn>
                <a:cxn ang="0">
                  <a:pos x="2" y="20"/>
                </a:cxn>
                <a:cxn ang="0">
                  <a:pos x="0" y="13"/>
                </a:cxn>
                <a:cxn ang="0">
                  <a:pos x="5" y="21"/>
                </a:cxn>
                <a:cxn ang="0">
                  <a:pos x="16" y="26"/>
                </a:cxn>
                <a:cxn ang="0">
                  <a:pos x="14" y="19"/>
                </a:cxn>
                <a:cxn ang="0">
                  <a:pos x="12" y="14"/>
                </a:cxn>
                <a:cxn ang="0">
                  <a:pos x="19" y="10"/>
                </a:cxn>
                <a:cxn ang="0">
                  <a:pos x="22" y="6"/>
                </a:cxn>
                <a:cxn ang="0">
                  <a:pos x="27" y="7"/>
                </a:cxn>
                <a:cxn ang="0">
                  <a:pos x="30" y="0"/>
                </a:cxn>
                <a:cxn ang="0">
                  <a:pos x="36" y="3"/>
                </a:cxn>
                <a:cxn ang="0">
                  <a:pos x="37" y="8"/>
                </a:cxn>
                <a:cxn ang="0">
                  <a:pos x="32" y="14"/>
                </a:cxn>
                <a:cxn ang="0">
                  <a:pos x="32" y="17"/>
                </a:cxn>
                <a:cxn ang="0">
                  <a:pos x="40" y="9"/>
                </a:cxn>
                <a:cxn ang="0">
                  <a:pos x="39" y="20"/>
                </a:cxn>
                <a:cxn ang="0">
                  <a:pos x="46" y="13"/>
                </a:cxn>
                <a:cxn ang="0">
                  <a:pos x="50" y="17"/>
                </a:cxn>
                <a:cxn ang="0">
                  <a:pos x="55" y="18"/>
                </a:cxn>
                <a:cxn ang="0">
                  <a:pos x="55" y="20"/>
                </a:cxn>
                <a:cxn ang="0">
                  <a:pos x="57" y="34"/>
                </a:cxn>
                <a:cxn ang="0">
                  <a:pos x="62" y="31"/>
                </a:cxn>
                <a:cxn ang="0">
                  <a:pos x="64" y="26"/>
                </a:cxn>
                <a:cxn ang="0">
                  <a:pos x="67" y="28"/>
                </a:cxn>
                <a:cxn ang="0">
                  <a:pos x="67" y="31"/>
                </a:cxn>
                <a:cxn ang="0">
                  <a:pos x="71" y="34"/>
                </a:cxn>
                <a:cxn ang="0">
                  <a:pos x="67" y="43"/>
                </a:cxn>
                <a:cxn ang="0">
                  <a:pos x="64" y="61"/>
                </a:cxn>
                <a:cxn ang="0">
                  <a:pos x="61" y="74"/>
                </a:cxn>
              </a:cxnLst>
              <a:pathLst>
                <a:path w="636" h="1242">
                  <a:moveTo>
                    <a:pt x="538" y="678"/>
                  </a:moveTo>
                  <a:lnTo>
                    <a:pt x="513" y="729"/>
                  </a:lnTo>
                  <a:lnTo>
                    <a:pt x="532" y="751"/>
                  </a:lnTo>
                  <a:lnTo>
                    <a:pt x="524" y="785"/>
                  </a:lnTo>
                  <a:lnTo>
                    <a:pt x="526" y="815"/>
                  </a:lnTo>
                  <a:lnTo>
                    <a:pt x="537" y="878"/>
                  </a:lnTo>
                  <a:lnTo>
                    <a:pt x="546" y="958"/>
                  </a:lnTo>
                  <a:lnTo>
                    <a:pt x="547" y="967"/>
                  </a:lnTo>
                  <a:lnTo>
                    <a:pt x="550" y="989"/>
                  </a:lnTo>
                  <a:lnTo>
                    <a:pt x="553" y="1021"/>
                  </a:lnTo>
                  <a:lnTo>
                    <a:pt x="553" y="1055"/>
                  </a:lnTo>
                  <a:lnTo>
                    <a:pt x="550" y="1060"/>
                  </a:lnTo>
                  <a:lnTo>
                    <a:pt x="545" y="1073"/>
                  </a:lnTo>
                  <a:lnTo>
                    <a:pt x="537" y="1091"/>
                  </a:lnTo>
                  <a:lnTo>
                    <a:pt x="528" y="1114"/>
                  </a:lnTo>
                  <a:lnTo>
                    <a:pt x="518" y="1137"/>
                  </a:lnTo>
                  <a:lnTo>
                    <a:pt x="509" y="1161"/>
                  </a:lnTo>
                  <a:lnTo>
                    <a:pt x="501" y="1181"/>
                  </a:lnTo>
                  <a:lnTo>
                    <a:pt x="496" y="1195"/>
                  </a:lnTo>
                  <a:lnTo>
                    <a:pt x="492" y="1204"/>
                  </a:lnTo>
                  <a:lnTo>
                    <a:pt x="489" y="1212"/>
                  </a:lnTo>
                  <a:lnTo>
                    <a:pt x="486" y="1220"/>
                  </a:lnTo>
                  <a:lnTo>
                    <a:pt x="480" y="1228"/>
                  </a:lnTo>
                  <a:lnTo>
                    <a:pt x="474" y="1233"/>
                  </a:lnTo>
                  <a:lnTo>
                    <a:pt x="465" y="1235"/>
                  </a:lnTo>
                  <a:lnTo>
                    <a:pt x="455" y="1234"/>
                  </a:lnTo>
                  <a:lnTo>
                    <a:pt x="440" y="1230"/>
                  </a:lnTo>
                  <a:lnTo>
                    <a:pt x="425" y="1242"/>
                  </a:lnTo>
                  <a:lnTo>
                    <a:pt x="411" y="1233"/>
                  </a:lnTo>
                  <a:lnTo>
                    <a:pt x="406" y="1234"/>
                  </a:lnTo>
                  <a:lnTo>
                    <a:pt x="395" y="1235"/>
                  </a:lnTo>
                  <a:lnTo>
                    <a:pt x="382" y="1233"/>
                  </a:lnTo>
                  <a:lnTo>
                    <a:pt x="375" y="1224"/>
                  </a:lnTo>
                  <a:lnTo>
                    <a:pt x="371" y="1225"/>
                  </a:lnTo>
                  <a:lnTo>
                    <a:pt x="361" y="1229"/>
                  </a:lnTo>
                  <a:lnTo>
                    <a:pt x="348" y="1230"/>
                  </a:lnTo>
                  <a:lnTo>
                    <a:pt x="337" y="1226"/>
                  </a:lnTo>
                  <a:lnTo>
                    <a:pt x="331" y="1220"/>
                  </a:lnTo>
                  <a:lnTo>
                    <a:pt x="330" y="1216"/>
                  </a:lnTo>
                  <a:lnTo>
                    <a:pt x="335" y="1211"/>
                  </a:lnTo>
                  <a:lnTo>
                    <a:pt x="349" y="1203"/>
                  </a:lnTo>
                  <a:lnTo>
                    <a:pt x="358" y="1198"/>
                  </a:lnTo>
                  <a:lnTo>
                    <a:pt x="366" y="1194"/>
                  </a:lnTo>
                  <a:lnTo>
                    <a:pt x="373" y="1189"/>
                  </a:lnTo>
                  <a:lnTo>
                    <a:pt x="381" y="1184"/>
                  </a:lnTo>
                  <a:lnTo>
                    <a:pt x="390" y="1180"/>
                  </a:lnTo>
                  <a:lnTo>
                    <a:pt x="400" y="1175"/>
                  </a:lnTo>
                  <a:lnTo>
                    <a:pt x="412" y="1171"/>
                  </a:lnTo>
                  <a:lnTo>
                    <a:pt x="428" y="1167"/>
                  </a:lnTo>
                  <a:lnTo>
                    <a:pt x="429" y="1163"/>
                  </a:lnTo>
                  <a:lnTo>
                    <a:pt x="434" y="1153"/>
                  </a:lnTo>
                  <a:lnTo>
                    <a:pt x="440" y="1139"/>
                  </a:lnTo>
                  <a:lnTo>
                    <a:pt x="448" y="1121"/>
                  </a:lnTo>
                  <a:lnTo>
                    <a:pt x="456" y="1100"/>
                  </a:lnTo>
                  <a:lnTo>
                    <a:pt x="465" y="1079"/>
                  </a:lnTo>
                  <a:lnTo>
                    <a:pt x="471" y="1061"/>
                  </a:lnTo>
                  <a:lnTo>
                    <a:pt x="478" y="1045"/>
                  </a:lnTo>
                  <a:lnTo>
                    <a:pt x="479" y="1028"/>
                  </a:lnTo>
                  <a:lnTo>
                    <a:pt x="475" y="1008"/>
                  </a:lnTo>
                  <a:lnTo>
                    <a:pt x="468" y="986"/>
                  </a:lnTo>
                  <a:lnTo>
                    <a:pt x="456" y="963"/>
                  </a:lnTo>
                  <a:lnTo>
                    <a:pt x="444" y="939"/>
                  </a:lnTo>
                  <a:lnTo>
                    <a:pt x="431" y="913"/>
                  </a:lnTo>
                  <a:lnTo>
                    <a:pt x="420" y="887"/>
                  </a:lnTo>
                  <a:lnTo>
                    <a:pt x="411" y="861"/>
                  </a:lnTo>
                  <a:lnTo>
                    <a:pt x="407" y="876"/>
                  </a:lnTo>
                  <a:lnTo>
                    <a:pt x="398" y="910"/>
                  </a:lnTo>
                  <a:lnTo>
                    <a:pt x="388" y="953"/>
                  </a:lnTo>
                  <a:lnTo>
                    <a:pt x="380" y="989"/>
                  </a:lnTo>
                  <a:lnTo>
                    <a:pt x="382" y="1054"/>
                  </a:lnTo>
                  <a:lnTo>
                    <a:pt x="381" y="1056"/>
                  </a:lnTo>
                  <a:lnTo>
                    <a:pt x="377" y="1063"/>
                  </a:lnTo>
                  <a:lnTo>
                    <a:pt x="372" y="1073"/>
                  </a:lnTo>
                  <a:lnTo>
                    <a:pt x="366" y="1084"/>
                  </a:lnTo>
                  <a:lnTo>
                    <a:pt x="358" y="1097"/>
                  </a:lnTo>
                  <a:lnTo>
                    <a:pt x="351" y="1110"/>
                  </a:lnTo>
                  <a:lnTo>
                    <a:pt x="345" y="1121"/>
                  </a:lnTo>
                  <a:lnTo>
                    <a:pt x="340" y="1128"/>
                  </a:lnTo>
                  <a:lnTo>
                    <a:pt x="335" y="1136"/>
                  </a:lnTo>
                  <a:lnTo>
                    <a:pt x="328" y="1144"/>
                  </a:lnTo>
                  <a:lnTo>
                    <a:pt x="321" y="1154"/>
                  </a:lnTo>
                  <a:lnTo>
                    <a:pt x="314" y="1163"/>
                  </a:lnTo>
                  <a:lnTo>
                    <a:pt x="308" y="1171"/>
                  </a:lnTo>
                  <a:lnTo>
                    <a:pt x="303" y="1179"/>
                  </a:lnTo>
                  <a:lnTo>
                    <a:pt x="299" y="1182"/>
                  </a:lnTo>
                  <a:lnTo>
                    <a:pt x="299" y="1184"/>
                  </a:lnTo>
                  <a:lnTo>
                    <a:pt x="287" y="1192"/>
                  </a:lnTo>
                  <a:lnTo>
                    <a:pt x="278" y="1192"/>
                  </a:lnTo>
                  <a:lnTo>
                    <a:pt x="273" y="1190"/>
                  </a:lnTo>
                  <a:lnTo>
                    <a:pt x="272" y="1189"/>
                  </a:lnTo>
                  <a:lnTo>
                    <a:pt x="269" y="1190"/>
                  </a:lnTo>
                  <a:lnTo>
                    <a:pt x="266" y="1192"/>
                  </a:lnTo>
                  <a:lnTo>
                    <a:pt x="261" y="1194"/>
                  </a:lnTo>
                  <a:lnTo>
                    <a:pt x="256" y="1197"/>
                  </a:lnTo>
                  <a:lnTo>
                    <a:pt x="248" y="1198"/>
                  </a:lnTo>
                  <a:lnTo>
                    <a:pt x="241" y="1201"/>
                  </a:lnTo>
                  <a:lnTo>
                    <a:pt x="230" y="1202"/>
                  </a:lnTo>
                  <a:lnTo>
                    <a:pt x="219" y="1189"/>
                  </a:lnTo>
                  <a:lnTo>
                    <a:pt x="184" y="1193"/>
                  </a:lnTo>
                  <a:lnTo>
                    <a:pt x="180" y="1179"/>
                  </a:lnTo>
                  <a:lnTo>
                    <a:pt x="179" y="1180"/>
                  </a:lnTo>
                  <a:lnTo>
                    <a:pt x="176" y="1182"/>
                  </a:lnTo>
                  <a:lnTo>
                    <a:pt x="175" y="1181"/>
                  </a:lnTo>
                  <a:lnTo>
                    <a:pt x="175" y="1173"/>
                  </a:lnTo>
                  <a:lnTo>
                    <a:pt x="176" y="1167"/>
                  </a:lnTo>
                  <a:lnTo>
                    <a:pt x="180" y="1162"/>
                  </a:lnTo>
                  <a:lnTo>
                    <a:pt x="186" y="1157"/>
                  </a:lnTo>
                  <a:lnTo>
                    <a:pt x="196" y="1152"/>
                  </a:lnTo>
                  <a:lnTo>
                    <a:pt x="206" y="1148"/>
                  </a:lnTo>
                  <a:lnTo>
                    <a:pt x="219" y="1144"/>
                  </a:lnTo>
                  <a:lnTo>
                    <a:pt x="234" y="1141"/>
                  </a:lnTo>
                  <a:lnTo>
                    <a:pt x="254" y="1140"/>
                  </a:lnTo>
                  <a:lnTo>
                    <a:pt x="256" y="1137"/>
                  </a:lnTo>
                  <a:lnTo>
                    <a:pt x="264" y="1131"/>
                  </a:lnTo>
                  <a:lnTo>
                    <a:pt x="273" y="1122"/>
                  </a:lnTo>
                  <a:lnTo>
                    <a:pt x="286" y="1109"/>
                  </a:lnTo>
                  <a:lnTo>
                    <a:pt x="297" y="1095"/>
                  </a:lnTo>
                  <a:lnTo>
                    <a:pt x="309" y="1081"/>
                  </a:lnTo>
                  <a:lnTo>
                    <a:pt x="317" y="1065"/>
                  </a:lnTo>
                  <a:lnTo>
                    <a:pt x="322" y="1051"/>
                  </a:lnTo>
                  <a:lnTo>
                    <a:pt x="319" y="1037"/>
                  </a:lnTo>
                  <a:lnTo>
                    <a:pt x="314" y="1005"/>
                  </a:lnTo>
                  <a:lnTo>
                    <a:pt x="308" y="963"/>
                  </a:lnTo>
                  <a:lnTo>
                    <a:pt x="306" y="926"/>
                  </a:lnTo>
                  <a:lnTo>
                    <a:pt x="296" y="930"/>
                  </a:lnTo>
                  <a:lnTo>
                    <a:pt x="295" y="922"/>
                  </a:lnTo>
                  <a:lnTo>
                    <a:pt x="293" y="903"/>
                  </a:lnTo>
                  <a:lnTo>
                    <a:pt x="292" y="876"/>
                  </a:lnTo>
                  <a:lnTo>
                    <a:pt x="292" y="845"/>
                  </a:lnTo>
                  <a:lnTo>
                    <a:pt x="286" y="851"/>
                  </a:lnTo>
                  <a:lnTo>
                    <a:pt x="292" y="783"/>
                  </a:lnTo>
                  <a:lnTo>
                    <a:pt x="266" y="780"/>
                  </a:lnTo>
                  <a:lnTo>
                    <a:pt x="254" y="725"/>
                  </a:lnTo>
                  <a:lnTo>
                    <a:pt x="247" y="731"/>
                  </a:lnTo>
                  <a:lnTo>
                    <a:pt x="246" y="722"/>
                  </a:lnTo>
                  <a:lnTo>
                    <a:pt x="242" y="700"/>
                  </a:lnTo>
                  <a:lnTo>
                    <a:pt x="239" y="672"/>
                  </a:lnTo>
                  <a:lnTo>
                    <a:pt x="238" y="643"/>
                  </a:lnTo>
                  <a:lnTo>
                    <a:pt x="235" y="641"/>
                  </a:lnTo>
                  <a:lnTo>
                    <a:pt x="229" y="636"/>
                  </a:lnTo>
                  <a:lnTo>
                    <a:pt x="220" y="625"/>
                  </a:lnTo>
                  <a:lnTo>
                    <a:pt x="208" y="613"/>
                  </a:lnTo>
                  <a:lnTo>
                    <a:pt x="196" y="594"/>
                  </a:lnTo>
                  <a:lnTo>
                    <a:pt x="183" y="573"/>
                  </a:lnTo>
                  <a:lnTo>
                    <a:pt x="170" y="545"/>
                  </a:lnTo>
                  <a:lnTo>
                    <a:pt x="159" y="516"/>
                  </a:lnTo>
                  <a:lnTo>
                    <a:pt x="156" y="511"/>
                  </a:lnTo>
                  <a:lnTo>
                    <a:pt x="148" y="498"/>
                  </a:lnTo>
                  <a:lnTo>
                    <a:pt x="137" y="480"/>
                  </a:lnTo>
                  <a:lnTo>
                    <a:pt x="128" y="458"/>
                  </a:lnTo>
                  <a:lnTo>
                    <a:pt x="126" y="455"/>
                  </a:lnTo>
                  <a:lnTo>
                    <a:pt x="121" y="447"/>
                  </a:lnTo>
                  <a:lnTo>
                    <a:pt x="113" y="436"/>
                  </a:lnTo>
                  <a:lnTo>
                    <a:pt x="104" y="419"/>
                  </a:lnTo>
                  <a:lnTo>
                    <a:pt x="98" y="423"/>
                  </a:lnTo>
                  <a:lnTo>
                    <a:pt x="91" y="374"/>
                  </a:lnTo>
                  <a:lnTo>
                    <a:pt x="83" y="360"/>
                  </a:lnTo>
                  <a:lnTo>
                    <a:pt x="92" y="349"/>
                  </a:lnTo>
                  <a:lnTo>
                    <a:pt x="98" y="316"/>
                  </a:lnTo>
                  <a:lnTo>
                    <a:pt x="94" y="312"/>
                  </a:lnTo>
                  <a:lnTo>
                    <a:pt x="83" y="302"/>
                  </a:lnTo>
                  <a:lnTo>
                    <a:pt x="72" y="286"/>
                  </a:lnTo>
                  <a:lnTo>
                    <a:pt x="60" y="266"/>
                  </a:lnTo>
                  <a:lnTo>
                    <a:pt x="54" y="273"/>
                  </a:lnTo>
                  <a:lnTo>
                    <a:pt x="51" y="267"/>
                  </a:lnTo>
                  <a:lnTo>
                    <a:pt x="45" y="249"/>
                  </a:lnTo>
                  <a:lnTo>
                    <a:pt x="37" y="222"/>
                  </a:lnTo>
                  <a:lnTo>
                    <a:pt x="28" y="188"/>
                  </a:lnTo>
                  <a:lnTo>
                    <a:pt x="19" y="184"/>
                  </a:lnTo>
                  <a:lnTo>
                    <a:pt x="14" y="196"/>
                  </a:lnTo>
                  <a:lnTo>
                    <a:pt x="9" y="182"/>
                  </a:lnTo>
                  <a:lnTo>
                    <a:pt x="5" y="163"/>
                  </a:lnTo>
                  <a:lnTo>
                    <a:pt x="2" y="142"/>
                  </a:lnTo>
                  <a:lnTo>
                    <a:pt x="0" y="119"/>
                  </a:lnTo>
                  <a:lnTo>
                    <a:pt x="9" y="142"/>
                  </a:lnTo>
                  <a:lnTo>
                    <a:pt x="20" y="156"/>
                  </a:lnTo>
                  <a:lnTo>
                    <a:pt x="30" y="164"/>
                  </a:lnTo>
                  <a:lnTo>
                    <a:pt x="34" y="166"/>
                  </a:lnTo>
                  <a:lnTo>
                    <a:pt x="45" y="188"/>
                  </a:lnTo>
                  <a:lnTo>
                    <a:pt x="61" y="206"/>
                  </a:lnTo>
                  <a:lnTo>
                    <a:pt x="81" y="219"/>
                  </a:lnTo>
                  <a:lnTo>
                    <a:pt x="103" y="228"/>
                  </a:lnTo>
                  <a:lnTo>
                    <a:pt x="123" y="235"/>
                  </a:lnTo>
                  <a:lnTo>
                    <a:pt x="140" y="237"/>
                  </a:lnTo>
                  <a:lnTo>
                    <a:pt x="152" y="240"/>
                  </a:lnTo>
                  <a:lnTo>
                    <a:pt x="157" y="240"/>
                  </a:lnTo>
                  <a:lnTo>
                    <a:pt x="148" y="210"/>
                  </a:lnTo>
                  <a:lnTo>
                    <a:pt x="134" y="191"/>
                  </a:lnTo>
                  <a:lnTo>
                    <a:pt x="123" y="174"/>
                  </a:lnTo>
                  <a:lnTo>
                    <a:pt x="116" y="160"/>
                  </a:lnTo>
                  <a:lnTo>
                    <a:pt x="110" y="148"/>
                  </a:lnTo>
                  <a:lnTo>
                    <a:pt x="107" y="139"/>
                  </a:lnTo>
                  <a:lnTo>
                    <a:pt x="105" y="134"/>
                  </a:lnTo>
                  <a:lnTo>
                    <a:pt x="104" y="130"/>
                  </a:lnTo>
                  <a:lnTo>
                    <a:pt x="104" y="129"/>
                  </a:lnTo>
                  <a:lnTo>
                    <a:pt x="128" y="123"/>
                  </a:lnTo>
                  <a:lnTo>
                    <a:pt x="149" y="112"/>
                  </a:lnTo>
                  <a:lnTo>
                    <a:pt x="163" y="101"/>
                  </a:lnTo>
                  <a:lnTo>
                    <a:pt x="175" y="88"/>
                  </a:lnTo>
                  <a:lnTo>
                    <a:pt x="181" y="76"/>
                  </a:lnTo>
                  <a:lnTo>
                    <a:pt x="186" y="66"/>
                  </a:lnTo>
                  <a:lnTo>
                    <a:pt x="189" y="59"/>
                  </a:lnTo>
                  <a:lnTo>
                    <a:pt x="189" y="57"/>
                  </a:lnTo>
                  <a:lnTo>
                    <a:pt x="196" y="58"/>
                  </a:lnTo>
                  <a:lnTo>
                    <a:pt x="203" y="58"/>
                  </a:lnTo>
                  <a:lnTo>
                    <a:pt x="214" y="59"/>
                  </a:lnTo>
                  <a:lnTo>
                    <a:pt x="224" y="61"/>
                  </a:lnTo>
                  <a:lnTo>
                    <a:pt x="234" y="62"/>
                  </a:lnTo>
                  <a:lnTo>
                    <a:pt x="242" y="62"/>
                  </a:lnTo>
                  <a:lnTo>
                    <a:pt x="247" y="63"/>
                  </a:lnTo>
                  <a:lnTo>
                    <a:pt x="250" y="63"/>
                  </a:lnTo>
                  <a:lnTo>
                    <a:pt x="228" y="32"/>
                  </a:lnTo>
                  <a:lnTo>
                    <a:pt x="273" y="34"/>
                  </a:lnTo>
                  <a:lnTo>
                    <a:pt x="268" y="0"/>
                  </a:lnTo>
                  <a:lnTo>
                    <a:pt x="279" y="3"/>
                  </a:lnTo>
                  <a:lnTo>
                    <a:pt x="291" y="8"/>
                  </a:lnTo>
                  <a:lnTo>
                    <a:pt x="303" y="13"/>
                  </a:lnTo>
                  <a:lnTo>
                    <a:pt x="314" y="19"/>
                  </a:lnTo>
                  <a:lnTo>
                    <a:pt x="323" y="26"/>
                  </a:lnTo>
                  <a:lnTo>
                    <a:pt x="332" y="31"/>
                  </a:lnTo>
                  <a:lnTo>
                    <a:pt x="337" y="35"/>
                  </a:lnTo>
                  <a:lnTo>
                    <a:pt x="339" y="36"/>
                  </a:lnTo>
                  <a:lnTo>
                    <a:pt x="309" y="37"/>
                  </a:lnTo>
                  <a:lnTo>
                    <a:pt x="331" y="68"/>
                  </a:lnTo>
                  <a:lnTo>
                    <a:pt x="297" y="72"/>
                  </a:lnTo>
                  <a:lnTo>
                    <a:pt x="339" y="110"/>
                  </a:lnTo>
                  <a:lnTo>
                    <a:pt x="287" y="99"/>
                  </a:lnTo>
                  <a:lnTo>
                    <a:pt x="277" y="115"/>
                  </a:lnTo>
                  <a:lnTo>
                    <a:pt x="287" y="128"/>
                  </a:lnTo>
                  <a:lnTo>
                    <a:pt x="244" y="144"/>
                  </a:lnTo>
                  <a:lnTo>
                    <a:pt x="211" y="193"/>
                  </a:lnTo>
                  <a:lnTo>
                    <a:pt x="235" y="184"/>
                  </a:lnTo>
                  <a:lnTo>
                    <a:pt x="261" y="170"/>
                  </a:lnTo>
                  <a:lnTo>
                    <a:pt x="287" y="152"/>
                  </a:lnTo>
                  <a:lnTo>
                    <a:pt x="310" y="133"/>
                  </a:lnTo>
                  <a:lnTo>
                    <a:pt x="331" y="115"/>
                  </a:lnTo>
                  <a:lnTo>
                    <a:pt x="348" y="99"/>
                  </a:lnTo>
                  <a:lnTo>
                    <a:pt x="358" y="88"/>
                  </a:lnTo>
                  <a:lnTo>
                    <a:pt x="362" y="84"/>
                  </a:lnTo>
                  <a:lnTo>
                    <a:pt x="384" y="110"/>
                  </a:lnTo>
                  <a:lnTo>
                    <a:pt x="358" y="115"/>
                  </a:lnTo>
                  <a:lnTo>
                    <a:pt x="361" y="135"/>
                  </a:lnTo>
                  <a:lnTo>
                    <a:pt x="321" y="200"/>
                  </a:lnTo>
                  <a:lnTo>
                    <a:pt x="348" y="183"/>
                  </a:lnTo>
                  <a:lnTo>
                    <a:pt x="370" y="168"/>
                  </a:lnTo>
                  <a:lnTo>
                    <a:pt x="386" y="153"/>
                  </a:lnTo>
                  <a:lnTo>
                    <a:pt x="399" y="141"/>
                  </a:lnTo>
                  <a:lnTo>
                    <a:pt x="410" y="129"/>
                  </a:lnTo>
                  <a:lnTo>
                    <a:pt x="416" y="121"/>
                  </a:lnTo>
                  <a:lnTo>
                    <a:pt x="419" y="115"/>
                  </a:lnTo>
                  <a:lnTo>
                    <a:pt x="420" y="114"/>
                  </a:lnTo>
                  <a:lnTo>
                    <a:pt x="435" y="129"/>
                  </a:lnTo>
                  <a:lnTo>
                    <a:pt x="446" y="142"/>
                  </a:lnTo>
                  <a:lnTo>
                    <a:pt x="451" y="151"/>
                  </a:lnTo>
                  <a:lnTo>
                    <a:pt x="452" y="153"/>
                  </a:lnTo>
                  <a:lnTo>
                    <a:pt x="465" y="153"/>
                  </a:lnTo>
                  <a:lnTo>
                    <a:pt x="477" y="155"/>
                  </a:lnTo>
                  <a:lnTo>
                    <a:pt x="488" y="156"/>
                  </a:lnTo>
                  <a:lnTo>
                    <a:pt x="498" y="160"/>
                  </a:lnTo>
                  <a:lnTo>
                    <a:pt x="507" y="163"/>
                  </a:lnTo>
                  <a:lnTo>
                    <a:pt x="514" y="166"/>
                  </a:lnTo>
                  <a:lnTo>
                    <a:pt x="519" y="168"/>
                  </a:lnTo>
                  <a:lnTo>
                    <a:pt x="520" y="169"/>
                  </a:lnTo>
                  <a:lnTo>
                    <a:pt x="491" y="178"/>
                  </a:lnTo>
                  <a:lnTo>
                    <a:pt x="502" y="217"/>
                  </a:lnTo>
                  <a:lnTo>
                    <a:pt x="511" y="251"/>
                  </a:lnTo>
                  <a:lnTo>
                    <a:pt x="518" y="276"/>
                  </a:lnTo>
                  <a:lnTo>
                    <a:pt x="520" y="286"/>
                  </a:lnTo>
                  <a:lnTo>
                    <a:pt x="510" y="302"/>
                  </a:lnTo>
                  <a:lnTo>
                    <a:pt x="524" y="368"/>
                  </a:lnTo>
                  <a:lnTo>
                    <a:pt x="537" y="342"/>
                  </a:lnTo>
                  <a:lnTo>
                    <a:pt x="547" y="317"/>
                  </a:lnTo>
                  <a:lnTo>
                    <a:pt x="554" y="295"/>
                  </a:lnTo>
                  <a:lnTo>
                    <a:pt x="559" y="275"/>
                  </a:lnTo>
                  <a:lnTo>
                    <a:pt x="562" y="258"/>
                  </a:lnTo>
                  <a:lnTo>
                    <a:pt x="563" y="245"/>
                  </a:lnTo>
                  <a:lnTo>
                    <a:pt x="563" y="236"/>
                  </a:lnTo>
                  <a:lnTo>
                    <a:pt x="563" y="233"/>
                  </a:lnTo>
                  <a:lnTo>
                    <a:pt x="572" y="235"/>
                  </a:lnTo>
                  <a:lnTo>
                    <a:pt x="580" y="237"/>
                  </a:lnTo>
                  <a:lnTo>
                    <a:pt x="587" y="241"/>
                  </a:lnTo>
                  <a:lnTo>
                    <a:pt x="594" y="245"/>
                  </a:lnTo>
                  <a:lnTo>
                    <a:pt x="599" y="248"/>
                  </a:lnTo>
                  <a:lnTo>
                    <a:pt x="603" y="251"/>
                  </a:lnTo>
                  <a:lnTo>
                    <a:pt x="604" y="253"/>
                  </a:lnTo>
                  <a:lnTo>
                    <a:pt x="605" y="254"/>
                  </a:lnTo>
                  <a:lnTo>
                    <a:pt x="591" y="270"/>
                  </a:lnTo>
                  <a:lnTo>
                    <a:pt x="599" y="276"/>
                  </a:lnTo>
                  <a:lnTo>
                    <a:pt x="607" y="282"/>
                  </a:lnTo>
                  <a:lnTo>
                    <a:pt x="614" y="289"/>
                  </a:lnTo>
                  <a:lnTo>
                    <a:pt x="621" y="295"/>
                  </a:lnTo>
                  <a:lnTo>
                    <a:pt x="627" y="302"/>
                  </a:lnTo>
                  <a:lnTo>
                    <a:pt x="633" y="307"/>
                  </a:lnTo>
                  <a:lnTo>
                    <a:pt x="635" y="310"/>
                  </a:lnTo>
                  <a:lnTo>
                    <a:pt x="636" y="311"/>
                  </a:lnTo>
                  <a:lnTo>
                    <a:pt x="602" y="328"/>
                  </a:lnTo>
                  <a:lnTo>
                    <a:pt x="624" y="349"/>
                  </a:lnTo>
                  <a:lnTo>
                    <a:pt x="600" y="343"/>
                  </a:lnTo>
                  <a:lnTo>
                    <a:pt x="603" y="388"/>
                  </a:lnTo>
                  <a:lnTo>
                    <a:pt x="596" y="440"/>
                  </a:lnTo>
                  <a:lnTo>
                    <a:pt x="587" y="481"/>
                  </a:lnTo>
                  <a:lnTo>
                    <a:pt x="584" y="498"/>
                  </a:lnTo>
                  <a:lnTo>
                    <a:pt x="581" y="520"/>
                  </a:lnTo>
                  <a:lnTo>
                    <a:pt x="578" y="545"/>
                  </a:lnTo>
                  <a:lnTo>
                    <a:pt x="572" y="573"/>
                  </a:lnTo>
                  <a:lnTo>
                    <a:pt x="567" y="601"/>
                  </a:lnTo>
                  <a:lnTo>
                    <a:pt x="559" y="628"/>
                  </a:lnTo>
                  <a:lnTo>
                    <a:pt x="553" y="650"/>
                  </a:lnTo>
                  <a:lnTo>
                    <a:pt x="545" y="668"/>
                  </a:lnTo>
                  <a:lnTo>
                    <a:pt x="538" y="6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2333" name="Freeform 109"/>
            <p:cNvSpPr/>
            <p:nvPr/>
          </p:nvSpPr>
          <p:spPr>
            <a:xfrm>
              <a:off x="4852" y="485"/>
              <a:ext cx="445" cy="268"/>
            </a:xfrm>
            <a:custGeom>
              <a:avLst/>
              <a:gdLst/>
              <a:ahLst/>
              <a:cxnLst>
                <a:cxn ang="0">
                  <a:pos x="5" y="34"/>
                </a:cxn>
                <a:cxn ang="0">
                  <a:pos x="13" y="33"/>
                </a:cxn>
                <a:cxn ang="0">
                  <a:pos x="22" y="30"/>
                </a:cxn>
                <a:cxn ang="0">
                  <a:pos x="33" y="26"/>
                </a:cxn>
                <a:cxn ang="0">
                  <a:pos x="38" y="25"/>
                </a:cxn>
                <a:cxn ang="0">
                  <a:pos x="44" y="28"/>
                </a:cxn>
                <a:cxn ang="0">
                  <a:pos x="48" y="30"/>
                </a:cxn>
                <a:cxn ang="0">
                  <a:pos x="55" y="39"/>
                </a:cxn>
                <a:cxn ang="0">
                  <a:pos x="62" y="45"/>
                </a:cxn>
                <a:cxn ang="0">
                  <a:pos x="68" y="50"/>
                </a:cxn>
                <a:cxn ang="0">
                  <a:pos x="74" y="54"/>
                </a:cxn>
                <a:cxn ang="0">
                  <a:pos x="82" y="64"/>
                </a:cxn>
                <a:cxn ang="0">
                  <a:pos x="68" y="79"/>
                </a:cxn>
                <a:cxn ang="0">
                  <a:pos x="64" y="79"/>
                </a:cxn>
                <a:cxn ang="0">
                  <a:pos x="61" y="82"/>
                </a:cxn>
                <a:cxn ang="0">
                  <a:pos x="63" y="87"/>
                </a:cxn>
                <a:cxn ang="0">
                  <a:pos x="73" y="85"/>
                </a:cxn>
                <a:cxn ang="0">
                  <a:pos x="82" y="75"/>
                </a:cxn>
                <a:cxn ang="0">
                  <a:pos x="92" y="64"/>
                </a:cxn>
                <a:cxn ang="0">
                  <a:pos x="96" y="62"/>
                </a:cxn>
                <a:cxn ang="0">
                  <a:pos x="84" y="49"/>
                </a:cxn>
                <a:cxn ang="0">
                  <a:pos x="83" y="35"/>
                </a:cxn>
                <a:cxn ang="0">
                  <a:pos x="95" y="42"/>
                </a:cxn>
                <a:cxn ang="0">
                  <a:pos x="103" y="49"/>
                </a:cxn>
                <a:cxn ang="0">
                  <a:pos x="107" y="57"/>
                </a:cxn>
                <a:cxn ang="0">
                  <a:pos x="112" y="63"/>
                </a:cxn>
                <a:cxn ang="0">
                  <a:pos x="117" y="69"/>
                </a:cxn>
                <a:cxn ang="0">
                  <a:pos x="125" y="72"/>
                </a:cxn>
                <a:cxn ang="0">
                  <a:pos x="123" y="65"/>
                </a:cxn>
                <a:cxn ang="0">
                  <a:pos x="135" y="63"/>
                </a:cxn>
                <a:cxn ang="0">
                  <a:pos x="139" y="79"/>
                </a:cxn>
                <a:cxn ang="0">
                  <a:pos x="133" y="85"/>
                </a:cxn>
                <a:cxn ang="0">
                  <a:pos x="135" y="87"/>
                </a:cxn>
                <a:cxn ang="0">
                  <a:pos x="141" y="89"/>
                </a:cxn>
                <a:cxn ang="0">
                  <a:pos x="146" y="85"/>
                </a:cxn>
                <a:cxn ang="0">
                  <a:pos x="147" y="75"/>
                </a:cxn>
                <a:cxn ang="0">
                  <a:pos x="143" y="63"/>
                </a:cxn>
                <a:cxn ang="0">
                  <a:pos x="139" y="51"/>
                </a:cxn>
                <a:cxn ang="0">
                  <a:pos x="127" y="42"/>
                </a:cxn>
                <a:cxn ang="0">
                  <a:pos x="121" y="36"/>
                </a:cxn>
                <a:cxn ang="0">
                  <a:pos x="117" y="20"/>
                </a:cxn>
                <a:cxn ang="0">
                  <a:pos x="107" y="10"/>
                </a:cxn>
                <a:cxn ang="0">
                  <a:pos x="111" y="27"/>
                </a:cxn>
                <a:cxn ang="0">
                  <a:pos x="110" y="30"/>
                </a:cxn>
                <a:cxn ang="0">
                  <a:pos x="103" y="29"/>
                </a:cxn>
                <a:cxn ang="0">
                  <a:pos x="93" y="29"/>
                </a:cxn>
                <a:cxn ang="0">
                  <a:pos x="78" y="15"/>
                </a:cxn>
                <a:cxn ang="0">
                  <a:pos x="72" y="1"/>
                </a:cxn>
                <a:cxn ang="0">
                  <a:pos x="60" y="3"/>
                </a:cxn>
                <a:cxn ang="0">
                  <a:pos x="48" y="6"/>
                </a:cxn>
                <a:cxn ang="0">
                  <a:pos x="39" y="14"/>
                </a:cxn>
                <a:cxn ang="0">
                  <a:pos x="30" y="15"/>
                </a:cxn>
                <a:cxn ang="0">
                  <a:pos x="15" y="17"/>
                </a:cxn>
                <a:cxn ang="0">
                  <a:pos x="5" y="13"/>
                </a:cxn>
                <a:cxn ang="0">
                  <a:pos x="2" y="30"/>
                </a:cxn>
              </a:cxnLst>
              <a:pathLst>
                <a:path w="1335" h="803">
                  <a:moveTo>
                    <a:pt x="0" y="295"/>
                  </a:moveTo>
                  <a:lnTo>
                    <a:pt x="22" y="303"/>
                  </a:lnTo>
                  <a:lnTo>
                    <a:pt x="28" y="294"/>
                  </a:lnTo>
                  <a:lnTo>
                    <a:pt x="38" y="304"/>
                  </a:lnTo>
                  <a:lnTo>
                    <a:pt x="43" y="304"/>
                  </a:lnTo>
                  <a:lnTo>
                    <a:pt x="46" y="302"/>
                  </a:lnTo>
                  <a:lnTo>
                    <a:pt x="47" y="299"/>
                  </a:lnTo>
                  <a:lnTo>
                    <a:pt x="57" y="302"/>
                  </a:lnTo>
                  <a:lnTo>
                    <a:pt x="75" y="307"/>
                  </a:lnTo>
                  <a:lnTo>
                    <a:pt x="87" y="303"/>
                  </a:lnTo>
                  <a:lnTo>
                    <a:pt x="102" y="302"/>
                  </a:lnTo>
                  <a:lnTo>
                    <a:pt x="120" y="298"/>
                  </a:lnTo>
                  <a:lnTo>
                    <a:pt x="138" y="293"/>
                  </a:lnTo>
                  <a:lnTo>
                    <a:pt x="155" y="286"/>
                  </a:lnTo>
                  <a:lnTo>
                    <a:pt x="171" y="281"/>
                  </a:lnTo>
                  <a:lnTo>
                    <a:pt x="184" y="276"/>
                  </a:lnTo>
                  <a:lnTo>
                    <a:pt x="193" y="272"/>
                  </a:lnTo>
                  <a:lnTo>
                    <a:pt x="195" y="271"/>
                  </a:lnTo>
                  <a:lnTo>
                    <a:pt x="202" y="275"/>
                  </a:lnTo>
                  <a:lnTo>
                    <a:pt x="225" y="259"/>
                  </a:lnTo>
                  <a:lnTo>
                    <a:pt x="222" y="267"/>
                  </a:lnTo>
                  <a:lnTo>
                    <a:pt x="251" y="254"/>
                  </a:lnTo>
                  <a:lnTo>
                    <a:pt x="260" y="259"/>
                  </a:lnTo>
                  <a:lnTo>
                    <a:pt x="298" y="236"/>
                  </a:lnTo>
                  <a:lnTo>
                    <a:pt x="306" y="237"/>
                  </a:lnTo>
                  <a:lnTo>
                    <a:pt x="314" y="237"/>
                  </a:lnTo>
                  <a:lnTo>
                    <a:pt x="323" y="235"/>
                  </a:lnTo>
                  <a:lnTo>
                    <a:pt x="332" y="232"/>
                  </a:lnTo>
                  <a:lnTo>
                    <a:pt x="339" y="228"/>
                  </a:lnTo>
                  <a:lnTo>
                    <a:pt x="346" y="224"/>
                  </a:lnTo>
                  <a:lnTo>
                    <a:pt x="351" y="222"/>
                  </a:lnTo>
                  <a:lnTo>
                    <a:pt x="352" y="221"/>
                  </a:lnTo>
                  <a:lnTo>
                    <a:pt x="359" y="254"/>
                  </a:lnTo>
                  <a:lnTo>
                    <a:pt x="373" y="257"/>
                  </a:lnTo>
                  <a:lnTo>
                    <a:pt x="386" y="257"/>
                  </a:lnTo>
                  <a:lnTo>
                    <a:pt x="398" y="255"/>
                  </a:lnTo>
                  <a:lnTo>
                    <a:pt x="407" y="254"/>
                  </a:lnTo>
                  <a:lnTo>
                    <a:pt x="416" y="251"/>
                  </a:lnTo>
                  <a:lnTo>
                    <a:pt x="422" y="250"/>
                  </a:lnTo>
                  <a:lnTo>
                    <a:pt x="426" y="248"/>
                  </a:lnTo>
                  <a:lnTo>
                    <a:pt x="427" y="248"/>
                  </a:lnTo>
                  <a:lnTo>
                    <a:pt x="435" y="271"/>
                  </a:lnTo>
                  <a:lnTo>
                    <a:pt x="445" y="291"/>
                  </a:lnTo>
                  <a:lnTo>
                    <a:pt x="457" y="309"/>
                  </a:lnTo>
                  <a:lnTo>
                    <a:pt x="468" y="324"/>
                  </a:lnTo>
                  <a:lnTo>
                    <a:pt x="480" y="335"/>
                  </a:lnTo>
                  <a:lnTo>
                    <a:pt x="492" y="344"/>
                  </a:lnTo>
                  <a:lnTo>
                    <a:pt x="499" y="351"/>
                  </a:lnTo>
                  <a:lnTo>
                    <a:pt x="506" y="355"/>
                  </a:lnTo>
                  <a:lnTo>
                    <a:pt x="517" y="364"/>
                  </a:lnTo>
                  <a:lnTo>
                    <a:pt x="529" y="374"/>
                  </a:lnTo>
                  <a:lnTo>
                    <a:pt x="539" y="383"/>
                  </a:lnTo>
                  <a:lnTo>
                    <a:pt x="548" y="393"/>
                  </a:lnTo>
                  <a:lnTo>
                    <a:pt x="557" y="404"/>
                  </a:lnTo>
                  <a:lnTo>
                    <a:pt x="566" y="413"/>
                  </a:lnTo>
                  <a:lnTo>
                    <a:pt x="575" y="422"/>
                  </a:lnTo>
                  <a:lnTo>
                    <a:pt x="583" y="429"/>
                  </a:lnTo>
                  <a:lnTo>
                    <a:pt x="592" y="438"/>
                  </a:lnTo>
                  <a:lnTo>
                    <a:pt x="602" y="445"/>
                  </a:lnTo>
                  <a:lnTo>
                    <a:pt x="613" y="451"/>
                  </a:lnTo>
                  <a:lnTo>
                    <a:pt x="624" y="455"/>
                  </a:lnTo>
                  <a:lnTo>
                    <a:pt x="633" y="460"/>
                  </a:lnTo>
                  <a:lnTo>
                    <a:pt x="642" y="466"/>
                  </a:lnTo>
                  <a:lnTo>
                    <a:pt x="650" y="469"/>
                  </a:lnTo>
                  <a:lnTo>
                    <a:pt x="657" y="475"/>
                  </a:lnTo>
                  <a:lnTo>
                    <a:pt x="664" y="484"/>
                  </a:lnTo>
                  <a:lnTo>
                    <a:pt x="675" y="496"/>
                  </a:lnTo>
                  <a:lnTo>
                    <a:pt x="688" y="513"/>
                  </a:lnTo>
                  <a:lnTo>
                    <a:pt x="702" y="531"/>
                  </a:lnTo>
                  <a:lnTo>
                    <a:pt x="715" y="548"/>
                  </a:lnTo>
                  <a:lnTo>
                    <a:pt x="726" y="562"/>
                  </a:lnTo>
                  <a:lnTo>
                    <a:pt x="734" y="573"/>
                  </a:lnTo>
                  <a:lnTo>
                    <a:pt x="737" y="576"/>
                  </a:lnTo>
                  <a:lnTo>
                    <a:pt x="635" y="709"/>
                  </a:lnTo>
                  <a:lnTo>
                    <a:pt x="626" y="708"/>
                  </a:lnTo>
                  <a:lnTo>
                    <a:pt x="619" y="707"/>
                  </a:lnTo>
                  <a:lnTo>
                    <a:pt x="613" y="708"/>
                  </a:lnTo>
                  <a:lnTo>
                    <a:pt x="609" y="709"/>
                  </a:lnTo>
                  <a:lnTo>
                    <a:pt x="605" y="712"/>
                  </a:lnTo>
                  <a:lnTo>
                    <a:pt x="600" y="713"/>
                  </a:lnTo>
                  <a:lnTo>
                    <a:pt x="596" y="713"/>
                  </a:lnTo>
                  <a:lnTo>
                    <a:pt x="590" y="712"/>
                  </a:lnTo>
                  <a:lnTo>
                    <a:pt x="583" y="711"/>
                  </a:lnTo>
                  <a:lnTo>
                    <a:pt x="577" y="712"/>
                  </a:lnTo>
                  <a:lnTo>
                    <a:pt x="570" y="713"/>
                  </a:lnTo>
                  <a:lnTo>
                    <a:pt x="565" y="714"/>
                  </a:lnTo>
                  <a:lnTo>
                    <a:pt x="560" y="718"/>
                  </a:lnTo>
                  <a:lnTo>
                    <a:pt x="556" y="722"/>
                  </a:lnTo>
                  <a:lnTo>
                    <a:pt x="552" y="727"/>
                  </a:lnTo>
                  <a:lnTo>
                    <a:pt x="551" y="734"/>
                  </a:lnTo>
                  <a:lnTo>
                    <a:pt x="548" y="744"/>
                  </a:lnTo>
                  <a:lnTo>
                    <a:pt x="546" y="750"/>
                  </a:lnTo>
                  <a:lnTo>
                    <a:pt x="543" y="754"/>
                  </a:lnTo>
                  <a:lnTo>
                    <a:pt x="542" y="756"/>
                  </a:lnTo>
                  <a:lnTo>
                    <a:pt x="547" y="760"/>
                  </a:lnTo>
                  <a:lnTo>
                    <a:pt x="569" y="780"/>
                  </a:lnTo>
                  <a:lnTo>
                    <a:pt x="612" y="775"/>
                  </a:lnTo>
                  <a:lnTo>
                    <a:pt x="626" y="772"/>
                  </a:lnTo>
                  <a:lnTo>
                    <a:pt x="636" y="770"/>
                  </a:lnTo>
                  <a:lnTo>
                    <a:pt x="645" y="767"/>
                  </a:lnTo>
                  <a:lnTo>
                    <a:pt x="653" y="765"/>
                  </a:lnTo>
                  <a:lnTo>
                    <a:pt x="659" y="761"/>
                  </a:lnTo>
                  <a:lnTo>
                    <a:pt x="666" y="756"/>
                  </a:lnTo>
                  <a:lnTo>
                    <a:pt x="673" y="749"/>
                  </a:lnTo>
                  <a:lnTo>
                    <a:pt x="682" y="740"/>
                  </a:lnTo>
                  <a:lnTo>
                    <a:pt x="697" y="726"/>
                  </a:lnTo>
                  <a:lnTo>
                    <a:pt x="715" y="704"/>
                  </a:lnTo>
                  <a:lnTo>
                    <a:pt x="737" y="678"/>
                  </a:lnTo>
                  <a:lnTo>
                    <a:pt x="760" y="651"/>
                  </a:lnTo>
                  <a:lnTo>
                    <a:pt x="782" y="624"/>
                  </a:lnTo>
                  <a:lnTo>
                    <a:pt x="801" y="602"/>
                  </a:lnTo>
                  <a:lnTo>
                    <a:pt x="813" y="587"/>
                  </a:lnTo>
                  <a:lnTo>
                    <a:pt x="818" y="582"/>
                  </a:lnTo>
                  <a:lnTo>
                    <a:pt x="829" y="576"/>
                  </a:lnTo>
                  <a:lnTo>
                    <a:pt x="838" y="571"/>
                  </a:lnTo>
                  <a:lnTo>
                    <a:pt x="846" y="567"/>
                  </a:lnTo>
                  <a:lnTo>
                    <a:pt x="853" y="562"/>
                  </a:lnTo>
                  <a:lnTo>
                    <a:pt x="856" y="558"/>
                  </a:lnTo>
                  <a:lnTo>
                    <a:pt x="859" y="556"/>
                  </a:lnTo>
                  <a:lnTo>
                    <a:pt x="862" y="554"/>
                  </a:lnTo>
                  <a:lnTo>
                    <a:pt x="862" y="553"/>
                  </a:lnTo>
                  <a:lnTo>
                    <a:pt x="838" y="531"/>
                  </a:lnTo>
                  <a:lnTo>
                    <a:pt x="817" y="509"/>
                  </a:lnTo>
                  <a:lnTo>
                    <a:pt x="795" y="487"/>
                  </a:lnTo>
                  <a:lnTo>
                    <a:pt x="775" y="464"/>
                  </a:lnTo>
                  <a:lnTo>
                    <a:pt x="757" y="442"/>
                  </a:lnTo>
                  <a:lnTo>
                    <a:pt x="744" y="422"/>
                  </a:lnTo>
                  <a:lnTo>
                    <a:pt x="735" y="402"/>
                  </a:lnTo>
                  <a:lnTo>
                    <a:pt x="731" y="386"/>
                  </a:lnTo>
                  <a:lnTo>
                    <a:pt x="735" y="356"/>
                  </a:lnTo>
                  <a:lnTo>
                    <a:pt x="743" y="331"/>
                  </a:lnTo>
                  <a:lnTo>
                    <a:pt x="749" y="315"/>
                  </a:lnTo>
                  <a:lnTo>
                    <a:pt x="753" y="308"/>
                  </a:lnTo>
                  <a:lnTo>
                    <a:pt x="769" y="328"/>
                  </a:lnTo>
                  <a:lnTo>
                    <a:pt x="788" y="343"/>
                  </a:lnTo>
                  <a:lnTo>
                    <a:pt x="810" y="356"/>
                  </a:lnTo>
                  <a:lnTo>
                    <a:pt x="835" y="368"/>
                  </a:lnTo>
                  <a:lnTo>
                    <a:pt x="856" y="377"/>
                  </a:lnTo>
                  <a:lnTo>
                    <a:pt x="878" y="384"/>
                  </a:lnTo>
                  <a:lnTo>
                    <a:pt x="896" y="389"/>
                  </a:lnTo>
                  <a:lnTo>
                    <a:pt x="911" y="395"/>
                  </a:lnTo>
                  <a:lnTo>
                    <a:pt x="918" y="406"/>
                  </a:lnTo>
                  <a:lnTo>
                    <a:pt x="926" y="424"/>
                  </a:lnTo>
                  <a:lnTo>
                    <a:pt x="930" y="444"/>
                  </a:lnTo>
                  <a:lnTo>
                    <a:pt x="933" y="451"/>
                  </a:lnTo>
                  <a:lnTo>
                    <a:pt x="943" y="472"/>
                  </a:lnTo>
                  <a:lnTo>
                    <a:pt x="949" y="491"/>
                  </a:lnTo>
                  <a:lnTo>
                    <a:pt x="957" y="503"/>
                  </a:lnTo>
                  <a:lnTo>
                    <a:pt x="965" y="508"/>
                  </a:lnTo>
                  <a:lnTo>
                    <a:pt x="967" y="509"/>
                  </a:lnTo>
                  <a:lnTo>
                    <a:pt x="963" y="520"/>
                  </a:lnTo>
                  <a:lnTo>
                    <a:pt x="973" y="543"/>
                  </a:lnTo>
                  <a:lnTo>
                    <a:pt x="983" y="554"/>
                  </a:lnTo>
                  <a:lnTo>
                    <a:pt x="991" y="558"/>
                  </a:lnTo>
                  <a:lnTo>
                    <a:pt x="994" y="558"/>
                  </a:lnTo>
                  <a:lnTo>
                    <a:pt x="1006" y="566"/>
                  </a:lnTo>
                  <a:lnTo>
                    <a:pt x="1019" y="589"/>
                  </a:lnTo>
                  <a:lnTo>
                    <a:pt x="1027" y="593"/>
                  </a:lnTo>
                  <a:lnTo>
                    <a:pt x="1029" y="589"/>
                  </a:lnTo>
                  <a:lnTo>
                    <a:pt x="1031" y="585"/>
                  </a:lnTo>
                  <a:lnTo>
                    <a:pt x="1042" y="593"/>
                  </a:lnTo>
                  <a:lnTo>
                    <a:pt x="1051" y="619"/>
                  </a:lnTo>
                  <a:lnTo>
                    <a:pt x="1072" y="610"/>
                  </a:lnTo>
                  <a:lnTo>
                    <a:pt x="1081" y="622"/>
                  </a:lnTo>
                  <a:lnTo>
                    <a:pt x="1091" y="632"/>
                  </a:lnTo>
                  <a:lnTo>
                    <a:pt x="1101" y="638"/>
                  </a:lnTo>
                  <a:lnTo>
                    <a:pt x="1112" y="643"/>
                  </a:lnTo>
                  <a:lnTo>
                    <a:pt x="1121" y="647"/>
                  </a:lnTo>
                  <a:lnTo>
                    <a:pt x="1128" y="649"/>
                  </a:lnTo>
                  <a:lnTo>
                    <a:pt x="1135" y="649"/>
                  </a:lnTo>
                  <a:lnTo>
                    <a:pt x="1140" y="646"/>
                  </a:lnTo>
                  <a:lnTo>
                    <a:pt x="1125" y="625"/>
                  </a:lnTo>
                  <a:lnTo>
                    <a:pt x="1114" y="606"/>
                  </a:lnTo>
                  <a:lnTo>
                    <a:pt x="1109" y="585"/>
                  </a:lnTo>
                  <a:lnTo>
                    <a:pt x="1112" y="562"/>
                  </a:lnTo>
                  <a:lnTo>
                    <a:pt x="1113" y="536"/>
                  </a:lnTo>
                  <a:lnTo>
                    <a:pt x="1109" y="512"/>
                  </a:lnTo>
                  <a:lnTo>
                    <a:pt x="1105" y="493"/>
                  </a:lnTo>
                  <a:lnTo>
                    <a:pt x="1103" y="485"/>
                  </a:lnTo>
                  <a:lnTo>
                    <a:pt x="1217" y="562"/>
                  </a:lnTo>
                  <a:lnTo>
                    <a:pt x="1238" y="594"/>
                  </a:lnTo>
                  <a:lnTo>
                    <a:pt x="1251" y="624"/>
                  </a:lnTo>
                  <a:lnTo>
                    <a:pt x="1256" y="651"/>
                  </a:lnTo>
                  <a:lnTo>
                    <a:pt x="1257" y="676"/>
                  </a:lnTo>
                  <a:lnTo>
                    <a:pt x="1255" y="695"/>
                  </a:lnTo>
                  <a:lnTo>
                    <a:pt x="1251" y="711"/>
                  </a:lnTo>
                  <a:lnTo>
                    <a:pt x="1247" y="720"/>
                  </a:lnTo>
                  <a:lnTo>
                    <a:pt x="1246" y="723"/>
                  </a:lnTo>
                  <a:lnTo>
                    <a:pt x="1229" y="731"/>
                  </a:lnTo>
                  <a:lnTo>
                    <a:pt x="1215" y="740"/>
                  </a:lnTo>
                  <a:lnTo>
                    <a:pt x="1206" y="749"/>
                  </a:lnTo>
                  <a:lnTo>
                    <a:pt x="1198" y="760"/>
                  </a:lnTo>
                  <a:lnTo>
                    <a:pt x="1193" y="769"/>
                  </a:lnTo>
                  <a:lnTo>
                    <a:pt x="1190" y="776"/>
                  </a:lnTo>
                  <a:lnTo>
                    <a:pt x="1189" y="781"/>
                  </a:lnTo>
                  <a:lnTo>
                    <a:pt x="1189" y="783"/>
                  </a:lnTo>
                  <a:lnTo>
                    <a:pt x="1206" y="785"/>
                  </a:lnTo>
                  <a:lnTo>
                    <a:pt x="1216" y="784"/>
                  </a:lnTo>
                  <a:lnTo>
                    <a:pt x="1220" y="780"/>
                  </a:lnTo>
                  <a:lnTo>
                    <a:pt x="1221" y="779"/>
                  </a:lnTo>
                  <a:lnTo>
                    <a:pt x="1236" y="779"/>
                  </a:lnTo>
                  <a:lnTo>
                    <a:pt x="1246" y="792"/>
                  </a:lnTo>
                  <a:lnTo>
                    <a:pt x="1256" y="799"/>
                  </a:lnTo>
                  <a:lnTo>
                    <a:pt x="1265" y="803"/>
                  </a:lnTo>
                  <a:lnTo>
                    <a:pt x="1273" y="802"/>
                  </a:lnTo>
                  <a:lnTo>
                    <a:pt x="1281" y="801"/>
                  </a:lnTo>
                  <a:lnTo>
                    <a:pt x="1287" y="799"/>
                  </a:lnTo>
                  <a:lnTo>
                    <a:pt x="1291" y="801"/>
                  </a:lnTo>
                  <a:lnTo>
                    <a:pt x="1292" y="801"/>
                  </a:lnTo>
                  <a:lnTo>
                    <a:pt x="1313" y="766"/>
                  </a:lnTo>
                  <a:lnTo>
                    <a:pt x="1326" y="749"/>
                  </a:lnTo>
                  <a:lnTo>
                    <a:pt x="1333" y="734"/>
                  </a:lnTo>
                  <a:lnTo>
                    <a:pt x="1335" y="717"/>
                  </a:lnTo>
                  <a:lnTo>
                    <a:pt x="1335" y="700"/>
                  </a:lnTo>
                  <a:lnTo>
                    <a:pt x="1331" y="685"/>
                  </a:lnTo>
                  <a:lnTo>
                    <a:pt x="1327" y="671"/>
                  </a:lnTo>
                  <a:lnTo>
                    <a:pt x="1323" y="656"/>
                  </a:lnTo>
                  <a:lnTo>
                    <a:pt x="1321" y="643"/>
                  </a:lnTo>
                  <a:lnTo>
                    <a:pt x="1317" y="629"/>
                  </a:lnTo>
                  <a:lnTo>
                    <a:pt x="1310" y="610"/>
                  </a:lnTo>
                  <a:lnTo>
                    <a:pt x="1300" y="589"/>
                  </a:lnTo>
                  <a:lnTo>
                    <a:pt x="1288" y="566"/>
                  </a:lnTo>
                  <a:lnTo>
                    <a:pt x="1277" y="544"/>
                  </a:lnTo>
                  <a:lnTo>
                    <a:pt x="1266" y="525"/>
                  </a:lnTo>
                  <a:lnTo>
                    <a:pt x="1259" y="508"/>
                  </a:lnTo>
                  <a:lnTo>
                    <a:pt x="1255" y="496"/>
                  </a:lnTo>
                  <a:lnTo>
                    <a:pt x="1254" y="478"/>
                  </a:lnTo>
                  <a:lnTo>
                    <a:pt x="1251" y="462"/>
                  </a:lnTo>
                  <a:lnTo>
                    <a:pt x="1250" y="447"/>
                  </a:lnTo>
                  <a:lnTo>
                    <a:pt x="1250" y="442"/>
                  </a:lnTo>
                  <a:lnTo>
                    <a:pt x="1217" y="405"/>
                  </a:lnTo>
                  <a:lnTo>
                    <a:pt x="1179" y="400"/>
                  </a:lnTo>
                  <a:lnTo>
                    <a:pt x="1159" y="388"/>
                  </a:lnTo>
                  <a:lnTo>
                    <a:pt x="1143" y="375"/>
                  </a:lnTo>
                  <a:lnTo>
                    <a:pt x="1127" y="362"/>
                  </a:lnTo>
                  <a:lnTo>
                    <a:pt x="1114" y="349"/>
                  </a:lnTo>
                  <a:lnTo>
                    <a:pt x="1103" y="339"/>
                  </a:lnTo>
                  <a:lnTo>
                    <a:pt x="1094" y="331"/>
                  </a:lnTo>
                  <a:lnTo>
                    <a:pt x="1089" y="326"/>
                  </a:lnTo>
                  <a:lnTo>
                    <a:pt x="1087" y="324"/>
                  </a:lnTo>
                  <a:lnTo>
                    <a:pt x="1085" y="294"/>
                  </a:lnTo>
                  <a:lnTo>
                    <a:pt x="1080" y="266"/>
                  </a:lnTo>
                  <a:lnTo>
                    <a:pt x="1073" y="239"/>
                  </a:lnTo>
                  <a:lnTo>
                    <a:pt x="1065" y="214"/>
                  </a:lnTo>
                  <a:lnTo>
                    <a:pt x="1058" y="193"/>
                  </a:lnTo>
                  <a:lnTo>
                    <a:pt x="1052" y="178"/>
                  </a:lnTo>
                  <a:lnTo>
                    <a:pt x="1047" y="168"/>
                  </a:lnTo>
                  <a:lnTo>
                    <a:pt x="1046" y="164"/>
                  </a:lnTo>
                  <a:lnTo>
                    <a:pt x="1011" y="84"/>
                  </a:lnTo>
                  <a:lnTo>
                    <a:pt x="960" y="43"/>
                  </a:lnTo>
                  <a:lnTo>
                    <a:pt x="980" y="85"/>
                  </a:lnTo>
                  <a:lnTo>
                    <a:pt x="967" y="90"/>
                  </a:lnTo>
                  <a:lnTo>
                    <a:pt x="987" y="133"/>
                  </a:lnTo>
                  <a:lnTo>
                    <a:pt x="970" y="135"/>
                  </a:lnTo>
                  <a:lnTo>
                    <a:pt x="974" y="147"/>
                  </a:lnTo>
                  <a:lnTo>
                    <a:pt x="984" y="174"/>
                  </a:lnTo>
                  <a:lnTo>
                    <a:pt x="994" y="209"/>
                  </a:lnTo>
                  <a:lnTo>
                    <a:pt x="1003" y="244"/>
                  </a:lnTo>
                  <a:lnTo>
                    <a:pt x="1003" y="260"/>
                  </a:lnTo>
                  <a:lnTo>
                    <a:pt x="994" y="258"/>
                  </a:lnTo>
                  <a:lnTo>
                    <a:pt x="984" y="248"/>
                  </a:lnTo>
                  <a:lnTo>
                    <a:pt x="979" y="241"/>
                  </a:lnTo>
                  <a:lnTo>
                    <a:pt x="985" y="255"/>
                  </a:lnTo>
                  <a:lnTo>
                    <a:pt x="988" y="266"/>
                  </a:lnTo>
                  <a:lnTo>
                    <a:pt x="985" y="273"/>
                  </a:lnTo>
                  <a:lnTo>
                    <a:pt x="980" y="279"/>
                  </a:lnTo>
                  <a:lnTo>
                    <a:pt x="971" y="280"/>
                  </a:lnTo>
                  <a:lnTo>
                    <a:pt x="960" y="277"/>
                  </a:lnTo>
                  <a:lnTo>
                    <a:pt x="945" y="271"/>
                  </a:lnTo>
                  <a:lnTo>
                    <a:pt x="929" y="260"/>
                  </a:lnTo>
                  <a:lnTo>
                    <a:pt x="876" y="251"/>
                  </a:lnTo>
                  <a:lnTo>
                    <a:pt x="877" y="255"/>
                  </a:lnTo>
                  <a:lnTo>
                    <a:pt x="878" y="263"/>
                  </a:lnTo>
                  <a:lnTo>
                    <a:pt x="872" y="268"/>
                  </a:lnTo>
                  <a:lnTo>
                    <a:pt x="854" y="264"/>
                  </a:lnTo>
                  <a:lnTo>
                    <a:pt x="838" y="257"/>
                  </a:lnTo>
                  <a:lnTo>
                    <a:pt x="819" y="245"/>
                  </a:lnTo>
                  <a:lnTo>
                    <a:pt x="796" y="228"/>
                  </a:lnTo>
                  <a:lnTo>
                    <a:pt x="771" y="208"/>
                  </a:lnTo>
                  <a:lnTo>
                    <a:pt x="747" y="184"/>
                  </a:lnTo>
                  <a:lnTo>
                    <a:pt x="725" y="160"/>
                  </a:lnTo>
                  <a:lnTo>
                    <a:pt x="704" y="133"/>
                  </a:lnTo>
                  <a:lnTo>
                    <a:pt x="688" y="106"/>
                  </a:lnTo>
                  <a:lnTo>
                    <a:pt x="694" y="75"/>
                  </a:lnTo>
                  <a:lnTo>
                    <a:pt x="662" y="36"/>
                  </a:lnTo>
                  <a:lnTo>
                    <a:pt x="688" y="30"/>
                  </a:lnTo>
                  <a:lnTo>
                    <a:pt x="631" y="15"/>
                  </a:lnTo>
                  <a:lnTo>
                    <a:pt x="645" y="5"/>
                  </a:lnTo>
                  <a:lnTo>
                    <a:pt x="560" y="0"/>
                  </a:lnTo>
                  <a:lnTo>
                    <a:pt x="529" y="13"/>
                  </a:lnTo>
                  <a:lnTo>
                    <a:pt x="557" y="25"/>
                  </a:lnTo>
                  <a:lnTo>
                    <a:pt x="555" y="25"/>
                  </a:lnTo>
                  <a:lnTo>
                    <a:pt x="548" y="26"/>
                  </a:lnTo>
                  <a:lnTo>
                    <a:pt x="537" y="28"/>
                  </a:lnTo>
                  <a:lnTo>
                    <a:pt x="521" y="32"/>
                  </a:lnTo>
                  <a:lnTo>
                    <a:pt x="503" y="36"/>
                  </a:lnTo>
                  <a:lnTo>
                    <a:pt x="483" y="40"/>
                  </a:lnTo>
                  <a:lnTo>
                    <a:pt x="459" y="45"/>
                  </a:lnTo>
                  <a:lnTo>
                    <a:pt x="435" y="52"/>
                  </a:lnTo>
                  <a:lnTo>
                    <a:pt x="432" y="54"/>
                  </a:lnTo>
                  <a:lnTo>
                    <a:pt x="426" y="61"/>
                  </a:lnTo>
                  <a:lnTo>
                    <a:pt x="416" y="70"/>
                  </a:lnTo>
                  <a:lnTo>
                    <a:pt x="403" y="81"/>
                  </a:lnTo>
                  <a:lnTo>
                    <a:pt x="387" y="94"/>
                  </a:lnTo>
                  <a:lnTo>
                    <a:pt x="369" y="108"/>
                  </a:lnTo>
                  <a:lnTo>
                    <a:pt x="349" y="123"/>
                  </a:lnTo>
                  <a:lnTo>
                    <a:pt x="328" y="137"/>
                  </a:lnTo>
                  <a:lnTo>
                    <a:pt x="334" y="113"/>
                  </a:lnTo>
                  <a:lnTo>
                    <a:pt x="329" y="116"/>
                  </a:lnTo>
                  <a:lnTo>
                    <a:pt x="316" y="123"/>
                  </a:lnTo>
                  <a:lnTo>
                    <a:pt x="297" y="130"/>
                  </a:lnTo>
                  <a:lnTo>
                    <a:pt x="271" y="139"/>
                  </a:lnTo>
                  <a:lnTo>
                    <a:pt x="243" y="148"/>
                  </a:lnTo>
                  <a:lnTo>
                    <a:pt x="211" y="155"/>
                  </a:lnTo>
                  <a:lnTo>
                    <a:pt x="178" y="156"/>
                  </a:lnTo>
                  <a:lnTo>
                    <a:pt x="147" y="153"/>
                  </a:lnTo>
                  <a:lnTo>
                    <a:pt x="145" y="153"/>
                  </a:lnTo>
                  <a:lnTo>
                    <a:pt x="137" y="153"/>
                  </a:lnTo>
                  <a:lnTo>
                    <a:pt x="125" y="152"/>
                  </a:lnTo>
                  <a:lnTo>
                    <a:pt x="110" y="150"/>
                  </a:lnTo>
                  <a:lnTo>
                    <a:pt x="95" y="144"/>
                  </a:lnTo>
                  <a:lnTo>
                    <a:pt x="78" y="138"/>
                  </a:lnTo>
                  <a:lnTo>
                    <a:pt x="61" y="128"/>
                  </a:lnTo>
                  <a:lnTo>
                    <a:pt x="46" y="115"/>
                  </a:lnTo>
                  <a:lnTo>
                    <a:pt x="43" y="137"/>
                  </a:lnTo>
                  <a:lnTo>
                    <a:pt x="40" y="162"/>
                  </a:lnTo>
                  <a:lnTo>
                    <a:pt x="34" y="190"/>
                  </a:lnTo>
                  <a:lnTo>
                    <a:pt x="29" y="218"/>
                  </a:lnTo>
                  <a:lnTo>
                    <a:pt x="21" y="245"/>
                  </a:lnTo>
                  <a:lnTo>
                    <a:pt x="15" y="267"/>
                  </a:lnTo>
                  <a:lnTo>
                    <a:pt x="7" y="28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2334" name="Freeform 110"/>
            <p:cNvSpPr/>
            <p:nvPr/>
          </p:nvSpPr>
          <p:spPr>
            <a:xfrm>
              <a:off x="4969" y="520"/>
              <a:ext cx="130" cy="64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5" y="9"/>
                </a:cxn>
                <a:cxn ang="0">
                  <a:pos x="8" y="8"/>
                </a:cxn>
                <a:cxn ang="0">
                  <a:pos x="11" y="6"/>
                </a:cxn>
                <a:cxn ang="0">
                  <a:pos x="12" y="6"/>
                </a:cxn>
                <a:cxn ang="0">
                  <a:pos x="14" y="5"/>
                </a:cxn>
                <a:cxn ang="0">
                  <a:pos x="15" y="5"/>
                </a:cxn>
                <a:cxn ang="0">
                  <a:pos x="16" y="4"/>
                </a:cxn>
                <a:cxn ang="0">
                  <a:pos x="18" y="3"/>
                </a:cxn>
                <a:cxn ang="0">
                  <a:pos x="21" y="2"/>
                </a:cxn>
                <a:cxn ang="0">
                  <a:pos x="24" y="1"/>
                </a:cxn>
                <a:cxn ang="0">
                  <a:pos x="25" y="0"/>
                </a:cxn>
                <a:cxn ang="0">
                  <a:pos x="28" y="1"/>
                </a:cxn>
                <a:cxn ang="0">
                  <a:pos x="29" y="4"/>
                </a:cxn>
                <a:cxn ang="0">
                  <a:pos x="31" y="7"/>
                </a:cxn>
                <a:cxn ang="0">
                  <a:pos x="33" y="9"/>
                </a:cxn>
                <a:cxn ang="0">
                  <a:pos x="34" y="10"/>
                </a:cxn>
                <a:cxn ang="0">
                  <a:pos x="35" y="13"/>
                </a:cxn>
                <a:cxn ang="0">
                  <a:pos x="37" y="16"/>
                </a:cxn>
                <a:cxn ang="0">
                  <a:pos x="40" y="18"/>
                </a:cxn>
                <a:cxn ang="0">
                  <a:pos x="43" y="21"/>
                </a:cxn>
                <a:cxn ang="0">
                  <a:pos x="40" y="20"/>
                </a:cxn>
                <a:cxn ang="0">
                  <a:pos x="37" y="18"/>
                </a:cxn>
                <a:cxn ang="0">
                  <a:pos x="34" y="17"/>
                </a:cxn>
                <a:cxn ang="0">
                  <a:pos x="32" y="17"/>
                </a:cxn>
                <a:cxn ang="0">
                  <a:pos x="35" y="16"/>
                </a:cxn>
                <a:cxn ang="0">
                  <a:pos x="33" y="14"/>
                </a:cxn>
                <a:cxn ang="0">
                  <a:pos x="32" y="14"/>
                </a:cxn>
                <a:cxn ang="0">
                  <a:pos x="33" y="11"/>
                </a:cxn>
                <a:cxn ang="0">
                  <a:pos x="31" y="9"/>
                </a:cxn>
                <a:cxn ang="0">
                  <a:pos x="29" y="7"/>
                </a:cxn>
                <a:cxn ang="0">
                  <a:pos x="27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3" y="3"/>
                </a:cxn>
                <a:cxn ang="0">
                  <a:pos x="20" y="4"/>
                </a:cxn>
                <a:cxn ang="0">
                  <a:pos x="16" y="5"/>
                </a:cxn>
                <a:cxn ang="0">
                  <a:pos x="14" y="6"/>
                </a:cxn>
                <a:cxn ang="0">
                  <a:pos x="12" y="7"/>
                </a:cxn>
                <a:cxn ang="0">
                  <a:pos x="8" y="9"/>
                </a:cxn>
                <a:cxn ang="0">
                  <a:pos x="3" y="11"/>
                </a:cxn>
                <a:cxn ang="0">
                  <a:pos x="0" y="12"/>
                </a:cxn>
              </a:cxnLst>
              <a:pathLst>
                <a:path w="391" h="192">
                  <a:moveTo>
                    <a:pt x="0" y="108"/>
                  </a:moveTo>
                  <a:lnTo>
                    <a:pt x="14" y="102"/>
                  </a:lnTo>
                  <a:lnTo>
                    <a:pt x="30" y="93"/>
                  </a:lnTo>
                  <a:lnTo>
                    <a:pt x="46" y="84"/>
                  </a:lnTo>
                  <a:lnTo>
                    <a:pt x="63" y="76"/>
                  </a:lnTo>
                  <a:lnTo>
                    <a:pt x="76" y="68"/>
                  </a:lnTo>
                  <a:lnTo>
                    <a:pt x="87" y="62"/>
                  </a:lnTo>
                  <a:lnTo>
                    <a:pt x="95" y="56"/>
                  </a:lnTo>
                  <a:lnTo>
                    <a:pt x="98" y="55"/>
                  </a:lnTo>
                  <a:lnTo>
                    <a:pt x="108" y="51"/>
                  </a:lnTo>
                  <a:lnTo>
                    <a:pt x="117" y="49"/>
                  </a:lnTo>
                  <a:lnTo>
                    <a:pt x="125" y="45"/>
                  </a:lnTo>
                  <a:lnTo>
                    <a:pt x="131" y="42"/>
                  </a:lnTo>
                  <a:lnTo>
                    <a:pt x="136" y="41"/>
                  </a:lnTo>
                  <a:lnTo>
                    <a:pt x="140" y="38"/>
                  </a:lnTo>
                  <a:lnTo>
                    <a:pt x="141" y="37"/>
                  </a:lnTo>
                  <a:lnTo>
                    <a:pt x="143" y="37"/>
                  </a:lnTo>
                  <a:lnTo>
                    <a:pt x="161" y="31"/>
                  </a:lnTo>
                  <a:lnTo>
                    <a:pt x="179" y="24"/>
                  </a:lnTo>
                  <a:lnTo>
                    <a:pt x="193" y="18"/>
                  </a:lnTo>
                  <a:lnTo>
                    <a:pt x="206" y="11"/>
                  </a:lnTo>
                  <a:lnTo>
                    <a:pt x="216" y="6"/>
                  </a:lnTo>
                  <a:lnTo>
                    <a:pt x="224" y="4"/>
                  </a:lnTo>
                  <a:lnTo>
                    <a:pt x="229" y="1"/>
                  </a:lnTo>
                  <a:lnTo>
                    <a:pt x="230" y="0"/>
                  </a:lnTo>
                  <a:lnTo>
                    <a:pt x="251" y="7"/>
                  </a:lnTo>
                  <a:lnTo>
                    <a:pt x="256" y="20"/>
                  </a:lnTo>
                  <a:lnTo>
                    <a:pt x="264" y="35"/>
                  </a:lnTo>
                  <a:lnTo>
                    <a:pt x="273" y="47"/>
                  </a:lnTo>
                  <a:lnTo>
                    <a:pt x="283" y="60"/>
                  </a:lnTo>
                  <a:lnTo>
                    <a:pt x="292" y="72"/>
                  </a:lnTo>
                  <a:lnTo>
                    <a:pt x="300" y="80"/>
                  </a:lnTo>
                  <a:lnTo>
                    <a:pt x="305" y="85"/>
                  </a:lnTo>
                  <a:lnTo>
                    <a:pt x="308" y="87"/>
                  </a:lnTo>
                  <a:lnTo>
                    <a:pt x="313" y="100"/>
                  </a:lnTo>
                  <a:lnTo>
                    <a:pt x="319" y="113"/>
                  </a:lnTo>
                  <a:lnTo>
                    <a:pt x="327" y="127"/>
                  </a:lnTo>
                  <a:lnTo>
                    <a:pt x="336" y="140"/>
                  </a:lnTo>
                  <a:lnTo>
                    <a:pt x="346" y="153"/>
                  </a:lnTo>
                  <a:lnTo>
                    <a:pt x="359" y="166"/>
                  </a:lnTo>
                  <a:lnTo>
                    <a:pt x="373" y="178"/>
                  </a:lnTo>
                  <a:lnTo>
                    <a:pt x="391" y="189"/>
                  </a:lnTo>
                  <a:lnTo>
                    <a:pt x="375" y="192"/>
                  </a:lnTo>
                  <a:lnTo>
                    <a:pt x="361" y="182"/>
                  </a:lnTo>
                  <a:lnTo>
                    <a:pt x="346" y="173"/>
                  </a:lnTo>
                  <a:lnTo>
                    <a:pt x="332" y="165"/>
                  </a:lnTo>
                  <a:lnTo>
                    <a:pt x="318" y="158"/>
                  </a:lnTo>
                  <a:lnTo>
                    <a:pt x="306" y="154"/>
                  </a:lnTo>
                  <a:lnTo>
                    <a:pt x="297" y="152"/>
                  </a:lnTo>
                  <a:lnTo>
                    <a:pt x="291" y="149"/>
                  </a:lnTo>
                  <a:lnTo>
                    <a:pt x="288" y="149"/>
                  </a:lnTo>
                  <a:lnTo>
                    <a:pt x="314" y="142"/>
                  </a:lnTo>
                  <a:lnTo>
                    <a:pt x="306" y="134"/>
                  </a:lnTo>
                  <a:lnTo>
                    <a:pt x="299" y="127"/>
                  </a:lnTo>
                  <a:lnTo>
                    <a:pt x="293" y="124"/>
                  </a:lnTo>
                  <a:lnTo>
                    <a:pt x="291" y="122"/>
                  </a:lnTo>
                  <a:lnTo>
                    <a:pt x="305" y="108"/>
                  </a:lnTo>
                  <a:lnTo>
                    <a:pt x="297" y="103"/>
                  </a:lnTo>
                  <a:lnTo>
                    <a:pt x="287" y="94"/>
                  </a:lnTo>
                  <a:lnTo>
                    <a:pt x="278" y="85"/>
                  </a:lnTo>
                  <a:lnTo>
                    <a:pt x="268" y="73"/>
                  </a:lnTo>
                  <a:lnTo>
                    <a:pt x="259" y="63"/>
                  </a:lnTo>
                  <a:lnTo>
                    <a:pt x="250" y="53"/>
                  </a:lnTo>
                  <a:lnTo>
                    <a:pt x="244" y="45"/>
                  </a:lnTo>
                  <a:lnTo>
                    <a:pt x="241" y="38"/>
                  </a:lnTo>
                  <a:lnTo>
                    <a:pt x="235" y="29"/>
                  </a:lnTo>
                  <a:lnTo>
                    <a:pt x="230" y="23"/>
                  </a:lnTo>
                  <a:lnTo>
                    <a:pt x="225" y="19"/>
                  </a:lnTo>
                  <a:lnTo>
                    <a:pt x="223" y="18"/>
                  </a:lnTo>
                  <a:lnTo>
                    <a:pt x="208" y="24"/>
                  </a:lnTo>
                  <a:lnTo>
                    <a:pt x="193" y="31"/>
                  </a:lnTo>
                  <a:lnTo>
                    <a:pt x="177" y="37"/>
                  </a:lnTo>
                  <a:lnTo>
                    <a:pt x="162" y="42"/>
                  </a:lnTo>
                  <a:lnTo>
                    <a:pt x="148" y="47"/>
                  </a:lnTo>
                  <a:lnTo>
                    <a:pt x="136" y="51"/>
                  </a:lnTo>
                  <a:lnTo>
                    <a:pt x="128" y="53"/>
                  </a:lnTo>
                  <a:lnTo>
                    <a:pt x="126" y="54"/>
                  </a:lnTo>
                  <a:lnTo>
                    <a:pt x="109" y="63"/>
                  </a:lnTo>
                  <a:lnTo>
                    <a:pt x="88" y="72"/>
                  </a:lnTo>
                  <a:lnTo>
                    <a:pt x="68" y="81"/>
                  </a:lnTo>
                  <a:lnTo>
                    <a:pt x="47" y="90"/>
                  </a:lnTo>
                  <a:lnTo>
                    <a:pt x="29" y="96"/>
                  </a:lnTo>
                  <a:lnTo>
                    <a:pt x="14" y="103"/>
                  </a:lnTo>
                  <a:lnTo>
                    <a:pt x="3" y="107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2335" name="Freeform 111"/>
            <p:cNvSpPr/>
            <p:nvPr/>
          </p:nvSpPr>
          <p:spPr>
            <a:xfrm>
              <a:off x="4999" y="550"/>
              <a:ext cx="56" cy="18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1" y="3"/>
                </a:cxn>
                <a:cxn ang="0">
                  <a:pos x="9" y="4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1" y="4"/>
                </a:cxn>
                <a:cxn ang="0">
                  <a:pos x="13" y="3"/>
                </a:cxn>
                <a:cxn ang="0">
                  <a:pos x="14" y="3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19" y="0"/>
                </a:cxn>
              </a:cxnLst>
              <a:pathLst>
                <a:path w="167" h="54">
                  <a:moveTo>
                    <a:pt x="167" y="0"/>
                  </a:moveTo>
                  <a:lnTo>
                    <a:pt x="154" y="4"/>
                  </a:lnTo>
                  <a:lnTo>
                    <a:pt x="138" y="10"/>
                  </a:lnTo>
                  <a:lnTo>
                    <a:pt x="122" y="18"/>
                  </a:lnTo>
                  <a:lnTo>
                    <a:pt x="102" y="26"/>
                  </a:lnTo>
                  <a:lnTo>
                    <a:pt x="80" y="35"/>
                  </a:lnTo>
                  <a:lnTo>
                    <a:pt x="56" y="42"/>
                  </a:lnTo>
                  <a:lnTo>
                    <a:pt x="30" y="49"/>
                  </a:lnTo>
                  <a:lnTo>
                    <a:pt x="0" y="54"/>
                  </a:lnTo>
                  <a:lnTo>
                    <a:pt x="31" y="51"/>
                  </a:lnTo>
                  <a:lnTo>
                    <a:pt x="57" y="46"/>
                  </a:lnTo>
                  <a:lnTo>
                    <a:pt x="82" y="40"/>
                  </a:lnTo>
                  <a:lnTo>
                    <a:pt x="101" y="33"/>
                  </a:lnTo>
                  <a:lnTo>
                    <a:pt x="116" y="28"/>
                  </a:lnTo>
                  <a:lnTo>
                    <a:pt x="128" y="23"/>
                  </a:lnTo>
                  <a:lnTo>
                    <a:pt x="134" y="19"/>
                  </a:lnTo>
                  <a:lnTo>
                    <a:pt x="137" y="18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2336" name="Freeform 112"/>
            <p:cNvSpPr/>
            <p:nvPr/>
          </p:nvSpPr>
          <p:spPr>
            <a:xfrm>
              <a:off x="5158" y="616"/>
              <a:ext cx="77" cy="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10" y="4"/>
                </a:cxn>
                <a:cxn ang="0">
                  <a:pos x="13" y="5"/>
                </a:cxn>
                <a:cxn ang="0">
                  <a:pos x="16" y="6"/>
                </a:cxn>
                <a:cxn ang="0">
                  <a:pos x="19" y="6"/>
                </a:cxn>
                <a:cxn ang="0">
                  <a:pos x="21" y="7"/>
                </a:cxn>
                <a:cxn ang="0">
                  <a:pos x="22" y="7"/>
                </a:cxn>
                <a:cxn ang="0">
                  <a:pos x="23" y="7"/>
                </a:cxn>
                <a:cxn ang="0">
                  <a:pos x="26" y="9"/>
                </a:cxn>
                <a:cxn ang="0">
                  <a:pos x="25" y="10"/>
                </a:cxn>
                <a:cxn ang="0">
                  <a:pos x="20" y="7"/>
                </a:cxn>
                <a:cxn ang="0">
                  <a:pos x="20" y="9"/>
                </a:cxn>
                <a:cxn ang="0">
                  <a:pos x="17" y="8"/>
                </a:cxn>
                <a:cxn ang="0">
                  <a:pos x="14" y="7"/>
                </a:cxn>
                <a:cxn ang="0">
                  <a:pos x="11" y="5"/>
                </a:cxn>
                <a:cxn ang="0">
                  <a:pos x="7" y="4"/>
                </a:cxn>
                <a:cxn ang="0">
                  <a:pos x="4" y="2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0" y="0"/>
                </a:cxn>
              </a:cxnLst>
              <a:pathLst>
                <a:path w="232" h="89">
                  <a:moveTo>
                    <a:pt x="0" y="0"/>
                  </a:moveTo>
                  <a:lnTo>
                    <a:pt x="11" y="0"/>
                  </a:lnTo>
                  <a:lnTo>
                    <a:pt x="20" y="2"/>
                  </a:lnTo>
                  <a:lnTo>
                    <a:pt x="28" y="2"/>
                  </a:lnTo>
                  <a:lnTo>
                    <a:pt x="33" y="2"/>
                  </a:lnTo>
                  <a:lnTo>
                    <a:pt x="37" y="2"/>
                  </a:lnTo>
                  <a:lnTo>
                    <a:pt x="40" y="2"/>
                  </a:lnTo>
                  <a:lnTo>
                    <a:pt x="41" y="2"/>
                  </a:lnTo>
                  <a:lnTo>
                    <a:pt x="67" y="20"/>
                  </a:lnTo>
                  <a:lnTo>
                    <a:pt x="94" y="34"/>
                  </a:lnTo>
                  <a:lnTo>
                    <a:pt x="121" y="44"/>
                  </a:lnTo>
                  <a:lnTo>
                    <a:pt x="148" y="52"/>
                  </a:lnTo>
                  <a:lnTo>
                    <a:pt x="171" y="57"/>
                  </a:lnTo>
                  <a:lnTo>
                    <a:pt x="189" y="60"/>
                  </a:lnTo>
                  <a:lnTo>
                    <a:pt x="202" y="61"/>
                  </a:lnTo>
                  <a:lnTo>
                    <a:pt x="206" y="61"/>
                  </a:lnTo>
                  <a:lnTo>
                    <a:pt x="232" y="80"/>
                  </a:lnTo>
                  <a:lnTo>
                    <a:pt x="225" y="89"/>
                  </a:lnTo>
                  <a:lnTo>
                    <a:pt x="180" y="62"/>
                  </a:lnTo>
                  <a:lnTo>
                    <a:pt x="185" y="79"/>
                  </a:lnTo>
                  <a:lnTo>
                    <a:pt x="157" y="70"/>
                  </a:lnTo>
                  <a:lnTo>
                    <a:pt x="127" y="58"/>
                  </a:lnTo>
                  <a:lnTo>
                    <a:pt x="96" y="45"/>
                  </a:lnTo>
                  <a:lnTo>
                    <a:pt x="67" y="33"/>
                  </a:lnTo>
                  <a:lnTo>
                    <a:pt x="40" y="20"/>
                  </a:lnTo>
                  <a:lnTo>
                    <a:pt x="19" y="9"/>
                  </a:lnTo>
                  <a:lnTo>
                    <a:pt x="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2337" name="Freeform 113"/>
            <p:cNvSpPr/>
            <p:nvPr/>
          </p:nvSpPr>
          <p:spPr>
            <a:xfrm>
              <a:off x="5250" y="629"/>
              <a:ext cx="1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2" y="5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5" y="5"/>
                </a:cxn>
                <a:cxn ang="0">
                  <a:pos x="4" y="4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6" h="49">
                  <a:moveTo>
                    <a:pt x="1" y="0"/>
                  </a:moveTo>
                  <a:lnTo>
                    <a:pt x="0" y="34"/>
                  </a:lnTo>
                  <a:lnTo>
                    <a:pt x="11" y="36"/>
                  </a:lnTo>
                  <a:lnTo>
                    <a:pt x="20" y="42"/>
                  </a:lnTo>
                  <a:lnTo>
                    <a:pt x="25" y="47"/>
                  </a:lnTo>
                  <a:lnTo>
                    <a:pt x="28" y="49"/>
                  </a:lnTo>
                  <a:lnTo>
                    <a:pt x="46" y="39"/>
                  </a:lnTo>
                  <a:lnTo>
                    <a:pt x="36" y="34"/>
                  </a:lnTo>
                  <a:lnTo>
                    <a:pt x="27" y="29"/>
                  </a:lnTo>
                  <a:lnTo>
                    <a:pt x="19" y="22"/>
                  </a:lnTo>
                  <a:lnTo>
                    <a:pt x="13" y="16"/>
                  </a:lnTo>
                  <a:lnTo>
                    <a:pt x="7" y="9"/>
                  </a:lnTo>
                  <a:lnTo>
                    <a:pt x="4" y="4"/>
                  </a:lnTo>
                  <a:lnTo>
                    <a:pt x="2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2338" name="Freeform 114"/>
            <p:cNvSpPr/>
            <p:nvPr/>
          </p:nvSpPr>
          <p:spPr>
            <a:xfrm>
              <a:off x="4754" y="575"/>
              <a:ext cx="57" cy="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3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6" y="5"/>
                </a:cxn>
                <a:cxn ang="0">
                  <a:pos x="8" y="7"/>
                </a:cxn>
                <a:cxn ang="0">
                  <a:pos x="9" y="8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4" y="12"/>
                </a:cxn>
                <a:cxn ang="0">
                  <a:pos x="15" y="14"/>
                </a:cxn>
                <a:cxn ang="0">
                  <a:pos x="16" y="16"/>
                </a:cxn>
                <a:cxn ang="0">
                  <a:pos x="17" y="19"/>
                </a:cxn>
                <a:cxn ang="0">
                  <a:pos x="18" y="21"/>
                </a:cxn>
                <a:cxn ang="0">
                  <a:pos x="19" y="22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13" y="14"/>
                </a:cxn>
                <a:cxn ang="0">
                  <a:pos x="13" y="16"/>
                </a:cxn>
                <a:cxn ang="0">
                  <a:pos x="11" y="15"/>
                </a:cxn>
                <a:cxn ang="0">
                  <a:pos x="10" y="13"/>
                </a:cxn>
                <a:cxn ang="0">
                  <a:pos x="9" y="12"/>
                </a:cxn>
                <a:cxn ang="0">
                  <a:pos x="8" y="11"/>
                </a:cxn>
                <a:cxn ang="0">
                  <a:pos x="7" y="10"/>
                </a:cxn>
                <a:cxn ang="0">
                  <a:pos x="7" y="9"/>
                </a:cxn>
                <a:cxn ang="0">
                  <a:pos x="7" y="9"/>
                </a:cxn>
                <a:cxn ang="0">
                  <a:pos x="7" y="9"/>
                </a:cxn>
                <a:cxn ang="0">
                  <a:pos x="4" y="8"/>
                </a:cxn>
                <a:cxn ang="0">
                  <a:pos x="4" y="9"/>
                </a:cxn>
                <a:cxn ang="0">
                  <a:pos x="0" y="0"/>
                </a:cxn>
              </a:cxnLst>
              <a:pathLst>
                <a:path w="171" h="211">
                  <a:moveTo>
                    <a:pt x="0" y="0"/>
                  </a:moveTo>
                  <a:lnTo>
                    <a:pt x="9" y="10"/>
                  </a:lnTo>
                  <a:lnTo>
                    <a:pt x="18" y="19"/>
                  </a:lnTo>
                  <a:lnTo>
                    <a:pt x="26" y="24"/>
                  </a:lnTo>
                  <a:lnTo>
                    <a:pt x="33" y="28"/>
                  </a:lnTo>
                  <a:lnTo>
                    <a:pt x="39" y="31"/>
                  </a:lnTo>
                  <a:lnTo>
                    <a:pt x="42" y="32"/>
                  </a:lnTo>
                  <a:lnTo>
                    <a:pt x="45" y="33"/>
                  </a:lnTo>
                  <a:lnTo>
                    <a:pt x="46" y="33"/>
                  </a:lnTo>
                  <a:lnTo>
                    <a:pt x="58" y="49"/>
                  </a:lnTo>
                  <a:lnTo>
                    <a:pt x="70" y="62"/>
                  </a:lnTo>
                  <a:lnTo>
                    <a:pt x="80" y="71"/>
                  </a:lnTo>
                  <a:lnTo>
                    <a:pt x="90" y="77"/>
                  </a:lnTo>
                  <a:lnTo>
                    <a:pt x="99" y="82"/>
                  </a:lnTo>
                  <a:lnTo>
                    <a:pt x="106" y="85"/>
                  </a:lnTo>
                  <a:lnTo>
                    <a:pt x="111" y="87"/>
                  </a:lnTo>
                  <a:lnTo>
                    <a:pt x="112" y="87"/>
                  </a:lnTo>
                  <a:lnTo>
                    <a:pt x="125" y="104"/>
                  </a:lnTo>
                  <a:lnTo>
                    <a:pt x="137" y="124"/>
                  </a:lnTo>
                  <a:lnTo>
                    <a:pt x="146" y="144"/>
                  </a:lnTo>
                  <a:lnTo>
                    <a:pt x="155" y="165"/>
                  </a:lnTo>
                  <a:lnTo>
                    <a:pt x="162" y="183"/>
                  </a:lnTo>
                  <a:lnTo>
                    <a:pt x="168" y="197"/>
                  </a:lnTo>
                  <a:lnTo>
                    <a:pt x="170" y="207"/>
                  </a:lnTo>
                  <a:lnTo>
                    <a:pt x="171" y="211"/>
                  </a:lnTo>
                  <a:lnTo>
                    <a:pt x="117" y="121"/>
                  </a:lnTo>
                  <a:lnTo>
                    <a:pt x="116" y="143"/>
                  </a:lnTo>
                  <a:lnTo>
                    <a:pt x="99" y="130"/>
                  </a:lnTo>
                  <a:lnTo>
                    <a:pt x="88" y="118"/>
                  </a:lnTo>
                  <a:lnTo>
                    <a:pt x="77" y="107"/>
                  </a:lnTo>
                  <a:lnTo>
                    <a:pt x="70" y="97"/>
                  </a:lnTo>
                  <a:lnTo>
                    <a:pt x="64" y="89"/>
                  </a:lnTo>
                  <a:lnTo>
                    <a:pt x="62" y="82"/>
                  </a:lnTo>
                  <a:lnTo>
                    <a:pt x="59" y="78"/>
                  </a:lnTo>
                  <a:lnTo>
                    <a:pt x="59" y="77"/>
                  </a:lnTo>
                  <a:lnTo>
                    <a:pt x="35" y="67"/>
                  </a:lnTo>
                  <a:lnTo>
                    <a:pt x="3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52339" name="Text Box 115"/>
          <p:cNvSpPr txBox="1"/>
          <p:nvPr/>
        </p:nvSpPr>
        <p:spPr>
          <a:xfrm rot="-2478633">
            <a:off x="6361113" y="762000"/>
            <a:ext cx="1787525" cy="517525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en-US" sz="1400" b="1" dirty="0">
                <a:solidFill>
                  <a:schemeClr val="hlink"/>
                </a:solidFill>
                <a:latin typeface="Arial" panose="020B0604020202020204" pitchFamily="34" charset="0"/>
              </a:rPr>
              <a:t>You underflow</a:t>
            </a:r>
            <a:endParaRPr lang="en-US" altLang="en-US" sz="1400" b="1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altLang="en-US" sz="1400" b="1" dirty="0">
                <a:solidFill>
                  <a:schemeClr val="hlink"/>
                </a:solidFill>
                <a:latin typeface="Arial" panose="020B0604020202020204" pitchFamily="34" charset="0"/>
              </a:rPr>
              <a:t>Merge with sibling!</a:t>
            </a:r>
            <a:endParaRPr lang="en-US" altLang="en-US" sz="14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52340" name="Line 116"/>
          <p:cNvSpPr/>
          <p:nvPr/>
        </p:nvSpPr>
        <p:spPr>
          <a:xfrm>
            <a:off x="4976813" y="4106863"/>
            <a:ext cx="165100" cy="3444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2341" name="Text Box 117"/>
          <p:cNvSpPr txBox="1"/>
          <p:nvPr/>
        </p:nvSpPr>
        <p:spPr>
          <a:xfrm>
            <a:off x="1265238" y="4394200"/>
            <a:ext cx="1098550" cy="366713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en-US" sz="1800" dirty="0">
                <a:latin typeface="Arial" panose="020B0604020202020204" pitchFamily="34" charset="0"/>
              </a:rPr>
              <a:t>New root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2342" name="Line 118"/>
          <p:cNvSpPr/>
          <p:nvPr/>
        </p:nvSpPr>
        <p:spPr>
          <a:xfrm>
            <a:off x="2487613" y="4662488"/>
            <a:ext cx="585787" cy="5873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173913" cy="711200"/>
          </a:xfrm>
          <a:ln/>
        </p:spPr>
        <p:txBody>
          <a:bodyPr vert="horz" wrap="square" lIns="91440" tIns="45720" rIns="91440" bIns="45720" anchor="ctr" anchorCtr="0"/>
          <a:p>
            <a:pPr defTabSz="914400" eaLnBrk="1" hangingPunct="1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>
                <a:latin typeface="Bitstream Vera Sans" panose="020B0603030804020204"/>
              </a:rPr>
              <a:t>Summary of our course so far</a:t>
            </a:r>
            <a:endParaRPr lang="en-GB" altLang="en-US" dirty="0">
              <a:latin typeface="Bitstream Vera Sans" panose="020B0603030804020204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44600"/>
            <a:ext cx="8509000" cy="49657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ts val="7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kumimoji="0" lang="en-GB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ts val="35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kumimoji="0" lang="en-GB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Tx/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Introduction to databases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Tx/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Relational Algebra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Tx/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Basic SQL commands (select, </a:t>
            </a:r>
            <a:r>
              <a:rPr kumimoji="0" lang="en-GB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insert,delete,inner</a:t>
            </a: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 join, set operations)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Tx/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Advanced SQL commands (stored procedures, views, aggregate functions with group by)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Tx/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How to design a database ( 0 NF, 1NF, 2NF,3NF)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Tx/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tr-T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Secondary Storage f</a:t>
            </a:r>
            <a:r>
              <a:rPr kumimoji="0" lang="en-GB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ile</a:t>
            </a:r>
            <a:r>
              <a:rPr kumimoji="0" lang="en-GB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 </a:t>
            </a: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structures, </a:t>
            </a: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B+ Trees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Tx/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Indexing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77777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Tx/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Transactions</a:t>
            </a: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Tx/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Tx/>
              <a:buSzPct val="62000"/>
              <a:buFont typeface="Monotype Sort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Tx/>
              <a:buSzPct val="62000"/>
              <a:buFont typeface="Bitstream Vera Serif" panose="02060603050605020204" pitchFamily="16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kumimoji="0" lang="en-GB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/>
            </a:fld>
            <a:endParaRPr lang="en-US" altLang="en-US" sz="1400" u="none" dirty="0"/>
          </a:p>
        </p:txBody>
      </p:sp>
      <p:sp>
        <p:nvSpPr>
          <p:cNvPr id="54274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4276" name="Rectangle 4"/>
          <p:cNvSpPr>
            <a:spLocks noGrp="1"/>
          </p:cNvSpPr>
          <p:nvPr>
            <p:ph type="title"/>
          </p:nvPr>
        </p:nvSpPr>
        <p:spPr>
          <a:xfrm>
            <a:off x="762000" y="419100"/>
            <a:ext cx="8153400" cy="1104900"/>
          </a:xfrm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sz="3600" dirty="0"/>
              <a:t>Deleting a Data Entry from a B+ Tree: Summary</a:t>
            </a:r>
            <a:endParaRPr lang="en-US" altLang="en-US" sz="3600" dirty="0"/>
          </a:p>
        </p:txBody>
      </p:sp>
      <p:sp>
        <p:nvSpPr>
          <p:cNvPr id="54277" name="Rectangle 5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4076700"/>
          </a:xfrm>
          <a:ln/>
        </p:spPr>
        <p:txBody>
          <a:bodyPr vert="horz" wrap="square" lIns="90488" tIns="44450" rIns="90488" bIns="44450" anchor="t" anchorCtr="0"/>
          <a:p>
            <a:pPr eaLnBrk="1" hangingPunct="1">
              <a:lnSpc>
                <a:spcPct val="90000"/>
              </a:lnSpc>
            </a:pPr>
            <a:r>
              <a:rPr lang="en-US" altLang="en-US" dirty="0"/>
              <a:t>Start at root, find leaf </a:t>
            </a:r>
            <a:r>
              <a:rPr lang="en-US" altLang="en-US" i="1" dirty="0"/>
              <a:t>L</a:t>
            </a:r>
            <a:r>
              <a:rPr lang="en-US" altLang="en-US" dirty="0"/>
              <a:t> where entry belongs.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Remove the entry.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dirty="0"/>
              <a:t>If L is at least half-full, </a:t>
            </a:r>
            <a:r>
              <a:rPr lang="en-US" altLang="en-US" i="1" dirty="0"/>
              <a:t>done! </a:t>
            </a:r>
            <a:endParaRPr lang="en-US" altLang="en-US" i="1" dirty="0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dirty="0"/>
              <a:t>If L has only </a:t>
            </a:r>
            <a:r>
              <a:rPr lang="en-US" altLang="en-US" b="1" dirty="0"/>
              <a:t>d-1 </a:t>
            </a:r>
            <a:r>
              <a:rPr lang="en-US" altLang="en-US" dirty="0"/>
              <a:t>entries,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Try to </a:t>
            </a:r>
            <a:r>
              <a:rPr lang="en-US" altLang="en-US" dirty="0">
                <a:solidFill>
                  <a:schemeClr val="accent2"/>
                </a:solidFill>
              </a:rPr>
              <a:t>re-distribute</a:t>
            </a:r>
            <a:r>
              <a:rPr lang="en-US" altLang="en-US" dirty="0"/>
              <a:t>, borrowing from </a:t>
            </a:r>
            <a:r>
              <a:rPr lang="en-US" altLang="en-US" i="1" u="sng" dirty="0"/>
              <a:t>sibling</a:t>
            </a:r>
            <a:r>
              <a:rPr lang="en-US" altLang="en-US" i="1" dirty="0"/>
              <a:t> (adjacent node with same parent as L)</a:t>
            </a:r>
            <a:r>
              <a:rPr lang="en-US" altLang="en-US" dirty="0"/>
              <a:t>.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If re-distribution fails, </a:t>
            </a:r>
            <a:r>
              <a:rPr lang="en-US" altLang="en-US" i="1" u="sng" dirty="0">
                <a:solidFill>
                  <a:schemeClr val="accent2"/>
                </a:solidFill>
              </a:rPr>
              <a:t>merge</a:t>
            </a:r>
            <a:r>
              <a:rPr lang="en-US" altLang="en-US" dirty="0"/>
              <a:t> </a:t>
            </a:r>
            <a:r>
              <a:rPr lang="en-US" altLang="en-US" i="1" dirty="0"/>
              <a:t>L </a:t>
            </a:r>
            <a:r>
              <a:rPr lang="en-US" altLang="en-US" dirty="0"/>
              <a:t>and sibling.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If merge occurred, must delete entry (pointing to </a:t>
            </a:r>
            <a:r>
              <a:rPr lang="en-US" altLang="en-US" i="1" dirty="0"/>
              <a:t>L</a:t>
            </a:r>
            <a:r>
              <a:rPr lang="en-US" altLang="en-US" dirty="0"/>
              <a:t> or sibling) from parent of </a:t>
            </a:r>
            <a:r>
              <a:rPr lang="en-US" altLang="en-US" i="1" dirty="0"/>
              <a:t>L</a:t>
            </a:r>
            <a:r>
              <a:rPr lang="en-US" altLang="en-US" dirty="0"/>
              <a:t>.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Merge could propagate to root, decreasing height.</a:t>
            </a:r>
            <a:endParaRPr lang="en-US" altLang="en-US" dirty="0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/>
            </a:fld>
            <a:endParaRPr lang="en-US" altLang="en-US" sz="1400" u="none" dirty="0"/>
          </a:p>
        </p:txBody>
      </p:sp>
      <p:sp>
        <p:nvSpPr>
          <p:cNvPr id="56322" name="Rectangle 2"/>
          <p:cNvSpPr/>
          <p:nvPr/>
        </p:nvSpPr>
        <p:spPr>
          <a:xfrm>
            <a:off x="779463" y="560705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6323" name="Rectangle 3"/>
          <p:cNvSpPr/>
          <p:nvPr/>
        </p:nvSpPr>
        <p:spPr>
          <a:xfrm>
            <a:off x="3217863" y="560705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6324" name="Rectangle 4"/>
          <p:cNvSpPr>
            <a:spLocks noGrp="1"/>
          </p:cNvSpPr>
          <p:nvPr>
            <p:ph type="title"/>
          </p:nvPr>
        </p:nvSpPr>
        <p:spPr>
          <a:xfrm>
            <a:off x="793750" y="227013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sz="3600" dirty="0"/>
              <a:t>Example of Non-leaf Re-distribution</a:t>
            </a:r>
            <a:endParaRPr lang="en-US" altLang="en-US" sz="3600" dirty="0"/>
          </a:p>
        </p:txBody>
      </p:sp>
      <p:sp>
        <p:nvSpPr>
          <p:cNvPr id="56325" name="Rectangle 5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076700"/>
          </a:xfrm>
          <a:ln/>
        </p:spPr>
        <p:txBody>
          <a:bodyPr vert="horz" wrap="square" lIns="90488" tIns="44450" rIns="90488" bIns="44450" anchor="t" anchorCtr="0"/>
          <a:p>
            <a:pPr eaLnBrk="1" hangingPunct="1"/>
            <a:r>
              <a:rPr lang="en-US" altLang="en-US" dirty="0"/>
              <a:t>Tree is shown below </a:t>
            </a:r>
            <a:r>
              <a:rPr lang="en-US" altLang="en-US" i="1" dirty="0"/>
              <a:t>during deletion </a:t>
            </a:r>
            <a:r>
              <a:rPr lang="en-US" altLang="en-US" dirty="0"/>
              <a:t>of 24*. (What could be a possible initial tree?)</a:t>
            </a:r>
            <a:endParaRPr lang="en-US" altLang="en-US" dirty="0"/>
          </a:p>
          <a:p>
            <a:pPr eaLnBrk="1" hangingPunct="1"/>
            <a:r>
              <a:rPr lang="en-US" altLang="en-US" dirty="0"/>
              <a:t>In contrast to previous example, can re-distribute entry from left child of root to right child.  </a:t>
            </a:r>
            <a:endParaRPr lang="en-US" altLang="en-US" dirty="0"/>
          </a:p>
        </p:txBody>
      </p:sp>
      <p:sp>
        <p:nvSpPr>
          <p:cNvPr id="56326" name="Freeform 6"/>
          <p:cNvSpPr/>
          <p:nvPr/>
        </p:nvSpPr>
        <p:spPr>
          <a:xfrm>
            <a:off x="4602163" y="3724275"/>
            <a:ext cx="452437" cy="409575"/>
          </a:xfrm>
          <a:custGeom>
            <a:avLst/>
            <a:gdLst/>
            <a:ahLst/>
            <a:cxnLst>
              <a:cxn ang="0">
                <a:pos x="0" y="647680950"/>
              </a:cxn>
              <a:cxn ang="0">
                <a:pos x="0" y="0"/>
              </a:cxn>
              <a:cxn ang="0">
                <a:pos x="715723584" y="0"/>
              </a:cxn>
              <a:cxn ang="0">
                <a:pos x="715723584" y="647680950"/>
              </a:cxn>
              <a:cxn ang="0">
                <a:pos x="0" y="647680950"/>
              </a:cxn>
            </a:cxnLst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27" name="Freeform 7"/>
          <p:cNvSpPr/>
          <p:nvPr/>
        </p:nvSpPr>
        <p:spPr>
          <a:xfrm>
            <a:off x="4678363" y="3724275"/>
            <a:ext cx="1587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7680950"/>
              </a:cxn>
              <a:cxn ang="0">
                <a:pos x="0" y="0"/>
              </a:cxn>
            </a:cxnLst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28" name="Freeform 8"/>
          <p:cNvSpPr/>
          <p:nvPr/>
        </p:nvSpPr>
        <p:spPr>
          <a:xfrm>
            <a:off x="5053013" y="3724275"/>
            <a:ext cx="454025" cy="409575"/>
          </a:xfrm>
          <a:custGeom>
            <a:avLst/>
            <a:gdLst/>
            <a:ahLst/>
            <a:cxnLst>
              <a:cxn ang="0">
                <a:pos x="0" y="647680950"/>
              </a:cxn>
              <a:cxn ang="0">
                <a:pos x="0" y="0"/>
              </a:cxn>
              <a:cxn ang="0">
                <a:pos x="718245325" y="0"/>
              </a:cxn>
              <a:cxn ang="0">
                <a:pos x="718245325" y="647680950"/>
              </a:cxn>
              <a:cxn ang="0">
                <a:pos x="0" y="647680950"/>
              </a:cxn>
            </a:cxnLst>
            <a:pathLst>
              <a:path w="286" h="258">
                <a:moveTo>
                  <a:pt x="0" y="257"/>
                </a:moveTo>
                <a:lnTo>
                  <a:pt x="0" y="0"/>
                </a:lnTo>
                <a:lnTo>
                  <a:pt x="285" y="0"/>
                </a:lnTo>
                <a:lnTo>
                  <a:pt x="285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29" name="Freeform 9"/>
          <p:cNvSpPr/>
          <p:nvPr/>
        </p:nvSpPr>
        <p:spPr>
          <a:xfrm>
            <a:off x="5127625" y="3724275"/>
            <a:ext cx="1588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7680950"/>
              </a:cxn>
              <a:cxn ang="0">
                <a:pos x="0" y="0"/>
              </a:cxn>
            </a:cxnLst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30" name="Freeform 10"/>
          <p:cNvSpPr/>
          <p:nvPr/>
        </p:nvSpPr>
        <p:spPr>
          <a:xfrm>
            <a:off x="5580063" y="3724275"/>
            <a:ext cx="1587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7680950"/>
              </a:cxn>
              <a:cxn ang="0">
                <a:pos x="0" y="0"/>
              </a:cxn>
            </a:cxnLst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31" name="Freeform 11"/>
          <p:cNvSpPr/>
          <p:nvPr/>
        </p:nvSpPr>
        <p:spPr>
          <a:xfrm>
            <a:off x="2447925" y="4598988"/>
            <a:ext cx="454025" cy="407987"/>
          </a:xfrm>
          <a:custGeom>
            <a:avLst/>
            <a:gdLst/>
            <a:ahLst/>
            <a:cxnLst>
              <a:cxn ang="0">
                <a:pos x="0" y="645159209"/>
              </a:cxn>
              <a:cxn ang="0">
                <a:pos x="0" y="0"/>
              </a:cxn>
              <a:cxn ang="0">
                <a:pos x="718245325" y="0"/>
              </a:cxn>
              <a:cxn ang="0">
                <a:pos x="718245325" y="645159209"/>
              </a:cxn>
              <a:cxn ang="0">
                <a:pos x="0" y="645159209"/>
              </a:cxn>
            </a:cxnLst>
            <a:pathLst>
              <a:path w="286" h="257">
                <a:moveTo>
                  <a:pt x="0" y="256"/>
                </a:moveTo>
                <a:lnTo>
                  <a:pt x="0" y="0"/>
                </a:lnTo>
                <a:lnTo>
                  <a:pt x="285" y="0"/>
                </a:lnTo>
                <a:lnTo>
                  <a:pt x="285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32" name="Freeform 12"/>
          <p:cNvSpPr/>
          <p:nvPr/>
        </p:nvSpPr>
        <p:spPr>
          <a:xfrm>
            <a:off x="2524125" y="4598988"/>
            <a:ext cx="1588" cy="407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5159209"/>
              </a:cxn>
              <a:cxn ang="0">
                <a:pos x="0" y="0"/>
              </a:cxn>
            </a:cxnLst>
            <a:pathLst>
              <a:path w="1" h="257">
                <a:moveTo>
                  <a:pt x="0" y="0"/>
                </a:moveTo>
                <a:lnTo>
                  <a:pt x="0" y="2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33" name="Freeform 13"/>
          <p:cNvSpPr/>
          <p:nvPr/>
        </p:nvSpPr>
        <p:spPr>
          <a:xfrm>
            <a:off x="2900363" y="4598988"/>
            <a:ext cx="454025" cy="407987"/>
          </a:xfrm>
          <a:custGeom>
            <a:avLst/>
            <a:gdLst/>
            <a:ahLst/>
            <a:cxnLst>
              <a:cxn ang="0">
                <a:pos x="0" y="645159209"/>
              </a:cxn>
              <a:cxn ang="0">
                <a:pos x="0" y="0"/>
              </a:cxn>
              <a:cxn ang="0">
                <a:pos x="718245325" y="0"/>
              </a:cxn>
              <a:cxn ang="0">
                <a:pos x="718245325" y="645159209"/>
              </a:cxn>
              <a:cxn ang="0">
                <a:pos x="0" y="645159209"/>
              </a:cxn>
            </a:cxnLst>
            <a:pathLst>
              <a:path w="286" h="257">
                <a:moveTo>
                  <a:pt x="0" y="256"/>
                </a:moveTo>
                <a:lnTo>
                  <a:pt x="0" y="0"/>
                </a:lnTo>
                <a:lnTo>
                  <a:pt x="285" y="0"/>
                </a:lnTo>
                <a:lnTo>
                  <a:pt x="285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34" name="Freeform 14"/>
          <p:cNvSpPr/>
          <p:nvPr/>
        </p:nvSpPr>
        <p:spPr>
          <a:xfrm>
            <a:off x="2976563" y="4598988"/>
            <a:ext cx="1587" cy="407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5159209"/>
              </a:cxn>
              <a:cxn ang="0">
                <a:pos x="0" y="0"/>
              </a:cxn>
            </a:cxnLst>
            <a:pathLst>
              <a:path w="1" h="257">
                <a:moveTo>
                  <a:pt x="0" y="0"/>
                </a:moveTo>
                <a:lnTo>
                  <a:pt x="0" y="2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35" name="Freeform 15"/>
          <p:cNvSpPr/>
          <p:nvPr/>
        </p:nvSpPr>
        <p:spPr>
          <a:xfrm>
            <a:off x="3352800" y="4598988"/>
            <a:ext cx="450850" cy="407987"/>
          </a:xfrm>
          <a:custGeom>
            <a:avLst/>
            <a:gdLst/>
            <a:ahLst/>
            <a:cxnLst>
              <a:cxn ang="0">
                <a:pos x="0" y="645159209"/>
              </a:cxn>
              <a:cxn ang="0">
                <a:pos x="0" y="0"/>
              </a:cxn>
              <a:cxn ang="0">
                <a:pos x="713205013" y="0"/>
              </a:cxn>
              <a:cxn ang="0">
                <a:pos x="713205013" y="645159209"/>
              </a:cxn>
              <a:cxn ang="0">
                <a:pos x="0" y="645159209"/>
              </a:cxn>
            </a:cxnLst>
            <a:pathLst>
              <a:path w="284" h="257">
                <a:moveTo>
                  <a:pt x="0" y="256"/>
                </a:moveTo>
                <a:lnTo>
                  <a:pt x="0" y="0"/>
                </a:lnTo>
                <a:lnTo>
                  <a:pt x="283" y="0"/>
                </a:lnTo>
                <a:lnTo>
                  <a:pt x="283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36" name="Freeform 16"/>
          <p:cNvSpPr/>
          <p:nvPr/>
        </p:nvSpPr>
        <p:spPr>
          <a:xfrm>
            <a:off x="3425825" y="4598988"/>
            <a:ext cx="1588" cy="407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5159209"/>
              </a:cxn>
              <a:cxn ang="0">
                <a:pos x="0" y="0"/>
              </a:cxn>
            </a:cxnLst>
            <a:pathLst>
              <a:path w="1" h="257">
                <a:moveTo>
                  <a:pt x="0" y="0"/>
                </a:moveTo>
                <a:lnTo>
                  <a:pt x="0" y="2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37" name="Freeform 17"/>
          <p:cNvSpPr/>
          <p:nvPr/>
        </p:nvSpPr>
        <p:spPr>
          <a:xfrm>
            <a:off x="3802063" y="4598988"/>
            <a:ext cx="452437" cy="407987"/>
          </a:xfrm>
          <a:custGeom>
            <a:avLst/>
            <a:gdLst/>
            <a:ahLst/>
            <a:cxnLst>
              <a:cxn ang="0">
                <a:pos x="0" y="645159209"/>
              </a:cxn>
              <a:cxn ang="0">
                <a:pos x="0" y="0"/>
              </a:cxn>
              <a:cxn ang="0">
                <a:pos x="715723584" y="0"/>
              </a:cxn>
              <a:cxn ang="0">
                <a:pos x="715723584" y="645159209"/>
              </a:cxn>
              <a:cxn ang="0">
                <a:pos x="0" y="645159209"/>
              </a:cxn>
            </a:cxnLst>
            <a:pathLst>
              <a:path w="285" h="257">
                <a:moveTo>
                  <a:pt x="0" y="256"/>
                </a:moveTo>
                <a:lnTo>
                  <a:pt x="0" y="0"/>
                </a:lnTo>
                <a:lnTo>
                  <a:pt x="284" y="0"/>
                </a:lnTo>
                <a:lnTo>
                  <a:pt x="284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38" name="Freeform 18"/>
          <p:cNvSpPr/>
          <p:nvPr/>
        </p:nvSpPr>
        <p:spPr>
          <a:xfrm>
            <a:off x="3878263" y="4598988"/>
            <a:ext cx="1587" cy="407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5159209"/>
              </a:cxn>
              <a:cxn ang="0">
                <a:pos x="0" y="0"/>
              </a:cxn>
            </a:cxnLst>
            <a:pathLst>
              <a:path w="1" h="257">
                <a:moveTo>
                  <a:pt x="0" y="0"/>
                </a:moveTo>
                <a:lnTo>
                  <a:pt x="0" y="25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39" name="Freeform 19"/>
          <p:cNvSpPr/>
          <p:nvPr/>
        </p:nvSpPr>
        <p:spPr>
          <a:xfrm>
            <a:off x="4252913" y="4598988"/>
            <a:ext cx="79375" cy="407987"/>
          </a:xfrm>
          <a:custGeom>
            <a:avLst/>
            <a:gdLst/>
            <a:ahLst/>
            <a:cxnLst>
              <a:cxn ang="0">
                <a:pos x="0" y="645159209"/>
              </a:cxn>
              <a:cxn ang="0">
                <a:pos x="0" y="0"/>
              </a:cxn>
              <a:cxn ang="0">
                <a:pos x="123488450" y="0"/>
              </a:cxn>
              <a:cxn ang="0">
                <a:pos x="123488450" y="645159209"/>
              </a:cxn>
              <a:cxn ang="0">
                <a:pos x="0" y="645159209"/>
              </a:cxn>
            </a:cxnLst>
            <a:pathLst>
              <a:path w="50" h="257">
                <a:moveTo>
                  <a:pt x="0" y="256"/>
                </a:moveTo>
                <a:lnTo>
                  <a:pt x="0" y="0"/>
                </a:lnTo>
                <a:lnTo>
                  <a:pt x="49" y="0"/>
                </a:lnTo>
                <a:lnTo>
                  <a:pt x="49" y="256"/>
                </a:lnTo>
                <a:lnTo>
                  <a:pt x="0" y="2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40" name="Freeform 20"/>
          <p:cNvSpPr/>
          <p:nvPr/>
        </p:nvSpPr>
        <p:spPr>
          <a:xfrm>
            <a:off x="860425" y="4946650"/>
            <a:ext cx="1627188" cy="4762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753527513"/>
              </a:cxn>
              <a:cxn ang="0">
                <a:pos x="2147483646" y="0"/>
              </a:cxn>
            </a:cxnLst>
            <a:pathLst>
              <a:path w="1025" h="300">
                <a:moveTo>
                  <a:pt x="1024" y="0"/>
                </a:moveTo>
                <a:lnTo>
                  <a:pt x="0" y="299"/>
                </a:lnTo>
                <a:lnTo>
                  <a:pt x="102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41" name="Freeform 21"/>
          <p:cNvSpPr/>
          <p:nvPr/>
        </p:nvSpPr>
        <p:spPr>
          <a:xfrm>
            <a:off x="2109788" y="4954588"/>
            <a:ext cx="811212" cy="460375"/>
          </a:xfrm>
          <a:custGeom>
            <a:avLst/>
            <a:gdLst/>
            <a:ahLst/>
            <a:cxnLst>
              <a:cxn ang="0">
                <a:pos x="1285278895" y="0"/>
              </a:cxn>
              <a:cxn ang="0">
                <a:pos x="0" y="728325950"/>
              </a:cxn>
              <a:cxn ang="0">
                <a:pos x="1285278895" y="0"/>
              </a:cxn>
            </a:cxnLst>
            <a:pathLst>
              <a:path w="511" h="290">
                <a:moveTo>
                  <a:pt x="510" y="0"/>
                </a:moveTo>
                <a:lnTo>
                  <a:pt x="0" y="289"/>
                </a:lnTo>
                <a:lnTo>
                  <a:pt x="51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42" name="Freeform 22"/>
          <p:cNvSpPr/>
          <p:nvPr/>
        </p:nvSpPr>
        <p:spPr>
          <a:xfrm>
            <a:off x="2109788" y="5343525"/>
            <a:ext cx="95250" cy="71438"/>
          </a:xfrm>
          <a:custGeom>
            <a:avLst/>
            <a:gdLst/>
            <a:ahLst/>
            <a:cxnLst>
              <a:cxn ang="0">
                <a:pos x="148690013" y="73085837"/>
              </a:cxn>
              <a:cxn ang="0">
                <a:pos x="0" y="110887651"/>
              </a:cxn>
              <a:cxn ang="0">
                <a:pos x="115927188" y="0"/>
              </a:cxn>
              <a:cxn ang="0">
                <a:pos x="148690013" y="73085837"/>
              </a:cxn>
            </a:cxnLst>
            <a:pathLst>
              <a:path w="60" h="45">
                <a:moveTo>
                  <a:pt x="59" y="29"/>
                </a:moveTo>
                <a:lnTo>
                  <a:pt x="0" y="44"/>
                </a:lnTo>
                <a:lnTo>
                  <a:pt x="46" y="0"/>
                </a:lnTo>
                <a:lnTo>
                  <a:pt x="59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43" name="Freeform 23"/>
          <p:cNvSpPr/>
          <p:nvPr/>
        </p:nvSpPr>
        <p:spPr>
          <a:xfrm>
            <a:off x="3352800" y="4965700"/>
            <a:ext cx="19050" cy="449263"/>
          </a:xfrm>
          <a:custGeom>
            <a:avLst/>
            <a:gdLst/>
            <a:ahLst/>
            <a:cxnLst>
              <a:cxn ang="0">
                <a:pos x="27722513" y="0"/>
              </a:cxn>
              <a:cxn ang="0">
                <a:pos x="0" y="710684853"/>
              </a:cxn>
              <a:cxn ang="0">
                <a:pos x="27722513" y="0"/>
              </a:cxn>
            </a:cxnLst>
            <a:pathLst>
              <a:path w="12" h="283">
                <a:moveTo>
                  <a:pt x="11" y="0"/>
                </a:moveTo>
                <a:lnTo>
                  <a:pt x="0" y="282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44" name="Freeform 24"/>
          <p:cNvSpPr/>
          <p:nvPr/>
        </p:nvSpPr>
        <p:spPr>
          <a:xfrm>
            <a:off x="3332163" y="5310188"/>
            <a:ext cx="47625" cy="104775"/>
          </a:xfrm>
          <a:custGeom>
            <a:avLst/>
            <a:gdLst/>
            <a:ahLst/>
            <a:cxnLst>
              <a:cxn ang="0">
                <a:pos x="73085325" y="5040313"/>
              </a:cxn>
              <a:cxn ang="0">
                <a:pos x="30241875" y="163810950"/>
              </a:cxn>
              <a:cxn ang="0">
                <a:pos x="0" y="0"/>
              </a:cxn>
              <a:cxn ang="0">
                <a:pos x="73085325" y="5040313"/>
              </a:cxn>
            </a:cxnLst>
            <a:pathLst>
              <a:path w="30" h="66">
                <a:moveTo>
                  <a:pt x="29" y="2"/>
                </a:moveTo>
                <a:lnTo>
                  <a:pt x="12" y="65"/>
                </a:lnTo>
                <a:lnTo>
                  <a:pt x="0" y="0"/>
                </a:lnTo>
                <a:lnTo>
                  <a:pt x="29" y="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45" name="Freeform 25"/>
          <p:cNvSpPr/>
          <p:nvPr/>
        </p:nvSpPr>
        <p:spPr>
          <a:xfrm>
            <a:off x="3849688" y="4965700"/>
            <a:ext cx="792162" cy="438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55037020" y="693043763"/>
              </a:cxn>
              <a:cxn ang="0">
                <a:pos x="0" y="0"/>
              </a:cxn>
            </a:cxnLst>
            <a:pathLst>
              <a:path w="499" h="276">
                <a:moveTo>
                  <a:pt x="0" y="0"/>
                </a:moveTo>
                <a:lnTo>
                  <a:pt x="498" y="27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46" name="Freeform 26"/>
          <p:cNvSpPr/>
          <p:nvPr/>
        </p:nvSpPr>
        <p:spPr>
          <a:xfrm>
            <a:off x="4546600" y="5334000"/>
            <a:ext cx="95250" cy="69850"/>
          </a:xfrm>
          <a:custGeom>
            <a:avLst/>
            <a:gdLst/>
            <a:ahLst/>
            <a:cxnLst>
              <a:cxn ang="0">
                <a:pos x="32762825" y="0"/>
              </a:cxn>
              <a:cxn ang="0">
                <a:pos x="148690013" y="108367513"/>
              </a:cxn>
              <a:cxn ang="0">
                <a:pos x="0" y="70564375"/>
              </a:cxn>
              <a:cxn ang="0">
                <a:pos x="32762825" y="0"/>
              </a:cxn>
            </a:cxnLst>
            <a:pathLst>
              <a:path w="60" h="44">
                <a:moveTo>
                  <a:pt x="13" y="0"/>
                </a:moveTo>
                <a:lnTo>
                  <a:pt x="59" y="43"/>
                </a:lnTo>
                <a:lnTo>
                  <a:pt x="0" y="28"/>
                </a:lnTo>
                <a:lnTo>
                  <a:pt x="1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47" name="Freeform 27"/>
          <p:cNvSpPr/>
          <p:nvPr/>
        </p:nvSpPr>
        <p:spPr>
          <a:xfrm>
            <a:off x="3324225" y="4070350"/>
            <a:ext cx="1317625" cy="509588"/>
          </a:xfrm>
          <a:custGeom>
            <a:avLst/>
            <a:gdLst/>
            <a:ahLst/>
            <a:cxnLst>
              <a:cxn ang="0">
                <a:pos x="2089210325" y="0"/>
              </a:cxn>
              <a:cxn ang="0">
                <a:pos x="0" y="806450791"/>
              </a:cxn>
              <a:cxn ang="0">
                <a:pos x="2089210325" y="0"/>
              </a:cxn>
            </a:cxnLst>
            <a:pathLst>
              <a:path w="830" h="321">
                <a:moveTo>
                  <a:pt x="829" y="0"/>
                </a:moveTo>
                <a:lnTo>
                  <a:pt x="0" y="320"/>
                </a:lnTo>
                <a:lnTo>
                  <a:pt x="8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48" name="Freeform 28"/>
          <p:cNvSpPr/>
          <p:nvPr/>
        </p:nvSpPr>
        <p:spPr>
          <a:xfrm>
            <a:off x="3324225" y="4521200"/>
            <a:ext cx="96838" cy="58738"/>
          </a:xfrm>
          <a:custGeom>
            <a:avLst/>
            <a:gdLst/>
            <a:ahLst/>
            <a:cxnLst>
              <a:cxn ang="0">
                <a:pos x="151210156" y="75605331"/>
              </a:cxn>
              <a:cxn ang="0">
                <a:pos x="0" y="90726397"/>
              </a:cxn>
              <a:cxn ang="0">
                <a:pos x="128529426" y="0"/>
              </a:cxn>
              <a:cxn ang="0">
                <a:pos x="151210156" y="75605331"/>
              </a:cxn>
            </a:cxnLst>
            <a:pathLst>
              <a:path w="61" h="37">
                <a:moveTo>
                  <a:pt x="60" y="30"/>
                </a:moveTo>
                <a:lnTo>
                  <a:pt x="0" y="36"/>
                </a:lnTo>
                <a:lnTo>
                  <a:pt x="51" y="0"/>
                </a:lnTo>
                <a:lnTo>
                  <a:pt x="60" y="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49" name="Freeform 29"/>
          <p:cNvSpPr/>
          <p:nvPr/>
        </p:nvSpPr>
        <p:spPr>
          <a:xfrm>
            <a:off x="5505450" y="3724275"/>
            <a:ext cx="452438" cy="409575"/>
          </a:xfrm>
          <a:custGeom>
            <a:avLst/>
            <a:gdLst/>
            <a:ahLst/>
            <a:cxnLst>
              <a:cxn ang="0">
                <a:pos x="0" y="647680950"/>
              </a:cxn>
              <a:cxn ang="0">
                <a:pos x="0" y="0"/>
              </a:cxn>
              <a:cxn ang="0">
                <a:pos x="715725166" y="0"/>
              </a:cxn>
              <a:cxn ang="0">
                <a:pos x="715725166" y="647680950"/>
              </a:cxn>
              <a:cxn ang="0">
                <a:pos x="0" y="647680950"/>
              </a:cxn>
            </a:cxnLst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50" name="Freeform 30"/>
          <p:cNvSpPr/>
          <p:nvPr/>
        </p:nvSpPr>
        <p:spPr>
          <a:xfrm>
            <a:off x="5956300" y="3724275"/>
            <a:ext cx="452438" cy="409575"/>
          </a:xfrm>
          <a:custGeom>
            <a:avLst/>
            <a:gdLst/>
            <a:ahLst/>
            <a:cxnLst>
              <a:cxn ang="0">
                <a:pos x="0" y="647680950"/>
              </a:cxn>
              <a:cxn ang="0">
                <a:pos x="0" y="0"/>
              </a:cxn>
              <a:cxn ang="0">
                <a:pos x="715725166" y="0"/>
              </a:cxn>
              <a:cxn ang="0">
                <a:pos x="715725166" y="647680950"/>
              </a:cxn>
              <a:cxn ang="0">
                <a:pos x="0" y="647680950"/>
              </a:cxn>
            </a:cxnLst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51" name="Freeform 31"/>
          <p:cNvSpPr/>
          <p:nvPr/>
        </p:nvSpPr>
        <p:spPr>
          <a:xfrm>
            <a:off x="6030913" y="3724275"/>
            <a:ext cx="1587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7680950"/>
              </a:cxn>
              <a:cxn ang="0">
                <a:pos x="0" y="0"/>
              </a:cxn>
            </a:cxnLst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52" name="Freeform 32"/>
          <p:cNvSpPr/>
          <p:nvPr/>
        </p:nvSpPr>
        <p:spPr>
          <a:xfrm>
            <a:off x="6407150" y="3724275"/>
            <a:ext cx="77788" cy="409575"/>
          </a:xfrm>
          <a:custGeom>
            <a:avLst/>
            <a:gdLst/>
            <a:ahLst/>
            <a:cxnLst>
              <a:cxn ang="0">
                <a:pos x="0" y="647680950"/>
              </a:cxn>
              <a:cxn ang="0">
                <a:pos x="0" y="0"/>
              </a:cxn>
              <a:cxn ang="0">
                <a:pos x="120968278" y="0"/>
              </a:cxn>
              <a:cxn ang="0">
                <a:pos x="120968278" y="647680950"/>
              </a:cxn>
              <a:cxn ang="0">
                <a:pos x="0" y="647680950"/>
              </a:cxn>
            </a:cxnLst>
            <a:pathLst>
              <a:path w="49" h="258">
                <a:moveTo>
                  <a:pt x="0" y="257"/>
                </a:moveTo>
                <a:lnTo>
                  <a:pt x="0" y="0"/>
                </a:lnTo>
                <a:lnTo>
                  <a:pt x="48" y="0"/>
                </a:lnTo>
                <a:lnTo>
                  <a:pt x="48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53" name="Freeform 33"/>
          <p:cNvSpPr/>
          <p:nvPr/>
        </p:nvSpPr>
        <p:spPr>
          <a:xfrm>
            <a:off x="6848475" y="4527550"/>
            <a:ext cx="454025" cy="409575"/>
          </a:xfrm>
          <a:custGeom>
            <a:avLst/>
            <a:gdLst/>
            <a:ahLst/>
            <a:cxnLst>
              <a:cxn ang="0">
                <a:pos x="0" y="647680950"/>
              </a:cxn>
              <a:cxn ang="0">
                <a:pos x="0" y="0"/>
              </a:cxn>
              <a:cxn ang="0">
                <a:pos x="718245325" y="0"/>
              </a:cxn>
              <a:cxn ang="0">
                <a:pos x="718245325" y="647680950"/>
              </a:cxn>
              <a:cxn ang="0">
                <a:pos x="0" y="647680950"/>
              </a:cxn>
            </a:cxnLst>
            <a:pathLst>
              <a:path w="286" h="258">
                <a:moveTo>
                  <a:pt x="0" y="257"/>
                </a:moveTo>
                <a:lnTo>
                  <a:pt x="0" y="0"/>
                </a:lnTo>
                <a:lnTo>
                  <a:pt x="285" y="0"/>
                </a:lnTo>
                <a:lnTo>
                  <a:pt x="285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54" name="Freeform 34"/>
          <p:cNvSpPr/>
          <p:nvPr/>
        </p:nvSpPr>
        <p:spPr>
          <a:xfrm>
            <a:off x="6924675" y="4527550"/>
            <a:ext cx="1588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7680950"/>
              </a:cxn>
              <a:cxn ang="0">
                <a:pos x="0" y="0"/>
              </a:cxn>
            </a:cxnLst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55" name="Freeform 35"/>
          <p:cNvSpPr/>
          <p:nvPr/>
        </p:nvSpPr>
        <p:spPr>
          <a:xfrm>
            <a:off x="7300913" y="4527550"/>
            <a:ext cx="454025" cy="409575"/>
          </a:xfrm>
          <a:custGeom>
            <a:avLst/>
            <a:gdLst/>
            <a:ahLst/>
            <a:cxnLst>
              <a:cxn ang="0">
                <a:pos x="0" y="647680950"/>
              </a:cxn>
              <a:cxn ang="0">
                <a:pos x="0" y="0"/>
              </a:cxn>
              <a:cxn ang="0">
                <a:pos x="718245325" y="0"/>
              </a:cxn>
              <a:cxn ang="0">
                <a:pos x="718245325" y="647680950"/>
              </a:cxn>
              <a:cxn ang="0">
                <a:pos x="0" y="647680950"/>
              </a:cxn>
            </a:cxnLst>
            <a:pathLst>
              <a:path w="286" h="258">
                <a:moveTo>
                  <a:pt x="0" y="257"/>
                </a:moveTo>
                <a:lnTo>
                  <a:pt x="0" y="0"/>
                </a:lnTo>
                <a:lnTo>
                  <a:pt x="285" y="0"/>
                </a:lnTo>
                <a:lnTo>
                  <a:pt x="285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56" name="Freeform 36"/>
          <p:cNvSpPr/>
          <p:nvPr/>
        </p:nvSpPr>
        <p:spPr>
          <a:xfrm>
            <a:off x="7377113" y="4527550"/>
            <a:ext cx="1587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7680950"/>
              </a:cxn>
              <a:cxn ang="0">
                <a:pos x="0" y="0"/>
              </a:cxn>
            </a:cxnLst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57" name="Freeform 37"/>
          <p:cNvSpPr/>
          <p:nvPr/>
        </p:nvSpPr>
        <p:spPr>
          <a:xfrm>
            <a:off x="7753350" y="4527550"/>
            <a:ext cx="452438" cy="409575"/>
          </a:xfrm>
          <a:custGeom>
            <a:avLst/>
            <a:gdLst/>
            <a:ahLst/>
            <a:cxnLst>
              <a:cxn ang="0">
                <a:pos x="0" y="647680950"/>
              </a:cxn>
              <a:cxn ang="0">
                <a:pos x="0" y="0"/>
              </a:cxn>
              <a:cxn ang="0">
                <a:pos x="715725166" y="0"/>
              </a:cxn>
              <a:cxn ang="0">
                <a:pos x="715725166" y="647680950"/>
              </a:cxn>
              <a:cxn ang="0">
                <a:pos x="0" y="647680950"/>
              </a:cxn>
            </a:cxnLst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58" name="Freeform 38"/>
          <p:cNvSpPr/>
          <p:nvPr/>
        </p:nvSpPr>
        <p:spPr>
          <a:xfrm>
            <a:off x="7826375" y="4527550"/>
            <a:ext cx="1588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7680950"/>
              </a:cxn>
              <a:cxn ang="0">
                <a:pos x="0" y="0"/>
              </a:cxn>
            </a:cxnLst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59" name="Freeform 39"/>
          <p:cNvSpPr/>
          <p:nvPr/>
        </p:nvSpPr>
        <p:spPr>
          <a:xfrm>
            <a:off x="8204200" y="4527550"/>
            <a:ext cx="452438" cy="409575"/>
          </a:xfrm>
          <a:custGeom>
            <a:avLst/>
            <a:gdLst/>
            <a:ahLst/>
            <a:cxnLst>
              <a:cxn ang="0">
                <a:pos x="0" y="647680950"/>
              </a:cxn>
              <a:cxn ang="0">
                <a:pos x="0" y="0"/>
              </a:cxn>
              <a:cxn ang="0">
                <a:pos x="715725166" y="0"/>
              </a:cxn>
              <a:cxn ang="0">
                <a:pos x="715725166" y="647680950"/>
              </a:cxn>
              <a:cxn ang="0">
                <a:pos x="0" y="647680950"/>
              </a:cxn>
            </a:cxnLst>
            <a:pathLst>
              <a:path w="285" h="258">
                <a:moveTo>
                  <a:pt x="0" y="257"/>
                </a:moveTo>
                <a:lnTo>
                  <a:pt x="0" y="0"/>
                </a:lnTo>
                <a:lnTo>
                  <a:pt x="284" y="0"/>
                </a:lnTo>
                <a:lnTo>
                  <a:pt x="284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60" name="Freeform 40"/>
          <p:cNvSpPr/>
          <p:nvPr/>
        </p:nvSpPr>
        <p:spPr>
          <a:xfrm>
            <a:off x="8278813" y="4527550"/>
            <a:ext cx="1587" cy="409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47680950"/>
              </a:cxn>
              <a:cxn ang="0">
                <a:pos x="0" y="0"/>
              </a:cxn>
            </a:cxnLst>
            <a:pathLst>
              <a:path w="1" h="258">
                <a:moveTo>
                  <a:pt x="0" y="0"/>
                </a:moveTo>
                <a:lnTo>
                  <a:pt x="0" y="257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61" name="Freeform 41"/>
          <p:cNvSpPr/>
          <p:nvPr/>
        </p:nvSpPr>
        <p:spPr>
          <a:xfrm>
            <a:off x="8655050" y="4527550"/>
            <a:ext cx="77788" cy="409575"/>
          </a:xfrm>
          <a:custGeom>
            <a:avLst/>
            <a:gdLst/>
            <a:ahLst/>
            <a:cxnLst>
              <a:cxn ang="0">
                <a:pos x="0" y="647680950"/>
              </a:cxn>
              <a:cxn ang="0">
                <a:pos x="0" y="0"/>
              </a:cxn>
              <a:cxn ang="0">
                <a:pos x="120968278" y="0"/>
              </a:cxn>
              <a:cxn ang="0">
                <a:pos x="120968278" y="647680950"/>
              </a:cxn>
              <a:cxn ang="0">
                <a:pos x="0" y="647680950"/>
              </a:cxn>
            </a:cxnLst>
            <a:pathLst>
              <a:path w="49" h="258">
                <a:moveTo>
                  <a:pt x="0" y="257"/>
                </a:moveTo>
                <a:lnTo>
                  <a:pt x="0" y="0"/>
                </a:lnTo>
                <a:lnTo>
                  <a:pt x="48" y="0"/>
                </a:lnTo>
                <a:lnTo>
                  <a:pt x="48" y="257"/>
                </a:lnTo>
                <a:lnTo>
                  <a:pt x="0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62" name="Freeform 42"/>
          <p:cNvSpPr/>
          <p:nvPr/>
        </p:nvSpPr>
        <p:spPr>
          <a:xfrm>
            <a:off x="4281488" y="4954588"/>
            <a:ext cx="1535112" cy="460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728325950"/>
              </a:cxn>
              <a:cxn ang="0">
                <a:pos x="0" y="0"/>
              </a:cxn>
            </a:cxnLst>
            <a:pathLst>
              <a:path w="967" h="290">
                <a:moveTo>
                  <a:pt x="0" y="0"/>
                </a:moveTo>
                <a:lnTo>
                  <a:pt x="966" y="28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63" name="Freeform 43"/>
          <p:cNvSpPr/>
          <p:nvPr/>
        </p:nvSpPr>
        <p:spPr>
          <a:xfrm>
            <a:off x="6878638" y="4873625"/>
            <a:ext cx="169862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135776" y="839212825"/>
              </a:cxn>
              <a:cxn ang="0">
                <a:pos x="0" y="0"/>
              </a:cxn>
            </a:cxnLst>
            <a:pathLst>
              <a:path w="107" h="334">
                <a:moveTo>
                  <a:pt x="0" y="0"/>
                </a:moveTo>
                <a:lnTo>
                  <a:pt x="106" y="333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64" name="Freeform 44"/>
          <p:cNvSpPr/>
          <p:nvPr/>
        </p:nvSpPr>
        <p:spPr>
          <a:xfrm>
            <a:off x="6992938" y="5299075"/>
            <a:ext cx="55562" cy="104775"/>
          </a:xfrm>
          <a:custGeom>
            <a:avLst/>
            <a:gdLst/>
            <a:ahLst/>
            <a:cxnLst>
              <a:cxn ang="0">
                <a:pos x="73083080" y="0"/>
              </a:cxn>
              <a:cxn ang="0">
                <a:pos x="85684541" y="163810950"/>
              </a:cxn>
              <a:cxn ang="0">
                <a:pos x="0" y="25201563"/>
              </a:cxn>
              <a:cxn ang="0">
                <a:pos x="73083080" y="0"/>
              </a:cxn>
            </a:cxnLst>
            <a:pathLst>
              <a:path w="35" h="66">
                <a:moveTo>
                  <a:pt x="29" y="0"/>
                </a:moveTo>
                <a:lnTo>
                  <a:pt x="34" y="65"/>
                </a:lnTo>
                <a:lnTo>
                  <a:pt x="0" y="10"/>
                </a:lnTo>
                <a:lnTo>
                  <a:pt x="2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65" name="Freeform 45"/>
          <p:cNvSpPr/>
          <p:nvPr/>
        </p:nvSpPr>
        <p:spPr>
          <a:xfrm>
            <a:off x="7329488" y="4884738"/>
            <a:ext cx="1185862" cy="5191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80035770" y="821570146"/>
              </a:cxn>
              <a:cxn ang="0">
                <a:pos x="0" y="0"/>
              </a:cxn>
            </a:cxnLst>
            <a:pathLst>
              <a:path w="747" h="327">
                <a:moveTo>
                  <a:pt x="0" y="0"/>
                </a:moveTo>
                <a:lnTo>
                  <a:pt x="746" y="326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66" name="Freeform 46"/>
          <p:cNvSpPr/>
          <p:nvPr/>
        </p:nvSpPr>
        <p:spPr>
          <a:xfrm>
            <a:off x="8416925" y="5341938"/>
            <a:ext cx="98425" cy="61912"/>
          </a:xfrm>
          <a:custGeom>
            <a:avLst/>
            <a:gdLst/>
            <a:ahLst/>
            <a:cxnLst>
              <a:cxn ang="0">
                <a:pos x="30241875" y="0"/>
              </a:cxn>
              <a:cxn ang="0">
                <a:pos x="153730325" y="95765164"/>
              </a:cxn>
              <a:cxn ang="0">
                <a:pos x="0" y="75604077"/>
              </a:cxn>
              <a:cxn ang="0">
                <a:pos x="30241875" y="0"/>
              </a:cxn>
            </a:cxnLst>
            <a:pathLst>
              <a:path w="62" h="39">
                <a:moveTo>
                  <a:pt x="12" y="0"/>
                </a:moveTo>
                <a:lnTo>
                  <a:pt x="61" y="38"/>
                </a:lnTo>
                <a:lnTo>
                  <a:pt x="0" y="30"/>
                </a:lnTo>
                <a:lnTo>
                  <a:pt x="1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67" name="Freeform 47"/>
          <p:cNvSpPr/>
          <p:nvPr/>
        </p:nvSpPr>
        <p:spPr>
          <a:xfrm>
            <a:off x="5046663" y="4083050"/>
            <a:ext cx="2033587" cy="4286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677922825"/>
              </a:cxn>
              <a:cxn ang="0">
                <a:pos x="0" y="0"/>
              </a:cxn>
            </a:cxnLst>
            <a:pathLst>
              <a:path w="1281" h="270">
                <a:moveTo>
                  <a:pt x="0" y="0"/>
                </a:moveTo>
                <a:lnTo>
                  <a:pt x="1280" y="269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68" name="Freeform 48"/>
          <p:cNvSpPr/>
          <p:nvPr/>
        </p:nvSpPr>
        <p:spPr>
          <a:xfrm>
            <a:off x="7013575" y="4464050"/>
            <a:ext cx="100013" cy="50800"/>
          </a:xfrm>
          <a:custGeom>
            <a:avLst/>
            <a:gdLst/>
            <a:ahLst/>
            <a:cxnLst>
              <a:cxn ang="0">
                <a:pos x="15121013" y="0"/>
              </a:cxn>
              <a:cxn ang="0">
                <a:pos x="156250469" y="70564375"/>
              </a:cxn>
              <a:cxn ang="0">
                <a:pos x="0" y="78125638"/>
              </a:cxn>
              <a:cxn ang="0">
                <a:pos x="15121013" y="0"/>
              </a:cxn>
            </a:cxnLst>
            <a:pathLst>
              <a:path w="63" h="32">
                <a:moveTo>
                  <a:pt x="6" y="0"/>
                </a:moveTo>
                <a:lnTo>
                  <a:pt x="62" y="28"/>
                </a:lnTo>
                <a:lnTo>
                  <a:pt x="0" y="31"/>
                </a:lnTo>
                <a:lnTo>
                  <a:pt x="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6369" name="Rectangle 49"/>
          <p:cNvSpPr/>
          <p:nvPr/>
        </p:nvSpPr>
        <p:spPr>
          <a:xfrm>
            <a:off x="3994150" y="3302000"/>
            <a:ext cx="585788" cy="301625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70" name="Rectangle 50"/>
          <p:cNvSpPr/>
          <p:nvPr/>
        </p:nvSpPr>
        <p:spPr>
          <a:xfrm>
            <a:off x="2998788" y="4608513"/>
            <a:ext cx="3651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71" name="Rectangle 51"/>
          <p:cNvSpPr/>
          <p:nvPr/>
        </p:nvSpPr>
        <p:spPr>
          <a:xfrm>
            <a:off x="2565400" y="4608513"/>
            <a:ext cx="273050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72" name="Rectangle 52"/>
          <p:cNvSpPr/>
          <p:nvPr/>
        </p:nvSpPr>
        <p:spPr>
          <a:xfrm>
            <a:off x="3413125" y="4598988"/>
            <a:ext cx="3651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73" name="Rectangle 53"/>
          <p:cNvSpPr/>
          <p:nvPr/>
        </p:nvSpPr>
        <p:spPr>
          <a:xfrm>
            <a:off x="3910013" y="4598988"/>
            <a:ext cx="3651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74" name="Rectangle 54"/>
          <p:cNvSpPr/>
          <p:nvPr/>
        </p:nvSpPr>
        <p:spPr>
          <a:xfrm>
            <a:off x="4699000" y="3733800"/>
            <a:ext cx="3651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22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375" name="Rectangle 55"/>
          <p:cNvSpPr/>
          <p:nvPr/>
        </p:nvSpPr>
        <p:spPr>
          <a:xfrm>
            <a:off x="6956425" y="4548188"/>
            <a:ext cx="3651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56376" name="Group 56"/>
          <p:cNvGrpSpPr/>
          <p:nvPr/>
        </p:nvGrpSpPr>
        <p:grpSpPr>
          <a:xfrm>
            <a:off x="246063" y="5362575"/>
            <a:ext cx="8897937" cy="398463"/>
            <a:chOff x="96" y="3782"/>
            <a:chExt cx="5605" cy="251"/>
          </a:xfrm>
        </p:grpSpPr>
        <p:sp>
          <p:nvSpPr>
            <p:cNvPr id="56377" name="Freeform 57"/>
            <p:cNvSpPr/>
            <p:nvPr/>
          </p:nvSpPr>
          <p:spPr>
            <a:xfrm>
              <a:off x="1684" y="3826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378" name="Freeform 58"/>
            <p:cNvSpPr/>
            <p:nvPr/>
          </p:nvSpPr>
          <p:spPr>
            <a:xfrm>
              <a:off x="1874" y="3826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379" name="Freeform 59"/>
            <p:cNvSpPr/>
            <p:nvPr/>
          </p:nvSpPr>
          <p:spPr>
            <a:xfrm>
              <a:off x="2064" y="3826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380" name="Freeform 60"/>
            <p:cNvSpPr/>
            <p:nvPr/>
          </p:nvSpPr>
          <p:spPr>
            <a:xfrm>
              <a:off x="2254" y="3826"/>
              <a:ext cx="190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89" y="0"/>
                </a:cxn>
                <a:cxn ang="0">
                  <a:pos x="189" y="206"/>
                </a:cxn>
                <a:cxn ang="0">
                  <a:pos x="0" y="206"/>
                </a:cxn>
              </a:cxnLst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381" name="Freeform 61"/>
            <p:cNvSpPr/>
            <p:nvPr/>
          </p:nvSpPr>
          <p:spPr>
            <a:xfrm>
              <a:off x="2490" y="3826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382" name="Freeform 62"/>
            <p:cNvSpPr/>
            <p:nvPr/>
          </p:nvSpPr>
          <p:spPr>
            <a:xfrm>
              <a:off x="2680" y="3826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383" name="Freeform 63"/>
            <p:cNvSpPr/>
            <p:nvPr/>
          </p:nvSpPr>
          <p:spPr>
            <a:xfrm>
              <a:off x="2870" y="3826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384" name="Freeform 64"/>
            <p:cNvSpPr/>
            <p:nvPr/>
          </p:nvSpPr>
          <p:spPr>
            <a:xfrm>
              <a:off x="3060" y="3826"/>
              <a:ext cx="189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88" y="0"/>
                </a:cxn>
                <a:cxn ang="0">
                  <a:pos x="188" y="206"/>
                </a:cxn>
                <a:cxn ang="0">
                  <a:pos x="0" y="206"/>
                </a:cxn>
              </a:cxnLst>
              <a:pathLst>
                <a:path w="189" h="207">
                  <a:moveTo>
                    <a:pt x="0" y="206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385" name="Freeform 65"/>
            <p:cNvSpPr/>
            <p:nvPr/>
          </p:nvSpPr>
          <p:spPr>
            <a:xfrm>
              <a:off x="5458" y="3826"/>
              <a:ext cx="190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89" y="0"/>
                </a:cxn>
                <a:cxn ang="0">
                  <a:pos x="189" y="206"/>
                </a:cxn>
                <a:cxn ang="0">
                  <a:pos x="0" y="206"/>
                </a:cxn>
              </a:cxnLst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386" name="Freeform 66"/>
            <p:cNvSpPr/>
            <p:nvPr/>
          </p:nvSpPr>
          <p:spPr>
            <a:xfrm>
              <a:off x="3284" y="3826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387" name="Freeform 67"/>
            <p:cNvSpPr/>
            <p:nvPr/>
          </p:nvSpPr>
          <p:spPr>
            <a:xfrm>
              <a:off x="483" y="3789"/>
              <a:ext cx="62" cy="31"/>
            </a:xfrm>
            <a:custGeom>
              <a:avLst/>
              <a:gdLst/>
              <a:ahLst/>
              <a:cxnLst>
                <a:cxn ang="0">
                  <a:pos x="61" y="29"/>
                </a:cxn>
                <a:cxn ang="0">
                  <a:pos x="0" y="30"/>
                </a:cxn>
                <a:cxn ang="0">
                  <a:pos x="53" y="0"/>
                </a:cxn>
                <a:cxn ang="0">
                  <a:pos x="61" y="29"/>
                </a:cxn>
              </a:cxnLst>
              <a:pathLst>
                <a:path w="62" h="31">
                  <a:moveTo>
                    <a:pt x="61" y="29"/>
                  </a:moveTo>
                  <a:lnTo>
                    <a:pt x="0" y="30"/>
                  </a:lnTo>
                  <a:lnTo>
                    <a:pt x="53" y="0"/>
                  </a:lnTo>
                  <a:lnTo>
                    <a:pt x="61" y="2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388" name="Freeform 68"/>
            <p:cNvSpPr/>
            <p:nvPr/>
          </p:nvSpPr>
          <p:spPr>
            <a:xfrm>
              <a:off x="4890" y="3826"/>
              <a:ext cx="190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89" y="0"/>
                </a:cxn>
                <a:cxn ang="0">
                  <a:pos x="189" y="206"/>
                </a:cxn>
                <a:cxn ang="0">
                  <a:pos x="0" y="206"/>
                </a:cxn>
              </a:cxnLst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389" name="Freeform 69"/>
            <p:cNvSpPr/>
            <p:nvPr/>
          </p:nvSpPr>
          <p:spPr>
            <a:xfrm>
              <a:off x="5079" y="3826"/>
              <a:ext cx="190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89" y="0"/>
                </a:cxn>
                <a:cxn ang="0">
                  <a:pos x="189" y="206"/>
                </a:cxn>
                <a:cxn ang="0">
                  <a:pos x="0" y="206"/>
                </a:cxn>
              </a:cxnLst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390" name="Freeform 70"/>
            <p:cNvSpPr/>
            <p:nvPr/>
          </p:nvSpPr>
          <p:spPr>
            <a:xfrm>
              <a:off x="5268" y="3826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391" name="Freeform 71"/>
            <p:cNvSpPr/>
            <p:nvPr/>
          </p:nvSpPr>
          <p:spPr>
            <a:xfrm>
              <a:off x="4084" y="3826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392" name="Freeform 72"/>
            <p:cNvSpPr/>
            <p:nvPr/>
          </p:nvSpPr>
          <p:spPr>
            <a:xfrm>
              <a:off x="4274" y="3826"/>
              <a:ext cx="189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88" y="0"/>
                </a:cxn>
                <a:cxn ang="0">
                  <a:pos x="188" y="206"/>
                </a:cxn>
                <a:cxn ang="0">
                  <a:pos x="0" y="206"/>
                </a:cxn>
              </a:cxnLst>
              <a:pathLst>
                <a:path w="189" h="207">
                  <a:moveTo>
                    <a:pt x="0" y="206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393" name="Freeform 73"/>
            <p:cNvSpPr/>
            <p:nvPr/>
          </p:nvSpPr>
          <p:spPr>
            <a:xfrm>
              <a:off x="4462" y="3826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394" name="Freeform 74"/>
            <p:cNvSpPr/>
            <p:nvPr/>
          </p:nvSpPr>
          <p:spPr>
            <a:xfrm>
              <a:off x="4652" y="3826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395" name="Freeform 75"/>
            <p:cNvSpPr/>
            <p:nvPr/>
          </p:nvSpPr>
          <p:spPr>
            <a:xfrm>
              <a:off x="3474" y="3826"/>
              <a:ext cx="192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1" y="0"/>
                </a:cxn>
                <a:cxn ang="0">
                  <a:pos x="191" y="206"/>
                </a:cxn>
                <a:cxn ang="0">
                  <a:pos x="0" y="206"/>
                </a:cxn>
              </a:cxnLst>
              <a:pathLst>
                <a:path w="192" h="207">
                  <a:moveTo>
                    <a:pt x="0" y="206"/>
                  </a:moveTo>
                  <a:lnTo>
                    <a:pt x="0" y="0"/>
                  </a:lnTo>
                  <a:lnTo>
                    <a:pt x="191" y="0"/>
                  </a:lnTo>
                  <a:lnTo>
                    <a:pt x="191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396" name="Freeform 76"/>
            <p:cNvSpPr/>
            <p:nvPr/>
          </p:nvSpPr>
          <p:spPr>
            <a:xfrm>
              <a:off x="3665" y="3826"/>
              <a:ext cx="189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88" y="0"/>
                </a:cxn>
                <a:cxn ang="0">
                  <a:pos x="188" y="206"/>
                </a:cxn>
                <a:cxn ang="0">
                  <a:pos x="0" y="206"/>
                </a:cxn>
              </a:cxnLst>
              <a:pathLst>
                <a:path w="189" h="207">
                  <a:moveTo>
                    <a:pt x="0" y="206"/>
                  </a:moveTo>
                  <a:lnTo>
                    <a:pt x="0" y="0"/>
                  </a:lnTo>
                  <a:lnTo>
                    <a:pt x="188" y="0"/>
                  </a:lnTo>
                  <a:lnTo>
                    <a:pt x="188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397" name="Freeform 77"/>
            <p:cNvSpPr/>
            <p:nvPr/>
          </p:nvSpPr>
          <p:spPr>
            <a:xfrm>
              <a:off x="3853" y="3826"/>
              <a:ext cx="190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89" y="0"/>
                </a:cxn>
                <a:cxn ang="0">
                  <a:pos x="189" y="206"/>
                </a:cxn>
                <a:cxn ang="0">
                  <a:pos x="0" y="206"/>
                </a:cxn>
              </a:cxnLst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398" name="Freeform 78"/>
            <p:cNvSpPr/>
            <p:nvPr/>
          </p:nvSpPr>
          <p:spPr>
            <a:xfrm>
              <a:off x="3542" y="3782"/>
              <a:ext cx="63" cy="3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2" y="32"/>
                </a:cxn>
                <a:cxn ang="0">
                  <a:pos x="0" y="30"/>
                </a:cxn>
                <a:cxn ang="0">
                  <a:pos x="8" y="0"/>
                </a:cxn>
              </a:cxnLst>
              <a:pathLst>
                <a:path w="63" h="33">
                  <a:moveTo>
                    <a:pt x="8" y="0"/>
                  </a:moveTo>
                  <a:lnTo>
                    <a:pt x="62" y="32"/>
                  </a:lnTo>
                  <a:lnTo>
                    <a:pt x="0" y="30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399" name="Freeform 79"/>
            <p:cNvSpPr/>
            <p:nvPr/>
          </p:nvSpPr>
          <p:spPr>
            <a:xfrm>
              <a:off x="96" y="3819"/>
              <a:ext cx="190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89" y="0"/>
                </a:cxn>
                <a:cxn ang="0">
                  <a:pos x="189" y="206"/>
                </a:cxn>
                <a:cxn ang="0">
                  <a:pos x="0" y="206"/>
                </a:cxn>
              </a:cxnLst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400" name="Freeform 80"/>
            <p:cNvSpPr/>
            <p:nvPr/>
          </p:nvSpPr>
          <p:spPr>
            <a:xfrm>
              <a:off x="285" y="3819"/>
              <a:ext cx="190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89" y="0"/>
                </a:cxn>
                <a:cxn ang="0">
                  <a:pos x="189" y="206"/>
                </a:cxn>
                <a:cxn ang="0">
                  <a:pos x="0" y="206"/>
                </a:cxn>
              </a:cxnLst>
              <a:pathLst>
                <a:path w="190" h="207">
                  <a:moveTo>
                    <a:pt x="0" y="206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401" name="Freeform 81"/>
            <p:cNvSpPr/>
            <p:nvPr/>
          </p:nvSpPr>
          <p:spPr>
            <a:xfrm>
              <a:off x="474" y="3819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402" name="Freeform 82"/>
            <p:cNvSpPr/>
            <p:nvPr/>
          </p:nvSpPr>
          <p:spPr>
            <a:xfrm>
              <a:off x="664" y="3819"/>
              <a:ext cx="191" cy="207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6"/>
                </a:cxn>
                <a:cxn ang="0">
                  <a:pos x="0" y="206"/>
                </a:cxn>
              </a:cxnLst>
              <a:pathLst>
                <a:path w="191" h="207">
                  <a:moveTo>
                    <a:pt x="0" y="206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403" name="Freeform 83"/>
            <p:cNvSpPr/>
            <p:nvPr/>
          </p:nvSpPr>
          <p:spPr>
            <a:xfrm>
              <a:off x="892" y="3819"/>
              <a:ext cx="190" cy="20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0" y="0"/>
                </a:cxn>
                <a:cxn ang="0">
                  <a:pos x="189" y="0"/>
                </a:cxn>
                <a:cxn ang="0">
                  <a:pos x="189" y="207"/>
                </a:cxn>
                <a:cxn ang="0">
                  <a:pos x="0" y="207"/>
                </a:cxn>
              </a:cxnLst>
              <a:pathLst>
                <a:path w="190" h="208">
                  <a:moveTo>
                    <a:pt x="0" y="207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7"/>
                  </a:lnTo>
                  <a:lnTo>
                    <a:pt x="0" y="2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404" name="Freeform 84"/>
            <p:cNvSpPr/>
            <p:nvPr/>
          </p:nvSpPr>
          <p:spPr>
            <a:xfrm>
              <a:off x="1081" y="3819"/>
              <a:ext cx="190" cy="20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0" y="0"/>
                </a:cxn>
                <a:cxn ang="0">
                  <a:pos x="189" y="0"/>
                </a:cxn>
                <a:cxn ang="0">
                  <a:pos x="189" y="207"/>
                </a:cxn>
                <a:cxn ang="0">
                  <a:pos x="0" y="207"/>
                </a:cxn>
              </a:cxnLst>
              <a:pathLst>
                <a:path w="190" h="208">
                  <a:moveTo>
                    <a:pt x="0" y="207"/>
                  </a:moveTo>
                  <a:lnTo>
                    <a:pt x="0" y="0"/>
                  </a:lnTo>
                  <a:lnTo>
                    <a:pt x="189" y="0"/>
                  </a:lnTo>
                  <a:lnTo>
                    <a:pt x="189" y="207"/>
                  </a:lnTo>
                  <a:lnTo>
                    <a:pt x="0" y="2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405" name="Freeform 85"/>
            <p:cNvSpPr/>
            <p:nvPr/>
          </p:nvSpPr>
          <p:spPr>
            <a:xfrm>
              <a:off x="1270" y="3819"/>
              <a:ext cx="191" cy="20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7"/>
                </a:cxn>
                <a:cxn ang="0">
                  <a:pos x="0" y="207"/>
                </a:cxn>
              </a:cxnLst>
              <a:pathLst>
                <a:path w="191" h="208">
                  <a:moveTo>
                    <a:pt x="0" y="207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7"/>
                  </a:lnTo>
                  <a:lnTo>
                    <a:pt x="0" y="2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406" name="Freeform 86"/>
            <p:cNvSpPr/>
            <p:nvPr/>
          </p:nvSpPr>
          <p:spPr>
            <a:xfrm>
              <a:off x="1460" y="3819"/>
              <a:ext cx="191" cy="208"/>
            </a:xfrm>
            <a:custGeom>
              <a:avLst/>
              <a:gdLst/>
              <a:ahLst/>
              <a:cxnLst>
                <a:cxn ang="0">
                  <a:pos x="0" y="207"/>
                </a:cxn>
                <a:cxn ang="0">
                  <a:pos x="0" y="0"/>
                </a:cxn>
                <a:cxn ang="0">
                  <a:pos x="190" y="0"/>
                </a:cxn>
                <a:cxn ang="0">
                  <a:pos x="190" y="207"/>
                </a:cxn>
                <a:cxn ang="0">
                  <a:pos x="0" y="207"/>
                </a:cxn>
              </a:cxnLst>
              <a:pathLst>
                <a:path w="191" h="208">
                  <a:moveTo>
                    <a:pt x="0" y="207"/>
                  </a:moveTo>
                  <a:lnTo>
                    <a:pt x="0" y="0"/>
                  </a:lnTo>
                  <a:lnTo>
                    <a:pt x="190" y="0"/>
                  </a:lnTo>
                  <a:lnTo>
                    <a:pt x="190" y="207"/>
                  </a:lnTo>
                  <a:lnTo>
                    <a:pt x="0" y="2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56407" name="Rectangle 87"/>
            <p:cNvSpPr/>
            <p:nvPr/>
          </p:nvSpPr>
          <p:spPr>
            <a:xfrm>
              <a:off x="1658" y="3813"/>
              <a:ext cx="270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08" name="Rectangle 88"/>
            <p:cNvSpPr/>
            <p:nvPr/>
          </p:nvSpPr>
          <p:spPr>
            <a:xfrm>
              <a:off x="1848" y="3813"/>
              <a:ext cx="270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16*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09" name="Rectangle 89"/>
            <p:cNvSpPr/>
            <p:nvPr/>
          </p:nvSpPr>
          <p:spPr>
            <a:xfrm>
              <a:off x="2475" y="3801"/>
              <a:ext cx="270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17*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10" name="Rectangle 90"/>
            <p:cNvSpPr/>
            <p:nvPr/>
          </p:nvSpPr>
          <p:spPr>
            <a:xfrm>
              <a:off x="2659" y="3801"/>
              <a:ext cx="270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18*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11" name="Rectangle 91"/>
            <p:cNvSpPr/>
            <p:nvPr/>
          </p:nvSpPr>
          <p:spPr>
            <a:xfrm>
              <a:off x="3257" y="3806"/>
              <a:ext cx="270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20*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12" name="Rectangle 92"/>
            <p:cNvSpPr/>
            <p:nvPr/>
          </p:nvSpPr>
          <p:spPr>
            <a:xfrm>
              <a:off x="4869" y="3806"/>
              <a:ext cx="270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13" name="Rectangle 93"/>
            <p:cNvSpPr/>
            <p:nvPr/>
          </p:nvSpPr>
          <p:spPr>
            <a:xfrm>
              <a:off x="5058" y="3806"/>
              <a:ext cx="270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14" name="Rectangle 94"/>
            <p:cNvSpPr/>
            <p:nvPr/>
          </p:nvSpPr>
          <p:spPr>
            <a:xfrm>
              <a:off x="5241" y="3801"/>
              <a:ext cx="270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15" name="Rectangle 95"/>
            <p:cNvSpPr/>
            <p:nvPr/>
          </p:nvSpPr>
          <p:spPr>
            <a:xfrm>
              <a:off x="5431" y="3794"/>
              <a:ext cx="270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16" name="Rectangle 96"/>
            <p:cNvSpPr/>
            <p:nvPr/>
          </p:nvSpPr>
          <p:spPr>
            <a:xfrm>
              <a:off x="4063" y="3806"/>
              <a:ext cx="270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17" name="Rectangle 97"/>
            <p:cNvSpPr/>
            <p:nvPr/>
          </p:nvSpPr>
          <p:spPr>
            <a:xfrm>
              <a:off x="4264" y="3806"/>
              <a:ext cx="270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27*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18" name="Rectangle 98"/>
            <p:cNvSpPr/>
            <p:nvPr/>
          </p:nvSpPr>
          <p:spPr>
            <a:xfrm>
              <a:off x="4447" y="3806"/>
              <a:ext cx="270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29*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19" name="Rectangle 99"/>
            <p:cNvSpPr/>
            <p:nvPr/>
          </p:nvSpPr>
          <p:spPr>
            <a:xfrm>
              <a:off x="3452" y="3806"/>
              <a:ext cx="270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21*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20" name="Rectangle 100"/>
            <p:cNvSpPr/>
            <p:nvPr/>
          </p:nvSpPr>
          <p:spPr>
            <a:xfrm>
              <a:off x="1083" y="3794"/>
              <a:ext cx="21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21" name="Rectangle 101"/>
            <p:cNvSpPr/>
            <p:nvPr/>
          </p:nvSpPr>
          <p:spPr>
            <a:xfrm>
              <a:off x="894" y="3794"/>
              <a:ext cx="21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22" name="Rectangle 102"/>
            <p:cNvSpPr/>
            <p:nvPr/>
          </p:nvSpPr>
          <p:spPr>
            <a:xfrm>
              <a:off x="1266" y="3794"/>
              <a:ext cx="21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8*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23" name="Rectangle 103"/>
            <p:cNvSpPr/>
            <p:nvPr/>
          </p:nvSpPr>
          <p:spPr>
            <a:xfrm>
              <a:off x="288" y="3793"/>
              <a:ext cx="21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424" name="Rectangle 104"/>
            <p:cNvSpPr/>
            <p:nvPr/>
          </p:nvSpPr>
          <p:spPr>
            <a:xfrm>
              <a:off x="98" y="3793"/>
              <a:ext cx="212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6425" name="Line 105"/>
          <p:cNvSpPr/>
          <p:nvPr/>
        </p:nvSpPr>
        <p:spPr>
          <a:xfrm>
            <a:off x="4376738" y="3168650"/>
            <a:ext cx="560387" cy="5207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sp>
      <p:sp>
        <p:nvSpPr>
          <p:cNvPr id="56426" name="Arc 106"/>
          <p:cNvSpPr/>
          <p:nvPr/>
        </p:nvSpPr>
        <p:spPr>
          <a:xfrm rot="-3180000">
            <a:off x="1422400" y="5167313"/>
            <a:ext cx="320675" cy="434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37295" y="8727371"/>
              </a:cxn>
              <a:cxn ang="0">
                <a:pos x="23356" y="8759410"/>
              </a:cxn>
            </a:cxnLst>
            <a:pathLst>
              <a:path w="21707" h="21600" fill="none">
                <a:moveTo>
                  <a:pt x="0" y="0"/>
                </a:moveTo>
                <a:cubicBezTo>
                  <a:pt x="35" y="0"/>
                  <a:pt x="71" y="0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</a:path>
              <a:path w="21707" h="21600" stroke="0">
                <a:moveTo>
                  <a:pt x="0" y="0"/>
                </a:moveTo>
                <a:cubicBezTo>
                  <a:pt x="35" y="0"/>
                  <a:pt x="71" y="0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  <a:lnTo>
                  <a:pt x="107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56427" name="Arc 107"/>
          <p:cNvSpPr/>
          <p:nvPr/>
        </p:nvSpPr>
        <p:spPr>
          <a:xfrm rot="-3180000">
            <a:off x="2625725" y="5172075"/>
            <a:ext cx="320675" cy="434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37295" y="8727371"/>
              </a:cxn>
              <a:cxn ang="0">
                <a:pos x="23356" y="8759410"/>
              </a:cxn>
            </a:cxnLst>
            <a:pathLst>
              <a:path w="21707" h="21600" fill="none">
                <a:moveTo>
                  <a:pt x="0" y="0"/>
                </a:moveTo>
                <a:cubicBezTo>
                  <a:pt x="35" y="0"/>
                  <a:pt x="71" y="0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</a:path>
              <a:path w="21707" h="21600" stroke="0">
                <a:moveTo>
                  <a:pt x="0" y="0"/>
                </a:moveTo>
                <a:cubicBezTo>
                  <a:pt x="35" y="0"/>
                  <a:pt x="71" y="0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  <a:lnTo>
                  <a:pt x="107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56428" name="Arc 108"/>
          <p:cNvSpPr/>
          <p:nvPr/>
        </p:nvSpPr>
        <p:spPr>
          <a:xfrm rot="-3180000">
            <a:off x="3824288" y="5172075"/>
            <a:ext cx="320675" cy="434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37295" y="8727371"/>
              </a:cxn>
              <a:cxn ang="0">
                <a:pos x="23356" y="8759410"/>
              </a:cxn>
            </a:cxnLst>
            <a:pathLst>
              <a:path w="21707" h="21600" fill="none">
                <a:moveTo>
                  <a:pt x="0" y="0"/>
                </a:moveTo>
                <a:cubicBezTo>
                  <a:pt x="35" y="0"/>
                  <a:pt x="71" y="0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</a:path>
              <a:path w="21707" h="21600" stroke="0">
                <a:moveTo>
                  <a:pt x="0" y="0"/>
                </a:moveTo>
                <a:cubicBezTo>
                  <a:pt x="35" y="0"/>
                  <a:pt x="71" y="0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  <a:lnTo>
                  <a:pt x="107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56429" name="Arc 109"/>
          <p:cNvSpPr/>
          <p:nvPr/>
        </p:nvSpPr>
        <p:spPr>
          <a:xfrm rot="-3180000">
            <a:off x="5022850" y="5172075"/>
            <a:ext cx="320675" cy="434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37295" y="8727371"/>
              </a:cxn>
              <a:cxn ang="0">
                <a:pos x="23356" y="8759410"/>
              </a:cxn>
            </a:cxnLst>
            <a:pathLst>
              <a:path w="21707" h="21600" fill="none">
                <a:moveTo>
                  <a:pt x="0" y="0"/>
                </a:moveTo>
                <a:cubicBezTo>
                  <a:pt x="35" y="0"/>
                  <a:pt x="71" y="0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</a:path>
              <a:path w="21707" h="21600" stroke="0">
                <a:moveTo>
                  <a:pt x="0" y="0"/>
                </a:moveTo>
                <a:cubicBezTo>
                  <a:pt x="35" y="0"/>
                  <a:pt x="71" y="0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  <a:lnTo>
                  <a:pt x="107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56430" name="Arc 110"/>
          <p:cNvSpPr/>
          <p:nvPr/>
        </p:nvSpPr>
        <p:spPr>
          <a:xfrm rot="-3180000">
            <a:off x="6302375" y="5172075"/>
            <a:ext cx="320675" cy="434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37295" y="8727371"/>
              </a:cxn>
              <a:cxn ang="0">
                <a:pos x="23356" y="8759410"/>
              </a:cxn>
            </a:cxnLst>
            <a:pathLst>
              <a:path w="21707" h="21600" fill="none">
                <a:moveTo>
                  <a:pt x="0" y="0"/>
                </a:moveTo>
                <a:cubicBezTo>
                  <a:pt x="35" y="0"/>
                  <a:pt x="71" y="0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</a:path>
              <a:path w="21707" h="21600" stroke="0">
                <a:moveTo>
                  <a:pt x="0" y="0"/>
                </a:moveTo>
                <a:cubicBezTo>
                  <a:pt x="35" y="0"/>
                  <a:pt x="71" y="0"/>
                  <a:pt x="107" y="0"/>
                </a:cubicBezTo>
                <a:cubicBezTo>
                  <a:pt x="12005" y="0"/>
                  <a:pt x="21663" y="9622"/>
                  <a:pt x="21706" y="21521"/>
                </a:cubicBezTo>
                <a:lnTo>
                  <a:pt x="107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56431" name="Arc 111"/>
          <p:cNvSpPr/>
          <p:nvPr/>
        </p:nvSpPr>
        <p:spPr>
          <a:xfrm rot="-3180000">
            <a:off x="7575550" y="5165725"/>
            <a:ext cx="319088" cy="434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13757" y="8727371"/>
              </a:cxn>
              <a:cxn ang="0">
                <a:pos x="0" y="8759410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</a:path>
              <a:path w="21600" h="21600" stroke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/>
            </a:fld>
            <a:endParaRPr lang="en-US" altLang="en-US" sz="1400" u="none" dirty="0"/>
          </a:p>
        </p:txBody>
      </p:sp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sz="3600" dirty="0"/>
              <a:t>After Re-distribution</a:t>
            </a:r>
            <a:endParaRPr lang="en-US" altLang="en-US" sz="3600" dirty="0"/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076700"/>
          </a:xfrm>
          <a:ln/>
        </p:spPr>
        <p:txBody>
          <a:bodyPr vert="horz" wrap="square" lIns="90488" tIns="44450" rIns="90488" bIns="44450" anchor="t" anchorCtr="0"/>
          <a:p>
            <a:pPr eaLnBrk="1" hangingPunct="1"/>
            <a:r>
              <a:rPr lang="en-US" altLang="en-US" dirty="0"/>
              <a:t>Intuitively, entries are </a:t>
            </a:r>
            <a:r>
              <a:rPr lang="en-US" altLang="en-US" dirty="0">
                <a:solidFill>
                  <a:schemeClr val="accent2"/>
                </a:solidFill>
              </a:rPr>
              <a:t>re-distributed by `</a:t>
            </a:r>
            <a:r>
              <a:rPr lang="en-US" altLang="en-US" i="1" dirty="0">
                <a:solidFill>
                  <a:schemeClr val="accent2"/>
                </a:solidFill>
              </a:rPr>
              <a:t>pushing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i="1" dirty="0">
                <a:solidFill>
                  <a:schemeClr val="accent2"/>
                </a:solidFill>
              </a:rPr>
              <a:t>through</a:t>
            </a:r>
            <a:r>
              <a:rPr lang="en-US" altLang="en-US" dirty="0">
                <a:solidFill>
                  <a:schemeClr val="accent2"/>
                </a:solidFill>
              </a:rPr>
              <a:t>’ </a:t>
            </a:r>
            <a:r>
              <a:rPr lang="en-US" altLang="en-US" dirty="0"/>
              <a:t>the splitting entry in the parent node.</a:t>
            </a:r>
            <a:endParaRPr lang="en-US" altLang="en-US" dirty="0"/>
          </a:p>
          <a:p>
            <a:pPr eaLnBrk="1" hangingPunct="1"/>
            <a:r>
              <a:rPr lang="en-US" altLang="en-US" dirty="0"/>
              <a:t>It suffices to re-distribute index entry with key 20; we’ve re-distributed 17 as well for illustration.</a:t>
            </a:r>
            <a:endParaRPr lang="en-US" altLang="en-US" dirty="0"/>
          </a:p>
        </p:txBody>
      </p:sp>
      <p:sp>
        <p:nvSpPr>
          <p:cNvPr id="58372" name="Freeform 4"/>
          <p:cNvSpPr/>
          <p:nvPr/>
        </p:nvSpPr>
        <p:spPr>
          <a:xfrm>
            <a:off x="604838" y="5635625"/>
            <a:ext cx="95250" cy="60325"/>
          </a:xfrm>
          <a:custGeom>
            <a:avLst/>
            <a:gdLst/>
            <a:ahLst/>
            <a:cxnLst>
              <a:cxn ang="0">
                <a:pos x="148690013" y="90725625"/>
              </a:cxn>
              <a:cxn ang="0">
                <a:pos x="0" y="93246575"/>
              </a:cxn>
              <a:cxn ang="0">
                <a:pos x="128528763" y="0"/>
              </a:cxn>
              <a:cxn ang="0">
                <a:pos x="148690013" y="90725625"/>
              </a:cxn>
            </a:cxnLst>
            <a:pathLst>
              <a:path w="60" h="38">
                <a:moveTo>
                  <a:pt x="59" y="36"/>
                </a:moveTo>
                <a:lnTo>
                  <a:pt x="0" y="37"/>
                </a:lnTo>
                <a:lnTo>
                  <a:pt x="51" y="0"/>
                </a:lnTo>
                <a:lnTo>
                  <a:pt x="59" y="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373" name="Freeform 5"/>
          <p:cNvSpPr/>
          <p:nvPr/>
        </p:nvSpPr>
        <p:spPr>
          <a:xfrm>
            <a:off x="7981950" y="5618163"/>
            <a:ext cx="98425" cy="65087"/>
          </a:xfrm>
          <a:custGeom>
            <a:avLst/>
            <a:gdLst/>
            <a:ahLst/>
            <a:cxnLst>
              <a:cxn ang="0">
                <a:pos x="22682200" y="0"/>
              </a:cxn>
              <a:cxn ang="0">
                <a:pos x="153730325" y="100805476"/>
              </a:cxn>
              <a:cxn ang="0">
                <a:pos x="0" y="90724928"/>
              </a:cxn>
              <a:cxn ang="0">
                <a:pos x="22682200" y="0"/>
              </a:cxn>
            </a:cxnLst>
            <a:pathLst>
              <a:path w="62" h="41">
                <a:moveTo>
                  <a:pt x="9" y="0"/>
                </a:moveTo>
                <a:lnTo>
                  <a:pt x="61" y="40"/>
                </a:lnTo>
                <a:lnTo>
                  <a:pt x="0" y="36"/>
                </a:lnTo>
                <a:lnTo>
                  <a:pt x="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374" name="Rectangle 6"/>
          <p:cNvSpPr/>
          <p:nvPr/>
        </p:nvSpPr>
        <p:spPr>
          <a:xfrm>
            <a:off x="2436813" y="57673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14*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75" name="Rectangle 7"/>
          <p:cNvSpPr/>
          <p:nvPr/>
        </p:nvSpPr>
        <p:spPr>
          <a:xfrm>
            <a:off x="2730500" y="57673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16*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76" name="Rectangle 8"/>
          <p:cNvSpPr/>
          <p:nvPr/>
        </p:nvSpPr>
        <p:spPr>
          <a:xfrm>
            <a:off x="7446963" y="57546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33*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77" name="Rectangle 9"/>
          <p:cNvSpPr/>
          <p:nvPr/>
        </p:nvSpPr>
        <p:spPr>
          <a:xfrm>
            <a:off x="7745413" y="57546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34*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78" name="Rectangle 10"/>
          <p:cNvSpPr/>
          <p:nvPr/>
        </p:nvSpPr>
        <p:spPr>
          <a:xfrm>
            <a:off x="8029575" y="5743575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38*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79" name="Rectangle 11"/>
          <p:cNvSpPr/>
          <p:nvPr/>
        </p:nvSpPr>
        <p:spPr>
          <a:xfrm>
            <a:off x="8326438" y="5730875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39*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80" name="Rectangle 12"/>
          <p:cNvSpPr/>
          <p:nvPr/>
        </p:nvSpPr>
        <p:spPr>
          <a:xfrm>
            <a:off x="6191250" y="57546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22*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81" name="Rectangle 13"/>
          <p:cNvSpPr/>
          <p:nvPr/>
        </p:nvSpPr>
        <p:spPr>
          <a:xfrm>
            <a:off x="6503988" y="57546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27*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82" name="Rectangle 14"/>
          <p:cNvSpPr/>
          <p:nvPr/>
        </p:nvSpPr>
        <p:spPr>
          <a:xfrm>
            <a:off x="6792913" y="57546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29*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83" name="Rectangle 15"/>
          <p:cNvSpPr/>
          <p:nvPr/>
        </p:nvSpPr>
        <p:spPr>
          <a:xfrm>
            <a:off x="3711575" y="5743575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17*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84" name="Rectangle 16"/>
          <p:cNvSpPr/>
          <p:nvPr/>
        </p:nvSpPr>
        <p:spPr>
          <a:xfrm>
            <a:off x="4000500" y="5743575"/>
            <a:ext cx="4286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18*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85" name="Rectangle 17"/>
          <p:cNvSpPr/>
          <p:nvPr/>
        </p:nvSpPr>
        <p:spPr>
          <a:xfrm>
            <a:off x="4935538" y="57546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20*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86" name="Rectangle 18"/>
          <p:cNvSpPr/>
          <p:nvPr/>
        </p:nvSpPr>
        <p:spPr>
          <a:xfrm>
            <a:off x="5238750" y="5754688"/>
            <a:ext cx="4286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21*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87" name="Rectangle 19"/>
          <p:cNvSpPr/>
          <p:nvPr/>
        </p:nvSpPr>
        <p:spPr>
          <a:xfrm>
            <a:off x="1538288" y="5730875"/>
            <a:ext cx="336550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7*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88" name="Rectangle 20"/>
          <p:cNvSpPr/>
          <p:nvPr/>
        </p:nvSpPr>
        <p:spPr>
          <a:xfrm>
            <a:off x="1244600" y="5730875"/>
            <a:ext cx="336550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5*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89" name="Rectangle 21"/>
          <p:cNvSpPr/>
          <p:nvPr/>
        </p:nvSpPr>
        <p:spPr>
          <a:xfrm>
            <a:off x="1825625" y="5730875"/>
            <a:ext cx="336550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8*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90" name="Rectangle 22"/>
          <p:cNvSpPr/>
          <p:nvPr/>
        </p:nvSpPr>
        <p:spPr>
          <a:xfrm>
            <a:off x="4763" y="5727700"/>
            <a:ext cx="336550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91" name="Rectangle 23"/>
          <p:cNvSpPr/>
          <p:nvPr/>
        </p:nvSpPr>
        <p:spPr>
          <a:xfrm>
            <a:off x="296863" y="5727700"/>
            <a:ext cx="336550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3*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392" name="Rectangle 24"/>
          <p:cNvSpPr/>
          <p:nvPr/>
        </p:nvSpPr>
        <p:spPr>
          <a:xfrm>
            <a:off x="393700" y="5811838"/>
            <a:ext cx="19827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8393" name="Arc 25"/>
          <p:cNvSpPr/>
          <p:nvPr/>
        </p:nvSpPr>
        <p:spPr>
          <a:xfrm rot="-3180000">
            <a:off x="1149350" y="5445125"/>
            <a:ext cx="333375" cy="434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45319" y="8727371"/>
              </a:cxn>
              <a:cxn ang="0">
                <a:pos x="0" y="8759410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</a:path>
              <a:path w="21600" h="21600" stroke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58394" name="Freeform 26"/>
          <p:cNvSpPr/>
          <p:nvPr/>
        </p:nvSpPr>
        <p:spPr>
          <a:xfrm>
            <a:off x="4292600" y="3636963"/>
            <a:ext cx="446088" cy="495300"/>
          </a:xfrm>
          <a:custGeom>
            <a:avLst/>
            <a:gdLst/>
            <a:ahLst/>
            <a:cxnLst>
              <a:cxn ang="0">
                <a:pos x="0" y="783769388"/>
              </a:cxn>
              <a:cxn ang="0">
                <a:pos x="0" y="0"/>
              </a:cxn>
              <a:cxn ang="0">
                <a:pos x="705644541" y="0"/>
              </a:cxn>
              <a:cxn ang="0">
                <a:pos x="705644541" y="783769388"/>
              </a:cxn>
              <a:cxn ang="0">
                <a:pos x="0" y="783769388"/>
              </a:cxn>
            </a:cxnLst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395" name="Freeform 27"/>
          <p:cNvSpPr/>
          <p:nvPr/>
        </p:nvSpPr>
        <p:spPr>
          <a:xfrm>
            <a:off x="4367213" y="3636963"/>
            <a:ext cx="1587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83769388"/>
              </a:cxn>
              <a:cxn ang="0">
                <a:pos x="0" y="0"/>
              </a:cxn>
            </a:cxnLst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396" name="Freeform 28"/>
          <p:cNvSpPr/>
          <p:nvPr/>
        </p:nvSpPr>
        <p:spPr>
          <a:xfrm>
            <a:off x="4737100" y="3636963"/>
            <a:ext cx="446088" cy="495300"/>
          </a:xfrm>
          <a:custGeom>
            <a:avLst/>
            <a:gdLst/>
            <a:ahLst/>
            <a:cxnLst>
              <a:cxn ang="0">
                <a:pos x="0" y="783769388"/>
              </a:cxn>
              <a:cxn ang="0">
                <a:pos x="0" y="0"/>
              </a:cxn>
              <a:cxn ang="0">
                <a:pos x="705644541" y="0"/>
              </a:cxn>
              <a:cxn ang="0">
                <a:pos x="705644541" y="783769388"/>
              </a:cxn>
              <a:cxn ang="0">
                <a:pos x="0" y="783769388"/>
              </a:cxn>
            </a:cxnLst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397" name="Freeform 29"/>
          <p:cNvSpPr/>
          <p:nvPr/>
        </p:nvSpPr>
        <p:spPr>
          <a:xfrm>
            <a:off x="4811713" y="3636963"/>
            <a:ext cx="1587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83769388"/>
              </a:cxn>
              <a:cxn ang="0">
                <a:pos x="0" y="0"/>
              </a:cxn>
            </a:cxnLst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398" name="Freeform 30"/>
          <p:cNvSpPr/>
          <p:nvPr/>
        </p:nvSpPr>
        <p:spPr>
          <a:xfrm>
            <a:off x="5181600" y="3636963"/>
            <a:ext cx="447675" cy="495300"/>
          </a:xfrm>
          <a:custGeom>
            <a:avLst/>
            <a:gdLst/>
            <a:ahLst/>
            <a:cxnLst>
              <a:cxn ang="0">
                <a:pos x="0" y="783769388"/>
              </a:cxn>
              <a:cxn ang="0">
                <a:pos x="0" y="0"/>
              </a:cxn>
              <a:cxn ang="0">
                <a:pos x="708164700" y="0"/>
              </a:cxn>
              <a:cxn ang="0">
                <a:pos x="708164700" y="783769388"/>
              </a:cxn>
              <a:cxn ang="0">
                <a:pos x="0" y="783769388"/>
              </a:cxn>
            </a:cxnLst>
            <a:pathLst>
              <a:path w="282" h="312">
                <a:moveTo>
                  <a:pt x="0" y="311"/>
                </a:moveTo>
                <a:lnTo>
                  <a:pt x="0" y="0"/>
                </a:lnTo>
                <a:lnTo>
                  <a:pt x="281" y="0"/>
                </a:lnTo>
                <a:lnTo>
                  <a:pt x="281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399" name="Freeform 31"/>
          <p:cNvSpPr/>
          <p:nvPr/>
        </p:nvSpPr>
        <p:spPr>
          <a:xfrm>
            <a:off x="5256213" y="3636963"/>
            <a:ext cx="1587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83769388"/>
              </a:cxn>
              <a:cxn ang="0">
                <a:pos x="0" y="0"/>
              </a:cxn>
            </a:cxnLst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00" name="Freeform 32"/>
          <p:cNvSpPr/>
          <p:nvPr/>
        </p:nvSpPr>
        <p:spPr>
          <a:xfrm>
            <a:off x="5627688" y="3636963"/>
            <a:ext cx="446087" cy="495300"/>
          </a:xfrm>
          <a:custGeom>
            <a:avLst/>
            <a:gdLst/>
            <a:ahLst/>
            <a:cxnLst>
              <a:cxn ang="0">
                <a:pos x="0" y="783769388"/>
              </a:cxn>
              <a:cxn ang="0">
                <a:pos x="0" y="0"/>
              </a:cxn>
              <a:cxn ang="0">
                <a:pos x="705642959" y="0"/>
              </a:cxn>
              <a:cxn ang="0">
                <a:pos x="705642959" y="783769388"/>
              </a:cxn>
              <a:cxn ang="0">
                <a:pos x="0" y="783769388"/>
              </a:cxn>
            </a:cxnLst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01" name="Freeform 33"/>
          <p:cNvSpPr/>
          <p:nvPr/>
        </p:nvSpPr>
        <p:spPr>
          <a:xfrm>
            <a:off x="5699125" y="3636963"/>
            <a:ext cx="1588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83769388"/>
              </a:cxn>
              <a:cxn ang="0">
                <a:pos x="0" y="0"/>
              </a:cxn>
            </a:cxnLst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02" name="Freeform 34"/>
          <p:cNvSpPr/>
          <p:nvPr/>
        </p:nvSpPr>
        <p:spPr>
          <a:xfrm>
            <a:off x="6072188" y="3636963"/>
            <a:ext cx="74612" cy="495300"/>
          </a:xfrm>
          <a:custGeom>
            <a:avLst/>
            <a:gdLst/>
            <a:ahLst/>
            <a:cxnLst>
              <a:cxn ang="0">
                <a:pos x="0" y="783769388"/>
              </a:cxn>
              <a:cxn ang="0">
                <a:pos x="0" y="0"/>
              </a:cxn>
              <a:cxn ang="0">
                <a:pos x="115926411" y="0"/>
              </a:cxn>
              <a:cxn ang="0">
                <a:pos x="115926411" y="783769388"/>
              </a:cxn>
              <a:cxn ang="0">
                <a:pos x="0" y="783769388"/>
              </a:cxn>
            </a:cxnLst>
            <a:pathLst>
              <a:path w="47" h="312">
                <a:moveTo>
                  <a:pt x="0" y="311"/>
                </a:moveTo>
                <a:lnTo>
                  <a:pt x="0" y="0"/>
                </a:lnTo>
                <a:lnTo>
                  <a:pt x="46" y="0"/>
                </a:lnTo>
                <a:lnTo>
                  <a:pt x="46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03" name="Freeform 35"/>
          <p:cNvSpPr/>
          <p:nvPr/>
        </p:nvSpPr>
        <p:spPr>
          <a:xfrm>
            <a:off x="2484438" y="5707063"/>
            <a:ext cx="300037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73788585" y="0"/>
              </a:cxn>
              <a:cxn ang="0">
                <a:pos x="473788585" y="627519700"/>
              </a:cxn>
              <a:cxn ang="0">
                <a:pos x="0" y="627519700"/>
              </a:cxn>
            </a:cxnLst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04" name="Freeform 36"/>
          <p:cNvSpPr/>
          <p:nvPr/>
        </p:nvSpPr>
        <p:spPr>
          <a:xfrm>
            <a:off x="2782888" y="5707063"/>
            <a:ext cx="296862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68748273" y="0"/>
              </a:cxn>
              <a:cxn ang="0">
                <a:pos x="468748273" y="627519700"/>
              </a:cxn>
              <a:cxn ang="0">
                <a:pos x="0" y="627519700"/>
              </a:cxn>
            </a:cxnLst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05" name="Freeform 37"/>
          <p:cNvSpPr/>
          <p:nvPr/>
        </p:nvSpPr>
        <p:spPr>
          <a:xfrm>
            <a:off x="3078163" y="5707063"/>
            <a:ext cx="298450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71270013" y="0"/>
              </a:cxn>
              <a:cxn ang="0">
                <a:pos x="471270013" y="627519700"/>
              </a:cxn>
              <a:cxn ang="0">
                <a:pos x="0" y="627519700"/>
              </a:cxn>
            </a:cxnLst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06" name="Freeform 38"/>
          <p:cNvSpPr/>
          <p:nvPr/>
        </p:nvSpPr>
        <p:spPr>
          <a:xfrm>
            <a:off x="3375025" y="5707063"/>
            <a:ext cx="296863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68749852" y="0"/>
              </a:cxn>
              <a:cxn ang="0">
                <a:pos x="468749852" y="627519700"/>
              </a:cxn>
              <a:cxn ang="0">
                <a:pos x="0" y="627519700"/>
              </a:cxn>
            </a:cxnLst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07" name="Freeform 39"/>
          <p:cNvSpPr/>
          <p:nvPr/>
        </p:nvSpPr>
        <p:spPr>
          <a:xfrm>
            <a:off x="2168525" y="4695825"/>
            <a:ext cx="447675" cy="495300"/>
          </a:xfrm>
          <a:custGeom>
            <a:avLst/>
            <a:gdLst/>
            <a:ahLst/>
            <a:cxnLst>
              <a:cxn ang="0">
                <a:pos x="0" y="783769388"/>
              </a:cxn>
              <a:cxn ang="0">
                <a:pos x="0" y="0"/>
              </a:cxn>
              <a:cxn ang="0">
                <a:pos x="708164700" y="0"/>
              </a:cxn>
              <a:cxn ang="0">
                <a:pos x="708164700" y="783769388"/>
              </a:cxn>
              <a:cxn ang="0">
                <a:pos x="0" y="783769388"/>
              </a:cxn>
            </a:cxnLst>
            <a:pathLst>
              <a:path w="282" h="312">
                <a:moveTo>
                  <a:pt x="0" y="311"/>
                </a:moveTo>
                <a:lnTo>
                  <a:pt x="0" y="0"/>
                </a:lnTo>
                <a:lnTo>
                  <a:pt x="281" y="0"/>
                </a:lnTo>
                <a:lnTo>
                  <a:pt x="281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08" name="Freeform 40"/>
          <p:cNvSpPr/>
          <p:nvPr/>
        </p:nvSpPr>
        <p:spPr>
          <a:xfrm>
            <a:off x="2243138" y="4695825"/>
            <a:ext cx="1587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83769388"/>
              </a:cxn>
              <a:cxn ang="0">
                <a:pos x="0" y="0"/>
              </a:cxn>
            </a:cxnLst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09" name="Freeform 41"/>
          <p:cNvSpPr/>
          <p:nvPr/>
        </p:nvSpPr>
        <p:spPr>
          <a:xfrm>
            <a:off x="2614613" y="4695825"/>
            <a:ext cx="446087" cy="495300"/>
          </a:xfrm>
          <a:custGeom>
            <a:avLst/>
            <a:gdLst/>
            <a:ahLst/>
            <a:cxnLst>
              <a:cxn ang="0">
                <a:pos x="0" y="783769388"/>
              </a:cxn>
              <a:cxn ang="0">
                <a:pos x="0" y="0"/>
              </a:cxn>
              <a:cxn ang="0">
                <a:pos x="705642959" y="0"/>
              </a:cxn>
              <a:cxn ang="0">
                <a:pos x="705642959" y="783769388"/>
              </a:cxn>
              <a:cxn ang="0">
                <a:pos x="0" y="783769388"/>
              </a:cxn>
            </a:cxnLst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10" name="Freeform 42"/>
          <p:cNvSpPr/>
          <p:nvPr/>
        </p:nvSpPr>
        <p:spPr>
          <a:xfrm>
            <a:off x="2687638" y="4695825"/>
            <a:ext cx="1587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83769388"/>
              </a:cxn>
              <a:cxn ang="0">
                <a:pos x="0" y="0"/>
              </a:cxn>
            </a:cxnLst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11" name="Freeform 43"/>
          <p:cNvSpPr/>
          <p:nvPr/>
        </p:nvSpPr>
        <p:spPr>
          <a:xfrm>
            <a:off x="3059113" y="4695825"/>
            <a:ext cx="446087" cy="495300"/>
          </a:xfrm>
          <a:custGeom>
            <a:avLst/>
            <a:gdLst/>
            <a:ahLst/>
            <a:cxnLst>
              <a:cxn ang="0">
                <a:pos x="0" y="783769388"/>
              </a:cxn>
              <a:cxn ang="0">
                <a:pos x="0" y="0"/>
              </a:cxn>
              <a:cxn ang="0">
                <a:pos x="705642959" y="0"/>
              </a:cxn>
              <a:cxn ang="0">
                <a:pos x="705642959" y="783769388"/>
              </a:cxn>
              <a:cxn ang="0">
                <a:pos x="0" y="783769388"/>
              </a:cxn>
            </a:cxnLst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12" name="Freeform 44"/>
          <p:cNvSpPr/>
          <p:nvPr/>
        </p:nvSpPr>
        <p:spPr>
          <a:xfrm>
            <a:off x="3133725" y="4695825"/>
            <a:ext cx="1588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83769388"/>
              </a:cxn>
              <a:cxn ang="0">
                <a:pos x="0" y="0"/>
              </a:cxn>
            </a:cxnLst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13" name="Freeform 45"/>
          <p:cNvSpPr/>
          <p:nvPr/>
        </p:nvSpPr>
        <p:spPr>
          <a:xfrm>
            <a:off x="3503613" y="4695825"/>
            <a:ext cx="446087" cy="495300"/>
          </a:xfrm>
          <a:custGeom>
            <a:avLst/>
            <a:gdLst/>
            <a:ahLst/>
            <a:cxnLst>
              <a:cxn ang="0">
                <a:pos x="0" y="783769388"/>
              </a:cxn>
              <a:cxn ang="0">
                <a:pos x="0" y="0"/>
              </a:cxn>
              <a:cxn ang="0">
                <a:pos x="705642959" y="0"/>
              </a:cxn>
              <a:cxn ang="0">
                <a:pos x="705642959" y="783769388"/>
              </a:cxn>
              <a:cxn ang="0">
                <a:pos x="0" y="783769388"/>
              </a:cxn>
            </a:cxnLst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14" name="Freeform 46"/>
          <p:cNvSpPr/>
          <p:nvPr/>
        </p:nvSpPr>
        <p:spPr>
          <a:xfrm>
            <a:off x="3578225" y="4695825"/>
            <a:ext cx="1588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83769388"/>
              </a:cxn>
              <a:cxn ang="0">
                <a:pos x="0" y="0"/>
              </a:cxn>
            </a:cxnLst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15" name="Freeform 47"/>
          <p:cNvSpPr/>
          <p:nvPr/>
        </p:nvSpPr>
        <p:spPr>
          <a:xfrm>
            <a:off x="3948113" y="4695825"/>
            <a:ext cx="76200" cy="495300"/>
          </a:xfrm>
          <a:custGeom>
            <a:avLst/>
            <a:gdLst/>
            <a:ahLst/>
            <a:cxnLst>
              <a:cxn ang="0">
                <a:pos x="0" y="783769388"/>
              </a:cxn>
              <a:cxn ang="0">
                <a:pos x="0" y="0"/>
              </a:cxn>
              <a:cxn ang="0">
                <a:pos x="118448138" y="0"/>
              </a:cxn>
              <a:cxn ang="0">
                <a:pos x="118448138" y="783769388"/>
              </a:cxn>
              <a:cxn ang="0">
                <a:pos x="0" y="783769388"/>
              </a:cxn>
            </a:cxnLst>
            <a:pathLst>
              <a:path w="48" h="312">
                <a:moveTo>
                  <a:pt x="0" y="311"/>
                </a:moveTo>
                <a:lnTo>
                  <a:pt x="0" y="0"/>
                </a:lnTo>
                <a:lnTo>
                  <a:pt x="47" y="0"/>
                </a:lnTo>
                <a:lnTo>
                  <a:pt x="47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16" name="Freeform 48"/>
          <p:cNvSpPr/>
          <p:nvPr/>
        </p:nvSpPr>
        <p:spPr>
          <a:xfrm>
            <a:off x="3744913" y="5707063"/>
            <a:ext cx="298450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71270013" y="0"/>
              </a:cxn>
              <a:cxn ang="0">
                <a:pos x="471270013" y="627519700"/>
              </a:cxn>
              <a:cxn ang="0">
                <a:pos x="0" y="627519700"/>
              </a:cxn>
            </a:cxnLst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17" name="Freeform 49"/>
          <p:cNvSpPr/>
          <p:nvPr/>
        </p:nvSpPr>
        <p:spPr>
          <a:xfrm>
            <a:off x="4041775" y="5707063"/>
            <a:ext cx="298450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71270013" y="0"/>
              </a:cxn>
              <a:cxn ang="0">
                <a:pos x="471270013" y="627519700"/>
              </a:cxn>
              <a:cxn ang="0">
                <a:pos x="0" y="627519700"/>
              </a:cxn>
            </a:cxnLst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18" name="Freeform 50"/>
          <p:cNvSpPr/>
          <p:nvPr/>
        </p:nvSpPr>
        <p:spPr>
          <a:xfrm>
            <a:off x="4338638" y="5707063"/>
            <a:ext cx="298450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71270013" y="0"/>
              </a:cxn>
              <a:cxn ang="0">
                <a:pos x="471270013" y="627519700"/>
              </a:cxn>
              <a:cxn ang="0">
                <a:pos x="0" y="627519700"/>
              </a:cxn>
            </a:cxnLst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19" name="Freeform 51"/>
          <p:cNvSpPr/>
          <p:nvPr/>
        </p:nvSpPr>
        <p:spPr>
          <a:xfrm>
            <a:off x="4635500" y="5707063"/>
            <a:ext cx="298450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71270013" y="0"/>
              </a:cxn>
              <a:cxn ang="0">
                <a:pos x="471270013" y="627519700"/>
              </a:cxn>
              <a:cxn ang="0">
                <a:pos x="0" y="627519700"/>
              </a:cxn>
            </a:cxnLst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20" name="Freeform 52"/>
          <p:cNvSpPr/>
          <p:nvPr/>
        </p:nvSpPr>
        <p:spPr>
          <a:xfrm>
            <a:off x="7499350" y="5707063"/>
            <a:ext cx="296863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68749852" y="0"/>
              </a:cxn>
              <a:cxn ang="0">
                <a:pos x="468749852" y="627519700"/>
              </a:cxn>
              <a:cxn ang="0">
                <a:pos x="0" y="627519700"/>
              </a:cxn>
            </a:cxnLst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21" name="Freeform 53"/>
          <p:cNvSpPr/>
          <p:nvPr/>
        </p:nvSpPr>
        <p:spPr>
          <a:xfrm>
            <a:off x="7794625" y="5707063"/>
            <a:ext cx="296863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68749852" y="0"/>
              </a:cxn>
              <a:cxn ang="0">
                <a:pos x="468749852" y="627519700"/>
              </a:cxn>
              <a:cxn ang="0">
                <a:pos x="0" y="627519700"/>
              </a:cxn>
            </a:cxnLst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22" name="Freeform 54"/>
          <p:cNvSpPr/>
          <p:nvPr/>
        </p:nvSpPr>
        <p:spPr>
          <a:xfrm>
            <a:off x="8089900" y="5707063"/>
            <a:ext cx="300038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73790165" y="0"/>
              </a:cxn>
              <a:cxn ang="0">
                <a:pos x="473790165" y="627519700"/>
              </a:cxn>
              <a:cxn ang="0">
                <a:pos x="0" y="627519700"/>
              </a:cxn>
            </a:cxnLst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23" name="Freeform 55"/>
          <p:cNvSpPr/>
          <p:nvPr/>
        </p:nvSpPr>
        <p:spPr>
          <a:xfrm>
            <a:off x="8388350" y="5707063"/>
            <a:ext cx="296863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68749852" y="0"/>
              </a:cxn>
              <a:cxn ang="0">
                <a:pos x="468749852" y="627519700"/>
              </a:cxn>
              <a:cxn ang="0">
                <a:pos x="0" y="627519700"/>
              </a:cxn>
            </a:cxnLst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24" name="Freeform 56"/>
          <p:cNvSpPr/>
          <p:nvPr/>
        </p:nvSpPr>
        <p:spPr>
          <a:xfrm>
            <a:off x="6238875" y="5707063"/>
            <a:ext cx="298450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71270013" y="0"/>
              </a:cxn>
              <a:cxn ang="0">
                <a:pos x="471270013" y="627519700"/>
              </a:cxn>
              <a:cxn ang="0">
                <a:pos x="0" y="627519700"/>
              </a:cxn>
            </a:cxnLst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25" name="Freeform 57"/>
          <p:cNvSpPr/>
          <p:nvPr/>
        </p:nvSpPr>
        <p:spPr>
          <a:xfrm>
            <a:off x="6535738" y="5707063"/>
            <a:ext cx="295275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66229700" y="0"/>
              </a:cxn>
              <a:cxn ang="0">
                <a:pos x="466229700" y="627519700"/>
              </a:cxn>
              <a:cxn ang="0">
                <a:pos x="0" y="627519700"/>
              </a:cxn>
            </a:cxnLst>
            <a:pathLst>
              <a:path w="186" h="250">
                <a:moveTo>
                  <a:pt x="0" y="249"/>
                </a:moveTo>
                <a:lnTo>
                  <a:pt x="0" y="0"/>
                </a:lnTo>
                <a:lnTo>
                  <a:pt x="185" y="0"/>
                </a:lnTo>
                <a:lnTo>
                  <a:pt x="185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26" name="Freeform 58"/>
          <p:cNvSpPr/>
          <p:nvPr/>
        </p:nvSpPr>
        <p:spPr>
          <a:xfrm>
            <a:off x="6829425" y="5707063"/>
            <a:ext cx="300038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73790165" y="0"/>
              </a:cxn>
              <a:cxn ang="0">
                <a:pos x="473790165" y="627519700"/>
              </a:cxn>
              <a:cxn ang="0">
                <a:pos x="0" y="627519700"/>
              </a:cxn>
            </a:cxnLst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27" name="Freeform 59"/>
          <p:cNvSpPr/>
          <p:nvPr/>
        </p:nvSpPr>
        <p:spPr>
          <a:xfrm>
            <a:off x="7127875" y="5707063"/>
            <a:ext cx="296863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68749852" y="0"/>
              </a:cxn>
              <a:cxn ang="0">
                <a:pos x="468749852" y="627519700"/>
              </a:cxn>
              <a:cxn ang="0">
                <a:pos x="0" y="627519700"/>
              </a:cxn>
            </a:cxnLst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28" name="Freeform 60"/>
          <p:cNvSpPr/>
          <p:nvPr/>
        </p:nvSpPr>
        <p:spPr>
          <a:xfrm>
            <a:off x="4986338" y="5707063"/>
            <a:ext cx="298450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71270013" y="0"/>
              </a:cxn>
              <a:cxn ang="0">
                <a:pos x="471270013" y="627519700"/>
              </a:cxn>
              <a:cxn ang="0">
                <a:pos x="0" y="627519700"/>
              </a:cxn>
            </a:cxnLst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29" name="Freeform 61"/>
          <p:cNvSpPr/>
          <p:nvPr/>
        </p:nvSpPr>
        <p:spPr>
          <a:xfrm>
            <a:off x="5283200" y="5707063"/>
            <a:ext cx="300038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73790165" y="0"/>
              </a:cxn>
              <a:cxn ang="0">
                <a:pos x="473790165" y="627519700"/>
              </a:cxn>
              <a:cxn ang="0">
                <a:pos x="0" y="627519700"/>
              </a:cxn>
            </a:cxnLst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30" name="Freeform 62"/>
          <p:cNvSpPr/>
          <p:nvPr/>
        </p:nvSpPr>
        <p:spPr>
          <a:xfrm>
            <a:off x="5581650" y="5707063"/>
            <a:ext cx="296863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68749852" y="0"/>
              </a:cxn>
              <a:cxn ang="0">
                <a:pos x="468749852" y="627519700"/>
              </a:cxn>
              <a:cxn ang="0">
                <a:pos x="0" y="627519700"/>
              </a:cxn>
            </a:cxnLst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31" name="Freeform 63"/>
          <p:cNvSpPr/>
          <p:nvPr/>
        </p:nvSpPr>
        <p:spPr>
          <a:xfrm>
            <a:off x="5876925" y="5707063"/>
            <a:ext cx="296863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68749852" y="0"/>
              </a:cxn>
              <a:cxn ang="0">
                <a:pos x="468749852" y="627519700"/>
              </a:cxn>
              <a:cxn ang="0">
                <a:pos x="0" y="627519700"/>
              </a:cxn>
            </a:cxnLst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32" name="Freeform 64"/>
          <p:cNvSpPr/>
          <p:nvPr/>
        </p:nvSpPr>
        <p:spPr>
          <a:xfrm>
            <a:off x="604838" y="5118100"/>
            <a:ext cx="1601787" cy="57785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914817513"/>
              </a:cxn>
              <a:cxn ang="0">
                <a:pos x="2147483646" y="0"/>
              </a:cxn>
            </a:cxnLst>
            <a:pathLst>
              <a:path w="1009" h="364">
                <a:moveTo>
                  <a:pt x="1008" y="0"/>
                </a:moveTo>
                <a:lnTo>
                  <a:pt x="0" y="363"/>
                </a:lnTo>
                <a:lnTo>
                  <a:pt x="100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33" name="Freeform 65"/>
          <p:cNvSpPr/>
          <p:nvPr/>
        </p:nvSpPr>
        <p:spPr>
          <a:xfrm>
            <a:off x="1836738" y="5127625"/>
            <a:ext cx="798512" cy="555625"/>
          </a:xfrm>
          <a:custGeom>
            <a:avLst/>
            <a:gdLst/>
            <a:ahLst/>
            <a:cxnLst>
              <a:cxn ang="0">
                <a:pos x="1265117645" y="0"/>
              </a:cxn>
              <a:cxn ang="0">
                <a:pos x="0" y="879535325"/>
              </a:cxn>
              <a:cxn ang="0">
                <a:pos x="1265117645" y="0"/>
              </a:cxn>
            </a:cxnLst>
            <a:pathLst>
              <a:path w="503" h="350">
                <a:moveTo>
                  <a:pt x="502" y="0"/>
                </a:moveTo>
                <a:lnTo>
                  <a:pt x="0" y="349"/>
                </a:lnTo>
                <a:lnTo>
                  <a:pt x="502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34" name="Freeform 66"/>
          <p:cNvSpPr/>
          <p:nvPr/>
        </p:nvSpPr>
        <p:spPr>
          <a:xfrm>
            <a:off x="1836738" y="5597525"/>
            <a:ext cx="93662" cy="85725"/>
          </a:xfrm>
          <a:custGeom>
            <a:avLst/>
            <a:gdLst/>
            <a:ahLst/>
            <a:cxnLst>
              <a:cxn ang="0">
                <a:pos x="146168282" y="88206263"/>
              </a:cxn>
              <a:cxn ang="0">
                <a:pos x="0" y="133569075"/>
              </a:cxn>
              <a:cxn ang="0">
                <a:pos x="113405632" y="0"/>
              </a:cxn>
              <a:cxn ang="0">
                <a:pos x="146168282" y="88206263"/>
              </a:cxn>
            </a:cxnLst>
            <a:pathLst>
              <a:path w="59" h="54">
                <a:moveTo>
                  <a:pt x="58" y="35"/>
                </a:moveTo>
                <a:lnTo>
                  <a:pt x="0" y="53"/>
                </a:lnTo>
                <a:lnTo>
                  <a:pt x="45" y="0"/>
                </a:lnTo>
                <a:lnTo>
                  <a:pt x="58" y="3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35" name="Freeform 67"/>
          <p:cNvSpPr/>
          <p:nvPr/>
        </p:nvSpPr>
        <p:spPr>
          <a:xfrm>
            <a:off x="3032125" y="4056063"/>
            <a:ext cx="1300163" cy="617537"/>
          </a:xfrm>
          <a:custGeom>
            <a:avLst/>
            <a:gdLst/>
            <a:ahLst/>
            <a:cxnLst>
              <a:cxn ang="0">
                <a:pos x="2061488605" y="0"/>
              </a:cxn>
              <a:cxn ang="0">
                <a:pos x="0" y="977819833"/>
              </a:cxn>
              <a:cxn ang="0">
                <a:pos x="2061488605" y="0"/>
              </a:cxn>
            </a:cxnLst>
            <a:pathLst>
              <a:path w="819" h="389">
                <a:moveTo>
                  <a:pt x="818" y="0"/>
                </a:moveTo>
                <a:lnTo>
                  <a:pt x="0" y="388"/>
                </a:lnTo>
                <a:lnTo>
                  <a:pt x="81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36" name="Freeform 68"/>
          <p:cNvSpPr/>
          <p:nvPr/>
        </p:nvSpPr>
        <p:spPr>
          <a:xfrm>
            <a:off x="3032125" y="4602163"/>
            <a:ext cx="96838" cy="71437"/>
          </a:xfrm>
          <a:custGeom>
            <a:avLst/>
            <a:gdLst/>
            <a:ahLst/>
            <a:cxnLst>
              <a:cxn ang="0">
                <a:pos x="151210156" y="90724990"/>
              </a:cxn>
              <a:cxn ang="0">
                <a:pos x="0" y="110886099"/>
              </a:cxn>
              <a:cxn ang="0">
                <a:pos x="128529426" y="0"/>
              </a:cxn>
              <a:cxn ang="0">
                <a:pos x="151210156" y="90724990"/>
              </a:cxn>
            </a:cxnLst>
            <a:pathLst>
              <a:path w="61" h="45">
                <a:moveTo>
                  <a:pt x="60" y="36"/>
                </a:moveTo>
                <a:lnTo>
                  <a:pt x="0" y="44"/>
                </a:lnTo>
                <a:lnTo>
                  <a:pt x="51" y="0"/>
                </a:lnTo>
                <a:lnTo>
                  <a:pt x="60" y="3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37" name="Freeform 69"/>
          <p:cNvSpPr/>
          <p:nvPr/>
        </p:nvSpPr>
        <p:spPr>
          <a:xfrm>
            <a:off x="5321300" y="4695825"/>
            <a:ext cx="446088" cy="495300"/>
          </a:xfrm>
          <a:custGeom>
            <a:avLst/>
            <a:gdLst/>
            <a:ahLst/>
            <a:cxnLst>
              <a:cxn ang="0">
                <a:pos x="0" y="783769388"/>
              </a:cxn>
              <a:cxn ang="0">
                <a:pos x="0" y="0"/>
              </a:cxn>
              <a:cxn ang="0">
                <a:pos x="705644541" y="0"/>
              </a:cxn>
              <a:cxn ang="0">
                <a:pos x="705644541" y="783769388"/>
              </a:cxn>
              <a:cxn ang="0">
                <a:pos x="0" y="783769388"/>
              </a:cxn>
            </a:cxnLst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38" name="Freeform 70"/>
          <p:cNvSpPr/>
          <p:nvPr/>
        </p:nvSpPr>
        <p:spPr>
          <a:xfrm>
            <a:off x="5394325" y="4695825"/>
            <a:ext cx="1588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83769388"/>
              </a:cxn>
              <a:cxn ang="0">
                <a:pos x="0" y="0"/>
              </a:cxn>
            </a:cxnLst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39" name="Freeform 71"/>
          <p:cNvSpPr/>
          <p:nvPr/>
        </p:nvSpPr>
        <p:spPr>
          <a:xfrm>
            <a:off x="5765800" y="4695825"/>
            <a:ext cx="446088" cy="495300"/>
          </a:xfrm>
          <a:custGeom>
            <a:avLst/>
            <a:gdLst/>
            <a:ahLst/>
            <a:cxnLst>
              <a:cxn ang="0">
                <a:pos x="0" y="783769388"/>
              </a:cxn>
              <a:cxn ang="0">
                <a:pos x="0" y="0"/>
              </a:cxn>
              <a:cxn ang="0">
                <a:pos x="705644541" y="0"/>
              </a:cxn>
              <a:cxn ang="0">
                <a:pos x="705644541" y="783769388"/>
              </a:cxn>
              <a:cxn ang="0">
                <a:pos x="0" y="783769388"/>
              </a:cxn>
            </a:cxnLst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40" name="Freeform 72"/>
          <p:cNvSpPr/>
          <p:nvPr/>
        </p:nvSpPr>
        <p:spPr>
          <a:xfrm>
            <a:off x="5838825" y="4695825"/>
            <a:ext cx="1588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83769388"/>
              </a:cxn>
              <a:cxn ang="0">
                <a:pos x="0" y="0"/>
              </a:cxn>
            </a:cxnLst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41" name="Freeform 73"/>
          <p:cNvSpPr/>
          <p:nvPr/>
        </p:nvSpPr>
        <p:spPr>
          <a:xfrm>
            <a:off x="6210300" y="4695825"/>
            <a:ext cx="446088" cy="495300"/>
          </a:xfrm>
          <a:custGeom>
            <a:avLst/>
            <a:gdLst/>
            <a:ahLst/>
            <a:cxnLst>
              <a:cxn ang="0">
                <a:pos x="0" y="783769388"/>
              </a:cxn>
              <a:cxn ang="0">
                <a:pos x="0" y="0"/>
              </a:cxn>
              <a:cxn ang="0">
                <a:pos x="705644541" y="0"/>
              </a:cxn>
              <a:cxn ang="0">
                <a:pos x="705644541" y="783769388"/>
              </a:cxn>
              <a:cxn ang="0">
                <a:pos x="0" y="783769388"/>
              </a:cxn>
            </a:cxnLst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42" name="Freeform 74"/>
          <p:cNvSpPr/>
          <p:nvPr/>
        </p:nvSpPr>
        <p:spPr>
          <a:xfrm>
            <a:off x="6284913" y="4695825"/>
            <a:ext cx="1587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83769388"/>
              </a:cxn>
              <a:cxn ang="0">
                <a:pos x="0" y="0"/>
              </a:cxn>
            </a:cxnLst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43" name="Freeform 75"/>
          <p:cNvSpPr/>
          <p:nvPr/>
        </p:nvSpPr>
        <p:spPr>
          <a:xfrm>
            <a:off x="6654800" y="4695825"/>
            <a:ext cx="446088" cy="495300"/>
          </a:xfrm>
          <a:custGeom>
            <a:avLst/>
            <a:gdLst/>
            <a:ahLst/>
            <a:cxnLst>
              <a:cxn ang="0">
                <a:pos x="0" y="783769388"/>
              </a:cxn>
              <a:cxn ang="0">
                <a:pos x="0" y="0"/>
              </a:cxn>
              <a:cxn ang="0">
                <a:pos x="705644541" y="0"/>
              </a:cxn>
              <a:cxn ang="0">
                <a:pos x="705644541" y="783769388"/>
              </a:cxn>
              <a:cxn ang="0">
                <a:pos x="0" y="783769388"/>
              </a:cxn>
            </a:cxnLst>
            <a:pathLst>
              <a:path w="281" h="312">
                <a:moveTo>
                  <a:pt x="0" y="311"/>
                </a:moveTo>
                <a:lnTo>
                  <a:pt x="0" y="0"/>
                </a:lnTo>
                <a:lnTo>
                  <a:pt x="280" y="0"/>
                </a:lnTo>
                <a:lnTo>
                  <a:pt x="280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44" name="Freeform 76"/>
          <p:cNvSpPr/>
          <p:nvPr/>
        </p:nvSpPr>
        <p:spPr>
          <a:xfrm>
            <a:off x="6729413" y="4695825"/>
            <a:ext cx="1587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83769388"/>
              </a:cxn>
              <a:cxn ang="0">
                <a:pos x="0" y="0"/>
              </a:cxn>
            </a:cxnLst>
            <a:pathLst>
              <a:path w="1" h="312">
                <a:moveTo>
                  <a:pt x="0" y="0"/>
                </a:moveTo>
                <a:lnTo>
                  <a:pt x="0" y="3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45" name="Freeform 77"/>
          <p:cNvSpPr/>
          <p:nvPr/>
        </p:nvSpPr>
        <p:spPr>
          <a:xfrm>
            <a:off x="7099300" y="4695825"/>
            <a:ext cx="76200" cy="495300"/>
          </a:xfrm>
          <a:custGeom>
            <a:avLst/>
            <a:gdLst/>
            <a:ahLst/>
            <a:cxnLst>
              <a:cxn ang="0">
                <a:pos x="0" y="783769388"/>
              </a:cxn>
              <a:cxn ang="0">
                <a:pos x="0" y="0"/>
              </a:cxn>
              <a:cxn ang="0">
                <a:pos x="118448138" y="0"/>
              </a:cxn>
              <a:cxn ang="0">
                <a:pos x="118448138" y="783769388"/>
              </a:cxn>
              <a:cxn ang="0">
                <a:pos x="0" y="783769388"/>
              </a:cxn>
            </a:cxnLst>
            <a:pathLst>
              <a:path w="48" h="312">
                <a:moveTo>
                  <a:pt x="0" y="311"/>
                </a:moveTo>
                <a:lnTo>
                  <a:pt x="0" y="0"/>
                </a:lnTo>
                <a:lnTo>
                  <a:pt x="47" y="0"/>
                </a:lnTo>
                <a:lnTo>
                  <a:pt x="47" y="311"/>
                </a:lnTo>
                <a:lnTo>
                  <a:pt x="0" y="3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46" name="Freeform 78"/>
          <p:cNvSpPr/>
          <p:nvPr/>
        </p:nvSpPr>
        <p:spPr>
          <a:xfrm>
            <a:off x="3032125" y="5118100"/>
            <a:ext cx="57150" cy="554038"/>
          </a:xfrm>
          <a:custGeom>
            <a:avLst/>
            <a:gdLst/>
            <a:ahLst/>
            <a:cxnLst>
              <a:cxn ang="0">
                <a:pos x="88206263" y="0"/>
              </a:cxn>
              <a:cxn ang="0">
                <a:pos x="0" y="877015166"/>
              </a:cxn>
              <a:cxn ang="0">
                <a:pos x="88206263" y="0"/>
              </a:cxn>
            </a:cxnLst>
            <a:pathLst>
              <a:path w="36" h="349">
                <a:moveTo>
                  <a:pt x="35" y="0"/>
                </a:moveTo>
                <a:lnTo>
                  <a:pt x="0" y="348"/>
                </a:lnTo>
                <a:lnTo>
                  <a:pt x="35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47" name="Freeform 79"/>
          <p:cNvSpPr/>
          <p:nvPr/>
        </p:nvSpPr>
        <p:spPr>
          <a:xfrm>
            <a:off x="3021013" y="5545138"/>
            <a:ext cx="47625" cy="127000"/>
          </a:xfrm>
          <a:custGeom>
            <a:avLst/>
            <a:gdLst/>
            <a:ahLst/>
            <a:cxnLst>
              <a:cxn ang="0">
                <a:pos x="73085325" y="15120938"/>
              </a:cxn>
              <a:cxn ang="0">
                <a:pos x="15120938" y="199093138"/>
              </a:cxn>
              <a:cxn ang="0">
                <a:pos x="0" y="0"/>
              </a:cxn>
              <a:cxn ang="0">
                <a:pos x="73085325" y="15120938"/>
              </a:cxn>
            </a:cxnLst>
            <a:pathLst>
              <a:path w="30" h="80">
                <a:moveTo>
                  <a:pt x="29" y="6"/>
                </a:moveTo>
                <a:lnTo>
                  <a:pt x="6" y="79"/>
                </a:lnTo>
                <a:lnTo>
                  <a:pt x="0" y="0"/>
                </a:lnTo>
                <a:lnTo>
                  <a:pt x="29" y="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48" name="Freeform 80"/>
          <p:cNvSpPr/>
          <p:nvPr/>
        </p:nvSpPr>
        <p:spPr>
          <a:xfrm>
            <a:off x="6691313" y="5118100"/>
            <a:ext cx="1328737" cy="565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06849832" y="894656263"/>
              </a:cxn>
              <a:cxn ang="0">
                <a:pos x="0" y="0"/>
              </a:cxn>
            </a:cxnLst>
            <a:pathLst>
              <a:path w="837" h="356">
                <a:moveTo>
                  <a:pt x="0" y="0"/>
                </a:moveTo>
                <a:lnTo>
                  <a:pt x="836" y="355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49" name="Freeform 81"/>
          <p:cNvSpPr/>
          <p:nvPr/>
        </p:nvSpPr>
        <p:spPr>
          <a:xfrm>
            <a:off x="6238875" y="5103813"/>
            <a:ext cx="592138" cy="5921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7498917" y="937497333"/>
              </a:cxn>
              <a:cxn ang="0">
                <a:pos x="0" y="0"/>
              </a:cxn>
            </a:cxnLst>
            <a:pathLst>
              <a:path w="373" h="373">
                <a:moveTo>
                  <a:pt x="0" y="0"/>
                </a:moveTo>
                <a:lnTo>
                  <a:pt x="372" y="372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50" name="Freeform 82"/>
          <p:cNvSpPr/>
          <p:nvPr/>
        </p:nvSpPr>
        <p:spPr>
          <a:xfrm>
            <a:off x="6742113" y="5597525"/>
            <a:ext cx="88900" cy="98425"/>
          </a:xfrm>
          <a:custGeom>
            <a:avLst/>
            <a:gdLst/>
            <a:ahLst/>
            <a:cxnLst>
              <a:cxn ang="0">
                <a:pos x="45362813" y="0"/>
              </a:cxn>
              <a:cxn ang="0">
                <a:pos x="138609388" y="153730325"/>
              </a:cxn>
              <a:cxn ang="0">
                <a:pos x="0" y="78125638"/>
              </a:cxn>
              <a:cxn ang="0">
                <a:pos x="45362813" y="0"/>
              </a:cxn>
            </a:cxnLst>
            <a:pathLst>
              <a:path w="56" h="62">
                <a:moveTo>
                  <a:pt x="18" y="0"/>
                </a:moveTo>
                <a:lnTo>
                  <a:pt x="55" y="61"/>
                </a:lnTo>
                <a:lnTo>
                  <a:pt x="0" y="31"/>
                </a:lnTo>
                <a:lnTo>
                  <a:pt x="1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51" name="Freeform 83"/>
          <p:cNvSpPr/>
          <p:nvPr/>
        </p:nvSpPr>
        <p:spPr>
          <a:xfrm>
            <a:off x="5618163" y="5103813"/>
            <a:ext cx="176212" cy="579437"/>
          </a:xfrm>
          <a:custGeom>
            <a:avLst/>
            <a:gdLst/>
            <a:ahLst/>
            <a:cxnLst>
              <a:cxn ang="0">
                <a:pos x="277216401" y="0"/>
              </a:cxn>
              <a:cxn ang="0">
                <a:pos x="0" y="917336083"/>
              </a:cxn>
              <a:cxn ang="0">
                <a:pos x="277216401" y="0"/>
              </a:cxn>
            </a:cxnLst>
            <a:pathLst>
              <a:path w="111" h="365">
                <a:moveTo>
                  <a:pt x="110" y="0"/>
                </a:moveTo>
                <a:lnTo>
                  <a:pt x="0" y="364"/>
                </a:lnTo>
                <a:lnTo>
                  <a:pt x="11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52" name="Freeform 84"/>
          <p:cNvSpPr/>
          <p:nvPr/>
        </p:nvSpPr>
        <p:spPr>
          <a:xfrm>
            <a:off x="5618163" y="5557838"/>
            <a:ext cx="57150" cy="125412"/>
          </a:xfrm>
          <a:custGeom>
            <a:avLst/>
            <a:gdLst/>
            <a:ahLst/>
            <a:cxnLst>
              <a:cxn ang="0">
                <a:pos x="88206263" y="35282047"/>
              </a:cxn>
              <a:cxn ang="0">
                <a:pos x="0" y="196571404"/>
              </a:cxn>
              <a:cxn ang="0">
                <a:pos x="20161250" y="0"/>
              </a:cxn>
              <a:cxn ang="0">
                <a:pos x="88206263" y="35282047"/>
              </a:cxn>
            </a:cxnLst>
            <a:pathLst>
              <a:path w="36" h="79">
                <a:moveTo>
                  <a:pt x="35" y="14"/>
                </a:moveTo>
                <a:lnTo>
                  <a:pt x="0" y="78"/>
                </a:lnTo>
                <a:lnTo>
                  <a:pt x="8" y="0"/>
                </a:lnTo>
                <a:lnTo>
                  <a:pt x="35" y="1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53" name="Freeform 85"/>
          <p:cNvSpPr/>
          <p:nvPr/>
        </p:nvSpPr>
        <p:spPr>
          <a:xfrm>
            <a:off x="4486275" y="5127625"/>
            <a:ext cx="865188" cy="555625"/>
          </a:xfrm>
          <a:custGeom>
            <a:avLst/>
            <a:gdLst/>
            <a:ahLst/>
            <a:cxnLst>
              <a:cxn ang="0">
                <a:pos x="1370965792" y="0"/>
              </a:cxn>
              <a:cxn ang="0">
                <a:pos x="0" y="879535325"/>
              </a:cxn>
              <a:cxn ang="0">
                <a:pos x="1370965792" y="0"/>
              </a:cxn>
            </a:cxnLst>
            <a:pathLst>
              <a:path w="545" h="350">
                <a:moveTo>
                  <a:pt x="544" y="0"/>
                </a:moveTo>
                <a:lnTo>
                  <a:pt x="0" y="349"/>
                </a:lnTo>
                <a:lnTo>
                  <a:pt x="544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54" name="Freeform 86"/>
          <p:cNvSpPr/>
          <p:nvPr/>
        </p:nvSpPr>
        <p:spPr>
          <a:xfrm>
            <a:off x="4486275" y="5602288"/>
            <a:ext cx="96838" cy="80962"/>
          </a:xfrm>
          <a:custGeom>
            <a:avLst/>
            <a:gdLst/>
            <a:ahLst/>
            <a:cxnLst>
              <a:cxn ang="0">
                <a:pos x="151210156" y="88204130"/>
              </a:cxn>
              <a:cxn ang="0">
                <a:pos x="0" y="126007034"/>
              </a:cxn>
              <a:cxn ang="0">
                <a:pos x="120968125" y="0"/>
              </a:cxn>
              <a:cxn ang="0">
                <a:pos x="151210156" y="88204130"/>
              </a:cxn>
            </a:cxnLst>
            <a:pathLst>
              <a:path w="61" h="51">
                <a:moveTo>
                  <a:pt x="60" y="35"/>
                </a:moveTo>
                <a:lnTo>
                  <a:pt x="0" y="50"/>
                </a:lnTo>
                <a:lnTo>
                  <a:pt x="48" y="0"/>
                </a:lnTo>
                <a:lnTo>
                  <a:pt x="60" y="3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55" name="Freeform 87"/>
          <p:cNvSpPr/>
          <p:nvPr/>
        </p:nvSpPr>
        <p:spPr>
          <a:xfrm>
            <a:off x="4773613" y="4068763"/>
            <a:ext cx="1346200" cy="6048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4573138" y="957658583"/>
              </a:cxn>
              <a:cxn ang="0">
                <a:pos x="0" y="0"/>
              </a:cxn>
            </a:cxnLst>
            <a:pathLst>
              <a:path w="848" h="381">
                <a:moveTo>
                  <a:pt x="0" y="0"/>
                </a:moveTo>
                <a:lnTo>
                  <a:pt x="847" y="38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56" name="Freeform 88"/>
          <p:cNvSpPr/>
          <p:nvPr/>
        </p:nvSpPr>
        <p:spPr>
          <a:xfrm>
            <a:off x="6021388" y="4603750"/>
            <a:ext cx="98425" cy="69850"/>
          </a:xfrm>
          <a:custGeom>
            <a:avLst/>
            <a:gdLst/>
            <a:ahLst/>
            <a:cxnLst>
              <a:cxn ang="0">
                <a:pos x="22682200" y="0"/>
              </a:cxn>
              <a:cxn ang="0">
                <a:pos x="153730325" y="108367513"/>
              </a:cxn>
              <a:cxn ang="0">
                <a:pos x="0" y="90725625"/>
              </a:cxn>
              <a:cxn ang="0">
                <a:pos x="22682200" y="0"/>
              </a:cxn>
            </a:cxnLst>
            <a:pathLst>
              <a:path w="62" h="44">
                <a:moveTo>
                  <a:pt x="9" y="0"/>
                </a:moveTo>
                <a:lnTo>
                  <a:pt x="61" y="43"/>
                </a:lnTo>
                <a:lnTo>
                  <a:pt x="0" y="36"/>
                </a:lnTo>
                <a:lnTo>
                  <a:pt x="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57" name="Freeform 89"/>
          <p:cNvSpPr/>
          <p:nvPr/>
        </p:nvSpPr>
        <p:spPr>
          <a:xfrm>
            <a:off x="0" y="5694363"/>
            <a:ext cx="295275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66229700" y="0"/>
              </a:cxn>
              <a:cxn ang="0">
                <a:pos x="466229700" y="627519700"/>
              </a:cxn>
              <a:cxn ang="0">
                <a:pos x="0" y="627519700"/>
              </a:cxn>
            </a:cxnLst>
            <a:pathLst>
              <a:path w="186" h="250">
                <a:moveTo>
                  <a:pt x="0" y="249"/>
                </a:moveTo>
                <a:lnTo>
                  <a:pt x="0" y="0"/>
                </a:lnTo>
                <a:lnTo>
                  <a:pt x="185" y="0"/>
                </a:lnTo>
                <a:lnTo>
                  <a:pt x="185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58" name="Freeform 90"/>
          <p:cNvSpPr/>
          <p:nvPr/>
        </p:nvSpPr>
        <p:spPr>
          <a:xfrm>
            <a:off x="293688" y="5694363"/>
            <a:ext cx="300037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73788585" y="0"/>
              </a:cxn>
              <a:cxn ang="0">
                <a:pos x="473788585" y="627519700"/>
              </a:cxn>
              <a:cxn ang="0">
                <a:pos x="0" y="627519700"/>
              </a:cxn>
            </a:cxnLst>
            <a:pathLst>
              <a:path w="189" h="250">
                <a:moveTo>
                  <a:pt x="0" y="249"/>
                </a:moveTo>
                <a:lnTo>
                  <a:pt x="0" y="0"/>
                </a:lnTo>
                <a:lnTo>
                  <a:pt x="188" y="0"/>
                </a:lnTo>
                <a:lnTo>
                  <a:pt x="188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59" name="Freeform 91"/>
          <p:cNvSpPr/>
          <p:nvPr/>
        </p:nvSpPr>
        <p:spPr>
          <a:xfrm>
            <a:off x="592138" y="5694363"/>
            <a:ext cx="296862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68748273" y="0"/>
              </a:cxn>
              <a:cxn ang="0">
                <a:pos x="468748273" y="627519700"/>
              </a:cxn>
              <a:cxn ang="0">
                <a:pos x="0" y="627519700"/>
              </a:cxn>
            </a:cxnLst>
            <a:pathLst>
              <a:path w="187" h="250">
                <a:moveTo>
                  <a:pt x="0" y="249"/>
                </a:moveTo>
                <a:lnTo>
                  <a:pt x="0" y="0"/>
                </a:lnTo>
                <a:lnTo>
                  <a:pt x="186" y="0"/>
                </a:lnTo>
                <a:lnTo>
                  <a:pt x="186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60" name="Freeform 92"/>
          <p:cNvSpPr/>
          <p:nvPr/>
        </p:nvSpPr>
        <p:spPr>
          <a:xfrm>
            <a:off x="887413" y="5694363"/>
            <a:ext cx="298450" cy="396875"/>
          </a:xfrm>
          <a:custGeom>
            <a:avLst/>
            <a:gdLst/>
            <a:ahLst/>
            <a:cxnLst>
              <a:cxn ang="0">
                <a:pos x="0" y="627519700"/>
              </a:cxn>
              <a:cxn ang="0">
                <a:pos x="0" y="0"/>
              </a:cxn>
              <a:cxn ang="0">
                <a:pos x="471270013" y="0"/>
              </a:cxn>
              <a:cxn ang="0">
                <a:pos x="471270013" y="627519700"/>
              </a:cxn>
              <a:cxn ang="0">
                <a:pos x="0" y="627519700"/>
              </a:cxn>
            </a:cxnLst>
            <a:pathLst>
              <a:path w="188" h="250">
                <a:moveTo>
                  <a:pt x="0" y="249"/>
                </a:moveTo>
                <a:lnTo>
                  <a:pt x="0" y="0"/>
                </a:lnTo>
                <a:lnTo>
                  <a:pt x="187" y="0"/>
                </a:lnTo>
                <a:lnTo>
                  <a:pt x="187" y="249"/>
                </a:lnTo>
                <a:lnTo>
                  <a:pt x="0" y="24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61" name="Freeform 93"/>
          <p:cNvSpPr/>
          <p:nvPr/>
        </p:nvSpPr>
        <p:spPr>
          <a:xfrm>
            <a:off x="1243013" y="5694363"/>
            <a:ext cx="298450" cy="398462"/>
          </a:xfrm>
          <a:custGeom>
            <a:avLst/>
            <a:gdLst/>
            <a:ahLst/>
            <a:cxnLst>
              <a:cxn ang="0">
                <a:pos x="0" y="630038272"/>
              </a:cxn>
              <a:cxn ang="0">
                <a:pos x="0" y="0"/>
              </a:cxn>
              <a:cxn ang="0">
                <a:pos x="471270013" y="0"/>
              </a:cxn>
              <a:cxn ang="0">
                <a:pos x="471270013" y="630038272"/>
              </a:cxn>
              <a:cxn ang="0">
                <a:pos x="0" y="630038272"/>
              </a:cxn>
            </a:cxnLst>
            <a:pathLst>
              <a:path w="188" h="251">
                <a:moveTo>
                  <a:pt x="0" y="250"/>
                </a:moveTo>
                <a:lnTo>
                  <a:pt x="0" y="0"/>
                </a:lnTo>
                <a:lnTo>
                  <a:pt x="187" y="0"/>
                </a:lnTo>
                <a:lnTo>
                  <a:pt x="187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62" name="Freeform 94"/>
          <p:cNvSpPr/>
          <p:nvPr/>
        </p:nvSpPr>
        <p:spPr>
          <a:xfrm>
            <a:off x="1539875" y="5694363"/>
            <a:ext cx="298450" cy="398462"/>
          </a:xfrm>
          <a:custGeom>
            <a:avLst/>
            <a:gdLst/>
            <a:ahLst/>
            <a:cxnLst>
              <a:cxn ang="0">
                <a:pos x="0" y="630038272"/>
              </a:cxn>
              <a:cxn ang="0">
                <a:pos x="0" y="0"/>
              </a:cxn>
              <a:cxn ang="0">
                <a:pos x="471270013" y="0"/>
              </a:cxn>
              <a:cxn ang="0">
                <a:pos x="471270013" y="630038272"/>
              </a:cxn>
              <a:cxn ang="0">
                <a:pos x="0" y="630038272"/>
              </a:cxn>
            </a:cxnLst>
            <a:pathLst>
              <a:path w="188" h="251">
                <a:moveTo>
                  <a:pt x="0" y="250"/>
                </a:moveTo>
                <a:lnTo>
                  <a:pt x="0" y="0"/>
                </a:lnTo>
                <a:lnTo>
                  <a:pt x="187" y="0"/>
                </a:lnTo>
                <a:lnTo>
                  <a:pt x="187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63" name="Freeform 95"/>
          <p:cNvSpPr/>
          <p:nvPr/>
        </p:nvSpPr>
        <p:spPr>
          <a:xfrm>
            <a:off x="1836738" y="5694363"/>
            <a:ext cx="298450" cy="398462"/>
          </a:xfrm>
          <a:custGeom>
            <a:avLst/>
            <a:gdLst/>
            <a:ahLst/>
            <a:cxnLst>
              <a:cxn ang="0">
                <a:pos x="0" y="630038272"/>
              </a:cxn>
              <a:cxn ang="0">
                <a:pos x="0" y="0"/>
              </a:cxn>
              <a:cxn ang="0">
                <a:pos x="471270013" y="0"/>
              </a:cxn>
              <a:cxn ang="0">
                <a:pos x="471270013" y="630038272"/>
              </a:cxn>
              <a:cxn ang="0">
                <a:pos x="0" y="630038272"/>
              </a:cxn>
            </a:cxnLst>
            <a:pathLst>
              <a:path w="188" h="251">
                <a:moveTo>
                  <a:pt x="0" y="250"/>
                </a:moveTo>
                <a:lnTo>
                  <a:pt x="0" y="0"/>
                </a:lnTo>
                <a:lnTo>
                  <a:pt x="187" y="0"/>
                </a:lnTo>
                <a:lnTo>
                  <a:pt x="187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64" name="Freeform 96"/>
          <p:cNvSpPr/>
          <p:nvPr/>
        </p:nvSpPr>
        <p:spPr>
          <a:xfrm>
            <a:off x="2133600" y="5694363"/>
            <a:ext cx="296863" cy="398462"/>
          </a:xfrm>
          <a:custGeom>
            <a:avLst/>
            <a:gdLst/>
            <a:ahLst/>
            <a:cxnLst>
              <a:cxn ang="0">
                <a:pos x="0" y="630038272"/>
              </a:cxn>
              <a:cxn ang="0">
                <a:pos x="0" y="0"/>
              </a:cxn>
              <a:cxn ang="0">
                <a:pos x="468749852" y="0"/>
              </a:cxn>
              <a:cxn ang="0">
                <a:pos x="468749852" y="630038272"/>
              </a:cxn>
              <a:cxn ang="0">
                <a:pos x="0" y="630038272"/>
              </a:cxn>
            </a:cxnLst>
            <a:pathLst>
              <a:path w="187" h="251">
                <a:moveTo>
                  <a:pt x="0" y="250"/>
                </a:moveTo>
                <a:lnTo>
                  <a:pt x="0" y="0"/>
                </a:lnTo>
                <a:lnTo>
                  <a:pt x="186" y="0"/>
                </a:lnTo>
                <a:lnTo>
                  <a:pt x="186" y="250"/>
                </a:lnTo>
                <a:lnTo>
                  <a:pt x="0" y="25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/>
          </a:p>
        </p:txBody>
      </p:sp>
      <p:sp>
        <p:nvSpPr>
          <p:cNvPr id="58465" name="Rectangle 97"/>
          <p:cNvSpPr/>
          <p:nvPr/>
        </p:nvSpPr>
        <p:spPr>
          <a:xfrm>
            <a:off x="3692525" y="3133725"/>
            <a:ext cx="585788" cy="301625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Root</a:t>
            </a:r>
            <a:endParaRPr lang="en-US" altLang="en-US" sz="1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466" name="Rectangle 98"/>
          <p:cNvSpPr/>
          <p:nvPr/>
        </p:nvSpPr>
        <p:spPr>
          <a:xfrm>
            <a:off x="2709863" y="4718050"/>
            <a:ext cx="3651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467" name="Rectangle 99"/>
          <p:cNvSpPr/>
          <p:nvPr/>
        </p:nvSpPr>
        <p:spPr>
          <a:xfrm>
            <a:off x="2286000" y="4718050"/>
            <a:ext cx="273050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468" name="Rectangle 100"/>
          <p:cNvSpPr/>
          <p:nvPr/>
        </p:nvSpPr>
        <p:spPr>
          <a:xfrm>
            <a:off x="4395788" y="3657600"/>
            <a:ext cx="3651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469" name="Rectangle 101"/>
          <p:cNvSpPr/>
          <p:nvPr/>
        </p:nvSpPr>
        <p:spPr>
          <a:xfrm>
            <a:off x="6313488" y="4706938"/>
            <a:ext cx="3651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470" name="Rectangle 102"/>
          <p:cNvSpPr/>
          <p:nvPr/>
        </p:nvSpPr>
        <p:spPr>
          <a:xfrm>
            <a:off x="5424488" y="4730750"/>
            <a:ext cx="365125" cy="287338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471" name="Rectangle 103"/>
          <p:cNvSpPr/>
          <p:nvPr/>
        </p:nvSpPr>
        <p:spPr>
          <a:xfrm>
            <a:off x="5861050" y="4706938"/>
            <a:ext cx="365125" cy="287337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rPr>
              <a:t>22</a:t>
            </a:r>
            <a:endParaRPr lang="en-US" altLang="en-US" sz="13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472" name="Line 104"/>
          <p:cNvSpPr/>
          <p:nvPr/>
        </p:nvSpPr>
        <p:spPr>
          <a:xfrm>
            <a:off x="4071938" y="3068638"/>
            <a:ext cx="630237" cy="52705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</p:spPr>
      </p:sp>
      <p:sp>
        <p:nvSpPr>
          <p:cNvPr id="58473" name="Arc 105"/>
          <p:cNvSpPr/>
          <p:nvPr/>
        </p:nvSpPr>
        <p:spPr>
          <a:xfrm rot="-3180000">
            <a:off x="2338388" y="5446713"/>
            <a:ext cx="333375" cy="434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45319" y="8727371"/>
              </a:cxn>
              <a:cxn ang="0">
                <a:pos x="0" y="8759410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</a:path>
              <a:path w="21600" h="21600" stroke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58474" name="Arc 106"/>
          <p:cNvSpPr/>
          <p:nvPr/>
        </p:nvSpPr>
        <p:spPr>
          <a:xfrm rot="-3180000">
            <a:off x="3533775" y="5446713"/>
            <a:ext cx="333375" cy="434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20900" y="8727371"/>
              </a:cxn>
              <a:cxn ang="0">
                <a:pos x="24301" y="8759410"/>
              </a:cxn>
            </a:cxnLst>
            <a:pathLst>
              <a:path w="21703" h="21600" fill="none">
                <a:moveTo>
                  <a:pt x="0" y="0"/>
                </a:moveTo>
                <a:cubicBezTo>
                  <a:pt x="34" y="0"/>
                  <a:pt x="68" y="0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</a:path>
              <a:path w="21703" h="21600" stroke="0">
                <a:moveTo>
                  <a:pt x="0" y="0"/>
                </a:moveTo>
                <a:cubicBezTo>
                  <a:pt x="34" y="0"/>
                  <a:pt x="68" y="0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  <a:lnTo>
                  <a:pt x="103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58475" name="Arc 107"/>
          <p:cNvSpPr/>
          <p:nvPr/>
        </p:nvSpPr>
        <p:spPr>
          <a:xfrm rot="-3180000">
            <a:off x="4802188" y="5446713"/>
            <a:ext cx="333375" cy="434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20900" y="8727371"/>
              </a:cxn>
              <a:cxn ang="0">
                <a:pos x="24301" y="8759410"/>
              </a:cxn>
            </a:cxnLst>
            <a:pathLst>
              <a:path w="21703" h="21600" fill="none">
                <a:moveTo>
                  <a:pt x="0" y="0"/>
                </a:moveTo>
                <a:cubicBezTo>
                  <a:pt x="34" y="0"/>
                  <a:pt x="68" y="0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</a:path>
              <a:path w="21703" h="21600" stroke="0">
                <a:moveTo>
                  <a:pt x="0" y="0"/>
                </a:moveTo>
                <a:cubicBezTo>
                  <a:pt x="34" y="0"/>
                  <a:pt x="68" y="0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  <a:lnTo>
                  <a:pt x="103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58476" name="Arc 108"/>
          <p:cNvSpPr/>
          <p:nvPr/>
        </p:nvSpPr>
        <p:spPr>
          <a:xfrm rot="-3180000">
            <a:off x="6065838" y="5446713"/>
            <a:ext cx="333375" cy="434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45319" y="8727371"/>
              </a:cxn>
              <a:cxn ang="0">
                <a:pos x="0" y="8759410"/>
              </a:cxn>
            </a:cxnLst>
            <a:pathLst>
              <a:path w="21600" h="21600" fill="none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</a:path>
              <a:path w="21600" h="21600" stroke="0">
                <a:moveTo>
                  <a:pt x="-1" y="0"/>
                </a:moveTo>
                <a:cubicBezTo>
                  <a:pt x="11898" y="0"/>
                  <a:pt x="21556" y="9622"/>
                  <a:pt x="21599" y="2152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  <p:sp>
        <p:nvSpPr>
          <p:cNvPr id="58477" name="Arc 109"/>
          <p:cNvSpPr/>
          <p:nvPr/>
        </p:nvSpPr>
        <p:spPr>
          <a:xfrm rot="-3180000">
            <a:off x="7261225" y="5446713"/>
            <a:ext cx="333375" cy="434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120900" y="8727371"/>
              </a:cxn>
              <a:cxn ang="0">
                <a:pos x="24301" y="8759410"/>
              </a:cxn>
            </a:cxnLst>
            <a:pathLst>
              <a:path w="21703" h="21600" fill="none">
                <a:moveTo>
                  <a:pt x="0" y="0"/>
                </a:moveTo>
                <a:cubicBezTo>
                  <a:pt x="34" y="0"/>
                  <a:pt x="68" y="0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</a:path>
              <a:path w="21703" h="21600" stroke="0">
                <a:moveTo>
                  <a:pt x="0" y="0"/>
                </a:moveTo>
                <a:cubicBezTo>
                  <a:pt x="34" y="0"/>
                  <a:pt x="68" y="0"/>
                  <a:pt x="103" y="0"/>
                </a:cubicBezTo>
                <a:cubicBezTo>
                  <a:pt x="12001" y="0"/>
                  <a:pt x="21659" y="9622"/>
                  <a:pt x="21702" y="21521"/>
                </a:cubicBezTo>
                <a:lnTo>
                  <a:pt x="103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/>
            </a:fld>
            <a:endParaRPr lang="en-US" altLang="en-US" sz="1400" u="none" dirty="0"/>
          </a:p>
        </p:txBody>
      </p:sp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438150" y="107950"/>
            <a:ext cx="7772400" cy="11049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Terminology</a:t>
            </a:r>
            <a:endParaRPr lang="en-US" altLang="en-US" dirty="0"/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176213" y="1447800"/>
            <a:ext cx="8850312" cy="4648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Bucket Factor:</a:t>
            </a:r>
            <a:r>
              <a:rPr lang="en-US" altLang="en-US" dirty="0"/>
              <a:t> the number of records which can fit in a leaf node. 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Fan-out :</a:t>
            </a:r>
            <a:r>
              <a:rPr lang="en-US" altLang="en-US" dirty="0"/>
              <a:t> the average number of children of an internal node.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B+tree index can be used either as a primary index or a secondary index.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/>
              <a:t>Primary index:</a:t>
            </a:r>
            <a:r>
              <a:rPr lang="en-US" altLang="en-US" dirty="0"/>
              <a:t> determines the way the records are actually stored (also called a sparse index)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/>
              <a:t>Secondary index:</a:t>
            </a:r>
            <a:r>
              <a:rPr lang="en-US" altLang="en-US" dirty="0"/>
              <a:t> the records in the file are not grouped in buckets according to keys of secondary indexes (also called a dense index)</a:t>
            </a: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/>
            </a:fld>
            <a:endParaRPr lang="en-US" altLang="en-US" sz="1400" u="none" dirty="0"/>
          </a:p>
        </p:txBody>
      </p:sp>
      <p:sp>
        <p:nvSpPr>
          <p:cNvPr id="61442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1443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1444" name="Rectangle 4"/>
          <p:cNvSpPr>
            <a:spLocks noGrp="1"/>
          </p:cNvSpPr>
          <p:nvPr>
            <p:ph type="title"/>
          </p:nvPr>
        </p:nvSpPr>
        <p:spPr>
          <a:xfrm>
            <a:off x="293688" y="193675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dirty="0"/>
              <a:t>Summary</a:t>
            </a:r>
            <a:endParaRPr lang="en-US" altLang="en-US" dirty="0"/>
          </a:p>
        </p:txBody>
      </p:sp>
      <p:sp>
        <p:nvSpPr>
          <p:cNvPr id="61445" name="Rectangle 5"/>
          <p:cNvSpPr>
            <a:spLocks noGrp="1"/>
          </p:cNvSpPr>
          <p:nvPr>
            <p:ph idx="1"/>
          </p:nvPr>
        </p:nvSpPr>
        <p:spPr>
          <a:xfrm>
            <a:off x="-9525" y="1227138"/>
            <a:ext cx="9077325" cy="4640262"/>
          </a:xfrm>
          <a:ln/>
        </p:spPr>
        <p:txBody>
          <a:bodyPr vert="horz" wrap="square" lIns="90488" tIns="44450" rIns="90488" bIns="44450" anchor="t" anchorCtr="0"/>
          <a:p>
            <a:pPr eaLnBrk="1" hangingPunct="1">
              <a:lnSpc>
                <a:spcPct val="90000"/>
              </a:lnSpc>
            </a:pPr>
            <a:r>
              <a:rPr lang="en-US" altLang="en-US" dirty="0"/>
              <a:t>Tree-structured indexes are ideal for </a:t>
            </a:r>
            <a:r>
              <a:rPr lang="en-US" altLang="en-US" b="1" dirty="0"/>
              <a:t>range-searches</a:t>
            </a:r>
            <a:r>
              <a:rPr lang="en-US" altLang="en-US" dirty="0"/>
              <a:t>, also good for equality searches.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B+ tree is a dynamic structure.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dirty="0"/>
              <a:t>Inserts/deletes leave tree height-balanced; High fanout (</a:t>
            </a:r>
            <a:r>
              <a:rPr lang="en-US" altLang="en-US" b="1" dirty="0"/>
              <a:t>F</a:t>
            </a:r>
            <a:r>
              <a:rPr lang="en-US" altLang="en-US" dirty="0"/>
              <a:t>) means depth rarely more than 3 or 4.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dirty="0"/>
              <a:t>Almost always better than maintaining a sorted file.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dirty="0"/>
              <a:t>Typically, </a:t>
            </a:r>
            <a:r>
              <a:rPr lang="en-US" altLang="en-US" dirty="0">
                <a:solidFill>
                  <a:schemeClr val="accent2"/>
                </a:solidFill>
              </a:rPr>
              <a:t>67%</a:t>
            </a:r>
            <a:r>
              <a:rPr lang="en-US" altLang="en-US" dirty="0"/>
              <a:t> occupancy on average.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dirty="0"/>
              <a:t>If data entries are data records, splits can change rids!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Most widely used index in database management systems because of its versatility.  One of the most optimized components of a DBMS.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SzPct val="75000"/>
            </a:pPr>
            <a:endParaRPr lang="en-US" altLang="en-US" dirty="0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0488" tIns="44450" rIns="90488" bIns="44450" anchor="ctr" anchorCtr="0"/>
          <a:p>
            <a:r>
              <a:rPr lang="en-US" altLang="en-US"/>
              <a:t>B+ tree index vs Hash Index</a:t>
            </a:r>
            <a:endParaRPr lang="en-US" altLang="en-US"/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57150" y="1447800"/>
            <a:ext cx="8953500" cy="4648200"/>
          </a:xfrm>
          <a:ln/>
        </p:spPr>
        <p:txBody>
          <a:bodyPr lIns="90488" tIns="44450" rIns="90488" bIns="44450" anchor="t" anchorCtr="0"/>
          <a:p>
            <a:r>
              <a:rPr lang="en-US" altLang="zh-CN"/>
              <a:t>The difference between using a b-tree and a hash table is that </a:t>
            </a:r>
            <a:endParaRPr lang="en-US" altLang="zh-CN"/>
          </a:p>
          <a:p>
            <a:r>
              <a:rPr lang="en-US" altLang="en-US"/>
              <a:t>B+ tree</a:t>
            </a:r>
            <a:r>
              <a:rPr lang="en-US" altLang="zh-CN"/>
              <a:t> </a:t>
            </a:r>
            <a:r>
              <a:rPr lang="en-US" altLang="en-US"/>
              <a:t>is better with RANGE comparisons (</a:t>
            </a:r>
            <a:r>
              <a:rPr lang="en-US" altLang="zh-CN"/>
              <a:t> =, &gt;, &gt;=, &lt;, &lt;=, or BETWEEN operators</a:t>
            </a:r>
            <a:r>
              <a:rPr lang="en-US" altLang="en-US"/>
              <a:t>)</a:t>
            </a:r>
            <a:endParaRPr lang="en-US" altLang="zh-CN"/>
          </a:p>
          <a:p>
            <a:r>
              <a:rPr lang="en-US" altLang="en-US"/>
              <a:t>Hash index</a:t>
            </a:r>
            <a:r>
              <a:rPr lang="en-US" altLang="zh-CN"/>
              <a:t> is used </a:t>
            </a:r>
            <a:r>
              <a:rPr lang="en-US" altLang="en-US"/>
              <a:t>ONLY FOR EQUALITY</a:t>
            </a:r>
            <a:r>
              <a:rPr lang="en-US" altLang="zh-CN"/>
              <a:t> comparisons that use the = or &lt;=&gt; operators.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lIns="90488" tIns="44450" rIns="90488" bIns="44450" anchor="ctr" anchorCtr="0"/>
          <a:p>
            <a:endParaRPr lang="en-US" altLang="zh-CN"/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lIns="90488" tIns="44450" rIns="90488" bIns="44450" anchor="t" anchorCtr="0"/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/>
            </a:fld>
            <a:endParaRPr lang="en-US" altLang="en-US" sz="1400" u="none" dirty="0"/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11049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B Trees</a:t>
            </a:r>
            <a:endParaRPr lang="en-US" altLang="en-US" dirty="0"/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-76200" y="1143000"/>
            <a:ext cx="9262110" cy="40767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B-tree: Multiway search tree, used for efficient data storage and retrieval.</a:t>
            </a:r>
            <a:endParaRPr lang="en-US" alt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B+ tree: A type of B-tree where data records are in leaf nodes, enabling faster sequential access.</a:t>
            </a:r>
            <a:endParaRPr lang="en-US" alt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Importance:</a:t>
            </a: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Optimizes disk access.</a:t>
            </a: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Used in database indexing and large file systems</a:t>
            </a: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Ideal for range queries and large sequential access data.</a:t>
            </a:r>
            <a:endParaRPr lang="en-US" alt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The "B" in B-tree does not stand for binary but is thought to derive from "Bayer” founder of the algorithm or “Balanced”</a:t>
            </a:r>
            <a:endParaRPr lang="en-US" altLang="en-US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00" y="1143000"/>
            <a:ext cx="8611870" cy="4968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250825"/>
            <a:ext cx="8820785" cy="1653540"/>
          </a:xfrm>
        </p:spPr>
        <p:txBody>
          <a:bodyPr/>
          <a:p>
            <a:r>
              <a:rPr lang="en-US"/>
              <a:t>What is Seek Time? Rotational Latency? Transmission Time?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0" y="1905000"/>
            <a:ext cx="8246110" cy="5091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" y="2152015"/>
            <a:ext cx="9004300" cy="4705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/>
            </a:fld>
            <a:endParaRPr lang="en-US" altLang="en-US" sz="1400" u="none" dirty="0"/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sz="3200" dirty="0">
                <a:solidFill>
                  <a:srgbClr val="000000"/>
                </a:solidFill>
              </a:rPr>
              <a:t>Formal definition of B+ Tree Properties</a:t>
            </a:r>
            <a:endParaRPr lang="en-US" altLang="en-US" sz="3200" dirty="0">
              <a:solidFill>
                <a:srgbClr val="000000"/>
              </a:solidFill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66675" y="1295400"/>
            <a:ext cx="8848725" cy="2971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PMingLiU" pitchFamily="18" charset="-120"/>
              </a:rPr>
              <a:t>Properties of a B+ Tree of order  v</a:t>
            </a:r>
            <a:r>
              <a:rPr lang="tr-TR" altLang="zh-TW" dirty="0"/>
              <a:t> </a:t>
            </a:r>
            <a:r>
              <a:rPr lang="en-US" altLang="zh-TW" dirty="0">
                <a:ea typeface="PMingLiU" pitchFamily="18" charset="-120"/>
              </a:rPr>
              <a:t>: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PMingLiU" pitchFamily="18" charset="-120"/>
              </a:rPr>
              <a:t>All internal nodes (except root) has at least v keys and at most 2v keys .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PMingLiU" pitchFamily="18" charset="-120"/>
              </a:rPr>
              <a:t>The root has at least 2 children </a:t>
            </a:r>
            <a:r>
              <a:rPr lang="en-US" altLang="zh-TW" b="1" dirty="0">
                <a:ea typeface="PMingLiU" pitchFamily="18" charset="-120"/>
              </a:rPr>
              <a:t>unless it</a:t>
            </a:r>
            <a:r>
              <a:rPr lang="en-US" altLang="zh-TW" b="1" dirty="0">
                <a:latin typeface="Arial" panose="020B0604020202020204" pitchFamily="34" charset="0"/>
                <a:ea typeface="PMingLiU" pitchFamily="18" charset="-120"/>
              </a:rPr>
              <a:t>’</a:t>
            </a:r>
            <a:r>
              <a:rPr lang="en-US" altLang="zh-TW" b="1" dirty="0">
                <a:ea typeface="PMingLiU" pitchFamily="18" charset="-120"/>
              </a:rPr>
              <a:t>s a leaf.. </a:t>
            </a:r>
            <a:endParaRPr lang="en-US" altLang="zh-TW" b="1" dirty="0">
              <a:ea typeface="PMingLiU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PMingLiU" pitchFamily="18" charset="-120"/>
              </a:rPr>
              <a:t>All leaves are on the same level.</a:t>
            </a:r>
            <a:endParaRPr lang="tr-TR" altLang="zh-TW" dirty="0"/>
          </a:p>
          <a:p>
            <a:pPr lvl="1" eaLnBrk="1" hangingPunct="1">
              <a:lnSpc>
                <a:spcPct val="90000"/>
              </a:lnSpc>
            </a:pPr>
            <a:r>
              <a:rPr lang="tr-TR" altLang="zh-TW" dirty="0"/>
              <a:t>An internal node with k keys has k+1 children</a:t>
            </a:r>
            <a:endParaRPr lang="tr-TR" altLang="zh-TW" dirty="0"/>
          </a:p>
          <a:p>
            <a:pPr lvl="1" eaLnBrk="1" hangingPunct="1">
              <a:lnSpc>
                <a:spcPct val="90000"/>
              </a:lnSpc>
            </a:pPr>
            <a:r>
              <a:rPr lang="en-US" altLang="tr-TR" dirty="0">
                <a:ea typeface="PMingLiU" pitchFamily="18" charset="-120"/>
              </a:rPr>
              <a:t>Very similar to 2-4 keys we learned </a:t>
            </a:r>
            <a:r>
              <a:rPr lang="tr-TR" altLang="zh-TW" dirty="0">
                <a:ea typeface="PMingLiU" pitchFamily="18" charset="-120"/>
              </a:rPr>
              <a:t>in Algorithms class </a:t>
            </a:r>
            <a:r>
              <a:rPr lang="en-US" altLang="tr-TR" dirty="0">
                <a:ea typeface="PMingLiU" pitchFamily="18" charset="-120"/>
              </a:rPr>
              <a:t>last</a:t>
            </a:r>
            <a:r>
              <a:rPr lang="tr-TR" altLang="zh-TW" dirty="0">
                <a:ea typeface="PMingLiU" pitchFamily="18" charset="-120"/>
              </a:rPr>
              <a:t> semester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dirty="0">
              <a:ea typeface="PMingLiU" pitchFamily="18" charset="-120"/>
            </a:endParaRPr>
          </a:p>
          <a:p>
            <a:pPr lvl="2" eaLnBrk="1" hangingPunct="1">
              <a:lnSpc>
                <a:spcPct val="90000"/>
              </a:lnSpc>
            </a:pPr>
            <a:endParaRPr lang="en-US" altLang="zh-TW" dirty="0">
              <a:ea typeface="PMingLiU" pitchFamily="18" charset="-120"/>
            </a:endParaRPr>
          </a:p>
        </p:txBody>
      </p:sp>
      <p:sp>
        <p:nvSpPr>
          <p:cNvPr id="25604" name="Rectangle 1"/>
          <p:cNvSpPr/>
          <p:nvPr/>
        </p:nvSpPr>
        <p:spPr>
          <a:xfrm>
            <a:off x="533400" y="5029200"/>
            <a:ext cx="7924800" cy="10779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tr-TR" altLang="en-US" sz="4000" b="1" dirty="0">
                <a:latin typeface="Times New Roman" panose="02020603050405020304" pitchFamily="18" charset="0"/>
              </a:rPr>
              <a:t>Please watch</a:t>
            </a:r>
            <a:endParaRPr lang="tr-TR" altLang="en-US" sz="4000" b="1" dirty="0">
              <a:latin typeface="Times New Roman" panose="02020603050405020304" pitchFamily="18" charset="0"/>
              <a:hlinkClick r:id="rId1"/>
            </a:endParaRPr>
          </a:p>
          <a:p>
            <a:r>
              <a:rPr lang="en-US" altLang="en-US" dirty="0">
                <a:latin typeface="Times New Roman" panose="02020603050405020304" pitchFamily="18" charset="0"/>
                <a:hlinkClick r:id="rId1"/>
              </a:rPr>
              <a:t>https://www.youtube.com/watch?v=xeyE8tiVzbw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3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13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68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202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248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ldLvl="2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/>
            </a:fld>
            <a:endParaRPr lang="en-US" altLang="en-US" sz="1400" u="none" dirty="0"/>
          </a:p>
        </p:txBody>
      </p:sp>
      <p:sp>
        <p:nvSpPr>
          <p:cNvPr id="27650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7652" name="Rectangle 4"/>
          <p:cNvSpPr>
            <a:spLocks noGrp="1"/>
          </p:cNvSpPr>
          <p:nvPr>
            <p:ph type="title"/>
          </p:nvPr>
        </p:nvSpPr>
        <p:spPr>
          <a:xfrm>
            <a:off x="762000" y="533400"/>
            <a:ext cx="7924800" cy="533400"/>
          </a:xfrm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sz="3600" dirty="0"/>
              <a:t>Example:  B+ tree with order of 1</a:t>
            </a:r>
            <a:endParaRPr lang="en-US" altLang="en-US" sz="3600" dirty="0"/>
          </a:p>
        </p:txBody>
      </p:sp>
      <p:sp>
        <p:nvSpPr>
          <p:cNvPr id="27653" name="Rectangle 5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1066800"/>
          </a:xfrm>
          <a:ln/>
        </p:spPr>
        <p:txBody>
          <a:bodyPr vert="horz" wrap="square" lIns="90488" tIns="44450" rIns="90488" bIns="44450" anchor="t" anchorCtr="0"/>
          <a:p>
            <a:pPr eaLnBrk="1" hangingPunct="1"/>
            <a:r>
              <a:rPr lang="en-US" altLang="en-US" dirty="0"/>
              <a:t>Each node must hold at least 1 entry, and at most 2  entries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grpSp>
        <p:nvGrpSpPr>
          <p:cNvPr id="27654" name="Group 6"/>
          <p:cNvGrpSpPr/>
          <p:nvPr/>
        </p:nvGrpSpPr>
        <p:grpSpPr>
          <a:xfrm>
            <a:off x="457200" y="2209800"/>
            <a:ext cx="8229600" cy="3657600"/>
            <a:chOff x="576" y="1200"/>
            <a:chExt cx="4843" cy="1968"/>
          </a:xfrm>
        </p:grpSpPr>
        <p:grpSp>
          <p:nvGrpSpPr>
            <p:cNvPr id="27655" name="Group 7"/>
            <p:cNvGrpSpPr/>
            <p:nvPr/>
          </p:nvGrpSpPr>
          <p:grpSpPr>
            <a:xfrm>
              <a:off x="576" y="1200"/>
              <a:ext cx="4843" cy="1853"/>
              <a:chOff x="351" y="1868"/>
              <a:chExt cx="4972" cy="1953"/>
            </a:xfrm>
          </p:grpSpPr>
          <p:sp>
            <p:nvSpPr>
              <p:cNvPr id="27656" name="Freeform 8"/>
              <p:cNvSpPr/>
              <p:nvPr/>
            </p:nvSpPr>
            <p:spPr>
              <a:xfrm>
                <a:off x="351" y="3509"/>
                <a:ext cx="699" cy="312"/>
              </a:xfrm>
              <a:custGeom>
                <a:avLst/>
                <a:gdLst/>
                <a:ahLst/>
                <a:cxnLst>
                  <a:cxn ang="0">
                    <a:pos x="0" y="311"/>
                  </a:cxn>
                  <a:cxn ang="0">
                    <a:pos x="0" y="0"/>
                  </a:cxn>
                  <a:cxn ang="0">
                    <a:pos x="698" y="0"/>
                  </a:cxn>
                  <a:cxn ang="0">
                    <a:pos x="698" y="311"/>
                  </a:cxn>
                  <a:cxn ang="0">
                    <a:pos x="0" y="311"/>
                  </a:cxn>
                </a:cxnLst>
                <a:pathLst>
                  <a:path w="699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8" y="0"/>
                    </a:lnTo>
                    <a:lnTo>
                      <a:pt x="698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57" name="Freeform 9"/>
              <p:cNvSpPr/>
              <p:nvPr/>
            </p:nvSpPr>
            <p:spPr>
              <a:xfrm>
                <a:off x="1204" y="3509"/>
                <a:ext cx="700" cy="312"/>
              </a:xfrm>
              <a:custGeom>
                <a:avLst/>
                <a:gdLst/>
                <a:ahLst/>
                <a:cxnLst>
                  <a:cxn ang="0">
                    <a:pos x="0" y="311"/>
                  </a:cxn>
                  <a:cxn ang="0">
                    <a:pos x="0" y="0"/>
                  </a:cxn>
                  <a:cxn ang="0">
                    <a:pos x="699" y="0"/>
                  </a:cxn>
                  <a:cxn ang="0">
                    <a:pos x="699" y="311"/>
                  </a:cxn>
                  <a:cxn ang="0">
                    <a:pos x="0" y="311"/>
                  </a:cxn>
                </a:cxnLst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58" name="Freeform 10"/>
              <p:cNvSpPr/>
              <p:nvPr/>
            </p:nvSpPr>
            <p:spPr>
              <a:xfrm>
                <a:off x="2059" y="3509"/>
                <a:ext cx="700" cy="312"/>
              </a:xfrm>
              <a:custGeom>
                <a:avLst/>
                <a:gdLst/>
                <a:ahLst/>
                <a:cxnLst>
                  <a:cxn ang="0">
                    <a:pos x="0" y="311"/>
                  </a:cxn>
                  <a:cxn ang="0">
                    <a:pos x="0" y="0"/>
                  </a:cxn>
                  <a:cxn ang="0">
                    <a:pos x="699" y="0"/>
                  </a:cxn>
                  <a:cxn ang="0">
                    <a:pos x="699" y="311"/>
                  </a:cxn>
                  <a:cxn ang="0">
                    <a:pos x="0" y="311"/>
                  </a:cxn>
                </a:cxnLst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59" name="Freeform 11"/>
              <p:cNvSpPr/>
              <p:nvPr/>
            </p:nvSpPr>
            <p:spPr>
              <a:xfrm>
                <a:off x="2914" y="3509"/>
                <a:ext cx="699" cy="312"/>
              </a:xfrm>
              <a:custGeom>
                <a:avLst/>
                <a:gdLst/>
                <a:ahLst/>
                <a:cxnLst>
                  <a:cxn ang="0">
                    <a:pos x="0" y="311"/>
                  </a:cxn>
                  <a:cxn ang="0">
                    <a:pos x="0" y="0"/>
                  </a:cxn>
                  <a:cxn ang="0">
                    <a:pos x="698" y="0"/>
                  </a:cxn>
                  <a:cxn ang="0">
                    <a:pos x="698" y="311"/>
                  </a:cxn>
                  <a:cxn ang="0">
                    <a:pos x="0" y="311"/>
                  </a:cxn>
                </a:cxnLst>
                <a:pathLst>
                  <a:path w="699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8" y="0"/>
                    </a:lnTo>
                    <a:lnTo>
                      <a:pt x="698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60" name="Freeform 12"/>
              <p:cNvSpPr/>
              <p:nvPr/>
            </p:nvSpPr>
            <p:spPr>
              <a:xfrm>
                <a:off x="3767" y="3509"/>
                <a:ext cx="701" cy="312"/>
              </a:xfrm>
              <a:custGeom>
                <a:avLst/>
                <a:gdLst/>
                <a:ahLst/>
                <a:cxnLst>
                  <a:cxn ang="0">
                    <a:pos x="0" y="311"/>
                  </a:cxn>
                  <a:cxn ang="0">
                    <a:pos x="0" y="0"/>
                  </a:cxn>
                  <a:cxn ang="0">
                    <a:pos x="700" y="0"/>
                  </a:cxn>
                  <a:cxn ang="0">
                    <a:pos x="700" y="311"/>
                  </a:cxn>
                  <a:cxn ang="0">
                    <a:pos x="0" y="311"/>
                  </a:cxn>
                </a:cxnLst>
                <a:pathLst>
                  <a:path w="701" h="312">
                    <a:moveTo>
                      <a:pt x="0" y="311"/>
                    </a:moveTo>
                    <a:lnTo>
                      <a:pt x="0" y="0"/>
                    </a:lnTo>
                    <a:lnTo>
                      <a:pt x="700" y="0"/>
                    </a:lnTo>
                    <a:lnTo>
                      <a:pt x="700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61" name="Freeform 13"/>
              <p:cNvSpPr/>
              <p:nvPr/>
            </p:nvSpPr>
            <p:spPr>
              <a:xfrm>
                <a:off x="4621" y="3509"/>
                <a:ext cx="702" cy="312"/>
              </a:xfrm>
              <a:custGeom>
                <a:avLst/>
                <a:gdLst/>
                <a:ahLst/>
                <a:cxnLst>
                  <a:cxn ang="0">
                    <a:pos x="0" y="311"/>
                  </a:cxn>
                  <a:cxn ang="0">
                    <a:pos x="0" y="0"/>
                  </a:cxn>
                  <a:cxn ang="0">
                    <a:pos x="701" y="0"/>
                  </a:cxn>
                  <a:cxn ang="0">
                    <a:pos x="701" y="311"/>
                  </a:cxn>
                  <a:cxn ang="0">
                    <a:pos x="0" y="311"/>
                  </a:cxn>
                </a:cxnLst>
                <a:pathLst>
                  <a:path w="702" h="312">
                    <a:moveTo>
                      <a:pt x="0" y="311"/>
                    </a:moveTo>
                    <a:lnTo>
                      <a:pt x="0" y="0"/>
                    </a:lnTo>
                    <a:lnTo>
                      <a:pt x="701" y="0"/>
                    </a:lnTo>
                    <a:lnTo>
                      <a:pt x="701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62" name="Freeform 14"/>
              <p:cNvSpPr/>
              <p:nvPr/>
            </p:nvSpPr>
            <p:spPr>
              <a:xfrm>
                <a:off x="1204" y="2735"/>
                <a:ext cx="700" cy="311"/>
              </a:xfrm>
              <a:custGeom>
                <a:avLst/>
                <a:gdLst/>
                <a:ahLst/>
                <a:cxnLst>
                  <a:cxn ang="0">
                    <a:pos x="0" y="310"/>
                  </a:cxn>
                  <a:cxn ang="0">
                    <a:pos x="0" y="0"/>
                  </a:cxn>
                  <a:cxn ang="0">
                    <a:pos x="699" y="0"/>
                  </a:cxn>
                  <a:cxn ang="0">
                    <a:pos x="699" y="310"/>
                  </a:cxn>
                  <a:cxn ang="0">
                    <a:pos x="0" y="310"/>
                  </a:cxn>
                </a:cxnLst>
                <a:pathLst>
                  <a:path w="700" h="311">
                    <a:moveTo>
                      <a:pt x="0" y="310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0"/>
                    </a:lnTo>
                    <a:lnTo>
                      <a:pt x="0" y="31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63" name="Freeform 15"/>
              <p:cNvSpPr/>
              <p:nvPr/>
            </p:nvSpPr>
            <p:spPr>
              <a:xfrm>
                <a:off x="1284" y="2735"/>
                <a:ext cx="1" cy="3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0"/>
                  </a:cxn>
                  <a:cxn ang="0">
                    <a:pos x="0" y="0"/>
                  </a:cxn>
                </a:cxnLst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64" name="Freeform 16"/>
              <p:cNvSpPr/>
              <p:nvPr/>
            </p:nvSpPr>
            <p:spPr>
              <a:xfrm>
                <a:off x="1515" y="2735"/>
                <a:ext cx="1" cy="3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0"/>
                  </a:cxn>
                  <a:cxn ang="0">
                    <a:pos x="0" y="0"/>
                  </a:cxn>
                </a:cxnLst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65" name="Freeform 17"/>
              <p:cNvSpPr/>
              <p:nvPr/>
            </p:nvSpPr>
            <p:spPr>
              <a:xfrm>
                <a:off x="1593" y="2735"/>
                <a:ext cx="1" cy="3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0"/>
                  </a:cxn>
                  <a:cxn ang="0">
                    <a:pos x="0" y="0"/>
                  </a:cxn>
                </a:cxnLst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66" name="Freeform 18"/>
              <p:cNvSpPr/>
              <p:nvPr/>
            </p:nvSpPr>
            <p:spPr>
              <a:xfrm>
                <a:off x="1827" y="2735"/>
                <a:ext cx="1" cy="3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0"/>
                  </a:cxn>
                  <a:cxn ang="0">
                    <a:pos x="0" y="0"/>
                  </a:cxn>
                </a:cxnLst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67" name="Freeform 19"/>
              <p:cNvSpPr/>
              <p:nvPr/>
            </p:nvSpPr>
            <p:spPr>
              <a:xfrm>
                <a:off x="3767" y="2735"/>
                <a:ext cx="701" cy="311"/>
              </a:xfrm>
              <a:custGeom>
                <a:avLst/>
                <a:gdLst/>
                <a:ahLst/>
                <a:cxnLst>
                  <a:cxn ang="0">
                    <a:pos x="0" y="310"/>
                  </a:cxn>
                  <a:cxn ang="0">
                    <a:pos x="0" y="0"/>
                  </a:cxn>
                  <a:cxn ang="0">
                    <a:pos x="700" y="0"/>
                  </a:cxn>
                  <a:cxn ang="0">
                    <a:pos x="700" y="310"/>
                  </a:cxn>
                  <a:cxn ang="0">
                    <a:pos x="0" y="310"/>
                  </a:cxn>
                </a:cxnLst>
                <a:pathLst>
                  <a:path w="701" h="311">
                    <a:moveTo>
                      <a:pt x="0" y="310"/>
                    </a:moveTo>
                    <a:lnTo>
                      <a:pt x="0" y="0"/>
                    </a:lnTo>
                    <a:lnTo>
                      <a:pt x="700" y="0"/>
                    </a:lnTo>
                    <a:lnTo>
                      <a:pt x="700" y="310"/>
                    </a:lnTo>
                    <a:lnTo>
                      <a:pt x="0" y="31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68" name="Freeform 20"/>
              <p:cNvSpPr/>
              <p:nvPr/>
            </p:nvSpPr>
            <p:spPr>
              <a:xfrm>
                <a:off x="3846" y="2735"/>
                <a:ext cx="1" cy="3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0"/>
                  </a:cxn>
                  <a:cxn ang="0">
                    <a:pos x="0" y="0"/>
                  </a:cxn>
                </a:cxnLst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69" name="Freeform 21"/>
              <p:cNvSpPr/>
              <p:nvPr/>
            </p:nvSpPr>
            <p:spPr>
              <a:xfrm>
                <a:off x="4078" y="2735"/>
                <a:ext cx="1" cy="3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0"/>
                  </a:cxn>
                  <a:cxn ang="0">
                    <a:pos x="0" y="0"/>
                  </a:cxn>
                </a:cxnLst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70" name="Freeform 22"/>
              <p:cNvSpPr/>
              <p:nvPr/>
            </p:nvSpPr>
            <p:spPr>
              <a:xfrm>
                <a:off x="4156" y="2735"/>
                <a:ext cx="1" cy="3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0"/>
                  </a:cxn>
                  <a:cxn ang="0">
                    <a:pos x="0" y="0"/>
                  </a:cxn>
                </a:cxnLst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71" name="Freeform 23"/>
              <p:cNvSpPr/>
              <p:nvPr/>
            </p:nvSpPr>
            <p:spPr>
              <a:xfrm>
                <a:off x="4389" y="2735"/>
                <a:ext cx="1" cy="3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0"/>
                  </a:cxn>
                  <a:cxn ang="0">
                    <a:pos x="0" y="0"/>
                  </a:cxn>
                </a:cxnLst>
                <a:pathLst>
                  <a:path w="1" h="311">
                    <a:moveTo>
                      <a:pt x="0" y="0"/>
                    </a:moveTo>
                    <a:lnTo>
                      <a:pt x="0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72" name="Freeform 24"/>
              <p:cNvSpPr/>
              <p:nvPr/>
            </p:nvSpPr>
            <p:spPr>
              <a:xfrm>
                <a:off x="2447" y="2037"/>
                <a:ext cx="700" cy="312"/>
              </a:xfrm>
              <a:custGeom>
                <a:avLst/>
                <a:gdLst/>
                <a:ahLst/>
                <a:cxnLst>
                  <a:cxn ang="0">
                    <a:pos x="0" y="311"/>
                  </a:cxn>
                  <a:cxn ang="0">
                    <a:pos x="0" y="0"/>
                  </a:cxn>
                  <a:cxn ang="0">
                    <a:pos x="699" y="0"/>
                  </a:cxn>
                  <a:cxn ang="0">
                    <a:pos x="699" y="311"/>
                  </a:cxn>
                  <a:cxn ang="0">
                    <a:pos x="0" y="311"/>
                  </a:cxn>
                </a:cxnLst>
                <a:pathLst>
                  <a:path w="700" h="312">
                    <a:moveTo>
                      <a:pt x="0" y="311"/>
                    </a:moveTo>
                    <a:lnTo>
                      <a:pt x="0" y="0"/>
                    </a:lnTo>
                    <a:lnTo>
                      <a:pt x="699" y="0"/>
                    </a:lnTo>
                    <a:lnTo>
                      <a:pt x="699" y="311"/>
                    </a:lnTo>
                    <a:lnTo>
                      <a:pt x="0" y="31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73" name="Freeform 25"/>
              <p:cNvSpPr/>
              <p:nvPr/>
            </p:nvSpPr>
            <p:spPr>
              <a:xfrm>
                <a:off x="2525" y="2037"/>
                <a:ext cx="1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1"/>
                  </a:cxn>
                  <a:cxn ang="0">
                    <a:pos x="0" y="0"/>
                  </a:cxn>
                </a:cxnLst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74" name="Freeform 26"/>
              <p:cNvSpPr/>
              <p:nvPr/>
            </p:nvSpPr>
            <p:spPr>
              <a:xfrm>
                <a:off x="2758" y="2037"/>
                <a:ext cx="1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1"/>
                  </a:cxn>
                  <a:cxn ang="0">
                    <a:pos x="0" y="0"/>
                  </a:cxn>
                </a:cxnLst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75" name="Freeform 27"/>
              <p:cNvSpPr/>
              <p:nvPr/>
            </p:nvSpPr>
            <p:spPr>
              <a:xfrm>
                <a:off x="2836" y="2037"/>
                <a:ext cx="1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1"/>
                  </a:cxn>
                  <a:cxn ang="0">
                    <a:pos x="0" y="0"/>
                  </a:cxn>
                </a:cxnLst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76" name="Freeform 28"/>
              <p:cNvSpPr/>
              <p:nvPr/>
            </p:nvSpPr>
            <p:spPr>
              <a:xfrm>
                <a:off x="3069" y="2037"/>
                <a:ext cx="1" cy="3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1"/>
                  </a:cxn>
                  <a:cxn ang="0">
                    <a:pos x="0" y="0"/>
                  </a:cxn>
                </a:cxnLst>
                <a:pathLst>
                  <a:path w="1" h="312">
                    <a:moveTo>
                      <a:pt x="0" y="0"/>
                    </a:moveTo>
                    <a:lnTo>
                      <a:pt x="0" y="31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77" name="Freeform 29"/>
              <p:cNvSpPr/>
              <p:nvPr/>
            </p:nvSpPr>
            <p:spPr>
              <a:xfrm>
                <a:off x="1903" y="2280"/>
                <a:ext cx="575" cy="418"/>
              </a:xfrm>
              <a:custGeom>
                <a:avLst/>
                <a:gdLst/>
                <a:ahLst/>
                <a:cxnLst>
                  <a:cxn ang="0">
                    <a:pos x="574" y="0"/>
                  </a:cxn>
                  <a:cxn ang="0">
                    <a:pos x="0" y="417"/>
                  </a:cxn>
                  <a:cxn ang="0">
                    <a:pos x="574" y="0"/>
                  </a:cxn>
                </a:cxnLst>
                <a:pathLst>
                  <a:path w="575" h="418">
                    <a:moveTo>
                      <a:pt x="574" y="0"/>
                    </a:moveTo>
                    <a:lnTo>
                      <a:pt x="0" y="417"/>
                    </a:lnTo>
                    <a:lnTo>
                      <a:pt x="574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78" name="Freeform 30"/>
              <p:cNvSpPr/>
              <p:nvPr/>
            </p:nvSpPr>
            <p:spPr>
              <a:xfrm>
                <a:off x="1903" y="2620"/>
                <a:ext cx="94" cy="78"/>
              </a:xfrm>
              <a:custGeom>
                <a:avLst/>
                <a:gdLst/>
                <a:ahLst/>
                <a:cxnLst>
                  <a:cxn ang="0">
                    <a:pos x="93" y="39"/>
                  </a:cxn>
                  <a:cxn ang="0">
                    <a:pos x="0" y="77"/>
                  </a:cxn>
                  <a:cxn ang="0">
                    <a:pos x="65" y="0"/>
                  </a:cxn>
                  <a:cxn ang="0">
                    <a:pos x="93" y="39"/>
                  </a:cxn>
                </a:cxnLst>
                <a:pathLst>
                  <a:path w="94" h="78">
                    <a:moveTo>
                      <a:pt x="93" y="39"/>
                    </a:moveTo>
                    <a:lnTo>
                      <a:pt x="0" y="77"/>
                    </a:lnTo>
                    <a:lnTo>
                      <a:pt x="65" y="0"/>
                    </a:lnTo>
                    <a:lnTo>
                      <a:pt x="93" y="3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79" name="Freeform 31"/>
              <p:cNvSpPr/>
              <p:nvPr/>
            </p:nvSpPr>
            <p:spPr>
              <a:xfrm>
                <a:off x="2788" y="2260"/>
                <a:ext cx="971" cy="44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70" y="446"/>
                  </a:cxn>
                  <a:cxn ang="0">
                    <a:pos x="0" y="0"/>
                  </a:cxn>
                </a:cxnLst>
                <a:pathLst>
                  <a:path w="971" h="447">
                    <a:moveTo>
                      <a:pt x="0" y="0"/>
                    </a:moveTo>
                    <a:lnTo>
                      <a:pt x="970" y="44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80" name="Freeform 32"/>
              <p:cNvSpPr/>
              <p:nvPr/>
            </p:nvSpPr>
            <p:spPr>
              <a:xfrm>
                <a:off x="3659" y="2644"/>
                <a:ext cx="100" cy="6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99" y="62"/>
                  </a:cxn>
                  <a:cxn ang="0">
                    <a:pos x="0" y="44"/>
                  </a:cxn>
                  <a:cxn ang="0">
                    <a:pos x="21" y="0"/>
                  </a:cxn>
                </a:cxnLst>
                <a:pathLst>
                  <a:path w="100" h="63">
                    <a:moveTo>
                      <a:pt x="21" y="0"/>
                    </a:moveTo>
                    <a:lnTo>
                      <a:pt x="99" y="62"/>
                    </a:lnTo>
                    <a:lnTo>
                      <a:pt x="0" y="44"/>
                    </a:lnTo>
                    <a:lnTo>
                      <a:pt x="2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81" name="Freeform 33"/>
              <p:cNvSpPr/>
              <p:nvPr/>
            </p:nvSpPr>
            <p:spPr>
              <a:xfrm>
                <a:off x="972" y="2996"/>
                <a:ext cx="272" cy="486"/>
              </a:xfrm>
              <a:custGeom>
                <a:avLst/>
                <a:gdLst/>
                <a:ahLst/>
                <a:cxnLst>
                  <a:cxn ang="0">
                    <a:pos x="271" y="0"/>
                  </a:cxn>
                  <a:cxn ang="0">
                    <a:pos x="0" y="485"/>
                  </a:cxn>
                  <a:cxn ang="0">
                    <a:pos x="271" y="0"/>
                  </a:cxn>
                </a:cxnLst>
                <a:pathLst>
                  <a:path w="272" h="486">
                    <a:moveTo>
                      <a:pt x="271" y="0"/>
                    </a:moveTo>
                    <a:lnTo>
                      <a:pt x="0" y="485"/>
                    </a:lnTo>
                    <a:lnTo>
                      <a:pt x="271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82" name="Freeform 34"/>
              <p:cNvSpPr/>
              <p:nvPr/>
            </p:nvSpPr>
            <p:spPr>
              <a:xfrm>
                <a:off x="972" y="3384"/>
                <a:ext cx="69" cy="98"/>
              </a:xfrm>
              <a:custGeom>
                <a:avLst/>
                <a:gdLst/>
                <a:ahLst/>
                <a:cxnLst>
                  <a:cxn ang="0">
                    <a:pos x="68" y="25"/>
                  </a:cxn>
                  <a:cxn ang="0">
                    <a:pos x="0" y="97"/>
                  </a:cxn>
                  <a:cxn ang="0">
                    <a:pos x="26" y="0"/>
                  </a:cxn>
                  <a:cxn ang="0">
                    <a:pos x="68" y="25"/>
                  </a:cxn>
                </a:cxnLst>
                <a:pathLst>
                  <a:path w="69" h="98">
                    <a:moveTo>
                      <a:pt x="68" y="25"/>
                    </a:moveTo>
                    <a:lnTo>
                      <a:pt x="0" y="97"/>
                    </a:lnTo>
                    <a:lnTo>
                      <a:pt x="26" y="0"/>
                    </a:lnTo>
                    <a:lnTo>
                      <a:pt x="68" y="25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83" name="Freeform 35"/>
              <p:cNvSpPr/>
              <p:nvPr/>
            </p:nvSpPr>
            <p:spPr>
              <a:xfrm>
                <a:off x="1554" y="2977"/>
                <a:ext cx="1" cy="5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04"/>
                  </a:cxn>
                  <a:cxn ang="0">
                    <a:pos x="0" y="0"/>
                  </a:cxn>
                </a:cxnLst>
                <a:pathLst>
                  <a:path w="1" h="505">
                    <a:moveTo>
                      <a:pt x="0" y="0"/>
                    </a:moveTo>
                    <a:lnTo>
                      <a:pt x="0" y="504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84" name="Freeform 36"/>
              <p:cNvSpPr/>
              <p:nvPr/>
            </p:nvSpPr>
            <p:spPr>
              <a:xfrm>
                <a:off x="1530" y="3384"/>
                <a:ext cx="50" cy="98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24" y="97"/>
                  </a:cxn>
                  <a:cxn ang="0">
                    <a:pos x="0" y="0"/>
                  </a:cxn>
                  <a:cxn ang="0">
                    <a:pos x="49" y="0"/>
                  </a:cxn>
                </a:cxnLst>
                <a:pathLst>
                  <a:path w="50" h="98">
                    <a:moveTo>
                      <a:pt x="49" y="0"/>
                    </a:moveTo>
                    <a:lnTo>
                      <a:pt x="24" y="97"/>
                    </a:lnTo>
                    <a:lnTo>
                      <a:pt x="0" y="0"/>
                    </a:lnTo>
                    <a:lnTo>
                      <a:pt x="49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85" name="Freeform 37"/>
              <p:cNvSpPr/>
              <p:nvPr/>
            </p:nvSpPr>
            <p:spPr>
              <a:xfrm>
                <a:off x="1865" y="2958"/>
                <a:ext cx="214" cy="5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3" y="513"/>
                  </a:cxn>
                  <a:cxn ang="0">
                    <a:pos x="0" y="0"/>
                  </a:cxn>
                </a:cxnLst>
                <a:pathLst>
                  <a:path w="214" h="514">
                    <a:moveTo>
                      <a:pt x="0" y="0"/>
                    </a:moveTo>
                    <a:lnTo>
                      <a:pt x="213" y="51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86" name="Freeform 38"/>
              <p:cNvSpPr/>
              <p:nvPr/>
            </p:nvSpPr>
            <p:spPr>
              <a:xfrm>
                <a:off x="2019" y="3372"/>
                <a:ext cx="60" cy="100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59" y="99"/>
                  </a:cxn>
                  <a:cxn ang="0">
                    <a:pos x="0" y="18"/>
                  </a:cxn>
                  <a:cxn ang="0">
                    <a:pos x="45" y="0"/>
                  </a:cxn>
                </a:cxnLst>
                <a:pathLst>
                  <a:path w="60" h="100">
                    <a:moveTo>
                      <a:pt x="45" y="0"/>
                    </a:moveTo>
                    <a:lnTo>
                      <a:pt x="59" y="99"/>
                    </a:lnTo>
                    <a:lnTo>
                      <a:pt x="0" y="18"/>
                    </a:lnTo>
                    <a:lnTo>
                      <a:pt x="4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87" name="Freeform 39"/>
              <p:cNvSpPr/>
              <p:nvPr/>
            </p:nvSpPr>
            <p:spPr>
              <a:xfrm>
                <a:off x="3554" y="2967"/>
                <a:ext cx="254" cy="496"/>
              </a:xfrm>
              <a:custGeom>
                <a:avLst/>
                <a:gdLst/>
                <a:ahLst/>
                <a:cxnLst>
                  <a:cxn ang="0">
                    <a:pos x="253" y="0"/>
                  </a:cxn>
                  <a:cxn ang="0">
                    <a:pos x="0" y="495"/>
                  </a:cxn>
                  <a:cxn ang="0">
                    <a:pos x="253" y="0"/>
                  </a:cxn>
                </a:cxnLst>
                <a:pathLst>
                  <a:path w="254" h="496">
                    <a:moveTo>
                      <a:pt x="253" y="0"/>
                    </a:moveTo>
                    <a:lnTo>
                      <a:pt x="0" y="495"/>
                    </a:lnTo>
                    <a:lnTo>
                      <a:pt x="253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88" name="Freeform 40"/>
              <p:cNvSpPr/>
              <p:nvPr/>
            </p:nvSpPr>
            <p:spPr>
              <a:xfrm>
                <a:off x="3554" y="3365"/>
                <a:ext cx="67" cy="98"/>
              </a:xfrm>
              <a:custGeom>
                <a:avLst/>
                <a:gdLst/>
                <a:ahLst/>
                <a:cxnLst>
                  <a:cxn ang="0">
                    <a:pos x="66" y="21"/>
                  </a:cxn>
                  <a:cxn ang="0">
                    <a:pos x="0" y="97"/>
                  </a:cxn>
                  <a:cxn ang="0">
                    <a:pos x="23" y="0"/>
                  </a:cxn>
                  <a:cxn ang="0">
                    <a:pos x="66" y="21"/>
                  </a:cxn>
                </a:cxnLst>
                <a:pathLst>
                  <a:path w="67" h="98">
                    <a:moveTo>
                      <a:pt x="66" y="21"/>
                    </a:moveTo>
                    <a:lnTo>
                      <a:pt x="0" y="97"/>
                    </a:lnTo>
                    <a:lnTo>
                      <a:pt x="23" y="0"/>
                    </a:lnTo>
                    <a:lnTo>
                      <a:pt x="66" y="21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89" name="Freeform 41"/>
              <p:cNvSpPr/>
              <p:nvPr/>
            </p:nvSpPr>
            <p:spPr>
              <a:xfrm>
                <a:off x="4117" y="2977"/>
                <a:ext cx="1" cy="4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75"/>
                  </a:cxn>
                  <a:cxn ang="0">
                    <a:pos x="0" y="0"/>
                  </a:cxn>
                </a:cxnLst>
                <a:pathLst>
                  <a:path w="1" h="476">
                    <a:moveTo>
                      <a:pt x="0" y="0"/>
                    </a:moveTo>
                    <a:lnTo>
                      <a:pt x="0" y="47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90" name="Freeform 42"/>
              <p:cNvSpPr/>
              <p:nvPr/>
            </p:nvSpPr>
            <p:spPr>
              <a:xfrm>
                <a:off x="4093" y="3355"/>
                <a:ext cx="49" cy="98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24" y="97"/>
                  </a:cxn>
                  <a:cxn ang="0">
                    <a:pos x="0" y="0"/>
                  </a:cxn>
                  <a:cxn ang="0">
                    <a:pos x="48" y="0"/>
                  </a:cxn>
                </a:cxnLst>
                <a:pathLst>
                  <a:path w="49" h="98">
                    <a:moveTo>
                      <a:pt x="48" y="0"/>
                    </a:moveTo>
                    <a:lnTo>
                      <a:pt x="24" y="97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91" name="Freeform 43"/>
              <p:cNvSpPr/>
              <p:nvPr/>
            </p:nvSpPr>
            <p:spPr>
              <a:xfrm>
                <a:off x="4428" y="2986"/>
                <a:ext cx="253" cy="4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2" y="476"/>
                  </a:cxn>
                  <a:cxn ang="0">
                    <a:pos x="0" y="0"/>
                  </a:cxn>
                </a:cxnLst>
                <a:pathLst>
                  <a:path w="253" h="477">
                    <a:moveTo>
                      <a:pt x="0" y="0"/>
                    </a:moveTo>
                    <a:lnTo>
                      <a:pt x="252" y="47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92" name="Freeform 44"/>
              <p:cNvSpPr/>
              <p:nvPr/>
            </p:nvSpPr>
            <p:spPr>
              <a:xfrm>
                <a:off x="4614" y="3365"/>
                <a:ext cx="67" cy="9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66" y="97"/>
                  </a:cxn>
                  <a:cxn ang="0">
                    <a:pos x="0" y="22"/>
                  </a:cxn>
                  <a:cxn ang="0">
                    <a:pos x="42" y="0"/>
                  </a:cxn>
                </a:cxnLst>
                <a:pathLst>
                  <a:path w="67" h="98">
                    <a:moveTo>
                      <a:pt x="42" y="0"/>
                    </a:moveTo>
                    <a:lnTo>
                      <a:pt x="66" y="97"/>
                    </a:lnTo>
                    <a:lnTo>
                      <a:pt x="0" y="22"/>
                    </a:lnTo>
                    <a:lnTo>
                      <a:pt x="4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93" name="Freeform 45"/>
              <p:cNvSpPr/>
              <p:nvPr/>
            </p:nvSpPr>
            <p:spPr>
              <a:xfrm>
                <a:off x="700" y="3519"/>
                <a:ext cx="1" cy="28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82"/>
                  </a:cxn>
                  <a:cxn ang="0">
                    <a:pos x="0" y="0"/>
                  </a:cxn>
                </a:cxnLst>
                <a:pathLst>
                  <a:path w="1" h="283">
                    <a:moveTo>
                      <a:pt x="0" y="0"/>
                    </a:moveTo>
                    <a:lnTo>
                      <a:pt x="0" y="28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94" name="Freeform 46"/>
              <p:cNvSpPr/>
              <p:nvPr/>
            </p:nvSpPr>
            <p:spPr>
              <a:xfrm>
                <a:off x="1565" y="3509"/>
                <a:ext cx="1" cy="2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92"/>
                  </a:cxn>
                  <a:cxn ang="0">
                    <a:pos x="0" y="0"/>
                  </a:cxn>
                </a:cxnLst>
                <a:pathLst>
                  <a:path w="1" h="293">
                    <a:moveTo>
                      <a:pt x="0" y="0"/>
                    </a:moveTo>
                    <a:lnTo>
                      <a:pt x="0" y="29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95" name="Freeform 47"/>
              <p:cNvSpPr/>
              <p:nvPr/>
            </p:nvSpPr>
            <p:spPr>
              <a:xfrm>
                <a:off x="2409" y="3509"/>
                <a:ext cx="1" cy="3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01"/>
                  </a:cxn>
                  <a:cxn ang="0">
                    <a:pos x="0" y="0"/>
                  </a:cxn>
                </a:cxnLst>
                <a:pathLst>
                  <a:path w="1" h="302">
                    <a:moveTo>
                      <a:pt x="0" y="0"/>
                    </a:moveTo>
                    <a:lnTo>
                      <a:pt x="0" y="30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96" name="Freeform 48"/>
              <p:cNvSpPr/>
              <p:nvPr/>
            </p:nvSpPr>
            <p:spPr>
              <a:xfrm>
                <a:off x="3252" y="3519"/>
                <a:ext cx="1" cy="2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0" y="0"/>
                  </a:cxn>
                </a:cxnLst>
                <a:pathLst>
                  <a:path w="1" h="273">
                    <a:moveTo>
                      <a:pt x="0" y="0"/>
                    </a:moveTo>
                    <a:lnTo>
                      <a:pt x="0" y="27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97" name="Freeform 49"/>
              <p:cNvSpPr/>
              <p:nvPr/>
            </p:nvSpPr>
            <p:spPr>
              <a:xfrm>
                <a:off x="4108" y="3519"/>
                <a:ext cx="1" cy="2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91"/>
                  </a:cxn>
                  <a:cxn ang="0">
                    <a:pos x="0" y="0"/>
                  </a:cxn>
                </a:cxnLst>
                <a:pathLst>
                  <a:path w="1" h="292">
                    <a:moveTo>
                      <a:pt x="0" y="0"/>
                    </a:moveTo>
                    <a:lnTo>
                      <a:pt x="0" y="29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98" name="Freeform 50"/>
              <p:cNvSpPr/>
              <p:nvPr/>
            </p:nvSpPr>
            <p:spPr>
              <a:xfrm>
                <a:off x="4952" y="3519"/>
                <a:ext cx="1" cy="2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91"/>
                  </a:cxn>
                  <a:cxn ang="0">
                    <a:pos x="0" y="0"/>
                  </a:cxn>
                </a:cxnLst>
                <a:pathLst>
                  <a:path w="1" h="292">
                    <a:moveTo>
                      <a:pt x="0" y="0"/>
                    </a:moveTo>
                    <a:lnTo>
                      <a:pt x="0" y="29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699" name="Freeform 51"/>
              <p:cNvSpPr/>
              <p:nvPr/>
            </p:nvSpPr>
            <p:spPr>
              <a:xfrm>
                <a:off x="2146" y="1940"/>
                <a:ext cx="254" cy="7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3" y="77"/>
                  </a:cxn>
                  <a:cxn ang="0">
                    <a:pos x="0" y="0"/>
                  </a:cxn>
                </a:cxnLst>
                <a:pathLst>
                  <a:path w="254" h="78">
                    <a:moveTo>
                      <a:pt x="0" y="0"/>
                    </a:moveTo>
                    <a:lnTo>
                      <a:pt x="253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700" name="Freeform 52"/>
              <p:cNvSpPr/>
              <p:nvPr/>
            </p:nvSpPr>
            <p:spPr>
              <a:xfrm>
                <a:off x="2299" y="1967"/>
                <a:ext cx="101" cy="51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100" y="50"/>
                  </a:cxn>
                  <a:cxn ang="0">
                    <a:pos x="0" y="45"/>
                  </a:cxn>
                  <a:cxn ang="0">
                    <a:pos x="15" y="0"/>
                  </a:cxn>
                </a:cxnLst>
                <a:pathLst>
                  <a:path w="101" h="51">
                    <a:moveTo>
                      <a:pt x="15" y="0"/>
                    </a:moveTo>
                    <a:lnTo>
                      <a:pt x="100" y="50"/>
                    </a:lnTo>
                    <a:lnTo>
                      <a:pt x="0" y="45"/>
                    </a:lnTo>
                    <a:lnTo>
                      <a:pt x="1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27701" name="Rectangle 53"/>
              <p:cNvSpPr/>
              <p:nvPr/>
            </p:nvSpPr>
            <p:spPr>
              <a:xfrm>
                <a:off x="381" y="3563"/>
                <a:ext cx="258" cy="1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10*</a:t>
                </a:r>
                <a:endPara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702" name="Rectangle 54"/>
              <p:cNvSpPr/>
              <p:nvPr/>
            </p:nvSpPr>
            <p:spPr>
              <a:xfrm>
                <a:off x="722" y="3563"/>
                <a:ext cx="258" cy="1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15*</a:t>
                </a:r>
                <a:endPara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703" name="Rectangle 55"/>
              <p:cNvSpPr/>
              <p:nvPr/>
            </p:nvSpPr>
            <p:spPr>
              <a:xfrm>
                <a:off x="1236" y="3563"/>
                <a:ext cx="260" cy="1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20*</a:t>
                </a:r>
                <a:endPara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704" name="Rectangle 56"/>
              <p:cNvSpPr/>
              <p:nvPr/>
            </p:nvSpPr>
            <p:spPr>
              <a:xfrm>
                <a:off x="1594" y="3563"/>
                <a:ext cx="259" cy="1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27*</a:t>
                </a:r>
                <a:endPara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705" name="Rectangle 57"/>
              <p:cNvSpPr/>
              <p:nvPr/>
            </p:nvSpPr>
            <p:spPr>
              <a:xfrm>
                <a:off x="2097" y="3563"/>
                <a:ext cx="259" cy="1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33*</a:t>
                </a:r>
                <a:endPara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706" name="Rectangle 58"/>
              <p:cNvSpPr/>
              <p:nvPr/>
            </p:nvSpPr>
            <p:spPr>
              <a:xfrm>
                <a:off x="2429" y="3563"/>
                <a:ext cx="260" cy="1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37*</a:t>
                </a:r>
                <a:endPara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707" name="Rectangle 59"/>
              <p:cNvSpPr/>
              <p:nvPr/>
            </p:nvSpPr>
            <p:spPr>
              <a:xfrm>
                <a:off x="2951" y="3563"/>
                <a:ext cx="259" cy="1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40*</a:t>
                </a:r>
                <a:endPara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708" name="Rectangle 60"/>
              <p:cNvSpPr/>
              <p:nvPr/>
            </p:nvSpPr>
            <p:spPr>
              <a:xfrm>
                <a:off x="3283" y="3551"/>
                <a:ext cx="259" cy="1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46*</a:t>
                </a:r>
                <a:endPara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709" name="Rectangle 61"/>
              <p:cNvSpPr/>
              <p:nvPr/>
            </p:nvSpPr>
            <p:spPr>
              <a:xfrm>
                <a:off x="3789" y="3563"/>
                <a:ext cx="259" cy="1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51*</a:t>
                </a:r>
                <a:endPara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710" name="Rectangle 62"/>
              <p:cNvSpPr/>
              <p:nvPr/>
            </p:nvSpPr>
            <p:spPr>
              <a:xfrm>
                <a:off x="4159" y="3551"/>
                <a:ext cx="259" cy="1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55*</a:t>
                </a:r>
                <a:endPara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711" name="Rectangle 63"/>
              <p:cNvSpPr/>
              <p:nvPr/>
            </p:nvSpPr>
            <p:spPr>
              <a:xfrm>
                <a:off x="4643" y="3573"/>
                <a:ext cx="259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63*</a:t>
                </a:r>
                <a:endPara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712" name="Rectangle 64"/>
              <p:cNvSpPr/>
              <p:nvPr/>
            </p:nvSpPr>
            <p:spPr>
              <a:xfrm>
                <a:off x="4993" y="3563"/>
                <a:ext cx="259" cy="1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97*</a:t>
                </a:r>
                <a:endPara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713" name="Rectangle 65"/>
              <p:cNvSpPr/>
              <p:nvPr/>
            </p:nvSpPr>
            <p:spPr>
              <a:xfrm>
                <a:off x="1283" y="2779"/>
                <a:ext cx="221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20</a:t>
                </a:r>
                <a:endPara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714" name="Rectangle 66"/>
              <p:cNvSpPr/>
              <p:nvPr/>
            </p:nvSpPr>
            <p:spPr>
              <a:xfrm>
                <a:off x="1594" y="2779"/>
                <a:ext cx="221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33</a:t>
                </a:r>
                <a:endPara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715" name="Rectangle 67"/>
              <p:cNvSpPr/>
              <p:nvPr/>
            </p:nvSpPr>
            <p:spPr>
              <a:xfrm>
                <a:off x="3847" y="2779"/>
                <a:ext cx="220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51</a:t>
                </a:r>
                <a:endPara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716" name="Rectangle 68"/>
              <p:cNvSpPr/>
              <p:nvPr/>
            </p:nvSpPr>
            <p:spPr>
              <a:xfrm>
                <a:off x="4150" y="2779"/>
                <a:ext cx="219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63</a:t>
                </a:r>
                <a:endPara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717" name="Rectangle 69"/>
              <p:cNvSpPr/>
              <p:nvPr/>
            </p:nvSpPr>
            <p:spPr>
              <a:xfrm>
                <a:off x="2516" y="2080"/>
                <a:ext cx="221" cy="1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3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40</a:t>
                </a:r>
                <a:endPara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718" name="Rectangle 70"/>
              <p:cNvSpPr/>
              <p:nvPr/>
            </p:nvSpPr>
            <p:spPr>
              <a:xfrm>
                <a:off x="1670" y="1868"/>
                <a:ext cx="353" cy="1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14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Root</a:t>
                </a:r>
                <a:endParaRPr lang="en-US" altLang="en-US" sz="14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7719" name="Freeform 71"/>
            <p:cNvSpPr/>
            <p:nvPr/>
          </p:nvSpPr>
          <p:spPr>
            <a:xfrm>
              <a:off x="1152" y="3072"/>
              <a:ext cx="336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96"/>
                </a:cxn>
                <a:cxn ang="0">
                  <a:pos x="336" y="0"/>
                </a:cxn>
              </a:cxnLst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/>
              <a:headEnd type="arrow" w="med" len="med"/>
              <a:tailEnd type="arrow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7720" name="Freeform 72"/>
            <p:cNvSpPr/>
            <p:nvPr/>
          </p:nvSpPr>
          <p:spPr>
            <a:xfrm>
              <a:off x="2016" y="3072"/>
              <a:ext cx="336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96"/>
                </a:cxn>
                <a:cxn ang="0">
                  <a:pos x="336" y="0"/>
                </a:cxn>
              </a:cxnLst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/>
              <a:headEnd type="arrow" w="med" len="med"/>
              <a:tailEnd type="arrow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7721" name="Freeform 73"/>
            <p:cNvSpPr/>
            <p:nvPr/>
          </p:nvSpPr>
          <p:spPr>
            <a:xfrm>
              <a:off x="2880" y="3072"/>
              <a:ext cx="336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96"/>
                </a:cxn>
                <a:cxn ang="0">
                  <a:pos x="336" y="0"/>
                </a:cxn>
              </a:cxnLst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/>
              <a:headEnd type="arrow" w="med" len="med"/>
              <a:tailEnd type="arrow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7722" name="Freeform 74"/>
            <p:cNvSpPr/>
            <p:nvPr/>
          </p:nvSpPr>
          <p:spPr>
            <a:xfrm>
              <a:off x="3696" y="3072"/>
              <a:ext cx="336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96"/>
                </a:cxn>
                <a:cxn ang="0">
                  <a:pos x="336" y="0"/>
                </a:cxn>
              </a:cxnLst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/>
              <a:headEnd type="arrow" w="med" len="med"/>
              <a:tailEnd type="arrow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7723" name="Freeform 75"/>
            <p:cNvSpPr/>
            <p:nvPr/>
          </p:nvSpPr>
          <p:spPr>
            <a:xfrm>
              <a:off x="4464" y="3072"/>
              <a:ext cx="336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96"/>
                </a:cxn>
                <a:cxn ang="0">
                  <a:pos x="336" y="0"/>
                </a:cxn>
              </a:cxnLst>
              <a:pathLst>
                <a:path w="336" h="96">
                  <a:moveTo>
                    <a:pt x="0" y="0"/>
                  </a:moveTo>
                  <a:cubicBezTo>
                    <a:pt x="68" y="48"/>
                    <a:pt x="136" y="96"/>
                    <a:pt x="192" y="96"/>
                  </a:cubicBezTo>
                  <a:cubicBezTo>
                    <a:pt x="248" y="96"/>
                    <a:pt x="312" y="16"/>
                    <a:pt x="336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miter/>
              <a:headEnd type="arrow" w="med" len="med"/>
              <a:tailEnd type="arrow" w="med" len="med"/>
            </a:ln>
          </p:spPr>
          <p:txBody>
            <a:bodyPr/>
            <a:p>
              <a:endParaRPr lang="en-US"/>
            </a:p>
          </p:txBody>
        </p:sp>
      </p:grp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/>
            </a:fld>
            <a:endParaRPr lang="en-US" altLang="en-US" sz="1400" u="none" dirty="0"/>
          </a:p>
        </p:txBody>
      </p:sp>
      <p:sp>
        <p:nvSpPr>
          <p:cNvPr id="29698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9700" name="Rectangle 4"/>
          <p:cNvSpPr>
            <a:spLocks noGrp="1"/>
          </p:cNvSpPr>
          <p:nvPr>
            <p:ph type="title"/>
          </p:nvPr>
        </p:nvSpPr>
        <p:spPr>
          <a:xfrm>
            <a:off x="382588" y="201613"/>
            <a:ext cx="8259762" cy="533400"/>
          </a:xfrm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sz="3600" dirty="0"/>
              <a:t>Example: Search in a B+ tree order 2</a:t>
            </a:r>
            <a:endParaRPr lang="en-US" altLang="en-US" sz="3600" dirty="0"/>
          </a:p>
        </p:txBody>
      </p:sp>
      <p:sp>
        <p:nvSpPr>
          <p:cNvPr id="29701" name="Rectangle 5"/>
          <p:cNvSpPr>
            <a:spLocks noGrp="1"/>
          </p:cNvSpPr>
          <p:nvPr>
            <p:ph idx="1"/>
          </p:nvPr>
        </p:nvSpPr>
        <p:spPr>
          <a:xfrm>
            <a:off x="381000" y="811213"/>
            <a:ext cx="8370888" cy="4921250"/>
          </a:xfrm>
          <a:ln/>
        </p:spPr>
        <p:txBody>
          <a:bodyPr vert="horz" wrap="square" lIns="90488" tIns="44450" rIns="90488" bIns="44450" anchor="t" anchorCtr="0"/>
          <a:p>
            <a:pPr eaLnBrk="1" hangingPunct="1"/>
            <a:r>
              <a:rPr lang="en-US" altLang="en-US" sz="2400" dirty="0"/>
              <a:t>Search: how to find the records with a given search key value? </a:t>
            </a:r>
            <a:endParaRPr lang="en-US" altLang="en-US" sz="2400" dirty="0"/>
          </a:p>
          <a:p>
            <a:pPr lvl="1" eaLnBrk="1" hangingPunct="1"/>
            <a:r>
              <a:rPr lang="en-US" altLang="en-US" sz="1800" dirty="0"/>
              <a:t>Begin at root, and use key comparisons to go to leaf</a:t>
            </a:r>
            <a:endParaRPr lang="en-US" altLang="en-US" sz="1400" dirty="0"/>
          </a:p>
          <a:p>
            <a:pPr eaLnBrk="1" hangingPunct="1"/>
            <a:r>
              <a:rPr lang="en-US" altLang="en-US" sz="2400" dirty="0"/>
              <a:t>Examples: search for 5*, 16*, all data entries &gt;= 24* ...</a:t>
            </a:r>
            <a:endParaRPr lang="en-US" altLang="en-US" sz="2400" dirty="0"/>
          </a:p>
          <a:p>
            <a:pPr lvl="1" eaLnBrk="1" hangingPunct="1"/>
            <a:r>
              <a:rPr lang="en-US" altLang="en-US" sz="1800" dirty="0"/>
              <a:t>The last one is a range search, we need to do the sequential scan, starting from the first leaf containing a value &gt;= 24.</a:t>
            </a:r>
            <a:endParaRPr lang="en-US" altLang="en-US" sz="1800" dirty="0"/>
          </a:p>
        </p:txBody>
      </p:sp>
      <p:grpSp>
        <p:nvGrpSpPr>
          <p:cNvPr id="29702" name="Group 71"/>
          <p:cNvGrpSpPr/>
          <p:nvPr/>
        </p:nvGrpSpPr>
        <p:grpSpPr>
          <a:xfrm>
            <a:off x="381000" y="3049588"/>
            <a:ext cx="8166100" cy="3046412"/>
            <a:chOff x="218" y="2208"/>
            <a:chExt cx="5166" cy="1437"/>
          </a:xfrm>
        </p:grpSpPr>
        <p:sp>
          <p:nvSpPr>
            <p:cNvPr id="29703" name="Freeform 6"/>
            <p:cNvSpPr/>
            <p:nvPr/>
          </p:nvSpPr>
          <p:spPr>
            <a:xfrm>
              <a:off x="2061" y="2506"/>
              <a:ext cx="351" cy="293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0" y="0"/>
                </a:cxn>
                <a:cxn ang="0">
                  <a:pos x="350" y="0"/>
                </a:cxn>
                <a:cxn ang="0">
                  <a:pos x="350" y="292"/>
                </a:cxn>
                <a:cxn ang="0">
                  <a:pos x="0" y="292"/>
                </a:cxn>
              </a:cxnLst>
              <a:pathLst>
                <a:path w="351" h="293">
                  <a:moveTo>
                    <a:pt x="0" y="292"/>
                  </a:moveTo>
                  <a:lnTo>
                    <a:pt x="0" y="0"/>
                  </a:lnTo>
                  <a:lnTo>
                    <a:pt x="350" y="0"/>
                  </a:lnTo>
                  <a:lnTo>
                    <a:pt x="350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04" name="Freeform 7"/>
            <p:cNvSpPr/>
            <p:nvPr/>
          </p:nvSpPr>
          <p:spPr>
            <a:xfrm>
              <a:off x="2120" y="2506"/>
              <a:ext cx="1" cy="2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0" y="0"/>
                </a:cxn>
              </a:cxnLst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05" name="Freeform 8"/>
            <p:cNvSpPr/>
            <p:nvPr/>
          </p:nvSpPr>
          <p:spPr>
            <a:xfrm>
              <a:off x="2411" y="2506"/>
              <a:ext cx="353" cy="293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0" y="0"/>
                </a:cxn>
                <a:cxn ang="0">
                  <a:pos x="352" y="0"/>
                </a:cxn>
                <a:cxn ang="0">
                  <a:pos x="352" y="292"/>
                </a:cxn>
                <a:cxn ang="0">
                  <a:pos x="0" y="292"/>
                </a:cxn>
              </a:cxnLst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06" name="Freeform 9"/>
            <p:cNvSpPr/>
            <p:nvPr/>
          </p:nvSpPr>
          <p:spPr>
            <a:xfrm>
              <a:off x="2471" y="2506"/>
              <a:ext cx="1" cy="2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0" y="0"/>
                </a:cxn>
              </a:cxnLst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07" name="Freeform 10"/>
            <p:cNvSpPr/>
            <p:nvPr/>
          </p:nvSpPr>
          <p:spPr>
            <a:xfrm>
              <a:off x="2763" y="2506"/>
              <a:ext cx="352" cy="293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0" y="0"/>
                </a:cxn>
                <a:cxn ang="0">
                  <a:pos x="351" y="0"/>
                </a:cxn>
                <a:cxn ang="0">
                  <a:pos x="351" y="292"/>
                </a:cxn>
                <a:cxn ang="0">
                  <a:pos x="0" y="292"/>
                </a:cxn>
              </a:cxnLst>
              <a:pathLst>
                <a:path w="352" h="293">
                  <a:moveTo>
                    <a:pt x="0" y="292"/>
                  </a:moveTo>
                  <a:lnTo>
                    <a:pt x="0" y="0"/>
                  </a:lnTo>
                  <a:lnTo>
                    <a:pt x="351" y="0"/>
                  </a:lnTo>
                  <a:lnTo>
                    <a:pt x="351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08" name="Freeform 11"/>
            <p:cNvSpPr/>
            <p:nvPr/>
          </p:nvSpPr>
          <p:spPr>
            <a:xfrm>
              <a:off x="2822" y="2506"/>
              <a:ext cx="1" cy="2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0" y="0"/>
                </a:cxn>
              </a:cxnLst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09" name="Freeform 12"/>
            <p:cNvSpPr/>
            <p:nvPr/>
          </p:nvSpPr>
          <p:spPr>
            <a:xfrm>
              <a:off x="3114" y="2506"/>
              <a:ext cx="353" cy="293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0" y="0"/>
                </a:cxn>
                <a:cxn ang="0">
                  <a:pos x="352" y="0"/>
                </a:cxn>
                <a:cxn ang="0">
                  <a:pos x="352" y="292"/>
                </a:cxn>
                <a:cxn ang="0">
                  <a:pos x="0" y="292"/>
                </a:cxn>
              </a:cxnLst>
              <a:pathLst>
                <a:path w="353" h="293">
                  <a:moveTo>
                    <a:pt x="0" y="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10" name="Freeform 13"/>
            <p:cNvSpPr/>
            <p:nvPr/>
          </p:nvSpPr>
          <p:spPr>
            <a:xfrm>
              <a:off x="3172" y="2506"/>
              <a:ext cx="1" cy="2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2"/>
                </a:cxn>
                <a:cxn ang="0">
                  <a:pos x="0" y="0"/>
                </a:cxn>
              </a:cxnLst>
              <a:pathLst>
                <a:path w="1" h="293">
                  <a:moveTo>
                    <a:pt x="0" y="0"/>
                  </a:moveTo>
                  <a:lnTo>
                    <a:pt x="0" y="2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11" name="Freeform 14"/>
            <p:cNvSpPr/>
            <p:nvPr/>
          </p:nvSpPr>
          <p:spPr>
            <a:xfrm>
              <a:off x="3466" y="2506"/>
              <a:ext cx="59" cy="293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0" y="0"/>
                </a:cxn>
                <a:cxn ang="0">
                  <a:pos x="58" y="0"/>
                </a:cxn>
                <a:cxn ang="0">
                  <a:pos x="58" y="292"/>
                </a:cxn>
                <a:cxn ang="0">
                  <a:pos x="0" y="292"/>
                </a:cxn>
              </a:cxnLst>
              <a:pathLst>
                <a:path w="59" h="293">
                  <a:moveTo>
                    <a:pt x="0" y="292"/>
                  </a:moveTo>
                  <a:lnTo>
                    <a:pt x="0" y="0"/>
                  </a:lnTo>
                  <a:lnTo>
                    <a:pt x="58" y="0"/>
                  </a:lnTo>
                  <a:lnTo>
                    <a:pt x="58" y="292"/>
                  </a:lnTo>
                  <a:lnTo>
                    <a:pt x="0" y="29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12" name="Freeform 15"/>
            <p:cNvSpPr/>
            <p:nvPr/>
          </p:nvSpPr>
          <p:spPr>
            <a:xfrm>
              <a:off x="4431" y="3410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13" name="Freeform 16"/>
            <p:cNvSpPr/>
            <p:nvPr/>
          </p:nvSpPr>
          <p:spPr>
            <a:xfrm>
              <a:off x="4665" y="3410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14" name="Freeform 17"/>
            <p:cNvSpPr/>
            <p:nvPr/>
          </p:nvSpPr>
          <p:spPr>
            <a:xfrm>
              <a:off x="4899" y="3410"/>
              <a:ext cx="236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5" y="0"/>
                </a:cxn>
                <a:cxn ang="0">
                  <a:pos x="235" y="234"/>
                </a:cxn>
                <a:cxn ang="0">
                  <a:pos x="0" y="234"/>
                </a:cxn>
              </a:cxnLst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15" name="Freeform 18"/>
            <p:cNvSpPr/>
            <p:nvPr/>
          </p:nvSpPr>
          <p:spPr>
            <a:xfrm>
              <a:off x="5134" y="3410"/>
              <a:ext cx="234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3" y="0"/>
                </a:cxn>
                <a:cxn ang="0">
                  <a:pos x="233" y="234"/>
                </a:cxn>
                <a:cxn ang="0">
                  <a:pos x="0" y="234"/>
                </a:cxn>
              </a:cxnLst>
              <a:pathLst>
                <a:path w="234" h="235">
                  <a:moveTo>
                    <a:pt x="0" y="234"/>
                  </a:moveTo>
                  <a:lnTo>
                    <a:pt x="0" y="0"/>
                  </a:lnTo>
                  <a:lnTo>
                    <a:pt x="233" y="0"/>
                  </a:lnTo>
                  <a:lnTo>
                    <a:pt x="233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16" name="Freeform 19"/>
            <p:cNvSpPr/>
            <p:nvPr/>
          </p:nvSpPr>
          <p:spPr>
            <a:xfrm>
              <a:off x="218" y="3410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17" name="Freeform 20"/>
            <p:cNvSpPr/>
            <p:nvPr/>
          </p:nvSpPr>
          <p:spPr>
            <a:xfrm>
              <a:off x="452" y="3410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18" name="Freeform 21"/>
            <p:cNvSpPr/>
            <p:nvPr/>
          </p:nvSpPr>
          <p:spPr>
            <a:xfrm>
              <a:off x="686" y="3410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19" name="Freeform 22"/>
            <p:cNvSpPr/>
            <p:nvPr/>
          </p:nvSpPr>
          <p:spPr>
            <a:xfrm>
              <a:off x="920" y="3410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20" name="Freeform 23"/>
            <p:cNvSpPr/>
            <p:nvPr/>
          </p:nvSpPr>
          <p:spPr>
            <a:xfrm>
              <a:off x="1271" y="3410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21" name="Freeform 24"/>
            <p:cNvSpPr/>
            <p:nvPr/>
          </p:nvSpPr>
          <p:spPr>
            <a:xfrm>
              <a:off x="1505" y="3410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22" name="Freeform 25"/>
            <p:cNvSpPr/>
            <p:nvPr/>
          </p:nvSpPr>
          <p:spPr>
            <a:xfrm>
              <a:off x="1739" y="3410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23" name="Freeform 26"/>
            <p:cNvSpPr/>
            <p:nvPr/>
          </p:nvSpPr>
          <p:spPr>
            <a:xfrm>
              <a:off x="1973" y="3410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24" name="Freeform 27"/>
            <p:cNvSpPr/>
            <p:nvPr/>
          </p:nvSpPr>
          <p:spPr>
            <a:xfrm>
              <a:off x="2324" y="3410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25" name="Freeform 28"/>
            <p:cNvSpPr/>
            <p:nvPr/>
          </p:nvSpPr>
          <p:spPr>
            <a:xfrm>
              <a:off x="2558" y="3410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26" name="Freeform 29"/>
            <p:cNvSpPr/>
            <p:nvPr/>
          </p:nvSpPr>
          <p:spPr>
            <a:xfrm>
              <a:off x="2792" y="3410"/>
              <a:ext cx="236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5" y="0"/>
                </a:cxn>
                <a:cxn ang="0">
                  <a:pos x="235" y="234"/>
                </a:cxn>
                <a:cxn ang="0">
                  <a:pos x="0" y="234"/>
                </a:cxn>
              </a:cxnLst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27" name="Freeform 30"/>
            <p:cNvSpPr/>
            <p:nvPr/>
          </p:nvSpPr>
          <p:spPr>
            <a:xfrm>
              <a:off x="3027" y="3410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28" name="Freeform 31"/>
            <p:cNvSpPr/>
            <p:nvPr/>
          </p:nvSpPr>
          <p:spPr>
            <a:xfrm>
              <a:off x="3377" y="3410"/>
              <a:ext cx="236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5" y="0"/>
                </a:cxn>
                <a:cxn ang="0">
                  <a:pos x="235" y="234"/>
                </a:cxn>
                <a:cxn ang="0">
                  <a:pos x="0" y="234"/>
                </a:cxn>
              </a:cxnLst>
              <a:pathLst>
                <a:path w="236" h="235">
                  <a:moveTo>
                    <a:pt x="0" y="234"/>
                  </a:moveTo>
                  <a:lnTo>
                    <a:pt x="0" y="0"/>
                  </a:lnTo>
                  <a:lnTo>
                    <a:pt x="235" y="0"/>
                  </a:lnTo>
                  <a:lnTo>
                    <a:pt x="235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29" name="Freeform 32"/>
            <p:cNvSpPr/>
            <p:nvPr/>
          </p:nvSpPr>
          <p:spPr>
            <a:xfrm>
              <a:off x="3612" y="3410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30" name="Freeform 33"/>
            <p:cNvSpPr/>
            <p:nvPr/>
          </p:nvSpPr>
          <p:spPr>
            <a:xfrm>
              <a:off x="3846" y="3410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31" name="Freeform 34"/>
            <p:cNvSpPr/>
            <p:nvPr/>
          </p:nvSpPr>
          <p:spPr>
            <a:xfrm>
              <a:off x="4080" y="3410"/>
              <a:ext cx="235" cy="235"/>
            </a:xfrm>
            <a:custGeom>
              <a:avLst/>
              <a:gdLst/>
              <a:ahLst/>
              <a:cxnLst>
                <a:cxn ang="0">
                  <a:pos x="0" y="234"/>
                </a:cxn>
                <a:cxn ang="0">
                  <a:pos x="0" y="0"/>
                </a:cxn>
                <a:cxn ang="0">
                  <a:pos x="234" y="0"/>
                </a:cxn>
                <a:cxn ang="0">
                  <a:pos x="234" y="234"/>
                </a:cxn>
                <a:cxn ang="0">
                  <a:pos x="0" y="234"/>
                </a:cxn>
              </a:cxnLst>
              <a:pathLst>
                <a:path w="235" h="235">
                  <a:moveTo>
                    <a:pt x="0" y="234"/>
                  </a:moveTo>
                  <a:lnTo>
                    <a:pt x="0" y="0"/>
                  </a:lnTo>
                  <a:lnTo>
                    <a:pt x="234" y="0"/>
                  </a:lnTo>
                  <a:lnTo>
                    <a:pt x="234" y="234"/>
                  </a:lnTo>
                  <a:lnTo>
                    <a:pt x="0" y="2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32" name="Freeform 35"/>
            <p:cNvSpPr/>
            <p:nvPr/>
          </p:nvSpPr>
          <p:spPr>
            <a:xfrm>
              <a:off x="693" y="2761"/>
              <a:ext cx="1398" cy="636"/>
            </a:xfrm>
            <a:custGeom>
              <a:avLst/>
              <a:gdLst/>
              <a:ahLst/>
              <a:cxnLst>
                <a:cxn ang="0">
                  <a:pos x="1397" y="0"/>
                </a:cxn>
                <a:cxn ang="0">
                  <a:pos x="0" y="635"/>
                </a:cxn>
                <a:cxn ang="0">
                  <a:pos x="1397" y="0"/>
                </a:cxn>
              </a:cxnLst>
              <a:pathLst>
                <a:path w="1398" h="636">
                  <a:moveTo>
                    <a:pt x="1397" y="0"/>
                  </a:moveTo>
                  <a:lnTo>
                    <a:pt x="0" y="635"/>
                  </a:lnTo>
                  <a:lnTo>
                    <a:pt x="139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33" name="Freeform 36"/>
            <p:cNvSpPr/>
            <p:nvPr/>
          </p:nvSpPr>
          <p:spPr>
            <a:xfrm>
              <a:off x="693" y="3349"/>
              <a:ext cx="75" cy="48"/>
            </a:xfrm>
            <a:custGeom>
              <a:avLst/>
              <a:gdLst/>
              <a:ahLst/>
              <a:cxnLst>
                <a:cxn ang="0">
                  <a:pos x="74" y="33"/>
                </a:cxn>
                <a:cxn ang="0">
                  <a:pos x="0" y="47"/>
                </a:cxn>
                <a:cxn ang="0">
                  <a:pos x="59" y="0"/>
                </a:cxn>
                <a:cxn ang="0">
                  <a:pos x="74" y="33"/>
                </a:cxn>
              </a:cxnLst>
              <a:pathLst>
                <a:path w="75" h="48">
                  <a:moveTo>
                    <a:pt x="74" y="33"/>
                  </a:moveTo>
                  <a:lnTo>
                    <a:pt x="0" y="47"/>
                  </a:lnTo>
                  <a:lnTo>
                    <a:pt x="59" y="0"/>
                  </a:lnTo>
                  <a:lnTo>
                    <a:pt x="74" y="3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34" name="Freeform 37"/>
            <p:cNvSpPr/>
            <p:nvPr/>
          </p:nvSpPr>
          <p:spPr>
            <a:xfrm>
              <a:off x="1739" y="2769"/>
              <a:ext cx="696" cy="628"/>
            </a:xfrm>
            <a:custGeom>
              <a:avLst/>
              <a:gdLst/>
              <a:ahLst/>
              <a:cxnLst>
                <a:cxn ang="0">
                  <a:pos x="695" y="0"/>
                </a:cxn>
                <a:cxn ang="0">
                  <a:pos x="0" y="627"/>
                </a:cxn>
                <a:cxn ang="0">
                  <a:pos x="695" y="0"/>
                </a:cxn>
              </a:cxnLst>
              <a:pathLst>
                <a:path w="696" h="628">
                  <a:moveTo>
                    <a:pt x="695" y="0"/>
                  </a:moveTo>
                  <a:lnTo>
                    <a:pt x="0" y="627"/>
                  </a:lnTo>
                  <a:lnTo>
                    <a:pt x="69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35" name="Freeform 38"/>
            <p:cNvSpPr/>
            <p:nvPr/>
          </p:nvSpPr>
          <p:spPr>
            <a:xfrm>
              <a:off x="1739" y="3333"/>
              <a:ext cx="68" cy="64"/>
            </a:xfrm>
            <a:custGeom>
              <a:avLst/>
              <a:gdLst/>
              <a:ahLst/>
              <a:cxnLst>
                <a:cxn ang="0">
                  <a:pos x="67" y="27"/>
                </a:cxn>
                <a:cxn ang="0">
                  <a:pos x="0" y="63"/>
                </a:cxn>
                <a:cxn ang="0">
                  <a:pos x="42" y="0"/>
                </a:cxn>
                <a:cxn ang="0">
                  <a:pos x="67" y="27"/>
                </a:cxn>
              </a:cxnLst>
              <a:pathLst>
                <a:path w="68" h="64">
                  <a:moveTo>
                    <a:pt x="67" y="27"/>
                  </a:moveTo>
                  <a:lnTo>
                    <a:pt x="0" y="63"/>
                  </a:lnTo>
                  <a:lnTo>
                    <a:pt x="42" y="0"/>
                  </a:lnTo>
                  <a:lnTo>
                    <a:pt x="67" y="2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36" name="Freeform 39"/>
            <p:cNvSpPr/>
            <p:nvPr/>
          </p:nvSpPr>
          <p:spPr>
            <a:xfrm>
              <a:off x="2785" y="2769"/>
              <a:ext cx="1" cy="6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20"/>
                </a:cxn>
                <a:cxn ang="0">
                  <a:pos x="0" y="0"/>
                </a:cxn>
              </a:cxnLst>
              <a:pathLst>
                <a:path w="1" h="621">
                  <a:moveTo>
                    <a:pt x="0" y="0"/>
                  </a:moveTo>
                  <a:lnTo>
                    <a:pt x="0" y="6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37" name="Freeform 40"/>
            <p:cNvSpPr/>
            <p:nvPr/>
          </p:nvSpPr>
          <p:spPr>
            <a:xfrm>
              <a:off x="2766" y="3315"/>
              <a:ext cx="38" cy="75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9" y="74"/>
                </a:cxn>
                <a:cxn ang="0">
                  <a:pos x="0" y="0"/>
                </a:cxn>
                <a:cxn ang="0">
                  <a:pos x="37" y="0"/>
                </a:cxn>
              </a:cxnLst>
              <a:pathLst>
                <a:path w="38" h="75">
                  <a:moveTo>
                    <a:pt x="37" y="0"/>
                  </a:moveTo>
                  <a:lnTo>
                    <a:pt x="19" y="74"/>
                  </a:ln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38" name="Freeform 41"/>
            <p:cNvSpPr/>
            <p:nvPr/>
          </p:nvSpPr>
          <p:spPr>
            <a:xfrm>
              <a:off x="3143" y="2761"/>
              <a:ext cx="689" cy="6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8" y="628"/>
                </a:cxn>
                <a:cxn ang="0">
                  <a:pos x="0" y="0"/>
                </a:cxn>
              </a:cxnLst>
              <a:pathLst>
                <a:path w="689" h="629">
                  <a:moveTo>
                    <a:pt x="0" y="0"/>
                  </a:moveTo>
                  <a:lnTo>
                    <a:pt x="688" y="62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39" name="Freeform 42"/>
            <p:cNvSpPr/>
            <p:nvPr/>
          </p:nvSpPr>
          <p:spPr>
            <a:xfrm>
              <a:off x="3765" y="3326"/>
              <a:ext cx="67" cy="6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66" y="63"/>
                </a:cxn>
                <a:cxn ang="0">
                  <a:pos x="0" y="27"/>
                </a:cxn>
                <a:cxn ang="0">
                  <a:pos x="25" y="0"/>
                </a:cxn>
              </a:cxnLst>
              <a:pathLst>
                <a:path w="67" h="64">
                  <a:moveTo>
                    <a:pt x="25" y="0"/>
                  </a:moveTo>
                  <a:lnTo>
                    <a:pt x="66" y="63"/>
                  </a:lnTo>
                  <a:lnTo>
                    <a:pt x="0" y="27"/>
                  </a:lnTo>
                  <a:lnTo>
                    <a:pt x="2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40" name="Freeform 43"/>
            <p:cNvSpPr/>
            <p:nvPr/>
          </p:nvSpPr>
          <p:spPr>
            <a:xfrm>
              <a:off x="3495" y="2753"/>
              <a:ext cx="1398" cy="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97" y="636"/>
                </a:cxn>
                <a:cxn ang="0">
                  <a:pos x="0" y="0"/>
                </a:cxn>
              </a:cxnLst>
              <a:pathLst>
                <a:path w="1398" h="637">
                  <a:moveTo>
                    <a:pt x="0" y="0"/>
                  </a:moveTo>
                  <a:lnTo>
                    <a:pt x="1397" y="63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41" name="Freeform 44"/>
            <p:cNvSpPr/>
            <p:nvPr/>
          </p:nvSpPr>
          <p:spPr>
            <a:xfrm>
              <a:off x="4818" y="3341"/>
              <a:ext cx="75" cy="4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74" y="48"/>
                </a:cxn>
                <a:cxn ang="0">
                  <a:pos x="0" y="34"/>
                </a:cxn>
                <a:cxn ang="0">
                  <a:pos x="15" y="0"/>
                </a:cxn>
              </a:cxnLst>
              <a:pathLst>
                <a:path w="75" h="49">
                  <a:moveTo>
                    <a:pt x="15" y="0"/>
                  </a:moveTo>
                  <a:lnTo>
                    <a:pt x="74" y="48"/>
                  </a:lnTo>
                  <a:lnTo>
                    <a:pt x="0" y="34"/>
                  </a:lnTo>
                  <a:lnTo>
                    <a:pt x="1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en-US"/>
            </a:p>
          </p:txBody>
        </p:sp>
        <p:sp>
          <p:nvSpPr>
            <p:cNvPr id="29742" name="Rectangle 45"/>
            <p:cNvSpPr/>
            <p:nvPr/>
          </p:nvSpPr>
          <p:spPr>
            <a:xfrm>
              <a:off x="2091" y="2208"/>
              <a:ext cx="369" cy="1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Root</a:t>
              </a:r>
              <a:endPara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43" name="Rectangle 46"/>
            <p:cNvSpPr/>
            <p:nvPr/>
          </p:nvSpPr>
          <p:spPr>
            <a:xfrm>
              <a:off x="2494" y="2551"/>
              <a:ext cx="231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17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44" name="Rectangle 47"/>
            <p:cNvSpPr/>
            <p:nvPr/>
          </p:nvSpPr>
          <p:spPr>
            <a:xfrm>
              <a:off x="2845" y="2551"/>
              <a:ext cx="231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24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45" name="Rectangle 48"/>
            <p:cNvSpPr/>
            <p:nvPr/>
          </p:nvSpPr>
          <p:spPr>
            <a:xfrm>
              <a:off x="3204" y="2544"/>
              <a:ext cx="231" cy="1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46" name="Rectangle 49"/>
            <p:cNvSpPr/>
            <p:nvPr/>
          </p:nvSpPr>
          <p:spPr>
            <a:xfrm>
              <a:off x="219" y="3419"/>
              <a:ext cx="213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47" name="Rectangle 50"/>
            <p:cNvSpPr/>
            <p:nvPr/>
          </p:nvSpPr>
          <p:spPr>
            <a:xfrm>
              <a:off x="459" y="3412"/>
              <a:ext cx="213" cy="1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48" name="Rectangle 51"/>
            <p:cNvSpPr/>
            <p:nvPr/>
          </p:nvSpPr>
          <p:spPr>
            <a:xfrm>
              <a:off x="694" y="3412"/>
              <a:ext cx="213" cy="1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5*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49" name="Rectangle 52"/>
            <p:cNvSpPr/>
            <p:nvPr/>
          </p:nvSpPr>
          <p:spPr>
            <a:xfrm>
              <a:off x="928" y="3419"/>
              <a:ext cx="213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7*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50" name="Rectangle 53"/>
            <p:cNvSpPr/>
            <p:nvPr/>
          </p:nvSpPr>
          <p:spPr>
            <a:xfrm>
              <a:off x="1265" y="3419"/>
              <a:ext cx="272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14*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51" name="Rectangle 54"/>
            <p:cNvSpPr/>
            <p:nvPr/>
          </p:nvSpPr>
          <p:spPr>
            <a:xfrm>
              <a:off x="1492" y="3419"/>
              <a:ext cx="272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15*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52" name="Rectangle 55"/>
            <p:cNvSpPr/>
            <p:nvPr/>
          </p:nvSpPr>
          <p:spPr>
            <a:xfrm>
              <a:off x="2333" y="3412"/>
              <a:ext cx="271" cy="1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19*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53" name="Rectangle 56"/>
            <p:cNvSpPr/>
            <p:nvPr/>
          </p:nvSpPr>
          <p:spPr>
            <a:xfrm>
              <a:off x="2552" y="3412"/>
              <a:ext cx="271" cy="1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20*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54" name="Rectangle 57"/>
            <p:cNvSpPr/>
            <p:nvPr/>
          </p:nvSpPr>
          <p:spPr>
            <a:xfrm>
              <a:off x="2780" y="3412"/>
              <a:ext cx="271" cy="1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22*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55" name="Rectangle 58"/>
            <p:cNvSpPr/>
            <p:nvPr/>
          </p:nvSpPr>
          <p:spPr>
            <a:xfrm>
              <a:off x="3364" y="3412"/>
              <a:ext cx="272" cy="1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24*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56" name="Rectangle 59"/>
            <p:cNvSpPr/>
            <p:nvPr/>
          </p:nvSpPr>
          <p:spPr>
            <a:xfrm>
              <a:off x="3606" y="3412"/>
              <a:ext cx="272" cy="1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27*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57" name="Rectangle 60"/>
            <p:cNvSpPr/>
            <p:nvPr/>
          </p:nvSpPr>
          <p:spPr>
            <a:xfrm>
              <a:off x="3825" y="3419"/>
              <a:ext cx="272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29*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58" name="Rectangle 61"/>
            <p:cNvSpPr/>
            <p:nvPr/>
          </p:nvSpPr>
          <p:spPr>
            <a:xfrm>
              <a:off x="4418" y="3419"/>
              <a:ext cx="271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33*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59" name="Rectangle 62"/>
            <p:cNvSpPr/>
            <p:nvPr/>
          </p:nvSpPr>
          <p:spPr>
            <a:xfrm>
              <a:off x="4653" y="3419"/>
              <a:ext cx="271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34*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60" name="Rectangle 63"/>
            <p:cNvSpPr/>
            <p:nvPr/>
          </p:nvSpPr>
          <p:spPr>
            <a:xfrm>
              <a:off x="4879" y="3412"/>
              <a:ext cx="271" cy="1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38*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61" name="Rectangle 64"/>
            <p:cNvSpPr/>
            <p:nvPr/>
          </p:nvSpPr>
          <p:spPr>
            <a:xfrm>
              <a:off x="5113" y="3405"/>
              <a:ext cx="271" cy="1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39*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62" name="Rectangle 65"/>
            <p:cNvSpPr/>
            <p:nvPr/>
          </p:nvSpPr>
          <p:spPr>
            <a:xfrm>
              <a:off x="2158" y="2551"/>
              <a:ext cx="231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13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13</a:t>
              </a:r>
              <a:endParaRPr lang="en-US" altLang="en-US" sz="13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63" name="Line 66"/>
            <p:cNvSpPr/>
            <p:nvPr/>
          </p:nvSpPr>
          <p:spPr>
            <a:xfrm>
              <a:off x="2304" y="2208"/>
              <a:ext cx="24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</p:spPr>
        </p:sp>
        <p:sp>
          <p:nvSpPr>
            <p:cNvPr id="29764" name="Arc 67"/>
            <p:cNvSpPr/>
            <p:nvPr/>
          </p:nvSpPr>
          <p:spPr>
            <a:xfrm rot="-2580000">
              <a:off x="2160" y="3268"/>
              <a:ext cx="240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0" y="3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9765" name="Arc 68"/>
            <p:cNvSpPr/>
            <p:nvPr/>
          </p:nvSpPr>
          <p:spPr>
            <a:xfrm rot="-2580000">
              <a:off x="1056" y="3268"/>
              <a:ext cx="240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0" y="3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9766" name="Arc 69"/>
            <p:cNvSpPr/>
            <p:nvPr/>
          </p:nvSpPr>
          <p:spPr>
            <a:xfrm rot="-2580000">
              <a:off x="3168" y="3268"/>
              <a:ext cx="240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0" y="3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9767" name="Arc 70"/>
            <p:cNvSpPr/>
            <p:nvPr/>
          </p:nvSpPr>
          <p:spPr>
            <a:xfrm rot="-2580000">
              <a:off x="4224" y="3268"/>
              <a:ext cx="240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0" y="3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</p:spPr>
          <p:txBody>
            <a:bodyPr/>
            <a:p>
              <a:endParaRPr lang="en-US"/>
            </a:p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Slide Number Placeholder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u="none" dirty="0"/>
            </a:fld>
            <a:endParaRPr lang="en-US" altLang="en-US" sz="1400" u="none" dirty="0"/>
          </a:p>
        </p:txBody>
      </p:sp>
      <p:sp>
        <p:nvSpPr>
          <p:cNvPr id="31746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1748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dirty="0"/>
              <a:t>B+ Trees in Practice</a:t>
            </a:r>
            <a:endParaRPr lang="en-US" altLang="en-US" dirty="0"/>
          </a:p>
        </p:txBody>
      </p:sp>
      <p:sp>
        <p:nvSpPr>
          <p:cNvPr id="31749" name="Rectangle 5"/>
          <p:cNvSpPr>
            <a:spLocks noGrp="1"/>
          </p:cNvSpPr>
          <p:nvPr>
            <p:ph idx="1"/>
          </p:nvPr>
        </p:nvSpPr>
        <p:spPr>
          <a:xfrm>
            <a:off x="920750" y="1493838"/>
            <a:ext cx="7454900" cy="3886200"/>
          </a:xfrm>
          <a:ln/>
        </p:spPr>
        <p:txBody>
          <a:bodyPr vert="horz" wrap="square" lIns="90488" tIns="44450" rIns="90488" bIns="44450" anchor="t" anchorCtr="0"/>
          <a:p>
            <a:pPr eaLnBrk="1" hangingPunct="1">
              <a:lnSpc>
                <a:spcPct val="90000"/>
              </a:lnSpc>
            </a:pPr>
            <a:r>
              <a:rPr lang="en-US" altLang="en-US" dirty="0"/>
              <a:t>Typical order: 100.  Typical fill-factor: 67%.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dirty="0"/>
              <a:t>average fanout = 133 (i.e, # of pointers in internal node)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Can often hold top levels in buffer pool: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dirty="0"/>
              <a:t>Level 1 =           1 page  =     8 Kbytes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dirty="0"/>
              <a:t>Level 2 =      133 pages =     1 Mbyte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dirty="0"/>
              <a:t>Level 3 = 17,689 pages = 133 MBytes   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Suppose there are 1,000,000,000 data entries.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dirty="0"/>
              <a:t>H = log</a:t>
            </a:r>
            <a:r>
              <a:rPr lang="en-US" altLang="en-US" baseline="-25000" dirty="0"/>
              <a:t>133</a:t>
            </a:r>
            <a:r>
              <a:rPr lang="en-US" altLang="en-US" dirty="0"/>
              <a:t>(1000000000/132) &lt; 4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dirty="0"/>
              <a:t>The cost is 5 pages read</a:t>
            </a:r>
            <a:endParaRPr lang="en-US" altLang="en-US" dirty="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ifmx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ifmx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fmx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H:\jmh\work\ifmx.ppt</Template>
  <TotalTime>0</TotalTime>
  <Words>6939</Words>
  <Application>WPS Presentation</Application>
  <PresentationFormat>Ekran Gösterisi (4:3)</PresentationFormat>
  <Paragraphs>702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50" baseType="lpstr">
      <vt:lpstr>Arial</vt:lpstr>
      <vt:lpstr>SimSun</vt:lpstr>
      <vt:lpstr>Wingdings</vt:lpstr>
      <vt:lpstr>Droid Sans Fallback</vt:lpstr>
      <vt:lpstr>OpenSymbol</vt:lpstr>
      <vt:lpstr>Standard Symbols PS</vt:lpstr>
      <vt:lpstr>Times New Roman</vt:lpstr>
      <vt:lpstr>Book Antiqua</vt:lpstr>
      <vt:lpstr>Arvo</vt:lpstr>
      <vt:lpstr>Gubbi</vt:lpstr>
      <vt:lpstr>Monotype Sorts</vt:lpstr>
      <vt:lpstr>Webdings</vt:lpstr>
      <vt:lpstr>Symbol</vt:lpstr>
      <vt:lpstr>Helvetica</vt:lpstr>
      <vt:lpstr>Century Gothic</vt:lpstr>
      <vt:lpstr>Webdings</vt:lpstr>
      <vt:lpstr>Microsoft YaHei</vt:lpstr>
      <vt:lpstr>Arial Unicode MS</vt:lpstr>
      <vt:lpstr>Bitstream Vera Sans</vt:lpstr>
      <vt:lpstr>Bitstream Vera Sans</vt:lpstr>
      <vt:lpstr>Bitstream Vera Serif</vt:lpstr>
      <vt:lpstr>PMingLiU</vt:lpstr>
      <vt:lpstr>AnjaliOldLipi</vt:lpstr>
      <vt:lpstr>ifmx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16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Tugba Onal-Suzek</dc:creator>
  <cp:keywords>Chapter 1</cp:keywords>
  <dc:description>See the notes for information on how the slides are organized.</dc:description>
  <dc:subject>Database Management Systems</dc:subject>
  <cp:lastModifiedBy>Tuğba Önal Süzek</cp:lastModifiedBy>
  <cp:revision>319</cp:revision>
  <cp:lastPrinted>2024-11-24T17:22:59Z</cp:lastPrinted>
  <dcterms:created xsi:type="dcterms:W3CDTF">2024-11-24T17:22:59Z</dcterms:created>
  <dcterms:modified xsi:type="dcterms:W3CDTF">2024-11-24T17:22:59Z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1033-11.1.0.11711</vt:lpwstr>
  </property>
  <property fmtid="{D5CDD505-2E9C-101B-9397-08002B2CF9AE}" pid="3" name="ICV">
    <vt:lpwstr/>
  </property>
</Properties>
</file>