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46"/>
  </p:handoutMasterIdLst>
  <p:sldIdLst>
    <p:sldId id="489" r:id="rId3"/>
    <p:sldId id="491" r:id="rId4"/>
    <p:sldId id="553" r:id="rId5"/>
    <p:sldId id="554" r:id="rId6"/>
    <p:sldId id="556" r:id="rId7"/>
    <p:sldId id="555" r:id="rId8"/>
    <p:sldId id="492" r:id="rId9"/>
    <p:sldId id="493" r:id="rId10"/>
    <p:sldId id="494" r:id="rId11"/>
    <p:sldId id="495" r:id="rId12"/>
    <p:sldId id="549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50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65" r:id="rId33"/>
    <p:sldId id="566" r:id="rId34"/>
    <p:sldId id="567" r:id="rId35"/>
    <p:sldId id="568" r:id="rId36"/>
    <p:sldId id="557" r:id="rId37"/>
    <p:sldId id="569" r:id="rId39"/>
    <p:sldId id="558" r:id="rId40"/>
    <p:sldId id="559" r:id="rId41"/>
    <p:sldId id="562" r:id="rId42"/>
    <p:sldId id="564" r:id="rId43"/>
    <p:sldId id="563" r:id="rId44"/>
    <p:sldId id="561" r:id="rId45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6FDFD"/>
    <a:srgbClr val="FFFFFF"/>
    <a:srgbClr val="EAEAEA"/>
    <a:srgbClr val="87EB87"/>
    <a:srgbClr val="008000"/>
    <a:srgbClr val="FFCC00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664"/>
  </p:normalViewPr>
  <p:slideViewPr>
    <p:cSldViewPr showGuides="1">
      <p:cViewPr varScale="1">
        <p:scale>
          <a:sx n="72" d="100"/>
          <a:sy n="72" d="100"/>
        </p:scale>
        <p:origin x="1326" y="54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latin typeface="Helvetica" charset="0"/>
                <a:sym typeface="Symbol" pitchFamily="18" charset="2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latin typeface="Helvetica" charset="0"/>
                <a:sym typeface="Symbol" pitchFamily="18" charset="2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latin typeface="Helvetica" charset="0"/>
                <a:sym typeface="Symbol" pitchFamily="18" charset="2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fld id="{CCB31426-DDF8-4550-99E4-52BD0528B4A6}" type="slidenum">
              <a:rPr kumimoji="1" lang="en-US" altLang="tr-TR" sz="1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  <a:sym typeface="Symbol" pitchFamily="18" charset="2"/>
              </a:rPr>
            </a:fld>
            <a:endParaRPr kumimoji="1" lang="en-US" altLang="tr-TR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  <a:sym typeface="Symbol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/>
          <a:lstStyle>
            <a:lvl1pPr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/>
          <a:lstStyle>
            <a:lvl1pPr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2FA7A3-48CE-49F0-B567-977D82C859C7}" type="slidenum">
              <a:rPr kumimoji="0" lang="en-US" altLang="tr-TR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l-GR" altLang="en-US" sz="1300" dirty="0">
                <a:latin typeface="Arial" panose="020B0604020202020204" pitchFamily="34" charset="0"/>
                <a:ea typeface="MS PGothic" pitchFamily="34" charset="-128"/>
              </a:rPr>
            </a:fld>
            <a:endParaRPr lang="el-GR" altLang="en-US" sz="1300" dirty="0"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 eaLnBrk="1" hangingPunct="1">
              <a:spcBef>
                <a:spcPct val="0"/>
              </a:spcBef>
            </a:pPr>
            <a:fld id="{9A0DB2DC-4C9A-4742-B13C-FB6460FD3503}" type="slidenum">
              <a:rPr lang="el-GR" altLang="en-US" sz="1300" dirty="0">
                <a:latin typeface="Arial" panose="020B0604020202020204" pitchFamily="34" charset="0"/>
                <a:ea typeface="MS PGothic" pitchFamily="34" charset="-128"/>
              </a:rPr>
            </a:fld>
            <a:endParaRPr lang="el-GR" altLang="en-US" sz="1300" dirty="0"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0" imgH="0" progId="MS_ClipArt_Gallery.2">
                  <p:embed/>
                </p:oleObj>
              </mc:Choice>
              <mc:Fallback>
                <p:oleObj name="" r:id="rId2" imgW="0" imgH="0" progId="MS_ClipArt_Gallery.2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Database System Concepts, 5</a:t>
            </a:r>
            <a:r>
              <a:rPr kumimoji="0" lang="en-US" sz="1600" b="1" i="0" u="none" strike="noStrike" kern="120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Ed.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©Silberschatz, Korth and Sudarshan</a:t>
            </a:r>
            <a:b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See </a:t>
            </a: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  <a:hlinkClick r:id="rId3"/>
              </a:rPr>
              <a:t>www.db-book.com</a:t>
            </a: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for conditions on re-use 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pic>
        <p:nvPicPr>
          <p:cNvPr id="2052" name="Picture 8" descr="Icon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9" descr="PH01266J"/>
          <p:cNvPicPr>
            <a:picLocks noChangeAspect="1"/>
          </p:cNvPicPr>
          <p:nvPr/>
        </p:nvPicPr>
        <p:blipFill>
          <a:blip r:embed="rId5"/>
          <a:srcRect b="26144"/>
          <a:stretch>
            <a:fillRect/>
          </a:stretch>
        </p:blipFill>
        <p:spPr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6052CB-F499-4E81-B382-C706A4B5F66C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41E0CA-DD78-44D8-B827-E74E8089B6D8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75225-C70C-4F66-88C1-6E394B16A1F1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42723B-BBE3-48A9-9037-2FE745ECE43C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64934F-B472-4353-A9F4-4237EB316174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D28FDA-844F-475D-BCA0-D51B07A9B9C4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ECE71C-0A6D-4FF8-8F3F-1208115C34E4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1BBD30-DBD9-4214-8DE3-D77B0C9DF403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115F6-F2B1-45FA-8482-36C0151326FE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47F2B5-55AE-481A-BA9A-E68991EAC6AB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D8809E-788E-4917-A03A-53499056757E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tr-TR" dirty="0"/>
              <a:t>Click to edit Master text styles</a:t>
            </a:r>
            <a:endParaRPr lang="en-US" altLang="tr-TR" dirty="0"/>
          </a:p>
          <a:p>
            <a:pPr lvl="1"/>
            <a:r>
              <a:rPr lang="en-US" altLang="tr-TR" dirty="0"/>
              <a:t>Second level</a:t>
            </a:r>
            <a:endParaRPr lang="en-US" altLang="tr-TR" dirty="0"/>
          </a:p>
          <a:p>
            <a:pPr lvl="2"/>
            <a:r>
              <a:rPr lang="en-US" altLang="tr-TR" dirty="0"/>
              <a:t>Third level</a:t>
            </a:r>
            <a:endParaRPr lang="en-US" altLang="tr-TR" dirty="0"/>
          </a:p>
          <a:p>
            <a:pPr lvl="3"/>
            <a:r>
              <a:rPr lang="en-US" altLang="tr-TR" dirty="0"/>
              <a:t>Fourth level</a:t>
            </a:r>
            <a:endParaRPr lang="en-US" altLang="tr-TR" dirty="0"/>
          </a:p>
          <a:p>
            <a:pPr lvl="4"/>
            <a:r>
              <a:rPr lang="en-US" altLang="tr-TR" dirty="0"/>
              <a:t>Fifth level</a:t>
            </a:r>
            <a:endParaRPr lang="en-US" altLang="tr-TR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747CC-C9CF-4993-BF81-046420586283}" type="slidenum"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</a:fld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©Silberschatz, Korth and Sudarshan</a:t>
            </a:r>
            <a:endParaRPr kumimoji="0" 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2.</a:t>
            </a:r>
            <a:fld id="{AF47458A-8035-4E59-96A1-42B898BA3F32}" type="slidenum">
              <a:rPr kumimoji="0" lang="en-US" altLang="tr-T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</a:fld>
            <a:endParaRPr kumimoji="0" lang="en-US" altLang="tr-TR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498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Database System Concepts - 5</a:t>
            </a:r>
            <a:r>
              <a:rPr kumimoji="0" 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Edition, June 15,  2005</a:t>
            </a:r>
            <a:endParaRPr kumimoji="0" 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1032" name="Freeform 8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1033" name="Picture 9" descr="Icon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PH01266J"/>
          <p:cNvPicPr>
            <a:picLocks noChangeAspect="1"/>
          </p:cNvPicPr>
          <p:nvPr/>
        </p:nvPicPr>
        <p:blipFill>
          <a:blip r:embed="rId13"/>
          <a:srcRect b="26144"/>
          <a:stretch>
            <a:fillRect/>
          </a:stretch>
        </p:blipFill>
        <p:spPr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firstban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www.w3.org/2001/XMLSchem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son.org/" TargetMode="External"/><Relationship Id="rId1" Type="http://schemas.openxmlformats.org/officeDocument/2006/relationships/hyperlink" Target="http://tools.ietf.org/html/rfc4627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Worse_is_bett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" name="TextBox 2"/>
          <p:cNvSpPr txBox="1"/>
          <p:nvPr/>
        </p:nvSpPr>
        <p:spPr>
          <a:xfrm>
            <a:off x="3273425" y="376238"/>
            <a:ext cx="2832100" cy="13081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algn="ctr" defTabSz="914400">
              <a:lnSpc>
                <a:spcPts val="5060"/>
              </a:lnSpc>
              <a:buClrTx/>
              <a:buSzTx/>
              <a:buFontTx/>
              <a:buNone/>
              <a:defRPr/>
            </a:pPr>
            <a:r>
              <a:rPr kumimoji="0" lang="en-CA" sz="4405" kern="1200" cap="none" spc="0" normalizeH="0" baseline="0" noProof="0" dirty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XML &amp; JSON</a:t>
            </a:r>
            <a:endParaRPr kumimoji="0" lang="en-CA" sz="4405" kern="1200" cap="none" spc="0" normalizeH="0" baseline="0" noProof="0" dirty="0">
              <a:solidFill>
                <a:srgbClr val="FF0000"/>
              </a:solidFill>
              <a:latin typeface="Calibri"/>
              <a:ea typeface="+mn-ea"/>
              <a:cs typeface="Calibri"/>
            </a:endParaRPr>
          </a:p>
          <a:p>
            <a:pPr marR="0" defTabSz="914400">
              <a:lnSpc>
                <a:spcPts val="5060"/>
              </a:lnSpc>
              <a:buClrTx/>
              <a:buSzTx/>
              <a:buFontTx/>
              <a:buNone/>
              <a:defRPr/>
            </a:pPr>
            <a:endParaRPr kumimoji="0" lang="en-CA" sz="4405" kern="1200" cap="none" spc="0" normalizeH="0" baseline="0" noProof="0" dirty="0">
              <a:solidFill>
                <a:srgbClr val="000000"/>
              </a:solidFill>
              <a:latin typeface="Helvetica" charset="0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81200" y="2970213"/>
            <a:ext cx="836613" cy="4746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defTabSz="914400">
              <a:lnSpc>
                <a:spcPts val="3680"/>
              </a:lnSpc>
              <a:buClrTx/>
              <a:buSzTx/>
              <a:buFontTx/>
              <a:buNone/>
              <a:defRPr/>
            </a:pPr>
            <a:r>
              <a:rPr kumimoji="0" lang="en-CA" sz="3205" kern="1200" cap="none" spc="0" normalizeH="0" baseline="0" noProof="0" dirty="0">
                <a:solidFill>
                  <a:srgbClr val="888888"/>
                </a:solidFill>
                <a:latin typeface="Calibri"/>
                <a:ea typeface="+mn-ea"/>
                <a:cs typeface="Calibri"/>
              </a:rPr>
              <a:t>         </a:t>
            </a:r>
            <a:endParaRPr kumimoji="0" lang="en-CA" sz="3205" kern="1200" cap="none" spc="0" normalizeH="0" baseline="0" noProof="0" dirty="0">
              <a:solidFill>
                <a:srgbClr val="000000"/>
              </a:solidFill>
              <a:latin typeface="Helvetica" charset="0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03425" y="4017963"/>
            <a:ext cx="5410200" cy="283146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ctr" defTabSz="914400">
              <a:lnSpc>
                <a:spcPts val="3680"/>
              </a:lnSpc>
              <a:buClrTx/>
              <a:buSzTx/>
              <a:buFontTx/>
              <a:buNone/>
              <a:defRPr/>
            </a:pPr>
            <a:r>
              <a:rPr kumimoji="0" lang="en-CA" sz="3205" kern="1200" cap="none" spc="0" normalizeH="0" baseline="0" noProof="0" dirty="0">
                <a:solidFill>
                  <a:srgbClr val="888888"/>
                </a:solidFill>
                <a:latin typeface="Calibri"/>
                <a:ea typeface="+mn-ea"/>
                <a:cs typeface="Calibri"/>
              </a:rPr>
              <a:t>Database Management Systems</a:t>
            </a:r>
            <a:endParaRPr kumimoji="0" lang="en-CA" sz="3205" kern="1200" cap="none" spc="0" normalizeH="0" baseline="0" noProof="0" dirty="0">
              <a:solidFill>
                <a:srgbClr val="888888"/>
              </a:solidFill>
              <a:latin typeface="Calibri"/>
              <a:ea typeface="+mn-ea"/>
              <a:cs typeface="Calibri"/>
            </a:endParaRPr>
          </a:p>
          <a:p>
            <a:pPr marR="0" algn="ctr" defTabSz="914400">
              <a:lnSpc>
                <a:spcPts val="3680"/>
              </a:lnSpc>
              <a:buClrTx/>
              <a:buSzTx/>
              <a:buFontTx/>
              <a:buNone/>
              <a:defRPr/>
            </a:pPr>
            <a:endParaRPr kumimoji="0" lang="en-CA" sz="3205" kern="1200" cap="none" spc="0" normalizeH="0" baseline="0" noProof="0" dirty="0">
              <a:solidFill>
                <a:srgbClr val="000000"/>
              </a:solidFill>
              <a:latin typeface="Helvetica" charset="0"/>
              <a:ea typeface="+mn-ea"/>
              <a:cs typeface="+mn-cs"/>
            </a:endParaRPr>
          </a:p>
          <a:p>
            <a:pPr marR="0" algn="ctr" defTabSz="914400">
              <a:lnSpc>
                <a:spcPts val="3680"/>
              </a:lnSpc>
              <a:buClrTx/>
              <a:buSzTx/>
              <a:buFontTx/>
              <a:buNone/>
              <a:defRPr/>
            </a:pPr>
            <a:endParaRPr kumimoji="0" lang="en-CA" sz="3205" kern="1200" cap="none" spc="0" normalizeH="0" baseline="0" noProof="0" dirty="0">
              <a:solidFill>
                <a:srgbClr val="888888"/>
              </a:solidFill>
              <a:latin typeface="Calibri"/>
              <a:ea typeface="+mn-ea"/>
              <a:cs typeface="Calibri"/>
            </a:endParaRPr>
          </a:p>
          <a:p>
            <a:pPr marR="0" algn="ctr" defTabSz="914400">
              <a:lnSpc>
                <a:spcPts val="3680"/>
              </a:lnSpc>
              <a:buClrTx/>
              <a:buSzTx/>
              <a:buFontTx/>
              <a:buNone/>
              <a:defRPr/>
            </a:pPr>
            <a:r>
              <a:rPr kumimoji="0" lang="en-CA" sz="3205" kern="1200" cap="none" spc="0" normalizeH="0" baseline="0" noProof="0" dirty="0">
                <a:solidFill>
                  <a:srgbClr val="888888"/>
                </a:solidFill>
                <a:latin typeface="Calibri"/>
                <a:ea typeface="+mn-ea"/>
                <a:cs typeface="Calibri"/>
              </a:rPr>
              <a:t>Week 1</a:t>
            </a:r>
            <a:r>
              <a:rPr kumimoji="0" lang="en-US" altLang="en-CA" sz="3205" kern="1200" cap="none" spc="0" normalizeH="0" baseline="0" noProof="0" dirty="0">
                <a:solidFill>
                  <a:srgbClr val="888888"/>
                </a:solidFill>
                <a:latin typeface="Calibri"/>
                <a:ea typeface="+mn-ea"/>
                <a:cs typeface="Calibri"/>
              </a:rPr>
              <a:t>2</a:t>
            </a:r>
            <a:endParaRPr kumimoji="0" lang="en-CA" sz="3205" kern="1200" cap="none" spc="0" normalizeH="0" baseline="0" noProof="0" dirty="0">
              <a:solidFill>
                <a:srgbClr val="888888"/>
              </a:solidFill>
              <a:latin typeface="Calibri"/>
              <a:ea typeface="+mn-ea"/>
              <a:cs typeface="Calibri"/>
            </a:endParaRPr>
          </a:p>
          <a:p>
            <a:pPr marR="0" defTabSz="914400">
              <a:lnSpc>
                <a:spcPts val="3680"/>
              </a:lnSpc>
              <a:buClrTx/>
              <a:buSzTx/>
              <a:buFontTx/>
              <a:buNone/>
              <a:defRPr/>
            </a:pPr>
            <a:endParaRPr kumimoji="0" lang="en-CA" sz="3205" kern="1200" cap="none" spc="0" normalizeH="0" baseline="0" noProof="0" dirty="0">
              <a:solidFill>
                <a:srgbClr val="000000"/>
              </a:solidFill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Motivation (Cont.)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dirty="0"/>
              <a:t>Earlier generation formats were based on plain text with line headers indicating the meaning of fields</a:t>
            </a:r>
            <a:endParaRPr lang="en-US" altLang="tr-TR" dirty="0"/>
          </a:p>
          <a:p>
            <a:pPr lvl="1"/>
            <a:r>
              <a:rPr lang="en-US" altLang="tr-TR" dirty="0"/>
              <a:t>Similar in concept to email headers</a:t>
            </a:r>
            <a:endParaRPr lang="en-US" altLang="tr-TR" dirty="0"/>
          </a:p>
          <a:p>
            <a:pPr lvl="1"/>
            <a:r>
              <a:rPr lang="en-US" altLang="tr-TR" dirty="0"/>
              <a:t>Does not allow for nested structures, no standard “type” language</a:t>
            </a:r>
            <a:endParaRPr lang="en-US" altLang="tr-TR" dirty="0"/>
          </a:p>
          <a:p>
            <a:pPr lvl="1"/>
            <a:r>
              <a:rPr lang="en-US" altLang="tr-TR" dirty="0"/>
              <a:t>Tied too closely to low level document structure (lines, spaces, etc)</a:t>
            </a:r>
            <a:endParaRPr lang="en-US" altLang="tr-TR" dirty="0"/>
          </a:p>
          <a:p>
            <a:r>
              <a:rPr lang="en-US" altLang="tr-TR" dirty="0"/>
              <a:t>Each XML based standard defines what are valid elements, using</a:t>
            </a:r>
            <a:endParaRPr lang="en-US" altLang="tr-TR" dirty="0"/>
          </a:p>
          <a:p>
            <a:pPr lvl="1"/>
            <a:r>
              <a:rPr lang="en-US" altLang="tr-TR" dirty="0"/>
              <a:t> XML type specification languages to specify the syntax</a:t>
            </a:r>
            <a:endParaRPr lang="en-US" altLang="tr-TR" dirty="0"/>
          </a:p>
          <a:p>
            <a:pPr lvl="2"/>
            <a:r>
              <a:rPr lang="en-US" altLang="tr-TR" dirty="0"/>
              <a:t>DTD (Document Type Descriptors)</a:t>
            </a:r>
            <a:endParaRPr lang="en-US" altLang="tr-TR" dirty="0"/>
          </a:p>
          <a:p>
            <a:pPr lvl="2"/>
            <a:r>
              <a:rPr lang="en-US" altLang="tr-TR" dirty="0"/>
              <a:t>XML Schema</a:t>
            </a:r>
            <a:endParaRPr lang="en-US" altLang="tr-TR" dirty="0"/>
          </a:p>
          <a:p>
            <a:pPr lvl="1"/>
            <a:r>
              <a:rPr lang="en-US" altLang="tr-TR" dirty="0"/>
              <a:t>Plus textual descriptions of the semantics</a:t>
            </a:r>
            <a:endParaRPr lang="en-US" altLang="tr-TR" dirty="0"/>
          </a:p>
          <a:p>
            <a:r>
              <a:rPr lang="en-US" altLang="tr-TR" dirty="0"/>
              <a:t>XML allows new tags to be defined as required</a:t>
            </a:r>
            <a:endParaRPr lang="en-US" altLang="tr-TR" dirty="0"/>
          </a:p>
          <a:p>
            <a:pPr lvl="1"/>
            <a:r>
              <a:rPr lang="en-US" altLang="tr-TR" dirty="0"/>
              <a:t>However, this may be constrained by DTDs</a:t>
            </a:r>
            <a:endParaRPr lang="en-US" altLang="tr-TR" dirty="0"/>
          </a:p>
          <a:p>
            <a:r>
              <a:rPr lang="en-US" altLang="tr-TR" dirty="0"/>
              <a:t>A wide variety of tools is available for parsing, browsing and querying XML documents/data</a:t>
            </a:r>
            <a:endParaRPr lang="en-US" altLang="tr-TR" dirty="0"/>
          </a:p>
          <a:p>
            <a:pPr lvl="2"/>
            <a:endParaRPr lang="en-US" altLang="tr-TR" dirty="0"/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5602" name="Picture 2" descr="http://ils.unc.edu/courses/2011_spring/inls623_001/XML-DB-docs/XML-SQL_files/table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0"/>
            <a:ext cx="6324600" cy="3348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Picture 4" descr="http://ils.unc.edu/courses/2011_spring/inls623_001/XML-DB-docs/XML-SQL_files/table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88" y="3721100"/>
            <a:ext cx="6056312" cy="3221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Rectangle 3"/>
          <p:cNvSpPr/>
          <p:nvPr/>
        </p:nvSpPr>
        <p:spPr>
          <a:xfrm>
            <a:off x="188913" y="3727450"/>
            <a:ext cx="26304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/>
              <a:t>and in XML </a:t>
            </a:r>
            <a:r>
              <a:rPr lang="en-US" altLang="tr-TR" sz="2400" dirty="0">
                <a:sym typeface="Wingdings" panose="05000000000000000000" pitchFamily="2" charset="2"/>
              </a:rPr>
              <a:t></a:t>
            </a:r>
            <a:r>
              <a:rPr lang="en-US" altLang="tr-TR" sz="2400" dirty="0"/>
              <a:t>                </a:t>
            </a:r>
            <a:endParaRPr lang="en-US" altLang="tr-TR" sz="2400" dirty="0"/>
          </a:p>
        </p:txBody>
      </p:sp>
      <p:sp>
        <p:nvSpPr>
          <p:cNvPr id="25605" name="Rectangle 11"/>
          <p:cNvSpPr/>
          <p:nvPr/>
        </p:nvSpPr>
        <p:spPr>
          <a:xfrm>
            <a:off x="0" y="220663"/>
            <a:ext cx="26670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2400" dirty="0"/>
              <a:t>Same data, in Relational model </a:t>
            </a:r>
            <a:r>
              <a:rPr lang="en-US" altLang="tr-TR" sz="2400" dirty="0">
                <a:sym typeface="Wingdings" panose="05000000000000000000" pitchFamily="2" charset="2"/>
              </a:rPr>
              <a:t></a:t>
            </a:r>
            <a:endParaRPr lang="en-US" altLang="tr-T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Comparison </a:t>
            </a: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of XML with </a:t>
            </a: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Relational Data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0" y="1093788"/>
            <a:ext cx="9144000" cy="545941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Inefficient: tags, which in effect represent schema information, are repeated</a:t>
            </a:r>
            <a:endParaRPr lang="en-US" altLang="tr-TR" sz="2400" dirty="0"/>
          </a:p>
          <a:p>
            <a:r>
              <a:rPr lang="en-US" altLang="tr-TR" sz="2400" dirty="0"/>
              <a:t>Better than relational tuples as a data-exchange format</a:t>
            </a:r>
            <a:endParaRPr lang="en-US" altLang="tr-TR" sz="2400" dirty="0"/>
          </a:p>
          <a:p>
            <a:pPr lvl="1"/>
            <a:r>
              <a:rPr lang="en-US" altLang="tr-TR" sz="2400" dirty="0"/>
              <a:t>Unlike relational tuples, XML data is self-documenting due to presence of tags</a:t>
            </a:r>
            <a:endParaRPr lang="en-US" altLang="tr-TR" sz="2400" dirty="0"/>
          </a:p>
          <a:p>
            <a:pPr lvl="1"/>
            <a:r>
              <a:rPr lang="en-US" altLang="tr-TR" sz="2400" dirty="0"/>
              <a:t>Non-rigid format: tags can be added</a:t>
            </a:r>
            <a:endParaRPr lang="en-US" altLang="tr-TR" sz="2400" dirty="0"/>
          </a:p>
          <a:p>
            <a:pPr lvl="1"/>
            <a:r>
              <a:rPr lang="en-US" altLang="tr-TR" sz="2400" dirty="0"/>
              <a:t>Allows nested structures</a:t>
            </a:r>
            <a:endParaRPr lang="en-US" altLang="tr-TR" sz="2400" dirty="0"/>
          </a:p>
          <a:p>
            <a:pPr lvl="1"/>
            <a:r>
              <a:rPr lang="en-US" altLang="tr-TR" sz="2400" dirty="0"/>
              <a:t>Wide acceptance, not only in database systems, but also in browsers, tools, and applications</a:t>
            </a:r>
            <a:endParaRPr lang="en-US" altLang="tr-T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Structure of XML Data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4876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b="1" dirty="0">
                <a:solidFill>
                  <a:schemeClr val="tx2"/>
                </a:solidFill>
              </a:rPr>
              <a:t>Tag</a:t>
            </a:r>
            <a:r>
              <a:rPr lang="en-US" altLang="tr-TR" sz="2400" dirty="0"/>
              <a:t>:  label for a section of data</a:t>
            </a:r>
            <a:endParaRPr lang="en-US" altLang="tr-TR" sz="2400" dirty="0"/>
          </a:p>
          <a:p>
            <a:r>
              <a:rPr lang="en-US" altLang="tr-TR" sz="2400" b="1" dirty="0">
                <a:solidFill>
                  <a:schemeClr val="tx2"/>
                </a:solidFill>
              </a:rPr>
              <a:t>Element</a:t>
            </a:r>
            <a:r>
              <a:rPr lang="en-US" altLang="tr-TR" sz="2400" dirty="0"/>
              <a:t>: section of data beginning with &lt;</a:t>
            </a:r>
            <a:r>
              <a:rPr lang="en-US" altLang="tr-TR" sz="2400" i="1" dirty="0"/>
              <a:t>tagname</a:t>
            </a:r>
            <a:r>
              <a:rPr lang="en-US" altLang="tr-TR" sz="2400" dirty="0"/>
              <a:t>&gt; and ending with matching &lt;/</a:t>
            </a:r>
            <a:r>
              <a:rPr lang="en-US" altLang="tr-TR" sz="2400" i="1" dirty="0"/>
              <a:t>tagname</a:t>
            </a:r>
            <a:r>
              <a:rPr lang="en-US" altLang="tr-TR" sz="2400" dirty="0"/>
              <a:t>&gt;</a:t>
            </a:r>
            <a:endParaRPr lang="en-US" altLang="tr-TR" sz="2400" dirty="0"/>
          </a:p>
          <a:p>
            <a:r>
              <a:rPr lang="en-US" altLang="tr-TR" sz="2400" dirty="0"/>
              <a:t>Elements must be properly </a:t>
            </a:r>
            <a:r>
              <a:rPr lang="en-US" altLang="tr-TR" sz="2400" dirty="0">
                <a:solidFill>
                  <a:schemeClr val="tx2"/>
                </a:solidFill>
              </a:rPr>
              <a:t>nested</a:t>
            </a:r>
            <a:endParaRPr lang="en-US" altLang="tr-TR" sz="2400" dirty="0">
              <a:solidFill>
                <a:schemeClr val="tx2"/>
              </a:solidFill>
            </a:endParaRPr>
          </a:p>
          <a:p>
            <a:pPr lvl="1"/>
            <a:r>
              <a:rPr lang="en-US" altLang="tr-TR" sz="2400" dirty="0"/>
              <a:t>Proper nesting</a:t>
            </a:r>
            <a:endParaRPr lang="en-US" altLang="tr-TR" sz="2400" dirty="0"/>
          </a:p>
          <a:p>
            <a:pPr lvl="2"/>
            <a:r>
              <a:rPr lang="en-US" altLang="tr-TR" sz="2400" dirty="0"/>
              <a:t> </a:t>
            </a:r>
            <a:r>
              <a:rPr lang="en-US" altLang="tr-TR" sz="2400" dirty="0">
                <a:solidFill>
                  <a:srgbClr val="993300"/>
                </a:solidFill>
              </a:rPr>
              <a:t>&lt;account&gt; … &lt;balance&gt;  …. &lt;/balance&gt; &lt;/account&gt; 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/>
            <a:r>
              <a:rPr lang="en-US" altLang="tr-TR" sz="2400" dirty="0"/>
              <a:t>Improper nesting </a:t>
            </a:r>
            <a:endParaRPr lang="en-US" altLang="tr-TR" sz="2400" dirty="0"/>
          </a:p>
          <a:p>
            <a:pPr lvl="2"/>
            <a:r>
              <a:rPr lang="en-US" altLang="tr-TR" sz="2400" dirty="0"/>
              <a:t> </a:t>
            </a:r>
            <a:r>
              <a:rPr lang="en-US" altLang="tr-TR" sz="2400" dirty="0">
                <a:solidFill>
                  <a:srgbClr val="993300"/>
                </a:solidFill>
              </a:rPr>
              <a:t>&lt;account&gt; … &lt;balance&gt;  …. &lt;/account&gt; &lt;/balance&gt; 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/>
            <a:r>
              <a:rPr lang="en-US" altLang="tr-TR" sz="2400" dirty="0"/>
              <a:t>Formally:  every start tag must have a unique matching end tag, that is in the context of the same parent element.</a:t>
            </a:r>
            <a:endParaRPr lang="en-US" altLang="tr-TR" sz="2400" dirty="0"/>
          </a:p>
          <a:p>
            <a:r>
              <a:rPr lang="en-US" altLang="tr-TR" sz="2400" dirty="0"/>
              <a:t>Every document must have a single top-level element</a:t>
            </a:r>
            <a:endParaRPr lang="en-US" altLang="tr-TR" sz="2400" dirty="0"/>
          </a:p>
          <a:p>
            <a:pPr lvl="1"/>
            <a:endParaRPr lang="en-US" altLang="tr-TR" dirty="0"/>
          </a:p>
          <a:p>
            <a:pPr lvl="2">
              <a:buNone/>
            </a:pPr>
            <a:endParaRPr lang="en-US" alt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of Nested Elements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914400" y="1143000"/>
            <a:ext cx="8001000" cy="5181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  <a:buNone/>
            </a:pPr>
            <a:r>
              <a:rPr lang="en-US" altLang="tr-TR" dirty="0"/>
              <a:t>	 &lt;bank-1&gt;</a:t>
            </a:r>
            <a:br>
              <a:rPr lang="en-US" altLang="tr-TR" dirty="0"/>
            </a:br>
            <a:r>
              <a:rPr lang="en-US" altLang="tr-TR" dirty="0">
                <a:solidFill>
                  <a:srgbClr val="993300"/>
                </a:solidFill>
              </a:rPr>
              <a:t>   </a:t>
            </a:r>
            <a:r>
              <a:rPr lang="en-US" altLang="tr-TR" sz="2400" dirty="0">
                <a:solidFill>
                  <a:srgbClr val="993300"/>
                </a:solidFill>
              </a:rPr>
              <a:t>   </a:t>
            </a:r>
            <a:r>
              <a:rPr lang="en-US" altLang="tr-TR" dirty="0">
                <a:solidFill>
                  <a:srgbClr val="993300"/>
                </a:solidFill>
              </a:rPr>
              <a:t>&lt;customer&gt;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 </a:t>
            </a:r>
            <a:r>
              <a:rPr lang="en-US" altLang="tr-TR" sz="2000" dirty="0">
                <a:solidFill>
                  <a:srgbClr val="993300"/>
                </a:solidFill>
              </a:rPr>
              <a:t>&lt;customer_name&gt; Hayes &lt;/customer_name&gt;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      &lt;customer_street&gt; Main &lt;/customer_street&gt;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      &lt;customer_city&gt;     Harrison &lt;/customer_city&gt;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      </a:t>
            </a:r>
            <a:r>
              <a:rPr lang="en-US" altLang="tr-TR" sz="2000" dirty="0">
                <a:solidFill>
                  <a:srgbClr val="006666"/>
                </a:solidFill>
              </a:rPr>
              <a:t>&lt;account&gt;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006666"/>
                </a:solidFill>
              </a:rPr>
              <a:t>	     &lt;account_number&gt; A-102 &lt;/account_number&gt;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006666"/>
                </a:solidFill>
              </a:rPr>
              <a:t>	     &lt;branch_name&gt;      Perryridge &lt;/branch_name&gt;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006666"/>
                </a:solidFill>
              </a:rPr>
              <a:t>	     &lt;balance&gt;               400 &lt;/balance&gt;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006666"/>
                </a:solidFill>
              </a:rPr>
              <a:t>	      &lt;/account&gt;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006666"/>
                </a:solidFill>
              </a:rPr>
              <a:t>          &lt;account&gt;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006666"/>
                </a:solidFill>
              </a:rPr>
              <a:t>               …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006666"/>
                </a:solidFill>
              </a:rPr>
              <a:t>          &lt;/account&gt;</a:t>
            </a:r>
            <a:endParaRPr lang="en-US" altLang="tr-TR" sz="2000" dirty="0">
              <a:solidFill>
                <a:srgbClr val="006666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  &lt;/customer&gt;</a:t>
            </a:r>
            <a:br>
              <a:rPr lang="en-US" altLang="tr-TR" dirty="0">
                <a:solidFill>
                  <a:srgbClr val="993300"/>
                </a:solidFill>
              </a:rPr>
            </a:br>
            <a:r>
              <a:rPr lang="en-US" altLang="tr-TR" dirty="0">
                <a:solidFill>
                  <a:srgbClr val="993300"/>
                </a:solidFill>
              </a:rPr>
              <a:t>         .</a:t>
            </a:r>
            <a:br>
              <a:rPr lang="en-US" altLang="tr-TR" dirty="0">
                <a:solidFill>
                  <a:srgbClr val="993300"/>
                </a:solidFill>
              </a:rPr>
            </a:br>
            <a:r>
              <a:rPr lang="en-US" altLang="tr-TR" dirty="0">
                <a:solidFill>
                  <a:srgbClr val="993300"/>
                </a:solidFill>
              </a:rPr>
              <a:t>         .</a:t>
            </a:r>
            <a:endParaRPr lang="en-US" altLang="tr-TR" dirty="0">
              <a:solidFill>
                <a:srgbClr val="9933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       </a:t>
            </a:r>
            <a:r>
              <a:rPr lang="en-US" altLang="tr-TR" dirty="0"/>
              <a:t>&lt;/bank-1&gt;</a:t>
            </a:r>
            <a:endParaRPr lang="en-US" alt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Motivation for Nesting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5911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Nesting of data is useful in data transfer</a:t>
            </a:r>
            <a:endParaRPr lang="en-US" altLang="tr-TR" sz="2400" dirty="0"/>
          </a:p>
          <a:p>
            <a:pPr lvl="1"/>
            <a:r>
              <a:rPr lang="en-US" altLang="tr-TR" sz="2400" dirty="0"/>
              <a:t>Example:  elements representing </a:t>
            </a:r>
            <a:r>
              <a:rPr lang="en-US" altLang="tr-TR" sz="2400" i="1" dirty="0"/>
              <a:t>customer_id, customer_name</a:t>
            </a:r>
            <a:r>
              <a:rPr lang="en-US" altLang="tr-TR" sz="2400" dirty="0"/>
              <a:t>, and address nested within an </a:t>
            </a:r>
            <a:r>
              <a:rPr lang="en-US" altLang="tr-TR" sz="2400" i="1" dirty="0"/>
              <a:t>order</a:t>
            </a:r>
            <a:r>
              <a:rPr lang="en-US" altLang="tr-TR" sz="2400" dirty="0"/>
              <a:t> element</a:t>
            </a:r>
            <a:endParaRPr lang="en-US" altLang="tr-TR" sz="2400" dirty="0"/>
          </a:p>
          <a:p>
            <a:r>
              <a:rPr lang="en-US" altLang="tr-TR" sz="2400" dirty="0"/>
              <a:t>Nesting is not supported, or discouraged, in relational databases</a:t>
            </a:r>
            <a:endParaRPr lang="en-US" altLang="tr-TR" sz="2400" dirty="0"/>
          </a:p>
          <a:p>
            <a:pPr lvl="1"/>
            <a:r>
              <a:rPr lang="en-US" altLang="tr-TR" sz="2400" dirty="0"/>
              <a:t>With multiple orders, customer name and address are stored redundantly</a:t>
            </a:r>
            <a:endParaRPr lang="en-US" altLang="tr-TR" sz="2400" dirty="0"/>
          </a:p>
          <a:p>
            <a:pPr lvl="1"/>
            <a:r>
              <a:rPr lang="en-US" altLang="tr-TR" sz="2400" dirty="0"/>
              <a:t>normalization replaces nested structures in each order by foreign key into table storing customer name and address information</a:t>
            </a:r>
            <a:endParaRPr lang="en-US" altLang="tr-TR" sz="2400" dirty="0"/>
          </a:p>
          <a:p>
            <a:r>
              <a:rPr lang="en-US" altLang="tr-TR" sz="2400" dirty="0"/>
              <a:t>But nesting is appropriate when transferring data</a:t>
            </a:r>
            <a:endParaRPr lang="en-US" altLang="tr-TR" sz="2400" dirty="0"/>
          </a:p>
          <a:p>
            <a:pPr lvl="1"/>
            <a:r>
              <a:rPr lang="en-US" altLang="tr-TR" sz="2400" dirty="0"/>
              <a:t>External application does not have direct access to data referenced by a foreign key</a:t>
            </a:r>
            <a:endParaRPr lang="en-US" altLang="tr-TR" sz="2400" dirty="0"/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Structure of XML Data (Cont.)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228600" y="838200"/>
            <a:ext cx="8763000" cy="5867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tr-TR" sz="2800" dirty="0"/>
              <a:t>Mixture of text with sub-elements is legal in XML. </a:t>
            </a:r>
            <a:endParaRPr lang="en-US" altLang="tr-TR" sz="2800" dirty="0"/>
          </a:p>
          <a:p>
            <a:pPr lvl="1">
              <a:lnSpc>
                <a:spcPct val="90000"/>
              </a:lnSpc>
            </a:pPr>
            <a:r>
              <a:rPr lang="en-US" altLang="tr-TR" sz="2800" dirty="0"/>
              <a:t>Example:</a:t>
            </a:r>
            <a:endParaRPr lang="en-US" altLang="tr-TR" sz="2800" dirty="0"/>
          </a:p>
          <a:p>
            <a:pPr lvl="1">
              <a:lnSpc>
                <a:spcPct val="90000"/>
              </a:lnSpc>
              <a:buNone/>
            </a:pPr>
            <a:r>
              <a:rPr lang="en-US" altLang="tr-TR" sz="2800" dirty="0"/>
              <a:t>     </a:t>
            </a:r>
            <a:r>
              <a:rPr lang="en-US" altLang="tr-TR" sz="2800" dirty="0">
                <a:solidFill>
                  <a:srgbClr val="993300"/>
                </a:solidFill>
              </a:rPr>
              <a:t>&lt;account&gt;</a:t>
            </a:r>
            <a:endParaRPr lang="en-US" altLang="tr-TR" sz="28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800" dirty="0">
                <a:solidFill>
                  <a:srgbClr val="993300"/>
                </a:solidFill>
              </a:rPr>
              <a:t>	      This account is seldom used any more.</a:t>
            </a:r>
            <a:endParaRPr lang="en-US" altLang="tr-TR" sz="28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800" dirty="0">
                <a:solidFill>
                  <a:srgbClr val="993300"/>
                </a:solidFill>
              </a:rPr>
              <a:t>	       &lt;account_number&gt; A-02&lt;/account_number&gt;</a:t>
            </a:r>
            <a:endParaRPr lang="en-US" altLang="tr-TR" sz="28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800" dirty="0">
                <a:solidFill>
                  <a:srgbClr val="993300"/>
                </a:solidFill>
              </a:rPr>
              <a:t>	       &lt;branch_name&gt; Perryridge&lt;/branch_name&gt;</a:t>
            </a:r>
            <a:endParaRPr lang="en-US" altLang="tr-TR" sz="28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800" dirty="0">
                <a:solidFill>
                  <a:srgbClr val="993300"/>
                </a:solidFill>
              </a:rPr>
              <a:t>	       &lt;balance&gt;400 &lt;/balance&gt;</a:t>
            </a:r>
            <a:br>
              <a:rPr lang="en-US" altLang="tr-TR" sz="2800" dirty="0">
                <a:solidFill>
                  <a:srgbClr val="993300"/>
                </a:solidFill>
              </a:rPr>
            </a:br>
            <a:r>
              <a:rPr lang="en-US" altLang="tr-TR" sz="2800" dirty="0">
                <a:solidFill>
                  <a:srgbClr val="993300"/>
                </a:solidFill>
              </a:rPr>
              <a:t>&lt;/account&gt;</a:t>
            </a:r>
            <a:endParaRPr lang="en-US" altLang="tr-TR" sz="2800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tr-TR" sz="2800" dirty="0"/>
              <a:t>Useful for document markup, but discouraged for data representation</a:t>
            </a:r>
            <a:endParaRPr lang="en-US" altLang="tr-T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Attributes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76200" y="1143000"/>
            <a:ext cx="8763000" cy="5029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Elements can have </a:t>
            </a:r>
            <a:r>
              <a:rPr lang="en-US" altLang="tr-TR" sz="2400" b="1" dirty="0">
                <a:solidFill>
                  <a:schemeClr val="tx2"/>
                </a:solidFill>
              </a:rPr>
              <a:t>attributes </a:t>
            </a:r>
            <a:r>
              <a:rPr lang="en-US" altLang="tr-TR" sz="2400" dirty="0"/>
              <a:t>( </a:t>
            </a:r>
            <a:r>
              <a:rPr lang="en-US" altLang="tr-TR" sz="2400" i="1" dirty="0"/>
              <a:t>name=value</a:t>
            </a:r>
            <a:r>
              <a:rPr lang="en-US" altLang="tr-TR" sz="2400" dirty="0"/>
              <a:t> pairs )</a:t>
            </a:r>
            <a:endParaRPr lang="en-US" altLang="tr-TR" sz="2400" b="1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tr-TR" sz="2400" dirty="0"/>
              <a:t>           </a:t>
            </a:r>
            <a:r>
              <a:rPr lang="en-US" altLang="tr-TR" sz="2400" dirty="0">
                <a:solidFill>
                  <a:srgbClr val="993300"/>
                </a:solidFill>
              </a:rPr>
              <a:t>&lt;account </a:t>
            </a:r>
            <a:r>
              <a:rPr lang="en-US" altLang="tr-TR" sz="2400" b="1" dirty="0">
                <a:solidFill>
                  <a:srgbClr val="C00000"/>
                </a:solidFill>
              </a:rPr>
              <a:t>acct-type = “checking</a:t>
            </a:r>
            <a:r>
              <a:rPr lang="en-US" altLang="tr-TR" sz="2400" dirty="0"/>
              <a:t>”</a:t>
            </a:r>
            <a:r>
              <a:rPr lang="en-US" altLang="tr-TR" sz="2400" dirty="0">
                <a:solidFill>
                  <a:srgbClr val="993300"/>
                </a:solidFill>
              </a:rPr>
              <a:t> 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             &lt;account_number&gt; A-102 &lt;/account_number&gt;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             &lt;branch_name&gt; Perryridge &lt;/branch_name&gt;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             &lt;balance&gt; 400 &lt;/balance&gt;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             &lt;/account&gt;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r>
              <a:rPr lang="en-US" altLang="tr-TR" sz="2400" dirty="0"/>
              <a:t>An element may have several attributes, but each attribute name can only occur once</a:t>
            </a:r>
            <a:endParaRPr lang="en-US" altLang="tr-TR" sz="2400" dirty="0"/>
          </a:p>
          <a:p>
            <a:pPr lvl="2"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&lt;account  acct-type = “checking”  monthly-fee=“5”&gt;</a:t>
            </a:r>
            <a:endParaRPr lang="en-US" altLang="tr-TR" sz="24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Attributes vs. Subelements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Distinction between subelement and attribute</a:t>
            </a:r>
            <a:endParaRPr lang="en-US" altLang="tr-TR" sz="2400" dirty="0"/>
          </a:p>
          <a:p>
            <a:pPr lvl="1"/>
            <a:r>
              <a:rPr lang="en-US" altLang="tr-TR" sz="2400" dirty="0"/>
              <a:t>In the context of documents, attributes are part of markup, while subelement contents are part of the basic document contents</a:t>
            </a:r>
            <a:endParaRPr lang="en-US" altLang="tr-TR" sz="2400" dirty="0"/>
          </a:p>
          <a:p>
            <a:pPr lvl="1"/>
            <a:r>
              <a:rPr lang="en-US" altLang="tr-TR" sz="2400" dirty="0"/>
              <a:t>In the context of data representation, the difference is unclear and may be confusing</a:t>
            </a:r>
            <a:endParaRPr lang="en-US" altLang="tr-TR" sz="2400" dirty="0"/>
          </a:p>
          <a:p>
            <a:pPr lvl="2"/>
            <a:r>
              <a:rPr lang="en-US" altLang="tr-TR" sz="2400" dirty="0"/>
              <a:t>Same information can be represented in two ways</a:t>
            </a:r>
            <a:endParaRPr lang="en-US" altLang="tr-TR" sz="2400" dirty="0"/>
          </a:p>
          <a:p>
            <a:pPr lvl="3"/>
            <a:r>
              <a:rPr lang="en-US" altLang="tr-TR" sz="2400" dirty="0">
                <a:solidFill>
                  <a:srgbClr val="993300"/>
                </a:solidFill>
              </a:rPr>
              <a:t>&lt;account  account_number = “A-101”&gt;  …. &lt;/account&gt;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3"/>
            <a:r>
              <a:rPr lang="en-US" altLang="tr-TR" sz="2400" dirty="0">
                <a:solidFill>
                  <a:srgbClr val="993300"/>
                </a:solidFill>
              </a:rPr>
              <a:t>&lt;account&gt; </a:t>
            </a:r>
            <a:br>
              <a:rPr lang="en-US" altLang="tr-TR" sz="2400" dirty="0">
                <a:solidFill>
                  <a:srgbClr val="993300"/>
                </a:solidFill>
              </a:rPr>
            </a:br>
            <a:r>
              <a:rPr lang="en-US" altLang="tr-TR" sz="2400" dirty="0">
                <a:solidFill>
                  <a:srgbClr val="993300"/>
                </a:solidFill>
              </a:rPr>
              <a:t>    &lt;account_number&gt;A-101&lt;/account_number&gt; …</a:t>
            </a:r>
            <a:br>
              <a:rPr lang="en-US" altLang="tr-TR" sz="2400" dirty="0">
                <a:solidFill>
                  <a:srgbClr val="993300"/>
                </a:solidFill>
              </a:rPr>
            </a:br>
            <a:r>
              <a:rPr lang="en-US" altLang="tr-TR" sz="2400" dirty="0">
                <a:solidFill>
                  <a:srgbClr val="993300"/>
                </a:solidFill>
              </a:rPr>
              <a:t> &lt;/account&gt;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/>
            <a:r>
              <a:rPr lang="en-US" altLang="tr-TR" sz="2400" dirty="0"/>
              <a:t>Suggestion: use attributes for identifiers of elements, and use subelements for contents</a:t>
            </a:r>
            <a:endParaRPr lang="en-US" altLang="tr-TR" sz="2400" dirty="0"/>
          </a:p>
          <a:p>
            <a:pPr lvl="1">
              <a:buNone/>
            </a:pPr>
            <a:endParaRPr lang="en-US" altLang="tr-TR" sz="1600" dirty="0"/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Namespaces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019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XML data has to be exchanged between organizations</a:t>
            </a:r>
            <a:endParaRPr lang="en-US" altLang="tr-TR" sz="2400" dirty="0"/>
          </a:p>
          <a:p>
            <a:r>
              <a:rPr lang="en-US" altLang="tr-TR" sz="2400" dirty="0"/>
              <a:t>Same tag name may have different meaning in different organizations, causing confusion on exchanged documents</a:t>
            </a:r>
            <a:endParaRPr lang="en-US" altLang="tr-TR" sz="2400" dirty="0"/>
          </a:p>
          <a:p>
            <a:r>
              <a:rPr lang="en-US" altLang="tr-TR" sz="2400" dirty="0"/>
              <a:t>Specifying a unique string as an element name avoids confusion</a:t>
            </a:r>
            <a:endParaRPr lang="en-US" altLang="tr-TR" sz="2400" dirty="0"/>
          </a:p>
          <a:p>
            <a:r>
              <a:rPr lang="en-US" altLang="tr-TR" sz="2400" dirty="0"/>
              <a:t>Better solution: use  </a:t>
            </a:r>
            <a:r>
              <a:rPr lang="en-US" altLang="tr-TR" sz="2400" dirty="0">
                <a:solidFill>
                  <a:srgbClr val="008000"/>
                </a:solidFill>
              </a:rPr>
              <a:t>unique-name:element-name</a:t>
            </a:r>
            <a:endParaRPr lang="en-US" altLang="tr-TR" sz="2400" dirty="0">
              <a:solidFill>
                <a:srgbClr val="008000"/>
              </a:solidFill>
            </a:endParaRPr>
          </a:p>
          <a:p>
            <a:r>
              <a:rPr lang="en-US" altLang="tr-TR" sz="2400" dirty="0"/>
              <a:t>Avoid using long unique names all over document by using XML Namespaces</a:t>
            </a:r>
            <a:endParaRPr lang="en-US" altLang="tr-TR" sz="2400" dirty="0"/>
          </a:p>
          <a:p>
            <a:pPr>
              <a:buNone/>
            </a:pPr>
            <a:r>
              <a:rPr lang="en-US" altLang="tr-TR" sz="2400" dirty="0"/>
              <a:t>     </a:t>
            </a:r>
            <a:r>
              <a:rPr lang="en-US" altLang="tr-TR" sz="2400" dirty="0">
                <a:solidFill>
                  <a:srgbClr val="993300"/>
                </a:solidFill>
              </a:rPr>
              <a:t>&lt;bank Xmlns:FB=‘</a:t>
            </a:r>
            <a:r>
              <a:rPr lang="en-US" altLang="tr-TR" sz="2400" dirty="0">
                <a:solidFill>
                  <a:srgbClr val="993300"/>
                </a:solidFill>
                <a:hlinkClick r:id="rId1"/>
              </a:rPr>
              <a:t>http://www.FirstBank.com</a:t>
            </a:r>
            <a:r>
              <a:rPr lang="en-US" altLang="tr-TR" sz="2400" dirty="0">
                <a:solidFill>
                  <a:srgbClr val="993300"/>
                </a:solidFill>
              </a:rPr>
              <a:t>’&gt;</a:t>
            </a:r>
            <a:br>
              <a:rPr lang="en-US" altLang="tr-TR" sz="2400" dirty="0">
                <a:solidFill>
                  <a:srgbClr val="993300"/>
                </a:solidFill>
              </a:rPr>
            </a:br>
            <a:r>
              <a:rPr lang="en-US" altLang="tr-TR" sz="2400" dirty="0">
                <a:solidFill>
                  <a:srgbClr val="993300"/>
                </a:solidFill>
              </a:rPr>
              <a:t>      …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>
              <a:lnSpc>
                <a:spcPct val="5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 &lt;FB:branch&gt;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	    &lt;FB:branchname&gt;Downtown&lt;/FB:branchname&gt;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 &lt;FB:branchcity&gt;    Brooklyn   &lt;/FB:branchcity&gt;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 &lt;/FB:branch&gt;</a:t>
            </a:r>
            <a:br>
              <a:rPr lang="en-US" altLang="tr-TR" sz="2400" dirty="0">
                <a:solidFill>
                  <a:srgbClr val="993300"/>
                </a:solidFill>
              </a:rPr>
            </a:br>
            <a:r>
              <a:rPr lang="en-US" altLang="tr-TR" sz="2400" dirty="0">
                <a:solidFill>
                  <a:srgbClr val="993300"/>
                </a:solidFill>
              </a:rPr>
              <a:t>…</a:t>
            </a:r>
            <a:endParaRPr lang="en-US" altLang="tr-TR" sz="2400" dirty="0">
              <a:solidFill>
                <a:srgbClr val="993300"/>
              </a:solidFill>
            </a:endParaRPr>
          </a:p>
          <a:p>
            <a:pPr>
              <a:lnSpc>
                <a:spcPct val="50000"/>
              </a:lnSpc>
              <a:buNone/>
            </a:pPr>
            <a:r>
              <a:rPr lang="en-US" altLang="tr-TR" sz="2400" dirty="0">
                <a:solidFill>
                  <a:srgbClr val="993300"/>
                </a:solidFill>
              </a:rPr>
              <a:t>	&lt;/bank&gt;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endParaRPr lang="en-US" altLang="tr-TR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04800" y="1093788"/>
            <a:ext cx="8839200" cy="49037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3200" dirty="0"/>
              <a:t>Difference between the world of documents and databases</a:t>
            </a:r>
            <a:endParaRPr lang="en-US" altLang="tr-TR" sz="3200" dirty="0"/>
          </a:p>
          <a:p>
            <a:r>
              <a:rPr lang="en-US" altLang="tr-TR" sz="3200" dirty="0"/>
              <a:t>Structure of XML Data</a:t>
            </a:r>
            <a:endParaRPr lang="en-US" altLang="tr-TR" sz="3200" dirty="0"/>
          </a:p>
          <a:p>
            <a:r>
              <a:rPr lang="en-US" altLang="tr-TR" sz="3200" dirty="0"/>
              <a:t>XML Document Schema</a:t>
            </a:r>
            <a:endParaRPr lang="en-US" altLang="tr-TR" sz="3200" dirty="0"/>
          </a:p>
          <a:p>
            <a:r>
              <a:rPr lang="en-US" altLang="tr-TR" sz="3200" dirty="0"/>
              <a:t>Querying and Transformation</a:t>
            </a:r>
            <a:endParaRPr lang="en-US" altLang="tr-TR" sz="3200" dirty="0"/>
          </a:p>
          <a:p>
            <a:r>
              <a:rPr lang="en-US" altLang="tr-TR" sz="3200" dirty="0"/>
              <a:t>Application Program Interfaces to XML</a:t>
            </a:r>
            <a:endParaRPr lang="en-US" altLang="tr-TR" sz="3200" dirty="0"/>
          </a:p>
          <a:p>
            <a:r>
              <a:rPr lang="en-US" altLang="tr-TR" sz="3200" dirty="0"/>
              <a:t>Storage of XML Data</a:t>
            </a:r>
            <a:endParaRPr lang="en-US" altLang="tr-TR" sz="3200" dirty="0"/>
          </a:p>
          <a:p>
            <a:r>
              <a:rPr lang="en-US" altLang="tr-TR" sz="3200" dirty="0"/>
              <a:t>XML Applications</a:t>
            </a:r>
            <a:endParaRPr lang="en-US" altLang="tr-TR" sz="3200" dirty="0"/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More on XML Syntax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800" dirty="0"/>
              <a:t>Elements without subelements or text content can be abbreviated by ending the start tag with a  /&gt;  and deleting the end tag</a:t>
            </a:r>
            <a:endParaRPr lang="en-US" altLang="tr-TR" sz="2800" dirty="0"/>
          </a:p>
          <a:p>
            <a:pPr lvl="1"/>
            <a:r>
              <a:rPr lang="en-US" altLang="tr-TR" sz="2800" dirty="0">
                <a:solidFill>
                  <a:srgbClr val="993300"/>
                </a:solidFill>
              </a:rPr>
              <a:t>&lt;account  number=“A-101” branch=“Perryridge”  balance=“200 /&gt;</a:t>
            </a:r>
            <a:endParaRPr lang="en-US" altLang="tr-TR" sz="2800" dirty="0">
              <a:solidFill>
                <a:srgbClr val="993300"/>
              </a:solidFill>
            </a:endParaRPr>
          </a:p>
          <a:p>
            <a:r>
              <a:rPr lang="en-US" altLang="tr-TR" sz="2800" dirty="0"/>
              <a:t>To store string data that may contain tags, without the tags being interpreted as subelements, use CDATA as below</a:t>
            </a:r>
            <a:endParaRPr lang="en-US" altLang="tr-TR" sz="2800" dirty="0"/>
          </a:p>
          <a:p>
            <a:pPr lvl="1"/>
            <a:r>
              <a:rPr lang="en-US" altLang="tr-TR" sz="2800" dirty="0">
                <a:solidFill>
                  <a:srgbClr val="993300"/>
                </a:solidFill>
              </a:rPr>
              <a:t>&lt;![CDATA[&lt;account&gt; … &lt;/account&gt;]]&gt;</a:t>
            </a:r>
            <a:endParaRPr lang="en-US" altLang="tr-TR" sz="2800" dirty="0">
              <a:solidFill>
                <a:srgbClr val="993300"/>
              </a:solidFill>
            </a:endParaRPr>
          </a:p>
          <a:p>
            <a:pPr lvl="1">
              <a:buNone/>
            </a:pPr>
            <a:r>
              <a:rPr lang="en-US" altLang="tr-TR" sz="2800" dirty="0"/>
              <a:t>Here, &lt;account&gt; and &lt;/account&gt; are treated as just strings</a:t>
            </a:r>
            <a:endParaRPr lang="en-US" altLang="tr-TR" sz="2800" dirty="0"/>
          </a:p>
          <a:p>
            <a:pPr lvl="1">
              <a:buNone/>
            </a:pPr>
            <a:r>
              <a:rPr lang="en-US" altLang="tr-TR" sz="2800" dirty="0"/>
              <a:t>CDATA stands for “character data”</a:t>
            </a:r>
            <a:endParaRPr lang="en-US" altLang="tr-TR" sz="2800" dirty="0"/>
          </a:p>
          <a:p>
            <a:pPr>
              <a:buNone/>
            </a:pPr>
            <a:endParaRPr lang="en-US" altLang="tr-TR" dirty="0"/>
          </a:p>
          <a:p>
            <a:pPr>
              <a:lnSpc>
                <a:spcPct val="80000"/>
              </a:lnSpc>
              <a:buNone/>
            </a:pPr>
            <a:endParaRPr lang="en-US" altLang="tr-TR" sz="2000" dirty="0"/>
          </a:p>
          <a:p>
            <a:endParaRPr lang="en-US" altLang="tr-T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Well-formed XML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tr-TR" sz="2800" dirty="0"/>
              <a:t>An XML document which conforms to the XML syntax is called </a:t>
            </a:r>
            <a:r>
              <a:rPr lang="en-US" altLang="tr-TR" sz="2800" dirty="0">
                <a:solidFill>
                  <a:srgbClr val="C00000"/>
                </a:solidFill>
              </a:rPr>
              <a:t>well-formed.</a:t>
            </a:r>
            <a:endParaRPr lang="en-US" altLang="tr-TR" sz="2800" dirty="0">
              <a:solidFill>
                <a:srgbClr val="C00000"/>
              </a:solidFill>
            </a:endParaRPr>
          </a:p>
          <a:p>
            <a:pPr lvl="2" indent="-342900">
              <a:buFont typeface="Helvetica" charset="0"/>
              <a:buAutoNum type="arabicPeriod"/>
            </a:pPr>
            <a:r>
              <a:rPr lang="en-US" altLang="tr-TR" sz="2800" dirty="0"/>
              <a:t>all tag properly nested</a:t>
            </a:r>
            <a:endParaRPr lang="en-US" altLang="tr-TR" sz="2800" dirty="0"/>
          </a:p>
          <a:p>
            <a:pPr lvl="2" indent="-342900">
              <a:buFont typeface="Helvetica" charset="0"/>
              <a:buAutoNum type="arabicPeriod"/>
            </a:pPr>
            <a:r>
              <a:rPr lang="en-US" altLang="tr-TR" sz="2800" dirty="0"/>
              <a:t>single top level element</a:t>
            </a:r>
            <a:endParaRPr lang="en-US" altLang="tr-TR" sz="2800" dirty="0"/>
          </a:p>
          <a:p>
            <a:endParaRPr lang="en-US" altLang="tr-TR" sz="2800" dirty="0"/>
          </a:p>
          <a:p>
            <a:r>
              <a:rPr lang="en-US" altLang="tr-TR" sz="2800" dirty="0"/>
              <a:t>_x0001_ How to check this?</a:t>
            </a:r>
            <a:endParaRPr lang="en-US" altLang="tr-TR" sz="2800" dirty="0"/>
          </a:p>
          <a:p>
            <a:pPr lvl="2" indent="-342900">
              <a:buFont typeface="Helvetica" charset="0"/>
              <a:buAutoNum type="arabicPeriod"/>
            </a:pPr>
            <a:r>
              <a:rPr lang="en-US" altLang="tr-TR" sz="2800" dirty="0"/>
              <a:t>load the XML-file in your web browser.</a:t>
            </a:r>
            <a:endParaRPr lang="en-US" altLang="tr-TR" sz="2800" dirty="0"/>
          </a:p>
          <a:p>
            <a:pPr lvl="2" indent="-342900">
              <a:buFont typeface="Helvetica" charset="0"/>
              <a:buAutoNum type="arabicPeriod"/>
            </a:pPr>
            <a:r>
              <a:rPr lang="en-US" altLang="tr-TR" sz="2800" dirty="0"/>
              <a:t>Use NetBeans</a:t>
            </a:r>
            <a:endParaRPr lang="en-US" altLang="tr-TR" sz="2800" dirty="0"/>
          </a:p>
          <a:p>
            <a:pPr lvl="2" indent="-342900">
              <a:buFont typeface="Helvetica" charset="0"/>
              <a:buAutoNum type="arabicPeriod"/>
            </a:pPr>
            <a:r>
              <a:rPr lang="en-US" altLang="tr-TR" sz="2800" dirty="0"/>
              <a:t>many more tools ...</a:t>
            </a:r>
            <a:endParaRPr lang="en-US" altLang="tr-T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Document Schema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943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Database schemas constrain what information can be stored, and the data types of stored values</a:t>
            </a:r>
            <a:endParaRPr lang="en-US" altLang="tr-TR" sz="2400" dirty="0"/>
          </a:p>
          <a:p>
            <a:r>
              <a:rPr lang="en-US" altLang="tr-TR" sz="2400" dirty="0"/>
              <a:t>XML documents are not required to have an associated schema</a:t>
            </a:r>
            <a:endParaRPr lang="en-US" altLang="tr-TR" sz="2400" dirty="0"/>
          </a:p>
          <a:p>
            <a:r>
              <a:rPr lang="en-US" altLang="tr-TR" sz="2400" dirty="0"/>
              <a:t>However, schemas are very important for XML data exchange</a:t>
            </a:r>
            <a:endParaRPr lang="en-US" altLang="tr-TR" sz="2400" dirty="0"/>
          </a:p>
          <a:p>
            <a:pPr lvl="1"/>
            <a:r>
              <a:rPr lang="en-US" altLang="tr-TR" sz="2400" dirty="0"/>
              <a:t>Otherwise, a site cannot automatically interpret data received from another site</a:t>
            </a:r>
            <a:endParaRPr lang="en-US" altLang="tr-TR" sz="2400" dirty="0"/>
          </a:p>
          <a:p>
            <a:r>
              <a:rPr lang="en-US" altLang="tr-TR" sz="2400" dirty="0"/>
              <a:t>Two mechanisms for specifying XML schema</a:t>
            </a:r>
            <a:endParaRPr lang="en-US" altLang="tr-TR" sz="2400" dirty="0"/>
          </a:p>
          <a:p>
            <a:pPr lvl="1"/>
            <a:r>
              <a:rPr lang="en-US" altLang="tr-TR" sz="2400" b="1" dirty="0">
                <a:solidFill>
                  <a:schemeClr val="tx2"/>
                </a:solidFill>
              </a:rPr>
              <a:t>Document Type Definition (DTD)</a:t>
            </a:r>
            <a:endParaRPr lang="en-US" altLang="tr-TR" sz="2400" b="1" dirty="0">
              <a:solidFill>
                <a:schemeClr val="tx2"/>
              </a:solidFill>
            </a:endParaRPr>
          </a:p>
          <a:p>
            <a:pPr lvl="2"/>
            <a:r>
              <a:rPr lang="en-US" altLang="tr-TR" sz="2400" dirty="0"/>
              <a:t>Widely used</a:t>
            </a:r>
            <a:endParaRPr lang="en-US" altLang="tr-TR" sz="2400" dirty="0"/>
          </a:p>
          <a:p>
            <a:pPr lvl="1"/>
            <a:r>
              <a:rPr lang="en-US" altLang="tr-TR" sz="2400" b="1" dirty="0">
                <a:solidFill>
                  <a:schemeClr val="tx2"/>
                </a:solidFill>
              </a:rPr>
              <a:t>XML Schema </a:t>
            </a:r>
            <a:endParaRPr lang="en-US" altLang="tr-TR" sz="2400" b="1" dirty="0">
              <a:solidFill>
                <a:schemeClr val="tx2"/>
              </a:solidFill>
            </a:endParaRPr>
          </a:p>
          <a:p>
            <a:pPr lvl="2"/>
            <a:r>
              <a:rPr lang="en-US" altLang="tr-TR" sz="2400" dirty="0"/>
              <a:t>Newer</a:t>
            </a:r>
            <a:endParaRPr lang="en-US" altLang="tr-T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Document Type Definition (DTD)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304800" y="685800"/>
            <a:ext cx="7661275" cy="4903788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The type of an XML document can be specified using a separate DTD file</a:t>
            </a:r>
            <a:endParaRPr lang="en-US" altLang="tr-TR" sz="2400" dirty="0"/>
          </a:p>
          <a:p>
            <a:r>
              <a:rPr lang="en-US" altLang="tr-TR" sz="2400" dirty="0"/>
              <a:t>DTD constraints structure of XML data</a:t>
            </a:r>
            <a:endParaRPr lang="en-US" altLang="tr-TR" sz="2400" dirty="0"/>
          </a:p>
          <a:p>
            <a:pPr lvl="1"/>
            <a:r>
              <a:rPr lang="en-US" altLang="tr-TR" sz="2400" dirty="0"/>
              <a:t>What elements can occur</a:t>
            </a:r>
            <a:endParaRPr lang="en-US" altLang="tr-TR" sz="2400" dirty="0"/>
          </a:p>
          <a:p>
            <a:pPr lvl="1"/>
            <a:r>
              <a:rPr lang="en-US" altLang="tr-TR" sz="2400" dirty="0"/>
              <a:t>What attributes can/must an element have</a:t>
            </a:r>
            <a:endParaRPr lang="en-US" altLang="tr-TR" sz="2400" dirty="0"/>
          </a:p>
          <a:p>
            <a:pPr lvl="1"/>
            <a:r>
              <a:rPr lang="en-US" altLang="tr-TR" sz="2400" dirty="0"/>
              <a:t>What subelements can/must occur inside each element, and how many times.</a:t>
            </a:r>
            <a:endParaRPr lang="en-US" altLang="tr-TR" sz="2400" dirty="0"/>
          </a:p>
          <a:p>
            <a:r>
              <a:rPr lang="en-US" altLang="tr-TR" sz="2400" dirty="0"/>
              <a:t>DTD does not constrain data types</a:t>
            </a:r>
            <a:endParaRPr lang="en-US" altLang="tr-TR" sz="2400" dirty="0"/>
          </a:p>
          <a:p>
            <a:pPr lvl="1"/>
            <a:r>
              <a:rPr lang="en-US" altLang="tr-TR" sz="2400" dirty="0"/>
              <a:t>All values represented as strings in XML</a:t>
            </a:r>
            <a:endParaRPr lang="en-US" altLang="tr-TR" sz="2400" dirty="0"/>
          </a:p>
          <a:p>
            <a:r>
              <a:rPr lang="en-US" altLang="tr-TR" sz="2400" dirty="0"/>
              <a:t>DTD syntax</a:t>
            </a:r>
            <a:endParaRPr lang="en-US" altLang="tr-TR" sz="2400" dirty="0"/>
          </a:p>
          <a:p>
            <a:pPr lvl="1"/>
            <a:r>
              <a:rPr lang="en-US" altLang="tr-TR" sz="2400" dirty="0"/>
              <a:t>&lt;!ELEMENT element (subelements-specification) &gt;</a:t>
            </a:r>
            <a:endParaRPr lang="en-US" altLang="tr-TR" sz="2400" dirty="0"/>
          </a:p>
          <a:p>
            <a:pPr lvl="1"/>
            <a:r>
              <a:rPr lang="en-US" altLang="tr-TR" sz="2400" dirty="0"/>
              <a:t>&lt;!ATTLIST   element (attributes)  &gt;</a:t>
            </a:r>
            <a:endParaRPr lang="en-US" altLang="tr-TR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Element Specification in DTD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04800" y="533400"/>
            <a:ext cx="8839200" cy="4876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000" dirty="0"/>
              <a:t>Subelements can be specified as</a:t>
            </a:r>
            <a:endParaRPr lang="en-US" altLang="tr-TR" sz="2000" dirty="0"/>
          </a:p>
          <a:p>
            <a:pPr lvl="1"/>
            <a:r>
              <a:rPr lang="en-US" altLang="tr-TR" sz="2000" dirty="0"/>
              <a:t>names of elements, or</a:t>
            </a:r>
            <a:endParaRPr lang="en-US" altLang="tr-TR" sz="2000" dirty="0"/>
          </a:p>
          <a:p>
            <a:pPr lvl="1"/>
            <a:r>
              <a:rPr lang="en-US" altLang="tr-TR" sz="2000" dirty="0"/>
              <a:t>#PCDATA (parsed character data), i.e., character strings, default type</a:t>
            </a:r>
            <a:endParaRPr lang="en-US" altLang="tr-TR" sz="2000" dirty="0"/>
          </a:p>
          <a:p>
            <a:pPr lvl="1"/>
            <a:r>
              <a:rPr lang="en-US" altLang="tr-TR" sz="2000" dirty="0"/>
              <a:t>EMPTY (no subelements) or ANY (anything can be a subelement)</a:t>
            </a:r>
            <a:endParaRPr lang="en-US" altLang="tr-TR" sz="2000" dirty="0"/>
          </a:p>
          <a:p>
            <a:r>
              <a:rPr lang="en-US" altLang="tr-TR" sz="2000" dirty="0"/>
              <a:t>Example</a:t>
            </a:r>
            <a:endParaRPr lang="en-US" altLang="tr-TR" sz="2000" dirty="0"/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/>
              <a:t>	</a:t>
            </a:r>
            <a:r>
              <a:rPr lang="en-US" altLang="tr-TR" sz="2000" dirty="0">
                <a:solidFill>
                  <a:srgbClr val="993300"/>
                </a:solidFill>
              </a:rPr>
              <a:t>&lt;! ELEMENT depositor (customer_name  account_number)&gt;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   	&lt;! ELEMENT customer_name 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account_number 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r>
              <a:rPr lang="en-US" altLang="tr-TR" sz="2000" dirty="0"/>
              <a:t>Subelement specification may have regular expressions</a:t>
            </a:r>
            <a:endParaRPr lang="en-US" altLang="tr-TR" sz="2000" dirty="0"/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/>
              <a:t>  &lt;!ELEMENT bank ( ( account | customer | depositor)+)&gt;</a:t>
            </a:r>
            <a:endParaRPr lang="en-US" altLang="tr-TR" sz="2000" dirty="0"/>
          </a:p>
          <a:p>
            <a:pPr lvl="2"/>
            <a:r>
              <a:rPr lang="en-US" altLang="tr-TR" sz="2000" dirty="0"/>
              <a:t>Notation: </a:t>
            </a:r>
            <a:endParaRPr lang="en-US" altLang="tr-TR" sz="2000" dirty="0"/>
          </a:p>
          <a:p>
            <a:pPr lvl="3"/>
            <a:r>
              <a:rPr lang="en-US" altLang="tr-TR" sz="2000" dirty="0"/>
              <a:t> “|”   -  alternatives</a:t>
            </a:r>
            <a:endParaRPr lang="en-US" altLang="tr-TR" sz="2000" dirty="0"/>
          </a:p>
          <a:p>
            <a:pPr lvl="3"/>
            <a:r>
              <a:rPr lang="en-US" altLang="tr-TR" sz="2000" dirty="0"/>
              <a:t> “+”  -  1 or more occurrences</a:t>
            </a:r>
            <a:endParaRPr lang="en-US" altLang="tr-TR" sz="2000" dirty="0"/>
          </a:p>
          <a:p>
            <a:pPr lvl="3"/>
            <a:r>
              <a:rPr lang="en-US" altLang="tr-TR" sz="2000" dirty="0"/>
              <a:t> “*”   -  0 or more occurrences</a:t>
            </a:r>
            <a:endParaRPr lang="en-US" altLang="tr-TR" sz="2000" dirty="0"/>
          </a:p>
          <a:p>
            <a:pPr lvl="1">
              <a:buNone/>
            </a:pPr>
            <a:endParaRPr lang="en-US" altLang="tr-TR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Bank DTD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>
          <a:xfrm>
            <a:off x="-304800" y="152400"/>
            <a:ext cx="9982200" cy="4448175"/>
          </a:xfrm>
          <a:ln/>
        </p:spPr>
        <p:txBody>
          <a:bodyPr vert="horz" wrap="square" lIns="91440" tIns="45720" rIns="91440" bIns="45720" anchor="t" anchorCtr="0"/>
          <a:p>
            <a:endParaRPr lang="en-US" altLang="tr-TR" sz="2000" dirty="0"/>
          </a:p>
          <a:p>
            <a:pPr>
              <a:lnSpc>
                <a:spcPct val="70000"/>
              </a:lnSpc>
              <a:buNone/>
            </a:pPr>
            <a:r>
              <a:rPr lang="en-US" altLang="tr-TR" sz="2000" dirty="0"/>
              <a:t>	</a:t>
            </a:r>
            <a:r>
              <a:rPr lang="en-US" altLang="tr-TR" sz="2000" dirty="0">
                <a:solidFill>
                  <a:srgbClr val="993300"/>
                </a:solidFill>
              </a:rPr>
              <a:t>&lt;!DOCTYPE bank [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&lt;!ELEMENT bank ( ( account | customer | depositor)+)&gt;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&lt;!ELEMENT account (account_number branch_name balance)&gt;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customer(customer_name customer_street customer_city)&gt;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depositor (customer_name account_number)&gt;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account_number 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branch_name 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balance(#PCDATA)&gt;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customer_name(#PCDATA)&gt;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customer_street(#PCDATA)&gt;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&lt;! ELEMENT customer_city(#PCDATA)&gt;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]&gt;</a:t>
            </a:r>
            <a:endParaRPr lang="en-US" altLang="tr-TR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Attribute Specification in DTD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xfrm>
            <a:off x="536575" y="609600"/>
            <a:ext cx="8610600" cy="5410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000" dirty="0"/>
              <a:t>Attribute specification : for each attribute  </a:t>
            </a:r>
            <a:endParaRPr lang="en-US" altLang="tr-TR" sz="2000" dirty="0"/>
          </a:p>
          <a:p>
            <a:pPr lvl="1"/>
            <a:r>
              <a:rPr lang="en-US" altLang="tr-TR" sz="2000" dirty="0"/>
              <a:t>Name</a:t>
            </a:r>
            <a:endParaRPr lang="en-US" altLang="tr-TR" sz="2000" dirty="0"/>
          </a:p>
          <a:p>
            <a:pPr lvl="1"/>
            <a:r>
              <a:rPr lang="en-US" altLang="tr-TR" sz="2000" dirty="0"/>
              <a:t>Type of attribute </a:t>
            </a:r>
            <a:endParaRPr lang="en-US" altLang="tr-TR" sz="2000" dirty="0"/>
          </a:p>
          <a:p>
            <a:pPr lvl="2"/>
            <a:r>
              <a:rPr lang="en-US" altLang="tr-TR" sz="2000" dirty="0"/>
              <a:t>CDATA</a:t>
            </a:r>
            <a:endParaRPr lang="en-US" altLang="tr-TR" sz="2000" dirty="0"/>
          </a:p>
          <a:p>
            <a:pPr lvl="2"/>
            <a:r>
              <a:rPr lang="en-US" altLang="tr-TR" sz="2000" dirty="0"/>
              <a:t>ID (identifier) or IDREF (ID reference) or IDREFS (multiple IDREFs) </a:t>
            </a:r>
            <a:endParaRPr lang="en-US" altLang="tr-TR" sz="2000" dirty="0"/>
          </a:p>
          <a:p>
            <a:pPr lvl="3"/>
            <a:r>
              <a:rPr lang="en-US" altLang="tr-TR" sz="2000" dirty="0"/>
              <a:t>  more on this later </a:t>
            </a:r>
            <a:endParaRPr lang="en-US" altLang="tr-TR" sz="2000" dirty="0"/>
          </a:p>
          <a:p>
            <a:pPr lvl="1"/>
            <a:r>
              <a:rPr lang="en-US" altLang="tr-TR" sz="2000" dirty="0"/>
              <a:t>Whether  </a:t>
            </a:r>
            <a:endParaRPr lang="en-US" altLang="tr-TR" sz="2000" dirty="0"/>
          </a:p>
          <a:p>
            <a:pPr lvl="2"/>
            <a:r>
              <a:rPr lang="en-US" altLang="tr-TR" sz="2000" dirty="0"/>
              <a:t>mandatory (#REQUIRED)</a:t>
            </a:r>
            <a:endParaRPr lang="en-US" altLang="tr-TR" sz="2000" dirty="0"/>
          </a:p>
          <a:p>
            <a:pPr lvl="2"/>
            <a:r>
              <a:rPr lang="en-US" altLang="tr-TR" sz="2000" dirty="0"/>
              <a:t>has a default value (value), </a:t>
            </a:r>
            <a:endParaRPr lang="en-US" altLang="tr-TR" sz="2000" dirty="0"/>
          </a:p>
          <a:p>
            <a:pPr lvl="2"/>
            <a:r>
              <a:rPr lang="en-US" altLang="tr-TR" sz="2000" dirty="0"/>
              <a:t>or neither (#IMPLIED)</a:t>
            </a:r>
            <a:endParaRPr lang="en-US" altLang="tr-TR" sz="2000" dirty="0"/>
          </a:p>
          <a:p>
            <a:r>
              <a:rPr lang="en-US" altLang="tr-TR" sz="2000" dirty="0"/>
              <a:t>Examples</a:t>
            </a:r>
            <a:endParaRPr lang="en-US" altLang="tr-TR" sz="2000" dirty="0"/>
          </a:p>
          <a:p>
            <a:pPr lvl="1"/>
            <a:r>
              <a:rPr lang="en-US" altLang="tr-TR" sz="2000" dirty="0"/>
              <a:t>&lt;!ATTLIST account  acct-type CDATA “checking”&gt;</a:t>
            </a:r>
            <a:endParaRPr lang="en-US" altLang="tr-TR" sz="2000" dirty="0"/>
          </a:p>
          <a:p>
            <a:pPr lvl="1"/>
            <a:r>
              <a:rPr lang="en-US" altLang="tr-TR" sz="2000" dirty="0"/>
              <a:t>&lt;!ATTLIST customer</a:t>
            </a:r>
            <a:endParaRPr lang="en-US" altLang="tr-TR" sz="2000" dirty="0"/>
          </a:p>
          <a:p>
            <a:pPr lvl="2">
              <a:lnSpc>
                <a:spcPct val="70000"/>
              </a:lnSpc>
              <a:buNone/>
            </a:pPr>
            <a:r>
              <a:rPr lang="en-US" altLang="tr-TR" sz="2000" dirty="0"/>
              <a:t>	customer_id   ID          # REQUIRED</a:t>
            </a:r>
            <a:endParaRPr lang="en-US" altLang="tr-TR" sz="2000" dirty="0"/>
          </a:p>
          <a:p>
            <a:pPr lvl="2">
              <a:lnSpc>
                <a:spcPct val="70000"/>
              </a:lnSpc>
              <a:buNone/>
            </a:pPr>
            <a:r>
              <a:rPr lang="en-US" altLang="tr-TR" sz="2000" dirty="0"/>
              <a:t>	accounts       IDREFS # REQUIRED   &gt;</a:t>
            </a:r>
            <a:endParaRPr lang="en-US" altLang="tr-T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IDs and IDREFs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04800" y="990600"/>
            <a:ext cx="8991600" cy="5562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800" dirty="0"/>
              <a:t>An element can have at most one attribute of type ID</a:t>
            </a:r>
            <a:endParaRPr lang="en-US" altLang="tr-TR" sz="2800" dirty="0"/>
          </a:p>
          <a:p>
            <a:r>
              <a:rPr lang="en-US" altLang="tr-TR" sz="2800" dirty="0"/>
              <a:t>The ID attribute value of each element in an XML document must be distinct</a:t>
            </a:r>
            <a:endParaRPr lang="en-US" altLang="tr-TR" sz="2800" dirty="0"/>
          </a:p>
          <a:p>
            <a:pPr lvl="1"/>
            <a:r>
              <a:rPr lang="en-US" altLang="tr-TR" sz="2800" dirty="0"/>
              <a:t>Thus the ID attribute value is an object identifier</a:t>
            </a:r>
            <a:endParaRPr lang="en-US" altLang="tr-TR" sz="2800" dirty="0"/>
          </a:p>
          <a:p>
            <a:r>
              <a:rPr lang="en-US" altLang="tr-TR" sz="2800" dirty="0"/>
              <a:t>An attribute of type IDREF must contain the ID value of an element in the same document</a:t>
            </a:r>
            <a:endParaRPr lang="en-US" altLang="tr-TR" sz="2800" dirty="0"/>
          </a:p>
          <a:p>
            <a:r>
              <a:rPr lang="en-US" altLang="tr-TR" sz="2800" dirty="0"/>
              <a:t>An attribute of type IDREFS contains a set of (0 or more) ID values.  Each ID value must contain the ID value of an element in the same document</a:t>
            </a:r>
            <a:endParaRPr lang="en-US" altLang="tr-TR" sz="2800" dirty="0"/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Bank DTD with Attributes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tr-TR" dirty="0"/>
              <a:t>Bank DTD with ID and IDREF attribute types.</a:t>
            </a:r>
            <a:endParaRPr lang="en-US" altLang="tr-TR" dirty="0"/>
          </a:p>
          <a:p>
            <a:pPr>
              <a:lnSpc>
                <a:spcPct val="70000"/>
              </a:lnSpc>
              <a:buNone/>
            </a:pPr>
            <a:r>
              <a:rPr lang="en-US" altLang="tr-TR" dirty="0"/>
              <a:t>	      </a:t>
            </a:r>
            <a:r>
              <a:rPr lang="en-US" altLang="tr-TR" dirty="0">
                <a:solidFill>
                  <a:srgbClr val="993300"/>
                </a:solidFill>
              </a:rPr>
              <a:t>&lt;!DOCTYPE bank-2[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&lt;!ELEMENT account (branch, balance)&gt;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&lt;!ATTLIST account</a:t>
            </a:r>
            <a:endParaRPr lang="en-US" altLang="tr-TR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              account_number ID          # REQUIRED</a:t>
            </a:r>
            <a:endParaRPr lang="en-US" altLang="tr-TR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     owners                IDREFS # REQUIRED&gt;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 &lt;!ELEMENT customer(customer_name, customer_street,  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                                                                          customer_city)&gt;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 &lt;!ATTLIST customer</a:t>
            </a:r>
            <a:endParaRPr lang="en-US" altLang="tr-TR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      customer_id        ID          # REQUIRED</a:t>
            </a:r>
            <a:endParaRPr lang="en-US" altLang="tr-TR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           accounts            IDREFS # REQUIRED&gt;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          … declarations for branch, balance, customer_name, </a:t>
            </a:r>
            <a:br>
              <a:rPr lang="en-US" altLang="tr-TR" dirty="0">
                <a:solidFill>
                  <a:srgbClr val="993300"/>
                </a:solidFill>
              </a:rPr>
            </a:br>
            <a:r>
              <a:rPr lang="en-US" altLang="tr-TR" dirty="0">
                <a:solidFill>
                  <a:srgbClr val="993300"/>
                </a:solidFill>
              </a:rPr>
              <a:t>                                    customer_street and customer_city</a:t>
            </a:r>
            <a:br>
              <a:rPr lang="en-US" altLang="tr-TR" dirty="0">
                <a:solidFill>
                  <a:srgbClr val="993300"/>
                </a:solidFill>
              </a:rPr>
            </a:br>
            <a:r>
              <a:rPr lang="en-US" altLang="tr-TR" dirty="0">
                <a:solidFill>
                  <a:srgbClr val="993300"/>
                </a:solidFill>
              </a:rPr>
              <a:t>]&gt;</a:t>
            </a:r>
            <a:endParaRPr lang="en-US" altLang="tr-TR" dirty="0">
              <a:solidFill>
                <a:srgbClr val="993300"/>
              </a:solidFill>
            </a:endParaRPr>
          </a:p>
          <a:p>
            <a:endParaRPr lang="en-US" altLang="tr-TR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data with ID and IDREF attributes</a:t>
            </a:r>
            <a:endParaRPr kumimoji="1" 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xfrm>
            <a:off x="914400" y="1143000"/>
            <a:ext cx="8267700" cy="5486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60000"/>
              </a:lnSpc>
              <a:buNone/>
            </a:pPr>
            <a:r>
              <a:rPr lang="en-US" altLang="tr-TR" sz="1400" dirty="0"/>
              <a:t>	</a:t>
            </a:r>
            <a:endParaRPr lang="en-US" altLang="tr-TR" sz="1400" dirty="0"/>
          </a:p>
          <a:p>
            <a:pPr>
              <a:lnSpc>
                <a:spcPct val="60000"/>
              </a:lnSpc>
              <a:buNone/>
            </a:pPr>
            <a:r>
              <a:rPr lang="en-US" altLang="tr-TR" sz="1400" dirty="0"/>
              <a:t>	</a:t>
            </a:r>
            <a:r>
              <a:rPr lang="en-US" altLang="tr-TR" dirty="0"/>
              <a:t>&lt;bank-2&gt;</a:t>
            </a:r>
            <a:endParaRPr lang="en-US" altLang="tr-TR" dirty="0"/>
          </a:p>
          <a:p>
            <a:pPr>
              <a:lnSpc>
                <a:spcPct val="60000"/>
              </a:lnSpc>
              <a:buNone/>
            </a:pPr>
            <a:r>
              <a:rPr lang="en-US" altLang="tr-TR" dirty="0"/>
              <a:t>		</a:t>
            </a:r>
            <a:r>
              <a:rPr lang="en-US" altLang="tr-TR" dirty="0">
                <a:solidFill>
                  <a:srgbClr val="993300"/>
                </a:solidFill>
              </a:rPr>
              <a:t>&lt;account account_number=“A-401” owners=“C100 C102”&gt;</a:t>
            </a:r>
            <a:endParaRPr lang="en-US" altLang="tr-TR" dirty="0">
              <a:solidFill>
                <a:srgbClr val="9933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	         </a:t>
            </a:r>
            <a:r>
              <a:rPr lang="en-US" altLang="tr-TR" sz="2000" dirty="0">
                <a:solidFill>
                  <a:srgbClr val="993300"/>
                </a:solidFill>
              </a:rPr>
              <a:t>&lt;branch_name&gt; Downtown &lt;/branch_name&gt;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sz="2000" dirty="0">
                <a:solidFill>
                  <a:srgbClr val="993300"/>
                </a:solidFill>
              </a:rPr>
              <a:t>		        &lt;balance&gt;          500 &lt;/balance&gt;</a:t>
            </a:r>
            <a:endParaRPr lang="en-US" altLang="tr-TR" sz="2000" dirty="0">
              <a:solidFill>
                <a:srgbClr val="9933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		&lt;/account&gt;</a:t>
            </a:r>
            <a:endParaRPr lang="en-US" altLang="tr-TR" dirty="0">
              <a:solidFill>
                <a:srgbClr val="9933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993300"/>
                </a:solidFill>
              </a:rPr>
              <a:t>…..</a:t>
            </a:r>
            <a:endParaRPr lang="en-US" altLang="tr-TR" dirty="0">
              <a:solidFill>
                <a:srgbClr val="9933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dirty="0"/>
              <a:t>	</a:t>
            </a:r>
            <a:r>
              <a:rPr lang="en-US" altLang="tr-TR" dirty="0">
                <a:solidFill>
                  <a:srgbClr val="008000"/>
                </a:solidFill>
              </a:rPr>
              <a:t>	&lt;customer customer_id=“C100” accounts=“A-401”&gt;</a:t>
            </a:r>
            <a:endParaRPr lang="en-US" altLang="tr-TR" dirty="0">
              <a:solidFill>
                <a:srgbClr val="0080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008000"/>
                </a:solidFill>
              </a:rPr>
              <a:t>		         </a:t>
            </a:r>
            <a:r>
              <a:rPr lang="en-US" altLang="tr-TR" sz="2000" dirty="0">
                <a:solidFill>
                  <a:srgbClr val="008000"/>
                </a:solidFill>
              </a:rPr>
              <a:t>&lt;customer_name&gt;Joe         &lt;/customer_name&gt;</a:t>
            </a:r>
            <a:endParaRPr lang="en-US" altLang="tr-TR" sz="2000" dirty="0">
              <a:solidFill>
                <a:srgbClr val="0080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sz="2000" dirty="0">
                <a:solidFill>
                  <a:srgbClr val="008000"/>
                </a:solidFill>
              </a:rPr>
              <a:t>		        &lt;customer_street&gt; Monroe  &lt;/customer_street&gt;</a:t>
            </a:r>
            <a:endParaRPr lang="en-US" altLang="tr-TR" sz="2000" dirty="0">
              <a:solidFill>
                <a:srgbClr val="0080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sz="2000" dirty="0">
                <a:solidFill>
                  <a:srgbClr val="008000"/>
                </a:solidFill>
              </a:rPr>
              <a:t>		        &lt;customer_city&gt;     Madison&lt;/customer_city&gt;</a:t>
            </a:r>
            <a:endParaRPr lang="en-US" altLang="tr-TR" sz="2000" dirty="0">
              <a:solidFill>
                <a:srgbClr val="008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008000"/>
                </a:solidFill>
              </a:rPr>
              <a:t>		&lt;/customer&gt;</a:t>
            </a:r>
            <a:endParaRPr lang="en-US" altLang="tr-TR" dirty="0">
              <a:solidFill>
                <a:srgbClr val="008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008000"/>
                </a:solidFill>
              </a:rPr>
              <a:t>		&lt;customer customer_id=“C102” accounts=“A-401 A-402”&gt;</a:t>
            </a:r>
            <a:endParaRPr lang="en-US" altLang="tr-TR" dirty="0">
              <a:solidFill>
                <a:srgbClr val="0080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008000"/>
                </a:solidFill>
              </a:rPr>
              <a:t>		         </a:t>
            </a:r>
            <a:r>
              <a:rPr lang="en-US" altLang="tr-TR" sz="2000" dirty="0">
                <a:solidFill>
                  <a:srgbClr val="008000"/>
                </a:solidFill>
              </a:rPr>
              <a:t>&lt;customer_name&gt; Mary     &lt;/customer_name&gt;</a:t>
            </a:r>
            <a:endParaRPr lang="en-US" altLang="tr-TR" sz="2000" dirty="0">
              <a:solidFill>
                <a:srgbClr val="0080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sz="2000" dirty="0">
                <a:solidFill>
                  <a:srgbClr val="008000"/>
                </a:solidFill>
              </a:rPr>
              <a:t>		        &lt;customer_street&gt; Erin       &lt;/customer_street&gt;</a:t>
            </a:r>
            <a:endParaRPr lang="en-US" altLang="tr-TR" sz="2000" dirty="0">
              <a:solidFill>
                <a:srgbClr val="008000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sz="2000" dirty="0">
                <a:solidFill>
                  <a:srgbClr val="008000"/>
                </a:solidFill>
              </a:rPr>
              <a:t>		        &lt;customer_city&gt;     Newark &lt;/customer_city&gt;</a:t>
            </a:r>
            <a:endParaRPr lang="en-US" altLang="tr-TR" sz="2000" dirty="0">
              <a:solidFill>
                <a:srgbClr val="008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008000"/>
                </a:solidFill>
              </a:rPr>
              <a:t>		&lt;/customer&gt;</a:t>
            </a:r>
            <a:endParaRPr lang="en-US" altLang="tr-TR" dirty="0">
              <a:solidFill>
                <a:srgbClr val="008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dirty="0"/>
              <a:t>	&lt;/bank-2&gt;</a:t>
            </a:r>
            <a:endParaRPr lang="en-US" altLang="tr-TR" dirty="0"/>
          </a:p>
        </p:txBody>
      </p:sp>
    </p:spTree>
  </p:cSld>
  <p:clrMapOvr>
    <a:masterClrMapping/>
  </p:clrMapOvr>
  <p:transition advTm="545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Date Placeholder 4"/>
          <p:cNvSpPr txBox="1">
            <a:spLocks noGrp="1"/>
          </p:cNvSpPr>
          <p:nvPr>
            <p:ph type="dt" sz="half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bg2"/>
              </a:solidFill>
              <a:latin typeface="Times New Roman" panose="02020603050405020304" charset="0"/>
            </a:endParaRPr>
          </a:p>
        </p:txBody>
      </p:sp>
      <p:sp>
        <p:nvSpPr>
          <p:cNvPr id="17411" name="Footer Placeholder 5"/>
          <p:cNvSpPr txBox="1">
            <a:spLocks noGrp="1"/>
          </p:cNvSpPr>
          <p:nvPr>
            <p:ph type="ftr" sz="quarte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  <p:sp>
        <p:nvSpPr>
          <p:cNvPr id="17412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  <a:ln/>
        </p:spPr>
        <p:txBody>
          <a:bodyPr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kumimoji="1" lang="en-US" altLang="en-US" sz="1400" dirty="0">
                <a:solidFill>
                  <a:schemeClr val="bg2"/>
                </a:solidFill>
                <a:latin typeface="Times New Roman" panose="02020603050405020304" charset="0"/>
                <a:ea typeface="+mn-ea"/>
                <a:cs typeface="+mn-cs"/>
              </a:rPr>
            </a:fld>
            <a:endParaRPr kumimoji="1" lang="en-US" altLang="en-US" sz="1400" dirty="0">
              <a:solidFill>
                <a:schemeClr val="bg2"/>
              </a:solidFill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Documents vs Databases</a:t>
            </a:r>
            <a:endParaRPr kumimoji="1" lang="en-US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4" name="Rectangle 3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3810000" cy="5105400"/>
          </a:xfrm>
          <a:ln/>
        </p:spPr>
        <p:txBody>
          <a:bodyPr vert="horz" wrap="square" lIns="91440" tIns="45720" rIns="91440" bIns="45720" anchor="t" anchorCtr="0"/>
          <a:p>
            <a:pPr algn="ctr"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u="sng" dirty="0">
                <a:latin typeface="+mn-lt"/>
                <a:ea typeface="+mn-ea"/>
                <a:cs typeface="+mn-cs"/>
              </a:rPr>
              <a:t>Document world</a:t>
            </a:r>
            <a:endParaRPr kumimoji="1" lang="en-US" altLang="en-US" sz="2000" u="sng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plenty of small documents</a:t>
            </a:r>
            <a:endParaRPr kumimoji="1" lang="en-US" altLang="en-US" sz="16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usually static 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implicit structure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SzPct val="80000"/>
              <a:buFontTx/>
              <a:buNone/>
            </a:pPr>
            <a:r>
              <a:rPr kumimoji="1" lang="en-US" altLang="en-US" sz="1800" dirty="0">
                <a:latin typeface="+mn-lt"/>
              </a:rPr>
              <a:t>section, paragraph, toc, </a:t>
            </a:r>
            <a:endParaRPr kumimoji="1" lang="en-US" altLang="en-US" sz="1800" dirty="0">
              <a:latin typeface="+mn-lt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tagging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human friendly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content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SzPct val="80000"/>
              <a:buFontTx/>
              <a:buNone/>
            </a:pPr>
            <a:r>
              <a:rPr kumimoji="1" lang="en-US" altLang="en-US" sz="1800" dirty="0">
                <a:latin typeface="+mn-lt"/>
              </a:rPr>
              <a:t>form/layout, annotation</a:t>
            </a:r>
            <a:endParaRPr kumimoji="1" lang="en-US" altLang="en-US" sz="1800" dirty="0">
              <a:latin typeface="+mn-lt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Paradigms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SzPct val="80000"/>
              <a:buFontTx/>
              <a:buNone/>
            </a:pPr>
            <a:r>
              <a:rPr kumimoji="1" lang="en-US" altLang="en-US" sz="1800" dirty="0">
                <a:latin typeface="+mn-lt"/>
              </a:rPr>
              <a:t>“Save as”</a:t>
            </a:r>
            <a:endParaRPr kumimoji="1" lang="en-US" altLang="en-US" sz="1800" dirty="0">
              <a:latin typeface="+mn-lt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meta-data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SzPct val="80000"/>
              <a:buFontTx/>
              <a:buNone/>
            </a:pPr>
            <a:r>
              <a:rPr kumimoji="1" lang="en-US" altLang="en-US" sz="1800" dirty="0">
                <a:latin typeface="+mn-lt"/>
              </a:rPr>
              <a:t>author name, date, subject</a:t>
            </a:r>
            <a:endParaRPr kumimoji="1" lang="en-US" altLang="en-US" sz="1800" dirty="0">
              <a:latin typeface="+mn-lt"/>
            </a:endParaRPr>
          </a:p>
        </p:txBody>
      </p:sp>
      <p:sp>
        <p:nvSpPr>
          <p:cNvPr id="17415" name="Rectangle 4"/>
          <p:cNvSpPr>
            <a:spLocks noGrp="1"/>
          </p:cNvSpPr>
          <p:nvPr>
            <p:ph sz="half" idx="2"/>
          </p:nvPr>
        </p:nvSpPr>
        <p:spPr>
          <a:xfrm>
            <a:off x="4495800" y="934720"/>
            <a:ext cx="4876800" cy="5257800"/>
          </a:xfrm>
          <a:ln/>
        </p:spPr>
        <p:txBody>
          <a:bodyPr vert="horz" wrap="square" lIns="91440" tIns="45720" rIns="91440" bIns="45720" anchor="t" anchorCtr="0"/>
          <a:p>
            <a:pPr algn="ctr"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u="sng" dirty="0">
                <a:latin typeface="+mn-lt"/>
                <a:ea typeface="+mn-ea"/>
                <a:cs typeface="+mn-cs"/>
              </a:rPr>
              <a:t>Database world</a:t>
            </a:r>
            <a:endParaRPr kumimoji="1" lang="en-US" altLang="en-US" sz="2000" u="sng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a few large databases</a:t>
            </a:r>
            <a:endParaRPr kumimoji="1" lang="en-US" altLang="en-US" sz="16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usually dynamic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explicit structure (schema)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8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records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machine friendly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content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SzPct val="80000"/>
              <a:buFontTx/>
              <a:buNone/>
            </a:pPr>
            <a:r>
              <a:rPr kumimoji="1" lang="en-US" altLang="en-US" sz="1800" dirty="0">
                <a:latin typeface="+mn-lt"/>
              </a:rPr>
              <a:t>schema, data, methods</a:t>
            </a:r>
            <a:endParaRPr kumimoji="1" lang="en-US" altLang="en-US" sz="1800" dirty="0">
              <a:latin typeface="+mn-lt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Paradigms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1600" dirty="0">
                <a:latin typeface="+mn-lt"/>
                <a:ea typeface="+mn-ea"/>
                <a:cs typeface="+mn-cs"/>
              </a:rPr>
              <a:t>Atomicity, Concurrency, Isolation, Durability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endParaRPr kumimoji="1" lang="en-US" altLang="en-US" sz="1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&gt; meta-data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SzPct val="80000"/>
              <a:buFontTx/>
              <a:buNone/>
            </a:pPr>
            <a:r>
              <a:rPr kumimoji="1" lang="en-US" altLang="en-US" sz="1800" dirty="0">
                <a:latin typeface="+mn-lt"/>
              </a:rPr>
              <a:t>schema description</a:t>
            </a:r>
            <a:endParaRPr kumimoji="1" lang="en-US" altLang="en-US" sz="1800" dirty="0">
              <a:latin typeface="+mn-lt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Limitations of DTDs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tr-TR" sz="2000" dirty="0"/>
              <a:t>No typing of text elements and attributes</a:t>
            </a:r>
            <a:endParaRPr lang="en-US" altLang="tr-TR" sz="2000" dirty="0"/>
          </a:p>
          <a:p>
            <a:pPr lvl="1"/>
            <a:r>
              <a:rPr lang="en-US" altLang="tr-TR" sz="2000" dirty="0"/>
              <a:t>All values are strings, no integers, reals, etc.</a:t>
            </a:r>
            <a:endParaRPr lang="en-US" altLang="tr-TR" sz="2000" dirty="0"/>
          </a:p>
          <a:p>
            <a:r>
              <a:rPr lang="en-US" altLang="tr-TR" sz="2000" dirty="0"/>
              <a:t>Difficult to specify unordered sets of subelements</a:t>
            </a:r>
            <a:endParaRPr lang="en-US" altLang="tr-TR" sz="2000" dirty="0"/>
          </a:p>
          <a:p>
            <a:pPr lvl="1"/>
            <a:r>
              <a:rPr lang="en-US" altLang="tr-TR" sz="2000" dirty="0"/>
              <a:t>Order is usually irrelevant in databases (unlike in the document-layout environment from which XML evolved)</a:t>
            </a:r>
            <a:endParaRPr lang="en-US" altLang="tr-TR" sz="2000" dirty="0"/>
          </a:p>
          <a:p>
            <a:pPr lvl="1"/>
            <a:r>
              <a:rPr lang="en-US" altLang="tr-TR" sz="2000" dirty="0"/>
              <a:t>(A | B)* allows specification of an unordered set, but</a:t>
            </a:r>
            <a:endParaRPr lang="en-US" altLang="tr-TR" sz="2000" dirty="0"/>
          </a:p>
          <a:p>
            <a:pPr lvl="2"/>
            <a:r>
              <a:rPr lang="en-US" altLang="tr-TR" sz="2000" dirty="0"/>
              <a:t>Cannot ensure that each of A and B occurs only once</a:t>
            </a:r>
            <a:endParaRPr lang="en-US" altLang="tr-TR" sz="2000" dirty="0"/>
          </a:p>
          <a:p>
            <a:r>
              <a:rPr lang="en-US" altLang="tr-TR" sz="2000" dirty="0"/>
              <a:t>IDs and IDREFs are untyped</a:t>
            </a:r>
            <a:endParaRPr lang="en-US" altLang="tr-TR" sz="2000" dirty="0"/>
          </a:p>
          <a:p>
            <a:pPr lvl="1"/>
            <a:r>
              <a:rPr lang="en-US" altLang="tr-TR" sz="2000" dirty="0"/>
              <a:t>The </a:t>
            </a:r>
            <a:r>
              <a:rPr lang="en-US" altLang="tr-TR" sz="2000" i="1" dirty="0"/>
              <a:t>owners</a:t>
            </a:r>
            <a:r>
              <a:rPr lang="en-US" altLang="tr-TR" sz="2000" dirty="0"/>
              <a:t> attribute of an account may contain a reference to another account, which is meaningless</a:t>
            </a:r>
            <a:endParaRPr lang="en-US" altLang="tr-TR" sz="2000" dirty="0"/>
          </a:p>
          <a:p>
            <a:pPr lvl="2"/>
            <a:r>
              <a:rPr lang="en-US" altLang="tr-TR" sz="2000" i="1" dirty="0"/>
              <a:t>owners</a:t>
            </a:r>
            <a:r>
              <a:rPr lang="en-US" altLang="tr-TR" sz="2000" dirty="0"/>
              <a:t> attribute should ideally be constrained to refer to customer elements</a:t>
            </a:r>
            <a:endParaRPr lang="en-US" altLang="tr-TR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Schema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86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XML Schema is a more sophisticated schema language which addresses the drawbacks of DTDs.  Supports</a:t>
            </a:r>
            <a:endParaRPr lang="en-US" altLang="tr-TR" sz="2400" dirty="0"/>
          </a:p>
          <a:p>
            <a:pPr lvl="1"/>
            <a:r>
              <a:rPr lang="en-US" altLang="tr-TR" sz="2400" dirty="0"/>
              <a:t>Typing of values</a:t>
            </a:r>
            <a:endParaRPr lang="en-US" altLang="tr-TR" sz="2400" dirty="0"/>
          </a:p>
          <a:p>
            <a:pPr lvl="2"/>
            <a:r>
              <a:rPr lang="en-US" altLang="tr-TR" sz="2400" dirty="0"/>
              <a:t>E.g. integer, string, etc</a:t>
            </a:r>
            <a:endParaRPr lang="en-US" altLang="tr-TR" sz="2400" dirty="0"/>
          </a:p>
          <a:p>
            <a:pPr lvl="2"/>
            <a:r>
              <a:rPr lang="en-US" altLang="tr-TR" sz="2400" dirty="0"/>
              <a:t>Also, constraints on min/max values</a:t>
            </a:r>
            <a:endParaRPr lang="en-US" altLang="tr-TR" sz="2400" dirty="0"/>
          </a:p>
          <a:p>
            <a:pPr lvl="1"/>
            <a:r>
              <a:rPr lang="en-US" altLang="tr-TR" sz="2400" dirty="0"/>
              <a:t>User-defined, complex types</a:t>
            </a:r>
            <a:endParaRPr lang="en-US" altLang="tr-TR" sz="2400" dirty="0"/>
          </a:p>
          <a:p>
            <a:pPr lvl="1"/>
            <a:r>
              <a:rPr lang="en-US" altLang="tr-TR" sz="2400" dirty="0"/>
              <a:t>Many more features, including</a:t>
            </a:r>
            <a:endParaRPr lang="en-US" altLang="tr-TR" sz="2400" dirty="0"/>
          </a:p>
          <a:p>
            <a:pPr lvl="2"/>
            <a:r>
              <a:rPr lang="en-US" altLang="tr-TR" sz="2400" dirty="0"/>
              <a:t>uniqueness and foreign key constraints, inheritance </a:t>
            </a:r>
            <a:endParaRPr lang="en-US" altLang="tr-TR" sz="2400" dirty="0"/>
          </a:p>
          <a:p>
            <a:r>
              <a:rPr lang="en-US" altLang="tr-TR" sz="2400" dirty="0"/>
              <a:t>XML Schema is itself specified in XML syntax, unlike DTDs</a:t>
            </a:r>
            <a:endParaRPr lang="en-US" altLang="tr-TR" sz="2400" dirty="0"/>
          </a:p>
          <a:p>
            <a:pPr lvl="1"/>
            <a:r>
              <a:rPr lang="en-US" altLang="tr-TR" sz="2400" dirty="0"/>
              <a:t>More-standard representation, but verbose</a:t>
            </a:r>
            <a:endParaRPr lang="en-US" altLang="tr-TR" sz="2400" dirty="0"/>
          </a:p>
          <a:p>
            <a:r>
              <a:rPr lang="en-US" altLang="tr-TR" sz="2400" dirty="0"/>
              <a:t>XML Scheme is integrated with namespaces </a:t>
            </a:r>
            <a:endParaRPr lang="en-US" altLang="tr-TR" sz="2400" dirty="0"/>
          </a:p>
          <a:p>
            <a:r>
              <a:rPr lang="en-US" altLang="tr-TR" sz="2400" dirty="0"/>
              <a:t>BUT:  XML Schema is significantly more complicated than DTDs</a:t>
            </a:r>
            <a:r>
              <a:rPr lang="en-US" altLang="tr-TR" dirty="0"/>
              <a:t>.</a:t>
            </a:r>
            <a:endParaRPr lang="en-US" alt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Schema Version of Bank DTD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xfrm>
            <a:off x="685800" y="1143000"/>
            <a:ext cx="8458200" cy="5410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tr-TR" sz="1600" dirty="0"/>
              <a:t>&lt;xs:schema xmlns:xs=</a:t>
            </a:r>
            <a:r>
              <a:rPr lang="en-US" altLang="tr-TR" sz="1600" dirty="0">
                <a:hlinkClick r:id="rId1"/>
              </a:rPr>
              <a:t>http://www.w3.org/2001/XMLSchema</a:t>
            </a:r>
            <a:r>
              <a:rPr lang="en-US" altLang="tr-TR" sz="1600" dirty="0"/>
              <a:t>&gt;</a:t>
            </a:r>
            <a:endParaRPr lang="en-US" altLang="tr-TR" sz="1600" dirty="0"/>
          </a:p>
          <a:p>
            <a:pPr>
              <a:lnSpc>
                <a:spcPct val="80000"/>
              </a:lnSpc>
              <a:buNone/>
            </a:pPr>
            <a:r>
              <a:rPr lang="en-US" altLang="tr-TR" sz="1600" dirty="0"/>
              <a:t>&lt;xs:element name=“bank” type=“BankType”/&gt;</a:t>
            </a:r>
            <a:endParaRPr lang="en-US" altLang="tr-TR" sz="1600" dirty="0"/>
          </a:p>
          <a:p>
            <a:pPr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&lt;xs:element name=“account”&gt;</a:t>
            </a:r>
            <a:br>
              <a:rPr lang="en-US" altLang="tr-TR" sz="1600" dirty="0">
                <a:solidFill>
                  <a:srgbClr val="993300"/>
                </a:solidFill>
              </a:rPr>
            </a:br>
            <a:r>
              <a:rPr lang="en-US" altLang="tr-TR" sz="1600" dirty="0">
                <a:solidFill>
                  <a:srgbClr val="993300"/>
                </a:solidFill>
              </a:rPr>
              <a:t>&lt;xs:complexType&gt;</a:t>
            </a:r>
            <a:br>
              <a:rPr lang="en-US" altLang="tr-TR" sz="1600" dirty="0">
                <a:solidFill>
                  <a:srgbClr val="993300"/>
                </a:solidFill>
              </a:rPr>
            </a:br>
            <a:r>
              <a:rPr lang="en-US" altLang="tr-TR" sz="1600" dirty="0">
                <a:solidFill>
                  <a:srgbClr val="993300"/>
                </a:solidFill>
              </a:rPr>
              <a:t>      &lt;xs:sequence&gt;</a:t>
            </a:r>
            <a:br>
              <a:rPr lang="en-US" altLang="tr-TR" sz="1600" dirty="0">
                <a:solidFill>
                  <a:srgbClr val="993300"/>
                </a:solidFill>
              </a:rPr>
            </a:br>
            <a:r>
              <a:rPr lang="en-US" altLang="tr-TR" sz="1600" dirty="0">
                <a:solidFill>
                  <a:srgbClr val="993300"/>
                </a:solidFill>
              </a:rPr>
              <a:t>            &lt;xs:element name=“account_number” type=“xs:string”/&gt;</a:t>
            </a:r>
            <a:br>
              <a:rPr lang="en-US" altLang="tr-TR" sz="1600" dirty="0">
                <a:solidFill>
                  <a:srgbClr val="993300"/>
                </a:solidFill>
              </a:rPr>
            </a:br>
            <a:r>
              <a:rPr lang="en-US" altLang="tr-TR" sz="1600" dirty="0">
                <a:solidFill>
                  <a:srgbClr val="993300"/>
                </a:solidFill>
              </a:rPr>
              <a:t>            &lt;xs:element name=“branch_name”      type=“xs:string”/&gt;</a:t>
            </a:r>
            <a:br>
              <a:rPr lang="en-US" altLang="tr-TR" sz="1600" dirty="0">
                <a:solidFill>
                  <a:srgbClr val="993300"/>
                </a:solidFill>
              </a:rPr>
            </a:br>
            <a:r>
              <a:rPr lang="en-US" altLang="tr-TR" sz="1600" dirty="0">
                <a:solidFill>
                  <a:srgbClr val="993300"/>
                </a:solidFill>
              </a:rPr>
              <a:t>            &lt;xs:element name=“balance”               type=“xs:decimal”/&gt;</a:t>
            </a:r>
            <a:br>
              <a:rPr lang="en-US" altLang="tr-TR" sz="1600" dirty="0">
                <a:solidFill>
                  <a:srgbClr val="993300"/>
                </a:solidFill>
              </a:rPr>
            </a:br>
            <a:r>
              <a:rPr lang="en-US" altLang="tr-TR" sz="1600" dirty="0">
                <a:solidFill>
                  <a:srgbClr val="993300"/>
                </a:solidFill>
              </a:rPr>
              <a:t>      &lt;/xs:squence&gt;</a:t>
            </a:r>
            <a:br>
              <a:rPr lang="en-US" altLang="tr-TR" sz="1600" dirty="0">
                <a:solidFill>
                  <a:srgbClr val="993300"/>
                </a:solidFill>
              </a:rPr>
            </a:br>
            <a:r>
              <a:rPr lang="en-US" altLang="tr-TR" sz="1600" dirty="0">
                <a:solidFill>
                  <a:srgbClr val="993300"/>
                </a:solidFill>
              </a:rPr>
              <a:t>&lt;/xs:complexType&gt;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&lt;/xs:element&gt;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sz="1600" dirty="0"/>
              <a:t>…..</a:t>
            </a:r>
            <a:r>
              <a:rPr lang="en-US" altLang="tr-TR" sz="2000" dirty="0"/>
              <a:t> </a:t>
            </a:r>
            <a:r>
              <a:rPr lang="en-US" altLang="tr-TR" sz="1600" dirty="0"/>
              <a:t>definitions of customer and depositor ….</a:t>
            </a:r>
            <a:endParaRPr lang="en-US" altLang="tr-TR" sz="1600" dirty="0"/>
          </a:p>
          <a:p>
            <a:pPr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006666"/>
                </a:solidFill>
              </a:rPr>
              <a:t>&lt;xs:complexType</a:t>
            </a:r>
            <a:r>
              <a:rPr lang="en-US" altLang="tr-TR" sz="2000" dirty="0">
                <a:solidFill>
                  <a:srgbClr val="006666"/>
                </a:solidFill>
              </a:rPr>
              <a:t> </a:t>
            </a:r>
            <a:r>
              <a:rPr lang="en-US" altLang="tr-TR" sz="1600" dirty="0">
                <a:solidFill>
                  <a:srgbClr val="006666"/>
                </a:solidFill>
              </a:rPr>
              <a:t>name=“BankType”&gt;</a:t>
            </a:r>
            <a:br>
              <a:rPr lang="en-US" altLang="tr-TR" sz="1600" dirty="0">
                <a:solidFill>
                  <a:srgbClr val="006666"/>
                </a:solidFill>
              </a:rPr>
            </a:br>
            <a:r>
              <a:rPr lang="en-US" altLang="tr-TR" sz="1600" dirty="0">
                <a:solidFill>
                  <a:srgbClr val="006666"/>
                </a:solidFill>
              </a:rPr>
              <a:t>&lt;xs:sequence&gt;</a:t>
            </a:r>
            <a:endParaRPr lang="en-US" altLang="tr-TR" sz="1600" dirty="0">
              <a:solidFill>
                <a:srgbClr val="006666"/>
              </a:solidFill>
            </a:endParaRPr>
          </a:p>
          <a:p>
            <a:pPr lvl="2">
              <a:lnSpc>
                <a:spcPct val="50000"/>
              </a:lnSpc>
              <a:buNone/>
            </a:pPr>
            <a:r>
              <a:rPr lang="en-US" altLang="tr-TR" dirty="0">
                <a:solidFill>
                  <a:srgbClr val="006666"/>
                </a:solidFill>
              </a:rPr>
              <a:t>&lt;xs:element ref=“account”   minOccurs=“0” maxOccurs=“unbounded”/&gt;</a:t>
            </a:r>
            <a:endParaRPr lang="en-US" altLang="tr-TR" dirty="0">
              <a:solidFill>
                <a:srgbClr val="006666"/>
              </a:solidFill>
            </a:endParaRPr>
          </a:p>
          <a:p>
            <a:pPr lvl="2">
              <a:lnSpc>
                <a:spcPct val="50000"/>
              </a:lnSpc>
              <a:buNone/>
            </a:pPr>
            <a:r>
              <a:rPr lang="en-US" altLang="tr-TR" dirty="0">
                <a:solidFill>
                  <a:srgbClr val="006666"/>
                </a:solidFill>
              </a:rPr>
              <a:t>&lt;xs:element ref=“customer” minOccurs=“0” maxOccurs=“unbounded”/&gt;</a:t>
            </a:r>
            <a:endParaRPr lang="en-US" altLang="tr-TR" dirty="0">
              <a:solidFill>
                <a:srgbClr val="006666"/>
              </a:solidFill>
            </a:endParaRPr>
          </a:p>
          <a:p>
            <a:pPr lvl="2">
              <a:lnSpc>
                <a:spcPct val="50000"/>
              </a:lnSpc>
              <a:buNone/>
            </a:pPr>
            <a:r>
              <a:rPr lang="en-US" altLang="tr-TR" dirty="0">
                <a:solidFill>
                  <a:srgbClr val="006666"/>
                </a:solidFill>
              </a:rPr>
              <a:t>&lt;xs:element ref=“depositor” minOccurs=“0” maxOccurs=“unbounded”/&gt;</a:t>
            </a:r>
            <a:endParaRPr lang="en-US" altLang="tr-TR" dirty="0">
              <a:solidFill>
                <a:srgbClr val="006666"/>
              </a:solidFill>
            </a:endParaRPr>
          </a:p>
          <a:p>
            <a:pPr lvl="1">
              <a:lnSpc>
                <a:spcPct val="60000"/>
              </a:lnSpc>
              <a:buNone/>
            </a:pPr>
            <a:r>
              <a:rPr lang="en-US" altLang="tr-TR" dirty="0">
                <a:solidFill>
                  <a:srgbClr val="006666"/>
                </a:solidFill>
              </a:rPr>
              <a:t>&lt;/xs:sequence&gt;</a:t>
            </a:r>
            <a:endParaRPr lang="en-US" altLang="tr-TR" dirty="0">
              <a:solidFill>
                <a:srgbClr val="006666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sz="1600" dirty="0">
                <a:solidFill>
                  <a:srgbClr val="006666"/>
                </a:solidFill>
              </a:rPr>
              <a:t>&lt;/xs:complexType&gt;</a:t>
            </a:r>
            <a:endParaRPr lang="en-US" altLang="tr-TR" sz="1600" dirty="0">
              <a:solidFill>
                <a:srgbClr val="006666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altLang="tr-TR" sz="1600" dirty="0"/>
              <a:t>&lt;/xs:schema&gt;</a:t>
            </a:r>
            <a:endParaRPr lang="en-US" altLang="tr-TR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Schema Version of Bank DTD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0" y="1093788"/>
            <a:ext cx="9144000" cy="538321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800" dirty="0"/>
              <a:t>Choice of “xs:” was ours -- any other namespace prefix could be chosen</a:t>
            </a:r>
            <a:endParaRPr lang="en-US" altLang="tr-TR" sz="2800" dirty="0"/>
          </a:p>
          <a:p>
            <a:r>
              <a:rPr lang="en-US" altLang="tr-TR" sz="2800" dirty="0"/>
              <a:t>Element “bank” has type “BankType”, which is defined separately</a:t>
            </a:r>
            <a:endParaRPr lang="en-US" altLang="tr-TR" sz="2800" dirty="0"/>
          </a:p>
          <a:p>
            <a:pPr lvl="1"/>
            <a:r>
              <a:rPr lang="en-US" altLang="tr-TR" sz="2800" dirty="0"/>
              <a:t>xs:complexType is used later to create the named complex type “BankType”</a:t>
            </a:r>
            <a:endParaRPr lang="en-US" altLang="tr-TR" sz="2800" dirty="0"/>
          </a:p>
          <a:p>
            <a:r>
              <a:rPr lang="en-US" altLang="tr-TR" sz="2800" dirty="0"/>
              <a:t>Element “account” has its type defined in-line</a:t>
            </a:r>
            <a:endParaRPr lang="en-US" altLang="tr-TR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More features of </a:t>
            </a:r>
            <a:r>
              <a:rPr kumimoji="1" lang="en-US" sz="3200" b="1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Schema</a:t>
            </a:r>
            <a:endParaRPr kumimoji="1" lang="en-US" sz="3200" b="1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tr-TR" dirty="0"/>
              <a:t>Attributes specified by xs:attribute tag:</a:t>
            </a:r>
            <a:endParaRPr lang="en-US" altLang="tr-TR" dirty="0"/>
          </a:p>
          <a:p>
            <a:pPr lvl="1"/>
            <a:r>
              <a:rPr lang="en-US" altLang="tr-TR" dirty="0">
                <a:solidFill>
                  <a:srgbClr val="993300"/>
                </a:solidFill>
              </a:rPr>
              <a:t>&lt;xs:</a:t>
            </a:r>
            <a:r>
              <a:rPr lang="en-US" altLang="tr-TR" b="1" dirty="0">
                <a:solidFill>
                  <a:srgbClr val="993300"/>
                </a:solidFill>
              </a:rPr>
              <a:t>attribute</a:t>
            </a:r>
            <a:r>
              <a:rPr lang="en-US" altLang="tr-TR" dirty="0">
                <a:solidFill>
                  <a:srgbClr val="993300"/>
                </a:solidFill>
              </a:rPr>
              <a:t> name = “account_number”/&gt;</a:t>
            </a:r>
            <a:endParaRPr lang="en-US" altLang="tr-TR" dirty="0"/>
          </a:p>
          <a:p>
            <a:pPr lvl="1"/>
            <a:r>
              <a:rPr lang="en-US" altLang="tr-TR" dirty="0"/>
              <a:t>adding the attribute use = “required” means value must be specified</a:t>
            </a:r>
            <a:endParaRPr lang="en-US" altLang="tr-TR" dirty="0"/>
          </a:p>
          <a:p>
            <a:r>
              <a:rPr lang="en-US" altLang="tr-TR" dirty="0"/>
              <a:t>Key constraint: “account numbers form a key for account elements under the root bank element: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</a:t>
            </a:r>
            <a:r>
              <a:rPr lang="en-US" altLang="tr-TR" dirty="0">
                <a:solidFill>
                  <a:srgbClr val="993300"/>
                </a:solidFill>
              </a:rPr>
              <a:t>&lt;xs:</a:t>
            </a:r>
            <a:r>
              <a:rPr lang="en-US" altLang="tr-TR" b="1" dirty="0">
                <a:solidFill>
                  <a:srgbClr val="993300"/>
                </a:solidFill>
              </a:rPr>
              <a:t>key</a:t>
            </a:r>
            <a:r>
              <a:rPr lang="en-US" altLang="tr-TR" dirty="0">
                <a:solidFill>
                  <a:srgbClr val="993300"/>
                </a:solidFill>
              </a:rPr>
              <a:t> name = “accountKey”&gt;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	</a:t>
            </a:r>
            <a:r>
              <a:rPr lang="en-US" altLang="tr-TR" dirty="0">
                <a:solidFill>
                  <a:srgbClr val="993300"/>
                </a:solidFill>
              </a:rPr>
              <a:t>&lt;xs:selector xpath =</a:t>
            </a:r>
            <a:r>
              <a:rPr lang="en-US" altLang="tr-TR" dirty="0"/>
              <a:t> </a:t>
            </a:r>
            <a:r>
              <a:rPr lang="en-US" altLang="tr-TR" dirty="0">
                <a:solidFill>
                  <a:srgbClr val="993300"/>
                </a:solidFill>
              </a:rPr>
              <a:t>“/ bank/account”/&gt;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	</a:t>
            </a:r>
            <a:r>
              <a:rPr lang="en-US" altLang="tr-TR" dirty="0">
                <a:solidFill>
                  <a:srgbClr val="993300"/>
                </a:solidFill>
              </a:rPr>
              <a:t>&lt;xs:field xpath = “account_number”/&gt;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</a:t>
            </a:r>
            <a:r>
              <a:rPr lang="en-US" altLang="tr-TR" dirty="0">
                <a:solidFill>
                  <a:srgbClr val="993300"/>
                </a:solidFill>
              </a:rPr>
              <a:t>&lt;\xs:key&gt;</a:t>
            </a:r>
            <a:endParaRPr lang="en-US" altLang="tr-TR" dirty="0"/>
          </a:p>
          <a:p>
            <a:r>
              <a:rPr lang="en-US" altLang="tr-TR" dirty="0"/>
              <a:t>Foreign key constraint from depositor to account: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</a:t>
            </a:r>
            <a:r>
              <a:rPr lang="en-US" altLang="tr-TR" dirty="0">
                <a:solidFill>
                  <a:srgbClr val="993300"/>
                </a:solidFill>
              </a:rPr>
              <a:t>&lt;xs:</a:t>
            </a:r>
            <a:r>
              <a:rPr lang="en-US" altLang="tr-TR" b="1" dirty="0">
                <a:solidFill>
                  <a:srgbClr val="993300"/>
                </a:solidFill>
              </a:rPr>
              <a:t>keyre</a:t>
            </a:r>
            <a:r>
              <a:rPr lang="en-US" altLang="tr-TR" dirty="0">
                <a:solidFill>
                  <a:srgbClr val="993300"/>
                </a:solidFill>
              </a:rPr>
              <a:t>f name = “depositorAccountKey” refer=“accountKey”&gt;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	</a:t>
            </a:r>
            <a:r>
              <a:rPr lang="en-US" altLang="tr-TR" dirty="0">
                <a:solidFill>
                  <a:srgbClr val="993300"/>
                </a:solidFill>
              </a:rPr>
              <a:t>&lt;xs:selector xpath =</a:t>
            </a:r>
            <a:r>
              <a:rPr lang="en-US" altLang="tr-TR" dirty="0"/>
              <a:t> </a:t>
            </a:r>
            <a:r>
              <a:rPr lang="en-US" altLang="tr-TR" dirty="0">
                <a:solidFill>
                  <a:srgbClr val="993300"/>
                </a:solidFill>
              </a:rPr>
              <a:t>“/bank/depositor ”/&gt;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	</a:t>
            </a:r>
            <a:r>
              <a:rPr lang="en-US" altLang="tr-TR" dirty="0">
                <a:solidFill>
                  <a:srgbClr val="993300"/>
                </a:solidFill>
              </a:rPr>
              <a:t>&lt;xs:field xpath = “account_number”/&gt;</a:t>
            </a:r>
            <a:endParaRPr lang="en-US" altLang="tr-TR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tr-TR" dirty="0"/>
              <a:t>		</a:t>
            </a:r>
            <a:r>
              <a:rPr lang="en-US" altLang="tr-TR" dirty="0">
                <a:solidFill>
                  <a:srgbClr val="993300"/>
                </a:solidFill>
              </a:rPr>
              <a:t>&lt;\xs:keyref&gt;</a:t>
            </a:r>
            <a:endParaRPr lang="en-US" alt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8" cy="3097213"/>
          </a:xfrm>
          <a:extLst>
            <a:ext uri="{909E8E84-426E-40DD-AFC4-6F175D3DCCD1}">
              <a14:hiddenFill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7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JSON</a:t>
            </a:r>
            <a:br>
              <a:rPr kumimoji="1" lang="en-US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1" lang="el-GR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88963" y="77788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Trends in XML and JSON usage</a:t>
            </a:r>
            <a:endParaRPr kumimoji="1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2227" name="Group 3"/>
          <p:cNvGrpSpPr/>
          <p:nvPr/>
        </p:nvGrpSpPr>
        <p:grpSpPr>
          <a:xfrm>
            <a:off x="1158875" y="727075"/>
            <a:ext cx="6689725" cy="4113213"/>
            <a:chOff x="2342825" y="1752600"/>
            <a:chExt cx="5094431" cy="3081010"/>
          </a:xfrm>
        </p:grpSpPr>
        <p:pic>
          <p:nvPicPr>
            <p:cNvPr id="52230" name="Picture 2"/>
            <p:cNvPicPr>
              <a:picLocks noChangeAspect="1"/>
            </p:cNvPicPr>
            <p:nvPr/>
          </p:nvPicPr>
          <p:blipFill>
            <a:blip r:embed="rId1"/>
            <a:srcRect l="27885" t="32629" r="48105" b="38254"/>
            <a:stretch>
              <a:fillRect/>
            </a:stretch>
          </p:blipFill>
          <p:spPr>
            <a:xfrm>
              <a:off x="2684585" y="1752600"/>
              <a:ext cx="3659066" cy="23850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31" name="TextBox 5"/>
            <p:cNvSpPr txBox="1"/>
            <p:nvPr/>
          </p:nvSpPr>
          <p:spPr>
            <a:xfrm>
              <a:off x="2400300" y="4572000"/>
              <a:ext cx="5036956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</a:defRPr>
              </a:lvl2pPr>
              <a:lvl3pPr marL="10858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33CC33"/>
                </a:buClr>
                <a:buSzPct val="75000"/>
                <a:buFont typeface="Webdings" panose="05030102010509060703" charset="2"/>
                <a:buChar char="4"/>
                <a:defRPr kumimoji="1">
                  <a:solidFill>
                    <a:schemeClr val="tx1"/>
                  </a:solidFill>
                  <a:latin typeface="+mn-lt"/>
                </a:defRPr>
              </a:lvl3pPr>
              <a:lvl4pPr marL="14287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+mn-lt"/>
                </a:defRPr>
              </a:lvl4pPr>
              <a:lvl5pPr marL="17716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Based on directory of 11,000 web APIs listed at Programmable Web, December 2013</a:t>
              </a:r>
              <a:endParaRPr lang="en-US" altLang="en-US" sz="11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232" name="TextBox 6"/>
            <p:cNvSpPr txBox="1"/>
            <p:nvPr/>
          </p:nvSpPr>
          <p:spPr>
            <a:xfrm>
              <a:off x="2342825" y="1760220"/>
              <a:ext cx="407484" cy="2490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</a:defRPr>
              </a:lvl2pPr>
              <a:lvl3pPr marL="10858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33CC33"/>
                </a:buClr>
                <a:buSzPct val="75000"/>
                <a:buFont typeface="Webdings" panose="05030102010509060703" charset="2"/>
                <a:buChar char="4"/>
                <a:defRPr kumimoji="1">
                  <a:solidFill>
                    <a:schemeClr val="tx1"/>
                  </a:solidFill>
                  <a:latin typeface="+mn-lt"/>
                </a:defRPr>
              </a:lvl3pPr>
              <a:lvl4pPr marL="14287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+mn-lt"/>
                </a:defRPr>
              </a:lvl4pPr>
              <a:lvl5pPr marL="17716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70%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30%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eaLnBrk="1" hangingPunct="1">
                <a:lnSpc>
                  <a:spcPts val="11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en-US" altLang="en-US" sz="10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114831" y="2057368"/>
              <a:ext cx="400061" cy="342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234" name="TextBox 8"/>
            <p:cNvSpPr txBox="1"/>
            <p:nvPr/>
          </p:nvSpPr>
          <p:spPr>
            <a:xfrm>
              <a:off x="6492240" y="1844040"/>
              <a:ext cx="59984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</a:defRPr>
              </a:lvl2pPr>
              <a:lvl3pPr marL="10858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33CC33"/>
                </a:buClr>
                <a:buSzPct val="75000"/>
                <a:buFont typeface="Webdings" panose="05030102010509060703" charset="2"/>
                <a:buChar char="4"/>
                <a:defRPr kumimoji="1">
                  <a:solidFill>
                    <a:schemeClr val="tx1"/>
                  </a:solidFill>
                  <a:latin typeface="+mn-lt"/>
                </a:defRPr>
              </a:lvl3pPr>
              <a:lvl4pPr marL="14287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+mn-lt"/>
                </a:defRPr>
              </a:lvl4pPr>
              <a:lvl5pPr marL="17716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XML</a:t>
              </a:r>
              <a:endParaRPr lang="en-US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206908" y="2846272"/>
              <a:ext cx="307984" cy="1952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236" name="TextBox 10"/>
            <p:cNvSpPr txBox="1"/>
            <p:nvPr/>
          </p:nvSpPr>
          <p:spPr>
            <a:xfrm>
              <a:off x="6469380" y="2864094"/>
              <a:ext cx="66556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</a:defRPr>
              </a:lvl2pPr>
              <a:lvl3pPr marL="10858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33CC33"/>
                </a:buClr>
                <a:buSzPct val="75000"/>
                <a:buFont typeface="Webdings" panose="05030102010509060703" charset="2"/>
                <a:buChar char="4"/>
                <a:defRPr kumimoji="1">
                  <a:solidFill>
                    <a:schemeClr val="tx1"/>
                  </a:solidFill>
                  <a:latin typeface="+mn-lt"/>
                </a:defRPr>
              </a:lvl3pPr>
              <a:lvl4pPr marL="14287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+mn-lt"/>
                </a:defRPr>
              </a:lvl4pPr>
              <a:lvl5pPr marL="17716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lang="en-US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237" name="TextBox 11"/>
            <p:cNvSpPr txBox="1"/>
            <p:nvPr/>
          </p:nvSpPr>
          <p:spPr>
            <a:xfrm>
              <a:off x="2750309" y="4114507"/>
              <a:ext cx="338426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</a:defRPr>
              </a:lvl2pPr>
              <a:lvl3pPr marL="10858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33CC33"/>
                </a:buClr>
                <a:buSzPct val="75000"/>
                <a:buFont typeface="Webdings" panose="05030102010509060703" charset="2"/>
                <a:buChar char="4"/>
                <a:defRPr kumimoji="1">
                  <a:solidFill>
                    <a:schemeClr val="tx1"/>
                  </a:solidFill>
                  <a:latin typeface="+mn-lt"/>
                </a:defRPr>
              </a:lvl3pPr>
              <a:lvl4pPr marL="14287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+mn-lt"/>
                </a:defRPr>
              </a:lvl4pPr>
              <a:lvl5pPr marL="1771650" indent="-228600" algn="l" rtl="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2006    2007     2008    2009        2010     2011      2012      2013</a:t>
              </a:r>
              <a:endParaRPr lang="en-US" altLang="en-US" sz="10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2750824" y="4114549"/>
              <a:ext cx="34560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228" name="Picture 5" descr="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5643563"/>
            <a:ext cx="777875" cy="67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ounded Rectangular Callout 1"/>
          <p:cNvSpPr/>
          <p:nvPr/>
        </p:nvSpPr>
        <p:spPr bwMode="auto">
          <a:xfrm>
            <a:off x="3648075" y="4840288"/>
            <a:ext cx="1960563" cy="803275"/>
          </a:xfrm>
          <a:prstGeom prst="wedgeRoundRectCallout">
            <a:avLst>
              <a:gd name="adj1" fmla="val -55810"/>
              <a:gd name="adj2" fmla="val 105890"/>
              <a:gd name="adj3" fmla="val 16667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Wow! I better have expertise in both XML and JSON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JSON as an XML Alternative</a:t>
            </a:r>
            <a:endParaRPr kumimoji="1" lang="el-GR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685800" y="1052513"/>
            <a:ext cx="7980363" cy="48244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en-US" altLang="en-US" dirty="0"/>
              <a:t>JSON is a light-weight alternative to XML for data-interchange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JSON = JavaScript Object Notation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It’s really language independent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/>
              <a:t>most programming languages can easily read it and instantiate objects or some other data structure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Defined in </a:t>
            </a:r>
            <a:r>
              <a:rPr lang="en-US" altLang="en-US" dirty="0">
                <a:hlinkClick r:id="rId1"/>
              </a:rPr>
              <a:t>RFC 4627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Started gaining tracking ~2006 and now widely used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hlinkClick r:id="rId2"/>
              </a:rPr>
              <a:t>http://json.org/</a:t>
            </a:r>
            <a:r>
              <a:rPr lang="en-US" altLang="en-US" dirty="0"/>
              <a:t> has more information</a:t>
            </a:r>
            <a:endParaRPr lang="en-US" altLang="en-US" dirty="0"/>
          </a:p>
          <a:p>
            <a:pPr eaLnBrk="1" hangingPunct="1">
              <a:lnSpc>
                <a:spcPct val="120000"/>
              </a:lnSpc>
            </a:pPr>
            <a:endParaRPr lang="el-G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1" lang="en-US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4248150" cy="5184775"/>
          </a:xfrm>
          <a:ln/>
        </p:spPr>
        <p:txBody>
          <a:bodyPr vert="horz" wrap="square" lIns="91440" tIns="45720" rIns="91440" bIns="45720" anchor="t" anchorCtr="0"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{"firstName": "John",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"lastName" : "Smith",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"age"          : 25,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"address"   :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{"streetAdr” : "21 2nd Street",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  "city"         : "New York",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  "state"       : "NY",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  ”zip"          : "10021"},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"phoneNumber":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[{"type"  : "home",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  "number": "212 555-1234"},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 {"type"  : "fax",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     "number” : "646 555-4567"}]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dirty="0"/>
              <a:t> }</a:t>
            </a:r>
            <a:endParaRPr lang="en-US" altLang="en-US" sz="2000" dirty="0"/>
          </a:p>
        </p:txBody>
      </p:sp>
      <p:sp>
        <p:nvSpPr>
          <p:cNvPr id="55300" name="Content Placeholder 2"/>
          <p:cNvSpPr txBox="1"/>
          <p:nvPr/>
        </p:nvSpPr>
        <p:spPr>
          <a:xfrm>
            <a:off x="4643438" y="1412875"/>
            <a:ext cx="4249737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281305" lvl="0" indent="-28130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This is a JSON object with five key-value pairs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281305" lvl="0" indent="-28130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Objects are wrapped by curly braces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281305" lvl="0" indent="-28130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There are no object IDs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281305" lvl="0" indent="-28130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Keys are strings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281305" lvl="0" indent="-28130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Values are numbers, strings, objects or arrays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281305" lvl="0" indent="-28130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Ararys are wrapped by square brackets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281305" lvl="0" indent="-28130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Why use JSON?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0" y="1093788"/>
            <a:ext cx="8475663" cy="49037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Straightforward syntax </a:t>
            </a:r>
            <a:endParaRPr lang="en-US" altLang="en-US" sz="2800" dirty="0"/>
          </a:p>
          <a:p>
            <a:r>
              <a:rPr lang="en-US" altLang="en-US" sz="2800" dirty="0"/>
              <a:t>Easy to create and manipulate </a:t>
            </a:r>
            <a:endParaRPr lang="en-US" altLang="en-US" sz="2800" dirty="0"/>
          </a:p>
          <a:p>
            <a:r>
              <a:rPr lang="en-US" altLang="en-US" sz="2800" dirty="0"/>
              <a:t>Can be natively parsed in JavaScript using eval() </a:t>
            </a:r>
            <a:endParaRPr lang="en-US" altLang="en-US" sz="2800" dirty="0"/>
          </a:p>
          <a:p>
            <a:r>
              <a:rPr lang="en-US" altLang="en-US" sz="2800" dirty="0"/>
              <a:t>Supported by all major JavaScript frameworks </a:t>
            </a:r>
            <a:endParaRPr lang="en-US" altLang="en-US" sz="2800" dirty="0"/>
          </a:p>
          <a:p>
            <a:r>
              <a:rPr lang="en-US" altLang="en-US" sz="2800" dirty="0"/>
              <a:t>Supported by most backend technologies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4" name="Date Placeholder 4"/>
          <p:cNvSpPr txBox="1">
            <a:spLocks noGrp="1"/>
          </p:cNvSpPr>
          <p:nvPr>
            <p:ph type="dt" sz="half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bg2"/>
              </a:solidFill>
              <a:latin typeface="Times New Roman" panose="02020603050405020304" charset="0"/>
            </a:endParaRPr>
          </a:p>
        </p:txBody>
      </p:sp>
      <p:sp>
        <p:nvSpPr>
          <p:cNvPr id="18435" name="Footer Placeholder 5"/>
          <p:cNvSpPr txBox="1">
            <a:spLocks noGrp="1"/>
          </p:cNvSpPr>
          <p:nvPr>
            <p:ph type="ftr" sz="quarte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  <p:sp>
        <p:nvSpPr>
          <p:cNvPr id="18436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  <a:ln/>
        </p:spPr>
        <p:txBody>
          <a:bodyPr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kumimoji="1" lang="en-US" altLang="en-US" sz="1400" dirty="0">
                <a:solidFill>
                  <a:schemeClr val="bg2"/>
                </a:solidFill>
                <a:latin typeface="Times New Roman" panose="02020603050405020304" charset="0"/>
                <a:ea typeface="+mn-ea"/>
                <a:cs typeface="+mn-cs"/>
              </a:rPr>
            </a:fld>
            <a:endParaRPr kumimoji="1" lang="en-US" altLang="en-US" sz="1400" dirty="0">
              <a:solidFill>
                <a:schemeClr val="bg2"/>
              </a:solidFill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to do with them</a:t>
            </a:r>
            <a:endParaRPr kumimoji="1" lang="en-US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8" name="Rectangle 3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ctr">
              <a:buSzPct val="90000"/>
              <a:buFontTx/>
              <a:buNone/>
            </a:pPr>
            <a:r>
              <a:rPr kumimoji="1" lang="en-US" altLang="en-US" sz="2000" u="sng" dirty="0">
                <a:latin typeface="+mn-lt"/>
                <a:ea typeface="+mn-ea"/>
                <a:cs typeface="+mn-cs"/>
              </a:rPr>
              <a:t>Documents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editing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printing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spell-checking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counting words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retrieving (IR)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searching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18439" name="Rectangle 4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ctr">
              <a:lnSpc>
                <a:spcPct val="90000"/>
              </a:lnSpc>
              <a:buSzPct val="90000"/>
              <a:buFontTx/>
              <a:buNone/>
            </a:pPr>
            <a:r>
              <a:rPr kumimoji="1" lang="en-US" altLang="en-US" sz="2000" u="sng" dirty="0">
                <a:latin typeface="+mn-lt"/>
                <a:ea typeface="+mn-ea"/>
                <a:cs typeface="+mn-cs"/>
              </a:rPr>
              <a:t>Database</a:t>
            </a:r>
            <a:endParaRPr kumimoji="1" lang="en-US" altLang="en-US" sz="2000" u="sng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updating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cleaning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querying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r>
              <a:rPr kumimoji="1" lang="en-US" altLang="en-US" sz="2000" dirty="0">
                <a:latin typeface="+mn-lt"/>
                <a:ea typeface="+mn-ea"/>
                <a:cs typeface="+mn-cs"/>
              </a:rPr>
              <a:t>composing/transforming</a:t>
            </a:r>
            <a:endParaRPr kumimoji="1" lang="en-US" altLang="en-US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SzPct val="90000"/>
            </a:pPr>
            <a:endParaRPr kumimoji="1" lang="en-US" altLang="en-US" sz="20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Much Like XML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76200" y="1093788"/>
            <a:ext cx="8399463" cy="49037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dirty="0"/>
              <a:t>Plain text formats 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“Self-describing“ (human readable) 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Hierarchical (Values can contain lists of objects or values)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Not Like XML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152400" y="1093788"/>
            <a:ext cx="8991600" cy="49037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Lighter and faster than XML 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JSON uses typed objects. All XML values are typeless strings and must be parsed at runtime. 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Less syntax, no semantics 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Properties are immediately accessible to JavaScript code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Evaluation</a:t>
            </a:r>
            <a:endParaRPr kumimoji="1" lang="en-US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228600" y="1093788"/>
            <a:ext cx="8247063" cy="49037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dirty="0"/>
              <a:t>JSON is simpler than XML and more compact</a:t>
            </a:r>
            <a:endParaRPr lang="en-US" altLang="en-US" sz="2400" dirty="0"/>
          </a:p>
          <a:p>
            <a:pPr lvl="1"/>
            <a:r>
              <a:rPr lang="en-US" altLang="en-US" sz="2400" dirty="0"/>
              <a:t>No closing tags, but if you compress XML and JSON the difference is not so great</a:t>
            </a:r>
            <a:endParaRPr lang="en-US" altLang="en-US" sz="2400" dirty="0"/>
          </a:p>
          <a:p>
            <a:pPr lvl="1"/>
            <a:r>
              <a:rPr lang="en-US" altLang="en-US" sz="2400" dirty="0"/>
              <a:t>XML parsing is hard because of its complexity</a:t>
            </a:r>
            <a:endParaRPr lang="en-US" altLang="en-US" sz="2400" dirty="0"/>
          </a:p>
          <a:p>
            <a:r>
              <a:rPr lang="en-US" altLang="en-US" sz="2400" dirty="0"/>
              <a:t>JSON has a better fit for OO systems than XML</a:t>
            </a:r>
            <a:endParaRPr lang="en-US" altLang="en-US" sz="2400" dirty="0"/>
          </a:p>
          <a:p>
            <a:r>
              <a:rPr lang="en-US" altLang="en-US" sz="2400" dirty="0"/>
              <a:t>JSON is not as extensible as XML</a:t>
            </a:r>
            <a:endParaRPr lang="en-US" altLang="en-US" sz="2400" dirty="0"/>
          </a:p>
          <a:p>
            <a:r>
              <a:rPr lang="en-US" altLang="en-US" sz="2400" dirty="0"/>
              <a:t>Preferred for simple data exchange by many</a:t>
            </a:r>
            <a:endParaRPr lang="en-US" altLang="en-US" sz="2400" dirty="0"/>
          </a:p>
          <a:p>
            <a:r>
              <a:rPr lang="en-US" altLang="en-US" sz="2400" dirty="0"/>
              <a:t>Less syntax, no semantics</a:t>
            </a:r>
            <a:endParaRPr lang="en-US" altLang="en-US" sz="2400" dirty="0"/>
          </a:p>
          <a:p>
            <a:r>
              <a:rPr lang="en-US" altLang="en-US" sz="2400" dirty="0"/>
              <a:t>Schemas?  We don’t need schemas!</a:t>
            </a:r>
            <a:endParaRPr lang="en-US" altLang="en-US" sz="2400" dirty="0"/>
          </a:p>
          <a:p>
            <a:r>
              <a:rPr lang="en-US" altLang="en-US" sz="2400" dirty="0"/>
              <a:t>Transforms?  Write your own.</a:t>
            </a:r>
            <a:endParaRPr lang="en-US" altLang="en-US" sz="2400" dirty="0"/>
          </a:p>
          <a:p>
            <a:r>
              <a:rPr lang="en-US" altLang="en-US" sz="2400" dirty="0">
                <a:hlinkClick r:id="rId1"/>
              </a:rPr>
              <a:t>Worse is better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Semi-structured Data Models</a:t>
            </a:r>
            <a:endParaRPr kumimoji="1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SzPct val="90000"/>
            </a:pPr>
            <a:endParaRPr kumimoji="1" lang="en-US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9460" name="Content Placeholder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SzPct val="90000"/>
            </a:pPr>
            <a:endParaRPr kumimoji="1" lang="en-US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the relational database management system, a schema must be defined before data can be stored.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Schema is known to the query processor.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Exploited to derive efficient implementations to access and update data.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a semi-structured data model (e.g., XML and JSON), a schema need not be defined prior to “data creation”.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Flexible data model as the schema need not be defined ahead of time, and there may not be a structured schema associated with the data.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Semi-structured data tends to be “self-describing”.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Also tends to be hierarchical.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Non-First Normal Form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2" name="Date Placeholder 3"/>
          <p:cNvSpPr txBox="1">
            <a:spLocks noGrp="1"/>
          </p:cNvSpPr>
          <p:nvPr>
            <p:ph type="dt" sz="half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chemeClr val="bg2"/>
              </a:solidFill>
              <a:latin typeface="Times New Roman" panose="02020603050405020304" charset="0"/>
            </a:endParaRPr>
          </a:p>
        </p:txBody>
      </p:sp>
      <p:sp>
        <p:nvSpPr>
          <p:cNvPr id="20483" name="Footer Placeholder 4"/>
          <p:cNvSpPr txBox="1">
            <a:spLocks noGrp="1"/>
          </p:cNvSpPr>
          <p:nvPr>
            <p:ph type="ftr" sz="quarte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  <p:sp>
        <p:nvSpPr>
          <p:cNvPr id="20484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  <a:ln/>
        </p:spPr>
        <p:txBody>
          <a:bodyPr/>
          <a:p>
            <a:pPr marL="0" indent="0" algn="r">
              <a:spcBef>
                <a:spcPct val="50000"/>
              </a:spcBef>
              <a:buClrTx/>
              <a:buSzTx/>
              <a:buFontTx/>
              <a:buNone/>
            </a:pPr>
            <a:fld id="{9A0DB2DC-4C9A-4742-B13C-FB6460FD3503}" type="slidenum">
              <a:rPr kumimoji="1" lang="en-US" altLang="en-US" sz="1400" dirty="0">
                <a:solidFill>
                  <a:schemeClr val="bg2"/>
                </a:solidFill>
                <a:latin typeface="Times New Roman" panose="02020603050405020304" charset="0"/>
                <a:ea typeface="+mn-ea"/>
                <a:cs typeface="+mn-cs"/>
              </a:rPr>
            </a:fld>
            <a:endParaRPr kumimoji="1" lang="en-US" altLang="en-US" sz="1400" dirty="0">
              <a:solidFill>
                <a:schemeClr val="bg2"/>
              </a:solidFill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HTML</a:t>
            </a:r>
            <a:endParaRPr kumimoji="1" lang="en-US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6" name="Rectangle 3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2590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Lingua franca for publishing hypertext on the World Wide Web</a:t>
            </a:r>
            <a:endParaRPr lang="en-US" altLang="en-US" dirty="0"/>
          </a:p>
          <a:p>
            <a:r>
              <a:rPr lang="en-US" altLang="en-US" dirty="0"/>
              <a:t>Designed to describe how a Web browser should arrange text, images and push-buttons on a page.</a:t>
            </a:r>
            <a:endParaRPr lang="en-US" altLang="en-US" dirty="0"/>
          </a:p>
          <a:p>
            <a:r>
              <a:rPr lang="en-US" altLang="en-US" dirty="0"/>
              <a:t>Easy to learn, but does not convey structure.</a:t>
            </a:r>
            <a:endParaRPr lang="en-US" altLang="en-US" dirty="0"/>
          </a:p>
          <a:p>
            <a:r>
              <a:rPr lang="en-US" altLang="en-US" dirty="0"/>
              <a:t>Fixed tag set.</a:t>
            </a:r>
            <a:endParaRPr lang="en-US" altLang="en-US" dirty="0"/>
          </a:p>
        </p:txBody>
      </p:sp>
      <p:sp>
        <p:nvSpPr>
          <p:cNvPr id="20487" name="Text Box 4"/>
          <p:cNvSpPr txBox="1"/>
          <p:nvPr/>
        </p:nvSpPr>
        <p:spPr>
          <a:xfrm>
            <a:off x="1447800" y="3886200"/>
            <a:ext cx="6572250" cy="2301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&lt;HTML&gt;</a:t>
            </a:r>
            <a:endParaRPr lang="en-US" altLang="en-US" sz="1600" dirty="0">
              <a:solidFill>
                <a:schemeClr val="tx2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&lt;HEAD&gt;&lt;TITLE&gt;</a:t>
            </a:r>
            <a:r>
              <a:rPr lang="en-US" altLang="en-US" sz="1600" dirty="0">
                <a:solidFill>
                  <a:schemeClr val="accent2"/>
                </a:solidFill>
                <a:latin typeface="Tahoma" pitchFamily="34" charset="0"/>
              </a:rPr>
              <a:t>Welcome to the XML course</a:t>
            </a: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&lt;/TITLE&gt;&lt;/HEAD&gt;</a:t>
            </a:r>
            <a:endParaRPr lang="en-US" altLang="en-US" sz="1600" dirty="0">
              <a:solidFill>
                <a:schemeClr val="tx2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&lt;BODY&gt;</a:t>
            </a:r>
            <a:endParaRPr lang="en-US" altLang="en-US" sz="1600" dirty="0">
              <a:solidFill>
                <a:schemeClr val="tx2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rgbClr val="33CC33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&lt;H1&gt;</a:t>
            </a:r>
            <a:r>
              <a:rPr lang="en-US" altLang="en-US" sz="1600" dirty="0">
                <a:solidFill>
                  <a:schemeClr val="accent2"/>
                </a:solidFill>
                <a:latin typeface="Tahoma" pitchFamily="34" charset="0"/>
              </a:rPr>
              <a:t>Introduction</a:t>
            </a: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&lt;/H1&gt;</a:t>
            </a:r>
            <a:endParaRPr lang="en-US" altLang="en-US" sz="1600" dirty="0">
              <a:solidFill>
                <a:schemeClr val="tx2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&lt;IMG</a:t>
            </a:r>
            <a:r>
              <a:rPr lang="en-US" altLang="en-US" sz="1600" dirty="0">
                <a:latin typeface="Tahoma" pitchFamily="34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SRC</a:t>
            </a:r>
            <a:r>
              <a:rPr lang="en-US" altLang="en-US" sz="1600" dirty="0">
                <a:latin typeface="Tahoma" pitchFamily="34" charset="0"/>
              </a:rPr>
              <a:t>=</a:t>
            </a:r>
            <a:r>
              <a:rPr lang="en-US" altLang="en-US" sz="1600" dirty="0">
                <a:solidFill>
                  <a:schemeClr val="accent2"/>
                </a:solidFill>
                <a:latin typeface="Tahoma" pitchFamily="34" charset="0"/>
              </a:rPr>
              <a:t>”dragon.jpeg"</a:t>
            </a:r>
            <a:r>
              <a:rPr lang="en-US" altLang="en-US" sz="1600" dirty="0">
                <a:latin typeface="Tahoma" pitchFamily="34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WIDTH</a:t>
            </a:r>
            <a:r>
              <a:rPr lang="en-US" altLang="en-US" sz="1600" dirty="0">
                <a:latin typeface="Tahoma" pitchFamily="34" charset="0"/>
              </a:rPr>
              <a:t>=</a:t>
            </a:r>
            <a:r>
              <a:rPr lang="en-US" altLang="en-US" sz="1600" dirty="0">
                <a:solidFill>
                  <a:schemeClr val="accent2"/>
                </a:solidFill>
                <a:latin typeface="Tahoma" pitchFamily="34" charset="0"/>
              </a:rPr>
              <a:t>"200"</a:t>
            </a:r>
            <a:r>
              <a:rPr lang="en-US" altLang="en-US" sz="1600" dirty="0">
                <a:latin typeface="Tahoma" pitchFamily="34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HEIGHT</a:t>
            </a:r>
            <a:r>
              <a:rPr lang="en-US" altLang="en-US" sz="1600" dirty="0">
                <a:latin typeface="Tahoma" pitchFamily="34" charset="0"/>
              </a:rPr>
              <a:t>=</a:t>
            </a:r>
            <a:r>
              <a:rPr lang="en-US" altLang="en-US" sz="1600" dirty="0">
                <a:solidFill>
                  <a:schemeClr val="accent2"/>
                </a:solidFill>
                <a:latin typeface="Tahoma" pitchFamily="34" charset="0"/>
              </a:rPr>
              <a:t>"150”</a:t>
            </a: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 &gt;</a:t>
            </a:r>
            <a:endParaRPr lang="en-US" altLang="en-US" sz="1600" dirty="0">
              <a:solidFill>
                <a:schemeClr val="tx2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solidFill>
                <a:schemeClr val="tx2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&lt;/BODY&gt;</a:t>
            </a:r>
            <a:endParaRPr lang="en-US" altLang="en-US" sz="1600" dirty="0">
              <a:solidFill>
                <a:schemeClr val="tx2"/>
              </a:solidFill>
              <a:latin typeface="Tahoma" pitchFamily="34" charset="0"/>
            </a:endParaRPr>
          </a:p>
          <a:p>
            <a:pPr marL="457200" lvl="1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Tahoma" pitchFamily="34" charset="0"/>
              </a:rPr>
              <a:t>&lt;/HTML&gt;</a:t>
            </a:r>
            <a:endParaRPr lang="en-US" altLang="en-US" sz="1600" dirty="0">
              <a:solidFill>
                <a:schemeClr val="tx2"/>
              </a:solidFill>
            </a:endParaRPr>
          </a:p>
        </p:txBody>
      </p:sp>
      <p:sp>
        <p:nvSpPr>
          <p:cNvPr id="20488" name="Text Box 5"/>
          <p:cNvSpPr txBox="1"/>
          <p:nvPr/>
        </p:nvSpPr>
        <p:spPr>
          <a:xfrm>
            <a:off x="533400" y="3505200"/>
            <a:ext cx="1154113" cy="31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3300"/>
                </a:solidFill>
                <a:latin typeface="Tahoma" pitchFamily="34" charset="0"/>
              </a:rPr>
              <a:t>Opening tag</a:t>
            </a:r>
            <a:endParaRPr lang="en-US" altLang="en-US" sz="14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20489" name="Text Box 6"/>
          <p:cNvSpPr txBox="1"/>
          <p:nvPr/>
        </p:nvSpPr>
        <p:spPr>
          <a:xfrm>
            <a:off x="4876800" y="3429000"/>
            <a:ext cx="1370013" cy="31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3300"/>
                </a:solidFill>
                <a:latin typeface="Tahoma" pitchFamily="34" charset="0"/>
              </a:rPr>
              <a:t>Text (PCDATA)</a:t>
            </a:r>
            <a:endParaRPr lang="en-US" altLang="en-US" sz="14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20490" name="Text Box 7"/>
          <p:cNvSpPr txBox="1"/>
          <p:nvPr/>
        </p:nvSpPr>
        <p:spPr>
          <a:xfrm>
            <a:off x="533400" y="5410200"/>
            <a:ext cx="1062038" cy="31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3300"/>
                </a:solidFill>
                <a:latin typeface="Tahoma" pitchFamily="34" charset="0"/>
              </a:rPr>
              <a:t>Closing tag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20491" name="Text Box 8"/>
          <p:cNvSpPr txBox="1"/>
          <p:nvPr/>
        </p:nvSpPr>
        <p:spPr>
          <a:xfrm>
            <a:off x="7315200" y="5486400"/>
            <a:ext cx="1317625" cy="31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3300"/>
                </a:solidFill>
                <a:latin typeface="Tahoma" pitchFamily="34" charset="0"/>
              </a:rPr>
              <a:t>“Bachelor” tag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20492" name="Text Box 9"/>
          <p:cNvSpPr txBox="1"/>
          <p:nvPr/>
        </p:nvSpPr>
        <p:spPr>
          <a:xfrm>
            <a:off x="3810000" y="5715000"/>
            <a:ext cx="1362075" cy="31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3300"/>
                </a:solidFill>
                <a:latin typeface="Tahoma" pitchFamily="34" charset="0"/>
              </a:rPr>
              <a:t>Attribute name</a:t>
            </a:r>
            <a:endParaRPr lang="en-US" altLang="en-US" sz="1400" dirty="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20493" name="Text Box 10"/>
          <p:cNvSpPr txBox="1"/>
          <p:nvPr/>
        </p:nvSpPr>
        <p:spPr>
          <a:xfrm>
            <a:off x="5334000" y="5715000"/>
            <a:ext cx="1343025" cy="314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3300"/>
                </a:solidFill>
                <a:latin typeface="Tahoma" pitchFamily="34" charset="0"/>
              </a:rPr>
              <a:t>Attribute value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20494" name="Line 11"/>
          <p:cNvSpPr/>
          <p:nvPr/>
        </p:nvSpPr>
        <p:spPr>
          <a:xfrm>
            <a:off x="1371600" y="3962400"/>
            <a:ext cx="6096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5" name="Line 12"/>
          <p:cNvSpPr/>
          <p:nvPr/>
        </p:nvSpPr>
        <p:spPr>
          <a:xfrm>
            <a:off x="1371600" y="5791200"/>
            <a:ext cx="609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6" name="Line 13"/>
          <p:cNvSpPr/>
          <p:nvPr/>
        </p:nvSpPr>
        <p:spPr>
          <a:xfrm flipH="1">
            <a:off x="5334000" y="3810000"/>
            <a:ext cx="2286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7" name="Line 14"/>
          <p:cNvSpPr/>
          <p:nvPr/>
        </p:nvSpPr>
        <p:spPr>
          <a:xfrm flipH="1" flipV="1">
            <a:off x="7315200" y="52578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8" name="Line 15"/>
          <p:cNvSpPr/>
          <p:nvPr/>
        </p:nvSpPr>
        <p:spPr>
          <a:xfrm flipV="1">
            <a:off x="4419600" y="54102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9" name="Line 16"/>
          <p:cNvSpPr/>
          <p:nvPr/>
        </p:nvSpPr>
        <p:spPr>
          <a:xfrm flipH="1" flipV="1">
            <a:off x="5486400" y="54102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about XML?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9029700" cy="52101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XML:  Extensible Markup Language</a:t>
            </a:r>
            <a:endParaRPr lang="en-US" altLang="tr-TR" sz="2400" dirty="0"/>
          </a:p>
          <a:p>
            <a:r>
              <a:rPr lang="en-US" altLang="tr-TR" sz="2400" dirty="0"/>
              <a:t>Defined by the WWW Consortium (W3C)</a:t>
            </a:r>
            <a:endParaRPr lang="en-US" altLang="tr-TR" sz="2400" dirty="0"/>
          </a:p>
          <a:p>
            <a:r>
              <a:rPr lang="en-US" altLang="tr-TR" sz="2400" dirty="0"/>
              <a:t>Derived from SGML (Standard Generalized Markup Language), but simpler to use than SGML </a:t>
            </a:r>
            <a:endParaRPr lang="en-US" altLang="tr-TR" sz="2400" dirty="0"/>
          </a:p>
          <a:p>
            <a:r>
              <a:rPr lang="en-US" altLang="tr-TR" sz="2400" dirty="0"/>
              <a:t>Documents have tags giving extra information about sections of the document</a:t>
            </a:r>
            <a:endParaRPr lang="en-US" altLang="tr-TR" sz="2400" dirty="0"/>
          </a:p>
          <a:p>
            <a:pPr lvl="1"/>
            <a:r>
              <a:rPr lang="en-US" altLang="tr-TR" sz="2400" dirty="0"/>
              <a:t>E.g.  </a:t>
            </a:r>
            <a:r>
              <a:rPr lang="en-US" altLang="tr-TR" sz="2400" dirty="0">
                <a:solidFill>
                  <a:srgbClr val="993300"/>
                </a:solidFill>
              </a:rPr>
              <a:t>&lt;title&gt; XML &lt;/title&gt;  &lt;slide&gt; Introduction …&lt;/slide&gt;</a:t>
            </a:r>
            <a:endParaRPr lang="en-US" altLang="tr-TR" sz="2400" dirty="0">
              <a:solidFill>
                <a:srgbClr val="993300"/>
              </a:solidFill>
            </a:endParaRPr>
          </a:p>
          <a:p>
            <a:r>
              <a:rPr lang="en-US" altLang="tr-TR" sz="2400" b="1" dirty="0"/>
              <a:t>Extensible</a:t>
            </a:r>
            <a:r>
              <a:rPr lang="en-US" altLang="tr-TR" sz="2400" dirty="0"/>
              <a:t>, unlike HTML</a:t>
            </a:r>
            <a:endParaRPr lang="en-US" altLang="tr-TR" sz="2400" dirty="0"/>
          </a:p>
          <a:p>
            <a:pPr lvl="1"/>
            <a:r>
              <a:rPr lang="en-US" altLang="tr-TR" sz="2400" dirty="0"/>
              <a:t>Users can add new tags, and </a:t>
            </a:r>
            <a:r>
              <a:rPr lang="en-US" altLang="tr-TR" sz="2400" i="1" dirty="0"/>
              <a:t>separately</a:t>
            </a:r>
            <a:r>
              <a:rPr lang="en-US" altLang="tr-TR" sz="2400" dirty="0"/>
              <a:t> specify how the tag should be handled for display</a:t>
            </a:r>
            <a:endParaRPr lang="en-US" altLang="tr-TR" sz="2400" dirty="0"/>
          </a:p>
          <a:p>
            <a:pPr>
              <a:buNone/>
            </a:pPr>
            <a:endParaRPr lang="en-US" alt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 Introduction (Cont.)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9105900" cy="52101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dirty="0"/>
              <a:t>The ability to specify new tags, and to create nested tag structures make XML a great way to exchange </a:t>
            </a:r>
            <a:r>
              <a:rPr lang="en-US" altLang="tr-TR" b="1" dirty="0"/>
              <a:t>data</a:t>
            </a:r>
            <a:r>
              <a:rPr lang="en-US" altLang="tr-TR" dirty="0"/>
              <a:t>, not just documents.</a:t>
            </a:r>
            <a:endParaRPr lang="en-US" altLang="tr-TR" dirty="0"/>
          </a:p>
          <a:p>
            <a:pPr lvl="1"/>
            <a:r>
              <a:rPr lang="en-US" altLang="tr-TR" sz="1600" dirty="0"/>
              <a:t>Much of the use of XML has been in data exchange applications, not as a replacement for HTML</a:t>
            </a:r>
            <a:endParaRPr lang="en-US" altLang="tr-TR" sz="1600" dirty="0"/>
          </a:p>
          <a:p>
            <a:r>
              <a:rPr lang="en-US" altLang="tr-TR" dirty="0"/>
              <a:t>Tags make data (relatively) self-documenting </a:t>
            </a:r>
            <a:endParaRPr lang="en-US" altLang="tr-TR" dirty="0"/>
          </a:p>
          <a:p>
            <a:pPr lvl="1"/>
            <a:r>
              <a:rPr lang="en-US" altLang="tr-TR" sz="1600" dirty="0"/>
              <a:t>E.g.</a:t>
            </a:r>
            <a:br>
              <a:rPr lang="en-US" altLang="tr-TR" sz="1600" dirty="0"/>
            </a:br>
            <a:r>
              <a:rPr lang="en-US" altLang="tr-TR" sz="1600" dirty="0"/>
              <a:t>     </a:t>
            </a:r>
            <a:r>
              <a:rPr lang="en-US" altLang="tr-TR" sz="1600" dirty="0">
                <a:solidFill>
                  <a:srgbClr val="993300"/>
                </a:solidFill>
              </a:rPr>
              <a:t>&lt;bank&gt;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 &lt;account&gt;  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&lt;account_number&gt; A-101     &lt;/account_number&gt;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&lt;branch_name&gt;      Downtown &lt;/branch_name&gt;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&lt;balance&gt;              500         &lt;/balance&gt;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 &lt;/account&gt;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 &lt;depositor&gt;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&lt;account_number&gt; A-101    &lt;/account_number&gt;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2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&lt;customer_name&gt; Johnson &lt;/customer_name&gt;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 lvl="1"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 &lt;/depositor&gt;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tr-TR" sz="1600" dirty="0">
                <a:solidFill>
                  <a:srgbClr val="993300"/>
                </a:solidFill>
              </a:rPr>
              <a:t>               &lt;/bank&gt;</a:t>
            </a:r>
            <a:endParaRPr lang="en-US" altLang="tr-TR" sz="1600" dirty="0">
              <a:solidFill>
                <a:srgbClr val="993300"/>
              </a:solidFill>
            </a:endParaRPr>
          </a:p>
          <a:p>
            <a:pPr>
              <a:lnSpc>
                <a:spcPct val="70000"/>
              </a:lnSpc>
              <a:buNone/>
            </a:pPr>
            <a:endParaRPr lang="en-US" altLang="tr-TR" sz="16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XML: Motivation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339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dirty="0"/>
              <a:t>Data interchange is critical in today’s networked world</a:t>
            </a:r>
            <a:endParaRPr lang="en-US" altLang="tr-TR" dirty="0"/>
          </a:p>
          <a:p>
            <a:pPr lvl="1"/>
            <a:r>
              <a:rPr lang="en-US" altLang="tr-TR" dirty="0"/>
              <a:t>Examples:</a:t>
            </a:r>
            <a:endParaRPr lang="en-US" altLang="tr-TR" dirty="0"/>
          </a:p>
          <a:p>
            <a:pPr lvl="2"/>
            <a:r>
              <a:rPr lang="en-US" altLang="tr-TR" dirty="0"/>
              <a:t>Banking:  funds transfer</a:t>
            </a:r>
            <a:endParaRPr lang="en-US" altLang="tr-TR" dirty="0"/>
          </a:p>
          <a:p>
            <a:pPr lvl="2"/>
            <a:r>
              <a:rPr lang="en-US" altLang="tr-TR" dirty="0"/>
              <a:t>Order processing (especially inter-company orders)</a:t>
            </a:r>
            <a:endParaRPr lang="en-US" altLang="tr-TR" dirty="0"/>
          </a:p>
          <a:p>
            <a:pPr lvl="2"/>
            <a:r>
              <a:rPr lang="en-US" altLang="tr-TR" dirty="0"/>
              <a:t>Scientific data</a:t>
            </a:r>
            <a:endParaRPr lang="en-US" altLang="tr-TR" dirty="0"/>
          </a:p>
          <a:p>
            <a:pPr lvl="3"/>
            <a:r>
              <a:rPr lang="en-US" altLang="tr-TR" dirty="0"/>
              <a:t>Chemistry:  ChemML, …</a:t>
            </a:r>
            <a:endParaRPr lang="en-US" altLang="tr-TR" dirty="0"/>
          </a:p>
          <a:p>
            <a:pPr lvl="3"/>
            <a:r>
              <a:rPr lang="en-US" altLang="tr-TR" dirty="0"/>
              <a:t>Genetics:    BSML (Bio-Sequence Markup Language), …</a:t>
            </a:r>
            <a:endParaRPr lang="en-US" altLang="tr-TR" dirty="0"/>
          </a:p>
          <a:p>
            <a:pPr lvl="1"/>
            <a:r>
              <a:rPr lang="en-US" altLang="tr-TR" dirty="0"/>
              <a:t>Paper flow of information between organizations is being replaced by electronic flow of information</a:t>
            </a:r>
            <a:endParaRPr lang="en-US" altLang="tr-TR" dirty="0"/>
          </a:p>
          <a:p>
            <a:r>
              <a:rPr lang="en-US" altLang="tr-TR" dirty="0"/>
              <a:t>Each application area has its own set of standards for representing information</a:t>
            </a:r>
            <a:endParaRPr lang="en-US" altLang="tr-TR" dirty="0"/>
          </a:p>
          <a:p>
            <a:r>
              <a:rPr lang="en-US" altLang="tr-TR" dirty="0"/>
              <a:t>XML has become the basis for all new generation data interchange formats</a:t>
            </a:r>
            <a:endParaRPr lang="en-US" alt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0</TotalTime>
  <Words>17480</Words>
  <Application>WPS Presentation</Application>
  <PresentationFormat>On-screen Show (4:3)</PresentationFormat>
  <Paragraphs>631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Arial</vt:lpstr>
      <vt:lpstr>SimSun</vt:lpstr>
      <vt:lpstr>Wingdings</vt:lpstr>
      <vt:lpstr>Helvetica</vt:lpstr>
      <vt:lpstr>Monotype Sorts</vt:lpstr>
      <vt:lpstr>Webdings</vt:lpstr>
      <vt:lpstr>Webdings</vt:lpstr>
      <vt:lpstr>Times New Roman</vt:lpstr>
      <vt:lpstr>Symbol</vt:lpstr>
      <vt:lpstr>Gubbi</vt:lpstr>
      <vt:lpstr>Calibri</vt:lpstr>
      <vt:lpstr>Trebuchet MS</vt:lpstr>
      <vt:lpstr>OpenSymbol</vt:lpstr>
      <vt:lpstr>Tahoma</vt:lpstr>
      <vt:lpstr>DejaVu Sans</vt:lpstr>
      <vt:lpstr>MS PGothic</vt:lpstr>
      <vt:lpstr>Droid Sans Fallback</vt:lpstr>
      <vt:lpstr>Calibri</vt:lpstr>
      <vt:lpstr>Microsoft YaHei</vt:lpstr>
      <vt:lpstr>Arial Unicode MS</vt:lpstr>
      <vt:lpstr>db-5-grey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Mugla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Tugba Suzek</dc:creator>
  <cp:lastModifiedBy>Tuğba Önal Süzek</cp:lastModifiedBy>
  <cp:revision>184</cp:revision>
  <cp:lastPrinted>2024-01-07T20:22:07Z</cp:lastPrinted>
  <dcterms:created xsi:type="dcterms:W3CDTF">2024-01-07T20:22:07Z</dcterms:created>
  <dcterms:modified xsi:type="dcterms:W3CDTF">2024-01-07T20:22:07Z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