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21"/>
  </p:handoutMasterIdLst>
  <p:sldIdLst>
    <p:sldId id="571" r:id="rId3"/>
    <p:sldId id="548" r:id="rId4"/>
    <p:sldId id="547" r:id="rId5"/>
    <p:sldId id="500" r:id="rId6"/>
    <p:sldId id="501" r:id="rId8"/>
    <p:sldId id="502" r:id="rId9"/>
    <p:sldId id="503" r:id="rId10"/>
    <p:sldId id="504" r:id="rId11"/>
    <p:sldId id="505" r:id="rId12"/>
    <p:sldId id="506" r:id="rId13"/>
    <p:sldId id="507" r:id="rId14"/>
    <p:sldId id="508" r:id="rId15"/>
    <p:sldId id="509" r:id="rId16"/>
    <p:sldId id="510" r:id="rId17"/>
    <p:sldId id="514" r:id="rId18"/>
    <p:sldId id="515" r:id="rId19"/>
    <p:sldId id="545" r:id="rId20"/>
  </p:sldIdLst>
  <p:sldSz cx="9144000" cy="6858000" type="screen4x3"/>
  <p:notesSz cx="7315200" cy="96012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6FDFD"/>
    <a:srgbClr val="FFFFFF"/>
    <a:srgbClr val="EAEAEA"/>
    <a:srgbClr val="87EB87"/>
    <a:srgbClr val="008000"/>
    <a:srgbClr val="FFCC00"/>
    <a:srgbClr val="F8F8F8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8"/>
    <p:restoredTop sz="94664"/>
  </p:normalViewPr>
  <p:slideViewPr>
    <p:cSldViewPr showGuides="1">
      <p:cViewPr varScale="1">
        <p:scale>
          <a:sx n="72" d="100"/>
          <a:sy n="72" d="100"/>
        </p:scale>
        <p:origin x="1326" y="54"/>
      </p:cViewPr>
      <p:guideLst>
        <p:guide orient="horz" pos="679"/>
        <p:guide pos="5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/>
          <a:lstStyle>
            <a:lvl1pPr defTabSz="967105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  <a:defRPr kumimoji="1" sz="1300" i="1">
                <a:latin typeface="Helvetica" pitchFamily="34" charset="0"/>
                <a:sym typeface="Symbol" pitchFamily="18" charset="2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None/>
              <a:defRPr/>
            </a:pPr>
            <a:endParaRPr kumimoji="1" lang="en-US" sz="13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  <a:sym typeface="Symbol" pitchFamily="18" charset="2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/>
          <a:lstStyle>
            <a:lvl1pPr algn="r" defTabSz="967105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  <a:defRPr kumimoji="1" sz="1300" i="1">
                <a:latin typeface="Helvetica" pitchFamily="34" charset="0"/>
                <a:sym typeface="Symbol" pitchFamily="18" charset="2"/>
              </a:defRPr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None/>
              <a:defRPr/>
            </a:pPr>
            <a:endParaRPr kumimoji="1" lang="en-US" sz="13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  <a:sym typeface="Symbol" pitchFamily="18" charset="2"/>
            </a:endParaRP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/>
          <a:lstStyle>
            <a:lvl1pPr defTabSz="967105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  <a:defRPr kumimoji="1" sz="1300" i="1">
                <a:latin typeface="Helvetica" pitchFamily="34" charset="0"/>
                <a:sym typeface="Symbol" pitchFamily="18" charset="2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None/>
              <a:defRPr/>
            </a:pPr>
            <a:endParaRPr kumimoji="1" lang="en-US" sz="13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  <a:sym typeface="Symbol" pitchFamily="18" charset="2"/>
            </a:endParaRPr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/>
          <a:lstStyle>
            <a:lvl1pPr algn="r" defTabSz="967105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  <a:defRPr kumimoji="1" sz="1300" i="1">
                <a:sym typeface="Symbol" pitchFamily="18" charset="2"/>
              </a:defRPr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None/>
              <a:defRPr/>
            </a:pPr>
            <a:fld id="{982FE519-B12A-4993-8FD8-AA805C535C9F}" type="slidenum">
              <a:rPr kumimoji="1" lang="en-US" altLang="en-US" sz="13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sym typeface="Symbol" pitchFamily="18" charset="2"/>
              </a:rPr>
            </a:fld>
            <a:endParaRPr kumimoji="1" lang="en-US" altLang="en-US" sz="13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  <a:sym typeface="Symbol" pitchFamily="18" charset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ctr" anchorCtr="0" compatLnSpc="1"/>
          <a:lstStyle>
            <a:lvl1pPr defTabSz="967105">
              <a:defRPr sz="13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ctr" anchorCtr="0" compatLnSpc="1"/>
          <a:lstStyle>
            <a:lvl1pPr algn="r" defTabSz="967105">
              <a:defRPr sz="13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316" name="Rectangle 4"/>
          <p:cNvSpPr>
            <a:spLocks noTextEdi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b" anchorCtr="0" compatLnSpc="1"/>
          <a:lstStyle>
            <a:lvl1pPr defTabSz="967105">
              <a:defRPr sz="13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b" anchorCtr="0" compatLnSpc="1"/>
          <a:lstStyle>
            <a:lvl1pPr algn="r" defTabSz="967105">
              <a:defRPr sz="13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025C0F-C821-42CE-AA2F-81DC2322F8F4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96661" tIns="48331" rIns="96661" bIns="48331" anchor="b" anchorCtr="0"/>
          <a:p>
            <a:pPr lvl="0" algn="r" defTabSz="967105"/>
            <a:fld id="{9A0DB2DC-4C9A-4742-B13C-FB6460FD3503}" type="slidenum">
              <a:rPr lang="en-US" altLang="en-US" sz="1300" dirty="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/>
        </p:spPr>
        <p:txBody>
          <a:bodyPr wrap="none" lIns="96661" tIns="48331" rIns="96661" bIns="48331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96661" tIns="48331" rIns="96661" bIns="48331" anchor="b" anchorCtr="0"/>
          <a:p>
            <a:pPr lvl="0" algn="r" defTabSz="967105"/>
            <a:fld id="{9A0DB2DC-4C9A-4742-B13C-FB6460FD3503}" type="slidenum">
              <a:rPr lang="en-US" altLang="en-US" sz="1300" dirty="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/>
        </p:spPr>
        <p:txBody>
          <a:bodyPr wrap="none" lIns="96661" tIns="48331" rIns="96661" bIns="48331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96661" tIns="48331" rIns="96661" bIns="48331" anchor="b" anchorCtr="0"/>
          <a:p>
            <a:pPr lvl="0" algn="r" defTabSz="967105"/>
            <a:fld id="{9A0DB2DC-4C9A-4742-B13C-FB6460FD3503}" type="slidenum">
              <a:rPr lang="en-US" altLang="en-US" sz="1300" dirty="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/>
        </p:spPr>
        <p:txBody>
          <a:bodyPr wrap="none" lIns="96661" tIns="48331" rIns="96661" bIns="48331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96661" tIns="48331" rIns="96661" bIns="48331" anchor="b" anchorCtr="0"/>
          <a:p>
            <a:pPr lvl="0" algn="r" defTabSz="967105"/>
            <a:fld id="{9A0DB2DC-4C9A-4742-B13C-FB6460FD3503}" type="slidenum">
              <a:rPr lang="en-US" altLang="en-US" sz="1300" dirty="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/>
        </p:spPr>
        <p:txBody>
          <a:bodyPr wrap="none" lIns="96661" tIns="48331" rIns="96661" bIns="48331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96661" tIns="48331" rIns="96661" bIns="48331" anchor="b" anchorCtr="0"/>
          <a:p>
            <a:pPr lvl="0" algn="r" defTabSz="967105"/>
            <a:fld id="{9A0DB2DC-4C9A-4742-B13C-FB6460FD3503}" type="slidenum">
              <a:rPr lang="en-US" altLang="en-US" sz="1300" dirty="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/>
        </p:spPr>
        <p:txBody>
          <a:bodyPr wrap="none" lIns="96661" tIns="48331" rIns="96661" bIns="48331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96661" tIns="48331" rIns="96661" bIns="48331" anchor="b" anchorCtr="0"/>
          <a:p>
            <a:pPr lvl="0" algn="r" defTabSz="967105"/>
            <a:fld id="{9A0DB2DC-4C9A-4742-B13C-FB6460FD3503}" type="slidenum">
              <a:rPr lang="en-US" altLang="en-US" sz="1300" dirty="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/>
        </p:spPr>
        <p:txBody>
          <a:bodyPr wrap="none" lIns="96661" tIns="48331" rIns="96661" bIns="48331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96661" tIns="48331" rIns="96661" bIns="48331" anchor="b" anchorCtr="0"/>
          <a:p>
            <a:pPr lvl="0" algn="r" defTabSz="967105"/>
            <a:fld id="{9A0DB2DC-4C9A-4742-B13C-FB6460FD3503}" type="slidenum">
              <a:rPr lang="en-US" altLang="en-US" sz="1300" dirty="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/>
        </p:spPr>
        <p:txBody>
          <a:bodyPr wrap="none" lIns="96661" tIns="48331" rIns="96661" bIns="48331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96661" tIns="48331" rIns="96661" bIns="48331" anchor="b" anchorCtr="0"/>
          <a:p>
            <a:pPr lvl="0" algn="r" defTabSz="967105"/>
            <a:fld id="{9A0DB2DC-4C9A-4742-B13C-FB6460FD3503}" type="slidenum">
              <a:rPr lang="en-US" altLang="en-US" sz="1300" dirty="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/>
        </p:spPr>
        <p:txBody>
          <a:bodyPr wrap="none" lIns="96661" tIns="48331" rIns="96661" bIns="48331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96661" tIns="48331" rIns="96661" bIns="48331" anchor="b" anchorCtr="0"/>
          <a:p>
            <a:pPr lvl="0" algn="r" defTabSz="967105"/>
            <a:fld id="{9A0DB2DC-4C9A-4742-B13C-FB6460FD3503}" type="slidenum">
              <a:rPr lang="en-US" altLang="en-US" sz="1300" dirty="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/>
        </p:spPr>
        <p:txBody>
          <a:bodyPr wrap="none" lIns="96661" tIns="48331" rIns="96661" bIns="48331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96661" tIns="48331" rIns="96661" bIns="48331" anchor="b" anchorCtr="0"/>
          <a:p>
            <a:pPr lvl="0" algn="r" defTabSz="967105"/>
            <a:fld id="{9A0DB2DC-4C9A-4742-B13C-FB6460FD3503}" type="slidenum">
              <a:rPr lang="en-US" altLang="en-US" sz="1300" dirty="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/>
        </p:spPr>
        <p:txBody>
          <a:bodyPr wrap="none" lIns="96661" tIns="48331" rIns="96661" bIns="48331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96661" tIns="48331" rIns="96661" bIns="48331" anchor="b" anchorCtr="0"/>
          <a:p>
            <a:pPr lvl="0" algn="r" defTabSz="967105"/>
            <a:fld id="{9A0DB2DC-4C9A-4742-B13C-FB6460FD3503}" type="slidenum">
              <a:rPr lang="en-US" altLang="en-US" sz="1300" dirty="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/>
        </p:spPr>
        <p:txBody>
          <a:bodyPr wrap="none" lIns="96661" tIns="48331" rIns="96661" bIns="48331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96661" tIns="48331" rIns="96661" bIns="48331" anchor="b" anchorCtr="0"/>
          <a:p>
            <a:pPr lvl="0" algn="r" defTabSz="967105"/>
            <a:fld id="{9A0DB2DC-4C9A-4742-B13C-FB6460FD3503}" type="slidenum">
              <a:rPr lang="en-US" altLang="en-US" sz="1300" dirty="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/>
        </p:spPr>
        <p:txBody>
          <a:bodyPr wrap="none" lIns="96661" tIns="48331" rIns="96661" bIns="48331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96661" tIns="48331" rIns="96661" bIns="48331" anchor="b" anchorCtr="0"/>
          <a:p>
            <a:pPr lvl="0" algn="r" defTabSz="967105"/>
            <a:fld id="{9A0DB2DC-4C9A-4742-B13C-FB6460FD3503}" type="slidenum">
              <a:rPr lang="en-US" altLang="en-US" sz="1300" dirty="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/>
        </p:spPr>
        <p:txBody>
          <a:bodyPr wrap="none" lIns="96661" tIns="48331" rIns="96661" bIns="48331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96661" tIns="48331" rIns="96661" bIns="48331" anchor="b" anchorCtr="0"/>
          <a:p>
            <a:pPr lvl="0" algn="r" defTabSz="967105"/>
            <a:fld id="{9A0DB2DC-4C9A-4742-B13C-FB6460FD3503}" type="slidenum">
              <a:rPr lang="en-US" altLang="en-US" sz="1300" dirty="0">
                <a:latin typeface="Times New Roman" panose="02020603050405020304" pitchFamily="18" charset="0"/>
              </a:rPr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ln/>
        </p:spPr>
        <p:txBody>
          <a:bodyPr wrap="none" lIns="96661" tIns="48331" rIns="96661" bIns="48331" anchor="ctr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image" Target="../media/image1.jpeg"/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rgbClr val="C6FDFD">
            <a:alpha val="509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Rectangle 6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0" imgH="0" progId="MS_ClipArt_Gallery.2">
                  <p:embed/>
                </p:oleObj>
              </mc:Choice>
              <mc:Fallback>
                <p:oleObj name="" r:id="rId2" imgW="0" imgH="0" progId="MS_ClipArt_Gallery.2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Database System Concepts, 5</a:t>
            </a:r>
            <a:r>
              <a:rPr kumimoji="0" lang="en-US" sz="1600" b="1" i="0" u="none" strike="noStrike" kern="1200" cap="none" spc="0" normalizeH="0" baseline="3000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th</a:t>
            </a:r>
            <a:r>
              <a:rPr kumimoji="0" 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 Ed.</a:t>
            </a:r>
            <a:endParaRPr kumimoji="0" 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©Silberschatz, Korth and Sudarshan</a:t>
            </a:r>
            <a:b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</a:b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See </a:t>
            </a: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  <a:hlinkClick r:id="rId3"/>
              </a:rPr>
              <a:t>www.db-book.com</a:t>
            </a:r>
            <a:r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 for conditions on re-use </a:t>
            </a:r>
            <a:endParaRPr kumimoji="0" lang="en-US" sz="1200" b="1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pic>
        <p:nvPicPr>
          <p:cNvPr id="2052" name="Picture 8" descr="Icon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58800" cy="742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3" name="Picture 9" descr="PH01266J"/>
          <p:cNvPicPr>
            <a:picLocks noChangeAspect="1"/>
          </p:cNvPicPr>
          <p:nvPr/>
        </p:nvPicPr>
        <p:blipFill>
          <a:blip r:embed="rId5"/>
          <a:srcRect b="26144"/>
          <a:stretch>
            <a:fillRect/>
          </a:stretch>
        </p:blipFill>
        <p:spPr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smtClean="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smtClean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96063" y="6218238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A27CBC-E40B-4FCD-A4CA-260D71A40A6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Title and Vertical Text">
    <p:bg>
      <p:bgPr>
        <a:solidFill>
          <a:srgbClr val="C6FDFD">
            <a:alpha val="509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A24BC74-07B9-47EA-A5C5-02BEF2356F4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bg>
      <p:bgPr>
        <a:solidFill>
          <a:srgbClr val="C6FDFD">
            <a:alpha val="509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749ACCC-155B-4F73-8392-2B98F00222E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rgbClr val="C6FDFD">
            <a:alpha val="509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6C6420-7CE7-4AC1-A2B8-83C89FED250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rgbClr val="C6FDFD">
            <a:alpha val="509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436AC2-2BD9-41F1-B1B1-94F71259FC21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Two Content">
    <p:bg>
      <p:bgPr>
        <a:solidFill>
          <a:srgbClr val="C6FDFD">
            <a:alpha val="509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82767A-8783-4CA7-9155-76D2EEC5398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bg>
      <p:bgPr>
        <a:solidFill>
          <a:srgbClr val="C6FDFD">
            <a:alpha val="509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046373-0B37-412D-913B-FFAFCB8D809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Title Only">
    <p:bg>
      <p:bgPr>
        <a:solidFill>
          <a:srgbClr val="C6FDFD">
            <a:alpha val="509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F4387F-4F65-492B-BABF-6333BAA29CD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bg>
      <p:bgPr>
        <a:solidFill>
          <a:srgbClr val="C6FDFD">
            <a:alpha val="509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D98406-8A58-4A04-BB95-12605FBC2AD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Pr>
        <a:solidFill>
          <a:srgbClr val="C6FDFD">
            <a:alpha val="509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A6C3AC-62C6-49AA-9521-9231343906E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Pr>
        <a:solidFill>
          <a:srgbClr val="C6FDFD">
            <a:alpha val="509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/>
              <a:buNone/>
              <a:defRPr/>
            </a:pPr>
            <a:endParaRPr kumimoji="1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31AFC59-0365-46CC-9FB4-211DD00DB2D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FDFD">
            <a:alpha val="5098"/>
          </a:srgb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body" idx="1"/>
          </p:nvPr>
        </p:nvSpPr>
        <p:spPr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52A639A-9E59-4BEA-AFD8-9FB750E25AB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©Silberschatz, Korth and Sudarshan</a:t>
            </a:r>
            <a:endParaRPr kumimoji="0" lang="en-US" sz="1000" b="1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2.</a:t>
            </a:r>
            <a:fld id="{B9857A82-BA70-4E62-9441-FE9E8FBD524A}" type="slidenum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</a:fld>
            <a:endParaRPr kumimoji="0" lang="en-US" altLang="en-US" sz="1000" b="1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3498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Database System Concepts - 5</a:t>
            </a:r>
            <a:r>
              <a:rPr kumimoji="0" lang="en-US" sz="1000" b="1" i="0" u="none" strike="noStrike" kern="1200" cap="none" spc="0" normalizeH="0" baseline="3000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th</a:t>
            </a:r>
            <a:r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 Edition, June 15,  2005</a:t>
            </a:r>
            <a:endParaRPr kumimoji="0" lang="en-US" sz="1000" b="1" i="0" u="none" strike="noStrike" kern="1200" cap="none" spc="0" normalizeH="0" baseline="0" noProof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1032" name="Freeform 8"/>
          <p:cNvSpPr/>
          <p:nvPr/>
        </p:nvSpPr>
        <p:spPr>
          <a:xfrm>
            <a:off x="8916988" y="5445125"/>
            <a:ext cx="227012" cy="47625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endParaRPr lang="en-US"/>
          </a:p>
        </p:txBody>
      </p:sp>
      <p:pic>
        <p:nvPicPr>
          <p:cNvPr id="1033" name="Picture 9" descr="Icon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660400" cy="8778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4" name="Picture 10" descr="PH01266J"/>
          <p:cNvPicPr>
            <a:picLocks noChangeAspect="1"/>
          </p:cNvPicPr>
          <p:nvPr/>
        </p:nvPicPr>
        <p:blipFill>
          <a:blip r:embed="rId13"/>
          <a:srcRect b="26144"/>
          <a:stretch>
            <a:fillRect/>
          </a:stretch>
        </p:blipFill>
        <p:spPr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/>
        <a:buChar char="n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/>
        <a:buChar char="l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Box 2"/>
          <p:cNvSpPr txBox="1"/>
          <p:nvPr/>
        </p:nvSpPr>
        <p:spPr>
          <a:xfrm>
            <a:off x="2525713" y="376238"/>
            <a:ext cx="4327525" cy="19462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R="0" algn="ctr" defTabSz="914400">
              <a:lnSpc>
                <a:spcPts val="5060"/>
              </a:lnSpc>
              <a:buClrTx/>
              <a:buSzTx/>
              <a:buFontTx/>
              <a:buNone/>
              <a:defRPr/>
            </a:pPr>
            <a:r>
              <a:rPr kumimoji="0" lang="en-CA" sz="4405" kern="1200" cap="none" spc="0" normalizeH="0" baseline="0" noProof="0" dirty="0" smtClean="0">
                <a:solidFill>
                  <a:srgbClr val="FF0000"/>
                </a:solidFill>
                <a:latin typeface="Calibri"/>
                <a:ea typeface="+mn-ea"/>
                <a:cs typeface="Calibri"/>
              </a:rPr>
              <a:t>Transactions</a:t>
            </a:r>
            <a:endParaRPr kumimoji="0" lang="en-CA" sz="4405" kern="1200" cap="none" spc="0" normalizeH="0" baseline="0" noProof="0" dirty="0" smtClean="0">
              <a:solidFill>
                <a:srgbClr val="FF0000"/>
              </a:solidFill>
              <a:latin typeface="Calibri"/>
              <a:ea typeface="+mn-ea"/>
              <a:cs typeface="Calibri"/>
            </a:endParaRPr>
          </a:p>
          <a:p>
            <a:pPr marR="0" algn="ctr" defTabSz="914400">
              <a:lnSpc>
                <a:spcPts val="5060"/>
              </a:lnSpc>
              <a:buClrTx/>
              <a:buSzTx/>
              <a:buFontTx/>
              <a:buNone/>
              <a:defRPr/>
            </a:pPr>
            <a:endParaRPr kumimoji="0" lang="en-CA" sz="4405" kern="1200" cap="none" spc="0" normalizeH="0" baseline="0" noProof="0" dirty="0">
              <a:solidFill>
                <a:srgbClr val="FF0000"/>
              </a:solidFill>
              <a:latin typeface="Calibri"/>
              <a:ea typeface="+mn-ea"/>
              <a:cs typeface="Calibri"/>
            </a:endParaRPr>
          </a:p>
          <a:p>
            <a:pPr marR="0" defTabSz="914400">
              <a:lnSpc>
                <a:spcPts val="5060"/>
              </a:lnSpc>
              <a:buClrTx/>
              <a:buSzTx/>
              <a:buFontTx/>
              <a:buNone/>
              <a:defRPr/>
            </a:pPr>
            <a:endParaRPr kumimoji="0" lang="en-CA" sz="4405" kern="1200" cap="none" spc="0" normalizeH="0" baseline="0" noProof="0" dirty="0">
              <a:solidFill>
                <a:srgbClr val="000000"/>
              </a:solidFill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81200" y="2970213"/>
            <a:ext cx="836613" cy="4746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R="0" defTabSz="914400">
              <a:lnSpc>
                <a:spcPts val="3680"/>
              </a:lnSpc>
              <a:buClrTx/>
              <a:buSzTx/>
              <a:buFontTx/>
              <a:buNone/>
              <a:defRPr/>
            </a:pPr>
            <a:r>
              <a:rPr kumimoji="0" lang="en-CA" sz="3205" kern="1200" cap="none" spc="0" normalizeH="0" baseline="0" noProof="0" dirty="0">
                <a:solidFill>
                  <a:srgbClr val="888888"/>
                </a:solidFill>
                <a:latin typeface="Calibri"/>
                <a:ea typeface="+mn-ea"/>
                <a:cs typeface="Calibri"/>
              </a:rPr>
              <a:t>         </a:t>
            </a:r>
            <a:endParaRPr kumimoji="0" lang="en-CA" sz="3205" kern="1200" cap="none" spc="0" normalizeH="0" baseline="0" noProof="0" dirty="0">
              <a:solidFill>
                <a:srgbClr val="000000"/>
              </a:solidFill>
              <a:latin typeface="Helvetic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938"/>
            <a:ext cx="8077200" cy="525463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Serializability</a:t>
            </a:r>
            <a:endParaRPr kumimoji="1" 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>
          <a:xfrm>
            <a:off x="-76200" y="396875"/>
            <a:ext cx="9372600" cy="5011738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sz="2800" dirty="0"/>
              <a:t>Serial execution of a set of transactions preserves database consistency.</a:t>
            </a:r>
            <a:endParaRPr lang="en-US" altLang="en-US" sz="2800" dirty="0"/>
          </a:p>
          <a:p>
            <a:r>
              <a:rPr lang="en-US" altLang="en-US" sz="2800" dirty="0"/>
              <a:t>A schedule is </a:t>
            </a:r>
            <a:r>
              <a:rPr lang="en-US" altLang="en-US" sz="2800" b="1" dirty="0"/>
              <a:t>serializable </a:t>
            </a:r>
            <a:r>
              <a:rPr lang="en-US" altLang="en-US" sz="2800" dirty="0"/>
              <a:t>if it is </a:t>
            </a:r>
            <a:r>
              <a:rPr lang="en-US" altLang="en-US" sz="2800" b="1" dirty="0"/>
              <a:t>equivalent to a serial schedule</a:t>
            </a:r>
            <a:r>
              <a:rPr lang="en-US" altLang="en-US" sz="2800" dirty="0"/>
              <a:t>.  Different forms of schedule equivalence give rise to the notions of:</a:t>
            </a:r>
            <a:endParaRPr lang="en-US" altLang="en-US" sz="2800" dirty="0"/>
          </a:p>
          <a:p>
            <a:pPr lvl="1">
              <a:buNone/>
            </a:pPr>
            <a:r>
              <a:rPr lang="en-US" altLang="en-US" sz="2000" dirty="0"/>
              <a:t>1.	</a:t>
            </a:r>
            <a:r>
              <a:rPr lang="en-US" altLang="en-US" sz="2000" b="1" dirty="0">
                <a:solidFill>
                  <a:schemeClr val="tx2"/>
                </a:solidFill>
              </a:rPr>
              <a:t>conflict serializability</a:t>
            </a:r>
            <a:endParaRPr lang="en-US" altLang="en-US" sz="2000" b="1" dirty="0">
              <a:solidFill>
                <a:schemeClr val="tx2"/>
              </a:solidFill>
            </a:endParaRPr>
          </a:p>
          <a:p>
            <a:pPr lvl="1">
              <a:buNone/>
            </a:pPr>
            <a:r>
              <a:rPr lang="en-US" altLang="en-US" sz="2000" dirty="0"/>
              <a:t>2.	</a:t>
            </a:r>
            <a:r>
              <a:rPr lang="en-US" altLang="en-US" sz="2000" b="1" dirty="0">
                <a:solidFill>
                  <a:schemeClr val="tx2"/>
                </a:solidFill>
              </a:rPr>
              <a:t>view serializability</a:t>
            </a:r>
            <a:endParaRPr lang="en-US" altLang="en-US" sz="2000" b="1" dirty="0">
              <a:solidFill>
                <a:schemeClr val="tx2"/>
              </a:solidFill>
            </a:endParaRPr>
          </a:p>
          <a:p>
            <a:pPr lvl="1">
              <a:buNone/>
            </a:pPr>
            <a:endParaRPr lang="en-US" altLang="en-US" sz="2000" b="1" dirty="0">
              <a:solidFill>
                <a:schemeClr val="tx2"/>
              </a:solidFill>
            </a:endParaRPr>
          </a:p>
          <a:p>
            <a:endParaRPr lang="en-US" altLang="en-US" sz="2800" i="1" dirty="0"/>
          </a:p>
          <a:p>
            <a:r>
              <a:rPr lang="en-US" altLang="en-US" sz="2800" i="1" dirty="0"/>
              <a:t>Simplified view of transactions</a:t>
            </a:r>
            <a:endParaRPr lang="en-US" altLang="en-US" sz="2800" i="1" dirty="0"/>
          </a:p>
          <a:p>
            <a:pPr lvl="1"/>
            <a:r>
              <a:rPr lang="en-US" altLang="en-US" sz="2000" dirty="0"/>
              <a:t>We ignore operations other than </a:t>
            </a:r>
            <a:r>
              <a:rPr lang="en-US" altLang="en-US" sz="2000" b="1" dirty="0"/>
              <a:t>read</a:t>
            </a:r>
            <a:r>
              <a:rPr lang="en-US" altLang="en-US" sz="2000" dirty="0"/>
              <a:t> and </a:t>
            </a:r>
            <a:r>
              <a:rPr lang="en-US" altLang="en-US" sz="2000" b="1" dirty="0"/>
              <a:t>write</a:t>
            </a:r>
            <a:r>
              <a:rPr lang="en-US" altLang="en-US" sz="2000" dirty="0"/>
              <a:t> instructions</a:t>
            </a:r>
            <a:endParaRPr lang="en-US" altLang="en-US" sz="2000" dirty="0"/>
          </a:p>
          <a:p>
            <a:pPr lvl="1"/>
            <a:r>
              <a:rPr lang="en-US" altLang="en-US" sz="2000" dirty="0"/>
              <a:t>We assume that transactions may perform arbitrary computations on data in local buffers in between reads and writes.  </a:t>
            </a:r>
            <a:endParaRPr lang="en-US" altLang="en-US" sz="2000" dirty="0"/>
          </a:p>
          <a:p>
            <a:pPr lvl="1"/>
            <a:r>
              <a:rPr lang="en-US" altLang="en-US" sz="2000" dirty="0"/>
              <a:t>Our simplified schedules consist of only </a:t>
            </a:r>
            <a:r>
              <a:rPr lang="en-US" altLang="en-US" sz="2000" b="1" dirty="0"/>
              <a:t>read</a:t>
            </a:r>
            <a:r>
              <a:rPr lang="en-US" altLang="en-US" sz="2000" dirty="0"/>
              <a:t> and </a:t>
            </a:r>
            <a:r>
              <a:rPr lang="en-US" altLang="en-US" sz="2000" b="1" dirty="0"/>
              <a:t>write </a:t>
            </a:r>
            <a:r>
              <a:rPr lang="en-US" altLang="en-US" sz="2000" dirty="0"/>
              <a:t>instructions.</a:t>
            </a:r>
            <a:endParaRPr lang="en-US" altLang="en-US" sz="2000" dirty="0"/>
          </a:p>
        </p:txBody>
      </p:sp>
      <p:sp>
        <p:nvSpPr>
          <p:cNvPr id="51204" name="AutoShape 5" descr="Difference between conflict and view equivalent"/>
          <p:cNvSpPr>
            <a:spLocks noChangeAspect="1"/>
          </p:cNvSpPr>
          <p:nvPr/>
        </p:nvSpPr>
        <p:spPr>
          <a:xfrm>
            <a:off x="149225" y="-144462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tr-TR" altLang="tr-TR" sz="1600" dirty="0"/>
          </a:p>
        </p:txBody>
      </p:sp>
      <p:sp>
        <p:nvSpPr>
          <p:cNvPr id="51205" name="AutoShape 7" descr="Difference between conflict and view equivalent"/>
          <p:cNvSpPr>
            <a:spLocks noChangeAspect="1"/>
          </p:cNvSpPr>
          <p:nvPr/>
        </p:nvSpPr>
        <p:spPr>
          <a:xfrm>
            <a:off x="301625" y="7938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tr-TR" altLang="tr-TR" sz="1600" dirty="0"/>
          </a:p>
        </p:txBody>
      </p:sp>
      <p:pic>
        <p:nvPicPr>
          <p:cNvPr id="51206" name="Picture 9" descr="http://i1.wp.com/www.edugrabs.com/wp-content/uploads/2015/09/Difference-between-conflict-and-view-equivalen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7113" y="2514600"/>
            <a:ext cx="2752725" cy="2562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Conflicting Instructions </a:t>
            </a:r>
            <a:endParaRPr kumimoji="1" lang="en-US" sz="32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3251" name="Rectangle 3"/>
          <p:cNvSpPr>
            <a:spLocks noGrp="1"/>
          </p:cNvSpPr>
          <p:nvPr>
            <p:ph idx="1"/>
          </p:nvPr>
        </p:nvSpPr>
        <p:spPr>
          <a:xfrm>
            <a:off x="152400" y="1106488"/>
            <a:ext cx="8991600" cy="5091112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sz="2800" dirty="0"/>
              <a:t>Instructions </a:t>
            </a:r>
            <a:r>
              <a:rPr lang="en-US" altLang="en-US" sz="2800" i="1" dirty="0"/>
              <a:t>l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l</a:t>
            </a:r>
            <a:r>
              <a:rPr lang="en-US" altLang="en-US" sz="2800" i="1" baseline="-25000" dirty="0"/>
              <a:t>j</a:t>
            </a:r>
            <a:r>
              <a:rPr lang="en-US" altLang="en-US" sz="2800" dirty="0"/>
              <a:t> of transactions </a:t>
            </a:r>
            <a:r>
              <a:rPr lang="en-US" altLang="en-US" sz="2800" i="1" dirty="0"/>
              <a:t>T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T</a:t>
            </a:r>
            <a:r>
              <a:rPr lang="en-US" altLang="en-US" sz="2800" i="1" baseline="-25000" dirty="0"/>
              <a:t>j</a:t>
            </a:r>
            <a:r>
              <a:rPr lang="en-US" altLang="en-US" sz="2800" dirty="0"/>
              <a:t> respectively, </a:t>
            </a:r>
            <a:r>
              <a:rPr lang="en-US" altLang="en-US" sz="2800" b="1" dirty="0">
                <a:solidFill>
                  <a:schemeClr val="tx2"/>
                </a:solidFill>
              </a:rPr>
              <a:t>conflict</a:t>
            </a:r>
            <a:r>
              <a:rPr lang="en-US" altLang="en-US" sz="2800" dirty="0"/>
              <a:t> if and only if there exists some item </a:t>
            </a:r>
            <a:r>
              <a:rPr lang="en-US" altLang="en-US" sz="2800" i="1" dirty="0"/>
              <a:t>Q</a:t>
            </a:r>
            <a:r>
              <a:rPr lang="en-US" altLang="en-US" sz="2800" dirty="0"/>
              <a:t> accessed by both </a:t>
            </a:r>
            <a:r>
              <a:rPr lang="en-US" altLang="en-US" sz="2800" i="1" dirty="0"/>
              <a:t>l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l</a:t>
            </a:r>
            <a:r>
              <a:rPr lang="en-US" altLang="en-US" sz="2800" i="1" baseline="-25000" dirty="0"/>
              <a:t>j</a:t>
            </a:r>
            <a:r>
              <a:rPr lang="en-US" altLang="en-US" sz="2800" dirty="0"/>
              <a:t>, and at least one of these instructions wrote </a:t>
            </a:r>
            <a:r>
              <a:rPr lang="en-US" altLang="en-US" sz="2800" i="1" dirty="0"/>
              <a:t>Q.</a:t>
            </a:r>
            <a:endParaRPr lang="en-US" altLang="en-US" sz="2800" dirty="0"/>
          </a:p>
          <a:p>
            <a:pPr>
              <a:buNone/>
            </a:pPr>
            <a:r>
              <a:rPr lang="en-US" altLang="en-US" sz="2000" dirty="0"/>
              <a:t>	   1. </a:t>
            </a:r>
            <a:r>
              <a:rPr lang="en-US" altLang="en-US" sz="2000" i="1" dirty="0"/>
              <a:t>l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= </a:t>
            </a:r>
            <a:r>
              <a:rPr lang="en-US" altLang="en-US" sz="2000" b="1" dirty="0"/>
              <a:t>read</a:t>
            </a:r>
            <a:r>
              <a:rPr lang="en-US" altLang="en-US" sz="2000" dirty="0"/>
              <a:t>(</a:t>
            </a:r>
            <a:r>
              <a:rPr lang="en-US" altLang="en-US" sz="2000" i="1" dirty="0"/>
              <a:t>Q), l</a:t>
            </a:r>
            <a:r>
              <a:rPr lang="en-US" altLang="en-US" sz="2000" i="1" baseline="-25000" dirty="0"/>
              <a:t>j</a:t>
            </a:r>
            <a:r>
              <a:rPr lang="en-US" altLang="en-US" sz="2000" i="1" dirty="0"/>
              <a:t> = </a:t>
            </a:r>
            <a:r>
              <a:rPr lang="en-US" altLang="en-US" sz="2000" b="1" dirty="0"/>
              <a:t>read</a:t>
            </a:r>
            <a:r>
              <a:rPr lang="en-US" altLang="en-US" sz="2000" dirty="0"/>
              <a:t>(</a:t>
            </a:r>
            <a:r>
              <a:rPr lang="en-US" altLang="en-US" sz="2000" i="1" dirty="0"/>
              <a:t>Q</a:t>
            </a:r>
            <a:r>
              <a:rPr lang="en-US" altLang="en-US" sz="2000" dirty="0"/>
              <a:t>).   </a:t>
            </a:r>
            <a:r>
              <a:rPr lang="en-US" altLang="en-US" sz="2000" i="1" dirty="0"/>
              <a:t>l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l</a:t>
            </a:r>
            <a:r>
              <a:rPr lang="en-US" altLang="en-US" sz="2000" i="1" baseline="-25000" dirty="0"/>
              <a:t>j</a:t>
            </a:r>
            <a:r>
              <a:rPr lang="en-US" altLang="en-US" sz="2000" i="1" dirty="0"/>
              <a:t> </a:t>
            </a:r>
            <a:r>
              <a:rPr lang="en-US" altLang="en-US" sz="2000" dirty="0"/>
              <a:t>don’t conflict.</a:t>
            </a:r>
            <a:br>
              <a:rPr lang="en-US" altLang="en-US" sz="2000" dirty="0"/>
            </a:br>
            <a:r>
              <a:rPr lang="en-US" altLang="en-US" sz="2000" dirty="0"/>
              <a:t>   2. </a:t>
            </a:r>
            <a:r>
              <a:rPr lang="en-US" altLang="en-US" sz="2000" i="1" dirty="0"/>
              <a:t>l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= </a:t>
            </a:r>
            <a:r>
              <a:rPr lang="en-US" altLang="en-US" sz="2000" b="1" dirty="0"/>
              <a:t>read</a:t>
            </a:r>
            <a:r>
              <a:rPr lang="en-US" altLang="en-US" sz="2000" dirty="0"/>
              <a:t>(</a:t>
            </a:r>
            <a:r>
              <a:rPr lang="en-US" altLang="en-US" sz="2000" i="1" dirty="0"/>
              <a:t>Q),  l</a:t>
            </a:r>
            <a:r>
              <a:rPr lang="en-US" altLang="en-US" sz="2000" i="1" baseline="-25000" dirty="0"/>
              <a:t>j</a:t>
            </a:r>
            <a:r>
              <a:rPr lang="en-US" altLang="en-US" sz="2000" i="1" dirty="0"/>
              <a:t> = </a:t>
            </a:r>
            <a:r>
              <a:rPr lang="en-US" altLang="en-US" sz="2000" b="1" dirty="0"/>
              <a:t>write</a:t>
            </a:r>
            <a:r>
              <a:rPr lang="en-US" altLang="en-US" sz="2000" dirty="0"/>
              <a:t>(</a:t>
            </a:r>
            <a:r>
              <a:rPr lang="en-US" altLang="en-US" sz="2000" i="1" dirty="0"/>
              <a:t>Q</a:t>
            </a:r>
            <a:r>
              <a:rPr lang="en-US" altLang="en-US" sz="2000" dirty="0"/>
              <a:t>).  They conflict.</a:t>
            </a:r>
            <a:br>
              <a:rPr lang="en-US" altLang="en-US" sz="2000" dirty="0"/>
            </a:br>
            <a:r>
              <a:rPr lang="en-US" altLang="en-US" sz="2000" dirty="0"/>
              <a:t>   3. </a:t>
            </a:r>
            <a:r>
              <a:rPr lang="en-US" altLang="en-US" sz="2000" i="1" dirty="0"/>
              <a:t>l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= </a:t>
            </a:r>
            <a:r>
              <a:rPr lang="en-US" altLang="en-US" sz="2000" b="1" dirty="0"/>
              <a:t>write</a:t>
            </a:r>
            <a:r>
              <a:rPr lang="en-US" altLang="en-US" sz="2000" dirty="0"/>
              <a:t>(</a:t>
            </a:r>
            <a:r>
              <a:rPr lang="en-US" altLang="en-US" sz="2000" i="1" dirty="0"/>
              <a:t>Q), l</a:t>
            </a:r>
            <a:r>
              <a:rPr lang="en-US" altLang="en-US" sz="2000" i="1" baseline="-25000" dirty="0"/>
              <a:t>j</a:t>
            </a:r>
            <a:r>
              <a:rPr lang="en-US" altLang="en-US" sz="2000" i="1" dirty="0"/>
              <a:t> = </a:t>
            </a:r>
            <a:r>
              <a:rPr lang="en-US" altLang="en-US" sz="2000" b="1" dirty="0"/>
              <a:t>read</a:t>
            </a:r>
            <a:r>
              <a:rPr lang="en-US" altLang="en-US" sz="2000" dirty="0"/>
              <a:t>(</a:t>
            </a:r>
            <a:r>
              <a:rPr lang="en-US" altLang="en-US" sz="2000" i="1" dirty="0"/>
              <a:t>Q</a:t>
            </a:r>
            <a:r>
              <a:rPr lang="en-US" altLang="en-US" sz="2000" dirty="0"/>
              <a:t>).   They conflict</a:t>
            </a:r>
            <a:br>
              <a:rPr lang="en-US" altLang="en-US" sz="2000" dirty="0"/>
            </a:br>
            <a:r>
              <a:rPr lang="en-US" altLang="en-US" sz="2000" dirty="0"/>
              <a:t>   4. </a:t>
            </a:r>
            <a:r>
              <a:rPr lang="en-US" altLang="en-US" sz="2000" i="1" dirty="0"/>
              <a:t>l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= </a:t>
            </a:r>
            <a:r>
              <a:rPr lang="en-US" altLang="en-US" sz="2000" b="1" dirty="0"/>
              <a:t>write</a:t>
            </a:r>
            <a:r>
              <a:rPr lang="en-US" altLang="en-US" sz="2000" dirty="0"/>
              <a:t>(</a:t>
            </a:r>
            <a:r>
              <a:rPr lang="en-US" altLang="en-US" sz="2000" i="1" dirty="0"/>
              <a:t>Q), l</a:t>
            </a:r>
            <a:r>
              <a:rPr lang="en-US" altLang="en-US" sz="2000" i="1" baseline="-25000" dirty="0"/>
              <a:t>j</a:t>
            </a:r>
            <a:r>
              <a:rPr lang="en-US" altLang="en-US" sz="2000" i="1" dirty="0"/>
              <a:t> = </a:t>
            </a:r>
            <a:r>
              <a:rPr lang="en-US" altLang="en-US" sz="2000" b="1" dirty="0"/>
              <a:t>write</a:t>
            </a:r>
            <a:r>
              <a:rPr lang="en-US" altLang="en-US" sz="2000" dirty="0"/>
              <a:t>(</a:t>
            </a:r>
            <a:r>
              <a:rPr lang="en-US" altLang="en-US" sz="2000" i="1" dirty="0"/>
              <a:t>Q</a:t>
            </a:r>
            <a:r>
              <a:rPr lang="en-US" altLang="en-US" sz="2000" dirty="0"/>
              <a:t>).  They conflict</a:t>
            </a:r>
            <a:endParaRPr lang="en-US" altLang="en-US" sz="2000" dirty="0"/>
          </a:p>
          <a:p>
            <a:r>
              <a:rPr lang="en-US" altLang="en-US" sz="2800" dirty="0"/>
              <a:t>Intuitively, a conflict between </a:t>
            </a:r>
            <a:r>
              <a:rPr lang="en-US" altLang="en-US" sz="2800" i="1" dirty="0"/>
              <a:t>l</a:t>
            </a:r>
            <a:r>
              <a:rPr lang="en-US" altLang="en-US" sz="2800" i="1" baseline="-25000" dirty="0"/>
              <a:t>i</a:t>
            </a:r>
            <a:r>
              <a:rPr lang="en-US" altLang="en-US" sz="2800" i="1" dirty="0"/>
              <a:t> </a:t>
            </a:r>
            <a:r>
              <a:rPr lang="en-US" altLang="en-US" sz="2800" dirty="0"/>
              <a:t>and </a:t>
            </a:r>
            <a:r>
              <a:rPr lang="en-US" altLang="en-US" sz="2800" i="1" dirty="0"/>
              <a:t>l</a:t>
            </a:r>
            <a:r>
              <a:rPr lang="en-US" altLang="en-US" sz="2800" i="1" baseline="-25000" dirty="0"/>
              <a:t>j</a:t>
            </a:r>
            <a:r>
              <a:rPr lang="en-US" altLang="en-US" sz="2800" dirty="0"/>
              <a:t> forces a (logical) temporal order between them.  </a:t>
            </a:r>
            <a:endParaRPr lang="en-US" altLang="en-US" sz="2800" dirty="0"/>
          </a:p>
          <a:p>
            <a:pPr lvl="1"/>
            <a:r>
              <a:rPr lang="en-US" altLang="en-US" sz="2000" dirty="0"/>
              <a:t> If </a:t>
            </a:r>
            <a:r>
              <a:rPr lang="en-US" altLang="en-US" sz="2000" i="1" dirty="0"/>
              <a:t>l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l</a:t>
            </a:r>
            <a:r>
              <a:rPr lang="en-US" altLang="en-US" sz="2000" i="1" baseline="-25000" dirty="0"/>
              <a:t>j</a:t>
            </a:r>
            <a:r>
              <a:rPr lang="en-US" altLang="en-US" sz="2000" dirty="0"/>
              <a:t> are consecutive in a schedule and they do not conflict, their results would remain the same even if they had been interchanged in the schedule.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Conflict Serializability</a:t>
            </a:r>
            <a:endParaRPr kumimoji="1" lang="en-US" sz="32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>
          <a:xfrm>
            <a:off x="228600" y="1106488"/>
            <a:ext cx="8915400" cy="4275137"/>
          </a:xfrm>
          <a:ln/>
        </p:spPr>
        <p:txBody>
          <a:bodyPr vert="horz" wrap="square" lIns="91440" tIns="45720" rIns="91440" bIns="45720" anchor="t" anchorCtr="0"/>
          <a:p>
            <a:pPr defTabSz="914400">
              <a:tabLst>
                <a:tab pos="2222500" algn="l"/>
                <a:tab pos="2568575" algn="l"/>
                <a:tab pos="3319780" algn="l"/>
                <a:tab pos="3594100" algn="l"/>
              </a:tabLst>
            </a:pPr>
            <a:r>
              <a:rPr lang="en-US" altLang="en-US" sz="2400" dirty="0"/>
              <a:t>If a schedule </a:t>
            </a:r>
            <a:r>
              <a:rPr lang="en-US" altLang="en-US" sz="2400" i="1" dirty="0"/>
              <a:t>S</a:t>
            </a:r>
            <a:r>
              <a:rPr lang="en-US" altLang="en-US" sz="2400" dirty="0"/>
              <a:t> can be transformed into a schedule </a:t>
            </a:r>
            <a:r>
              <a:rPr lang="en-US" altLang="en-US" sz="2400" i="1" dirty="0"/>
              <a:t>S´ </a:t>
            </a:r>
            <a:r>
              <a:rPr lang="en-US" altLang="en-US" sz="2400" dirty="0"/>
              <a:t>by a series of swaps of non-conflicting instructions, we say that </a:t>
            </a:r>
            <a:r>
              <a:rPr lang="en-US" altLang="en-US" sz="2400" i="1" dirty="0"/>
              <a:t>S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S´ </a:t>
            </a:r>
            <a:r>
              <a:rPr lang="en-US" altLang="en-US" sz="2400" dirty="0"/>
              <a:t>are </a:t>
            </a:r>
            <a:r>
              <a:rPr lang="en-US" altLang="en-US" sz="2400" b="1" dirty="0">
                <a:solidFill>
                  <a:schemeClr val="tx2"/>
                </a:solidFill>
              </a:rPr>
              <a:t>conflict equivalent</a:t>
            </a:r>
            <a:r>
              <a:rPr lang="en-US" altLang="en-US" sz="2400" i="1" dirty="0"/>
              <a:t>.</a:t>
            </a:r>
            <a:endParaRPr lang="en-US" altLang="en-US" sz="2400" i="1" dirty="0"/>
          </a:p>
          <a:p>
            <a:pPr defTabSz="914400">
              <a:tabLst>
                <a:tab pos="2222500" algn="l"/>
                <a:tab pos="2568575" algn="l"/>
                <a:tab pos="3319780" algn="l"/>
                <a:tab pos="3594100" algn="l"/>
              </a:tabLst>
            </a:pPr>
            <a:endParaRPr lang="en-US" altLang="en-US" sz="2400" dirty="0"/>
          </a:p>
          <a:p>
            <a:pPr defTabSz="914400">
              <a:tabLst>
                <a:tab pos="2222500" algn="l"/>
                <a:tab pos="2568575" algn="l"/>
                <a:tab pos="3319780" algn="l"/>
                <a:tab pos="3594100" algn="l"/>
              </a:tabLst>
            </a:pPr>
            <a:r>
              <a:rPr lang="en-US" altLang="en-US" sz="2400" dirty="0"/>
              <a:t>We say that a schedule </a:t>
            </a:r>
            <a:r>
              <a:rPr lang="en-US" altLang="en-US" sz="2400" i="1" dirty="0"/>
              <a:t>S</a:t>
            </a:r>
            <a:r>
              <a:rPr lang="en-US" altLang="en-US" sz="2400" dirty="0"/>
              <a:t> is </a:t>
            </a:r>
            <a:r>
              <a:rPr lang="en-US" altLang="en-US" sz="2400" b="1" dirty="0">
                <a:solidFill>
                  <a:schemeClr val="tx2"/>
                </a:solidFill>
              </a:rPr>
              <a:t>conflict serializable</a:t>
            </a:r>
            <a:r>
              <a:rPr lang="en-US" altLang="en-US" sz="2400" dirty="0"/>
              <a:t> if it is conflict equivalent to a serial schedule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Conflict Serializability (Cont.)</a:t>
            </a:r>
            <a:endParaRPr kumimoji="1" lang="en-US" sz="32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7347" name="Rectangle 3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4068763"/>
          </a:xfrm>
          <a:ln/>
        </p:spPr>
        <p:txBody>
          <a:bodyPr vert="horz" wrap="square" lIns="91440" tIns="45720" rIns="91440" bIns="45720" anchor="t" anchorCtr="0"/>
          <a:p>
            <a:pPr defTabSz="914400">
              <a:tabLst>
                <a:tab pos="2063750" algn="l"/>
                <a:tab pos="2511425" algn="l"/>
                <a:tab pos="3262630" algn="l"/>
                <a:tab pos="3881755" algn="l"/>
              </a:tabLst>
            </a:pPr>
            <a:r>
              <a:rPr lang="en-US" altLang="en-US" sz="2400" dirty="0"/>
              <a:t>Schedule 3 can be transformed into Schedule 6, a serial schedule where </a:t>
            </a:r>
            <a:r>
              <a:rPr lang="en-US" altLang="en-US" sz="2400" i="1" dirty="0"/>
              <a:t>T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follows </a:t>
            </a:r>
            <a:r>
              <a:rPr lang="en-US" altLang="en-US" sz="2400" i="1" dirty="0"/>
              <a:t>T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by series of swaps of non-conflicting instructions. </a:t>
            </a:r>
            <a:endParaRPr lang="en-US" altLang="en-US" sz="2400" dirty="0"/>
          </a:p>
          <a:p>
            <a:pPr lvl="1" defTabSz="914400">
              <a:tabLst>
                <a:tab pos="2063750" algn="l"/>
                <a:tab pos="2511425" algn="l"/>
                <a:tab pos="3262630" algn="l"/>
                <a:tab pos="3881755" algn="l"/>
              </a:tabLst>
            </a:pPr>
            <a:r>
              <a:rPr lang="en-US" altLang="en-US" sz="2400" dirty="0"/>
              <a:t>Therefore Schedule 3 is conflict serializable.</a:t>
            </a:r>
            <a:endParaRPr lang="en-US" altLang="en-US" sz="2400" dirty="0"/>
          </a:p>
        </p:txBody>
      </p:sp>
      <p:pic>
        <p:nvPicPr>
          <p:cNvPr id="57348" name="Picture 8"/>
          <p:cNvPicPr>
            <a:picLocks noChangeAspect="1"/>
          </p:cNvPicPr>
          <p:nvPr/>
        </p:nvPicPr>
        <p:blipFill>
          <a:blip r:embed="rId1"/>
          <a:srcRect l="17239" t="299" r="17462" b="896"/>
          <a:stretch>
            <a:fillRect/>
          </a:stretch>
        </p:blipFill>
        <p:spPr>
          <a:xfrm>
            <a:off x="895350" y="2695575"/>
            <a:ext cx="3003550" cy="3409950"/>
          </a:xfrm>
          <a:prstGeom prst="rect">
            <a:avLst/>
          </a:prstGeom>
          <a:noFill/>
          <a:ln w="38100" cap="flat" cmpd="dbl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57349" name="Picture 10"/>
          <p:cNvPicPr>
            <a:picLocks noChangeAspect="1"/>
          </p:cNvPicPr>
          <p:nvPr/>
        </p:nvPicPr>
        <p:blipFill>
          <a:blip r:embed="rId2"/>
          <a:srcRect l="17506" t="531" r="17905" b="797"/>
          <a:stretch>
            <a:fillRect/>
          </a:stretch>
        </p:blipFill>
        <p:spPr>
          <a:xfrm>
            <a:off x="5141913" y="2643188"/>
            <a:ext cx="2970212" cy="3403600"/>
          </a:xfrm>
          <a:prstGeom prst="rect">
            <a:avLst/>
          </a:prstGeom>
          <a:noFill/>
          <a:ln w="38100" cap="flat" cmpd="dbl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57350" name="Text Box 11"/>
          <p:cNvSpPr txBox="1"/>
          <p:nvPr/>
        </p:nvSpPr>
        <p:spPr>
          <a:xfrm>
            <a:off x="1639888" y="6138863"/>
            <a:ext cx="1455737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Schedule 3</a:t>
            </a:r>
            <a:endParaRPr lang="en-US" altLang="en-US" sz="2000" dirty="0"/>
          </a:p>
        </p:txBody>
      </p:sp>
      <p:sp>
        <p:nvSpPr>
          <p:cNvPr id="57351" name="Text Box 12"/>
          <p:cNvSpPr txBox="1"/>
          <p:nvPr/>
        </p:nvSpPr>
        <p:spPr>
          <a:xfrm>
            <a:off x="5929313" y="6102350"/>
            <a:ext cx="1455737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Schedule 6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Conflict Serializability (Cont.)</a:t>
            </a:r>
            <a:endParaRPr kumimoji="1" lang="en-US" sz="32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0" y="1106488"/>
            <a:ext cx="9296400" cy="4565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None/>
              <a:tabLst>
                <a:tab pos="2222500" algn="l"/>
                <a:tab pos="2568575" algn="l"/>
                <a:tab pos="3319145" algn="l"/>
                <a:tab pos="3594100" algn="l"/>
              </a:tabLst>
              <a:defRPr/>
            </a:pP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Char char="n"/>
              <a:tabLst>
                <a:tab pos="2222500" algn="l"/>
                <a:tab pos="2568575" algn="l"/>
                <a:tab pos="3319145" algn="l"/>
                <a:tab pos="3594100" algn="l"/>
              </a:tabLst>
              <a:defRPr/>
            </a:pPr>
            <a:r>
              <a:rPr kumimoji="1" lang="en-US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 of a schedule that is </a:t>
            </a:r>
            <a:r>
              <a:rPr kumimoji="1" lang="en-US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</a:t>
            </a:r>
            <a:r>
              <a:rPr kumimoji="1" lang="en-US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conflict serializable</a:t>
            </a:r>
            <a: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b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None/>
              <a:tabLst>
                <a:tab pos="2222500" algn="l"/>
                <a:tab pos="2568575" algn="l"/>
                <a:tab pos="3319145" algn="l"/>
                <a:tab pos="3594100" algn="l"/>
              </a:tabLst>
              <a:defRPr/>
            </a:pPr>
            <a:br>
              <a:rPr kumimoji="1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1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Char char="n"/>
              <a:tabLst>
                <a:tab pos="2222500" algn="l"/>
                <a:tab pos="2568575" algn="l"/>
                <a:tab pos="3319145" algn="l"/>
                <a:tab pos="3594100" algn="l"/>
              </a:tabLst>
              <a:defRPr/>
            </a:pPr>
            <a:r>
              <a:rPr kumimoji="1" lang="en-US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are unable to swap instructions in the above schedule to obtain either the serial schedule &lt; </a:t>
            </a:r>
            <a:r>
              <a:rPr kumimoji="1" lang="en-US" alt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1" lang="en-US" altLang="en-US" sz="28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1" lang="en-US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1" lang="en-US" alt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1" lang="en-US" altLang="en-US" sz="28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1" lang="en-US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&gt;, or the serial schedule &lt; </a:t>
            </a:r>
            <a:r>
              <a:rPr kumimoji="1" lang="en-US" alt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1" lang="en-US" altLang="en-US" sz="28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1" lang="en-US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1" lang="en-US" alt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1" lang="en-US" altLang="en-US" sz="28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1" lang="en-US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&gt;.</a:t>
            </a:r>
            <a:endParaRPr kumimoji="1" lang="en-US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9396" name="Picture 6"/>
          <p:cNvPicPr>
            <a:picLocks noChangeAspect="1"/>
          </p:cNvPicPr>
          <p:nvPr/>
        </p:nvPicPr>
        <p:blipFill>
          <a:blip r:embed="rId1"/>
          <a:srcRect l="850" t="16997" r="850" b="16997"/>
          <a:stretch>
            <a:fillRect/>
          </a:stretch>
        </p:blipFill>
        <p:spPr>
          <a:xfrm>
            <a:off x="3200400" y="2655888"/>
            <a:ext cx="2913063" cy="1466850"/>
          </a:xfrm>
          <a:prstGeom prst="rect">
            <a:avLst/>
          </a:prstGeom>
          <a:noFill/>
          <a:ln w="38100" cap="flat" cmpd="dbl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Testing for Serializability</a:t>
            </a:r>
            <a:endParaRPr kumimoji="1" lang="en-US" sz="32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1443" name="Rectangle 3"/>
          <p:cNvSpPr>
            <a:spLocks noGrp="1"/>
          </p:cNvSpPr>
          <p:nvPr>
            <p:ph idx="1"/>
          </p:nvPr>
        </p:nvSpPr>
        <p:spPr>
          <a:xfrm>
            <a:off x="-3175" y="790575"/>
            <a:ext cx="9147175" cy="321945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sz="2800" dirty="0"/>
              <a:t>Consider some schedule of a set of transactions </a:t>
            </a:r>
            <a:r>
              <a:rPr lang="en-US" altLang="en-US" sz="2800" i="1" dirty="0"/>
              <a:t>T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</a:t>
            </a:r>
            <a:r>
              <a:rPr lang="en-US" altLang="en-US" sz="2800" i="1" dirty="0"/>
              <a:t>T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 ..., </a:t>
            </a:r>
            <a:r>
              <a:rPr lang="en-US" altLang="en-US" sz="2800" i="1" dirty="0"/>
              <a:t>T</a:t>
            </a:r>
            <a:r>
              <a:rPr lang="en-US" altLang="en-US" sz="2800" i="1" baseline="-25000" dirty="0"/>
              <a:t>n</a:t>
            </a:r>
            <a:endParaRPr lang="en-US" altLang="en-US" sz="2800" dirty="0"/>
          </a:p>
          <a:p>
            <a:r>
              <a:rPr lang="en-US" altLang="en-US" sz="2800" b="1" dirty="0">
                <a:solidFill>
                  <a:schemeClr val="tx2"/>
                </a:solidFill>
              </a:rPr>
              <a:t>Precedence graph</a:t>
            </a:r>
            <a:r>
              <a:rPr lang="en-US" altLang="en-US" sz="2800" i="1" dirty="0"/>
              <a:t> </a:t>
            </a:r>
            <a:r>
              <a:rPr lang="en-US" altLang="en-US" sz="2800" dirty="0"/>
              <a:t>— a direct graph where the vertices are the transactions (names).</a:t>
            </a:r>
            <a:endParaRPr lang="en-US" altLang="en-US" sz="2800" dirty="0"/>
          </a:p>
          <a:p>
            <a:r>
              <a:rPr lang="en-US" altLang="en-US" sz="2800" dirty="0"/>
              <a:t>We draw an arc from </a:t>
            </a:r>
            <a:r>
              <a:rPr lang="en-US" altLang="en-US" sz="2800" i="1" dirty="0"/>
              <a:t>T</a:t>
            </a:r>
            <a:r>
              <a:rPr lang="en-US" altLang="en-US" sz="2800" i="1" baseline="-25000" dirty="0"/>
              <a:t>i</a:t>
            </a:r>
            <a:r>
              <a:rPr lang="en-US" altLang="en-US" sz="2800" i="1" dirty="0"/>
              <a:t> </a:t>
            </a:r>
            <a:r>
              <a:rPr lang="en-US" altLang="en-US" sz="2800" dirty="0"/>
              <a:t>to </a:t>
            </a:r>
            <a:r>
              <a:rPr lang="en-US" altLang="en-US" sz="2800" i="1" dirty="0"/>
              <a:t>T</a:t>
            </a:r>
            <a:r>
              <a:rPr lang="en-US" altLang="en-US" sz="2800" i="1" baseline="-25000" dirty="0"/>
              <a:t>j</a:t>
            </a:r>
            <a:r>
              <a:rPr lang="en-US" altLang="en-US" sz="2800" i="1" dirty="0"/>
              <a:t> </a:t>
            </a:r>
            <a:r>
              <a:rPr lang="en-US" altLang="en-US" sz="2800" dirty="0"/>
              <a:t>if the two transaction conflict, and </a:t>
            </a:r>
            <a:r>
              <a:rPr lang="en-US" altLang="en-US" sz="2800" i="1" dirty="0"/>
              <a:t>T</a:t>
            </a:r>
            <a:r>
              <a:rPr lang="en-US" altLang="en-US" sz="2800" i="1" baseline="-25000" dirty="0"/>
              <a:t>i</a:t>
            </a:r>
            <a:r>
              <a:rPr lang="en-US" altLang="en-US" sz="2800" i="1" dirty="0"/>
              <a:t> </a:t>
            </a:r>
            <a:r>
              <a:rPr lang="en-US" altLang="en-US" sz="2800" dirty="0"/>
              <a:t>accessed the data item on which the conflict arose earlier.</a:t>
            </a:r>
            <a:endParaRPr lang="en-US" altLang="en-US" sz="2800" dirty="0"/>
          </a:p>
          <a:p>
            <a:r>
              <a:rPr lang="en-US" altLang="en-US" sz="2800" dirty="0"/>
              <a:t>We may label the arc by the item that was accessed.</a:t>
            </a:r>
            <a:endParaRPr lang="en-US" altLang="en-US" sz="2800" dirty="0"/>
          </a:p>
          <a:p>
            <a:r>
              <a:rPr lang="en-US" altLang="en-US" sz="2800" b="1" dirty="0"/>
              <a:t>Example 1</a:t>
            </a:r>
            <a:endParaRPr lang="en-US" altLang="en-US" sz="2800" dirty="0"/>
          </a:p>
        </p:txBody>
      </p:sp>
      <p:sp>
        <p:nvSpPr>
          <p:cNvPr id="61444" name="Text Box 4"/>
          <p:cNvSpPr txBox="1"/>
          <p:nvPr/>
        </p:nvSpPr>
        <p:spPr>
          <a:xfrm>
            <a:off x="4421188" y="4781550"/>
            <a:ext cx="2984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/>
              <a:t>x</a:t>
            </a:r>
            <a:endParaRPr lang="en-US" altLang="en-US" dirty="0"/>
          </a:p>
        </p:txBody>
      </p:sp>
      <p:sp>
        <p:nvSpPr>
          <p:cNvPr id="61445" name="Text Box 5"/>
          <p:cNvSpPr txBox="1"/>
          <p:nvPr/>
        </p:nvSpPr>
        <p:spPr>
          <a:xfrm>
            <a:off x="4225925" y="5621338"/>
            <a:ext cx="2984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/>
              <a:t>y</a:t>
            </a:r>
            <a:endParaRPr lang="en-US" altLang="en-US" dirty="0"/>
          </a:p>
        </p:txBody>
      </p:sp>
      <p:pic>
        <p:nvPicPr>
          <p:cNvPr id="61446" name="Picture 7"/>
          <p:cNvPicPr>
            <a:picLocks noChangeAspect="1"/>
          </p:cNvPicPr>
          <p:nvPr/>
        </p:nvPicPr>
        <p:blipFill>
          <a:blip r:embed="rId1"/>
          <a:srcRect l="682" t="17891" r="682" b="18800"/>
          <a:stretch>
            <a:fillRect/>
          </a:stretch>
        </p:blipFill>
        <p:spPr>
          <a:xfrm>
            <a:off x="3206750" y="5148263"/>
            <a:ext cx="2727325" cy="1312862"/>
          </a:xfrm>
          <a:prstGeom prst="rect">
            <a:avLst/>
          </a:prstGeom>
          <a:noFill/>
          <a:ln w="38100" cap="flat" cmpd="dbl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Example Schedule (Schedule A) + Precedence Graph</a:t>
            </a:r>
            <a:endParaRPr kumimoji="1" 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>
          <a:xfrm>
            <a:off x="666750" y="1038225"/>
            <a:ext cx="6724650" cy="4114800"/>
          </a:xfrm>
          <a:ln/>
        </p:spPr>
        <p:txBody>
          <a:bodyPr vert="horz" wrap="square" lIns="91440" tIns="45720" rIns="91440" bIns="45720" anchor="t" anchorCtr="0"/>
          <a:p>
            <a:pPr marL="346075" indent="0" defTabSz="914400">
              <a:lnSpc>
                <a:spcPct val="110000"/>
              </a:lnSpc>
              <a:buNone/>
              <a:tabLst>
                <a:tab pos="635000" algn="l"/>
                <a:tab pos="1485900" algn="l"/>
                <a:tab pos="1717675" algn="l"/>
                <a:tab pos="2684780" algn="l"/>
                <a:tab pos="2973705" algn="l"/>
                <a:tab pos="3767455" algn="l"/>
                <a:tab pos="3940175" algn="l"/>
                <a:tab pos="4805680" algn="l"/>
                <a:tab pos="4978400" algn="l"/>
              </a:tabLst>
            </a:pPr>
            <a:r>
              <a:rPr lang="en-US" altLang="en-US" sz="1600" dirty="0"/>
              <a:t>	</a:t>
            </a:r>
            <a:r>
              <a:rPr lang="en-US" altLang="en-US" sz="1600" i="1" dirty="0"/>
              <a:t>T</a:t>
            </a:r>
            <a:r>
              <a:rPr lang="en-US" altLang="en-US" sz="1600" baseline="-25000" dirty="0"/>
              <a:t>1		 </a:t>
            </a:r>
            <a:r>
              <a:rPr lang="en-US" altLang="en-US" sz="1600" i="1" dirty="0"/>
              <a:t>T</a:t>
            </a:r>
            <a:r>
              <a:rPr lang="en-US" altLang="en-US" sz="1600" baseline="-25000" dirty="0"/>
              <a:t>2		 </a:t>
            </a:r>
            <a:r>
              <a:rPr lang="en-US" altLang="en-US" sz="1600" i="1" dirty="0"/>
              <a:t>T</a:t>
            </a:r>
            <a:r>
              <a:rPr lang="en-US" altLang="en-US" sz="1600" baseline="-25000" dirty="0"/>
              <a:t>3		 </a:t>
            </a:r>
            <a:r>
              <a:rPr lang="en-US" altLang="en-US" sz="1600" i="1" dirty="0"/>
              <a:t>T</a:t>
            </a:r>
            <a:r>
              <a:rPr lang="en-US" altLang="en-US" sz="1600" baseline="-25000" dirty="0"/>
              <a:t>4		 </a:t>
            </a:r>
            <a:r>
              <a:rPr lang="en-US" altLang="en-US" sz="1600" i="1" dirty="0"/>
              <a:t>T</a:t>
            </a:r>
            <a:r>
              <a:rPr lang="en-US" altLang="en-US" sz="1600" baseline="-25000" dirty="0"/>
              <a:t>5</a:t>
            </a:r>
            <a:br>
              <a:rPr lang="en-US" altLang="en-US" sz="1600" dirty="0"/>
            </a:br>
            <a:r>
              <a:rPr lang="en-US" altLang="en-US" sz="1600" dirty="0"/>
              <a:t>		read(X)</a:t>
            </a:r>
            <a:br>
              <a:rPr lang="en-US" altLang="en-US" sz="1600" dirty="0"/>
            </a:br>
            <a:r>
              <a:rPr lang="en-US" altLang="en-US" sz="1600" dirty="0"/>
              <a:t>read(Y)</a:t>
            </a:r>
            <a:br>
              <a:rPr lang="en-US" altLang="en-US" sz="1600" dirty="0"/>
            </a:br>
            <a:r>
              <a:rPr lang="en-US" altLang="en-US" sz="1600" dirty="0"/>
              <a:t>read(Z)</a:t>
            </a:r>
            <a:br>
              <a:rPr lang="en-US" altLang="en-US" sz="1600" dirty="0"/>
            </a:br>
            <a:r>
              <a:rPr lang="en-US" altLang="en-US" sz="1600" dirty="0"/>
              <a:t>								read(V)</a:t>
            </a:r>
            <a:br>
              <a:rPr lang="en-US" altLang="en-US" sz="1600" dirty="0"/>
            </a:br>
            <a:r>
              <a:rPr lang="en-US" altLang="en-US" sz="1600" dirty="0"/>
              <a:t>								read(W)</a:t>
            </a:r>
            <a:br>
              <a:rPr lang="en-US" altLang="en-US" sz="1600" dirty="0"/>
            </a:br>
            <a:r>
              <a:rPr lang="en-US" altLang="en-US" sz="1600" dirty="0"/>
              <a:t>								read(W)</a:t>
            </a:r>
            <a:br>
              <a:rPr lang="en-US" altLang="en-US" sz="1600" dirty="0"/>
            </a:br>
            <a:r>
              <a:rPr lang="en-US" altLang="en-US" sz="1600" dirty="0"/>
              <a:t>		read(Y)</a:t>
            </a:r>
            <a:br>
              <a:rPr lang="en-US" altLang="en-US" sz="1600" dirty="0"/>
            </a:br>
            <a:r>
              <a:rPr lang="en-US" altLang="en-US" sz="1600" dirty="0"/>
              <a:t>		write(Y)</a:t>
            </a:r>
            <a:br>
              <a:rPr lang="en-US" altLang="en-US" sz="1600" dirty="0"/>
            </a:br>
            <a:r>
              <a:rPr lang="en-US" altLang="en-US" sz="1600" dirty="0"/>
              <a:t>				write(Z)</a:t>
            </a:r>
            <a:br>
              <a:rPr lang="en-US" altLang="en-US" sz="1600" dirty="0"/>
            </a:br>
            <a:r>
              <a:rPr lang="en-US" altLang="en-US" sz="1600" dirty="0"/>
              <a:t>read(U)</a:t>
            </a:r>
            <a:br>
              <a:rPr lang="en-US" altLang="en-US" sz="1600" dirty="0"/>
            </a:br>
            <a:r>
              <a:rPr lang="en-US" altLang="en-US" sz="1600" dirty="0"/>
              <a:t>						read(Y)</a:t>
            </a:r>
            <a:br>
              <a:rPr lang="en-US" altLang="en-US" sz="1600" dirty="0"/>
            </a:br>
            <a:r>
              <a:rPr lang="en-US" altLang="en-US" sz="1600" dirty="0"/>
              <a:t>						write(Y)</a:t>
            </a:r>
            <a:br>
              <a:rPr lang="en-US" altLang="en-US" sz="1600" dirty="0"/>
            </a:br>
            <a:r>
              <a:rPr lang="en-US" altLang="en-US" sz="1600" dirty="0"/>
              <a:t>						read(Z)</a:t>
            </a:r>
            <a:br>
              <a:rPr lang="en-US" altLang="en-US" sz="1600" dirty="0"/>
            </a:br>
            <a:r>
              <a:rPr lang="en-US" altLang="en-US" sz="1600" dirty="0"/>
              <a:t>						write(Z)</a:t>
            </a:r>
            <a:endParaRPr lang="en-US" altLang="en-US" sz="1600" dirty="0"/>
          </a:p>
          <a:p>
            <a:pPr marL="346075" indent="0" defTabSz="914400">
              <a:lnSpc>
                <a:spcPct val="110000"/>
              </a:lnSpc>
              <a:buNone/>
              <a:tabLst>
                <a:tab pos="635000" algn="l"/>
                <a:tab pos="1485900" algn="l"/>
                <a:tab pos="1717675" algn="l"/>
                <a:tab pos="2684780" algn="l"/>
                <a:tab pos="2973705" algn="l"/>
                <a:tab pos="3767455" algn="l"/>
                <a:tab pos="3940175" algn="l"/>
                <a:tab pos="4805680" algn="l"/>
                <a:tab pos="4978400" algn="l"/>
              </a:tabLst>
            </a:pPr>
            <a:r>
              <a:rPr lang="en-US" altLang="en-US" sz="1600" dirty="0"/>
              <a:t>read(U)</a:t>
            </a:r>
            <a:br>
              <a:rPr lang="en-US" altLang="en-US" sz="1600" dirty="0"/>
            </a:br>
            <a:r>
              <a:rPr lang="en-US" altLang="en-US" sz="1600" dirty="0"/>
              <a:t>write(U)</a:t>
            </a:r>
            <a:endParaRPr lang="en-US" altLang="en-US" sz="1600" baseline="-25000" dirty="0"/>
          </a:p>
        </p:txBody>
      </p:sp>
      <p:grpSp>
        <p:nvGrpSpPr>
          <p:cNvPr id="63492" name="Group 13"/>
          <p:cNvGrpSpPr/>
          <p:nvPr/>
        </p:nvGrpSpPr>
        <p:grpSpPr>
          <a:xfrm>
            <a:off x="976313" y="1074738"/>
            <a:ext cx="5443537" cy="4806950"/>
            <a:chOff x="997" y="485"/>
            <a:chExt cx="3429" cy="3028"/>
          </a:xfrm>
        </p:grpSpPr>
        <p:sp>
          <p:nvSpPr>
            <p:cNvPr id="63495" name="Line 4"/>
            <p:cNvSpPr/>
            <p:nvPr/>
          </p:nvSpPr>
          <p:spPr>
            <a:xfrm>
              <a:off x="1019" y="682"/>
              <a:ext cx="340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63496" name="Group 11"/>
            <p:cNvGrpSpPr/>
            <p:nvPr/>
          </p:nvGrpSpPr>
          <p:grpSpPr>
            <a:xfrm>
              <a:off x="997" y="485"/>
              <a:ext cx="3427" cy="3028"/>
              <a:chOff x="1005" y="485"/>
              <a:chExt cx="3427" cy="3696"/>
            </a:xfrm>
          </p:grpSpPr>
          <p:sp>
            <p:nvSpPr>
              <p:cNvPr id="63497" name="Line 5"/>
              <p:cNvSpPr/>
              <p:nvPr/>
            </p:nvSpPr>
            <p:spPr>
              <a:xfrm>
                <a:off x="1005" y="485"/>
                <a:ext cx="0" cy="366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498" name="Line 6"/>
              <p:cNvSpPr/>
              <p:nvPr/>
            </p:nvSpPr>
            <p:spPr>
              <a:xfrm>
                <a:off x="1721" y="485"/>
                <a:ext cx="0" cy="366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499" name="Line 7"/>
              <p:cNvSpPr/>
              <p:nvPr/>
            </p:nvSpPr>
            <p:spPr>
              <a:xfrm>
                <a:off x="2428" y="485"/>
                <a:ext cx="0" cy="365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00" name="Line 8"/>
              <p:cNvSpPr/>
              <p:nvPr/>
            </p:nvSpPr>
            <p:spPr>
              <a:xfrm>
                <a:off x="3099" y="485"/>
                <a:ext cx="0" cy="367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01" name="Line 9"/>
              <p:cNvSpPr/>
              <p:nvPr/>
            </p:nvSpPr>
            <p:spPr>
              <a:xfrm>
                <a:off x="3761" y="485"/>
                <a:ext cx="0" cy="36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02" name="Line 10"/>
              <p:cNvSpPr/>
              <p:nvPr/>
            </p:nvSpPr>
            <p:spPr>
              <a:xfrm>
                <a:off x="4432" y="485"/>
                <a:ext cx="0" cy="369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63493" name="Text Box 32"/>
          <p:cNvSpPr txBox="1"/>
          <p:nvPr/>
        </p:nvSpPr>
        <p:spPr>
          <a:xfrm>
            <a:off x="7464425" y="5372100"/>
            <a:ext cx="487363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i="1" dirty="0"/>
              <a:t>T</a:t>
            </a:r>
            <a:r>
              <a:rPr lang="en-US" altLang="en-US" sz="2400" baseline="-25000" dirty="0"/>
              <a:t>5</a:t>
            </a:r>
            <a:endParaRPr lang="en-US" altLang="en-US" sz="2400" i="1" dirty="0"/>
          </a:p>
        </p:txBody>
      </p:sp>
      <p:pic>
        <p:nvPicPr>
          <p:cNvPr id="63494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6063" y="2265363"/>
            <a:ext cx="2524125" cy="2419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Test for Conflict Serializability</a:t>
            </a:r>
            <a:endParaRPr kumimoji="1" lang="en-US" sz="32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>
          <a:xfrm>
            <a:off x="0" y="1106488"/>
            <a:ext cx="5832475" cy="5248275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dirty="0"/>
              <a:t>A schedule is conflict serializable if and only if its precedence graph is acyclic(contains no-cycles).</a:t>
            </a:r>
            <a:endParaRPr lang="en-US" altLang="en-US" dirty="0"/>
          </a:p>
          <a:p>
            <a:r>
              <a:rPr lang="en-US" altLang="en-US" dirty="0"/>
              <a:t>Cycle-detection algorithms exist which take order </a:t>
            </a:r>
            <a:r>
              <a:rPr lang="en-US" altLang="en-US" i="1" dirty="0"/>
              <a:t>n</a:t>
            </a:r>
            <a:r>
              <a:rPr lang="en-US" altLang="en-US" baseline="30000" dirty="0"/>
              <a:t>2</a:t>
            </a:r>
            <a:r>
              <a:rPr lang="en-US" altLang="en-US" dirty="0"/>
              <a:t> time, where </a:t>
            </a:r>
            <a:r>
              <a:rPr lang="en-US" altLang="en-US" i="1" dirty="0"/>
              <a:t>n </a:t>
            </a:r>
            <a:r>
              <a:rPr lang="en-US" altLang="en-US" dirty="0"/>
              <a:t>is the number of vertices in the graph.  </a:t>
            </a:r>
            <a:endParaRPr lang="en-US" altLang="en-US" dirty="0"/>
          </a:p>
          <a:p>
            <a:pPr lvl="1"/>
            <a:r>
              <a:rPr lang="en-US" altLang="en-US" dirty="0"/>
              <a:t>(Better algorithms take order </a:t>
            </a:r>
            <a:r>
              <a:rPr lang="en-US" altLang="en-US" i="1" dirty="0"/>
              <a:t>n</a:t>
            </a:r>
            <a:r>
              <a:rPr lang="en-US" altLang="en-US" dirty="0"/>
              <a:t> + </a:t>
            </a:r>
            <a:r>
              <a:rPr lang="en-US" altLang="en-US" i="1" dirty="0"/>
              <a:t>e</a:t>
            </a:r>
            <a:r>
              <a:rPr lang="en-US" altLang="en-US" dirty="0"/>
              <a:t> where </a:t>
            </a:r>
            <a:r>
              <a:rPr lang="en-US" altLang="en-US" i="1" dirty="0"/>
              <a:t>e</a:t>
            </a:r>
            <a:r>
              <a:rPr lang="en-US" altLang="en-US" dirty="0"/>
              <a:t> is the number of edges.)</a:t>
            </a:r>
            <a:endParaRPr lang="en-US" altLang="en-US" dirty="0"/>
          </a:p>
          <a:p>
            <a:r>
              <a:rPr lang="en-US" altLang="en-US" dirty="0"/>
              <a:t>If precedence graph is acyclic, the serializability order can be obtained by a </a:t>
            </a:r>
            <a:r>
              <a:rPr lang="en-US" altLang="en-US" i="1" dirty="0">
                <a:solidFill>
                  <a:schemeClr val="tx2"/>
                </a:solidFill>
              </a:rPr>
              <a:t>topological sorting</a:t>
            </a:r>
            <a:r>
              <a:rPr lang="en-US" altLang="en-US" dirty="0"/>
              <a:t> of the graph. </a:t>
            </a:r>
            <a:endParaRPr lang="en-US" altLang="en-US" dirty="0"/>
          </a:p>
          <a:p>
            <a:pPr lvl="1"/>
            <a:r>
              <a:rPr lang="en-US" altLang="en-US" dirty="0"/>
              <a:t> This is a linear order consistent with the partial order of the graph.</a:t>
            </a:r>
            <a:endParaRPr lang="en-US" altLang="en-US" dirty="0"/>
          </a:p>
          <a:p>
            <a:pPr lvl="1"/>
            <a:r>
              <a:rPr lang="en-US" altLang="en-US" dirty="0"/>
              <a:t>For example, a serializability order for Schedule A would be</a:t>
            </a:r>
            <a:br>
              <a:rPr lang="en-US" altLang="en-US" dirty="0"/>
            </a:br>
            <a:r>
              <a:rPr lang="en-US" altLang="en-US" i="1" dirty="0"/>
              <a:t>T</a:t>
            </a:r>
            <a:r>
              <a:rPr lang="en-US" altLang="en-US" baseline="-25000" dirty="0"/>
              <a:t>5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</a:t>
            </a:r>
            <a:r>
              <a:rPr lang="en-US" altLang="en-US" dirty="0">
                <a:sym typeface="Monotype Sorts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</a:t>
            </a:r>
            <a:r>
              <a:rPr lang="en-US" altLang="en-US" dirty="0">
                <a:sym typeface="Monotype Sorts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</a:t>
            </a:r>
            <a:r>
              <a:rPr lang="en-US" altLang="en-US" dirty="0">
                <a:sym typeface="Monotype Sorts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</a:t>
            </a:r>
            <a:r>
              <a:rPr lang="en-US" altLang="en-US" dirty="0">
                <a:sym typeface="Monotype Sorts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endParaRPr lang="en-US" altLang="en-US" dirty="0"/>
          </a:p>
          <a:p>
            <a:pPr lvl="2"/>
            <a:r>
              <a:rPr lang="en-US" altLang="en-US" dirty="0">
                <a:sym typeface="Monotype Sorts"/>
              </a:rPr>
              <a:t>Are there others?</a:t>
            </a:r>
            <a:endParaRPr lang="en-US" altLang="en-US" dirty="0">
              <a:sym typeface="Monotype Sorts"/>
            </a:endParaRPr>
          </a:p>
        </p:txBody>
      </p:sp>
      <p:pic>
        <p:nvPicPr>
          <p:cNvPr id="65540" name="Picture 4"/>
          <p:cNvPicPr>
            <a:picLocks noChangeAspect="1"/>
          </p:cNvPicPr>
          <p:nvPr/>
        </p:nvPicPr>
        <p:blipFill>
          <a:blip r:embed="rId1"/>
          <a:srcRect l="32204" t="565" r="32204" b="847"/>
          <a:stretch>
            <a:fillRect/>
          </a:stretch>
        </p:blipFill>
        <p:spPr>
          <a:xfrm>
            <a:off x="6153150" y="1077913"/>
            <a:ext cx="2400300" cy="4986337"/>
          </a:xfrm>
          <a:prstGeom prst="rect">
            <a:avLst/>
          </a:prstGeom>
          <a:noFill/>
          <a:ln w="38100" cap="flat" cmpd="dbl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6866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0" y="211138"/>
            <a:ext cx="5105400" cy="462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867" name="Rectangle 2"/>
          <p:cNvSpPr/>
          <p:nvPr/>
        </p:nvSpPr>
        <p:spPr>
          <a:xfrm>
            <a:off x="0" y="5534025"/>
            <a:ext cx="9144000" cy="1323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</a:lstStyle>
          <a:p>
            <a:pPr marL="285750" lvl="0" indent="-28575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tr-TR" sz="1600" dirty="0">
                <a:solidFill>
                  <a:srgbClr val="252525"/>
                </a:solidFill>
                <a:latin typeface="Arial" panose="020B0604020202020204" pitchFamily="34" charset="0"/>
              </a:rPr>
              <a:t>The </a:t>
            </a:r>
            <a:r>
              <a:rPr lang="en-US" altLang="tr-TR" sz="1600" b="1" dirty="0">
                <a:solidFill>
                  <a:srgbClr val="252525"/>
                </a:solidFill>
                <a:latin typeface="Arial" panose="020B0604020202020204" pitchFamily="34" charset="0"/>
              </a:rPr>
              <a:t>sector</a:t>
            </a:r>
            <a:r>
              <a:rPr lang="en-US" altLang="tr-TR" sz="1600" dirty="0">
                <a:solidFill>
                  <a:srgbClr val="252525"/>
                </a:solidFill>
                <a:latin typeface="Arial" panose="020B0604020202020204" pitchFamily="34" charset="0"/>
              </a:rPr>
              <a:t> is the minimum storage unit of a hard drive.</a:t>
            </a:r>
            <a:endParaRPr lang="en-US" altLang="tr-TR" sz="1600" dirty="0">
              <a:solidFill>
                <a:srgbClr val="252525"/>
              </a:solidFill>
              <a:latin typeface="Arial" panose="020B0604020202020204" pitchFamily="34" charset="0"/>
            </a:endParaRPr>
          </a:p>
          <a:p>
            <a:pPr marL="285750" lvl="0" indent="-28575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tr-TR" sz="1600" dirty="0"/>
              <a:t>Each sector is made up of three basic parts, the sector </a:t>
            </a:r>
            <a:r>
              <a:rPr lang="en-US" altLang="tr-TR" sz="1600" u="sng" dirty="0"/>
              <a:t>header</a:t>
            </a:r>
            <a:r>
              <a:rPr lang="en-US" altLang="tr-TR" sz="1600" dirty="0"/>
              <a:t>, the </a:t>
            </a:r>
            <a:r>
              <a:rPr lang="en-US" altLang="tr-TR" sz="1600" u="sng" dirty="0"/>
              <a:t>data</a:t>
            </a:r>
            <a:r>
              <a:rPr lang="en-US" altLang="tr-TR" sz="1600" dirty="0"/>
              <a:t> area and the </a:t>
            </a:r>
            <a:r>
              <a:rPr lang="en-US" altLang="tr-TR" sz="1600" u="sng" dirty="0"/>
              <a:t>error-correcting code</a:t>
            </a:r>
            <a:r>
              <a:rPr lang="en-US" altLang="tr-TR" sz="1600" dirty="0"/>
              <a:t> (ECC)</a:t>
            </a:r>
            <a:endParaRPr lang="en-US" altLang="tr-TR" sz="1600" baseline="30000" dirty="0">
              <a:solidFill>
                <a:srgbClr val="0B0080"/>
              </a:solidFill>
              <a:latin typeface="Arial" panose="020B0604020202020204" pitchFamily="34" charset="0"/>
            </a:endParaRPr>
          </a:p>
          <a:p>
            <a:pPr marL="285750" lvl="0" indent="-28575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tr-TR" sz="1600" dirty="0">
                <a:solidFill>
                  <a:srgbClr val="252525"/>
                </a:solidFill>
                <a:latin typeface="Arial" panose="020B0604020202020204" pitchFamily="34" charset="0"/>
              </a:rPr>
              <a:t>Operating systems typically operate on </a:t>
            </a:r>
            <a:r>
              <a:rPr lang="en-US" altLang="tr-TR" sz="1600" dirty="0">
                <a:solidFill>
                  <a:srgbClr val="0B0080"/>
                </a:solidFill>
                <a:latin typeface="Arial" panose="020B0604020202020204" pitchFamily="34" charset="0"/>
              </a:rPr>
              <a:t>blocks of data</a:t>
            </a:r>
            <a:r>
              <a:rPr lang="en-US" altLang="tr-TR" sz="1600" dirty="0">
                <a:solidFill>
                  <a:srgbClr val="252525"/>
                </a:solidFill>
                <a:latin typeface="Arial" panose="020B0604020202020204" pitchFamily="34" charset="0"/>
              </a:rPr>
              <a:t>, which may span multiple sectors</a:t>
            </a:r>
            <a:endParaRPr lang="en-US" altLang="tr-TR" sz="1600" u="sng" dirty="0"/>
          </a:p>
          <a:p>
            <a:pPr marL="285750" lvl="0" indent="-28575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tr-TR" sz="1600" u="sng" dirty="0"/>
              <a:t>Block</a:t>
            </a:r>
            <a:r>
              <a:rPr lang="en-US" altLang="tr-TR" sz="1600" dirty="0"/>
              <a:t> encompasses multiple sectors.</a:t>
            </a:r>
            <a:endParaRPr lang="tr-TR" altLang="tr-TR" sz="1600" dirty="0"/>
          </a:p>
        </p:txBody>
      </p:sp>
      <p:pic>
        <p:nvPicPr>
          <p:cNvPr id="36868" name="Picture 2" descr="https://buitemsce.files.wordpress.com/2012/02/untitled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813" y="1219200"/>
            <a:ext cx="5438775" cy="3413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9219" name="Rectangle 3"/>
          <p:cNvSpPr>
            <a:spLocks noGrp="1"/>
          </p:cNvSpPr>
          <p:nvPr>
            <p:ph idx="1"/>
          </p:nvPr>
        </p:nvSpPr>
        <p:spPr>
          <a:xfrm>
            <a:off x="0" y="0"/>
            <a:ext cx="9153525" cy="4876800"/>
          </a:xfrm>
          <a:ln/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tr-TR" sz="2200" b="1" dirty="0">
                <a:solidFill>
                  <a:srgbClr val="C00000"/>
                </a:solidFill>
              </a:rPr>
              <a:t>Assumptions:</a:t>
            </a:r>
            <a:endParaRPr lang="en-US" altLang="tr-TR" sz="2200" b="1" dirty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tr-TR" sz="2200" dirty="0"/>
              <a:t>The system can crash at </a:t>
            </a:r>
            <a:r>
              <a:rPr lang="en-US" altLang="tr-TR" sz="2200" i="1" dirty="0"/>
              <a:t>any time</a:t>
            </a:r>
            <a:endParaRPr lang="en-US" altLang="tr-TR" sz="2200" i="1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tr-TR" sz="2200" dirty="0"/>
              <a:t>Power can go out at any point</a:t>
            </a:r>
            <a:endParaRPr lang="en-US" altLang="tr-TR" sz="2200" dirty="0"/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tr-TR" sz="2200" dirty="0"/>
              <a:t>Contents of the </a:t>
            </a:r>
            <a:r>
              <a:rPr lang="en-US" altLang="tr-TR" sz="2200" u="sng" dirty="0"/>
              <a:t>main memory won’t survive a crash!</a:t>
            </a:r>
            <a:endParaRPr lang="en-US" altLang="tr-TR" sz="2200" u="sng" dirty="0"/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tr-TR" sz="22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tr-TR" sz="2200" dirty="0"/>
              <a:t>BUT…</a:t>
            </a:r>
            <a:r>
              <a:rPr lang="en-US" altLang="tr-TR" sz="2200" dirty="0">
                <a:solidFill>
                  <a:schemeClr val="tx2"/>
                </a:solidFill>
              </a:rPr>
              <a:t> </a:t>
            </a:r>
            <a:r>
              <a:rPr lang="en-US" altLang="tr-TR" sz="2200" b="1" dirty="0">
                <a:solidFill>
                  <a:schemeClr val="tx2"/>
                </a:solidFill>
              </a:rPr>
              <a:t>harddissks are durable. They might stop, but data is not lost.</a:t>
            </a:r>
            <a:endParaRPr lang="en-US" altLang="tr-TR" sz="2200" b="1" dirty="0">
              <a:solidFill>
                <a:schemeClr val="tx2"/>
              </a:solidFill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tr-TR" sz="2200" dirty="0"/>
              <a:t>For now.</a:t>
            </a:r>
            <a:endParaRPr lang="en-US" altLang="tr-TR" sz="22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tr-TR" sz="2200" dirty="0"/>
              <a:t>Disks only guarantee </a:t>
            </a:r>
            <a:r>
              <a:rPr lang="en-US" altLang="tr-TR" sz="2200" i="1" dirty="0"/>
              <a:t>atomic </a:t>
            </a:r>
            <a:r>
              <a:rPr lang="en-US" altLang="tr-TR" sz="2200" i="1" u="sng" dirty="0"/>
              <a:t>sector</a:t>
            </a:r>
            <a:r>
              <a:rPr lang="en-US" altLang="tr-TR" sz="2200" i="1" dirty="0"/>
              <a:t> writes, </a:t>
            </a:r>
            <a:r>
              <a:rPr lang="en-US" altLang="tr-TR" sz="2200" dirty="0"/>
              <a:t>nothing more</a:t>
            </a:r>
            <a:endParaRPr lang="en-US" altLang="tr-TR" sz="22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tr-TR" sz="2200" dirty="0"/>
              <a:t>Transactions are by themselves consistent</a:t>
            </a:r>
            <a:endParaRPr lang="en-US" altLang="tr-TR" sz="22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tr-TR" sz="22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tr-TR" sz="2200" b="1" dirty="0">
                <a:solidFill>
                  <a:srgbClr val="C00000"/>
                </a:solidFill>
              </a:rPr>
              <a:t>Goals:</a:t>
            </a:r>
            <a:endParaRPr lang="en-US" altLang="tr-TR" sz="2200" b="1" dirty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tr-TR" sz="2200" dirty="0"/>
              <a:t>Guaranteed durability, atomicity</a:t>
            </a:r>
            <a:endParaRPr lang="en-US" altLang="tr-TR" sz="22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tr-TR" sz="2200" dirty="0"/>
              <a:t>As much concurrency as possible, while not compromising isolation and/or consistency</a:t>
            </a:r>
            <a:endParaRPr lang="en-US" altLang="tr-TR" sz="2200" dirty="0"/>
          </a:p>
          <a:p>
            <a:pPr lvl="2">
              <a:lnSpc>
                <a:spcPct val="90000"/>
              </a:lnSpc>
            </a:pPr>
            <a:r>
              <a:rPr lang="en-US" altLang="tr-TR" sz="2200" dirty="0"/>
              <a:t>Two transactions updating the same account balance… NO</a:t>
            </a:r>
            <a:endParaRPr lang="en-US" altLang="tr-TR" sz="2200" dirty="0"/>
          </a:p>
          <a:p>
            <a:pPr lvl="2">
              <a:lnSpc>
                <a:spcPct val="90000"/>
              </a:lnSpc>
            </a:pPr>
            <a:r>
              <a:rPr lang="en-US" altLang="tr-TR" sz="2200" dirty="0"/>
              <a:t>Two transactions updating different account balances… YES</a:t>
            </a:r>
            <a:endParaRPr lang="en-US" altLang="tr-TR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charRg st="13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charRg st="46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charRg st="76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charRg st="128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charRg st="196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charRg st="205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charRg st="261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charRg st="304" end="3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charRg st="311" end="3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charRg st="344" end="4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charRg st="429" end="4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charRg st="484" end="5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Concurrent Executions</a:t>
            </a:r>
            <a:endParaRPr kumimoji="1" lang="en-US" sz="32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09905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sz="2400" dirty="0"/>
              <a:t>Multiple transactions should be allowed to run concurrently in the system.  </a:t>
            </a:r>
            <a:endParaRPr lang="en-US" altLang="en-US" sz="2400" dirty="0"/>
          </a:p>
          <a:p>
            <a:r>
              <a:rPr lang="en-US" altLang="en-US" sz="2400" dirty="0"/>
              <a:t>Advantages are:</a:t>
            </a:r>
            <a:endParaRPr lang="en-US" altLang="en-US" sz="2400" dirty="0"/>
          </a:p>
          <a:p>
            <a:pPr lvl="1"/>
            <a:r>
              <a:rPr lang="en-US" altLang="en-US" sz="2400" b="1" dirty="0"/>
              <a:t>increased processor and disk utilization</a:t>
            </a:r>
            <a:r>
              <a:rPr lang="en-US" altLang="en-US" sz="2400" dirty="0"/>
              <a:t>, leading to better transaction </a:t>
            </a:r>
            <a:r>
              <a:rPr lang="en-US" altLang="en-US" sz="2400" i="1" dirty="0"/>
              <a:t>throughput</a:t>
            </a:r>
            <a:endParaRPr lang="en-US" altLang="en-US" sz="2400" i="1" dirty="0"/>
          </a:p>
          <a:p>
            <a:pPr lvl="2"/>
            <a:r>
              <a:rPr lang="en-US" altLang="en-US" sz="2400" dirty="0"/>
              <a:t>E.g. one transaction can be using the CPU while another is reading from or writing to the disk</a:t>
            </a:r>
            <a:endParaRPr lang="en-US" altLang="en-US" sz="2400" dirty="0"/>
          </a:p>
          <a:p>
            <a:pPr lvl="1"/>
            <a:r>
              <a:rPr lang="en-US" altLang="en-US" sz="2400" b="1" dirty="0"/>
              <a:t>reduced average response time</a:t>
            </a:r>
            <a:r>
              <a:rPr lang="en-US" altLang="en-US" sz="2400" dirty="0"/>
              <a:t> for transactions: short transactions need not wait behind long ones.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0"/>
            <a:ext cx="80772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Schedules</a:t>
            </a:r>
            <a:endParaRPr kumimoji="1" lang="en-US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>
          <a:xfrm>
            <a:off x="76200" y="838200"/>
            <a:ext cx="9067800" cy="4981575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en-US" sz="2400" b="1" dirty="0">
                <a:solidFill>
                  <a:schemeClr val="tx2"/>
                </a:solidFill>
              </a:rPr>
              <a:t>Schedule </a:t>
            </a:r>
            <a:r>
              <a:rPr lang="en-US" altLang="en-US" sz="2400" dirty="0"/>
              <a:t>– a sequences of instructions that specify the chronological order in which instructions of concurrent transactions are executed</a:t>
            </a:r>
            <a:endParaRPr lang="en-US" altLang="en-US" sz="2400" dirty="0"/>
          </a:p>
          <a:p>
            <a:pPr lvl="1"/>
            <a:r>
              <a:rPr lang="en-US" altLang="en-US" sz="2000" dirty="0"/>
              <a:t>a schedule for a set of transactions must consist of all instructions of those transactions</a:t>
            </a:r>
            <a:endParaRPr lang="en-US" altLang="en-US" sz="2000" dirty="0"/>
          </a:p>
          <a:p>
            <a:pPr lvl="1"/>
            <a:r>
              <a:rPr lang="en-US" altLang="en-US" sz="2000" dirty="0"/>
              <a:t>must preserve the order in which the instructions appear in each individual transaction.</a:t>
            </a:r>
            <a:endParaRPr lang="en-US" altLang="en-US" sz="2000" dirty="0"/>
          </a:p>
          <a:p>
            <a:pPr lvl="1"/>
            <a:endParaRPr lang="en-US" altLang="en-US" sz="2000" dirty="0"/>
          </a:p>
          <a:p>
            <a:r>
              <a:rPr lang="en-US" altLang="en-US" sz="2400" dirty="0"/>
              <a:t>A transaction that successfully completes its execution will have a </a:t>
            </a:r>
            <a:r>
              <a:rPr lang="en-US" altLang="en-US" sz="2400" b="1" dirty="0"/>
              <a:t>commit</a:t>
            </a:r>
            <a:r>
              <a:rPr lang="en-US" altLang="en-US" sz="2400" dirty="0"/>
              <a:t> instructions as the last statement </a:t>
            </a:r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A transaction that fails to successfully complete its execution will have an </a:t>
            </a:r>
            <a:r>
              <a:rPr lang="en-US" altLang="en-US" sz="2400" b="1" dirty="0"/>
              <a:t>abort</a:t>
            </a:r>
            <a:r>
              <a:rPr lang="en-US" altLang="en-US" sz="2400" dirty="0"/>
              <a:t> instruction as the last statement 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Schedule 1</a:t>
            </a:r>
            <a:endParaRPr kumimoji="1" lang="en-US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>
          <a:xfrm>
            <a:off x="533400" y="815975"/>
            <a:ext cx="8458200" cy="1184275"/>
          </a:xfrm>
          <a:ln/>
        </p:spPr>
        <p:txBody>
          <a:bodyPr vert="horz" wrap="square" lIns="91440" tIns="45720" rIns="91440" bIns="45720" anchor="t" anchorCtr="0"/>
          <a:p>
            <a:pPr defTabSz="914400">
              <a:lnSpc>
                <a:spcPct val="80000"/>
              </a:lnSpc>
              <a:tabLst>
                <a:tab pos="1948180" algn="l"/>
                <a:tab pos="2684780" algn="l"/>
                <a:tab pos="3594100" algn="l"/>
                <a:tab pos="4286250" algn="l"/>
              </a:tabLst>
            </a:pPr>
            <a:r>
              <a:rPr lang="en-US" altLang="en-US" sz="2400" dirty="0"/>
              <a:t>Let </a:t>
            </a:r>
            <a:r>
              <a:rPr lang="en-US" altLang="en-US" sz="2400" i="1" dirty="0"/>
              <a:t>T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transfer $50 from </a:t>
            </a:r>
            <a:r>
              <a:rPr lang="en-US" altLang="en-US" sz="2400" i="1" dirty="0"/>
              <a:t>A </a:t>
            </a:r>
            <a:r>
              <a:rPr lang="en-US" altLang="en-US" sz="2400" dirty="0"/>
              <a:t>to </a:t>
            </a:r>
            <a:r>
              <a:rPr lang="en-US" altLang="en-US" sz="2400" i="1" dirty="0"/>
              <a:t>B</a:t>
            </a:r>
            <a:r>
              <a:rPr lang="en-US" altLang="en-US" sz="2400" dirty="0"/>
              <a:t>, and </a:t>
            </a:r>
            <a:r>
              <a:rPr lang="en-US" altLang="en-US" sz="2400" i="1" dirty="0"/>
              <a:t>T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transfer 10% of the balance from </a:t>
            </a:r>
            <a:r>
              <a:rPr lang="en-US" altLang="en-US" sz="2400" i="1" dirty="0"/>
              <a:t>A </a:t>
            </a:r>
            <a:r>
              <a:rPr lang="en-US" altLang="en-US" sz="2400" dirty="0"/>
              <a:t>to </a:t>
            </a:r>
            <a:r>
              <a:rPr lang="en-US" altLang="en-US" sz="2400" i="1" dirty="0"/>
              <a:t>B.</a:t>
            </a:r>
            <a:r>
              <a:rPr lang="en-US" altLang="en-US" sz="2400" dirty="0"/>
              <a:t>  </a:t>
            </a:r>
            <a:endParaRPr lang="en-US" altLang="en-US" sz="2400" dirty="0"/>
          </a:p>
          <a:p>
            <a:pPr defTabSz="914400">
              <a:lnSpc>
                <a:spcPct val="80000"/>
              </a:lnSpc>
              <a:tabLst>
                <a:tab pos="1948180" algn="l"/>
                <a:tab pos="2684780" algn="l"/>
                <a:tab pos="3594100" algn="l"/>
                <a:tab pos="4286250" algn="l"/>
              </a:tabLst>
            </a:pPr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chemeClr val="tx2"/>
                </a:solidFill>
              </a:rPr>
              <a:t>serial</a:t>
            </a:r>
            <a:r>
              <a:rPr lang="en-US" altLang="en-US" sz="2400" dirty="0"/>
              <a:t> schedule in which </a:t>
            </a:r>
            <a:r>
              <a:rPr lang="en-US" altLang="en-US" sz="2400" i="1" dirty="0"/>
              <a:t>T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is followed by </a:t>
            </a:r>
            <a:r>
              <a:rPr lang="en-US" altLang="en-US" sz="2400" i="1" dirty="0"/>
              <a:t>T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</a:t>
            </a:r>
            <a:r>
              <a:rPr lang="en-US" altLang="en-US" sz="2000" dirty="0"/>
              <a:t>:</a:t>
            </a:r>
            <a:endParaRPr lang="en-US" altLang="en-US" sz="2000" dirty="0"/>
          </a:p>
          <a:p>
            <a:pPr defTabSz="914400">
              <a:lnSpc>
                <a:spcPct val="80000"/>
              </a:lnSpc>
              <a:buNone/>
              <a:tabLst>
                <a:tab pos="1948180" algn="l"/>
                <a:tab pos="2684780" algn="l"/>
                <a:tab pos="3594100" algn="l"/>
                <a:tab pos="4286250" algn="l"/>
              </a:tabLst>
            </a:pPr>
            <a:r>
              <a:rPr lang="en-US" altLang="en-US" sz="1400" dirty="0"/>
              <a:t>		</a:t>
            </a:r>
            <a:endParaRPr lang="en-US" altLang="en-US" sz="1400" dirty="0"/>
          </a:p>
        </p:txBody>
      </p:sp>
      <p:pic>
        <p:nvPicPr>
          <p:cNvPr id="43012" name="Picture 8"/>
          <p:cNvPicPr>
            <a:picLocks noChangeAspect="1"/>
          </p:cNvPicPr>
          <p:nvPr/>
        </p:nvPicPr>
        <p:blipFill>
          <a:blip r:embed="rId1"/>
          <a:srcRect l="20474" t="557" r="20265" b="557"/>
          <a:stretch>
            <a:fillRect/>
          </a:stretch>
        </p:blipFill>
        <p:spPr>
          <a:xfrm>
            <a:off x="2770188" y="2089150"/>
            <a:ext cx="3495675" cy="4375150"/>
          </a:xfrm>
          <a:prstGeom prst="rect">
            <a:avLst/>
          </a:prstGeom>
          <a:noFill/>
          <a:ln w="57150" cap="flat" cmpd="thinThick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Schedule 2</a:t>
            </a:r>
            <a:endParaRPr kumimoji="1" lang="en-US" sz="32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5059" name="Picture 4"/>
          <p:cNvPicPr>
            <a:picLocks noChangeAspect="1"/>
          </p:cNvPicPr>
          <p:nvPr>
            <p:ph idx="1"/>
          </p:nvPr>
        </p:nvPicPr>
        <p:blipFill>
          <a:blip r:embed="rId1"/>
          <a:srcRect l="20331" t="603" r="20784" b="903"/>
          <a:stretch>
            <a:fillRect/>
          </a:stretch>
        </p:blipFill>
        <p:spPr>
          <a:xfrm>
            <a:off x="2317750" y="1738313"/>
            <a:ext cx="3883025" cy="4271962"/>
          </a:xfrm>
          <a:ln w="38100" cmpd="dbl">
            <a:solidFill>
              <a:schemeClr val="tx2">
                <a:alpha val="100000"/>
              </a:schemeClr>
            </a:solidFill>
            <a:miter lim="800000"/>
            <a:headEnd/>
            <a:tailEnd/>
          </a:ln>
        </p:spPr>
      </p:pic>
      <p:sp>
        <p:nvSpPr>
          <p:cNvPr id="45060" name="Text Box 5"/>
          <p:cNvSpPr txBox="1"/>
          <p:nvPr/>
        </p:nvSpPr>
        <p:spPr>
          <a:xfrm>
            <a:off x="609600" y="971550"/>
            <a:ext cx="788035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800" dirty="0"/>
              <a:t> A serial schedule where </a:t>
            </a:r>
            <a:r>
              <a:rPr lang="en-US" altLang="en-US" sz="2800" i="1" dirty="0"/>
              <a:t>T</a:t>
            </a:r>
            <a:r>
              <a:rPr lang="en-US" altLang="en-US" sz="2800" i="1" baseline="-25000" dirty="0"/>
              <a:t>2</a:t>
            </a:r>
            <a:r>
              <a:rPr lang="en-US" altLang="en-US" sz="2800" dirty="0"/>
              <a:t> is followed by </a:t>
            </a:r>
            <a:r>
              <a:rPr lang="en-US" altLang="en-US" sz="2800" i="1" dirty="0"/>
              <a:t>T</a:t>
            </a:r>
            <a:r>
              <a:rPr lang="en-US" altLang="en-US" sz="2800" baseline="-25000" dirty="0"/>
              <a:t>1</a:t>
            </a:r>
            <a:endParaRPr lang="en-US" altLang="en-US" sz="2800" baseline="-25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Schedule 3</a:t>
            </a:r>
            <a:endParaRPr kumimoji="1" lang="en-US" sz="32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7107" name="Rectangle 4"/>
          <p:cNvSpPr>
            <a:spLocks noGrp="1"/>
          </p:cNvSpPr>
          <p:nvPr>
            <p:ph idx="1"/>
          </p:nvPr>
        </p:nvSpPr>
        <p:spPr>
          <a:xfrm>
            <a:off x="533400" y="785813"/>
            <a:ext cx="8001000" cy="1054100"/>
          </a:xfrm>
          <a:ln/>
        </p:spPr>
        <p:txBody>
          <a:bodyPr vert="horz" wrap="square" lIns="91440" tIns="45720" rIns="91440" bIns="45720" anchor="t" anchorCtr="0"/>
          <a:p>
            <a:pPr defTabSz="914400">
              <a:lnSpc>
                <a:spcPct val="90000"/>
              </a:lnSpc>
              <a:tabLst>
                <a:tab pos="1948180" algn="l"/>
                <a:tab pos="2684780" algn="l"/>
                <a:tab pos="3594100" algn="l"/>
                <a:tab pos="4286250" algn="l"/>
              </a:tabLst>
            </a:pPr>
            <a:r>
              <a:rPr lang="en-US" altLang="en-US" sz="2400" dirty="0"/>
              <a:t>Let </a:t>
            </a:r>
            <a:r>
              <a:rPr lang="en-US" altLang="en-US" sz="2400" i="1" dirty="0"/>
              <a:t>T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T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be the transactions defined previously</a:t>
            </a:r>
            <a:r>
              <a:rPr lang="en-US" altLang="en-US" sz="2400" i="1" dirty="0"/>
              <a:t>.</a:t>
            </a:r>
            <a:r>
              <a:rPr lang="en-US" altLang="en-US" sz="2400" dirty="0"/>
              <a:t>  The following schedule is not a serial schedule, but it is </a:t>
            </a:r>
            <a:r>
              <a:rPr lang="en-US" altLang="en-US" sz="2400" i="1" dirty="0">
                <a:solidFill>
                  <a:schemeClr val="tx2"/>
                </a:solidFill>
              </a:rPr>
              <a:t>equivalent</a:t>
            </a:r>
            <a:r>
              <a:rPr lang="en-US" altLang="en-US" sz="2400" dirty="0"/>
              <a:t> to Schedule 1.</a:t>
            </a:r>
            <a:endParaRPr lang="en-US" altLang="en-US" sz="2400" dirty="0"/>
          </a:p>
          <a:p>
            <a:pPr defTabSz="914400">
              <a:lnSpc>
                <a:spcPct val="90000"/>
              </a:lnSpc>
              <a:buNone/>
              <a:tabLst>
                <a:tab pos="1948180" algn="l"/>
                <a:tab pos="2684780" algn="l"/>
                <a:tab pos="3594100" algn="l"/>
                <a:tab pos="4286250" algn="l"/>
              </a:tabLst>
            </a:pPr>
            <a:r>
              <a:rPr lang="en-US" altLang="en-US" sz="2400" dirty="0"/>
              <a:t>		</a:t>
            </a:r>
            <a:endParaRPr lang="en-US" altLang="en-US" sz="2400" i="1" dirty="0"/>
          </a:p>
        </p:txBody>
      </p:sp>
      <p:sp>
        <p:nvSpPr>
          <p:cNvPr id="47108" name="Rectangle 7"/>
          <p:cNvSpPr/>
          <p:nvPr/>
        </p:nvSpPr>
        <p:spPr>
          <a:xfrm>
            <a:off x="1000125" y="6018213"/>
            <a:ext cx="7534275" cy="390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defTabSz="914400">
              <a:buSzTx/>
              <a:buNone/>
              <a:tabLst>
                <a:tab pos="1948180" algn="l"/>
                <a:tab pos="2684780" algn="l"/>
                <a:tab pos="3594100" algn="l"/>
                <a:tab pos="4286250" algn="l"/>
              </a:tabLst>
            </a:pPr>
            <a:r>
              <a:rPr lang="en-US" altLang="en-US" sz="2400" dirty="0">
                <a:latin typeface="Arial" panose="020B0604020202020204" pitchFamily="34" charset="0"/>
              </a:rPr>
              <a:t>In Schedules 1, 2 and 3, the sum A + B is preserved.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47109" name="Picture 8"/>
          <p:cNvPicPr>
            <a:picLocks noChangeAspect="1"/>
          </p:cNvPicPr>
          <p:nvPr/>
        </p:nvPicPr>
        <p:blipFill>
          <a:blip r:embed="rId1"/>
          <a:srcRect l="21800" t="4266" r="23801" b="5333"/>
          <a:stretch>
            <a:fillRect/>
          </a:stretch>
        </p:blipFill>
        <p:spPr>
          <a:xfrm>
            <a:off x="3259138" y="1900238"/>
            <a:ext cx="3146425" cy="3921125"/>
          </a:xfrm>
          <a:prstGeom prst="rect">
            <a:avLst/>
          </a:prstGeom>
          <a:noFill/>
          <a:ln w="38100" cap="flat" cmpd="dbl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Schedule 4</a:t>
            </a:r>
            <a:endParaRPr kumimoji="1" lang="en-US" sz="32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9155" name="Rectangle 4"/>
          <p:cNvSpPr>
            <a:spLocks noGrp="1"/>
          </p:cNvSpPr>
          <p:nvPr>
            <p:ph idx="1"/>
          </p:nvPr>
        </p:nvSpPr>
        <p:spPr>
          <a:xfrm>
            <a:off x="152400" y="990600"/>
            <a:ext cx="8693150" cy="1184275"/>
          </a:xfrm>
          <a:ln/>
        </p:spPr>
        <p:txBody>
          <a:bodyPr vert="horz" wrap="square" lIns="91440" tIns="45720" rIns="91440" bIns="45720" anchor="t" anchorCtr="0"/>
          <a:p>
            <a:pPr defTabSz="914400">
              <a:tabLst>
                <a:tab pos="1948180" algn="l"/>
                <a:tab pos="2684780" algn="l"/>
                <a:tab pos="3594100" algn="l"/>
                <a:tab pos="4286250" algn="l"/>
              </a:tabLst>
            </a:pPr>
            <a:r>
              <a:rPr lang="en-US" altLang="en-US" sz="2400" dirty="0"/>
              <a:t>The following concurrent schedule does </a:t>
            </a:r>
            <a:r>
              <a:rPr lang="en-US" altLang="en-US" sz="2400" b="1" dirty="0"/>
              <a:t>not </a:t>
            </a:r>
            <a:r>
              <a:rPr lang="en-US" altLang="en-US" sz="2400" dirty="0"/>
              <a:t>preserve the value of (</a:t>
            </a:r>
            <a:r>
              <a:rPr lang="en-US" altLang="en-US" sz="2400" i="1" dirty="0"/>
              <a:t>A </a:t>
            </a:r>
            <a:r>
              <a:rPr lang="en-US" altLang="en-US" sz="2400" dirty="0"/>
              <a:t>+ </a:t>
            </a:r>
            <a:r>
              <a:rPr lang="en-US" altLang="en-US" sz="2400" i="1" dirty="0"/>
              <a:t>B</a:t>
            </a:r>
            <a:r>
              <a:rPr lang="en-US" altLang="en-US" sz="2400" dirty="0"/>
              <a:t> </a:t>
            </a:r>
            <a:r>
              <a:rPr lang="en-US" altLang="en-US" sz="2400" i="1" dirty="0"/>
              <a:t>)</a:t>
            </a:r>
            <a:r>
              <a:rPr lang="en-US" altLang="en-US" sz="2400" dirty="0"/>
              <a:t>.			</a:t>
            </a:r>
            <a:endParaRPr lang="en-US" altLang="en-US" sz="2400" i="1" dirty="0"/>
          </a:p>
        </p:txBody>
      </p:sp>
      <p:pic>
        <p:nvPicPr>
          <p:cNvPr id="49156" name="Picture 10"/>
          <p:cNvPicPr>
            <a:picLocks noChangeAspect="1"/>
          </p:cNvPicPr>
          <p:nvPr/>
        </p:nvPicPr>
        <p:blipFill>
          <a:blip r:embed="rId1"/>
          <a:srcRect l="20291" t="531" r="20293" b="531"/>
          <a:stretch>
            <a:fillRect/>
          </a:stretch>
        </p:blipFill>
        <p:spPr>
          <a:xfrm>
            <a:off x="2884488" y="1854200"/>
            <a:ext cx="3513137" cy="4387850"/>
          </a:xfrm>
          <a:prstGeom prst="rect">
            <a:avLst/>
          </a:prstGeom>
          <a:noFill/>
          <a:ln w="38100" cap="flat" cmpd="dbl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Data\Microsoft\Templates\db-5-grey.pot</Template>
  <TotalTime>0</TotalTime>
  <Words>5461</Words>
  <Application>WPS Presentation</Application>
  <PresentationFormat>On-screen Show (4:3)</PresentationFormat>
  <Paragraphs>136</Paragraphs>
  <Slides>17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7" baseType="lpstr">
      <vt:lpstr>Arial</vt:lpstr>
      <vt:lpstr>SimSun</vt:lpstr>
      <vt:lpstr>Wingdings</vt:lpstr>
      <vt:lpstr>Helvetica</vt:lpstr>
      <vt:lpstr>Monotype Sorts</vt:lpstr>
      <vt:lpstr>Webdings</vt:lpstr>
      <vt:lpstr>Webdings</vt:lpstr>
      <vt:lpstr>Times New Roman</vt:lpstr>
      <vt:lpstr>Symbol</vt:lpstr>
      <vt:lpstr>Gubbi</vt:lpstr>
      <vt:lpstr>Calibri</vt:lpstr>
      <vt:lpstr>Trebuchet MS</vt:lpstr>
      <vt:lpstr>OpenSymbol</vt:lpstr>
      <vt:lpstr>Monotype Sorts</vt:lpstr>
      <vt:lpstr>Calibri</vt:lpstr>
      <vt:lpstr>Microsoft YaHei</vt:lpstr>
      <vt:lpstr>Droid Sans Fallback</vt:lpstr>
      <vt:lpstr>Arial Unicode MS</vt:lpstr>
      <vt:lpstr>db-5-grey</vt:lpstr>
      <vt:lpstr>MS_ClipArt_Gallery.2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Mugla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Tugba Suzek</dc:creator>
  <cp:lastModifiedBy>Tuğba Önal Süzek</cp:lastModifiedBy>
  <cp:revision>257</cp:revision>
  <cp:lastPrinted>2024-12-15T20:27:59Z</cp:lastPrinted>
  <dcterms:created xsi:type="dcterms:W3CDTF">2024-12-15T20:27:59Z</dcterms:created>
  <dcterms:modified xsi:type="dcterms:W3CDTF">2024-12-15T20:27:59Z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1033-11.1.0.11711</vt:lpwstr>
  </property>
</Properties>
</file>