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287" r:id="rId3"/>
    <p:sldId id="536" r:id="rId5"/>
    <p:sldId id="537" r:id="rId6"/>
    <p:sldId id="538" r:id="rId7"/>
    <p:sldId id="539" r:id="rId8"/>
    <p:sldId id="540" r:id="rId9"/>
    <p:sldId id="541" r:id="rId10"/>
    <p:sldId id="542" r:id="rId11"/>
    <p:sldId id="543" r:id="rId12"/>
    <p:sldId id="544" r:id="rId13"/>
    <p:sldId id="545" r:id="rId14"/>
    <p:sldId id="546" r:id="rId15"/>
    <p:sldId id="547" r:id="rId16"/>
    <p:sldId id="548" r:id="rId17"/>
    <p:sldId id="549" r:id="rId18"/>
    <p:sldId id="550" r:id="rId19"/>
    <p:sldId id="551" r:id="rId20"/>
    <p:sldId id="552" r:id="rId21"/>
    <p:sldId id="553" r:id="rId22"/>
    <p:sldId id="554" r:id="rId23"/>
    <p:sldId id="555" r:id="rId24"/>
    <p:sldId id="556" r:id="rId25"/>
    <p:sldId id="557" r:id="rId26"/>
    <p:sldId id="558" r:id="rId27"/>
    <p:sldId id="559" r:id="rId28"/>
    <p:sldId id="563" r:id="rId29"/>
    <p:sldId id="560" r:id="rId30"/>
    <p:sldId id="561" r:id="rId31"/>
    <p:sldId id="562" r:id="rId32"/>
  </p:sldIdLst>
  <p:sldSz cx="9144000" cy="6858000" type="screen4x3"/>
  <p:notesSz cx="6997700" cy="9283700"/>
  <p:custShowLst>
    <p:custShow name="Custom Show 1" id="0">
      <p:sldLst>
        <p:sld r:id="rId3"/>
      </p:sldLst>
    </p:custShow>
  </p:custShow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MS PGothic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MS PGothic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MS PGothic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MS PGothic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MS PGothic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MS PGothic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MS PGothic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MS PGothic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MS P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CC"/>
    <a:srgbClr val="993300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326" y="54"/>
      </p:cViewPr>
      <p:guideLst>
        <p:guide orient="horz" pos="652"/>
        <p:guide pos="4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31" tIns="46516" rIns="93031" bIns="46516" numCol="1" anchor="t" anchorCtr="0" compatLnSpc="1"/>
          <a:lstStyle>
            <a:lvl1pPr defTabSz="930275" eaLnBrk="0" hangingPunct="0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 marL="0" marR="0" lvl="0" indent="0" algn="l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31" tIns="46516" rIns="93031" bIns="46516" numCol="1" anchor="t" anchorCtr="0" compatLnSpc="1"/>
          <a:lstStyle>
            <a:lvl1pPr algn="r" defTabSz="930275" eaLnBrk="0" hangingPunct="0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31" tIns="46516" rIns="93031" bIns="46516" numCol="1" anchor="b" anchorCtr="0" compatLnSpc="1"/>
          <a:lstStyle>
            <a:lvl1pPr defTabSz="930275" eaLnBrk="0" hangingPunct="0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 marL="0" marR="0" lvl="0" indent="0" algn="l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31" tIns="46516" rIns="93031" bIns="46516" numCol="1" anchor="b" anchorCtr="0" compatLnSpc="1"/>
          <a:lstStyle>
            <a:lvl1pPr algn="r" defTabSz="930275">
              <a:defRPr sz="1200" smtClean="0"/>
            </a:lvl1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A43A33-1177-479B-B7D6-8DCAAF0A92B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-128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MS PGothic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31" tIns="46516" rIns="93031" bIns="46516" numCol="1" anchor="t" anchorCtr="0" compatLnSpc="1"/>
          <a:lstStyle>
            <a:lvl1pPr defTabSz="930275" eaLnBrk="0" hangingPunct="0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 marL="0" marR="0" lvl="0" indent="0" algn="l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31" tIns="46516" rIns="93031" bIns="46516" numCol="1" anchor="t" anchorCtr="0" compatLnSpc="1"/>
          <a:lstStyle>
            <a:lvl1pPr algn="r" defTabSz="930275" eaLnBrk="0" hangingPunct="0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14340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31" tIns="46516" rIns="93031" bIns="46516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charset="-128"/>
                <a:cs typeface="MS PGothic" charset="0"/>
              </a:rPr>
              <a:t>Click to edit Master text styles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charset="-128"/>
              <a:cs typeface="MS PGothic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charset="-128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charset="-128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charset="-128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charset="-128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charset="-128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charset="-128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charset="-128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charset="-128"/>
              <a:cs typeface="+mn-cs"/>
            </a:endParaRP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31" tIns="46516" rIns="93031" bIns="46516" numCol="1" anchor="b" anchorCtr="0" compatLnSpc="1"/>
          <a:lstStyle>
            <a:lvl1pPr defTabSz="930275" eaLnBrk="0" hangingPunct="0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 marL="0" marR="0" lvl="0" indent="0" algn="l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31" tIns="46516" rIns="93031" bIns="46516" numCol="1" anchor="b" anchorCtr="0" compatLnSpc="1"/>
          <a:lstStyle>
            <a:lvl1pPr algn="r" defTabSz="930275">
              <a:defRPr sz="1200" smtClean="0"/>
            </a:lvl1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CBE7AB-D38E-4891-B7F3-94B13053CCF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MS PGothic" charset="-128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MS PGothic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31" tIns="46516" rIns="93031" bIns="46516" anchor="b" anchorCtr="0"/>
          <a:p>
            <a:pPr lvl="0" algn="r" defTabSz="930275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1741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 wrap="none" lIns="93031" tIns="46516" rIns="93031" bIns="46516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Title and Vertical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None/>
              <a:defRPr/>
            </a:pPr>
            <a:endParaRPr kumimoji="1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-128"/>
              <a:cs typeface="MS PGothic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body" idx="1"/>
          </p:nvPr>
        </p:nvSpPr>
        <p:spPr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1027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" charset="0"/>
                <a:ea typeface="MS PGothic" charset="-128"/>
                <a:cs typeface="+mn-cs"/>
              </a:rPr>
              <a:t>©Silberschatz, Korth and Sudarshan</a:t>
            </a:r>
            <a:endParaRPr kumimoji="0" lang="en-US" altLang="en-US" sz="1000" b="1" i="0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Helvetica" charset="0"/>
              <a:ea typeface="MS PGothic" charset="-128"/>
              <a:cs typeface="+mn-cs"/>
            </a:endParaRPr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4479925" y="6613525"/>
            <a:ext cx="447675" cy="246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" charset="0"/>
                <a:ea typeface="MS PGothic" charset="-128"/>
                <a:cs typeface="+mn-cs"/>
              </a:rPr>
              <a:t>5.</a:t>
            </a:r>
            <a:fld id="{0E5EBCD2-1828-4F8A-924D-77BF66FA3EBB}" type="slidenum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" charset="0"/>
                <a:ea typeface="MS PGothic" charset="-128"/>
                <a:cs typeface="+mn-cs"/>
              </a:rPr>
            </a:fld>
            <a:endParaRPr kumimoji="0" lang="en-US" altLang="en-US" sz="1000" b="1" i="0" u="none" strike="noStrike" kern="120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Helvetica" charset="0"/>
              <a:ea typeface="MS PGothic" charset="-128"/>
              <a:cs typeface="+mn-cs"/>
            </a:endParaRPr>
          </a:p>
        </p:txBody>
      </p:sp>
      <p:sp>
        <p:nvSpPr>
          <p:cNvPr id="48538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49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Database System Concepts - 6</a:t>
            </a:r>
            <a:r>
              <a:rPr kumimoji="0" lang="en-US" sz="1000" b="1" i="0" u="none" strike="noStrike" kern="1200" cap="none" spc="0" normalizeH="0" baseline="3000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th</a:t>
            </a: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" charset="0"/>
                <a:ea typeface="MS PGothic" charset="0"/>
                <a:cs typeface="MS PGothic" charset="0"/>
              </a:rPr>
              <a:t> Edition</a:t>
            </a:r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Helvetica" charset="0"/>
              <a:ea typeface="MS PGothic" charset="0"/>
              <a:cs typeface="MS PGothic" charset="0"/>
            </a:endParaRPr>
          </a:p>
        </p:txBody>
      </p:sp>
      <p:sp>
        <p:nvSpPr>
          <p:cNvPr id="1031" name="Freeform 8"/>
          <p:cNvSpPr/>
          <p:nvPr/>
        </p:nvSpPr>
        <p:spPr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pic>
        <p:nvPicPr>
          <p:cNvPr id="1032" name="Picture 9" descr="Cover-6Ed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3175" y="0"/>
            <a:ext cx="668338" cy="815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-128"/>
          <a:cs typeface="MS PGothic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charset="-128"/>
          <a:cs typeface="MS PGothic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MS PGothic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08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1660" y="3140710"/>
            <a:ext cx="7772400" cy="11430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200" b="1" i="0" u="sng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MS PGothic" charset="-128"/>
                <a:cs typeface="MS PGothic" charset="0"/>
              </a:rPr>
              <a:t> Data Standards</a:t>
            </a:r>
            <a:r>
              <a:rPr kumimoji="1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MS PGothic" charset="-128"/>
                <a:cs typeface="MS PGothic" charset="0"/>
              </a:rPr>
              <a:t> and </a:t>
            </a:r>
            <a:r>
              <a:rPr kumimoji="1" lang="en-US" altLang="en-US" sz="3200" b="1" i="0" u="sng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MS PGothic" charset="-128"/>
                <a:cs typeface="MS PGothic" charset="0"/>
              </a:rPr>
              <a:t>Risk Management </a:t>
            </a:r>
            <a:r>
              <a:rPr kumimoji="1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MS PGothic" charset="-128"/>
                <a:cs typeface="MS PGothic" charset="0"/>
              </a:rPr>
              <a:t>in </a:t>
            </a:r>
            <a:br>
              <a:rPr kumimoji="1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MS PGothic" charset="-128"/>
                <a:cs typeface="MS PGothic" charset="0"/>
              </a:rPr>
            </a:br>
            <a:r>
              <a:rPr kumimoji="1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MS PGothic" charset="-128"/>
                <a:cs typeface="MS PGothic" charset="0"/>
              </a:rPr>
              <a:t>Databases</a:t>
            </a:r>
            <a:br>
              <a:rPr kumimoji="1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MS PGothic" charset="-128"/>
                <a:cs typeface="MS PGothic" charset="0"/>
              </a:rPr>
            </a:br>
            <a:br>
              <a:rPr kumimoji="1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MS PGothic" charset="-128"/>
                <a:cs typeface="MS PGothic" charset="0"/>
              </a:rPr>
            </a:br>
            <a:r>
              <a:rPr sz="2000">
                <a:sym typeface="+mn-ea"/>
              </a:rPr>
              <a:t>Ensuring Data Integrity, Security, and Interoperability</a:t>
            </a:r>
            <a:br>
              <a:rPr>
                <a:sym typeface="+mn-ea"/>
              </a:rPr>
            </a:br>
            <a:br>
              <a:rPr kumimoji="1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MS PGothic" charset="-128"/>
                <a:cs typeface="MS PGothic" charset="0"/>
              </a:rPr>
            </a:br>
            <a:br>
              <a:rPr kumimoji="1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MS PGothic" charset="-128"/>
                <a:cs typeface="MS PGothic" charset="0"/>
              </a:rPr>
            </a:br>
            <a:r>
              <a:rPr kumimoji="1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MS PGothic" charset="-128"/>
                <a:cs typeface="MS PGothic" charset="0"/>
              </a:rPr>
              <a:t>Week 15</a:t>
            </a:r>
            <a:endParaRPr kumimoji="1" lang="en-US" altLang="en-US" sz="3200" b="1" i="0" u="none" strike="noStrike" kern="0" cap="none" spc="0" normalizeH="0" baseline="0" noProof="0" dirty="0">
              <a:ln>
                <a:noFill/>
              </a:ln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MS PGothic" charset="-128"/>
              <a:cs typeface="MS PGothic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Operational and Physical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514350" algn="l">
              <a:buAutoNum type="arabicPeriod"/>
            </a:pPr>
            <a:r>
              <a:rPr sz="2800"/>
              <a:t>Poor database design</a:t>
            </a:r>
            <a:endParaRPr sz="2800"/>
          </a:p>
          <a:p>
            <a:pPr marL="171450" indent="-514350" algn="l">
              <a:buAutoNum type="arabicPeriod"/>
            </a:pPr>
            <a:r>
              <a:rPr sz="2800"/>
              <a:t>Lack of maintenance and updates</a:t>
            </a:r>
            <a:endParaRPr sz="2800"/>
          </a:p>
          <a:p>
            <a:pPr marL="171450" indent="-514350" algn="l">
              <a:buAutoNum type="arabicPeriod"/>
            </a:pPr>
            <a:r>
              <a:rPr sz="2800"/>
              <a:t>Physical damage to data centers</a:t>
            </a:r>
            <a:endParaRPr sz="2800"/>
          </a:p>
          <a:p>
            <a:pPr marL="171450" indent="-514350" algn="l">
              <a:buAutoNum type="arabicPeriod"/>
            </a:pPr>
            <a:r>
              <a:rPr sz="2800"/>
              <a:t>Environmental risks (e.g., power outages)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Data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" y="1094105"/>
            <a:ext cx="9088755" cy="4903470"/>
          </a:xfrm>
        </p:spPr>
        <p:txBody>
          <a:bodyPr/>
          <a:lstStyle/>
          <a:p>
            <a:pPr marL="171450" indent="-514350" algn="l">
              <a:buAutoNum type="arabicPeriod"/>
            </a:pPr>
            <a:r>
              <a:rPr sz="2800"/>
              <a:t>What are data standards?</a:t>
            </a:r>
            <a:endParaRPr sz="2800"/>
          </a:p>
          <a:p>
            <a:pPr marL="171450" indent="-514350" algn="l">
              <a:buAutoNum type="arabicPeriod"/>
            </a:pPr>
            <a:r>
              <a:rPr sz="2800"/>
              <a:t>Guidelines for data consistency, interoperability, and quality.</a:t>
            </a:r>
            <a:endParaRPr sz="2800"/>
          </a:p>
          <a:p>
            <a:pPr marL="171450" indent="-514350" algn="l">
              <a:buAutoNum type="arabicPeriod"/>
            </a:pPr>
            <a:r>
              <a:rPr sz="2800"/>
              <a:t>Importance of adhering to data standards:</a:t>
            </a:r>
            <a:endParaRPr sz="2800"/>
          </a:p>
          <a:p>
            <a:pPr marL="171450" indent="-514350" algn="l">
              <a:buAutoNum type="arabicPeriod"/>
            </a:pPr>
            <a:r>
              <a:rPr sz="2800"/>
              <a:t>Enhances data accuracy</a:t>
            </a:r>
            <a:endParaRPr sz="2800"/>
          </a:p>
          <a:p>
            <a:pPr marL="171450" indent="-514350" algn="l">
              <a:buAutoNum type="arabicPeriod"/>
            </a:pPr>
            <a:r>
              <a:rPr sz="2800"/>
              <a:t>Improves system integration</a:t>
            </a:r>
            <a:endParaRPr sz="2800"/>
          </a:p>
          <a:p>
            <a:pPr marL="171450" indent="-514350" algn="l">
              <a:buAutoNum type="arabicPeriod"/>
            </a:pPr>
            <a:r>
              <a:rPr sz="2800"/>
              <a:t>Ensures compliance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Format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" y="1094105"/>
            <a:ext cx="9089390" cy="4903470"/>
          </a:xfrm>
        </p:spPr>
        <p:txBody>
          <a:bodyPr/>
          <a:lstStyle/>
          <a:p>
            <a:pPr marL="0" indent="0" algn="l">
              <a:buNone/>
            </a:pPr>
            <a:r>
              <a:rPr sz="2800"/>
              <a:t>JSON</a:t>
            </a:r>
            <a:endParaRPr sz="2800"/>
          </a:p>
          <a:p>
            <a:pPr marL="0" indent="0" algn="l">
              <a:buNone/>
            </a:pPr>
            <a:r>
              <a:rPr sz="2800"/>
              <a:t>XML</a:t>
            </a:r>
            <a:endParaRPr sz="2800"/>
          </a:p>
          <a:p>
            <a:pPr marL="0" indent="0" algn="l">
              <a:buNone/>
            </a:pPr>
            <a:r>
              <a:rPr sz="2800"/>
              <a:t>CSV</a:t>
            </a:r>
            <a:endParaRPr sz="2800"/>
          </a:p>
          <a:p>
            <a:pPr marL="0" indent="0" algn="l">
              <a:buNone/>
            </a:pPr>
            <a:r>
              <a:rPr sz="2800"/>
              <a:t>Parquet</a:t>
            </a:r>
            <a:endParaRPr sz="2800"/>
          </a:p>
          <a:p>
            <a:pPr marL="0" indent="0" algn="l">
              <a:buNone/>
            </a:pPr>
            <a:r>
              <a:rPr sz="2800"/>
              <a:t>Avro for big data</a:t>
            </a:r>
            <a:endParaRPr sz="2800"/>
          </a:p>
          <a:p>
            <a:pPr marL="171450" indent="-514350" algn="l">
              <a:buAutoNum type="arabicPeriod"/>
            </a:pPr>
            <a:endParaRPr sz="2800"/>
          </a:p>
          <a:p>
            <a:pPr marL="0" indent="0" algn="l">
              <a:buNone/>
            </a:pPr>
            <a:r>
              <a:rPr sz="2800"/>
              <a:t>Purpose: Standardize how data is stored and exchanged.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Type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35" y="1171575"/>
            <a:ext cx="9091295" cy="4903470"/>
          </a:xfrm>
        </p:spPr>
        <p:txBody>
          <a:bodyPr/>
          <a:lstStyle/>
          <a:p>
            <a:pPr marL="171450" indent="-514350" algn="l">
              <a:buAutoNum type="arabicPeriod"/>
            </a:pPr>
            <a:r>
              <a:rPr sz="2800"/>
              <a:t>Examples: Integer, String, DateTime, Boolean</a:t>
            </a:r>
            <a:endParaRPr sz="2800"/>
          </a:p>
          <a:p>
            <a:pPr marL="171450" indent="-514350" algn="l">
              <a:buAutoNum type="arabicPeriod"/>
            </a:pPr>
            <a:r>
              <a:rPr sz="2800"/>
              <a:t>Unicode (UTF-8) for multilingual text</a:t>
            </a:r>
            <a:endParaRPr sz="2800"/>
          </a:p>
          <a:p>
            <a:pPr marL="0" indent="0" algn="l">
              <a:buNone/>
            </a:pPr>
            <a:endParaRPr sz="2800"/>
          </a:p>
          <a:p>
            <a:pPr marL="0" indent="0" algn="l">
              <a:buNone/>
            </a:pPr>
            <a:endParaRPr sz="2800"/>
          </a:p>
          <a:p>
            <a:pPr marL="0" indent="0" algn="l">
              <a:buNone/>
            </a:pPr>
            <a:r>
              <a:rPr sz="2800"/>
              <a:t>Importance: Ensures consistent data entry and storage.</a:t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" y="1094105"/>
            <a:ext cx="9142730" cy="4903470"/>
          </a:xfrm>
        </p:spPr>
        <p:txBody>
          <a:bodyPr/>
          <a:lstStyle/>
          <a:p>
            <a:pPr marL="171450" indent="-514350" algn="l">
              <a:buAutoNum type="arabicPeriod"/>
            </a:pPr>
            <a:r>
              <a:rPr sz="2800"/>
              <a:t>Examples: camelCase, PascalCase, snake_case</a:t>
            </a:r>
            <a:endParaRPr sz="2800"/>
          </a:p>
          <a:p>
            <a:pPr marL="171450" indent="-514350" algn="l">
              <a:buAutoNum type="arabicPeriod"/>
            </a:pPr>
            <a:r>
              <a:rPr sz="2800"/>
              <a:t>Prefixes for tables (e.g., tbl_) and indexes (e.g., idx_)</a:t>
            </a:r>
            <a:endParaRPr sz="2800"/>
          </a:p>
          <a:p>
            <a:pPr marL="0" indent="0" algn="l">
              <a:buNone/>
            </a:pPr>
            <a:endParaRPr sz="2800"/>
          </a:p>
          <a:p>
            <a:pPr marL="0" indent="0" algn="l">
              <a:buNone/>
            </a:pPr>
            <a:r>
              <a:rPr sz="2800"/>
              <a:t>Benefits: Enhances readability and maintainability.</a:t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Integrity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15" y="1094105"/>
            <a:ext cx="9036685" cy="4903470"/>
          </a:xfrm>
        </p:spPr>
        <p:txBody>
          <a:bodyPr/>
          <a:lstStyle/>
          <a:p>
            <a:pPr marL="171450" indent="-514350" algn="l">
              <a:buAutoNum type="arabicPeriod"/>
            </a:pPr>
            <a:r>
              <a:rPr sz="2800"/>
              <a:t>Mechanisms: Primary/foreign keys</a:t>
            </a:r>
            <a:endParaRPr sz="2800"/>
          </a:p>
          <a:p>
            <a:pPr marL="171450" indent="-514350" algn="l">
              <a:buAutoNum type="arabicPeriod"/>
            </a:pPr>
            <a:r>
              <a:rPr sz="2800"/>
              <a:t>Unique constraints and indexes</a:t>
            </a:r>
            <a:endParaRPr sz="2800"/>
          </a:p>
          <a:p>
            <a:pPr marL="0" indent="0" algn="l">
              <a:buNone/>
            </a:pPr>
            <a:endParaRPr sz="2800"/>
          </a:p>
          <a:p>
            <a:pPr marL="0" indent="0" algn="l">
              <a:buNone/>
            </a:pPr>
            <a:endParaRPr sz="2800"/>
          </a:p>
          <a:p>
            <a:pPr marL="0" indent="0" algn="l">
              <a:buNone/>
            </a:pPr>
            <a:r>
              <a:rPr sz="2800"/>
              <a:t>Purpose: Prevents duplicate and inconsistent data.</a:t>
            </a:r>
            <a:endParaRPr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Metadata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" y="1094105"/>
            <a:ext cx="8973185" cy="4903470"/>
          </a:xfrm>
        </p:spPr>
        <p:txBody>
          <a:bodyPr/>
          <a:lstStyle/>
          <a:p>
            <a:pPr marL="0" indent="0" algn="l">
              <a:buNone/>
            </a:pPr>
            <a:r>
              <a:rPr sz="2800" u="sng"/>
              <a:t>Examples:</a:t>
            </a:r>
            <a:r>
              <a:rPr sz="2800"/>
              <a:t> </a:t>
            </a:r>
            <a:endParaRPr sz="2800"/>
          </a:p>
          <a:p>
            <a:pPr marL="0" indent="0" algn="l">
              <a:buNone/>
            </a:pPr>
            <a:r>
              <a:rPr lang="en-US" sz="2800"/>
              <a:t>	</a:t>
            </a:r>
            <a:r>
              <a:rPr sz="2800"/>
              <a:t>Dublin Core Metadata Standard</a:t>
            </a:r>
            <a:endParaRPr sz="2800"/>
          </a:p>
          <a:p>
            <a:pPr marL="0" indent="0" algn="l">
              <a:buNone/>
            </a:pPr>
            <a:r>
              <a:rPr sz="2800"/>
              <a:t> </a:t>
            </a:r>
            <a:r>
              <a:rPr lang="en-US" sz="2800"/>
              <a:t>        </a:t>
            </a:r>
            <a:r>
              <a:rPr sz="2800"/>
              <a:t>ISO/IEC 11179</a:t>
            </a:r>
            <a:endParaRPr sz="2800"/>
          </a:p>
          <a:p>
            <a:pPr marL="0" indent="0" algn="l">
              <a:buNone/>
            </a:pPr>
            <a:endParaRPr sz="2800"/>
          </a:p>
          <a:p>
            <a:pPr marL="0" indent="0" algn="l">
              <a:buNone/>
            </a:pPr>
            <a:r>
              <a:rPr sz="2800" u="sng"/>
              <a:t>Role:</a:t>
            </a:r>
            <a:r>
              <a:rPr sz="2800"/>
              <a:t> Documents data definitions and properties.</a:t>
            </a: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Quality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715" y="1094105"/>
            <a:ext cx="8930005" cy="4903470"/>
          </a:xfrm>
        </p:spPr>
        <p:txBody>
          <a:bodyPr/>
          <a:lstStyle/>
          <a:p>
            <a:pPr marL="0" indent="0" algn="l">
              <a:buNone/>
            </a:pPr>
            <a:r>
              <a:rPr sz="2800" u="sng"/>
              <a:t>Guidelines:</a:t>
            </a:r>
            <a:r>
              <a:rPr sz="2800"/>
              <a:t> Deduplication standards, Validation rules (e.g., email format, phone numbers)</a:t>
            </a:r>
            <a:endParaRPr sz="2800"/>
          </a:p>
          <a:p>
            <a:pPr marL="0" indent="0" algn="l">
              <a:buNone/>
            </a:pPr>
            <a:endParaRPr sz="2800"/>
          </a:p>
          <a:p>
            <a:pPr marL="0" indent="0" algn="l">
              <a:buNone/>
            </a:pPr>
            <a:r>
              <a:rPr sz="2800" u="sng"/>
              <a:t>Importance:</a:t>
            </a:r>
            <a:r>
              <a:rPr sz="2800"/>
              <a:t> Ensures reliable and accurate data.</a:t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Security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094105"/>
            <a:ext cx="9055100" cy="4903470"/>
          </a:xfrm>
        </p:spPr>
        <p:txBody>
          <a:bodyPr/>
          <a:lstStyle/>
          <a:p>
            <a:pPr marL="171450" indent="-514350" algn="l">
              <a:buAutoNum type="arabicPeriod"/>
            </a:pPr>
            <a:r>
              <a:rPr sz="2800"/>
              <a:t>Examples: ISO/IEC 27001 for security management</a:t>
            </a:r>
            <a:endParaRPr sz="2800"/>
          </a:p>
          <a:p>
            <a:pPr marL="171450" indent="-514350" algn="l">
              <a:buAutoNum type="arabicPeriod"/>
            </a:pPr>
            <a:r>
              <a:rPr sz="2800"/>
              <a:t>Database encryption (e.g., TDE)</a:t>
            </a:r>
            <a:endParaRPr sz="2800"/>
          </a:p>
          <a:p>
            <a:pPr marL="0" indent="0" algn="l">
              <a:buNone/>
            </a:pPr>
            <a:endParaRPr sz="2800"/>
          </a:p>
          <a:p>
            <a:pPr marL="0" indent="0" algn="l">
              <a:buNone/>
            </a:pPr>
            <a:r>
              <a:rPr sz="2800" u="sng"/>
              <a:t>Purpose: </a:t>
            </a:r>
            <a:r>
              <a:rPr sz="2800"/>
              <a:t>Protects data from unauthorized access and breaches.</a:t>
            </a:r>
            <a:endParaRPr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Interchange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35" y="1094105"/>
            <a:ext cx="9145270" cy="4903470"/>
          </a:xfrm>
        </p:spPr>
        <p:txBody>
          <a:bodyPr/>
          <a:lstStyle/>
          <a:p>
            <a:pPr marL="0" indent="0" algn="l">
              <a:buNone/>
            </a:pPr>
            <a:r>
              <a:rPr sz="2800" u="sng"/>
              <a:t>Examples:</a:t>
            </a:r>
            <a:r>
              <a:rPr sz="2800"/>
              <a:t> ODBC, JDBC, REST APIs</a:t>
            </a:r>
            <a:endParaRPr sz="2800"/>
          </a:p>
          <a:p>
            <a:pPr marL="0" indent="0" algn="l">
              <a:buNone/>
            </a:pPr>
            <a:endParaRPr sz="2800" u="sng"/>
          </a:p>
          <a:p>
            <a:pPr marL="0" indent="0" algn="l">
              <a:buNone/>
            </a:pPr>
            <a:endParaRPr sz="2800" u="sng"/>
          </a:p>
          <a:p>
            <a:pPr marL="0" indent="0" algn="l">
              <a:buNone/>
            </a:pPr>
            <a:r>
              <a:rPr sz="2800" u="sng"/>
              <a:t>Purpose: </a:t>
            </a:r>
            <a:r>
              <a:rPr sz="2800"/>
              <a:t>Facilitates data sharing between systems.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1. Introduction to Databases and Risk Management</a:t>
            </a:r>
          </a:p>
          <a:p>
            <a:pPr marL="0" indent="0">
              <a:buNone/>
            </a:pPr>
            <a:r>
              <a:t>2. Common Risks in Databases</a:t>
            </a:r>
          </a:p>
          <a:p>
            <a:pPr marL="0" indent="0">
              <a:buNone/>
            </a:pPr>
            <a:r>
              <a:t>3. Key Data Standards</a:t>
            </a:r>
          </a:p>
          <a:p>
            <a:pPr marL="0" indent="0">
              <a:buNone/>
            </a:pPr>
            <a:r>
              <a:t>4. Implementing Standards for Risk Mitigation</a:t>
            </a:r>
          </a:p>
          <a:p>
            <a:pPr marL="0" indent="0">
              <a:buNone/>
            </a:pPr>
            <a:r>
              <a:t>5. Summary and Q&amp;A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and Query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35" y="1094105"/>
            <a:ext cx="9201785" cy="4903470"/>
          </a:xfrm>
        </p:spPr>
        <p:txBody>
          <a:bodyPr/>
          <a:lstStyle/>
          <a:p>
            <a:pPr marL="171450" indent="-514350" algn="l">
              <a:buAutoNum type="arabicPeriod"/>
            </a:pPr>
            <a:r>
              <a:rPr sz="2800"/>
              <a:t>Examples: ANSI SQL (standardized SQL syntax)</a:t>
            </a:r>
            <a:endParaRPr sz="2800"/>
          </a:p>
          <a:p>
            <a:pPr marL="171450" indent="-514350" algn="l">
              <a:buAutoNum type="arabicPeriod"/>
            </a:pPr>
            <a:r>
              <a:rPr sz="2800"/>
              <a:t>Vendor-specific extensions (e.g., T-SQL, PL/SQL)</a:t>
            </a:r>
            <a:endParaRPr sz="2800"/>
          </a:p>
          <a:p>
            <a:pPr marL="0" indent="0" algn="l">
              <a:buNone/>
            </a:pPr>
            <a:endParaRPr sz="2800"/>
          </a:p>
          <a:p>
            <a:pPr marL="0" indent="0" algn="l">
              <a:buNone/>
            </a:pPr>
            <a:r>
              <a:rPr sz="2800" u="sng"/>
              <a:t>Role:</a:t>
            </a:r>
            <a:r>
              <a:rPr sz="2800"/>
              <a:t> Ensures consistent database queries and updates.</a:t>
            </a:r>
            <a:endParaRPr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Normalization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895" y="1094105"/>
            <a:ext cx="8968740" cy="4903470"/>
          </a:xfrm>
        </p:spPr>
        <p:txBody>
          <a:bodyPr/>
          <a:lstStyle/>
          <a:p>
            <a:pPr marL="0" indent="0" algn="l">
              <a:buNone/>
            </a:pPr>
            <a:r>
              <a:rPr sz="2800" u="sng"/>
              <a:t>Examples: </a:t>
            </a:r>
            <a:r>
              <a:rPr sz="2800"/>
              <a:t>Normal Forms (1NF, 2NF, 3NF, BCNF)</a:t>
            </a:r>
            <a:endParaRPr sz="2800"/>
          </a:p>
          <a:p>
            <a:pPr marL="0" indent="0" algn="l">
              <a:buNone/>
            </a:pPr>
            <a:endParaRPr sz="2800"/>
          </a:p>
          <a:p>
            <a:pPr marL="0" indent="0" algn="l">
              <a:buNone/>
            </a:pPr>
            <a:endParaRPr sz="2800"/>
          </a:p>
          <a:p>
            <a:pPr marL="0" indent="0" algn="l">
              <a:buNone/>
            </a:pPr>
            <a:r>
              <a:rPr sz="2800" u="sng"/>
              <a:t>Purpose: </a:t>
            </a:r>
            <a:endParaRPr sz="2800" u="sng"/>
          </a:p>
          <a:p>
            <a:pPr marL="0" indent="0" algn="l">
              <a:buNone/>
            </a:pPr>
            <a:r>
              <a:rPr sz="2800"/>
              <a:t>Reduces redundancy and improves efficiency.</a:t>
            </a:r>
            <a:endParaRPr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and Date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85" y="1094105"/>
            <a:ext cx="9251950" cy="4903470"/>
          </a:xfrm>
        </p:spPr>
        <p:txBody>
          <a:bodyPr/>
          <a:lstStyle/>
          <a:p>
            <a:pPr marL="171450" indent="-514350" algn="l">
              <a:buAutoNum type="arabicPeriod"/>
            </a:pPr>
            <a:r>
              <a:rPr sz="2800"/>
              <a:t>Examples: ISO 8601 for date/time representation (e.g., YYYY-MM-DD)</a:t>
            </a:r>
            <a:endParaRPr sz="2800"/>
          </a:p>
          <a:p>
            <a:pPr marL="171450" indent="-514350" algn="l">
              <a:buAutoNum type="arabicPeriod"/>
            </a:pPr>
            <a:r>
              <a:rPr sz="2800"/>
              <a:t>UTC for time zones</a:t>
            </a:r>
            <a:endParaRPr sz="2800"/>
          </a:p>
          <a:p>
            <a:pPr marL="0" indent="0" algn="l">
              <a:buNone/>
            </a:pPr>
            <a:endParaRPr sz="2800"/>
          </a:p>
          <a:p>
            <a:pPr marL="0" indent="0" algn="l">
              <a:buNone/>
            </a:pPr>
            <a:r>
              <a:rPr sz="2800" u="sng"/>
              <a:t>Importance: </a:t>
            </a:r>
            <a:r>
              <a:rPr sz="2800"/>
              <a:t>Consistent timestamping across systems.</a:t>
            </a:r>
            <a:endParaRPr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Geospatial Data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" y="1094105"/>
            <a:ext cx="9143365" cy="4903470"/>
          </a:xfrm>
        </p:spPr>
        <p:txBody>
          <a:bodyPr/>
          <a:lstStyle/>
          <a:p>
            <a:pPr marL="171450" indent="-514350" algn="l">
              <a:buAutoNum type="arabicPeriod"/>
            </a:pPr>
            <a:r>
              <a:rPr sz="2800"/>
              <a:t>Examples: WKT (Well-Known Text) for spatial data</a:t>
            </a:r>
            <a:endParaRPr sz="2800"/>
          </a:p>
          <a:p>
            <a:pPr marL="171450" indent="-514350" algn="l">
              <a:buAutoNum type="arabicPeriod"/>
            </a:pPr>
            <a:r>
              <a:rPr sz="2800"/>
              <a:t>ISO 19115 for geographic metadata</a:t>
            </a:r>
            <a:endParaRPr sz="2800"/>
          </a:p>
          <a:p>
            <a:pPr marL="0" indent="0" algn="l">
              <a:buNone/>
            </a:pPr>
            <a:endParaRPr sz="2800"/>
          </a:p>
          <a:p>
            <a:pPr marL="0" indent="0" algn="l">
              <a:buNone/>
            </a:pPr>
            <a:endParaRPr sz="2800"/>
          </a:p>
          <a:p>
            <a:pPr marL="0" indent="0" algn="l">
              <a:buNone/>
            </a:pPr>
            <a:r>
              <a:rPr sz="2800" u="sng"/>
              <a:t>Application: </a:t>
            </a:r>
            <a:r>
              <a:rPr sz="2800"/>
              <a:t>Location-based services and mapping.</a:t>
            </a:r>
            <a:endParaRPr sz="2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280" y="402590"/>
            <a:ext cx="8077200" cy="609600"/>
          </a:xfrm>
        </p:spPr>
        <p:txBody>
          <a:bodyPr/>
          <a:lstStyle/>
          <a:p>
            <a:r>
              <a:t>Implementing Standards to Mitigate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" y="1094105"/>
            <a:ext cx="9044940" cy="4903470"/>
          </a:xfrm>
        </p:spPr>
        <p:txBody>
          <a:bodyPr/>
          <a:lstStyle/>
          <a:p>
            <a:pPr marL="171450" indent="-514350" algn="l">
              <a:buAutoNum type="arabicPeriod"/>
            </a:pPr>
            <a:r>
              <a:rPr sz="2800"/>
              <a:t>Conduct a risk assessment.</a:t>
            </a:r>
            <a:endParaRPr sz="2800"/>
          </a:p>
          <a:p>
            <a:pPr marL="171450" indent="-514350" algn="l">
              <a:buAutoNum type="arabicPeriod"/>
            </a:pPr>
            <a:r>
              <a:rPr sz="2800"/>
              <a:t>Develop and enforce data governance policies.</a:t>
            </a:r>
            <a:endParaRPr sz="2800"/>
          </a:p>
          <a:p>
            <a:pPr marL="171450" indent="-514350" algn="l">
              <a:buAutoNum type="arabicPeriod"/>
            </a:pPr>
            <a:r>
              <a:rPr sz="2800"/>
              <a:t>Train staff on data standards and security practices.</a:t>
            </a:r>
            <a:endParaRPr sz="2800"/>
          </a:p>
          <a:p>
            <a:pPr marL="171450" indent="-514350" algn="l">
              <a:buAutoNum type="arabicPeriod"/>
            </a:pPr>
            <a:r>
              <a:rPr sz="2800"/>
              <a:t>Use automated tools for compliance monitoring.</a:t>
            </a:r>
            <a:endParaRPr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30885"/>
            <a:ext cx="8077200" cy="609600"/>
          </a:xfrm>
        </p:spPr>
        <p:txBody>
          <a:bodyPr/>
          <a:lstStyle/>
          <a:p>
            <a:r>
              <a:t>Case Study: Risk Management with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50" y="1811020"/>
            <a:ext cx="8769350" cy="4903470"/>
          </a:xfrm>
        </p:spPr>
        <p:txBody>
          <a:bodyPr/>
          <a:lstStyle/>
          <a:p>
            <a:pPr marL="0" indent="0" algn="l">
              <a:buNone/>
            </a:pPr>
            <a:r>
              <a:rPr sz="2800" u="sng"/>
              <a:t>Scenario:</a:t>
            </a:r>
            <a:r>
              <a:rPr sz="2800"/>
              <a:t> A company implements ISO 27001 and GDPR compliance.</a:t>
            </a:r>
            <a:endParaRPr sz="2800"/>
          </a:p>
          <a:p>
            <a:pPr marL="0" indent="0" algn="l">
              <a:buNone/>
            </a:pPr>
            <a:r>
              <a:rPr sz="2800"/>
              <a:t>ISO/IEC 27001</a:t>
            </a:r>
            <a:r>
              <a:rPr lang="en-US" sz="2800"/>
              <a:t>:</a:t>
            </a:r>
            <a:r>
              <a:rPr sz="2800"/>
              <a:t> an information security management system and a risk management process that is adapted to </a:t>
            </a:r>
            <a:r>
              <a:rPr lang="en-US" sz="2800"/>
              <a:t>organization</a:t>
            </a:r>
            <a:r>
              <a:rPr sz="2800"/>
              <a:t> size and needs</a:t>
            </a:r>
            <a:endParaRPr sz="2800"/>
          </a:p>
          <a:p>
            <a:pPr marL="0" indent="0" algn="l">
              <a:buNone/>
            </a:pPr>
            <a:r>
              <a:rPr lang="en-US" sz="2800"/>
              <a:t>GDPR: Europe's new data privacy and security law</a:t>
            </a:r>
            <a:r>
              <a:rPr sz="2800"/>
              <a:t> </a:t>
            </a:r>
            <a:endParaRPr sz="2800"/>
          </a:p>
          <a:p>
            <a:pPr marL="0" indent="0" algn="l">
              <a:buNone/>
            </a:pPr>
            <a:r>
              <a:rPr sz="2800" u="sng"/>
              <a:t>Outcome:</a:t>
            </a:r>
            <a:r>
              <a:rPr sz="2800"/>
              <a:t> </a:t>
            </a:r>
            <a:endParaRPr sz="2800"/>
          </a:p>
          <a:p>
            <a:pPr marL="0" indent="0" algn="l">
              <a:buNone/>
            </a:pPr>
            <a:r>
              <a:rPr lang="en-US" sz="2800"/>
              <a:t>	</a:t>
            </a:r>
            <a:r>
              <a:rPr sz="2800"/>
              <a:t>Reduced data breaches by 50%.</a:t>
            </a:r>
            <a:endParaRPr sz="2800"/>
          </a:p>
          <a:p>
            <a:pPr marL="0" indent="0" algn="l">
              <a:buNone/>
            </a:pPr>
            <a:r>
              <a:rPr lang="en-US" sz="2800"/>
              <a:t>	</a:t>
            </a:r>
            <a:r>
              <a:rPr sz="2800"/>
              <a:t>Improved customer trust and compliance.</a:t>
            </a:r>
            <a:endParaRPr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04240"/>
            <a:ext cx="8077200" cy="609600"/>
          </a:xfrm>
        </p:spPr>
        <p:txBody>
          <a:bodyPr/>
          <a:lstStyle/>
          <a:p>
            <a:r>
              <a:t>Case Study: </a:t>
            </a:r>
            <a:r>
              <a:rPr>
                <a:sym typeface="+mn-ea"/>
              </a:rPr>
              <a:t>Amazon Web Services (AWS) </a:t>
            </a:r>
            <a:r>
              <a:rPr lang="en-US">
                <a:sym typeface="+mn-ea"/>
              </a:rPr>
              <a:t>Database Failure</a:t>
            </a:r>
            <a:r>
              <a:rPr>
                <a:sym typeface="+mn-ea"/>
              </a:rPr>
              <a:t> (2017)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" y="1438910"/>
            <a:ext cx="9069705" cy="4903470"/>
          </a:xfrm>
        </p:spPr>
        <p:txBody>
          <a:bodyPr/>
          <a:lstStyle/>
          <a:p>
            <a:pPr marL="0" indent="0" algn="l">
              <a:buNone/>
            </a:pPr>
            <a:r>
              <a:rPr sz="2800" u="sng"/>
              <a:t>Cause: </a:t>
            </a:r>
            <a:r>
              <a:rPr sz="2800"/>
              <a:t>Human error during debugging caused a massive disruption in S3 services.</a:t>
            </a:r>
            <a:endParaRPr sz="2800"/>
          </a:p>
          <a:p>
            <a:pPr marL="0" indent="0" algn="l">
              <a:buNone/>
            </a:pPr>
            <a:r>
              <a:rPr sz="2800" u="sng"/>
              <a:t>Impact:</a:t>
            </a:r>
            <a:endParaRPr sz="2800"/>
          </a:p>
          <a:p>
            <a:pPr marL="0" indent="0" algn="l">
              <a:buNone/>
            </a:pPr>
            <a:r>
              <a:rPr sz="2800"/>
              <a:t>Websites and apps relying on AWS were offline for hours.</a:t>
            </a:r>
            <a:endParaRPr sz="2800"/>
          </a:p>
          <a:p>
            <a:pPr marL="0" indent="0" algn="l">
              <a:buNone/>
            </a:pPr>
            <a:r>
              <a:rPr sz="2800"/>
              <a:t>Financial losses</a:t>
            </a:r>
            <a:r>
              <a:rPr lang="en-US" sz="2800"/>
              <a:t> </a:t>
            </a:r>
            <a:r>
              <a:rPr sz="2800"/>
              <a:t>and reputational damage.</a:t>
            </a:r>
            <a:endParaRPr sz="2800"/>
          </a:p>
          <a:p>
            <a:pPr marL="0" indent="0" algn="l">
              <a:buNone/>
            </a:pPr>
            <a:r>
              <a:rPr lang="en-US" sz="2800"/>
              <a:t>	</a:t>
            </a:r>
            <a:r>
              <a:rPr lang="en-US" sz="2000"/>
              <a:t>4-hour AWS outage caused S&amp;P 500 companies to lose $150 million</a:t>
            </a:r>
            <a:endParaRPr lang="en-US" sz="2800"/>
          </a:p>
          <a:p>
            <a:pPr marL="0" indent="0" algn="l">
              <a:buNone/>
            </a:pPr>
            <a:r>
              <a:rPr sz="2800" u="sng"/>
              <a:t>Lesson:</a:t>
            </a:r>
            <a:r>
              <a:rPr sz="2800"/>
              <a:t> Importance of testing and safeguards during maintenance.</a:t>
            </a:r>
            <a:endParaRPr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Adopting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514350" algn="l">
              <a:buAutoNum type="arabicPeriod"/>
            </a:pPr>
            <a:r>
              <a:rPr sz="2800"/>
              <a:t>Resistance to change</a:t>
            </a:r>
            <a:endParaRPr sz="2800"/>
          </a:p>
          <a:p>
            <a:pPr marL="171450" indent="-514350" algn="l">
              <a:buAutoNum type="arabicPeriod"/>
            </a:pPr>
            <a:r>
              <a:rPr sz="2800"/>
              <a:t>High initial implementation costs</a:t>
            </a:r>
            <a:endParaRPr sz="2800"/>
          </a:p>
          <a:p>
            <a:pPr marL="171450" indent="-514350" algn="l">
              <a:buAutoNum type="arabicPeriod"/>
            </a:pPr>
            <a:r>
              <a:rPr sz="2800"/>
              <a:t>Complexity of integrating legacy systems</a:t>
            </a:r>
            <a:endParaRPr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Adopting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514350" algn="l">
              <a:buAutoNum type="arabicPeriod"/>
            </a:pPr>
            <a:r>
              <a:rPr sz="2800"/>
              <a:t>Enhanced data quality and accuracy</a:t>
            </a:r>
            <a:endParaRPr sz="2800"/>
          </a:p>
          <a:p>
            <a:pPr marL="171450" indent="-514350" algn="l">
              <a:buAutoNum type="arabicPeriod"/>
            </a:pPr>
            <a:r>
              <a:rPr sz="2800"/>
              <a:t>Improved security and risk mitigation</a:t>
            </a:r>
            <a:endParaRPr sz="2800"/>
          </a:p>
          <a:p>
            <a:pPr marL="171450" indent="-514350" algn="l">
              <a:buAutoNum type="arabicPeriod"/>
            </a:pPr>
            <a:r>
              <a:rPr sz="2800"/>
              <a:t>Regulatory compliance</a:t>
            </a:r>
            <a:endParaRPr sz="2800"/>
          </a:p>
          <a:p>
            <a:pPr marL="171450" indent="-514350" algn="l">
              <a:buAutoNum type="arabicPeriod"/>
            </a:pPr>
            <a:r>
              <a:rPr sz="2800"/>
              <a:t>Streamlined data sharing and integration</a:t>
            </a:r>
            <a:endParaRPr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" y="1094105"/>
            <a:ext cx="9142730" cy="4903470"/>
          </a:xfrm>
        </p:spPr>
        <p:txBody>
          <a:bodyPr/>
          <a:lstStyle/>
          <a:p>
            <a:pPr marL="0" indent="0" algn="l">
              <a:buNone/>
            </a:pPr>
            <a:r>
              <a:rPr sz="2800"/>
              <a:t>Key Points:</a:t>
            </a:r>
            <a:endParaRPr sz="2800"/>
          </a:p>
          <a:p>
            <a:pPr marL="171450" indent="-514350" algn="l">
              <a:buAutoNum type="arabicPeriod"/>
            </a:pPr>
            <a:r>
              <a:rPr sz="2800"/>
              <a:t>Risk management protects data integrity, security, and availability.</a:t>
            </a:r>
            <a:endParaRPr sz="2800"/>
          </a:p>
          <a:p>
            <a:pPr marL="171450" indent="-514350" algn="l">
              <a:buAutoNum type="arabicPeriod"/>
            </a:pPr>
            <a:r>
              <a:rPr sz="2800"/>
              <a:t>Data standards ensure consistency, interoperability, and quality.</a:t>
            </a:r>
            <a:endParaRPr sz="2800"/>
          </a:p>
          <a:p>
            <a:pPr marL="171450" indent="-514350" algn="l">
              <a:buAutoNum type="arabicPeriod"/>
            </a:pPr>
            <a:r>
              <a:rPr sz="2800"/>
              <a:t>Implementing standards is essential for mitigating risks and improving efficiency.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7470" y="1600200"/>
            <a:ext cx="9221470" cy="4526280"/>
          </a:xfrm>
        </p:spPr>
        <p:txBody>
          <a:bodyPr/>
          <a:lstStyle/>
          <a:p>
            <a:r>
              <a:t>Definition: A structured collection of data for easy access, management, and updating.</a:t>
            </a:r>
          </a:p>
          <a:p>
            <a:r>
              <a:t>Importance:</a:t>
            </a:r>
          </a:p>
          <a:p>
            <a:pPr lvl="1"/>
            <a:r>
              <a:t>Supports decision-making</a:t>
            </a:r>
          </a:p>
          <a:p>
            <a:pPr lvl="1"/>
            <a:r>
              <a:t>Enhances operational efficiency</a:t>
            </a:r>
          </a:p>
          <a:p>
            <a:pPr lvl="1"/>
            <a:r>
              <a:t>Ensures data accuracy and security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Risk Management is Critical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50000"/>
            </a:pPr>
            <a:r>
              <a:rPr sz="2800"/>
              <a:t>Protects data integrity and security</a:t>
            </a:r>
            <a:endParaRPr sz="2800"/>
          </a:p>
          <a:p>
            <a:pPr>
              <a:buSzPct val="50000"/>
            </a:pPr>
            <a:r>
              <a:rPr sz="2800"/>
              <a:t>Prevents data breaches and downtime</a:t>
            </a:r>
            <a:endParaRPr sz="2800"/>
          </a:p>
          <a:p>
            <a:pPr>
              <a:buSzPct val="50000"/>
            </a:pPr>
            <a:r>
              <a:rPr sz="2800"/>
              <a:t>Ensures compliance with regulations</a:t>
            </a:r>
            <a:endParaRPr sz="2800"/>
          </a:p>
          <a:p>
            <a:pPr>
              <a:buSzPct val="50000"/>
            </a:pPr>
            <a:r>
              <a:rPr sz="2800"/>
              <a:t>Supports business continuity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/>
              <a:t>Categories of Database Risks</a:t>
            </a:r>
            <a:endParaRPr sz="3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33" y="1102678"/>
            <a:ext cx="7661275" cy="4903787"/>
          </a:xfrm>
        </p:spPr>
        <p:txBody>
          <a:bodyPr/>
          <a:lstStyle/>
          <a:p>
            <a:pPr marL="0" indent="0">
              <a:buNone/>
            </a:pPr>
            <a:r>
              <a:rPr sz="2800"/>
              <a:t>1. Data Security Risks</a:t>
            </a:r>
            <a:endParaRPr sz="2800"/>
          </a:p>
          <a:p>
            <a:pPr marL="0" indent="0">
              <a:buNone/>
            </a:pPr>
            <a:r>
              <a:rPr sz="2800"/>
              <a:t>2. Data Integrity Risks</a:t>
            </a:r>
            <a:endParaRPr sz="2800"/>
          </a:p>
          <a:p>
            <a:pPr marL="0" indent="0">
              <a:buNone/>
            </a:pPr>
            <a:r>
              <a:rPr sz="2800"/>
              <a:t>3. Data Availability Risks</a:t>
            </a:r>
            <a:endParaRPr sz="2800"/>
          </a:p>
          <a:p>
            <a:pPr marL="0" indent="0">
              <a:buNone/>
            </a:pPr>
            <a:r>
              <a:rPr sz="2800"/>
              <a:t>4. Compliance and Regulatory Risks</a:t>
            </a:r>
            <a:endParaRPr sz="2800"/>
          </a:p>
          <a:p>
            <a:pPr marL="0" indent="0">
              <a:buNone/>
            </a:pPr>
            <a:r>
              <a:rPr sz="2800"/>
              <a:t>5. Operational Risks</a:t>
            </a:r>
            <a:endParaRPr sz="2800"/>
          </a:p>
          <a:p>
            <a:pPr marL="0" indent="0">
              <a:buNone/>
            </a:pPr>
            <a:r>
              <a:rPr sz="2800"/>
              <a:t>6. Physical Risks</a:t>
            </a:r>
            <a:endParaRPr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Security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514350" algn="l">
              <a:buAutoNum type="arabicPeriod"/>
            </a:pPr>
            <a:r>
              <a:rPr sz="2800"/>
              <a:t>Unauthorized access</a:t>
            </a:r>
            <a:endParaRPr sz="2800"/>
          </a:p>
          <a:p>
            <a:pPr marL="171450" indent="-514350" algn="l">
              <a:buAutoNum type="arabicPeriod"/>
            </a:pPr>
            <a:r>
              <a:rPr sz="2800"/>
              <a:t>Insider threats</a:t>
            </a:r>
            <a:endParaRPr sz="2800"/>
          </a:p>
          <a:p>
            <a:pPr marL="171450" indent="-514350" algn="l">
              <a:buAutoNum type="arabicPeriod"/>
            </a:pPr>
            <a:r>
              <a:rPr sz="2800"/>
              <a:t>Weak authentication</a:t>
            </a:r>
            <a:endParaRPr sz="2800"/>
          </a:p>
          <a:p>
            <a:pPr marL="171450" indent="-514350" algn="l">
              <a:buAutoNum type="arabicPeriod"/>
            </a:pPr>
            <a:r>
              <a:rPr sz="2800"/>
              <a:t>Data breaches and leaks</a:t>
            </a:r>
            <a:endParaRPr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Integrity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514350" algn="l">
              <a:buAutoNum type="arabicPeriod"/>
            </a:pPr>
            <a:r>
              <a:rPr sz="2800"/>
              <a:t>Hardware/software failures</a:t>
            </a:r>
            <a:endParaRPr sz="2800"/>
          </a:p>
          <a:p>
            <a:pPr marL="171450" indent="-514350" algn="l">
              <a:buAutoNum type="arabicPeriod"/>
            </a:pPr>
            <a:r>
              <a:rPr sz="2800"/>
              <a:t>Human errors</a:t>
            </a:r>
            <a:endParaRPr sz="2800"/>
          </a:p>
          <a:p>
            <a:pPr marL="171450" indent="-514350" algn="l">
              <a:buAutoNum type="arabicPeriod"/>
            </a:pPr>
            <a:r>
              <a:rPr sz="2800"/>
              <a:t>Malware/ransomware attacks</a:t>
            </a:r>
            <a:endParaRPr sz="2800"/>
          </a:p>
          <a:p>
            <a:pPr marL="171450" indent="-514350" algn="l">
              <a:buAutoNum type="arabicPeriod"/>
            </a:pPr>
            <a:r>
              <a:rPr sz="2800"/>
              <a:t>Backup failures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Availability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514350" algn="l">
              <a:buAutoNum type="arabicPeriod"/>
            </a:pPr>
            <a:r>
              <a:rPr sz="2800"/>
              <a:t>Downtime due to system failures</a:t>
            </a:r>
            <a:endParaRPr sz="2800"/>
          </a:p>
          <a:p>
            <a:pPr marL="171450" indent="-514350" algn="l">
              <a:buAutoNum type="arabicPeriod"/>
            </a:pPr>
            <a:r>
              <a:rPr sz="2800"/>
              <a:t>Network issues</a:t>
            </a:r>
            <a:endParaRPr sz="2800"/>
          </a:p>
          <a:p>
            <a:pPr marL="171450" indent="-514350" algn="l">
              <a:buAutoNum type="arabicPeriod"/>
            </a:pPr>
            <a:r>
              <a:rPr sz="2800"/>
              <a:t>Denial-of-service (DoS) attacks</a:t>
            </a:r>
            <a:endParaRPr sz="2800"/>
          </a:p>
          <a:p>
            <a:pPr marL="171450" indent="-514350" algn="l">
              <a:buAutoNum type="arabicPeriod"/>
            </a:pPr>
            <a:r>
              <a:rPr sz="2800"/>
              <a:t>Resource limitations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Compliance and Regulatory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" y="1085215"/>
            <a:ext cx="9142730" cy="4903470"/>
          </a:xfrm>
        </p:spPr>
        <p:txBody>
          <a:bodyPr/>
          <a:lstStyle/>
          <a:p>
            <a:pPr marL="171450" indent="-514350" algn="l">
              <a:buAutoNum type="arabicPeriod"/>
            </a:pPr>
            <a:r>
              <a:rPr sz="2800"/>
              <a:t>Non-compliance with regulations like GDPR, HIPAA, CCPA</a:t>
            </a:r>
            <a:endParaRPr sz="2800"/>
          </a:p>
          <a:p>
            <a:pPr marL="171450" indent="-514350" algn="l">
              <a:buAutoNum type="arabicPeriod"/>
            </a:pPr>
            <a:r>
              <a:rPr sz="2800"/>
              <a:t>Data sovereignty issues</a:t>
            </a:r>
            <a:endParaRPr sz="2800"/>
          </a:p>
          <a:p>
            <a:pPr marL="171450" indent="-514350" algn="l">
              <a:buAutoNum type="arabicPeriod"/>
            </a:pPr>
            <a:r>
              <a:rPr sz="2800"/>
              <a:t>Industry-specific standards (e.g., PCI DSS)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CCECFF"/>
    </a:lt1>
    <a:dk2>
      <a:srgbClr val="CC3300"/>
    </a:dk2>
    <a:lt2>
      <a:srgbClr val="666699"/>
    </a:lt2>
    <a:accent1>
      <a:srgbClr val="FFFFFF"/>
    </a:accent1>
    <a:accent2>
      <a:srgbClr val="CCCC00"/>
    </a:accent2>
    <a:accent3>
      <a:srgbClr val="E2F4FF"/>
    </a:accent3>
    <a:accent4>
      <a:srgbClr val="000000"/>
    </a:accent4>
    <a:accent5>
      <a:srgbClr val="FFFFFF"/>
    </a:accent5>
    <a:accent6>
      <a:srgbClr val="B9B900"/>
    </a:accent6>
    <a:hlink>
      <a:srgbClr val="FF9900"/>
    </a:hlink>
    <a:folHlink>
      <a:srgbClr val="FF9933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CCECFF"/>
    </a:lt1>
    <a:dk2>
      <a:srgbClr val="CC3300"/>
    </a:dk2>
    <a:lt2>
      <a:srgbClr val="666699"/>
    </a:lt2>
    <a:accent1>
      <a:srgbClr val="FFFFFF"/>
    </a:accent1>
    <a:accent2>
      <a:srgbClr val="CCCC00"/>
    </a:accent2>
    <a:accent3>
      <a:srgbClr val="E2F4FF"/>
    </a:accent3>
    <a:accent4>
      <a:srgbClr val="000000"/>
    </a:accent4>
    <a:accent5>
      <a:srgbClr val="FFFFFF"/>
    </a:accent5>
    <a:accent6>
      <a:srgbClr val="B9B900"/>
    </a:accent6>
    <a:hlink>
      <a:srgbClr val="FF9900"/>
    </a:hlink>
    <a:folHlink>
      <a:srgbClr val="FF993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0</TotalTime>
  <Words>4863</Words>
  <Application>WPS Presentation</Application>
  <PresentationFormat>On-screen Show (4:3)</PresentationFormat>
  <Paragraphs>213</Paragraphs>
  <Slides>29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  <vt:variant>
        <vt:lpstr>自定义放映</vt:lpstr>
      </vt:variant>
      <vt:variant>
        <vt:i4>1</vt:i4>
      </vt:variant>
    </vt:vector>
  </HeadingPairs>
  <TitlesOfParts>
    <vt:vector size="46" baseType="lpstr">
      <vt:lpstr>Arial</vt:lpstr>
      <vt:lpstr>SimSun</vt:lpstr>
      <vt:lpstr>Wingdings</vt:lpstr>
      <vt:lpstr>Helvetica</vt:lpstr>
      <vt:lpstr>MS PGothic</vt:lpstr>
      <vt:lpstr>Droid Sans Fallback</vt:lpstr>
      <vt:lpstr>MS PGothic</vt:lpstr>
      <vt:lpstr>Monotype Sorts</vt:lpstr>
      <vt:lpstr>Webdings</vt:lpstr>
      <vt:lpstr>Times New Roman</vt:lpstr>
      <vt:lpstr>Webdings</vt:lpstr>
      <vt:lpstr>Microsoft YaHei</vt:lpstr>
      <vt:lpstr>Arial Unicode MS</vt:lpstr>
      <vt:lpstr>Gubbi</vt:lpstr>
      <vt:lpstr>OpenSymbol</vt:lpstr>
      <vt:lpstr>2_db-5-grey</vt:lpstr>
      <vt:lpstr> Data Standards and Risk Management in  Databases  Ensuring Data Integrity, Security, and Interoperability   Week 15</vt:lpstr>
      <vt:lpstr>Outline</vt:lpstr>
      <vt:lpstr>Introduction to Databases</vt:lpstr>
      <vt:lpstr>Why Risk Management is Critical</vt:lpstr>
      <vt:lpstr>Categories of Database Risks</vt:lpstr>
      <vt:lpstr>Data Security Risks</vt:lpstr>
      <vt:lpstr>Data Integrity Risks</vt:lpstr>
      <vt:lpstr>Data Availability Risks</vt:lpstr>
      <vt:lpstr>Compliance and Regulatory Risks</vt:lpstr>
      <vt:lpstr>Operational and Physical Risks</vt:lpstr>
      <vt:lpstr>Overview of Data Standards</vt:lpstr>
      <vt:lpstr>Data Format Standards</vt:lpstr>
      <vt:lpstr>Data Type Standards</vt:lpstr>
      <vt:lpstr>Naming Conventions</vt:lpstr>
      <vt:lpstr>Data Integrity Standards</vt:lpstr>
      <vt:lpstr>Metadata Standards</vt:lpstr>
      <vt:lpstr>Data Quality Standards</vt:lpstr>
      <vt:lpstr>Data Security Standards</vt:lpstr>
      <vt:lpstr>Data Interchange Standards</vt:lpstr>
      <vt:lpstr>SQL and Query Standards</vt:lpstr>
      <vt:lpstr>Data Normalization Standards</vt:lpstr>
      <vt:lpstr>Time and Date Standards</vt:lpstr>
      <vt:lpstr>Geospatial Data Standards</vt:lpstr>
      <vt:lpstr>Implementing Standards to Mitigate Risks</vt:lpstr>
      <vt:lpstr>Case Study: Risk Management with Standards</vt:lpstr>
      <vt:lpstr>Case Study: Risk Management with Standards</vt:lpstr>
      <vt:lpstr>Challenges in Adopting Standards</vt:lpstr>
      <vt:lpstr>Benefits of Adopting Standards</vt:lpstr>
      <vt:lpstr>Summary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Tuğba Önal Süzek</cp:lastModifiedBy>
  <cp:revision>469</cp:revision>
  <cp:lastPrinted>2024-12-29T19:35:04Z</cp:lastPrinted>
  <dcterms:created xsi:type="dcterms:W3CDTF">2024-12-29T19:35:04Z</dcterms:created>
  <dcterms:modified xsi:type="dcterms:W3CDTF">2024-12-29T19:35:04Z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1033-11.1.0.11711</vt:lpwstr>
  </property>
</Properties>
</file>