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3"/>
  </p:handoutMasterIdLst>
  <p:sldIdLst>
    <p:sldId id="661" r:id="rId4"/>
    <p:sldId id="729" r:id="rId5"/>
    <p:sldId id="257" r:id="rId7"/>
    <p:sldId id="311" r:id="rId8"/>
    <p:sldId id="301" r:id="rId9"/>
    <p:sldId id="312" r:id="rId10"/>
    <p:sldId id="260" r:id="rId11"/>
    <p:sldId id="313" r:id="rId12"/>
    <p:sldId id="261" r:id="rId13"/>
    <p:sldId id="314" r:id="rId14"/>
    <p:sldId id="262" r:id="rId15"/>
    <p:sldId id="315" r:id="rId16"/>
    <p:sldId id="265" r:id="rId17"/>
    <p:sldId id="268" r:id="rId18"/>
    <p:sldId id="271" r:id="rId19"/>
    <p:sldId id="272" r:id="rId20"/>
    <p:sldId id="273" r:id="rId21"/>
    <p:sldId id="297" r:id="rId22"/>
  </p:sldIdLst>
  <p:sldSz cx="9144000" cy="6858000" type="screen4x3"/>
  <p:notesSz cx="6858000" cy="911733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1000"/>
    <a:srgbClr val="000000"/>
    <a:srgbClr val="F8F8F8"/>
    <a:srgbClr val="FFFFFF"/>
    <a:srgbClr val="FFFAF3"/>
    <a:srgbClr val="1509B3"/>
    <a:srgbClr val="434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880" y="44"/>
      </p:cViewPr>
      <p:guideLst>
        <p:guide orient="horz" pos="2160"/>
        <p:guide pos="29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2288"/>
            <a:ext cx="5029200" cy="410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48" tIns="44431" rIns="90448" bIns="44431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Click to edit Master notes styles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TextEdit="1"/>
          </p:cNvSpPr>
          <p:nvPr>
            <p:ph type="sldImg"/>
          </p:nvPr>
        </p:nvSpPr>
        <p:spPr>
          <a:xfrm>
            <a:off x="1158875" y="690563"/>
            <a:ext cx="4540250" cy="34051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7171" name="Rectangle 2"/>
          <p:cNvSpPr/>
          <p:nvPr>
            <p:ph type="body"/>
          </p:nvPr>
        </p:nvSpPr>
        <p:spPr>
          <a:xfrm>
            <a:off x="914400" y="4343400"/>
            <a:ext cx="5029200" cy="4114800"/>
          </a:xfrm>
          <a:ln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5602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10</a:t>
            </a:r>
            <a:endParaRPr lang="en-US" altLang="en-US" sz="1000" i="1" dirty="0"/>
          </a:p>
        </p:txBody>
      </p:sp>
      <p:sp>
        <p:nvSpPr>
          <p:cNvPr id="25603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5604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5605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5606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2"/>
          <p:cNvSpPr/>
          <p:nvPr/>
        </p:nvSpPr>
        <p:spPr>
          <a:xfrm>
            <a:off x="3884613" y="0"/>
            <a:ext cx="2973387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0" name="Rectangle 3"/>
          <p:cNvSpPr/>
          <p:nvPr/>
        </p:nvSpPr>
        <p:spPr>
          <a:xfrm>
            <a:off x="3884613" y="8661400"/>
            <a:ext cx="2973387" cy="455613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>
                <a:latin typeface="Times New Roman" panose="02020603050405020304" pitchFamily="18" charset="0"/>
              </a:rPr>
              <a:t>11</a:t>
            </a:r>
            <a:endParaRPr lang="en-US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27651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2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7653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7654" name="Rectangle 7"/>
          <p:cNvSpPr>
            <a:spLocks noGrp="1"/>
          </p:cNvSpPr>
          <p:nvPr>
            <p:ph type="body"/>
          </p:nvPr>
        </p:nvSpPr>
        <p:spPr>
          <a:xfrm>
            <a:off x="912813" y="4330700"/>
            <a:ext cx="5030787" cy="4100513"/>
          </a:xfrm>
          <a:ln w="12700"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9698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3</a:t>
            </a:r>
            <a:endParaRPr lang="en-US" altLang="en-US" sz="1000" i="1" dirty="0"/>
          </a:p>
        </p:txBody>
      </p:sp>
      <p:sp>
        <p:nvSpPr>
          <p:cNvPr id="29699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9700" name="Rectangle 5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9701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9702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2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1746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6</a:t>
            </a:r>
            <a:endParaRPr lang="en-US" altLang="en-US" sz="1000" i="1" dirty="0"/>
          </a:p>
        </p:txBody>
      </p:sp>
      <p:sp>
        <p:nvSpPr>
          <p:cNvPr id="31747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1748" name="Rectangle 5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1749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1750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1026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3794" name="Rectangle 1027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11</a:t>
            </a:r>
            <a:endParaRPr lang="en-US" altLang="en-US" sz="1000" i="1" dirty="0"/>
          </a:p>
        </p:txBody>
      </p:sp>
      <p:sp>
        <p:nvSpPr>
          <p:cNvPr id="33795" name="Rectangle 1028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3796" name="Rectangle 1029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3797" name="Rectangle 1030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3798" name="Rectangle 1031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2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5842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12</a:t>
            </a:r>
            <a:endParaRPr lang="en-US" altLang="en-US" sz="1000" i="1" dirty="0"/>
          </a:p>
        </p:txBody>
      </p:sp>
      <p:sp>
        <p:nvSpPr>
          <p:cNvPr id="35843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5844" name="Rectangle 5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5845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5846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/>
          <p:nvPr/>
        </p:nvSpPr>
        <p:spPr>
          <a:xfrm>
            <a:off x="388620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7890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13</a:t>
            </a:r>
            <a:endParaRPr lang="en-US" altLang="en-US" sz="1000" i="1" dirty="0"/>
          </a:p>
        </p:txBody>
      </p:sp>
      <p:sp>
        <p:nvSpPr>
          <p:cNvPr id="37891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7892" name="Rectangle 5"/>
          <p:cNvSpPr/>
          <p:nvPr/>
        </p:nvSpPr>
        <p:spPr>
          <a:xfrm>
            <a:off x="0" y="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37893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37894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/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9218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2</a:t>
            </a:r>
            <a:endParaRPr lang="en-US" altLang="en-US" sz="1000" i="1" dirty="0"/>
          </a:p>
        </p:txBody>
      </p:sp>
      <p:sp>
        <p:nvSpPr>
          <p:cNvPr id="9219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9220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9221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9222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/>
          <p:nvPr/>
        </p:nvSpPr>
        <p:spPr>
          <a:xfrm>
            <a:off x="3884613" y="0"/>
            <a:ext cx="2973387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3"/>
          <p:cNvSpPr/>
          <p:nvPr/>
        </p:nvSpPr>
        <p:spPr>
          <a:xfrm>
            <a:off x="3884613" y="8661400"/>
            <a:ext cx="2973387" cy="455613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>
                <a:latin typeface="Times New Roman" panose="02020603050405020304" pitchFamily="18" charset="0"/>
              </a:rPr>
              <a:t>3</a:t>
            </a:r>
            <a:endParaRPr lang="en-US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68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1269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1270" name="Rectangle 7"/>
          <p:cNvSpPr>
            <a:spLocks noGrp="1"/>
          </p:cNvSpPr>
          <p:nvPr>
            <p:ph type="body"/>
          </p:nvPr>
        </p:nvSpPr>
        <p:spPr>
          <a:xfrm>
            <a:off x="912813" y="4330700"/>
            <a:ext cx="5030787" cy="4100513"/>
          </a:xfrm>
          <a:ln w="12700"/>
        </p:spPr>
        <p:txBody>
          <a:bodyPr wrap="square" lIns="90488" tIns="44450" rIns="90488" bIns="44450" anchor="t" anchorCtr="0"/>
          <a:p>
            <a:pPr lvl="0"/>
            <a:r>
              <a:rPr lang="en-US" altLang="en-US" dirty="0"/>
              <a:t>The slides for this text are organized into several modules. Each lecture contains about enough material for a 1.25 hour class period.  (The time estimate is very approximate--it will vary with the instructor, and lectures also differ in length; so use this as a rough guideline.)  This covers Lectures 1 and 2  (of 6) in Module (5). </a:t>
            </a:r>
            <a:endParaRPr lang="en-US" altLang="en-US" dirty="0"/>
          </a:p>
          <a:p>
            <a:pPr lvl="0"/>
            <a:endParaRPr lang="en-US" altLang="en-US" dirty="0"/>
          </a:p>
          <a:p>
            <a:pPr lvl="0"/>
            <a:r>
              <a:rPr lang="en-US" altLang="en-US" dirty="0"/>
              <a:t>Module (1):  Introduction (DBMS, Relational Model)</a:t>
            </a:r>
            <a:endParaRPr lang="en-US" altLang="en-US" dirty="0"/>
          </a:p>
          <a:p>
            <a:pPr lvl="0"/>
            <a:r>
              <a:rPr lang="en-US" altLang="en-US" dirty="0"/>
              <a:t>Module (2):  Storage and File Organizations (Disks, Buffering, Indexes)</a:t>
            </a:r>
            <a:endParaRPr lang="en-US" altLang="en-US" dirty="0"/>
          </a:p>
          <a:p>
            <a:pPr lvl="0"/>
            <a:r>
              <a:rPr lang="en-US" altLang="en-US" dirty="0"/>
              <a:t>Module (3):  Database Concepts (Relational Queries, DDL/ICs, Views and Security)</a:t>
            </a:r>
            <a:endParaRPr lang="en-US" altLang="en-US" dirty="0"/>
          </a:p>
          <a:p>
            <a:pPr lvl="0"/>
            <a:r>
              <a:rPr lang="en-US" altLang="en-US" dirty="0"/>
              <a:t>Module (4):  Relational Implementation (Query Evaluation, Optimization)</a:t>
            </a:r>
            <a:endParaRPr lang="en-US" altLang="en-US" dirty="0"/>
          </a:p>
          <a:p>
            <a:pPr lvl="0"/>
            <a:r>
              <a:rPr lang="en-US" altLang="en-US" dirty="0"/>
              <a:t>Module (5): Database Design (ER Model, Normalization, Physical Design, Tuning)</a:t>
            </a:r>
            <a:endParaRPr lang="en-US" altLang="en-US" dirty="0"/>
          </a:p>
          <a:p>
            <a:pPr lvl="0"/>
            <a:r>
              <a:rPr lang="en-US" altLang="en-US" dirty="0"/>
              <a:t>Module (6): Transaction Processing (Concurrency Control, Recovery)</a:t>
            </a:r>
            <a:endParaRPr lang="en-US" altLang="en-US" dirty="0"/>
          </a:p>
          <a:p>
            <a:pPr lvl="0"/>
            <a:r>
              <a:rPr lang="en-US" altLang="en-US" dirty="0"/>
              <a:t>Module (7): Advanced Topics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/>
          <p:nvPr/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13314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4</a:t>
            </a:r>
            <a:endParaRPr lang="en-US" altLang="en-US" sz="1000" i="1" dirty="0"/>
          </a:p>
        </p:txBody>
      </p:sp>
      <p:sp>
        <p:nvSpPr>
          <p:cNvPr id="13315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13316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13317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3318" name="Rectangle 7"/>
          <p:cNvSpPr/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/>
          <p:nvPr/>
        </p:nvSpPr>
        <p:spPr>
          <a:xfrm>
            <a:off x="3884613" y="0"/>
            <a:ext cx="2973387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5362" name="Rectangle 3"/>
          <p:cNvSpPr/>
          <p:nvPr/>
        </p:nvSpPr>
        <p:spPr>
          <a:xfrm>
            <a:off x="3884613" y="8661400"/>
            <a:ext cx="2973387" cy="455613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>
                <a:latin typeface="Times New Roman" panose="02020603050405020304" pitchFamily="18" charset="0"/>
              </a:rPr>
              <a:t>5</a:t>
            </a:r>
            <a:endParaRPr lang="en-US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15363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5364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5365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5366" name="Rectangle 7"/>
          <p:cNvSpPr>
            <a:spLocks noGrp="1"/>
          </p:cNvSpPr>
          <p:nvPr>
            <p:ph type="body"/>
          </p:nvPr>
        </p:nvSpPr>
        <p:spPr>
          <a:xfrm>
            <a:off x="912813" y="4330700"/>
            <a:ext cx="5030787" cy="4100513"/>
          </a:xfrm>
          <a:ln w="12700"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/>
          <p:nvPr/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17410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6</a:t>
            </a:r>
            <a:endParaRPr lang="en-US" altLang="en-US" sz="1000" i="1" dirty="0"/>
          </a:p>
        </p:txBody>
      </p:sp>
      <p:sp>
        <p:nvSpPr>
          <p:cNvPr id="17411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17412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17413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7414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/>
          <p:nvPr/>
        </p:nvSpPr>
        <p:spPr>
          <a:xfrm>
            <a:off x="3884613" y="0"/>
            <a:ext cx="2973387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9458" name="Rectangle 3"/>
          <p:cNvSpPr/>
          <p:nvPr/>
        </p:nvSpPr>
        <p:spPr>
          <a:xfrm>
            <a:off x="3884613" y="8661400"/>
            <a:ext cx="2973387" cy="455613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>
                <a:latin typeface="Times New Roman" panose="02020603050405020304" pitchFamily="18" charset="0"/>
              </a:rPr>
              <a:t>7</a:t>
            </a:r>
            <a:endParaRPr lang="en-US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19459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9460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9461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19462" name="Rectangle 7"/>
          <p:cNvSpPr>
            <a:spLocks noGrp="1"/>
          </p:cNvSpPr>
          <p:nvPr>
            <p:ph type="body"/>
          </p:nvPr>
        </p:nvSpPr>
        <p:spPr>
          <a:xfrm>
            <a:off x="912813" y="4330700"/>
            <a:ext cx="5030787" cy="4100513"/>
          </a:xfrm>
          <a:ln w="12700"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2"/>
          <p:cNvSpPr/>
          <p:nvPr/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1506" name="Rectangle 3"/>
          <p:cNvSpPr/>
          <p:nvPr/>
        </p:nvSpPr>
        <p:spPr>
          <a:xfrm>
            <a:off x="388620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lIns="19041" tIns="0" rIns="19041" bIns="0" anchor="b" anchorCtr="0"/>
          <a:p>
            <a:pPr lvl="0" algn="r" defTabSz="913130"/>
            <a:r>
              <a:rPr lang="en-US" altLang="en-US" sz="1000" i="1" dirty="0"/>
              <a:t>8</a:t>
            </a:r>
            <a:endParaRPr lang="en-US" altLang="en-US" sz="1000" i="1" dirty="0"/>
          </a:p>
        </p:txBody>
      </p:sp>
      <p:sp>
        <p:nvSpPr>
          <p:cNvPr id="21507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1508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lvl="0"/>
            <a:endParaRPr lang="en-US" altLang="en-US" dirty="0"/>
          </a:p>
        </p:txBody>
      </p:sp>
      <p:sp>
        <p:nvSpPr>
          <p:cNvPr id="21509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1510" name="Rectangle 7"/>
          <p:cNvSpPr>
            <a:spLocks noGrp="1"/>
          </p:cNvSpPr>
          <p:nvPr>
            <p:ph type="body"/>
          </p:nvPr>
        </p:nvSpPr>
        <p:spPr>
          <a:xfrm>
            <a:off x="914400" y="4332288"/>
            <a:ext cx="5029200" cy="4100512"/>
          </a:xfrm>
          <a:ln w="12700"/>
        </p:spPr>
        <p:txBody>
          <a:bodyPr wrap="square" lIns="90448" tIns="44431" rIns="90448" bIns="44431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/>
          <p:nvPr/>
        </p:nvSpPr>
        <p:spPr>
          <a:xfrm>
            <a:off x="3884613" y="0"/>
            <a:ext cx="2973387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554" name="Rectangle 3"/>
          <p:cNvSpPr/>
          <p:nvPr/>
        </p:nvSpPr>
        <p:spPr>
          <a:xfrm>
            <a:off x="3884613" y="8661400"/>
            <a:ext cx="2973387" cy="455613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/>
            <a:r>
              <a:rPr lang="en-US" altLang="en-US" sz="1000" i="1" dirty="0">
                <a:latin typeface="Times New Roman" panose="02020603050405020304" pitchFamily="18" charset="0"/>
              </a:rPr>
              <a:t>9</a:t>
            </a:r>
            <a:endParaRPr lang="en-US" altLang="en-US" sz="1000" i="1" dirty="0">
              <a:latin typeface="Times New Roman" panose="02020603050405020304" pitchFamily="18" charset="0"/>
            </a:endParaRPr>
          </a:p>
        </p:txBody>
      </p:sp>
      <p:sp>
        <p:nvSpPr>
          <p:cNvPr id="23555" name="Rectangle 4"/>
          <p:cNvSpPr/>
          <p:nvPr/>
        </p:nvSpPr>
        <p:spPr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556" name="Rectangle 5"/>
          <p:cNvSpPr/>
          <p:nvPr/>
        </p:nvSpPr>
        <p:spPr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3557" name="Rectangle 6"/>
          <p:cNvSpPr>
            <a:spLocks noTextEdit="1"/>
          </p:cNvSpPr>
          <p:nvPr>
            <p:ph type="sldImg"/>
          </p:nvPr>
        </p:nvSpPr>
        <p:spPr>
          <a:ln/>
        </p:spPr>
      </p:sp>
      <p:sp>
        <p:nvSpPr>
          <p:cNvPr id="23558" name="Rectangle 7"/>
          <p:cNvSpPr>
            <a:spLocks noGrp="1"/>
          </p:cNvSpPr>
          <p:nvPr>
            <p:ph type="body"/>
          </p:nvPr>
        </p:nvSpPr>
        <p:spPr>
          <a:xfrm>
            <a:off x="912813" y="4330700"/>
            <a:ext cx="5030787" cy="4100513"/>
          </a:xfrm>
          <a:ln w="12700"/>
        </p:spPr>
        <p:txBody>
          <a:bodyPr wrap="square" lIns="90488" tIns="44450" rIns="90488" bIns="44450" anchor="t" anchorCtr="0"/>
          <a:p>
            <a:pPr lvl="0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tr-TR" strike="noStrike" noProof="1"/>
              <a:t>Asıl alt başlık stilini düzenlemek için tıklayın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6724650" y="914400"/>
            <a:ext cx="1962150" cy="5448300"/>
          </a:xfrm>
        </p:spPr>
        <p:txBody>
          <a:bodyPr vert="eaVert"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914400"/>
            <a:ext cx="5734050" cy="5448300"/>
          </a:xfrm>
        </p:spPr>
        <p:txBody>
          <a:bodyPr vert="eaVert"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772400" cy="1104900"/>
          </a:xfrm>
        </p:spPr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 hasCustomPrompt="1"/>
          </p:nvPr>
        </p:nvSpPr>
        <p:spPr>
          <a:xfrm>
            <a:off x="838200" y="2286000"/>
            <a:ext cx="3810000" cy="4076700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Çevrimiçi Resim Yer Tutucusu 3"/>
          <p:cNvSpPr>
            <a:spLocks noGrp="1"/>
          </p:cNvSpPr>
          <p:nvPr>
            <p:ph type="clipArt" sz="half" idx="2"/>
          </p:nvPr>
        </p:nvSpPr>
        <p:spPr>
          <a:xfrm>
            <a:off x="4800600" y="2286000"/>
            <a:ext cx="3810000" cy="40767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 hasCustomPrompt="1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tr-TR" strike="noStrike" noProof="1"/>
              <a:t>Asıl alt başlık stilini düzenlemek için tıklayın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3810000" cy="4800600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295400"/>
            <a:ext cx="3810000" cy="4800600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Çevrimiçi Resim Yer Tutucusu 3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3810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2286000"/>
            <a:ext cx="3810000" cy="4076700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4800600" y="2286000"/>
            <a:ext cx="3810000" cy="4076700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  <a:p>
            <a:pPr lvl="1" fontAlgn="base"/>
            <a:r>
              <a:rPr lang="tr-TR" strike="noStrike" noProof="1"/>
              <a:t>İkinci düzey</a:t>
            </a:r>
            <a:endParaRPr lang="tr-TR" strike="noStrike" noProof="1"/>
          </a:p>
          <a:p>
            <a:pPr lvl="2" fontAlgn="base"/>
            <a:r>
              <a:rPr lang="tr-TR" strike="noStrike" noProof="1"/>
              <a:t>Üçüncü düzey</a:t>
            </a:r>
            <a:endParaRPr lang="tr-TR" strike="noStrike" noProof="1"/>
          </a:p>
          <a:p>
            <a:pPr lvl="3" fontAlgn="base"/>
            <a:r>
              <a:rPr lang="tr-TR" strike="noStrike" noProof="1"/>
              <a:t>Dördüncü düzey</a:t>
            </a:r>
            <a:endParaRPr lang="tr-TR" strike="noStrike" noProof="1"/>
          </a:p>
          <a:p>
            <a:pPr lvl="4" fontAlgn="base"/>
            <a:r>
              <a:rPr lang="tr-TR" strike="noStrike" noProof="1"/>
              <a:t>Beşinci düzey</a:t>
            </a:r>
            <a:endParaRPr lang="en-US" strike="noStrike" noProof="1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 hasCustomPrompt="1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tr-TR" strike="noStrike" noProof="1"/>
              <a:t>Asıl başlık stilini düzenlemek için tıklayın</a:t>
            </a:r>
            <a:endParaRPr lang="en-US" strike="noStrike" noProof="1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0488" tIns="44450" rIns="90488" bIns="4445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tr-TR" strike="noStrike" noProof="1"/>
              <a:t>Asıl metin stillerini düzenle</a:t>
            </a:r>
            <a:endParaRPr lang="tr-TR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914400" y="914400"/>
            <a:ext cx="7772400" cy="11049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7" name="Rectangle 10"/>
          <p:cNvSpPr>
            <a:spLocks noGrp="1"/>
          </p:cNvSpPr>
          <p:nvPr>
            <p:ph type="body"/>
          </p:nvPr>
        </p:nvSpPr>
        <p:spPr>
          <a:xfrm>
            <a:off x="838200" y="2286000"/>
            <a:ext cx="7772400" cy="40767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8" name="Rectangle 12"/>
          <p:cNvSpPr>
            <a:spLocks noChangeArrowheads="1"/>
          </p:cNvSpPr>
          <p:nvPr/>
        </p:nvSpPr>
        <p:spPr bwMode="auto">
          <a:xfrm>
            <a:off x="8651875" y="6488113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385FF4-ACAA-42BD-97F1-57F919B0171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b="1" i="1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3EDF6A-B4E0-49A1-9D1A-AB62D1AE08E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Box 2"/>
          <p:cNvSpPr txBox="1">
            <a:spLocks noChangeArrowheads="1"/>
          </p:cNvSpPr>
          <p:nvPr/>
        </p:nvSpPr>
        <p:spPr bwMode="auto">
          <a:xfrm>
            <a:off x="228600" y="3190875"/>
            <a:ext cx="89154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marL="742950" marR="0" lvl="1" indent="0" algn="l" defTabSz="914400" rtl="0" eaLnBrk="0" fontAlgn="base" latinLnBrk="0" hangingPunct="0">
              <a:lnSpc>
                <a:spcPts val="50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ts val="50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CA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50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81200" y="2970213"/>
            <a:ext cx="836613" cy="47466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marR="0" defTabSz="914400" eaLnBrk="0" hangingPunct="0">
              <a:lnSpc>
                <a:spcPts val="3680"/>
              </a:lnSpc>
              <a:buClrTx/>
              <a:buSzTx/>
              <a:buFontTx/>
              <a:buNone/>
              <a:defRPr/>
            </a:pPr>
            <a:r>
              <a:rPr kumimoji="0" lang="en-CA" sz="3205" kern="1200" cap="none" spc="0" normalizeH="0" baseline="0" noProof="0" dirty="0">
                <a:solidFill>
                  <a:srgbClr val="888888"/>
                </a:solidFill>
                <a:latin typeface="Calibri"/>
                <a:ea typeface="+mn-ea"/>
                <a:cs typeface="Calibri"/>
              </a:rPr>
              <a:t>         </a:t>
            </a:r>
            <a:endParaRPr kumimoji="0" lang="en-CA" sz="3205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3" name="Rectangle 1"/>
          <p:cNvSpPr/>
          <p:nvPr/>
        </p:nvSpPr>
        <p:spPr>
          <a:xfrm>
            <a:off x="381000" y="420688"/>
            <a:ext cx="8458200" cy="2124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 eaLnBrk="0" hangingPunct="0">
              <a:buClrTx/>
              <a:buFontTx/>
            </a:pPr>
            <a:r>
              <a:rPr lang="en-US" altLang="en-US" sz="4400" dirty="0">
                <a:solidFill>
                  <a:srgbClr val="FF0000"/>
                </a:solidFill>
                <a:latin typeface="Helvetica" pitchFamily="34" charset="0"/>
              </a:rPr>
              <a:t>CENG 3005 </a:t>
            </a:r>
            <a:br>
              <a:rPr lang="en-US" altLang="en-US" sz="4400" dirty="0">
                <a:solidFill>
                  <a:srgbClr val="FF0000"/>
                </a:solidFill>
                <a:latin typeface="Helvetica" pitchFamily="34" charset="0"/>
              </a:rPr>
            </a:br>
            <a:r>
              <a:rPr lang="en-US" altLang="en-US" sz="4400" dirty="0">
                <a:solidFill>
                  <a:srgbClr val="FF0000"/>
                </a:solidFill>
                <a:latin typeface="Helvetica" pitchFamily="34" charset="0"/>
              </a:rPr>
              <a:t>Database Management Systems</a:t>
            </a:r>
            <a:br>
              <a:rPr lang="en-US" altLang="en-US" sz="4400" dirty="0">
                <a:solidFill>
                  <a:srgbClr val="FF0000"/>
                </a:solidFill>
                <a:latin typeface="Helvetica" pitchFamily="34" charset="0"/>
              </a:rPr>
            </a:br>
            <a:r>
              <a:rPr lang="en-US" altLang="en-US" sz="4400" dirty="0">
                <a:solidFill>
                  <a:srgbClr val="FF0000"/>
                </a:solidFill>
                <a:latin typeface="Helvetica" pitchFamily="34" charset="0"/>
              </a:rPr>
              <a:t>Week 4</a:t>
            </a:r>
            <a:endParaRPr lang="en-US" altLang="en-US" sz="4400" dirty="0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Veri Yer Tutucusu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2530" name="Alt Bilgi Yer Tutucusu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2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2533" name="Rectangle 4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Participation Constraints in SQL</a:t>
            </a:r>
            <a:endParaRPr lang="en-US" altLang="en-US" dirty="0"/>
          </a:p>
        </p:txBody>
      </p:sp>
      <p:sp>
        <p:nvSpPr>
          <p:cNvPr id="22534" name="Rectangle 5"/>
          <p:cNvSpPr>
            <a:spLocks noGrp="1"/>
          </p:cNvSpPr>
          <p:nvPr>
            <p:ph idx="1" hasCustomPrompt="1"/>
          </p:nvPr>
        </p:nvSpPr>
        <p:spPr>
          <a:xfrm>
            <a:off x="381000" y="1143000"/>
            <a:ext cx="8153400" cy="518160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sz="2400" dirty="0"/>
              <a:t>We can capture participation constraints involving one entity set in a binary relationship, but little else (without resorting to CHECK constraints).</a:t>
            </a:r>
            <a:endParaRPr lang="en-US" altLang="en-US" sz="2400" dirty="0"/>
          </a:p>
        </p:txBody>
      </p:sp>
      <p:sp>
        <p:nvSpPr>
          <p:cNvPr id="22535" name="Rectangle 6"/>
          <p:cNvSpPr/>
          <p:nvPr/>
        </p:nvSpPr>
        <p:spPr>
          <a:xfrm>
            <a:off x="1371600" y="2590800"/>
            <a:ext cx="6481763" cy="341312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2000" dirty="0">
                <a:latin typeface="Book Antiqua" pitchFamily="18" charset="0"/>
              </a:rPr>
              <a:t>CREATE TABLE  </a:t>
            </a:r>
            <a:r>
              <a:rPr lang="en-US" altLang="en-US" dirty="0">
                <a:latin typeface="Book Antiqua" pitchFamily="18" charset="0"/>
              </a:rPr>
              <a:t>Dept_Mgr(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d</a:t>
            </a:r>
            <a:r>
              <a:rPr lang="" altLang="en-US" dirty="0">
                <a:latin typeface="Book Antiqua" pitchFamily="18" charset="0"/>
              </a:rPr>
              <a:t>ept</a:t>
            </a:r>
            <a:r>
              <a:rPr lang="en-US" altLang="en-US" dirty="0">
                <a:latin typeface="Book Antiqua" pitchFamily="18" charset="0"/>
              </a:rPr>
              <a:t>id  </a:t>
            </a:r>
            <a:r>
              <a:rPr lang="en-US" altLang="en-US" sz="2000" dirty="0">
                <a:latin typeface="Book Antiqua" pitchFamily="18" charset="0"/>
              </a:rPr>
              <a:t>INTEGER,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dname  </a:t>
            </a:r>
            <a:r>
              <a:rPr lang="en-US" altLang="en-US" sz="2000" dirty="0">
                <a:latin typeface="Book Antiqua" pitchFamily="18" charset="0"/>
              </a:rPr>
              <a:t>CHAR(20)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budget  </a:t>
            </a:r>
            <a:r>
              <a:rPr lang="en-US" altLang="en-US" sz="2000" dirty="0">
                <a:latin typeface="Book Antiqua" pitchFamily="18" charset="0"/>
              </a:rPr>
              <a:t>REAL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ssn  </a:t>
            </a:r>
            <a:r>
              <a:rPr lang="en-US" altLang="en-US" sz="2000" dirty="0">
                <a:latin typeface="Book Antiqua" pitchFamily="18" charset="0"/>
              </a:rPr>
              <a:t>CHAR(11) </a:t>
            </a:r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NOT NULL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,</a:t>
            </a:r>
            <a:endParaRPr lang="en-US" altLang="en-US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since  </a:t>
            </a:r>
            <a:r>
              <a:rPr lang="en-US" altLang="en-US" sz="2000" dirty="0">
                <a:latin typeface="Book Antiqua" pitchFamily="18" charset="0"/>
              </a:rPr>
              <a:t>DATE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</a:t>
            </a:r>
            <a:r>
              <a:rPr lang="en-US" altLang="en-US" sz="2000" dirty="0">
                <a:latin typeface="Book Antiqua" pitchFamily="18" charset="0"/>
              </a:rPr>
              <a:t>PRIMARY KEY  </a:t>
            </a:r>
            <a:r>
              <a:rPr lang="en-US" altLang="en-US" dirty="0">
                <a:latin typeface="Book Antiqua" pitchFamily="18" charset="0"/>
              </a:rPr>
              <a:t>(d</a:t>
            </a:r>
            <a:r>
              <a:rPr lang="" altLang="en-US" dirty="0">
                <a:latin typeface="Book Antiqua" pitchFamily="18" charset="0"/>
              </a:rPr>
              <a:t>ept</a:t>
            </a:r>
            <a:r>
              <a:rPr lang="en-US" altLang="en-US" dirty="0">
                <a:latin typeface="Book Antiqua" pitchFamily="18" charset="0"/>
              </a:rPr>
              <a:t>id),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</a:t>
            </a:r>
            <a:r>
              <a:rPr lang="en-US" altLang="en-US" sz="2000" dirty="0">
                <a:latin typeface="Book Antiqua" pitchFamily="18" charset="0"/>
              </a:rPr>
              <a:t>FOREIGN KEY  </a:t>
            </a:r>
            <a:r>
              <a:rPr lang="en-US" altLang="en-US" dirty="0">
                <a:latin typeface="Book Antiqua" pitchFamily="18" charset="0"/>
              </a:rPr>
              <a:t>(ssn) </a:t>
            </a:r>
            <a:r>
              <a:rPr lang="en-US" altLang="en-US" sz="2000" dirty="0">
                <a:latin typeface="Book Antiqua" pitchFamily="18" charset="0"/>
              </a:rPr>
              <a:t>REFERENCES</a:t>
            </a:r>
            <a:r>
              <a:rPr lang="en-US" altLang="en-US" dirty="0">
                <a:latin typeface="Book Antiqua" pitchFamily="18" charset="0"/>
              </a:rPr>
              <a:t> Employees,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   </a:t>
            </a:r>
            <a:r>
              <a:rPr lang="en-US" altLang="en-US" sz="2000" dirty="0">
                <a:latin typeface="Book Antiqua" pitchFamily="18" charset="0"/>
              </a:rPr>
              <a:t>ON DELETE NO ACTION</a:t>
            </a:r>
            <a:r>
              <a:rPr lang="en-US" altLang="en-US" dirty="0">
                <a:latin typeface="Book Antiqua" pitchFamily="18" charset="0"/>
              </a:rPr>
              <a:t>)</a:t>
            </a:r>
            <a:endParaRPr lang="en-US" altLang="en-US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78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4579" name="Rectangle 4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80772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Weak Entities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24580" name="Rectangle 5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763000" cy="22860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sz="2400" dirty="0">
                <a:latin typeface="Times New Roman" panose="02020603050405020304" pitchFamily="18" charset="0"/>
              </a:rPr>
              <a:t>A </a:t>
            </a:r>
            <a:r>
              <a:rPr lang="en-US" altLang="en-US" sz="2400" b="1" dirty="0">
                <a:solidFill>
                  <a:srgbClr val="1509B3"/>
                </a:solidFill>
                <a:latin typeface="Times New Roman" panose="02020603050405020304" pitchFamily="18" charset="0"/>
              </a:rPr>
              <a:t>weak entity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can be identified uniquely only by considering the primary key of another (</a:t>
            </a:r>
            <a:r>
              <a:rPr lang="en-US" altLang="en-US" sz="2400" i="1" dirty="0">
                <a:latin typeface="Times New Roman" panose="02020603050405020304" pitchFamily="18" charset="0"/>
              </a:rPr>
              <a:t>owner</a:t>
            </a:r>
            <a:r>
              <a:rPr lang="en-US" altLang="en-US" sz="2400" dirty="0">
                <a:latin typeface="Times New Roman" panose="02020603050405020304" pitchFamily="18" charset="0"/>
              </a:rPr>
              <a:t>) entity.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sz="2000" dirty="0">
                <a:latin typeface="Times New Roman" panose="02020603050405020304" pitchFamily="18" charset="0"/>
              </a:rPr>
              <a:t>Owner entity set and weak entity set must participate in a one-to-many relationship set (one owner, many weak entities).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sz="2000" dirty="0">
                <a:latin typeface="Times New Roman" panose="02020603050405020304" pitchFamily="18" charset="0"/>
              </a:rPr>
              <a:t>Weak entity set must have total participation in this </a:t>
            </a:r>
            <a:r>
              <a:rPr lang="en-US" altLang="en-US" sz="2000" b="1" dirty="0">
                <a:solidFill>
                  <a:srgbClr val="1509B3"/>
                </a:solidFill>
                <a:latin typeface="Times New Roman" panose="02020603050405020304" pitchFamily="18" charset="0"/>
              </a:rPr>
              <a:t>identifying </a:t>
            </a:r>
            <a:r>
              <a:rPr lang="en-US" altLang="en-US" sz="2000" dirty="0">
                <a:latin typeface="Times New Roman" panose="02020603050405020304" pitchFamily="18" charset="0"/>
              </a:rPr>
              <a:t>relationship set.  </a:t>
            </a: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4581" name="Freeform 6"/>
          <p:cNvSpPr/>
          <p:nvPr/>
        </p:nvSpPr>
        <p:spPr>
          <a:xfrm>
            <a:off x="5845175" y="4722813"/>
            <a:ext cx="1254125" cy="530225"/>
          </a:xfrm>
          <a:custGeom>
            <a:avLst/>
            <a:gdLst/>
            <a:ahLst/>
            <a:cxnLst>
              <a:cxn ang="0">
                <a:pos x="1985883125" y="385584700"/>
              </a:cxn>
              <a:cxn ang="0">
                <a:pos x="1953121888" y="312499375"/>
              </a:cxn>
              <a:cxn ang="0">
                <a:pos x="1895157500" y="244455950"/>
              </a:cxn>
              <a:cxn ang="0">
                <a:pos x="1809472188" y="178931888"/>
              </a:cxn>
              <a:cxn ang="0">
                <a:pos x="1698585313" y="126007813"/>
              </a:cxn>
              <a:cxn ang="0">
                <a:pos x="1565017825" y="75604688"/>
              </a:cxn>
              <a:cxn ang="0">
                <a:pos x="1413808450" y="42843450"/>
              </a:cxn>
              <a:cxn ang="0">
                <a:pos x="1252518450" y="15120938"/>
              </a:cxn>
              <a:cxn ang="0">
                <a:pos x="1081147825" y="2520950"/>
              </a:cxn>
              <a:cxn ang="0">
                <a:pos x="907256250" y="2520950"/>
              </a:cxn>
              <a:cxn ang="0">
                <a:pos x="738406575" y="15120938"/>
              </a:cxn>
              <a:cxn ang="0">
                <a:pos x="574595625" y="42843450"/>
              </a:cxn>
              <a:cxn ang="0">
                <a:pos x="425907200" y="75604688"/>
              </a:cxn>
              <a:cxn ang="0">
                <a:pos x="292338125" y="126007813"/>
              </a:cxn>
              <a:cxn ang="0">
                <a:pos x="181451250" y="178931888"/>
              </a:cxn>
              <a:cxn ang="0">
                <a:pos x="95765938" y="244455950"/>
              </a:cxn>
              <a:cxn ang="0">
                <a:pos x="35282188" y="312499375"/>
              </a:cxn>
              <a:cxn ang="0">
                <a:pos x="5040313" y="385584700"/>
              </a:cxn>
              <a:cxn ang="0">
                <a:pos x="5040313" y="456149075"/>
              </a:cxn>
              <a:cxn ang="0">
                <a:pos x="35282188" y="529232813"/>
              </a:cxn>
              <a:cxn ang="0">
                <a:pos x="95765938" y="597277825"/>
              </a:cxn>
              <a:cxn ang="0">
                <a:pos x="181451250" y="660280938"/>
              </a:cxn>
              <a:cxn ang="0">
                <a:pos x="292338125" y="715724375"/>
              </a:cxn>
              <a:cxn ang="0">
                <a:pos x="425907200" y="763608138"/>
              </a:cxn>
              <a:cxn ang="0">
                <a:pos x="574595625" y="798890325"/>
              </a:cxn>
              <a:cxn ang="0">
                <a:pos x="738406575" y="824091888"/>
              </a:cxn>
              <a:cxn ang="0">
                <a:pos x="907256250" y="836691875"/>
              </a:cxn>
              <a:cxn ang="0">
                <a:pos x="1081147825" y="836691875"/>
              </a:cxn>
              <a:cxn ang="0">
                <a:pos x="1252518450" y="824091888"/>
              </a:cxn>
              <a:cxn ang="0">
                <a:pos x="1413808450" y="798890325"/>
              </a:cxn>
              <a:cxn ang="0">
                <a:pos x="1565017825" y="763608138"/>
              </a:cxn>
              <a:cxn ang="0">
                <a:pos x="1698585313" y="715724375"/>
              </a:cxn>
              <a:cxn ang="0">
                <a:pos x="1809472188" y="660280938"/>
              </a:cxn>
              <a:cxn ang="0">
                <a:pos x="1895157500" y="597277825"/>
              </a:cxn>
              <a:cxn ang="0">
                <a:pos x="1953121888" y="529232813"/>
              </a:cxn>
              <a:cxn ang="0">
                <a:pos x="1985883125" y="456149075"/>
              </a:cxn>
            </a:cxnLst>
            <a:pathLst>
              <a:path w="790" h="334">
                <a:moveTo>
                  <a:pt x="789" y="167"/>
                </a:moveTo>
                <a:lnTo>
                  <a:pt x="788" y="153"/>
                </a:lnTo>
                <a:lnTo>
                  <a:pt x="783" y="138"/>
                </a:lnTo>
                <a:lnTo>
                  <a:pt x="775" y="124"/>
                </a:lnTo>
                <a:lnTo>
                  <a:pt x="765" y="110"/>
                </a:lnTo>
                <a:lnTo>
                  <a:pt x="752" y="97"/>
                </a:lnTo>
                <a:lnTo>
                  <a:pt x="736" y="83"/>
                </a:lnTo>
                <a:lnTo>
                  <a:pt x="718" y="71"/>
                </a:lnTo>
                <a:lnTo>
                  <a:pt x="697" y="60"/>
                </a:lnTo>
                <a:lnTo>
                  <a:pt x="674" y="50"/>
                </a:lnTo>
                <a:lnTo>
                  <a:pt x="648" y="40"/>
                </a:lnTo>
                <a:lnTo>
                  <a:pt x="621" y="30"/>
                </a:lnTo>
                <a:lnTo>
                  <a:pt x="592" y="23"/>
                </a:lnTo>
                <a:lnTo>
                  <a:pt x="561" y="17"/>
                </a:lnTo>
                <a:lnTo>
                  <a:pt x="529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7"/>
                </a:lnTo>
                <a:lnTo>
                  <a:pt x="197" y="23"/>
                </a:lnTo>
                <a:lnTo>
                  <a:pt x="169" y="30"/>
                </a:lnTo>
                <a:lnTo>
                  <a:pt x="142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4" y="83"/>
                </a:lnTo>
                <a:lnTo>
                  <a:pt x="38" y="97"/>
                </a:lnTo>
                <a:lnTo>
                  <a:pt x="24" y="110"/>
                </a:lnTo>
                <a:lnTo>
                  <a:pt x="14" y="124"/>
                </a:lnTo>
                <a:lnTo>
                  <a:pt x="7" y="138"/>
                </a:lnTo>
                <a:lnTo>
                  <a:pt x="2" y="153"/>
                </a:lnTo>
                <a:lnTo>
                  <a:pt x="0" y="167"/>
                </a:lnTo>
                <a:lnTo>
                  <a:pt x="2" y="181"/>
                </a:lnTo>
                <a:lnTo>
                  <a:pt x="7" y="196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4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2" y="311"/>
                </a:lnTo>
                <a:lnTo>
                  <a:pt x="621" y="303"/>
                </a:lnTo>
                <a:lnTo>
                  <a:pt x="648" y="294"/>
                </a:lnTo>
                <a:lnTo>
                  <a:pt x="674" y="284"/>
                </a:lnTo>
                <a:lnTo>
                  <a:pt x="697" y="274"/>
                </a:lnTo>
                <a:lnTo>
                  <a:pt x="718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3" y="196"/>
                </a:lnTo>
                <a:lnTo>
                  <a:pt x="788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2" name="Freeform 7"/>
          <p:cNvSpPr/>
          <p:nvPr/>
        </p:nvSpPr>
        <p:spPr>
          <a:xfrm>
            <a:off x="7378700" y="4738688"/>
            <a:ext cx="1254125" cy="530225"/>
          </a:xfrm>
          <a:custGeom>
            <a:avLst/>
            <a:gdLst/>
            <a:ahLst/>
            <a:cxnLst>
              <a:cxn ang="0">
                <a:pos x="5040313" y="456149075"/>
              </a:cxn>
              <a:cxn ang="0">
                <a:pos x="32762825" y="529232813"/>
              </a:cxn>
              <a:cxn ang="0">
                <a:pos x="95765938" y="597277825"/>
              </a:cxn>
              <a:cxn ang="0">
                <a:pos x="181451250" y="660280938"/>
              </a:cxn>
              <a:cxn ang="0">
                <a:pos x="292338125" y="715724375"/>
              </a:cxn>
              <a:cxn ang="0">
                <a:pos x="425907200" y="763608138"/>
              </a:cxn>
              <a:cxn ang="0">
                <a:pos x="574595625" y="798890325"/>
              </a:cxn>
              <a:cxn ang="0">
                <a:pos x="738406575" y="824091888"/>
              </a:cxn>
              <a:cxn ang="0">
                <a:pos x="907256250" y="836691875"/>
              </a:cxn>
              <a:cxn ang="0">
                <a:pos x="1081147825" y="836691875"/>
              </a:cxn>
              <a:cxn ang="0">
                <a:pos x="1252518450" y="824091888"/>
              </a:cxn>
              <a:cxn ang="0">
                <a:pos x="1413808450" y="798890325"/>
              </a:cxn>
              <a:cxn ang="0">
                <a:pos x="1565017825" y="763608138"/>
              </a:cxn>
              <a:cxn ang="0">
                <a:pos x="1696065950" y="715724375"/>
              </a:cxn>
              <a:cxn ang="0">
                <a:pos x="1806952825" y="660280938"/>
              </a:cxn>
              <a:cxn ang="0">
                <a:pos x="1895157500" y="597277825"/>
              </a:cxn>
              <a:cxn ang="0">
                <a:pos x="1953121888" y="529232813"/>
              </a:cxn>
              <a:cxn ang="0">
                <a:pos x="1983363763" y="456149075"/>
              </a:cxn>
              <a:cxn ang="0">
                <a:pos x="1983363763" y="383063750"/>
              </a:cxn>
              <a:cxn ang="0">
                <a:pos x="1953121888" y="312499375"/>
              </a:cxn>
              <a:cxn ang="0">
                <a:pos x="1892638138" y="244455950"/>
              </a:cxn>
              <a:cxn ang="0">
                <a:pos x="1806952825" y="178931888"/>
              </a:cxn>
              <a:cxn ang="0">
                <a:pos x="1696065950" y="123488450"/>
              </a:cxn>
              <a:cxn ang="0">
                <a:pos x="1562496875" y="75604688"/>
              </a:cxn>
              <a:cxn ang="0">
                <a:pos x="1413808450" y="40322500"/>
              </a:cxn>
              <a:cxn ang="0">
                <a:pos x="1249997500" y="15120938"/>
              </a:cxn>
              <a:cxn ang="0">
                <a:pos x="1081147825" y="2520950"/>
              </a:cxn>
              <a:cxn ang="0">
                <a:pos x="907256250" y="2520950"/>
              </a:cxn>
              <a:cxn ang="0">
                <a:pos x="738406575" y="17641888"/>
              </a:cxn>
              <a:cxn ang="0">
                <a:pos x="574595625" y="40322500"/>
              </a:cxn>
              <a:cxn ang="0">
                <a:pos x="425907200" y="75604688"/>
              </a:cxn>
              <a:cxn ang="0">
                <a:pos x="292338125" y="126007813"/>
              </a:cxn>
              <a:cxn ang="0">
                <a:pos x="181451250" y="178931888"/>
              </a:cxn>
              <a:cxn ang="0">
                <a:pos x="95765938" y="244455950"/>
              </a:cxn>
              <a:cxn ang="0">
                <a:pos x="32762825" y="312499375"/>
              </a:cxn>
              <a:cxn ang="0">
                <a:pos x="5040313" y="383063750"/>
              </a:cxn>
            </a:cxnLst>
            <a:pathLst>
              <a:path w="790" h="334">
                <a:moveTo>
                  <a:pt x="0" y="167"/>
                </a:moveTo>
                <a:lnTo>
                  <a:pt x="2" y="181"/>
                </a:lnTo>
                <a:lnTo>
                  <a:pt x="6" y="196"/>
                </a:lnTo>
                <a:lnTo>
                  <a:pt x="13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4"/>
                </a:lnTo>
                <a:lnTo>
                  <a:pt x="116" y="284"/>
                </a:lnTo>
                <a:lnTo>
                  <a:pt x="141" y="294"/>
                </a:lnTo>
                <a:lnTo>
                  <a:pt x="169" y="303"/>
                </a:lnTo>
                <a:lnTo>
                  <a:pt x="197" y="311"/>
                </a:lnTo>
                <a:lnTo>
                  <a:pt x="228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1"/>
                </a:lnTo>
                <a:lnTo>
                  <a:pt x="360" y="332"/>
                </a:lnTo>
                <a:lnTo>
                  <a:pt x="394" y="333"/>
                </a:lnTo>
                <a:lnTo>
                  <a:pt x="429" y="332"/>
                </a:lnTo>
                <a:lnTo>
                  <a:pt x="463" y="331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1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4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5" y="210"/>
                </a:lnTo>
                <a:lnTo>
                  <a:pt x="782" y="195"/>
                </a:lnTo>
                <a:lnTo>
                  <a:pt x="787" y="181"/>
                </a:lnTo>
                <a:lnTo>
                  <a:pt x="789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5" y="110"/>
                </a:lnTo>
                <a:lnTo>
                  <a:pt x="751" y="97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40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3" y="7"/>
                </a:lnTo>
                <a:lnTo>
                  <a:pt x="259" y="10"/>
                </a:lnTo>
                <a:lnTo>
                  <a:pt x="228" y="16"/>
                </a:lnTo>
                <a:lnTo>
                  <a:pt x="197" y="23"/>
                </a:lnTo>
                <a:lnTo>
                  <a:pt x="169" y="30"/>
                </a:lnTo>
                <a:lnTo>
                  <a:pt x="141" y="40"/>
                </a:lnTo>
                <a:lnTo>
                  <a:pt x="116" y="50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8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3" name="Freeform 8"/>
          <p:cNvSpPr/>
          <p:nvPr/>
        </p:nvSpPr>
        <p:spPr>
          <a:xfrm>
            <a:off x="496888" y="4754563"/>
            <a:ext cx="1254125" cy="530225"/>
          </a:xfrm>
          <a:custGeom>
            <a:avLst/>
            <a:gdLst/>
            <a:ahLst/>
            <a:cxnLst>
              <a:cxn ang="0">
                <a:pos x="1983363763" y="383063750"/>
              </a:cxn>
              <a:cxn ang="0">
                <a:pos x="1955641250" y="312499375"/>
              </a:cxn>
              <a:cxn ang="0">
                <a:pos x="1895157500" y="241935000"/>
              </a:cxn>
              <a:cxn ang="0">
                <a:pos x="1806952825" y="178931888"/>
              </a:cxn>
              <a:cxn ang="0">
                <a:pos x="1696065950" y="123488450"/>
              </a:cxn>
              <a:cxn ang="0">
                <a:pos x="1562496875" y="75604688"/>
              </a:cxn>
              <a:cxn ang="0">
                <a:pos x="1413808450" y="40322500"/>
              </a:cxn>
              <a:cxn ang="0">
                <a:pos x="1252518450" y="15120938"/>
              </a:cxn>
              <a:cxn ang="0">
                <a:pos x="1081147825" y="2520950"/>
              </a:cxn>
              <a:cxn ang="0">
                <a:pos x="907256250" y="2520950"/>
              </a:cxn>
              <a:cxn ang="0">
                <a:pos x="738406575" y="15120938"/>
              </a:cxn>
              <a:cxn ang="0">
                <a:pos x="574595625" y="40322500"/>
              </a:cxn>
              <a:cxn ang="0">
                <a:pos x="425907200" y="75604688"/>
              </a:cxn>
              <a:cxn ang="0">
                <a:pos x="292338125" y="123488450"/>
              </a:cxn>
              <a:cxn ang="0">
                <a:pos x="181451250" y="178931888"/>
              </a:cxn>
              <a:cxn ang="0">
                <a:pos x="95765938" y="241935000"/>
              </a:cxn>
              <a:cxn ang="0">
                <a:pos x="35282188" y="312499375"/>
              </a:cxn>
              <a:cxn ang="0">
                <a:pos x="5040313" y="383063750"/>
              </a:cxn>
              <a:cxn ang="0">
                <a:pos x="5040313" y="456149075"/>
              </a:cxn>
              <a:cxn ang="0">
                <a:pos x="35282188" y="529232813"/>
              </a:cxn>
              <a:cxn ang="0">
                <a:pos x="95765938" y="597277825"/>
              </a:cxn>
              <a:cxn ang="0">
                <a:pos x="181451250" y="660280938"/>
              </a:cxn>
              <a:cxn ang="0">
                <a:pos x="292338125" y="715724375"/>
              </a:cxn>
              <a:cxn ang="0">
                <a:pos x="425907200" y="763608138"/>
              </a:cxn>
              <a:cxn ang="0">
                <a:pos x="574595625" y="798890325"/>
              </a:cxn>
              <a:cxn ang="0">
                <a:pos x="738406575" y="824091888"/>
              </a:cxn>
              <a:cxn ang="0">
                <a:pos x="907256250" y="836691875"/>
              </a:cxn>
              <a:cxn ang="0">
                <a:pos x="1081147825" y="836691875"/>
              </a:cxn>
              <a:cxn ang="0">
                <a:pos x="1252518450" y="824091888"/>
              </a:cxn>
              <a:cxn ang="0">
                <a:pos x="1413808450" y="798890325"/>
              </a:cxn>
              <a:cxn ang="0">
                <a:pos x="1562496875" y="763608138"/>
              </a:cxn>
              <a:cxn ang="0">
                <a:pos x="1696065950" y="715724375"/>
              </a:cxn>
              <a:cxn ang="0">
                <a:pos x="1806952825" y="660280938"/>
              </a:cxn>
              <a:cxn ang="0">
                <a:pos x="1895157500" y="597277825"/>
              </a:cxn>
              <a:cxn ang="0">
                <a:pos x="1955641250" y="529232813"/>
              </a:cxn>
              <a:cxn ang="0">
                <a:pos x="1983363763" y="456149075"/>
              </a:cxn>
            </a:cxnLst>
            <a:pathLst>
              <a:path w="790" h="334">
                <a:moveTo>
                  <a:pt x="789" y="167"/>
                </a:moveTo>
                <a:lnTo>
                  <a:pt x="787" y="152"/>
                </a:lnTo>
                <a:lnTo>
                  <a:pt x="783" y="137"/>
                </a:lnTo>
                <a:lnTo>
                  <a:pt x="776" y="124"/>
                </a:lnTo>
                <a:lnTo>
                  <a:pt x="765" y="110"/>
                </a:lnTo>
                <a:lnTo>
                  <a:pt x="752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8" y="39"/>
                </a:lnTo>
                <a:lnTo>
                  <a:pt x="620" y="30"/>
                </a:lnTo>
                <a:lnTo>
                  <a:pt x="592" y="23"/>
                </a:lnTo>
                <a:lnTo>
                  <a:pt x="561" y="16"/>
                </a:lnTo>
                <a:lnTo>
                  <a:pt x="530" y="10"/>
                </a:lnTo>
                <a:lnTo>
                  <a:pt x="497" y="6"/>
                </a:lnTo>
                <a:lnTo>
                  <a:pt x="463" y="3"/>
                </a:lnTo>
                <a:lnTo>
                  <a:pt x="429" y="1"/>
                </a:lnTo>
                <a:lnTo>
                  <a:pt x="395" y="0"/>
                </a:lnTo>
                <a:lnTo>
                  <a:pt x="360" y="1"/>
                </a:lnTo>
                <a:lnTo>
                  <a:pt x="326" y="3"/>
                </a:lnTo>
                <a:lnTo>
                  <a:pt x="293" y="6"/>
                </a:lnTo>
                <a:lnTo>
                  <a:pt x="260" y="10"/>
                </a:lnTo>
                <a:lnTo>
                  <a:pt x="228" y="16"/>
                </a:lnTo>
                <a:lnTo>
                  <a:pt x="198" y="23"/>
                </a:lnTo>
                <a:lnTo>
                  <a:pt x="169" y="30"/>
                </a:lnTo>
                <a:lnTo>
                  <a:pt x="142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10"/>
                </a:lnTo>
                <a:lnTo>
                  <a:pt x="14" y="124"/>
                </a:lnTo>
                <a:lnTo>
                  <a:pt x="7" y="137"/>
                </a:lnTo>
                <a:lnTo>
                  <a:pt x="2" y="152"/>
                </a:lnTo>
                <a:lnTo>
                  <a:pt x="0" y="167"/>
                </a:lnTo>
                <a:lnTo>
                  <a:pt x="2" y="181"/>
                </a:lnTo>
                <a:lnTo>
                  <a:pt x="7" y="195"/>
                </a:lnTo>
                <a:lnTo>
                  <a:pt x="14" y="210"/>
                </a:lnTo>
                <a:lnTo>
                  <a:pt x="24" y="224"/>
                </a:lnTo>
                <a:lnTo>
                  <a:pt x="38" y="237"/>
                </a:lnTo>
                <a:lnTo>
                  <a:pt x="53" y="250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2" y="294"/>
                </a:lnTo>
                <a:lnTo>
                  <a:pt x="169" y="303"/>
                </a:lnTo>
                <a:lnTo>
                  <a:pt x="198" y="311"/>
                </a:lnTo>
                <a:lnTo>
                  <a:pt x="228" y="317"/>
                </a:lnTo>
                <a:lnTo>
                  <a:pt x="260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5" y="333"/>
                </a:lnTo>
                <a:lnTo>
                  <a:pt x="429" y="332"/>
                </a:lnTo>
                <a:lnTo>
                  <a:pt x="463" y="330"/>
                </a:lnTo>
                <a:lnTo>
                  <a:pt x="497" y="327"/>
                </a:lnTo>
                <a:lnTo>
                  <a:pt x="530" y="323"/>
                </a:lnTo>
                <a:lnTo>
                  <a:pt x="561" y="317"/>
                </a:lnTo>
                <a:lnTo>
                  <a:pt x="592" y="311"/>
                </a:lnTo>
                <a:lnTo>
                  <a:pt x="620" y="303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2"/>
                </a:lnTo>
                <a:lnTo>
                  <a:pt x="736" y="250"/>
                </a:lnTo>
                <a:lnTo>
                  <a:pt x="752" y="237"/>
                </a:lnTo>
                <a:lnTo>
                  <a:pt x="765" y="224"/>
                </a:lnTo>
                <a:lnTo>
                  <a:pt x="776" y="210"/>
                </a:lnTo>
                <a:lnTo>
                  <a:pt x="783" y="195"/>
                </a:lnTo>
                <a:lnTo>
                  <a:pt x="787" y="181"/>
                </a:lnTo>
                <a:lnTo>
                  <a:pt x="789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4" name="Freeform 9"/>
          <p:cNvSpPr/>
          <p:nvPr/>
        </p:nvSpPr>
        <p:spPr>
          <a:xfrm>
            <a:off x="2797175" y="4754563"/>
            <a:ext cx="1252538" cy="530225"/>
          </a:xfrm>
          <a:custGeom>
            <a:avLst/>
            <a:gdLst/>
            <a:ahLst/>
            <a:cxnLst>
              <a:cxn ang="0">
                <a:pos x="5040315" y="456149075"/>
              </a:cxn>
              <a:cxn ang="0">
                <a:pos x="32762838" y="529232813"/>
              </a:cxn>
              <a:cxn ang="0">
                <a:pos x="93246612" y="597277825"/>
              </a:cxn>
              <a:cxn ang="0">
                <a:pos x="178931959" y="660280938"/>
              </a:cxn>
              <a:cxn ang="0">
                <a:pos x="292338242" y="715724375"/>
              </a:cxn>
              <a:cxn ang="0">
                <a:pos x="423386419" y="763608138"/>
              </a:cxn>
              <a:cxn ang="0">
                <a:pos x="572076491" y="798890325"/>
              </a:cxn>
              <a:cxn ang="0">
                <a:pos x="738406870" y="824091888"/>
              </a:cxn>
              <a:cxn ang="0">
                <a:pos x="907256612" y="836691875"/>
              </a:cxn>
              <a:cxn ang="0">
                <a:pos x="1078627306" y="836691875"/>
              </a:cxn>
              <a:cxn ang="0">
                <a:pos x="1252518950" y="824091888"/>
              </a:cxn>
              <a:cxn ang="0">
                <a:pos x="1413809014" y="798890325"/>
              </a:cxn>
              <a:cxn ang="0">
                <a:pos x="1562497499" y="761087188"/>
              </a:cxn>
              <a:cxn ang="0">
                <a:pos x="1696066627" y="715724375"/>
              </a:cxn>
              <a:cxn ang="0">
                <a:pos x="1806953546" y="657761575"/>
              </a:cxn>
              <a:cxn ang="0">
                <a:pos x="1892638893" y="597277825"/>
              </a:cxn>
              <a:cxn ang="0">
                <a:pos x="1953122667" y="526713450"/>
              </a:cxn>
              <a:cxn ang="0">
                <a:pos x="1983364554" y="453628125"/>
              </a:cxn>
              <a:cxn ang="0">
                <a:pos x="1983364554" y="383063750"/>
              </a:cxn>
              <a:cxn ang="0">
                <a:pos x="1953122667" y="312499375"/>
              </a:cxn>
              <a:cxn ang="0">
                <a:pos x="1892638893" y="241935000"/>
              </a:cxn>
              <a:cxn ang="0">
                <a:pos x="1806953546" y="178931888"/>
              </a:cxn>
              <a:cxn ang="0">
                <a:pos x="1696066627" y="123488450"/>
              </a:cxn>
              <a:cxn ang="0">
                <a:pos x="1562497499" y="75604688"/>
              </a:cxn>
              <a:cxn ang="0">
                <a:pos x="1413809014" y="40322500"/>
              </a:cxn>
              <a:cxn ang="0">
                <a:pos x="1249997999" y="15120938"/>
              </a:cxn>
              <a:cxn ang="0">
                <a:pos x="1078627306" y="2520950"/>
              </a:cxn>
              <a:cxn ang="0">
                <a:pos x="907256612" y="2520950"/>
              </a:cxn>
              <a:cxn ang="0">
                <a:pos x="735885919" y="15120938"/>
              </a:cxn>
              <a:cxn ang="0">
                <a:pos x="572076491" y="40322500"/>
              </a:cxn>
              <a:cxn ang="0">
                <a:pos x="423386419" y="75604688"/>
              </a:cxn>
              <a:cxn ang="0">
                <a:pos x="292338242" y="123488450"/>
              </a:cxn>
              <a:cxn ang="0">
                <a:pos x="178931959" y="178931888"/>
              </a:cxn>
              <a:cxn ang="0">
                <a:pos x="93246612" y="244455950"/>
              </a:cxn>
              <a:cxn ang="0">
                <a:pos x="32762838" y="312499375"/>
              </a:cxn>
              <a:cxn ang="0">
                <a:pos x="5040315" y="383063750"/>
              </a:cxn>
            </a:cxnLst>
            <a:pathLst>
              <a:path w="789" h="334">
                <a:moveTo>
                  <a:pt x="0" y="167"/>
                </a:moveTo>
                <a:lnTo>
                  <a:pt x="2" y="181"/>
                </a:lnTo>
                <a:lnTo>
                  <a:pt x="6" y="195"/>
                </a:lnTo>
                <a:lnTo>
                  <a:pt x="13" y="210"/>
                </a:lnTo>
                <a:lnTo>
                  <a:pt x="24" y="224"/>
                </a:lnTo>
                <a:lnTo>
                  <a:pt x="37" y="237"/>
                </a:lnTo>
                <a:lnTo>
                  <a:pt x="53" y="250"/>
                </a:lnTo>
                <a:lnTo>
                  <a:pt x="71" y="262"/>
                </a:lnTo>
                <a:lnTo>
                  <a:pt x="92" y="274"/>
                </a:lnTo>
                <a:lnTo>
                  <a:pt x="116" y="284"/>
                </a:lnTo>
                <a:lnTo>
                  <a:pt x="141" y="294"/>
                </a:lnTo>
                <a:lnTo>
                  <a:pt x="168" y="303"/>
                </a:lnTo>
                <a:lnTo>
                  <a:pt x="197" y="311"/>
                </a:lnTo>
                <a:lnTo>
                  <a:pt x="227" y="317"/>
                </a:lnTo>
                <a:lnTo>
                  <a:pt x="259" y="323"/>
                </a:lnTo>
                <a:lnTo>
                  <a:pt x="293" y="327"/>
                </a:lnTo>
                <a:lnTo>
                  <a:pt x="326" y="330"/>
                </a:lnTo>
                <a:lnTo>
                  <a:pt x="360" y="332"/>
                </a:lnTo>
                <a:lnTo>
                  <a:pt x="394" y="333"/>
                </a:lnTo>
                <a:lnTo>
                  <a:pt x="428" y="332"/>
                </a:lnTo>
                <a:lnTo>
                  <a:pt x="462" y="330"/>
                </a:lnTo>
                <a:lnTo>
                  <a:pt x="497" y="327"/>
                </a:lnTo>
                <a:lnTo>
                  <a:pt x="529" y="323"/>
                </a:lnTo>
                <a:lnTo>
                  <a:pt x="561" y="317"/>
                </a:lnTo>
                <a:lnTo>
                  <a:pt x="591" y="311"/>
                </a:lnTo>
                <a:lnTo>
                  <a:pt x="620" y="302"/>
                </a:lnTo>
                <a:lnTo>
                  <a:pt x="648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6" y="250"/>
                </a:lnTo>
                <a:lnTo>
                  <a:pt x="751" y="237"/>
                </a:lnTo>
                <a:lnTo>
                  <a:pt x="764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7"/>
                </a:lnTo>
                <a:lnTo>
                  <a:pt x="787" y="152"/>
                </a:lnTo>
                <a:lnTo>
                  <a:pt x="782" y="137"/>
                </a:lnTo>
                <a:lnTo>
                  <a:pt x="775" y="124"/>
                </a:lnTo>
                <a:lnTo>
                  <a:pt x="764" y="110"/>
                </a:lnTo>
                <a:lnTo>
                  <a:pt x="751" y="96"/>
                </a:lnTo>
                <a:lnTo>
                  <a:pt x="736" y="83"/>
                </a:lnTo>
                <a:lnTo>
                  <a:pt x="717" y="71"/>
                </a:lnTo>
                <a:lnTo>
                  <a:pt x="696" y="60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3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2" y="3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6" y="3"/>
                </a:lnTo>
                <a:lnTo>
                  <a:pt x="292" y="6"/>
                </a:lnTo>
                <a:lnTo>
                  <a:pt x="259" y="10"/>
                </a:lnTo>
                <a:lnTo>
                  <a:pt x="227" y="16"/>
                </a:lnTo>
                <a:lnTo>
                  <a:pt x="197" y="23"/>
                </a:lnTo>
                <a:lnTo>
                  <a:pt x="168" y="30"/>
                </a:lnTo>
                <a:lnTo>
                  <a:pt x="140" y="39"/>
                </a:lnTo>
                <a:lnTo>
                  <a:pt x="116" y="49"/>
                </a:lnTo>
                <a:lnTo>
                  <a:pt x="92" y="60"/>
                </a:lnTo>
                <a:lnTo>
                  <a:pt x="71" y="71"/>
                </a:lnTo>
                <a:lnTo>
                  <a:pt x="53" y="83"/>
                </a:lnTo>
                <a:lnTo>
                  <a:pt x="37" y="97"/>
                </a:lnTo>
                <a:lnTo>
                  <a:pt x="24" y="110"/>
                </a:lnTo>
                <a:lnTo>
                  <a:pt x="13" y="124"/>
                </a:lnTo>
                <a:lnTo>
                  <a:pt x="6" y="137"/>
                </a:lnTo>
                <a:lnTo>
                  <a:pt x="2" y="152"/>
                </a:lnTo>
                <a:lnTo>
                  <a:pt x="0" y="16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5" name="Freeform 10"/>
          <p:cNvSpPr/>
          <p:nvPr/>
        </p:nvSpPr>
        <p:spPr>
          <a:xfrm>
            <a:off x="4344988" y="4630738"/>
            <a:ext cx="1252537" cy="528637"/>
          </a:xfrm>
          <a:custGeom>
            <a:avLst/>
            <a:gdLst/>
            <a:ahLst/>
            <a:cxnLst>
              <a:cxn ang="0">
                <a:pos x="5040310" y="456147056"/>
              </a:cxn>
              <a:cxn ang="0">
                <a:pos x="35282173" y="526711364"/>
              </a:cxn>
              <a:cxn ang="0">
                <a:pos x="95765899" y="597275673"/>
              </a:cxn>
              <a:cxn ang="0">
                <a:pos x="181451178" y="660280313"/>
              </a:cxn>
              <a:cxn ang="0">
                <a:pos x="292338008" y="715723698"/>
              </a:cxn>
              <a:cxn ang="0">
                <a:pos x="425905442" y="761086468"/>
              </a:cxn>
              <a:cxn ang="0">
                <a:pos x="574595396" y="798887982"/>
              </a:cxn>
              <a:cxn ang="0">
                <a:pos x="735885331" y="824089521"/>
              </a:cxn>
              <a:cxn ang="0">
                <a:pos x="907255888" y="836691084"/>
              </a:cxn>
              <a:cxn ang="0">
                <a:pos x="1081145806" y="836691084"/>
              </a:cxn>
              <a:cxn ang="0">
                <a:pos x="1249997001" y="824089521"/>
              </a:cxn>
              <a:cxn ang="0">
                <a:pos x="1411286937" y="798887982"/>
              </a:cxn>
              <a:cxn ang="0">
                <a:pos x="1562496251" y="761086468"/>
              </a:cxn>
              <a:cxn ang="0">
                <a:pos x="1696063685" y="715723698"/>
              </a:cxn>
              <a:cxn ang="0">
                <a:pos x="1804431155" y="660280313"/>
              </a:cxn>
              <a:cxn ang="0">
                <a:pos x="1892635794" y="594756312"/>
              </a:cxn>
              <a:cxn ang="0">
                <a:pos x="1953119520" y="526711364"/>
              </a:cxn>
              <a:cxn ang="0">
                <a:pos x="1980842022" y="456147056"/>
              </a:cxn>
              <a:cxn ang="0">
                <a:pos x="1980842022" y="380542440"/>
              </a:cxn>
              <a:cxn ang="0">
                <a:pos x="1953119520" y="309978132"/>
              </a:cxn>
              <a:cxn ang="0">
                <a:pos x="1892635794" y="241934771"/>
              </a:cxn>
              <a:cxn ang="0">
                <a:pos x="1804431155" y="178930131"/>
              </a:cxn>
              <a:cxn ang="0">
                <a:pos x="1693544324" y="120967386"/>
              </a:cxn>
              <a:cxn ang="0">
                <a:pos x="1562496251" y="75604616"/>
              </a:cxn>
              <a:cxn ang="0">
                <a:pos x="1411286937" y="37801514"/>
              </a:cxn>
              <a:cxn ang="0">
                <a:pos x="1249997001" y="15120923"/>
              </a:cxn>
              <a:cxn ang="0">
                <a:pos x="1078626444" y="2519360"/>
              </a:cxn>
              <a:cxn ang="0">
                <a:pos x="907255888" y="2519360"/>
              </a:cxn>
              <a:cxn ang="0">
                <a:pos x="735885331" y="15120923"/>
              </a:cxn>
              <a:cxn ang="0">
                <a:pos x="574595396" y="40322462"/>
              </a:cxn>
              <a:cxn ang="0">
                <a:pos x="425905442" y="75604616"/>
              </a:cxn>
              <a:cxn ang="0">
                <a:pos x="292338008" y="123486746"/>
              </a:cxn>
              <a:cxn ang="0">
                <a:pos x="181451178" y="178930131"/>
              </a:cxn>
              <a:cxn ang="0">
                <a:pos x="95765899" y="241934771"/>
              </a:cxn>
              <a:cxn ang="0">
                <a:pos x="35282173" y="309978132"/>
              </a:cxn>
              <a:cxn ang="0">
                <a:pos x="5040310" y="383063388"/>
              </a:cxn>
            </a:cxnLst>
            <a:pathLst>
              <a:path w="789" h="333">
                <a:moveTo>
                  <a:pt x="0" y="166"/>
                </a:moveTo>
                <a:lnTo>
                  <a:pt x="2" y="181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8" y="237"/>
                </a:lnTo>
                <a:lnTo>
                  <a:pt x="53" y="249"/>
                </a:lnTo>
                <a:lnTo>
                  <a:pt x="72" y="262"/>
                </a:lnTo>
                <a:lnTo>
                  <a:pt x="93" y="273"/>
                </a:lnTo>
                <a:lnTo>
                  <a:pt x="116" y="284"/>
                </a:lnTo>
                <a:lnTo>
                  <a:pt x="141" y="294"/>
                </a:lnTo>
                <a:lnTo>
                  <a:pt x="169" y="302"/>
                </a:lnTo>
                <a:lnTo>
                  <a:pt x="197" y="310"/>
                </a:lnTo>
                <a:lnTo>
                  <a:pt x="228" y="317"/>
                </a:lnTo>
                <a:lnTo>
                  <a:pt x="259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2"/>
                </a:lnTo>
                <a:lnTo>
                  <a:pt x="394" y="332"/>
                </a:lnTo>
                <a:lnTo>
                  <a:pt x="429" y="332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0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3"/>
                </a:lnTo>
                <a:lnTo>
                  <a:pt x="673" y="284"/>
                </a:lnTo>
                <a:lnTo>
                  <a:pt x="696" y="273"/>
                </a:lnTo>
                <a:lnTo>
                  <a:pt x="716" y="262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6" y="181"/>
                </a:lnTo>
                <a:lnTo>
                  <a:pt x="788" y="166"/>
                </a:lnTo>
                <a:lnTo>
                  <a:pt x="786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6" y="71"/>
                </a:lnTo>
                <a:lnTo>
                  <a:pt x="695" y="59"/>
                </a:lnTo>
                <a:lnTo>
                  <a:pt x="672" y="48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0" y="15"/>
                </a:lnTo>
                <a:lnTo>
                  <a:pt x="529" y="10"/>
                </a:lnTo>
                <a:lnTo>
                  <a:pt x="496" y="6"/>
                </a:lnTo>
                <a:lnTo>
                  <a:pt x="462" y="2"/>
                </a:lnTo>
                <a:lnTo>
                  <a:pt x="428" y="1"/>
                </a:lnTo>
                <a:lnTo>
                  <a:pt x="394" y="0"/>
                </a:lnTo>
                <a:lnTo>
                  <a:pt x="360" y="1"/>
                </a:lnTo>
                <a:lnTo>
                  <a:pt x="325" y="3"/>
                </a:lnTo>
                <a:lnTo>
                  <a:pt x="292" y="6"/>
                </a:lnTo>
                <a:lnTo>
                  <a:pt x="259" y="10"/>
                </a:lnTo>
                <a:lnTo>
                  <a:pt x="228" y="16"/>
                </a:lnTo>
                <a:lnTo>
                  <a:pt x="197" y="22"/>
                </a:lnTo>
                <a:lnTo>
                  <a:pt x="169" y="30"/>
                </a:lnTo>
                <a:lnTo>
                  <a:pt x="141" y="39"/>
                </a:lnTo>
                <a:lnTo>
                  <a:pt x="116" y="49"/>
                </a:lnTo>
                <a:lnTo>
                  <a:pt x="93" y="60"/>
                </a:lnTo>
                <a:lnTo>
                  <a:pt x="72" y="71"/>
                </a:lnTo>
                <a:lnTo>
                  <a:pt x="53" y="83"/>
                </a:lnTo>
                <a:lnTo>
                  <a:pt x="38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8"/>
                </a:lnTo>
                <a:lnTo>
                  <a:pt x="2" y="152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6" name="Freeform 11"/>
          <p:cNvSpPr/>
          <p:nvPr/>
        </p:nvSpPr>
        <p:spPr>
          <a:xfrm>
            <a:off x="6627813" y="5624513"/>
            <a:ext cx="1449387" cy="544512"/>
          </a:xfrm>
          <a:custGeom>
            <a:avLst/>
            <a:gdLst/>
            <a:ahLst/>
            <a:cxnLst>
              <a:cxn ang="0">
                <a:pos x="2147483646" y="861892646"/>
              </a:cxn>
              <a:cxn ang="0">
                <a:pos x="2147483646" y="0"/>
              </a:cxn>
              <a:cxn ang="0">
                <a:pos x="0" y="0"/>
              </a:cxn>
              <a:cxn ang="0">
                <a:pos x="0" y="861892646"/>
              </a:cxn>
              <a:cxn ang="0">
                <a:pos x="2147483646" y="861892646"/>
              </a:cxn>
            </a:cxnLst>
            <a:pathLst>
              <a:path w="913" h="343">
                <a:moveTo>
                  <a:pt x="912" y="342"/>
                </a:moveTo>
                <a:lnTo>
                  <a:pt x="912" y="0"/>
                </a:lnTo>
                <a:lnTo>
                  <a:pt x="0" y="0"/>
                </a:lnTo>
                <a:lnTo>
                  <a:pt x="0" y="342"/>
                </a:lnTo>
                <a:lnTo>
                  <a:pt x="912" y="342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7" name="Freeform 12"/>
          <p:cNvSpPr/>
          <p:nvPr/>
        </p:nvSpPr>
        <p:spPr>
          <a:xfrm>
            <a:off x="1624013" y="5608638"/>
            <a:ext cx="1252537" cy="544512"/>
          </a:xfrm>
          <a:custGeom>
            <a:avLst/>
            <a:gdLst/>
            <a:ahLst/>
            <a:cxnLst>
              <a:cxn ang="0">
                <a:pos x="1985882332" y="861892646"/>
              </a:cxn>
              <a:cxn ang="0">
                <a:pos x="1985882332" y="0"/>
              </a:cxn>
              <a:cxn ang="0">
                <a:pos x="0" y="0"/>
              </a:cxn>
              <a:cxn ang="0">
                <a:pos x="0" y="861892646"/>
              </a:cxn>
              <a:cxn ang="0">
                <a:pos x="1985882332" y="861892646"/>
              </a:cxn>
            </a:cxnLst>
            <a:pathLst>
              <a:path w="789" h="343">
                <a:moveTo>
                  <a:pt x="788" y="342"/>
                </a:moveTo>
                <a:lnTo>
                  <a:pt x="788" y="0"/>
                </a:lnTo>
                <a:lnTo>
                  <a:pt x="0" y="0"/>
                </a:lnTo>
                <a:lnTo>
                  <a:pt x="0" y="342"/>
                </a:lnTo>
                <a:lnTo>
                  <a:pt x="788" y="34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8" name="Freeform 13"/>
          <p:cNvSpPr/>
          <p:nvPr/>
        </p:nvSpPr>
        <p:spPr>
          <a:xfrm>
            <a:off x="1624013" y="4367213"/>
            <a:ext cx="1252537" cy="528637"/>
          </a:xfrm>
          <a:custGeom>
            <a:avLst/>
            <a:gdLst/>
            <a:ahLst/>
            <a:cxnLst>
              <a:cxn ang="0">
                <a:pos x="1983361383" y="380542440"/>
              </a:cxn>
              <a:cxn ang="0">
                <a:pos x="1953119520" y="309978132"/>
              </a:cxn>
              <a:cxn ang="0">
                <a:pos x="1892635794" y="241934771"/>
              </a:cxn>
              <a:cxn ang="0">
                <a:pos x="1806950516" y="176410771"/>
              </a:cxn>
              <a:cxn ang="0">
                <a:pos x="1696063685" y="123486746"/>
              </a:cxn>
              <a:cxn ang="0">
                <a:pos x="1562496251" y="75604616"/>
              </a:cxn>
              <a:cxn ang="0">
                <a:pos x="1413806298" y="40322462"/>
              </a:cxn>
              <a:cxn ang="0">
                <a:pos x="1249997001" y="15120923"/>
              </a:cxn>
              <a:cxn ang="0">
                <a:pos x="1081145806" y="0"/>
              </a:cxn>
              <a:cxn ang="0">
                <a:pos x="907255888" y="0"/>
              </a:cxn>
              <a:cxn ang="0">
                <a:pos x="735885331" y="15120923"/>
              </a:cxn>
              <a:cxn ang="0">
                <a:pos x="574595396" y="40322462"/>
              </a:cxn>
              <a:cxn ang="0">
                <a:pos x="423386081" y="75604616"/>
              </a:cxn>
              <a:cxn ang="0">
                <a:pos x="289817059" y="123486746"/>
              </a:cxn>
              <a:cxn ang="0">
                <a:pos x="178930229" y="176410771"/>
              </a:cxn>
              <a:cxn ang="0">
                <a:pos x="93244950" y="241934771"/>
              </a:cxn>
              <a:cxn ang="0">
                <a:pos x="35282173" y="309978132"/>
              </a:cxn>
              <a:cxn ang="0">
                <a:pos x="2519361" y="380542440"/>
              </a:cxn>
              <a:cxn ang="0">
                <a:pos x="2519361" y="453627696"/>
              </a:cxn>
              <a:cxn ang="0">
                <a:pos x="35282173" y="526711364"/>
              </a:cxn>
              <a:cxn ang="0">
                <a:pos x="93244950" y="594756312"/>
              </a:cxn>
              <a:cxn ang="0">
                <a:pos x="178930229" y="657759365"/>
              </a:cxn>
              <a:cxn ang="0">
                <a:pos x="289817059" y="715723698"/>
              </a:cxn>
              <a:cxn ang="0">
                <a:pos x="423386081" y="761086468"/>
              </a:cxn>
              <a:cxn ang="0">
                <a:pos x="574595396" y="798887982"/>
              </a:cxn>
              <a:cxn ang="0">
                <a:pos x="735885331" y="824089521"/>
              </a:cxn>
              <a:cxn ang="0">
                <a:pos x="907255888" y="834170136"/>
              </a:cxn>
              <a:cxn ang="0">
                <a:pos x="1081145806" y="834170136"/>
              </a:cxn>
              <a:cxn ang="0">
                <a:pos x="1249997001" y="824089521"/>
              </a:cxn>
              <a:cxn ang="0">
                <a:pos x="1413806298" y="798887982"/>
              </a:cxn>
              <a:cxn ang="0">
                <a:pos x="1562496251" y="761086468"/>
              </a:cxn>
              <a:cxn ang="0">
                <a:pos x="1696063685" y="715723698"/>
              </a:cxn>
              <a:cxn ang="0">
                <a:pos x="1806950516" y="657759365"/>
              </a:cxn>
              <a:cxn ang="0">
                <a:pos x="1892635794" y="594756312"/>
              </a:cxn>
              <a:cxn ang="0">
                <a:pos x="1953119520" y="526711364"/>
              </a:cxn>
              <a:cxn ang="0">
                <a:pos x="1983361383" y="453627696"/>
              </a:cxn>
            </a:cxnLst>
            <a:pathLst>
              <a:path w="789" h="333">
                <a:moveTo>
                  <a:pt x="788" y="166"/>
                </a:moveTo>
                <a:lnTo>
                  <a:pt x="787" y="151"/>
                </a:lnTo>
                <a:lnTo>
                  <a:pt x="782" y="137"/>
                </a:lnTo>
                <a:lnTo>
                  <a:pt x="775" y="123"/>
                </a:lnTo>
                <a:lnTo>
                  <a:pt x="765" y="109"/>
                </a:lnTo>
                <a:lnTo>
                  <a:pt x="751" y="96"/>
                </a:lnTo>
                <a:lnTo>
                  <a:pt x="735" y="83"/>
                </a:lnTo>
                <a:lnTo>
                  <a:pt x="717" y="70"/>
                </a:lnTo>
                <a:lnTo>
                  <a:pt x="696" y="59"/>
                </a:lnTo>
                <a:lnTo>
                  <a:pt x="673" y="49"/>
                </a:lnTo>
                <a:lnTo>
                  <a:pt x="647" y="39"/>
                </a:lnTo>
                <a:lnTo>
                  <a:pt x="620" y="30"/>
                </a:lnTo>
                <a:lnTo>
                  <a:pt x="591" y="22"/>
                </a:lnTo>
                <a:lnTo>
                  <a:pt x="561" y="16"/>
                </a:lnTo>
                <a:lnTo>
                  <a:pt x="529" y="10"/>
                </a:lnTo>
                <a:lnTo>
                  <a:pt x="496" y="6"/>
                </a:lnTo>
                <a:lnTo>
                  <a:pt x="463" y="3"/>
                </a:lnTo>
                <a:lnTo>
                  <a:pt x="429" y="0"/>
                </a:lnTo>
                <a:lnTo>
                  <a:pt x="394" y="0"/>
                </a:lnTo>
                <a:lnTo>
                  <a:pt x="360" y="0"/>
                </a:lnTo>
                <a:lnTo>
                  <a:pt x="325" y="3"/>
                </a:lnTo>
                <a:lnTo>
                  <a:pt x="292" y="6"/>
                </a:lnTo>
                <a:lnTo>
                  <a:pt x="260" y="10"/>
                </a:lnTo>
                <a:lnTo>
                  <a:pt x="228" y="16"/>
                </a:lnTo>
                <a:lnTo>
                  <a:pt x="197" y="22"/>
                </a:lnTo>
                <a:lnTo>
                  <a:pt x="168" y="30"/>
                </a:lnTo>
                <a:lnTo>
                  <a:pt x="141" y="39"/>
                </a:lnTo>
                <a:lnTo>
                  <a:pt x="115" y="49"/>
                </a:lnTo>
                <a:lnTo>
                  <a:pt x="92" y="59"/>
                </a:lnTo>
                <a:lnTo>
                  <a:pt x="71" y="70"/>
                </a:lnTo>
                <a:lnTo>
                  <a:pt x="53" y="83"/>
                </a:lnTo>
                <a:lnTo>
                  <a:pt x="37" y="96"/>
                </a:lnTo>
                <a:lnTo>
                  <a:pt x="24" y="109"/>
                </a:lnTo>
                <a:lnTo>
                  <a:pt x="14" y="123"/>
                </a:lnTo>
                <a:lnTo>
                  <a:pt x="6" y="137"/>
                </a:lnTo>
                <a:lnTo>
                  <a:pt x="1" y="151"/>
                </a:lnTo>
                <a:lnTo>
                  <a:pt x="0" y="166"/>
                </a:lnTo>
                <a:lnTo>
                  <a:pt x="1" y="180"/>
                </a:lnTo>
                <a:lnTo>
                  <a:pt x="6" y="195"/>
                </a:lnTo>
                <a:lnTo>
                  <a:pt x="14" y="209"/>
                </a:lnTo>
                <a:lnTo>
                  <a:pt x="24" y="223"/>
                </a:lnTo>
                <a:lnTo>
                  <a:pt x="37" y="236"/>
                </a:lnTo>
                <a:lnTo>
                  <a:pt x="53" y="249"/>
                </a:lnTo>
                <a:lnTo>
                  <a:pt x="71" y="261"/>
                </a:lnTo>
                <a:lnTo>
                  <a:pt x="92" y="273"/>
                </a:lnTo>
                <a:lnTo>
                  <a:pt x="115" y="284"/>
                </a:lnTo>
                <a:lnTo>
                  <a:pt x="141" y="294"/>
                </a:lnTo>
                <a:lnTo>
                  <a:pt x="168" y="302"/>
                </a:lnTo>
                <a:lnTo>
                  <a:pt x="197" y="310"/>
                </a:lnTo>
                <a:lnTo>
                  <a:pt x="228" y="317"/>
                </a:lnTo>
                <a:lnTo>
                  <a:pt x="260" y="322"/>
                </a:lnTo>
                <a:lnTo>
                  <a:pt x="292" y="327"/>
                </a:lnTo>
                <a:lnTo>
                  <a:pt x="325" y="330"/>
                </a:lnTo>
                <a:lnTo>
                  <a:pt x="360" y="331"/>
                </a:lnTo>
                <a:lnTo>
                  <a:pt x="394" y="332"/>
                </a:lnTo>
                <a:lnTo>
                  <a:pt x="429" y="331"/>
                </a:lnTo>
                <a:lnTo>
                  <a:pt x="463" y="330"/>
                </a:lnTo>
                <a:lnTo>
                  <a:pt x="496" y="327"/>
                </a:lnTo>
                <a:lnTo>
                  <a:pt x="529" y="322"/>
                </a:lnTo>
                <a:lnTo>
                  <a:pt x="561" y="317"/>
                </a:lnTo>
                <a:lnTo>
                  <a:pt x="591" y="310"/>
                </a:lnTo>
                <a:lnTo>
                  <a:pt x="620" y="302"/>
                </a:lnTo>
                <a:lnTo>
                  <a:pt x="647" y="294"/>
                </a:lnTo>
                <a:lnTo>
                  <a:pt x="673" y="284"/>
                </a:lnTo>
                <a:lnTo>
                  <a:pt x="696" y="273"/>
                </a:lnTo>
                <a:lnTo>
                  <a:pt x="717" y="261"/>
                </a:lnTo>
                <a:lnTo>
                  <a:pt x="735" y="249"/>
                </a:lnTo>
                <a:lnTo>
                  <a:pt x="751" y="236"/>
                </a:lnTo>
                <a:lnTo>
                  <a:pt x="765" y="223"/>
                </a:lnTo>
                <a:lnTo>
                  <a:pt x="775" y="209"/>
                </a:lnTo>
                <a:lnTo>
                  <a:pt x="782" y="195"/>
                </a:lnTo>
                <a:lnTo>
                  <a:pt x="787" y="180"/>
                </a:lnTo>
                <a:lnTo>
                  <a:pt x="788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89" name="Rectangle 14"/>
          <p:cNvSpPr/>
          <p:nvPr/>
        </p:nvSpPr>
        <p:spPr>
          <a:xfrm>
            <a:off x="3233738" y="4860925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0" name="Freeform 15"/>
          <p:cNvSpPr/>
          <p:nvPr/>
        </p:nvSpPr>
        <p:spPr>
          <a:xfrm>
            <a:off x="4360863" y="5546725"/>
            <a:ext cx="1252537" cy="622300"/>
          </a:xfrm>
          <a:custGeom>
            <a:avLst/>
            <a:gdLst/>
            <a:ahLst/>
            <a:cxnLst>
              <a:cxn ang="0">
                <a:pos x="0" y="493950625"/>
              </a:cxn>
              <a:cxn ang="0">
                <a:pos x="992941166" y="0"/>
              </a:cxn>
              <a:cxn ang="0">
                <a:pos x="1985882332" y="493950625"/>
              </a:cxn>
              <a:cxn ang="0">
                <a:pos x="992941166" y="985381888"/>
              </a:cxn>
              <a:cxn ang="0">
                <a:pos x="0" y="493950625"/>
              </a:cxn>
            </a:cxnLst>
            <a:pathLst>
              <a:path w="789" h="392">
                <a:moveTo>
                  <a:pt x="0" y="196"/>
                </a:moveTo>
                <a:lnTo>
                  <a:pt x="394" y="0"/>
                </a:lnTo>
                <a:lnTo>
                  <a:pt x="788" y="196"/>
                </a:lnTo>
                <a:lnTo>
                  <a:pt x="394" y="391"/>
                </a:lnTo>
                <a:lnTo>
                  <a:pt x="0" y="196"/>
                </a:lnTo>
              </a:path>
            </a:pathLst>
          </a:custGeom>
          <a:noFill/>
          <a:ln w="508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4591" name="Rectangle 16"/>
          <p:cNvSpPr/>
          <p:nvPr/>
        </p:nvSpPr>
        <p:spPr>
          <a:xfrm>
            <a:off x="1966913" y="4441825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2" name="Rectangle 17"/>
          <p:cNvSpPr/>
          <p:nvPr/>
        </p:nvSpPr>
        <p:spPr>
          <a:xfrm>
            <a:off x="7797800" y="4814888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age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3" name="Rectangle 18"/>
          <p:cNvSpPr/>
          <p:nvPr/>
        </p:nvSpPr>
        <p:spPr>
          <a:xfrm>
            <a:off x="6140450" y="4799013"/>
            <a:ext cx="835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4" name="Rectangle 19"/>
          <p:cNvSpPr/>
          <p:nvPr/>
        </p:nvSpPr>
        <p:spPr>
          <a:xfrm>
            <a:off x="6735763" y="5699125"/>
            <a:ext cx="13414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Dependents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5" name="Rectangle 20"/>
          <p:cNvSpPr/>
          <p:nvPr/>
        </p:nvSpPr>
        <p:spPr>
          <a:xfrm>
            <a:off x="1612900" y="5716588"/>
            <a:ext cx="125253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6" name="Rectangle 21"/>
          <p:cNvSpPr/>
          <p:nvPr/>
        </p:nvSpPr>
        <p:spPr>
          <a:xfrm>
            <a:off x="871538" y="4846638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7" name="Rectangle 22"/>
          <p:cNvSpPr/>
          <p:nvPr/>
        </p:nvSpPr>
        <p:spPr>
          <a:xfrm>
            <a:off x="4527550" y="5730875"/>
            <a:ext cx="1041400" cy="3365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Health Insurance </a:t>
            </a:r>
            <a:endParaRPr lang="en-US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>
              <a:buClrTx/>
              <a:buFontTx/>
            </a:pPr>
            <a:r>
              <a:rPr lang="en-US" altLang="en-US" sz="800" b="1" dirty="0">
                <a:solidFill>
                  <a:srgbClr val="000000"/>
                </a:solidFill>
                <a:latin typeface="Arial" panose="020B0604020202020204" pitchFamily="34" charset="0"/>
              </a:rPr>
              <a:t>Policy</a:t>
            </a:r>
            <a:endParaRPr lang="en-US" altLang="en-US" sz="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8" name="Rectangle 23"/>
          <p:cNvSpPr/>
          <p:nvPr/>
        </p:nvSpPr>
        <p:spPr>
          <a:xfrm>
            <a:off x="4702175" y="4737100"/>
            <a:ext cx="5984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4599" name="Line 24"/>
          <p:cNvSpPr/>
          <p:nvPr/>
        </p:nvSpPr>
        <p:spPr>
          <a:xfrm flipH="1">
            <a:off x="6237288" y="5108575"/>
            <a:ext cx="6096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600" name="Line 25"/>
          <p:cNvSpPr/>
          <p:nvPr/>
        </p:nvSpPr>
        <p:spPr>
          <a:xfrm>
            <a:off x="2265363" y="4919663"/>
            <a:ext cx="0" cy="668337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1" name="Line 26"/>
          <p:cNvSpPr/>
          <p:nvPr/>
        </p:nvSpPr>
        <p:spPr>
          <a:xfrm>
            <a:off x="1108075" y="5299075"/>
            <a:ext cx="809625" cy="30956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2" name="Line 27"/>
          <p:cNvSpPr/>
          <p:nvPr/>
        </p:nvSpPr>
        <p:spPr>
          <a:xfrm flipH="1">
            <a:off x="2600325" y="5280025"/>
            <a:ext cx="814388" cy="3286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3" name="Line 28"/>
          <p:cNvSpPr/>
          <p:nvPr/>
        </p:nvSpPr>
        <p:spPr>
          <a:xfrm flipV="1">
            <a:off x="4973638" y="5141913"/>
            <a:ext cx="0" cy="414337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4" name="Line 29"/>
          <p:cNvSpPr/>
          <p:nvPr/>
        </p:nvSpPr>
        <p:spPr>
          <a:xfrm>
            <a:off x="6483350" y="5280025"/>
            <a:ext cx="369888" cy="34766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5" name="Line 30"/>
          <p:cNvSpPr/>
          <p:nvPr/>
        </p:nvSpPr>
        <p:spPr>
          <a:xfrm flipH="1">
            <a:off x="7473950" y="5280025"/>
            <a:ext cx="514350" cy="34766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6" name="Line 31"/>
          <p:cNvSpPr/>
          <p:nvPr/>
        </p:nvSpPr>
        <p:spPr>
          <a:xfrm flipH="1">
            <a:off x="2881313" y="5854700"/>
            <a:ext cx="141605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607" name="Line 32"/>
          <p:cNvSpPr/>
          <p:nvPr/>
        </p:nvSpPr>
        <p:spPr>
          <a:xfrm>
            <a:off x="5640388" y="5854700"/>
            <a:ext cx="931862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</p:spPr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Veri Yer Tutucusu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626" name="Alt Bilgi Yer Tutucusu 4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6629" name="Rectangle 4"/>
          <p:cNvSpPr>
            <a:spLocks noGrp="1"/>
          </p:cNvSpPr>
          <p:nvPr>
            <p:ph type="title" hasCustomPrompt="1"/>
          </p:nvPr>
        </p:nvSpPr>
        <p:spPr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Translating Weak Entity Sets</a:t>
            </a:r>
            <a:endParaRPr lang="en-US" altLang="en-US" dirty="0"/>
          </a:p>
        </p:txBody>
      </p:sp>
      <p:sp>
        <p:nvSpPr>
          <p:cNvPr id="26630" name="Rectangle 5"/>
          <p:cNvSpPr>
            <a:spLocks noGrp="1"/>
          </p:cNvSpPr>
          <p:nvPr>
            <p:ph idx="1" hasCustomPrompt="1"/>
          </p:nvPr>
        </p:nvSpPr>
        <p:spPr>
          <a:xfrm>
            <a:off x="685800" y="1143000"/>
            <a:ext cx="7772400" cy="4305300"/>
          </a:xfrm>
          <a:ln/>
        </p:spPr>
        <p:txBody>
          <a:bodyPr vert="horz" wrap="square" lIns="90488" tIns="44450" rIns="90488" bIns="44450" anchor="t" anchorCtr="0"/>
          <a:p>
            <a:pPr eaLnBrk="1" hangingPunct="1"/>
            <a:r>
              <a:rPr lang="en-US" altLang="en-US" dirty="0"/>
              <a:t>Weak entity set and identifying relationship set are translated into a single table.</a:t>
            </a:r>
            <a:endParaRPr lang="en-US" altLang="en-US" dirty="0"/>
          </a:p>
          <a:p>
            <a:pPr lvl="1" eaLnBrk="1" hangingPunct="1">
              <a:buSzPct val="75000"/>
            </a:pPr>
            <a:r>
              <a:rPr lang="en-US" altLang="en-US" dirty="0"/>
              <a:t>When the owner entity is deleted, all owned weak entities must also be deleted.</a:t>
            </a:r>
            <a:endParaRPr lang="en-US" altLang="en-US" dirty="0"/>
          </a:p>
        </p:txBody>
      </p:sp>
      <p:sp>
        <p:nvSpPr>
          <p:cNvPr id="26631" name="Rectangle 6"/>
          <p:cNvSpPr/>
          <p:nvPr/>
        </p:nvSpPr>
        <p:spPr>
          <a:xfrm>
            <a:off x="1431925" y="3106738"/>
            <a:ext cx="6257925" cy="30226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2000" dirty="0">
                <a:latin typeface="Book Antiqua" pitchFamily="18" charset="0"/>
              </a:rPr>
              <a:t>CREATE TABLE  Health_Insurance</a:t>
            </a:r>
            <a:r>
              <a:rPr lang="en-US" altLang="en-US" dirty="0">
                <a:latin typeface="Book Antiqua" pitchFamily="18" charset="0"/>
              </a:rPr>
              <a:t>_Policy (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pname  </a:t>
            </a:r>
            <a:r>
              <a:rPr lang="en-US" altLang="en-US" sz="2000" dirty="0">
                <a:latin typeface="Book Antiqua" pitchFamily="18" charset="0"/>
              </a:rPr>
              <a:t>CHAR(20)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age  </a:t>
            </a:r>
            <a:r>
              <a:rPr lang="en-US" altLang="en-US" sz="2000" dirty="0">
                <a:latin typeface="Book Antiqua" pitchFamily="18" charset="0"/>
              </a:rPr>
              <a:t>INTEGER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cost  </a:t>
            </a:r>
            <a:r>
              <a:rPr lang="en-US" altLang="en-US" sz="2000" dirty="0">
                <a:latin typeface="Book Antiqua" pitchFamily="18" charset="0"/>
              </a:rPr>
              <a:t>REAL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ssn  </a:t>
            </a:r>
            <a:r>
              <a:rPr lang="en-US" altLang="en-US" sz="2000" dirty="0">
                <a:latin typeface="Book Antiqua" pitchFamily="18" charset="0"/>
              </a:rPr>
              <a:t>CHAR(11) NOT NULL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</a:t>
            </a:r>
            <a:r>
              <a:rPr lang="en-US" altLang="en-US" sz="2000" dirty="0">
                <a:latin typeface="Book Antiqua" pitchFamily="18" charset="0"/>
              </a:rPr>
              <a:t>PRIMARY KEY  </a:t>
            </a:r>
            <a:r>
              <a:rPr lang="en-US" altLang="en-US" dirty="0">
                <a:latin typeface="Book Antiqua" pitchFamily="18" charset="0"/>
              </a:rPr>
              <a:t>(pname, ssn),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</a:t>
            </a:r>
            <a:r>
              <a:rPr lang="en-US" altLang="en-US" sz="2000" dirty="0">
                <a:latin typeface="Book Antiqua" pitchFamily="18" charset="0"/>
              </a:rPr>
              <a:t>FOREIGN KEY  </a:t>
            </a:r>
            <a:r>
              <a:rPr lang="en-US" altLang="en-US" dirty="0">
                <a:latin typeface="Book Antiqua" pitchFamily="18" charset="0"/>
              </a:rPr>
              <a:t>(ssn) </a:t>
            </a:r>
            <a:r>
              <a:rPr lang="en-US" altLang="en-US" sz="2000" dirty="0">
                <a:latin typeface="Book Antiqua" pitchFamily="18" charset="0"/>
              </a:rPr>
              <a:t>REFERENCES</a:t>
            </a:r>
            <a:r>
              <a:rPr lang="en-US" altLang="en-US" dirty="0">
                <a:latin typeface="Book Antiqua" pitchFamily="18" charset="0"/>
              </a:rPr>
              <a:t> Employees,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   </a:t>
            </a:r>
            <a:r>
              <a:rPr lang="en-US" altLang="en-US" sz="2000" dirty="0">
                <a:latin typeface="Book Antiqua" pitchFamily="18" charset="0"/>
              </a:rPr>
              <a:t>ON DELETE CASCADE</a:t>
            </a:r>
            <a:r>
              <a:rPr lang="en-US" altLang="en-US" dirty="0">
                <a:latin typeface="Book Antiqua" pitchFamily="18" charset="0"/>
              </a:rPr>
              <a:t>)</a:t>
            </a:r>
            <a:endParaRPr lang="en-US" altLang="en-US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4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4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86106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sz="3600" i="0" dirty="0">
                <a:latin typeface="Times New Roman" panose="02020603050405020304" pitchFamily="18" charset="0"/>
              </a:rPr>
              <a:t>Conceptual Design Using the ER Model</a:t>
            </a:r>
            <a:endParaRPr lang="en-US" altLang="en-US" sz="3600" i="0" dirty="0">
              <a:latin typeface="Times New Roman" panose="02020603050405020304" pitchFamily="18" charset="0"/>
            </a:endParaRPr>
          </a:p>
        </p:txBody>
      </p:sp>
      <p:sp>
        <p:nvSpPr>
          <p:cNvPr id="28676" name="Rectangle 5"/>
          <p:cNvSpPr>
            <a:spLocks noGrp="1"/>
          </p:cNvSpPr>
          <p:nvPr>
            <p:ph idx="1" hasCustomPrompt="1"/>
          </p:nvPr>
        </p:nvSpPr>
        <p:spPr>
          <a:xfrm>
            <a:off x="304800" y="1828800"/>
            <a:ext cx="8382000" cy="37338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b="1" u="sng" dirty="0">
                <a:latin typeface="Times New Roman" panose="02020603050405020304" pitchFamily="18" charset="0"/>
              </a:rPr>
              <a:t>Design choices:</a:t>
            </a:r>
            <a:endParaRPr lang="en-US" altLang="en-US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Should a concept be modeled as an entity or an attribute?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Should a concept be modeled as an entity or a relationship?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Identifying relationships: Binary or ternary?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Constraints in the ER Model: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 lot of data semantics can (and should) be captured.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But some constraints cannot be captured in ER diagrams</a:t>
            </a:r>
            <a:r>
              <a:rPr lang="en-US" altLang="en-US" dirty="0"/>
              <a:t>.</a:t>
            </a: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22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0723" name="Rectangle 4"/>
          <p:cNvSpPr>
            <a:spLocks noGrp="1"/>
          </p:cNvSpPr>
          <p:nvPr>
            <p:ph type="title" hasCustomPrompt="1"/>
          </p:nvPr>
        </p:nvSpPr>
        <p:spPr>
          <a:xfrm>
            <a:off x="1371600" y="3048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Entity vs. Relationship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28677" name="Rectangle 5"/>
          <p:cNvSpPr>
            <a:spLocks noGrp="1"/>
          </p:cNvSpPr>
          <p:nvPr>
            <p:ph type="body" sz="half" idx="1" hasCustomPrompt="1"/>
          </p:nvPr>
        </p:nvSpPr>
        <p:spPr>
          <a:xfrm>
            <a:off x="0" y="1447800"/>
            <a:ext cx="3733800" cy="4953000"/>
          </a:xfrm>
          <a:ln/>
        </p:spPr>
        <p:txBody>
          <a:bodyPr vert="horz" wrap="square" lIns="90488" tIns="44450" rIns="90488" bIns="44450" anchor="t" anchorCtr="0"/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sz="2400" dirty="0">
                <a:latin typeface="Times New Roman" panose="02020603050405020304" pitchFamily="18" charset="0"/>
              </a:rPr>
              <a:t>First ER diagram OK if a manager gets a separate  budget for each dept.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sz="2400" dirty="0">
                <a:latin typeface="Times New Roman" panose="02020603050405020304" pitchFamily="18" charset="0"/>
              </a:rPr>
              <a:t>What if a manager gets a budget that covers </a:t>
            </a:r>
            <a:r>
              <a:rPr lang="en-US" altLang="en-US" sz="2400" u="sng" dirty="0">
                <a:latin typeface="Times New Roman" panose="02020603050405020304" pitchFamily="18" charset="0"/>
              </a:rPr>
              <a:t>all </a:t>
            </a:r>
            <a:r>
              <a:rPr lang="en-US" altLang="en-US" sz="2400" dirty="0">
                <a:latin typeface="Times New Roman" panose="02020603050405020304" pitchFamily="18" charset="0"/>
              </a:rPr>
              <a:t>managed depts?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lvl="1">
              <a:buClr>
                <a:schemeClr val="tx2"/>
              </a:buClr>
              <a:buFontTx/>
            </a:pPr>
            <a:r>
              <a:rPr lang="en-US" altLang="en-US" sz="2000" dirty="0">
                <a:solidFill>
                  <a:srgbClr val="1509B3"/>
                </a:solidFill>
                <a:latin typeface="Times New Roman" panose="02020603050405020304" pitchFamily="18" charset="0"/>
              </a:rPr>
              <a:t>Redundancy </a:t>
            </a:r>
            <a:r>
              <a:rPr lang="en-US" altLang="en-US" sz="2000" dirty="0">
                <a:latin typeface="Times New Roman" panose="02020603050405020304" pitchFamily="18" charset="0"/>
              </a:rPr>
              <a:t>of dbudget</a:t>
            </a:r>
            <a:r>
              <a:rPr lang="en-US" altLang="en-US" sz="2000" i="1" dirty="0">
                <a:latin typeface="Times New Roman" panose="02020603050405020304" pitchFamily="18" charset="0"/>
              </a:rPr>
              <a:t>, </a:t>
            </a:r>
            <a:r>
              <a:rPr lang="en-US" altLang="en-US" sz="2000" dirty="0">
                <a:latin typeface="Times New Roman" panose="02020603050405020304" pitchFamily="18" charset="0"/>
              </a:rPr>
              <a:t>which is stored for each dept managed by the manager.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Tx/>
              <a:buFontTx/>
              <a:buChar char="–"/>
            </a:pPr>
            <a:endParaRPr lang="en-US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0725" name="Freeform 6"/>
          <p:cNvSpPr/>
          <p:nvPr/>
        </p:nvSpPr>
        <p:spPr>
          <a:xfrm>
            <a:off x="4176713" y="1870075"/>
            <a:ext cx="835025" cy="352425"/>
          </a:xfrm>
          <a:custGeom>
            <a:avLst/>
            <a:gdLst/>
            <a:ahLst/>
            <a:cxnLst>
              <a:cxn ang="0">
                <a:pos x="1320561875" y="254536575"/>
              </a:cxn>
              <a:cxn ang="0">
                <a:pos x="1300400625" y="206652813"/>
              </a:cxn>
              <a:cxn ang="0">
                <a:pos x="1260078125" y="161290000"/>
              </a:cxn>
              <a:cxn ang="0">
                <a:pos x="1204634688" y="118448138"/>
              </a:cxn>
              <a:cxn ang="0">
                <a:pos x="1129030000" y="83165950"/>
              </a:cxn>
              <a:cxn ang="0">
                <a:pos x="1040825325" y="50403125"/>
              </a:cxn>
              <a:cxn ang="0">
                <a:pos x="940019075" y="25201563"/>
              </a:cxn>
              <a:cxn ang="0">
                <a:pos x="831651563" y="10080625"/>
              </a:cxn>
              <a:cxn ang="0">
                <a:pos x="718245325" y="0"/>
              </a:cxn>
              <a:cxn ang="0">
                <a:pos x="602318138" y="0"/>
              </a:cxn>
              <a:cxn ang="0">
                <a:pos x="488910313" y="10080625"/>
              </a:cxn>
              <a:cxn ang="0">
                <a:pos x="383063750" y="25201563"/>
              </a:cxn>
              <a:cxn ang="0">
                <a:pos x="282257500" y="50403125"/>
              </a:cxn>
              <a:cxn ang="0">
                <a:pos x="194052825" y="83165950"/>
              </a:cxn>
              <a:cxn ang="0">
                <a:pos x="118448138" y="118448138"/>
              </a:cxn>
              <a:cxn ang="0">
                <a:pos x="63004700" y="161290000"/>
              </a:cxn>
              <a:cxn ang="0">
                <a:pos x="22682200" y="206652813"/>
              </a:cxn>
              <a:cxn ang="0">
                <a:pos x="2520950" y="254536575"/>
              </a:cxn>
              <a:cxn ang="0">
                <a:pos x="2520950" y="302418750"/>
              </a:cxn>
              <a:cxn ang="0">
                <a:pos x="22682200" y="350302513"/>
              </a:cxn>
              <a:cxn ang="0">
                <a:pos x="63004700" y="395665325"/>
              </a:cxn>
              <a:cxn ang="0">
                <a:pos x="118448138" y="438507188"/>
              </a:cxn>
              <a:cxn ang="0">
                <a:pos x="194052825" y="476310325"/>
              </a:cxn>
              <a:cxn ang="0">
                <a:pos x="282257500" y="506552200"/>
              </a:cxn>
              <a:cxn ang="0">
                <a:pos x="383063750" y="531753763"/>
              </a:cxn>
              <a:cxn ang="0">
                <a:pos x="488910313" y="549394063"/>
              </a:cxn>
              <a:cxn ang="0">
                <a:pos x="602318138" y="556955325"/>
              </a:cxn>
              <a:cxn ang="0">
                <a:pos x="718245325" y="556955325"/>
              </a:cxn>
              <a:cxn ang="0">
                <a:pos x="831651563" y="549394063"/>
              </a:cxn>
              <a:cxn ang="0">
                <a:pos x="940019075" y="531753763"/>
              </a:cxn>
              <a:cxn ang="0">
                <a:pos x="1040825325" y="506552200"/>
              </a:cxn>
              <a:cxn ang="0">
                <a:pos x="1129030000" y="476310325"/>
              </a:cxn>
              <a:cxn ang="0">
                <a:pos x="1204634688" y="438507188"/>
              </a:cxn>
              <a:cxn ang="0">
                <a:pos x="1260078125" y="395665325"/>
              </a:cxn>
              <a:cxn ang="0">
                <a:pos x="1300400625" y="350302513"/>
              </a:cxn>
              <a:cxn ang="0">
                <a:pos x="1320561875" y="302418750"/>
              </a:cxn>
            </a:cxnLst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3"/>
                </a:lnTo>
                <a:lnTo>
                  <a:pt x="431" y="26"/>
                </a:lnTo>
                <a:lnTo>
                  <a:pt x="413" y="20"/>
                </a:lnTo>
                <a:lnTo>
                  <a:pt x="393" y="15"/>
                </a:lnTo>
                <a:lnTo>
                  <a:pt x="373" y="10"/>
                </a:lnTo>
                <a:lnTo>
                  <a:pt x="352" y="6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3" y="6"/>
                </a:lnTo>
                <a:lnTo>
                  <a:pt x="152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1" y="39"/>
                </a:lnTo>
                <a:lnTo>
                  <a:pt x="47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8"/>
                </a:lnTo>
                <a:lnTo>
                  <a:pt x="25" y="157"/>
                </a:lnTo>
                <a:lnTo>
                  <a:pt x="35" y="166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1"/>
                </a:lnTo>
                <a:lnTo>
                  <a:pt x="131" y="206"/>
                </a:lnTo>
                <a:lnTo>
                  <a:pt x="152" y="211"/>
                </a:lnTo>
                <a:lnTo>
                  <a:pt x="173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6"/>
                </a:lnTo>
                <a:lnTo>
                  <a:pt x="413" y="201"/>
                </a:lnTo>
                <a:lnTo>
                  <a:pt x="431" y="196"/>
                </a:lnTo>
                <a:lnTo>
                  <a:pt x="448" y="189"/>
                </a:lnTo>
                <a:lnTo>
                  <a:pt x="464" y="182"/>
                </a:lnTo>
                <a:lnTo>
                  <a:pt x="478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26" name="Freeform 7"/>
          <p:cNvSpPr/>
          <p:nvPr/>
        </p:nvSpPr>
        <p:spPr>
          <a:xfrm>
            <a:off x="6759575" y="2138363"/>
            <a:ext cx="835025" cy="354012"/>
          </a:xfrm>
          <a:custGeom>
            <a:avLst/>
            <a:gdLst/>
            <a:ahLst/>
            <a:cxnLst>
              <a:cxn ang="0">
                <a:pos x="1320561875" y="257055574"/>
              </a:cxn>
              <a:cxn ang="0">
                <a:pos x="1300400625" y="209171880"/>
              </a:cxn>
              <a:cxn ang="0">
                <a:pos x="1262599075" y="161289772"/>
              </a:cxn>
              <a:cxn ang="0">
                <a:pos x="1202115325" y="120967329"/>
              </a:cxn>
              <a:cxn ang="0">
                <a:pos x="1129030000" y="83164245"/>
              </a:cxn>
              <a:cxn ang="0">
                <a:pos x="1040825325" y="50403054"/>
              </a:cxn>
              <a:cxn ang="0">
                <a:pos x="942538438" y="27720886"/>
              </a:cxn>
              <a:cxn ang="0">
                <a:pos x="834172513" y="10080611"/>
              </a:cxn>
              <a:cxn ang="0">
                <a:pos x="718245325" y="0"/>
              </a:cxn>
              <a:cxn ang="0">
                <a:pos x="604837500" y="0"/>
              </a:cxn>
              <a:cxn ang="0">
                <a:pos x="491431263" y="10080611"/>
              </a:cxn>
              <a:cxn ang="0">
                <a:pos x="380544388" y="27720886"/>
              </a:cxn>
              <a:cxn ang="0">
                <a:pos x="282257500" y="50403054"/>
              </a:cxn>
              <a:cxn ang="0">
                <a:pos x="194052825" y="83164245"/>
              </a:cxn>
              <a:cxn ang="0">
                <a:pos x="120967500" y="120967329"/>
              </a:cxn>
              <a:cxn ang="0">
                <a:pos x="63004700" y="161289772"/>
              </a:cxn>
              <a:cxn ang="0">
                <a:pos x="22682200" y="209171880"/>
              </a:cxn>
              <a:cxn ang="0">
                <a:pos x="2520950" y="257055574"/>
              </a:cxn>
              <a:cxn ang="0">
                <a:pos x="2520950" y="304937682"/>
              </a:cxn>
              <a:cxn ang="0">
                <a:pos x="22682200" y="350300430"/>
              </a:cxn>
              <a:cxn ang="0">
                <a:pos x="63004700" y="398184125"/>
              </a:cxn>
              <a:cxn ang="0">
                <a:pos x="120967500" y="438506568"/>
              </a:cxn>
              <a:cxn ang="0">
                <a:pos x="194052825" y="476308065"/>
              </a:cxn>
              <a:cxn ang="0">
                <a:pos x="282257500" y="509070843"/>
              </a:cxn>
              <a:cxn ang="0">
                <a:pos x="380544388" y="531751424"/>
              </a:cxn>
              <a:cxn ang="0">
                <a:pos x="491431263" y="549393287"/>
              </a:cxn>
              <a:cxn ang="0">
                <a:pos x="604837500" y="559473897"/>
              </a:cxn>
              <a:cxn ang="0">
                <a:pos x="718245325" y="559473897"/>
              </a:cxn>
              <a:cxn ang="0">
                <a:pos x="834172513" y="549393287"/>
              </a:cxn>
              <a:cxn ang="0">
                <a:pos x="942538438" y="531751424"/>
              </a:cxn>
              <a:cxn ang="0">
                <a:pos x="1040825325" y="509070843"/>
              </a:cxn>
              <a:cxn ang="0">
                <a:pos x="1129030000" y="476308065"/>
              </a:cxn>
              <a:cxn ang="0">
                <a:pos x="1202115325" y="438506568"/>
              </a:cxn>
              <a:cxn ang="0">
                <a:pos x="1262599075" y="398184125"/>
              </a:cxn>
              <a:cxn ang="0">
                <a:pos x="1300400625" y="350300430"/>
              </a:cxn>
              <a:cxn ang="0">
                <a:pos x="1320561875" y="304937682"/>
              </a:cxn>
            </a:cxnLst>
            <a:pathLst>
              <a:path w="526" h="223">
                <a:moveTo>
                  <a:pt x="525" y="111"/>
                </a:moveTo>
                <a:lnTo>
                  <a:pt x="524" y="102"/>
                </a:lnTo>
                <a:lnTo>
                  <a:pt x="521" y="92"/>
                </a:lnTo>
                <a:lnTo>
                  <a:pt x="516" y="83"/>
                </a:lnTo>
                <a:lnTo>
                  <a:pt x="509" y="73"/>
                </a:lnTo>
                <a:lnTo>
                  <a:pt x="501" y="64"/>
                </a:lnTo>
                <a:lnTo>
                  <a:pt x="490" y="55"/>
                </a:lnTo>
                <a:lnTo>
                  <a:pt x="477" y="48"/>
                </a:lnTo>
                <a:lnTo>
                  <a:pt x="464" y="40"/>
                </a:lnTo>
                <a:lnTo>
                  <a:pt x="448" y="33"/>
                </a:lnTo>
                <a:lnTo>
                  <a:pt x="432" y="26"/>
                </a:lnTo>
                <a:lnTo>
                  <a:pt x="413" y="20"/>
                </a:lnTo>
                <a:lnTo>
                  <a:pt x="394" y="15"/>
                </a:lnTo>
                <a:lnTo>
                  <a:pt x="374" y="11"/>
                </a:lnTo>
                <a:lnTo>
                  <a:pt x="352" y="7"/>
                </a:lnTo>
                <a:lnTo>
                  <a:pt x="331" y="4"/>
                </a:lnTo>
                <a:lnTo>
                  <a:pt x="308" y="2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4" y="26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8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2"/>
                </a:lnTo>
                <a:lnTo>
                  <a:pt x="263" y="222"/>
                </a:lnTo>
                <a:lnTo>
                  <a:pt x="285" y="222"/>
                </a:lnTo>
                <a:lnTo>
                  <a:pt x="308" y="220"/>
                </a:lnTo>
                <a:lnTo>
                  <a:pt x="331" y="218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2"/>
                </a:lnTo>
                <a:lnTo>
                  <a:pt x="432" y="196"/>
                </a:lnTo>
                <a:lnTo>
                  <a:pt x="448" y="189"/>
                </a:lnTo>
                <a:lnTo>
                  <a:pt x="464" y="182"/>
                </a:lnTo>
                <a:lnTo>
                  <a:pt x="477" y="174"/>
                </a:lnTo>
                <a:lnTo>
                  <a:pt x="490" y="166"/>
                </a:lnTo>
                <a:lnTo>
                  <a:pt x="501" y="158"/>
                </a:lnTo>
                <a:lnTo>
                  <a:pt x="509" y="149"/>
                </a:lnTo>
                <a:lnTo>
                  <a:pt x="516" y="139"/>
                </a:lnTo>
                <a:lnTo>
                  <a:pt x="521" y="130"/>
                </a:lnTo>
                <a:lnTo>
                  <a:pt x="524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27" name="Freeform 8"/>
          <p:cNvSpPr/>
          <p:nvPr/>
        </p:nvSpPr>
        <p:spPr>
          <a:xfrm>
            <a:off x="8291513" y="2138363"/>
            <a:ext cx="835025" cy="354012"/>
          </a:xfrm>
          <a:custGeom>
            <a:avLst/>
            <a:gdLst/>
            <a:ahLst/>
            <a:cxnLst>
              <a:cxn ang="0">
                <a:pos x="2520950" y="304937682"/>
              </a:cxn>
              <a:cxn ang="0">
                <a:pos x="20161250" y="350300430"/>
              </a:cxn>
              <a:cxn ang="0">
                <a:pos x="60483750" y="398184125"/>
              </a:cxn>
              <a:cxn ang="0">
                <a:pos x="118448138" y="438506568"/>
              </a:cxn>
              <a:cxn ang="0">
                <a:pos x="194052825" y="476308065"/>
              </a:cxn>
              <a:cxn ang="0">
                <a:pos x="282257500" y="509070843"/>
              </a:cxn>
              <a:cxn ang="0">
                <a:pos x="380544388" y="531751424"/>
              </a:cxn>
              <a:cxn ang="0">
                <a:pos x="488910313" y="549393287"/>
              </a:cxn>
              <a:cxn ang="0">
                <a:pos x="602318138" y="559473897"/>
              </a:cxn>
              <a:cxn ang="0">
                <a:pos x="718245325" y="559473897"/>
              </a:cxn>
              <a:cxn ang="0">
                <a:pos x="831651563" y="549393287"/>
              </a:cxn>
              <a:cxn ang="0">
                <a:pos x="940019075" y="531751424"/>
              </a:cxn>
              <a:cxn ang="0">
                <a:pos x="1038304375" y="509070843"/>
              </a:cxn>
              <a:cxn ang="0">
                <a:pos x="1129030000" y="476308065"/>
              </a:cxn>
              <a:cxn ang="0">
                <a:pos x="1202115325" y="438506568"/>
              </a:cxn>
              <a:cxn ang="0">
                <a:pos x="1260078125" y="395663179"/>
              </a:cxn>
              <a:cxn ang="0">
                <a:pos x="1300400625" y="350300430"/>
              </a:cxn>
              <a:cxn ang="0">
                <a:pos x="1320561875" y="304937682"/>
              </a:cxn>
              <a:cxn ang="0">
                <a:pos x="1320561875" y="254534628"/>
              </a:cxn>
              <a:cxn ang="0">
                <a:pos x="1300400625" y="206652521"/>
              </a:cxn>
              <a:cxn ang="0">
                <a:pos x="1260078125" y="161289772"/>
              </a:cxn>
              <a:cxn ang="0">
                <a:pos x="1202115325" y="118446383"/>
              </a:cxn>
              <a:cxn ang="0">
                <a:pos x="1129030000" y="83164245"/>
              </a:cxn>
              <a:cxn ang="0">
                <a:pos x="1038304375" y="50403054"/>
              </a:cxn>
              <a:cxn ang="0">
                <a:pos x="940019075" y="27720886"/>
              </a:cxn>
              <a:cxn ang="0">
                <a:pos x="831651563" y="10080611"/>
              </a:cxn>
              <a:cxn ang="0">
                <a:pos x="718245325" y="0"/>
              </a:cxn>
              <a:cxn ang="0">
                <a:pos x="602318138" y="0"/>
              </a:cxn>
              <a:cxn ang="0">
                <a:pos x="488910313" y="10080611"/>
              </a:cxn>
              <a:cxn ang="0">
                <a:pos x="380544388" y="27720886"/>
              </a:cxn>
              <a:cxn ang="0">
                <a:pos x="282257500" y="50403054"/>
              </a:cxn>
              <a:cxn ang="0">
                <a:pos x="194052825" y="83164245"/>
              </a:cxn>
              <a:cxn ang="0">
                <a:pos x="118448138" y="120967329"/>
              </a:cxn>
              <a:cxn ang="0">
                <a:pos x="60483750" y="161289772"/>
              </a:cxn>
              <a:cxn ang="0">
                <a:pos x="20161250" y="209171880"/>
              </a:cxn>
              <a:cxn ang="0">
                <a:pos x="2520950" y="257055574"/>
              </a:cxn>
            </a:cxnLst>
            <a:pathLst>
              <a:path w="526" h="223">
                <a:moveTo>
                  <a:pt x="0" y="111"/>
                </a:moveTo>
                <a:lnTo>
                  <a:pt x="1" y="121"/>
                </a:lnTo>
                <a:lnTo>
                  <a:pt x="4" y="130"/>
                </a:lnTo>
                <a:lnTo>
                  <a:pt x="8" y="139"/>
                </a:lnTo>
                <a:lnTo>
                  <a:pt x="16" y="149"/>
                </a:lnTo>
                <a:lnTo>
                  <a:pt x="24" y="158"/>
                </a:lnTo>
                <a:lnTo>
                  <a:pt x="35" y="167"/>
                </a:lnTo>
                <a:lnTo>
                  <a:pt x="47" y="174"/>
                </a:lnTo>
                <a:lnTo>
                  <a:pt x="61" y="182"/>
                </a:lnTo>
                <a:lnTo>
                  <a:pt x="77" y="189"/>
                </a:lnTo>
                <a:lnTo>
                  <a:pt x="94" y="196"/>
                </a:lnTo>
                <a:lnTo>
                  <a:pt x="112" y="202"/>
                </a:lnTo>
                <a:lnTo>
                  <a:pt x="131" y="207"/>
                </a:lnTo>
                <a:lnTo>
                  <a:pt x="151" y="211"/>
                </a:lnTo>
                <a:lnTo>
                  <a:pt x="172" y="215"/>
                </a:lnTo>
                <a:lnTo>
                  <a:pt x="194" y="218"/>
                </a:lnTo>
                <a:lnTo>
                  <a:pt x="217" y="220"/>
                </a:lnTo>
                <a:lnTo>
                  <a:pt x="239" y="222"/>
                </a:lnTo>
                <a:lnTo>
                  <a:pt x="262" y="222"/>
                </a:lnTo>
                <a:lnTo>
                  <a:pt x="285" y="222"/>
                </a:lnTo>
                <a:lnTo>
                  <a:pt x="308" y="220"/>
                </a:lnTo>
                <a:lnTo>
                  <a:pt x="330" y="218"/>
                </a:lnTo>
                <a:lnTo>
                  <a:pt x="352" y="215"/>
                </a:lnTo>
                <a:lnTo>
                  <a:pt x="373" y="211"/>
                </a:lnTo>
                <a:lnTo>
                  <a:pt x="393" y="207"/>
                </a:lnTo>
                <a:lnTo>
                  <a:pt x="412" y="202"/>
                </a:lnTo>
                <a:lnTo>
                  <a:pt x="431" y="196"/>
                </a:lnTo>
                <a:lnTo>
                  <a:pt x="448" y="189"/>
                </a:lnTo>
                <a:lnTo>
                  <a:pt x="463" y="182"/>
                </a:lnTo>
                <a:lnTo>
                  <a:pt x="477" y="174"/>
                </a:lnTo>
                <a:lnTo>
                  <a:pt x="489" y="166"/>
                </a:lnTo>
                <a:lnTo>
                  <a:pt x="500" y="157"/>
                </a:lnTo>
                <a:lnTo>
                  <a:pt x="509" y="149"/>
                </a:lnTo>
                <a:lnTo>
                  <a:pt x="516" y="139"/>
                </a:lnTo>
                <a:lnTo>
                  <a:pt x="520" y="130"/>
                </a:lnTo>
                <a:lnTo>
                  <a:pt x="524" y="121"/>
                </a:lnTo>
                <a:lnTo>
                  <a:pt x="525" y="111"/>
                </a:lnTo>
                <a:lnTo>
                  <a:pt x="524" y="101"/>
                </a:lnTo>
                <a:lnTo>
                  <a:pt x="520" y="92"/>
                </a:lnTo>
                <a:lnTo>
                  <a:pt x="516" y="82"/>
                </a:lnTo>
                <a:lnTo>
                  <a:pt x="509" y="73"/>
                </a:lnTo>
                <a:lnTo>
                  <a:pt x="500" y="64"/>
                </a:lnTo>
                <a:lnTo>
                  <a:pt x="489" y="55"/>
                </a:lnTo>
                <a:lnTo>
                  <a:pt x="477" y="47"/>
                </a:lnTo>
                <a:lnTo>
                  <a:pt x="463" y="40"/>
                </a:lnTo>
                <a:lnTo>
                  <a:pt x="448" y="33"/>
                </a:lnTo>
                <a:lnTo>
                  <a:pt x="431" y="26"/>
                </a:lnTo>
                <a:lnTo>
                  <a:pt x="412" y="20"/>
                </a:lnTo>
                <a:lnTo>
                  <a:pt x="393" y="15"/>
                </a:lnTo>
                <a:lnTo>
                  <a:pt x="373" y="11"/>
                </a:lnTo>
                <a:lnTo>
                  <a:pt x="352" y="7"/>
                </a:lnTo>
                <a:lnTo>
                  <a:pt x="330" y="4"/>
                </a:lnTo>
                <a:lnTo>
                  <a:pt x="308" y="2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7" y="2"/>
                </a:lnTo>
                <a:lnTo>
                  <a:pt x="194" y="4"/>
                </a:lnTo>
                <a:lnTo>
                  <a:pt x="172" y="7"/>
                </a:lnTo>
                <a:lnTo>
                  <a:pt x="151" y="11"/>
                </a:lnTo>
                <a:lnTo>
                  <a:pt x="131" y="15"/>
                </a:lnTo>
                <a:lnTo>
                  <a:pt x="112" y="20"/>
                </a:lnTo>
                <a:lnTo>
                  <a:pt x="93" y="26"/>
                </a:lnTo>
                <a:lnTo>
                  <a:pt x="77" y="33"/>
                </a:lnTo>
                <a:lnTo>
                  <a:pt x="61" y="40"/>
                </a:lnTo>
                <a:lnTo>
                  <a:pt x="47" y="48"/>
                </a:lnTo>
                <a:lnTo>
                  <a:pt x="35" y="56"/>
                </a:lnTo>
                <a:lnTo>
                  <a:pt x="24" y="64"/>
                </a:lnTo>
                <a:lnTo>
                  <a:pt x="16" y="73"/>
                </a:lnTo>
                <a:lnTo>
                  <a:pt x="8" y="83"/>
                </a:lnTo>
                <a:lnTo>
                  <a:pt x="4" y="92"/>
                </a:lnTo>
                <a:lnTo>
                  <a:pt x="1" y="102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28" name="Freeform 9"/>
          <p:cNvSpPr/>
          <p:nvPr/>
        </p:nvSpPr>
        <p:spPr>
          <a:xfrm>
            <a:off x="3425825" y="2128838"/>
            <a:ext cx="835025" cy="352425"/>
          </a:xfrm>
          <a:custGeom>
            <a:avLst/>
            <a:gdLst/>
            <a:ahLst/>
            <a:cxnLst>
              <a:cxn ang="0">
                <a:pos x="1320561875" y="254536575"/>
              </a:cxn>
              <a:cxn ang="0">
                <a:pos x="1302921575" y="206652813"/>
              </a:cxn>
              <a:cxn ang="0">
                <a:pos x="1262599075" y="158770638"/>
              </a:cxn>
              <a:cxn ang="0">
                <a:pos x="1204634688" y="118448138"/>
              </a:cxn>
              <a:cxn ang="0">
                <a:pos x="1129030000" y="80645000"/>
              </a:cxn>
              <a:cxn ang="0">
                <a:pos x="1040825325" y="50403125"/>
              </a:cxn>
              <a:cxn ang="0">
                <a:pos x="942538438" y="25201563"/>
              </a:cxn>
              <a:cxn ang="0">
                <a:pos x="834172513" y="7561263"/>
              </a:cxn>
              <a:cxn ang="0">
                <a:pos x="720764688" y="0"/>
              </a:cxn>
              <a:cxn ang="0">
                <a:pos x="604837500" y="0"/>
              </a:cxn>
              <a:cxn ang="0">
                <a:pos x="491431263" y="7561263"/>
              </a:cxn>
              <a:cxn ang="0">
                <a:pos x="383063750" y="25201563"/>
              </a:cxn>
              <a:cxn ang="0">
                <a:pos x="284778450" y="50403125"/>
              </a:cxn>
              <a:cxn ang="0">
                <a:pos x="194052825" y="80645000"/>
              </a:cxn>
              <a:cxn ang="0">
                <a:pos x="120967500" y="118448138"/>
              </a:cxn>
              <a:cxn ang="0">
                <a:pos x="63004700" y="158770638"/>
              </a:cxn>
              <a:cxn ang="0">
                <a:pos x="22682200" y="206652813"/>
              </a:cxn>
              <a:cxn ang="0">
                <a:pos x="5040313" y="254536575"/>
              </a:cxn>
              <a:cxn ang="0">
                <a:pos x="5040313" y="302418750"/>
              </a:cxn>
              <a:cxn ang="0">
                <a:pos x="22682200" y="350302513"/>
              </a:cxn>
              <a:cxn ang="0">
                <a:pos x="63004700" y="395665325"/>
              </a:cxn>
              <a:cxn ang="0">
                <a:pos x="120967500" y="438507188"/>
              </a:cxn>
              <a:cxn ang="0">
                <a:pos x="194052825" y="476310325"/>
              </a:cxn>
              <a:cxn ang="0">
                <a:pos x="284778450" y="506552200"/>
              </a:cxn>
              <a:cxn ang="0">
                <a:pos x="383063750" y="531753763"/>
              </a:cxn>
              <a:cxn ang="0">
                <a:pos x="491431263" y="546874700"/>
              </a:cxn>
              <a:cxn ang="0">
                <a:pos x="604837500" y="556955325"/>
              </a:cxn>
              <a:cxn ang="0">
                <a:pos x="720764688" y="556955325"/>
              </a:cxn>
              <a:cxn ang="0">
                <a:pos x="834172513" y="546874700"/>
              </a:cxn>
              <a:cxn ang="0">
                <a:pos x="942538438" y="531753763"/>
              </a:cxn>
              <a:cxn ang="0">
                <a:pos x="1040825325" y="506552200"/>
              </a:cxn>
              <a:cxn ang="0">
                <a:pos x="1129030000" y="476310325"/>
              </a:cxn>
              <a:cxn ang="0">
                <a:pos x="1204634688" y="438507188"/>
              </a:cxn>
              <a:cxn ang="0">
                <a:pos x="1262599075" y="395665325"/>
              </a:cxn>
              <a:cxn ang="0">
                <a:pos x="1302921575" y="350302513"/>
              </a:cxn>
              <a:cxn ang="0">
                <a:pos x="1320561875" y="302418750"/>
              </a:cxn>
            </a:cxnLst>
            <a:pathLst>
              <a:path w="526" h="222">
                <a:moveTo>
                  <a:pt x="525" y="111"/>
                </a:moveTo>
                <a:lnTo>
                  <a:pt x="524" y="101"/>
                </a:lnTo>
                <a:lnTo>
                  <a:pt x="521" y="91"/>
                </a:lnTo>
                <a:lnTo>
                  <a:pt x="517" y="82"/>
                </a:lnTo>
                <a:lnTo>
                  <a:pt x="509" y="73"/>
                </a:lnTo>
                <a:lnTo>
                  <a:pt x="501" y="63"/>
                </a:lnTo>
                <a:lnTo>
                  <a:pt x="490" y="55"/>
                </a:lnTo>
                <a:lnTo>
                  <a:pt x="478" y="47"/>
                </a:lnTo>
                <a:lnTo>
                  <a:pt x="464" y="39"/>
                </a:lnTo>
                <a:lnTo>
                  <a:pt x="448" y="32"/>
                </a:lnTo>
                <a:lnTo>
                  <a:pt x="432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3" y="6"/>
                </a:lnTo>
                <a:lnTo>
                  <a:pt x="331" y="3"/>
                </a:lnTo>
                <a:lnTo>
                  <a:pt x="308" y="1"/>
                </a:lnTo>
                <a:lnTo>
                  <a:pt x="286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5" y="3"/>
                </a:lnTo>
                <a:lnTo>
                  <a:pt x="173" y="6"/>
                </a:lnTo>
                <a:lnTo>
                  <a:pt x="152" y="10"/>
                </a:lnTo>
                <a:lnTo>
                  <a:pt x="132" y="15"/>
                </a:lnTo>
                <a:lnTo>
                  <a:pt x="113" y="20"/>
                </a:lnTo>
                <a:lnTo>
                  <a:pt x="95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6" y="55"/>
                </a:lnTo>
                <a:lnTo>
                  <a:pt x="25" y="63"/>
                </a:lnTo>
                <a:lnTo>
                  <a:pt x="17" y="73"/>
                </a:lnTo>
                <a:lnTo>
                  <a:pt x="9" y="82"/>
                </a:lnTo>
                <a:lnTo>
                  <a:pt x="5" y="91"/>
                </a:lnTo>
                <a:lnTo>
                  <a:pt x="2" y="101"/>
                </a:lnTo>
                <a:lnTo>
                  <a:pt x="0" y="111"/>
                </a:lnTo>
                <a:lnTo>
                  <a:pt x="2" y="120"/>
                </a:lnTo>
                <a:lnTo>
                  <a:pt x="5" y="130"/>
                </a:lnTo>
                <a:lnTo>
                  <a:pt x="9" y="139"/>
                </a:lnTo>
                <a:lnTo>
                  <a:pt x="17" y="149"/>
                </a:lnTo>
                <a:lnTo>
                  <a:pt x="25" y="157"/>
                </a:lnTo>
                <a:lnTo>
                  <a:pt x="36" y="166"/>
                </a:lnTo>
                <a:lnTo>
                  <a:pt x="48" y="174"/>
                </a:lnTo>
                <a:lnTo>
                  <a:pt x="62" y="181"/>
                </a:lnTo>
                <a:lnTo>
                  <a:pt x="77" y="189"/>
                </a:lnTo>
                <a:lnTo>
                  <a:pt x="95" y="195"/>
                </a:lnTo>
                <a:lnTo>
                  <a:pt x="113" y="201"/>
                </a:lnTo>
                <a:lnTo>
                  <a:pt x="132" y="207"/>
                </a:lnTo>
                <a:lnTo>
                  <a:pt x="152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6" y="221"/>
                </a:lnTo>
                <a:lnTo>
                  <a:pt x="308" y="219"/>
                </a:lnTo>
                <a:lnTo>
                  <a:pt x="331" y="217"/>
                </a:lnTo>
                <a:lnTo>
                  <a:pt x="353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2" y="195"/>
                </a:lnTo>
                <a:lnTo>
                  <a:pt x="448" y="189"/>
                </a:lnTo>
                <a:lnTo>
                  <a:pt x="464" y="181"/>
                </a:lnTo>
                <a:lnTo>
                  <a:pt x="478" y="174"/>
                </a:lnTo>
                <a:lnTo>
                  <a:pt x="490" y="166"/>
                </a:lnTo>
                <a:lnTo>
                  <a:pt x="501" y="157"/>
                </a:lnTo>
                <a:lnTo>
                  <a:pt x="509" y="149"/>
                </a:lnTo>
                <a:lnTo>
                  <a:pt x="517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29" name="Freeform 10"/>
          <p:cNvSpPr/>
          <p:nvPr/>
        </p:nvSpPr>
        <p:spPr>
          <a:xfrm>
            <a:off x="4957763" y="2128838"/>
            <a:ext cx="835025" cy="352425"/>
          </a:xfrm>
          <a:custGeom>
            <a:avLst/>
            <a:gdLst/>
            <a:ahLst/>
            <a:cxnLst>
              <a:cxn ang="0">
                <a:pos x="2520950" y="302418750"/>
              </a:cxn>
              <a:cxn ang="0">
                <a:pos x="22682200" y="350302513"/>
              </a:cxn>
              <a:cxn ang="0">
                <a:pos x="63004700" y="395665325"/>
              </a:cxn>
              <a:cxn ang="0">
                <a:pos x="120967500" y="438507188"/>
              </a:cxn>
              <a:cxn ang="0">
                <a:pos x="194052825" y="476310325"/>
              </a:cxn>
              <a:cxn ang="0">
                <a:pos x="282257500" y="506552200"/>
              </a:cxn>
              <a:cxn ang="0">
                <a:pos x="380544388" y="531753763"/>
              </a:cxn>
              <a:cxn ang="0">
                <a:pos x="491431263" y="546874700"/>
              </a:cxn>
              <a:cxn ang="0">
                <a:pos x="604837500" y="556955325"/>
              </a:cxn>
              <a:cxn ang="0">
                <a:pos x="718245325" y="556955325"/>
              </a:cxn>
              <a:cxn ang="0">
                <a:pos x="834172513" y="546874700"/>
              </a:cxn>
              <a:cxn ang="0">
                <a:pos x="942538438" y="531753763"/>
              </a:cxn>
              <a:cxn ang="0">
                <a:pos x="1040825325" y="506552200"/>
              </a:cxn>
              <a:cxn ang="0">
                <a:pos x="1129030000" y="476310325"/>
              </a:cxn>
              <a:cxn ang="0">
                <a:pos x="1202115325" y="438507188"/>
              </a:cxn>
              <a:cxn ang="0">
                <a:pos x="1260078125" y="395665325"/>
              </a:cxn>
              <a:cxn ang="0">
                <a:pos x="1300400625" y="350302513"/>
              </a:cxn>
              <a:cxn ang="0">
                <a:pos x="1320561875" y="302418750"/>
              </a:cxn>
              <a:cxn ang="0">
                <a:pos x="1320561875" y="254536575"/>
              </a:cxn>
              <a:cxn ang="0">
                <a:pos x="1300400625" y="206652813"/>
              </a:cxn>
              <a:cxn ang="0">
                <a:pos x="1260078125" y="158770638"/>
              </a:cxn>
              <a:cxn ang="0">
                <a:pos x="1202115325" y="118448138"/>
              </a:cxn>
              <a:cxn ang="0">
                <a:pos x="1129030000" y="80645000"/>
              </a:cxn>
              <a:cxn ang="0">
                <a:pos x="1040825325" y="50403125"/>
              </a:cxn>
              <a:cxn ang="0">
                <a:pos x="942538438" y="25201563"/>
              </a:cxn>
              <a:cxn ang="0">
                <a:pos x="831651563" y="7561263"/>
              </a:cxn>
              <a:cxn ang="0">
                <a:pos x="718245325" y="0"/>
              </a:cxn>
              <a:cxn ang="0">
                <a:pos x="604837500" y="0"/>
              </a:cxn>
              <a:cxn ang="0">
                <a:pos x="488910313" y="7561263"/>
              </a:cxn>
              <a:cxn ang="0">
                <a:pos x="380544388" y="25201563"/>
              </a:cxn>
              <a:cxn ang="0">
                <a:pos x="282257500" y="50403125"/>
              </a:cxn>
              <a:cxn ang="0">
                <a:pos x="194052825" y="80645000"/>
              </a:cxn>
              <a:cxn ang="0">
                <a:pos x="120967500" y="118448138"/>
              </a:cxn>
              <a:cxn ang="0">
                <a:pos x="63004700" y="161290000"/>
              </a:cxn>
              <a:cxn ang="0">
                <a:pos x="22682200" y="206652813"/>
              </a:cxn>
              <a:cxn ang="0">
                <a:pos x="2520950" y="254536575"/>
              </a:cxn>
            </a:cxnLst>
            <a:pathLst>
              <a:path w="526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6" y="149"/>
                </a:lnTo>
                <a:lnTo>
                  <a:pt x="25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7"/>
                </a:lnTo>
                <a:lnTo>
                  <a:pt x="151" y="211"/>
                </a:lnTo>
                <a:lnTo>
                  <a:pt x="173" y="215"/>
                </a:lnTo>
                <a:lnTo>
                  <a:pt x="195" y="217"/>
                </a:lnTo>
                <a:lnTo>
                  <a:pt x="217" y="219"/>
                </a:lnTo>
                <a:lnTo>
                  <a:pt x="240" y="221"/>
                </a:lnTo>
                <a:lnTo>
                  <a:pt x="263" y="221"/>
                </a:lnTo>
                <a:lnTo>
                  <a:pt x="285" y="221"/>
                </a:lnTo>
                <a:lnTo>
                  <a:pt x="308" y="219"/>
                </a:lnTo>
                <a:lnTo>
                  <a:pt x="331" y="217"/>
                </a:lnTo>
                <a:lnTo>
                  <a:pt x="352" y="215"/>
                </a:lnTo>
                <a:lnTo>
                  <a:pt x="374" y="211"/>
                </a:lnTo>
                <a:lnTo>
                  <a:pt x="394" y="207"/>
                </a:lnTo>
                <a:lnTo>
                  <a:pt x="413" y="201"/>
                </a:lnTo>
                <a:lnTo>
                  <a:pt x="431" y="195"/>
                </a:lnTo>
                <a:lnTo>
                  <a:pt x="448" y="189"/>
                </a:lnTo>
                <a:lnTo>
                  <a:pt x="463" y="181"/>
                </a:lnTo>
                <a:lnTo>
                  <a:pt x="477" y="174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30"/>
                </a:lnTo>
                <a:lnTo>
                  <a:pt x="524" y="120"/>
                </a:lnTo>
                <a:lnTo>
                  <a:pt x="525" y="111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3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5"/>
                </a:lnTo>
                <a:lnTo>
                  <a:pt x="374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3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5"/>
                </a:lnTo>
                <a:lnTo>
                  <a:pt x="112" y="20"/>
                </a:lnTo>
                <a:lnTo>
                  <a:pt x="94" y="25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5" y="64"/>
                </a:lnTo>
                <a:lnTo>
                  <a:pt x="16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0" name="Freeform 11"/>
          <p:cNvSpPr/>
          <p:nvPr/>
        </p:nvSpPr>
        <p:spPr>
          <a:xfrm>
            <a:off x="5375275" y="1674813"/>
            <a:ext cx="835025" cy="352425"/>
          </a:xfrm>
          <a:custGeom>
            <a:avLst/>
            <a:gdLst/>
            <a:ahLst/>
            <a:cxnLst>
              <a:cxn ang="0">
                <a:pos x="2520950" y="302418750"/>
              </a:cxn>
              <a:cxn ang="0">
                <a:pos x="22682200" y="350302513"/>
              </a:cxn>
              <a:cxn ang="0">
                <a:pos x="60483750" y="395665325"/>
              </a:cxn>
              <a:cxn ang="0">
                <a:pos x="120967500" y="438507188"/>
              </a:cxn>
              <a:cxn ang="0">
                <a:pos x="194052825" y="476310325"/>
              </a:cxn>
              <a:cxn ang="0">
                <a:pos x="282257500" y="506552200"/>
              </a:cxn>
              <a:cxn ang="0">
                <a:pos x="380544388" y="531753763"/>
              </a:cxn>
              <a:cxn ang="0">
                <a:pos x="488910313" y="546874700"/>
              </a:cxn>
              <a:cxn ang="0">
                <a:pos x="604837500" y="556955325"/>
              </a:cxn>
              <a:cxn ang="0">
                <a:pos x="718245325" y="556955325"/>
              </a:cxn>
              <a:cxn ang="0">
                <a:pos x="831651563" y="546874700"/>
              </a:cxn>
              <a:cxn ang="0">
                <a:pos x="942538438" y="529232813"/>
              </a:cxn>
              <a:cxn ang="0">
                <a:pos x="1040825325" y="506552200"/>
              </a:cxn>
              <a:cxn ang="0">
                <a:pos x="1129030000" y="473789375"/>
              </a:cxn>
              <a:cxn ang="0">
                <a:pos x="1202115325" y="435987825"/>
              </a:cxn>
              <a:cxn ang="0">
                <a:pos x="1260078125" y="395665325"/>
              </a:cxn>
              <a:cxn ang="0">
                <a:pos x="1300400625" y="350302513"/>
              </a:cxn>
              <a:cxn ang="0">
                <a:pos x="1320561875" y="302418750"/>
              </a:cxn>
              <a:cxn ang="0">
                <a:pos x="1320561875" y="254536575"/>
              </a:cxn>
              <a:cxn ang="0">
                <a:pos x="1300400625" y="206652813"/>
              </a:cxn>
              <a:cxn ang="0">
                <a:pos x="1260078125" y="158770638"/>
              </a:cxn>
              <a:cxn ang="0">
                <a:pos x="1202115325" y="118448138"/>
              </a:cxn>
              <a:cxn ang="0">
                <a:pos x="1129030000" y="80645000"/>
              </a:cxn>
              <a:cxn ang="0">
                <a:pos x="1040825325" y="50403125"/>
              </a:cxn>
              <a:cxn ang="0">
                <a:pos x="940019075" y="25201563"/>
              </a:cxn>
              <a:cxn ang="0">
                <a:pos x="831651563" y="7561263"/>
              </a:cxn>
              <a:cxn ang="0">
                <a:pos x="718245325" y="0"/>
              </a:cxn>
              <a:cxn ang="0">
                <a:pos x="604837500" y="0"/>
              </a:cxn>
              <a:cxn ang="0">
                <a:pos x="488910313" y="7561263"/>
              </a:cxn>
              <a:cxn ang="0">
                <a:pos x="380544388" y="25201563"/>
              </a:cxn>
              <a:cxn ang="0">
                <a:pos x="282257500" y="50403125"/>
              </a:cxn>
              <a:cxn ang="0">
                <a:pos x="194052825" y="80645000"/>
              </a:cxn>
              <a:cxn ang="0">
                <a:pos x="120967500" y="118448138"/>
              </a:cxn>
              <a:cxn ang="0">
                <a:pos x="60483750" y="161290000"/>
              </a:cxn>
              <a:cxn ang="0">
                <a:pos x="22682200" y="206652813"/>
              </a:cxn>
              <a:cxn ang="0">
                <a:pos x="2520950" y="254536575"/>
              </a:cxn>
            </a:cxnLst>
            <a:pathLst>
              <a:path w="526" h="222">
                <a:moveTo>
                  <a:pt x="0" y="110"/>
                </a:moveTo>
                <a:lnTo>
                  <a:pt x="1" y="120"/>
                </a:lnTo>
                <a:lnTo>
                  <a:pt x="4" y="129"/>
                </a:lnTo>
                <a:lnTo>
                  <a:pt x="9" y="139"/>
                </a:lnTo>
                <a:lnTo>
                  <a:pt x="16" y="148"/>
                </a:lnTo>
                <a:lnTo>
                  <a:pt x="24" y="157"/>
                </a:lnTo>
                <a:lnTo>
                  <a:pt x="35" y="166"/>
                </a:lnTo>
                <a:lnTo>
                  <a:pt x="48" y="174"/>
                </a:lnTo>
                <a:lnTo>
                  <a:pt x="62" y="182"/>
                </a:lnTo>
                <a:lnTo>
                  <a:pt x="77" y="189"/>
                </a:lnTo>
                <a:lnTo>
                  <a:pt x="94" y="195"/>
                </a:lnTo>
                <a:lnTo>
                  <a:pt x="112" y="201"/>
                </a:lnTo>
                <a:lnTo>
                  <a:pt x="131" y="206"/>
                </a:lnTo>
                <a:lnTo>
                  <a:pt x="151" y="211"/>
                </a:lnTo>
                <a:lnTo>
                  <a:pt x="173" y="215"/>
                </a:lnTo>
                <a:lnTo>
                  <a:pt x="194" y="217"/>
                </a:lnTo>
                <a:lnTo>
                  <a:pt x="217" y="219"/>
                </a:lnTo>
                <a:lnTo>
                  <a:pt x="240" y="221"/>
                </a:lnTo>
                <a:lnTo>
                  <a:pt x="262" y="221"/>
                </a:lnTo>
                <a:lnTo>
                  <a:pt x="285" y="221"/>
                </a:lnTo>
                <a:lnTo>
                  <a:pt x="308" y="219"/>
                </a:lnTo>
                <a:lnTo>
                  <a:pt x="330" y="217"/>
                </a:lnTo>
                <a:lnTo>
                  <a:pt x="352" y="215"/>
                </a:lnTo>
                <a:lnTo>
                  <a:pt x="374" y="210"/>
                </a:lnTo>
                <a:lnTo>
                  <a:pt x="394" y="206"/>
                </a:lnTo>
                <a:lnTo>
                  <a:pt x="413" y="201"/>
                </a:lnTo>
                <a:lnTo>
                  <a:pt x="431" y="195"/>
                </a:lnTo>
                <a:lnTo>
                  <a:pt x="448" y="188"/>
                </a:lnTo>
                <a:lnTo>
                  <a:pt x="463" y="181"/>
                </a:lnTo>
                <a:lnTo>
                  <a:pt x="477" y="173"/>
                </a:lnTo>
                <a:lnTo>
                  <a:pt x="490" y="166"/>
                </a:lnTo>
                <a:lnTo>
                  <a:pt x="500" y="157"/>
                </a:lnTo>
                <a:lnTo>
                  <a:pt x="509" y="148"/>
                </a:lnTo>
                <a:lnTo>
                  <a:pt x="516" y="139"/>
                </a:lnTo>
                <a:lnTo>
                  <a:pt x="521" y="129"/>
                </a:lnTo>
                <a:lnTo>
                  <a:pt x="524" y="120"/>
                </a:lnTo>
                <a:lnTo>
                  <a:pt x="525" y="110"/>
                </a:lnTo>
                <a:lnTo>
                  <a:pt x="524" y="101"/>
                </a:lnTo>
                <a:lnTo>
                  <a:pt x="521" y="91"/>
                </a:lnTo>
                <a:lnTo>
                  <a:pt x="516" y="82"/>
                </a:lnTo>
                <a:lnTo>
                  <a:pt x="509" y="72"/>
                </a:lnTo>
                <a:lnTo>
                  <a:pt x="500" y="63"/>
                </a:lnTo>
                <a:lnTo>
                  <a:pt x="490" y="55"/>
                </a:lnTo>
                <a:lnTo>
                  <a:pt x="477" y="47"/>
                </a:lnTo>
                <a:lnTo>
                  <a:pt x="463" y="39"/>
                </a:lnTo>
                <a:lnTo>
                  <a:pt x="448" y="32"/>
                </a:lnTo>
                <a:lnTo>
                  <a:pt x="431" y="25"/>
                </a:lnTo>
                <a:lnTo>
                  <a:pt x="413" y="20"/>
                </a:lnTo>
                <a:lnTo>
                  <a:pt x="394" y="14"/>
                </a:lnTo>
                <a:lnTo>
                  <a:pt x="373" y="10"/>
                </a:lnTo>
                <a:lnTo>
                  <a:pt x="352" y="6"/>
                </a:lnTo>
                <a:lnTo>
                  <a:pt x="330" y="3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40" y="0"/>
                </a:lnTo>
                <a:lnTo>
                  <a:pt x="217" y="1"/>
                </a:lnTo>
                <a:lnTo>
                  <a:pt x="194" y="3"/>
                </a:lnTo>
                <a:lnTo>
                  <a:pt x="173" y="6"/>
                </a:lnTo>
                <a:lnTo>
                  <a:pt x="151" y="10"/>
                </a:lnTo>
                <a:lnTo>
                  <a:pt x="131" y="14"/>
                </a:lnTo>
                <a:lnTo>
                  <a:pt x="112" y="20"/>
                </a:lnTo>
                <a:lnTo>
                  <a:pt x="94" y="26"/>
                </a:lnTo>
                <a:lnTo>
                  <a:pt x="77" y="32"/>
                </a:lnTo>
                <a:lnTo>
                  <a:pt x="62" y="39"/>
                </a:lnTo>
                <a:lnTo>
                  <a:pt x="48" y="47"/>
                </a:lnTo>
                <a:lnTo>
                  <a:pt x="35" y="55"/>
                </a:lnTo>
                <a:lnTo>
                  <a:pt x="24" y="64"/>
                </a:lnTo>
                <a:lnTo>
                  <a:pt x="16" y="72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1" name="Freeform 12"/>
          <p:cNvSpPr/>
          <p:nvPr/>
        </p:nvSpPr>
        <p:spPr>
          <a:xfrm>
            <a:off x="6311900" y="1684338"/>
            <a:ext cx="911225" cy="352425"/>
          </a:xfrm>
          <a:custGeom>
            <a:avLst/>
            <a:gdLst/>
            <a:ahLst/>
            <a:cxnLst>
              <a:cxn ang="0">
                <a:pos x="2520950" y="302418750"/>
              </a:cxn>
              <a:cxn ang="0">
                <a:pos x="22682200" y="350302513"/>
              </a:cxn>
              <a:cxn ang="0">
                <a:pos x="68045013" y="395665325"/>
              </a:cxn>
              <a:cxn ang="0">
                <a:pos x="131048125" y="438507188"/>
              </a:cxn>
              <a:cxn ang="0">
                <a:pos x="211693125" y="476310325"/>
              </a:cxn>
              <a:cxn ang="0">
                <a:pos x="307459063" y="506552200"/>
              </a:cxn>
              <a:cxn ang="0">
                <a:pos x="413305625" y="531753763"/>
              </a:cxn>
              <a:cxn ang="0">
                <a:pos x="534273125" y="546874700"/>
              </a:cxn>
              <a:cxn ang="0">
                <a:pos x="657761575" y="556955325"/>
              </a:cxn>
              <a:cxn ang="0">
                <a:pos x="783769388" y="556955325"/>
              </a:cxn>
              <a:cxn ang="0">
                <a:pos x="909777200" y="546874700"/>
              </a:cxn>
              <a:cxn ang="0">
                <a:pos x="1028223750" y="531753763"/>
              </a:cxn>
              <a:cxn ang="0">
                <a:pos x="1134070313" y="506552200"/>
              </a:cxn>
              <a:cxn ang="0">
                <a:pos x="1229836250" y="476310325"/>
              </a:cxn>
              <a:cxn ang="0">
                <a:pos x="1310481250" y="438507188"/>
              </a:cxn>
              <a:cxn ang="0">
                <a:pos x="1373485950" y="395665325"/>
              </a:cxn>
              <a:cxn ang="0">
                <a:pos x="1418848763" y="350302513"/>
              </a:cxn>
              <a:cxn ang="0">
                <a:pos x="1439010013" y="302418750"/>
              </a:cxn>
              <a:cxn ang="0">
                <a:pos x="1439010013" y="254536575"/>
              </a:cxn>
              <a:cxn ang="0">
                <a:pos x="1418848763" y="206652813"/>
              </a:cxn>
              <a:cxn ang="0">
                <a:pos x="1373485950" y="158770638"/>
              </a:cxn>
              <a:cxn ang="0">
                <a:pos x="1310481250" y="118448138"/>
              </a:cxn>
              <a:cxn ang="0">
                <a:pos x="1229836250" y="80645000"/>
              </a:cxn>
              <a:cxn ang="0">
                <a:pos x="1134070313" y="50403125"/>
              </a:cxn>
              <a:cxn ang="0">
                <a:pos x="1028223750" y="25201563"/>
              </a:cxn>
              <a:cxn ang="0">
                <a:pos x="907256250" y="7561263"/>
              </a:cxn>
              <a:cxn ang="0">
                <a:pos x="783769388" y="0"/>
              </a:cxn>
              <a:cxn ang="0">
                <a:pos x="657761575" y="0"/>
              </a:cxn>
              <a:cxn ang="0">
                <a:pos x="531753763" y="7561263"/>
              </a:cxn>
              <a:cxn ang="0">
                <a:pos x="413305625" y="25201563"/>
              </a:cxn>
              <a:cxn ang="0">
                <a:pos x="307459063" y="50403125"/>
              </a:cxn>
              <a:cxn ang="0">
                <a:pos x="211693125" y="80645000"/>
              </a:cxn>
              <a:cxn ang="0">
                <a:pos x="131048125" y="118448138"/>
              </a:cxn>
              <a:cxn ang="0">
                <a:pos x="68045013" y="161290000"/>
              </a:cxn>
              <a:cxn ang="0">
                <a:pos x="22682200" y="206652813"/>
              </a:cxn>
              <a:cxn ang="0">
                <a:pos x="2520950" y="254536575"/>
              </a:cxn>
            </a:cxnLst>
            <a:pathLst>
              <a:path w="574" h="222">
                <a:moveTo>
                  <a:pt x="0" y="111"/>
                </a:moveTo>
                <a:lnTo>
                  <a:pt x="1" y="120"/>
                </a:lnTo>
                <a:lnTo>
                  <a:pt x="4" y="130"/>
                </a:lnTo>
                <a:lnTo>
                  <a:pt x="9" y="139"/>
                </a:lnTo>
                <a:lnTo>
                  <a:pt x="17" y="149"/>
                </a:lnTo>
                <a:lnTo>
                  <a:pt x="27" y="157"/>
                </a:lnTo>
                <a:lnTo>
                  <a:pt x="38" y="166"/>
                </a:lnTo>
                <a:lnTo>
                  <a:pt x="52" y="174"/>
                </a:lnTo>
                <a:lnTo>
                  <a:pt x="67" y="181"/>
                </a:lnTo>
                <a:lnTo>
                  <a:pt x="84" y="189"/>
                </a:lnTo>
                <a:lnTo>
                  <a:pt x="102" y="195"/>
                </a:lnTo>
                <a:lnTo>
                  <a:pt x="122" y="201"/>
                </a:lnTo>
                <a:lnTo>
                  <a:pt x="142" y="206"/>
                </a:lnTo>
                <a:lnTo>
                  <a:pt x="164" y="211"/>
                </a:lnTo>
                <a:lnTo>
                  <a:pt x="188" y="215"/>
                </a:lnTo>
                <a:lnTo>
                  <a:pt x="212" y="217"/>
                </a:lnTo>
                <a:lnTo>
                  <a:pt x="236" y="219"/>
                </a:lnTo>
                <a:lnTo>
                  <a:pt x="261" y="221"/>
                </a:lnTo>
                <a:lnTo>
                  <a:pt x="285" y="221"/>
                </a:lnTo>
                <a:lnTo>
                  <a:pt x="311" y="221"/>
                </a:lnTo>
                <a:lnTo>
                  <a:pt x="336" y="219"/>
                </a:lnTo>
                <a:lnTo>
                  <a:pt x="361" y="217"/>
                </a:lnTo>
                <a:lnTo>
                  <a:pt x="384" y="214"/>
                </a:lnTo>
                <a:lnTo>
                  <a:pt x="408" y="211"/>
                </a:lnTo>
                <a:lnTo>
                  <a:pt x="430" y="206"/>
                </a:lnTo>
                <a:lnTo>
                  <a:pt x="450" y="201"/>
                </a:lnTo>
                <a:lnTo>
                  <a:pt x="470" y="195"/>
                </a:lnTo>
                <a:lnTo>
                  <a:pt x="488" y="189"/>
                </a:lnTo>
                <a:lnTo>
                  <a:pt x="505" y="181"/>
                </a:lnTo>
                <a:lnTo>
                  <a:pt x="520" y="174"/>
                </a:lnTo>
                <a:lnTo>
                  <a:pt x="534" y="165"/>
                </a:lnTo>
                <a:lnTo>
                  <a:pt x="545" y="157"/>
                </a:lnTo>
                <a:lnTo>
                  <a:pt x="555" y="148"/>
                </a:lnTo>
                <a:lnTo>
                  <a:pt x="563" y="139"/>
                </a:lnTo>
                <a:lnTo>
                  <a:pt x="568" y="130"/>
                </a:lnTo>
                <a:lnTo>
                  <a:pt x="571" y="120"/>
                </a:lnTo>
                <a:lnTo>
                  <a:pt x="573" y="110"/>
                </a:lnTo>
                <a:lnTo>
                  <a:pt x="571" y="101"/>
                </a:lnTo>
                <a:lnTo>
                  <a:pt x="568" y="91"/>
                </a:lnTo>
                <a:lnTo>
                  <a:pt x="563" y="82"/>
                </a:lnTo>
                <a:lnTo>
                  <a:pt x="555" y="73"/>
                </a:lnTo>
                <a:lnTo>
                  <a:pt x="545" y="63"/>
                </a:lnTo>
                <a:lnTo>
                  <a:pt x="534" y="55"/>
                </a:lnTo>
                <a:lnTo>
                  <a:pt x="520" y="47"/>
                </a:lnTo>
                <a:lnTo>
                  <a:pt x="505" y="39"/>
                </a:lnTo>
                <a:lnTo>
                  <a:pt x="488" y="32"/>
                </a:lnTo>
                <a:lnTo>
                  <a:pt x="470" y="25"/>
                </a:lnTo>
                <a:lnTo>
                  <a:pt x="450" y="20"/>
                </a:lnTo>
                <a:lnTo>
                  <a:pt x="430" y="15"/>
                </a:lnTo>
                <a:lnTo>
                  <a:pt x="408" y="10"/>
                </a:lnTo>
                <a:lnTo>
                  <a:pt x="384" y="6"/>
                </a:lnTo>
                <a:lnTo>
                  <a:pt x="360" y="3"/>
                </a:lnTo>
                <a:lnTo>
                  <a:pt x="336" y="1"/>
                </a:lnTo>
                <a:lnTo>
                  <a:pt x="311" y="0"/>
                </a:lnTo>
                <a:lnTo>
                  <a:pt x="285" y="0"/>
                </a:lnTo>
                <a:lnTo>
                  <a:pt x="261" y="0"/>
                </a:lnTo>
                <a:lnTo>
                  <a:pt x="236" y="1"/>
                </a:lnTo>
                <a:lnTo>
                  <a:pt x="211" y="3"/>
                </a:lnTo>
                <a:lnTo>
                  <a:pt x="188" y="6"/>
                </a:lnTo>
                <a:lnTo>
                  <a:pt x="164" y="10"/>
                </a:lnTo>
                <a:lnTo>
                  <a:pt x="142" y="15"/>
                </a:lnTo>
                <a:lnTo>
                  <a:pt x="122" y="20"/>
                </a:lnTo>
                <a:lnTo>
                  <a:pt x="102" y="25"/>
                </a:lnTo>
                <a:lnTo>
                  <a:pt x="84" y="32"/>
                </a:lnTo>
                <a:lnTo>
                  <a:pt x="67" y="39"/>
                </a:lnTo>
                <a:lnTo>
                  <a:pt x="52" y="47"/>
                </a:lnTo>
                <a:lnTo>
                  <a:pt x="38" y="55"/>
                </a:lnTo>
                <a:lnTo>
                  <a:pt x="27" y="64"/>
                </a:lnTo>
                <a:lnTo>
                  <a:pt x="17" y="73"/>
                </a:lnTo>
                <a:lnTo>
                  <a:pt x="9" y="82"/>
                </a:lnTo>
                <a:lnTo>
                  <a:pt x="4" y="91"/>
                </a:lnTo>
                <a:lnTo>
                  <a:pt x="1" y="101"/>
                </a:lnTo>
                <a:lnTo>
                  <a:pt x="0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2" name="Freeform 13"/>
          <p:cNvSpPr/>
          <p:nvPr/>
        </p:nvSpPr>
        <p:spPr>
          <a:xfrm>
            <a:off x="5656263" y="2562225"/>
            <a:ext cx="1409700" cy="581025"/>
          </a:xfrm>
          <a:custGeom>
            <a:avLst/>
            <a:gdLst/>
            <a:ahLst/>
            <a:cxnLst>
              <a:cxn ang="0">
                <a:pos x="0" y="461189388"/>
              </a:cxn>
              <a:cxn ang="0">
                <a:pos x="1103828438" y="0"/>
              </a:cxn>
              <a:cxn ang="0">
                <a:pos x="2147483646" y="476310325"/>
              </a:cxn>
              <a:cxn ang="0">
                <a:pos x="1103828438" y="919857825"/>
              </a:cxn>
              <a:cxn ang="0">
                <a:pos x="0" y="461189388"/>
              </a:cxn>
            </a:cxnLst>
            <a:pathLst>
              <a:path w="888" h="366">
                <a:moveTo>
                  <a:pt x="0" y="183"/>
                </a:moveTo>
                <a:lnTo>
                  <a:pt x="438" y="0"/>
                </a:lnTo>
                <a:lnTo>
                  <a:pt x="887" y="189"/>
                </a:lnTo>
                <a:lnTo>
                  <a:pt x="438" y="365"/>
                </a:lnTo>
                <a:lnTo>
                  <a:pt x="0" y="18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3" name="Freeform 14"/>
          <p:cNvSpPr/>
          <p:nvPr/>
        </p:nvSpPr>
        <p:spPr>
          <a:xfrm>
            <a:off x="7508875" y="2708275"/>
            <a:ext cx="1387475" cy="409575"/>
          </a:xfrm>
          <a:custGeom>
            <a:avLst/>
            <a:gdLst/>
            <a:ahLst/>
            <a:cxnLst>
              <a:cxn ang="0">
                <a:pos x="2147483646" y="647680950"/>
              </a:cxn>
              <a:cxn ang="0">
                <a:pos x="2147483646" y="0"/>
              </a:cxn>
              <a:cxn ang="0">
                <a:pos x="0" y="0"/>
              </a:cxn>
              <a:cxn ang="0">
                <a:pos x="0" y="647680950"/>
              </a:cxn>
              <a:cxn ang="0">
                <a:pos x="2147483646" y="647680950"/>
              </a:cxn>
            </a:cxnLst>
            <a:pathLst>
              <a:path w="874" h="258">
                <a:moveTo>
                  <a:pt x="873" y="257"/>
                </a:moveTo>
                <a:lnTo>
                  <a:pt x="873" y="0"/>
                </a:lnTo>
                <a:lnTo>
                  <a:pt x="0" y="0"/>
                </a:lnTo>
                <a:lnTo>
                  <a:pt x="0" y="257"/>
                </a:lnTo>
                <a:lnTo>
                  <a:pt x="873" y="25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4" name="Freeform 15"/>
          <p:cNvSpPr/>
          <p:nvPr/>
        </p:nvSpPr>
        <p:spPr>
          <a:xfrm>
            <a:off x="4033838" y="2697163"/>
            <a:ext cx="1143000" cy="358775"/>
          </a:xfrm>
          <a:custGeom>
            <a:avLst/>
            <a:gdLst/>
            <a:ahLst/>
            <a:cxnLst>
              <a:cxn ang="0">
                <a:pos x="1811993138" y="567035950"/>
              </a:cxn>
              <a:cxn ang="0">
                <a:pos x="1811993138" y="0"/>
              </a:cxn>
              <a:cxn ang="0">
                <a:pos x="0" y="0"/>
              </a:cxn>
              <a:cxn ang="0">
                <a:pos x="0" y="567035950"/>
              </a:cxn>
              <a:cxn ang="0">
                <a:pos x="1811993138" y="567035950"/>
              </a:cxn>
            </a:cxnLst>
            <a:pathLst>
              <a:path w="720" h="226">
                <a:moveTo>
                  <a:pt x="719" y="225"/>
                </a:moveTo>
                <a:lnTo>
                  <a:pt x="719" y="0"/>
                </a:lnTo>
                <a:lnTo>
                  <a:pt x="0" y="0"/>
                </a:lnTo>
                <a:lnTo>
                  <a:pt x="0" y="225"/>
                </a:lnTo>
                <a:lnTo>
                  <a:pt x="719" y="225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5" name="Freeform 16"/>
          <p:cNvSpPr/>
          <p:nvPr/>
        </p:nvSpPr>
        <p:spPr>
          <a:xfrm>
            <a:off x="7508875" y="1879600"/>
            <a:ext cx="835025" cy="354013"/>
          </a:xfrm>
          <a:custGeom>
            <a:avLst/>
            <a:gdLst/>
            <a:ahLst/>
            <a:cxnLst>
              <a:cxn ang="0">
                <a:pos x="1323082825" y="254536935"/>
              </a:cxn>
              <a:cxn ang="0">
                <a:pos x="1300400625" y="206653104"/>
              </a:cxn>
              <a:cxn ang="0">
                <a:pos x="1262599075" y="161290228"/>
              </a:cxn>
              <a:cxn ang="0">
                <a:pos x="1204634688" y="120967671"/>
              </a:cxn>
              <a:cxn ang="0">
                <a:pos x="1131550950" y="83166067"/>
              </a:cxn>
              <a:cxn ang="0">
                <a:pos x="1043344688" y="50403196"/>
              </a:cxn>
              <a:cxn ang="0">
                <a:pos x="942538438" y="27722552"/>
              </a:cxn>
              <a:cxn ang="0">
                <a:pos x="834172513" y="10080639"/>
              </a:cxn>
              <a:cxn ang="0">
                <a:pos x="720764688" y="2520954"/>
              </a:cxn>
              <a:cxn ang="0">
                <a:pos x="604837500" y="2520954"/>
              </a:cxn>
              <a:cxn ang="0">
                <a:pos x="491431263" y="10080639"/>
              </a:cxn>
              <a:cxn ang="0">
                <a:pos x="383063750" y="27722552"/>
              </a:cxn>
              <a:cxn ang="0">
                <a:pos x="282257500" y="50403196"/>
              </a:cxn>
              <a:cxn ang="0">
                <a:pos x="194052825" y="83166067"/>
              </a:cxn>
              <a:cxn ang="0">
                <a:pos x="120967500" y="120967671"/>
              </a:cxn>
              <a:cxn ang="0">
                <a:pos x="63004700" y="161290228"/>
              </a:cxn>
              <a:cxn ang="0">
                <a:pos x="25201563" y="206653104"/>
              </a:cxn>
              <a:cxn ang="0">
                <a:pos x="2520950" y="254536935"/>
              </a:cxn>
              <a:cxn ang="0">
                <a:pos x="2520950" y="304940131"/>
              </a:cxn>
              <a:cxn ang="0">
                <a:pos x="25201563" y="352822373"/>
              </a:cxn>
              <a:cxn ang="0">
                <a:pos x="63004700" y="398185250"/>
              </a:cxn>
              <a:cxn ang="0">
                <a:pos x="120967500" y="441028760"/>
              </a:cxn>
              <a:cxn ang="0">
                <a:pos x="194052825" y="478830364"/>
              </a:cxn>
              <a:cxn ang="0">
                <a:pos x="282257500" y="509072282"/>
              </a:cxn>
              <a:cxn ang="0">
                <a:pos x="383063750" y="534273880"/>
              </a:cxn>
              <a:cxn ang="0">
                <a:pos x="491431263" y="549394838"/>
              </a:cxn>
              <a:cxn ang="0">
                <a:pos x="604837500" y="556956112"/>
              </a:cxn>
              <a:cxn ang="0">
                <a:pos x="720764688" y="556956112"/>
              </a:cxn>
              <a:cxn ang="0">
                <a:pos x="834172513" y="549394838"/>
              </a:cxn>
              <a:cxn ang="0">
                <a:pos x="942538438" y="534273880"/>
              </a:cxn>
              <a:cxn ang="0">
                <a:pos x="1043344688" y="509072282"/>
              </a:cxn>
              <a:cxn ang="0">
                <a:pos x="1131550950" y="478830364"/>
              </a:cxn>
              <a:cxn ang="0">
                <a:pos x="1204634688" y="441028760"/>
              </a:cxn>
              <a:cxn ang="0">
                <a:pos x="1262599075" y="398185250"/>
              </a:cxn>
              <a:cxn ang="0">
                <a:pos x="1300400625" y="352822373"/>
              </a:cxn>
              <a:cxn ang="0">
                <a:pos x="1323082825" y="304940131"/>
              </a:cxn>
            </a:cxnLst>
            <a:pathLst>
              <a:path w="526" h="223">
                <a:moveTo>
                  <a:pt x="525" y="111"/>
                </a:moveTo>
                <a:lnTo>
                  <a:pt x="525" y="101"/>
                </a:lnTo>
                <a:lnTo>
                  <a:pt x="522" y="92"/>
                </a:lnTo>
                <a:lnTo>
                  <a:pt x="516" y="82"/>
                </a:lnTo>
                <a:lnTo>
                  <a:pt x="510" y="73"/>
                </a:lnTo>
                <a:lnTo>
                  <a:pt x="501" y="64"/>
                </a:lnTo>
                <a:lnTo>
                  <a:pt x="490" y="56"/>
                </a:lnTo>
                <a:lnTo>
                  <a:pt x="478" y="48"/>
                </a:lnTo>
                <a:lnTo>
                  <a:pt x="464" y="40"/>
                </a:lnTo>
                <a:lnTo>
                  <a:pt x="449" y="33"/>
                </a:lnTo>
                <a:lnTo>
                  <a:pt x="432" y="27"/>
                </a:lnTo>
                <a:lnTo>
                  <a:pt x="414" y="20"/>
                </a:lnTo>
                <a:lnTo>
                  <a:pt x="394" y="15"/>
                </a:lnTo>
                <a:lnTo>
                  <a:pt x="374" y="11"/>
                </a:lnTo>
                <a:lnTo>
                  <a:pt x="353" y="7"/>
                </a:lnTo>
                <a:lnTo>
                  <a:pt x="331" y="4"/>
                </a:lnTo>
                <a:lnTo>
                  <a:pt x="309" y="2"/>
                </a:lnTo>
                <a:lnTo>
                  <a:pt x="286" y="1"/>
                </a:lnTo>
                <a:lnTo>
                  <a:pt x="263" y="0"/>
                </a:lnTo>
                <a:lnTo>
                  <a:pt x="240" y="1"/>
                </a:lnTo>
                <a:lnTo>
                  <a:pt x="217" y="2"/>
                </a:lnTo>
                <a:lnTo>
                  <a:pt x="195" y="4"/>
                </a:lnTo>
                <a:lnTo>
                  <a:pt x="173" y="7"/>
                </a:lnTo>
                <a:lnTo>
                  <a:pt x="152" y="11"/>
                </a:lnTo>
                <a:lnTo>
                  <a:pt x="132" y="15"/>
                </a:lnTo>
                <a:lnTo>
                  <a:pt x="112" y="20"/>
                </a:lnTo>
                <a:lnTo>
                  <a:pt x="94" y="27"/>
                </a:lnTo>
                <a:lnTo>
                  <a:pt x="77" y="33"/>
                </a:lnTo>
                <a:lnTo>
                  <a:pt x="62" y="40"/>
                </a:lnTo>
                <a:lnTo>
                  <a:pt x="48" y="48"/>
                </a:lnTo>
                <a:lnTo>
                  <a:pt x="36" y="56"/>
                </a:lnTo>
                <a:lnTo>
                  <a:pt x="25" y="64"/>
                </a:lnTo>
                <a:lnTo>
                  <a:pt x="16" y="73"/>
                </a:lnTo>
                <a:lnTo>
                  <a:pt x="10" y="82"/>
                </a:lnTo>
                <a:lnTo>
                  <a:pt x="4" y="92"/>
                </a:lnTo>
                <a:lnTo>
                  <a:pt x="1" y="101"/>
                </a:lnTo>
                <a:lnTo>
                  <a:pt x="0" y="111"/>
                </a:lnTo>
                <a:lnTo>
                  <a:pt x="1" y="121"/>
                </a:lnTo>
                <a:lnTo>
                  <a:pt x="4" y="130"/>
                </a:lnTo>
                <a:lnTo>
                  <a:pt x="10" y="140"/>
                </a:lnTo>
                <a:lnTo>
                  <a:pt x="16" y="149"/>
                </a:lnTo>
                <a:lnTo>
                  <a:pt x="25" y="158"/>
                </a:lnTo>
                <a:lnTo>
                  <a:pt x="36" y="167"/>
                </a:lnTo>
                <a:lnTo>
                  <a:pt x="48" y="175"/>
                </a:lnTo>
                <a:lnTo>
                  <a:pt x="62" y="182"/>
                </a:lnTo>
                <a:lnTo>
                  <a:pt x="77" y="190"/>
                </a:lnTo>
                <a:lnTo>
                  <a:pt x="94" y="196"/>
                </a:lnTo>
                <a:lnTo>
                  <a:pt x="112" y="202"/>
                </a:lnTo>
                <a:lnTo>
                  <a:pt x="132" y="207"/>
                </a:lnTo>
                <a:lnTo>
                  <a:pt x="152" y="212"/>
                </a:lnTo>
                <a:lnTo>
                  <a:pt x="173" y="215"/>
                </a:lnTo>
                <a:lnTo>
                  <a:pt x="195" y="218"/>
                </a:lnTo>
                <a:lnTo>
                  <a:pt x="217" y="220"/>
                </a:lnTo>
                <a:lnTo>
                  <a:pt x="240" y="221"/>
                </a:lnTo>
                <a:lnTo>
                  <a:pt x="263" y="222"/>
                </a:lnTo>
                <a:lnTo>
                  <a:pt x="286" y="221"/>
                </a:lnTo>
                <a:lnTo>
                  <a:pt x="309" y="220"/>
                </a:lnTo>
                <a:lnTo>
                  <a:pt x="331" y="218"/>
                </a:lnTo>
                <a:lnTo>
                  <a:pt x="353" y="215"/>
                </a:lnTo>
                <a:lnTo>
                  <a:pt x="374" y="212"/>
                </a:lnTo>
                <a:lnTo>
                  <a:pt x="394" y="207"/>
                </a:lnTo>
                <a:lnTo>
                  <a:pt x="414" y="202"/>
                </a:lnTo>
                <a:lnTo>
                  <a:pt x="432" y="196"/>
                </a:lnTo>
                <a:lnTo>
                  <a:pt x="449" y="190"/>
                </a:lnTo>
                <a:lnTo>
                  <a:pt x="464" y="182"/>
                </a:lnTo>
                <a:lnTo>
                  <a:pt x="478" y="175"/>
                </a:lnTo>
                <a:lnTo>
                  <a:pt x="490" y="167"/>
                </a:lnTo>
                <a:lnTo>
                  <a:pt x="501" y="158"/>
                </a:lnTo>
                <a:lnTo>
                  <a:pt x="510" y="149"/>
                </a:lnTo>
                <a:lnTo>
                  <a:pt x="516" y="140"/>
                </a:lnTo>
                <a:lnTo>
                  <a:pt x="522" y="130"/>
                </a:lnTo>
                <a:lnTo>
                  <a:pt x="525" y="121"/>
                </a:lnTo>
                <a:lnTo>
                  <a:pt x="525" y="11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30736" name="Rectangle 17"/>
          <p:cNvSpPr/>
          <p:nvPr/>
        </p:nvSpPr>
        <p:spPr>
          <a:xfrm>
            <a:off x="5781675" y="2700338"/>
            <a:ext cx="11620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Manages2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7" name="Rectangle 18"/>
          <p:cNvSpPr/>
          <p:nvPr/>
        </p:nvSpPr>
        <p:spPr>
          <a:xfrm>
            <a:off x="4191000" y="1863725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8" name="Rectangle 19"/>
          <p:cNvSpPr/>
          <p:nvPr/>
        </p:nvSpPr>
        <p:spPr>
          <a:xfrm>
            <a:off x="7493000" y="1889125"/>
            <a:ext cx="835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39" name="Rectangle 20"/>
          <p:cNvSpPr/>
          <p:nvPr/>
        </p:nvSpPr>
        <p:spPr>
          <a:xfrm>
            <a:off x="8277225" y="2141538"/>
            <a:ext cx="8572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0" name="Rectangle 21"/>
          <p:cNvSpPr/>
          <p:nvPr/>
        </p:nvSpPr>
        <p:spPr>
          <a:xfrm>
            <a:off x="6842125" y="2109788"/>
            <a:ext cx="788988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ept</a:t>
            </a: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1" name="Rectangle 22"/>
          <p:cNvSpPr/>
          <p:nvPr/>
        </p:nvSpPr>
        <p:spPr>
          <a:xfrm>
            <a:off x="3990975" y="2674938"/>
            <a:ext cx="125253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2" name="Rectangle 23"/>
          <p:cNvSpPr/>
          <p:nvPr/>
        </p:nvSpPr>
        <p:spPr>
          <a:xfrm>
            <a:off x="7513638" y="2668588"/>
            <a:ext cx="1422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3" name="Rectangle 24"/>
          <p:cNvSpPr/>
          <p:nvPr/>
        </p:nvSpPr>
        <p:spPr>
          <a:xfrm>
            <a:off x="3627438" y="2101850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4" name="Rectangle 25"/>
          <p:cNvSpPr/>
          <p:nvPr/>
        </p:nvSpPr>
        <p:spPr>
          <a:xfrm>
            <a:off x="5200650" y="2109788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5" name="Rectangle 26"/>
          <p:cNvSpPr/>
          <p:nvPr/>
        </p:nvSpPr>
        <p:spPr>
          <a:xfrm>
            <a:off x="6248400" y="1706563"/>
            <a:ext cx="9810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dbudget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6" name="Rectangle 27"/>
          <p:cNvSpPr/>
          <p:nvPr/>
        </p:nvSpPr>
        <p:spPr>
          <a:xfrm>
            <a:off x="5454650" y="1673225"/>
            <a:ext cx="7000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0747" name="Line 28"/>
          <p:cNvSpPr/>
          <p:nvPr/>
        </p:nvSpPr>
        <p:spPr>
          <a:xfrm>
            <a:off x="3832225" y="2505075"/>
            <a:ext cx="520700" cy="2016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8" name="Line 29"/>
          <p:cNvSpPr/>
          <p:nvPr/>
        </p:nvSpPr>
        <p:spPr>
          <a:xfrm>
            <a:off x="4562475" y="2246313"/>
            <a:ext cx="19050" cy="4445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49" name="Line 30"/>
          <p:cNvSpPr/>
          <p:nvPr/>
        </p:nvSpPr>
        <p:spPr>
          <a:xfrm flipH="1">
            <a:off x="4946650" y="2520950"/>
            <a:ext cx="423863" cy="16986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0" name="Line 31"/>
          <p:cNvSpPr/>
          <p:nvPr/>
        </p:nvSpPr>
        <p:spPr>
          <a:xfrm>
            <a:off x="5797550" y="2063750"/>
            <a:ext cx="292100" cy="6127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1" name="Line 32"/>
          <p:cNvSpPr/>
          <p:nvPr/>
        </p:nvSpPr>
        <p:spPr>
          <a:xfrm flipH="1">
            <a:off x="6562725" y="2063750"/>
            <a:ext cx="119063" cy="6127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2" name="Line 33"/>
          <p:cNvSpPr/>
          <p:nvPr/>
        </p:nvSpPr>
        <p:spPr>
          <a:xfrm>
            <a:off x="7169150" y="2505075"/>
            <a:ext cx="581025" cy="2016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3" name="Line 34"/>
          <p:cNvSpPr/>
          <p:nvPr/>
        </p:nvSpPr>
        <p:spPr>
          <a:xfrm flipH="1">
            <a:off x="7902575" y="2246313"/>
            <a:ext cx="28575" cy="4445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4" name="Line 35"/>
          <p:cNvSpPr/>
          <p:nvPr/>
        </p:nvSpPr>
        <p:spPr>
          <a:xfrm flipH="1">
            <a:off x="8329613" y="2505075"/>
            <a:ext cx="409575" cy="2016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5" name="Line 36"/>
          <p:cNvSpPr/>
          <p:nvPr/>
        </p:nvSpPr>
        <p:spPr>
          <a:xfrm flipH="1">
            <a:off x="5191125" y="2849563"/>
            <a:ext cx="48895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56" name="Line 37"/>
          <p:cNvSpPr/>
          <p:nvPr/>
        </p:nvSpPr>
        <p:spPr>
          <a:xfrm>
            <a:off x="7096125" y="2849563"/>
            <a:ext cx="395288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28748" name="Group 76"/>
          <p:cNvGrpSpPr/>
          <p:nvPr/>
        </p:nvGrpSpPr>
        <p:grpSpPr>
          <a:xfrm>
            <a:off x="3294063" y="3916363"/>
            <a:ext cx="5849937" cy="2597150"/>
            <a:chOff x="2075" y="2467"/>
            <a:chExt cx="3685" cy="1636"/>
          </a:xfrm>
        </p:grpSpPr>
        <p:sp>
          <p:nvSpPr>
            <p:cNvPr id="30758" name="Rectangle 38"/>
            <p:cNvSpPr/>
            <p:nvPr/>
          </p:nvSpPr>
          <p:spPr>
            <a:xfrm>
              <a:off x="2421" y="3003"/>
              <a:ext cx="78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59" name="Freeform 39"/>
            <p:cNvSpPr/>
            <p:nvPr/>
          </p:nvSpPr>
          <p:spPr>
            <a:xfrm>
              <a:off x="4715" y="2474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29" y="84"/>
                </a:cxn>
                <a:cxn ang="0">
                  <a:pos x="513" y="66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8" y="48"/>
                </a:cxn>
                <a:cxn ang="0">
                  <a:pos x="25" y="66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8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3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3" y="162"/>
                </a:cxn>
                <a:cxn ang="0">
                  <a:pos x="529" y="143"/>
                </a:cxn>
                <a:cxn ang="0">
                  <a:pos x="538" y="124"/>
                </a:cxn>
              </a:cxnLst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29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2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1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2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8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8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2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3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2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2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29" y="143"/>
                  </a:lnTo>
                  <a:lnTo>
                    <a:pt x="535" y="133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0" name="Freeform 40"/>
            <p:cNvSpPr/>
            <p:nvPr/>
          </p:nvSpPr>
          <p:spPr>
            <a:xfrm>
              <a:off x="2560" y="2467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4"/>
                </a:cxn>
                <a:cxn ang="0">
                  <a:pos x="514" y="66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4"/>
                </a:cxn>
                <a:cxn ang="0">
                  <a:pos x="156" y="11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5" y="66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4"/>
                </a:cxn>
              </a:cxnLst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3"/>
                  </a:lnTo>
                  <a:lnTo>
                    <a:pt x="443" y="27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1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8" y="7"/>
                  </a:lnTo>
                  <a:lnTo>
                    <a:pt x="156" y="11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7"/>
                  </a:lnTo>
                  <a:lnTo>
                    <a:pt x="79" y="33"/>
                  </a:lnTo>
                  <a:lnTo>
                    <a:pt x="63" y="41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1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1" name="Freeform 41"/>
            <p:cNvSpPr/>
            <p:nvPr/>
          </p:nvSpPr>
          <p:spPr>
            <a:xfrm>
              <a:off x="4230" y="2641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5"/>
                </a:cxn>
                <a:cxn ang="0">
                  <a:pos x="514" y="66"/>
                </a:cxn>
                <a:cxn ang="0">
                  <a:pos x="490" y="49"/>
                </a:cxn>
                <a:cxn ang="0">
                  <a:pos x="460" y="34"/>
                </a:cxn>
                <a:cxn ang="0">
                  <a:pos x="424" y="21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4"/>
                </a:cxn>
                <a:cxn ang="0">
                  <a:pos x="155" y="11"/>
                </a:cxn>
                <a:cxn ang="0">
                  <a:pos x="115" y="21"/>
                </a:cxn>
                <a:cxn ang="0">
                  <a:pos x="79" y="34"/>
                </a:cxn>
                <a:cxn ang="0">
                  <a:pos x="49" y="49"/>
                </a:cxn>
                <a:cxn ang="0">
                  <a:pos x="26" y="66"/>
                </a:cxn>
                <a:cxn ang="0">
                  <a:pos x="9" y="85"/>
                </a:cxn>
                <a:cxn ang="0">
                  <a:pos x="1" y="104"/>
                </a:cxn>
                <a:cxn ang="0">
                  <a:pos x="1" y="124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5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4"/>
                </a:cxn>
              </a:cxnLst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5"/>
                  </a:lnTo>
                  <a:lnTo>
                    <a:pt x="522" y="75"/>
                  </a:lnTo>
                  <a:lnTo>
                    <a:pt x="514" y="66"/>
                  </a:lnTo>
                  <a:lnTo>
                    <a:pt x="503" y="57"/>
                  </a:lnTo>
                  <a:lnTo>
                    <a:pt x="490" y="49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3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200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5"/>
                  </a:lnTo>
                  <a:lnTo>
                    <a:pt x="115" y="21"/>
                  </a:lnTo>
                  <a:lnTo>
                    <a:pt x="97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5" y="134"/>
                  </a:lnTo>
                  <a:lnTo>
                    <a:pt x="538" y="124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2" name="Freeform 42"/>
            <p:cNvSpPr/>
            <p:nvPr/>
          </p:nvSpPr>
          <p:spPr>
            <a:xfrm>
              <a:off x="5220" y="2641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9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5"/>
                </a:cxn>
                <a:cxn ang="0">
                  <a:pos x="115" y="207"/>
                </a:cxn>
                <a:cxn ang="0">
                  <a:pos x="155" y="217"/>
                </a:cxn>
                <a:cxn ang="0">
                  <a:pos x="200" y="224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4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5"/>
                </a:cxn>
                <a:cxn ang="0">
                  <a:pos x="490" y="179"/>
                </a:cxn>
                <a:cxn ang="0">
                  <a:pos x="513" y="162"/>
                </a:cxn>
                <a:cxn ang="0">
                  <a:pos x="530" y="143"/>
                </a:cxn>
                <a:cxn ang="0">
                  <a:pos x="538" y="124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3" y="66"/>
                </a:cxn>
                <a:cxn ang="0">
                  <a:pos x="490" y="48"/>
                </a:cxn>
                <a:cxn ang="0">
                  <a:pos x="460" y="34"/>
                </a:cxn>
                <a:cxn ang="0">
                  <a:pos x="424" y="21"/>
                </a:cxn>
                <a:cxn ang="0">
                  <a:pos x="383" y="11"/>
                </a:cxn>
                <a:cxn ang="0">
                  <a:pos x="339" y="4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199" y="4"/>
                </a:cxn>
                <a:cxn ang="0">
                  <a:pos x="155" y="11"/>
                </a:cxn>
                <a:cxn ang="0">
                  <a:pos x="115" y="21"/>
                </a:cxn>
                <a:cxn ang="0">
                  <a:pos x="79" y="34"/>
                </a:cxn>
                <a:cxn ang="0">
                  <a:pos x="49" y="49"/>
                </a:cxn>
                <a:cxn ang="0">
                  <a:pos x="25" y="66"/>
                </a:cxn>
                <a:cxn ang="0">
                  <a:pos x="9" y="85"/>
                </a:cxn>
                <a:cxn ang="0">
                  <a:pos x="1" y="104"/>
                </a:cxn>
              </a:cxnLst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9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5"/>
                  </a:lnTo>
                  <a:lnTo>
                    <a:pt x="96" y="201"/>
                  </a:lnTo>
                  <a:lnTo>
                    <a:pt x="115" y="207"/>
                  </a:lnTo>
                  <a:lnTo>
                    <a:pt x="135" y="213"/>
                  </a:lnTo>
                  <a:lnTo>
                    <a:pt x="155" y="217"/>
                  </a:lnTo>
                  <a:lnTo>
                    <a:pt x="177" y="221"/>
                  </a:lnTo>
                  <a:lnTo>
                    <a:pt x="200" y="224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6" y="226"/>
                  </a:lnTo>
                  <a:lnTo>
                    <a:pt x="339" y="224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3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5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3" y="162"/>
                  </a:lnTo>
                  <a:lnTo>
                    <a:pt x="522" y="153"/>
                  </a:lnTo>
                  <a:lnTo>
                    <a:pt x="530" y="143"/>
                  </a:lnTo>
                  <a:lnTo>
                    <a:pt x="534" y="134"/>
                  </a:lnTo>
                  <a:lnTo>
                    <a:pt x="538" y="124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4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6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1"/>
                  </a:lnTo>
                  <a:lnTo>
                    <a:pt x="460" y="34"/>
                  </a:lnTo>
                  <a:lnTo>
                    <a:pt x="442" y="27"/>
                  </a:lnTo>
                  <a:lnTo>
                    <a:pt x="424" y="21"/>
                  </a:lnTo>
                  <a:lnTo>
                    <a:pt x="404" y="15"/>
                  </a:lnTo>
                  <a:lnTo>
                    <a:pt x="383" y="11"/>
                  </a:lnTo>
                  <a:lnTo>
                    <a:pt x="362" y="7"/>
                  </a:lnTo>
                  <a:lnTo>
                    <a:pt x="339" y="4"/>
                  </a:lnTo>
                  <a:lnTo>
                    <a:pt x="316" y="2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2"/>
                  </a:lnTo>
                  <a:lnTo>
                    <a:pt x="199" y="4"/>
                  </a:lnTo>
                  <a:lnTo>
                    <a:pt x="177" y="7"/>
                  </a:lnTo>
                  <a:lnTo>
                    <a:pt x="155" y="11"/>
                  </a:lnTo>
                  <a:lnTo>
                    <a:pt x="135" y="16"/>
                  </a:lnTo>
                  <a:lnTo>
                    <a:pt x="115" y="21"/>
                  </a:lnTo>
                  <a:lnTo>
                    <a:pt x="96" y="27"/>
                  </a:lnTo>
                  <a:lnTo>
                    <a:pt x="79" y="34"/>
                  </a:lnTo>
                  <a:lnTo>
                    <a:pt x="63" y="41"/>
                  </a:lnTo>
                  <a:lnTo>
                    <a:pt x="49" y="49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9" y="85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3" name="Freeform 43"/>
            <p:cNvSpPr/>
            <p:nvPr/>
          </p:nvSpPr>
          <p:spPr>
            <a:xfrm>
              <a:off x="2075" y="2635"/>
              <a:ext cx="540" cy="229"/>
            </a:xfrm>
            <a:custGeom>
              <a:avLst/>
              <a:gdLst/>
              <a:ahLst/>
              <a:cxnLst>
                <a:cxn ang="0">
                  <a:pos x="538" y="104"/>
                </a:cxn>
                <a:cxn ang="0">
                  <a:pos x="530" y="84"/>
                </a:cxn>
                <a:cxn ang="0">
                  <a:pos x="514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4" y="10"/>
                </a:cxn>
                <a:cxn ang="0">
                  <a:pos x="340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6" y="65"/>
                </a:cxn>
                <a:cxn ang="0">
                  <a:pos x="9" y="84"/>
                </a:cxn>
                <a:cxn ang="0">
                  <a:pos x="1" y="104"/>
                </a:cxn>
                <a:cxn ang="0">
                  <a:pos x="1" y="123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6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40" y="223"/>
                </a:cxn>
                <a:cxn ang="0">
                  <a:pos x="384" y="216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3"/>
                </a:cxn>
              </a:cxnLst>
              <a:pathLst>
                <a:path w="540" h="229">
                  <a:moveTo>
                    <a:pt x="539" y="114"/>
                  </a:move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40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5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5" y="94"/>
                  </a:lnTo>
                  <a:lnTo>
                    <a:pt x="1" y="104"/>
                  </a:lnTo>
                  <a:lnTo>
                    <a:pt x="0" y="114"/>
                  </a:lnTo>
                  <a:lnTo>
                    <a:pt x="1" y="123"/>
                  </a:lnTo>
                  <a:lnTo>
                    <a:pt x="5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6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1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3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4" name="Freeform 44"/>
            <p:cNvSpPr/>
            <p:nvPr/>
          </p:nvSpPr>
          <p:spPr>
            <a:xfrm>
              <a:off x="3065" y="2635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9" y="143"/>
                </a:cxn>
                <a:cxn ang="0">
                  <a:pos x="26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6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40" y="223"/>
                </a:cxn>
                <a:cxn ang="0">
                  <a:pos x="384" y="216"/>
                </a:cxn>
                <a:cxn ang="0">
                  <a:pos x="424" y="206"/>
                </a:cxn>
                <a:cxn ang="0">
                  <a:pos x="460" y="194"/>
                </a:cxn>
                <a:cxn ang="0">
                  <a:pos x="490" y="178"/>
                </a:cxn>
                <a:cxn ang="0">
                  <a:pos x="513" y="162"/>
                </a:cxn>
                <a:cxn ang="0">
                  <a:pos x="530" y="143"/>
                </a:cxn>
                <a:cxn ang="0">
                  <a:pos x="538" y="123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3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4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6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6" y="66"/>
                </a:cxn>
                <a:cxn ang="0">
                  <a:pos x="9" y="84"/>
                </a:cxn>
                <a:cxn ang="0">
                  <a:pos x="1" y="104"/>
                </a:cxn>
              </a:cxnLst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3"/>
                  </a:lnTo>
                  <a:lnTo>
                    <a:pt x="9" y="143"/>
                  </a:lnTo>
                  <a:lnTo>
                    <a:pt x="17" y="153"/>
                  </a:lnTo>
                  <a:lnTo>
                    <a:pt x="26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6"/>
                  </a:lnTo>
                  <a:lnTo>
                    <a:pt x="177" y="221"/>
                  </a:lnTo>
                  <a:lnTo>
                    <a:pt x="200" y="223"/>
                  </a:lnTo>
                  <a:lnTo>
                    <a:pt x="223" y="225"/>
                  </a:lnTo>
                  <a:lnTo>
                    <a:pt x="246" y="227"/>
                  </a:lnTo>
                  <a:lnTo>
                    <a:pt x="270" y="228"/>
                  </a:lnTo>
                  <a:lnTo>
                    <a:pt x="293" y="227"/>
                  </a:lnTo>
                  <a:lnTo>
                    <a:pt x="316" y="225"/>
                  </a:lnTo>
                  <a:lnTo>
                    <a:pt x="340" y="223"/>
                  </a:lnTo>
                  <a:lnTo>
                    <a:pt x="362" y="220"/>
                  </a:lnTo>
                  <a:lnTo>
                    <a:pt x="384" y="216"/>
                  </a:lnTo>
                  <a:lnTo>
                    <a:pt x="404" y="212"/>
                  </a:lnTo>
                  <a:lnTo>
                    <a:pt x="424" y="206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6"/>
                  </a:lnTo>
                  <a:lnTo>
                    <a:pt x="490" y="178"/>
                  </a:lnTo>
                  <a:lnTo>
                    <a:pt x="503" y="170"/>
                  </a:lnTo>
                  <a:lnTo>
                    <a:pt x="513" y="162"/>
                  </a:lnTo>
                  <a:lnTo>
                    <a:pt x="522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3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2" y="75"/>
                  </a:lnTo>
                  <a:lnTo>
                    <a:pt x="513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2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4" y="10"/>
                  </a:lnTo>
                  <a:lnTo>
                    <a:pt x="362" y="6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70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6"/>
                  </a:lnTo>
                  <a:lnTo>
                    <a:pt x="156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6" y="26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6" y="66"/>
                  </a:lnTo>
                  <a:lnTo>
                    <a:pt x="17" y="75"/>
                  </a:lnTo>
                  <a:lnTo>
                    <a:pt x="9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5" name="Freeform 45"/>
            <p:cNvSpPr/>
            <p:nvPr/>
          </p:nvSpPr>
          <p:spPr>
            <a:xfrm>
              <a:off x="4561" y="3874"/>
              <a:ext cx="646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1" y="143"/>
                </a:cxn>
                <a:cxn ang="0">
                  <a:pos x="29" y="162"/>
                </a:cxn>
                <a:cxn ang="0">
                  <a:pos x="58" y="179"/>
                </a:cxn>
                <a:cxn ang="0">
                  <a:pos x="94" y="194"/>
                </a:cxn>
                <a:cxn ang="0">
                  <a:pos x="137" y="207"/>
                </a:cxn>
                <a:cxn ang="0">
                  <a:pos x="186" y="217"/>
                </a:cxn>
                <a:cxn ang="0">
                  <a:pos x="239" y="223"/>
                </a:cxn>
                <a:cxn ang="0">
                  <a:pos x="294" y="227"/>
                </a:cxn>
                <a:cxn ang="0">
                  <a:pos x="350" y="227"/>
                </a:cxn>
                <a:cxn ang="0">
                  <a:pos x="405" y="223"/>
                </a:cxn>
                <a:cxn ang="0">
                  <a:pos x="458" y="217"/>
                </a:cxn>
                <a:cxn ang="0">
                  <a:pos x="507" y="207"/>
                </a:cxn>
                <a:cxn ang="0">
                  <a:pos x="550" y="194"/>
                </a:cxn>
                <a:cxn ang="0">
                  <a:pos x="586" y="179"/>
                </a:cxn>
                <a:cxn ang="0">
                  <a:pos x="615" y="162"/>
                </a:cxn>
                <a:cxn ang="0">
                  <a:pos x="634" y="143"/>
                </a:cxn>
                <a:cxn ang="0">
                  <a:pos x="643" y="123"/>
                </a:cxn>
                <a:cxn ang="0">
                  <a:pos x="643" y="104"/>
                </a:cxn>
                <a:cxn ang="0">
                  <a:pos x="634" y="84"/>
                </a:cxn>
                <a:cxn ang="0">
                  <a:pos x="615" y="65"/>
                </a:cxn>
                <a:cxn ang="0">
                  <a:pos x="586" y="48"/>
                </a:cxn>
                <a:cxn ang="0">
                  <a:pos x="550" y="33"/>
                </a:cxn>
                <a:cxn ang="0">
                  <a:pos x="507" y="20"/>
                </a:cxn>
                <a:cxn ang="0">
                  <a:pos x="458" y="10"/>
                </a:cxn>
                <a:cxn ang="0">
                  <a:pos x="405" y="3"/>
                </a:cxn>
                <a:cxn ang="0">
                  <a:pos x="350" y="0"/>
                </a:cxn>
                <a:cxn ang="0">
                  <a:pos x="294" y="0"/>
                </a:cxn>
                <a:cxn ang="0">
                  <a:pos x="239" y="3"/>
                </a:cxn>
                <a:cxn ang="0">
                  <a:pos x="185" y="10"/>
                </a:cxn>
                <a:cxn ang="0">
                  <a:pos x="137" y="20"/>
                </a:cxn>
                <a:cxn ang="0">
                  <a:pos x="94" y="33"/>
                </a:cxn>
                <a:cxn ang="0">
                  <a:pos x="58" y="48"/>
                </a:cxn>
                <a:cxn ang="0">
                  <a:pos x="29" y="66"/>
                </a:cxn>
                <a:cxn ang="0">
                  <a:pos x="11" y="84"/>
                </a:cxn>
                <a:cxn ang="0">
                  <a:pos x="1" y="104"/>
                </a:cxn>
              </a:cxnLst>
              <a:pathLst>
                <a:path w="646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1" y="143"/>
                  </a:lnTo>
                  <a:lnTo>
                    <a:pt x="19" y="153"/>
                  </a:lnTo>
                  <a:lnTo>
                    <a:pt x="29" y="162"/>
                  </a:lnTo>
                  <a:lnTo>
                    <a:pt x="43" y="171"/>
                  </a:lnTo>
                  <a:lnTo>
                    <a:pt x="58" y="179"/>
                  </a:lnTo>
                  <a:lnTo>
                    <a:pt x="75" y="187"/>
                  </a:lnTo>
                  <a:lnTo>
                    <a:pt x="94" y="194"/>
                  </a:lnTo>
                  <a:lnTo>
                    <a:pt x="116" y="201"/>
                  </a:lnTo>
                  <a:lnTo>
                    <a:pt x="137" y="207"/>
                  </a:lnTo>
                  <a:lnTo>
                    <a:pt x="161" y="212"/>
                  </a:lnTo>
                  <a:lnTo>
                    <a:pt x="186" y="217"/>
                  </a:lnTo>
                  <a:lnTo>
                    <a:pt x="213" y="221"/>
                  </a:lnTo>
                  <a:lnTo>
                    <a:pt x="239" y="223"/>
                  </a:lnTo>
                  <a:lnTo>
                    <a:pt x="266" y="226"/>
                  </a:lnTo>
                  <a:lnTo>
                    <a:pt x="294" y="227"/>
                  </a:lnTo>
                  <a:lnTo>
                    <a:pt x="321" y="228"/>
                  </a:lnTo>
                  <a:lnTo>
                    <a:pt x="350" y="227"/>
                  </a:lnTo>
                  <a:lnTo>
                    <a:pt x="379" y="226"/>
                  </a:lnTo>
                  <a:lnTo>
                    <a:pt x="405" y="223"/>
                  </a:lnTo>
                  <a:lnTo>
                    <a:pt x="433" y="221"/>
                  </a:lnTo>
                  <a:lnTo>
                    <a:pt x="458" y="217"/>
                  </a:lnTo>
                  <a:lnTo>
                    <a:pt x="483" y="212"/>
                  </a:lnTo>
                  <a:lnTo>
                    <a:pt x="507" y="207"/>
                  </a:lnTo>
                  <a:lnTo>
                    <a:pt x="530" y="201"/>
                  </a:lnTo>
                  <a:lnTo>
                    <a:pt x="550" y="194"/>
                  </a:lnTo>
                  <a:lnTo>
                    <a:pt x="569" y="186"/>
                  </a:lnTo>
                  <a:lnTo>
                    <a:pt x="586" y="179"/>
                  </a:lnTo>
                  <a:lnTo>
                    <a:pt x="601" y="171"/>
                  </a:lnTo>
                  <a:lnTo>
                    <a:pt x="615" y="162"/>
                  </a:lnTo>
                  <a:lnTo>
                    <a:pt x="625" y="152"/>
                  </a:lnTo>
                  <a:lnTo>
                    <a:pt x="634" y="143"/>
                  </a:lnTo>
                  <a:lnTo>
                    <a:pt x="640" y="133"/>
                  </a:lnTo>
                  <a:lnTo>
                    <a:pt x="643" y="123"/>
                  </a:lnTo>
                  <a:lnTo>
                    <a:pt x="645" y="114"/>
                  </a:lnTo>
                  <a:lnTo>
                    <a:pt x="643" y="104"/>
                  </a:lnTo>
                  <a:lnTo>
                    <a:pt x="640" y="94"/>
                  </a:lnTo>
                  <a:lnTo>
                    <a:pt x="634" y="84"/>
                  </a:lnTo>
                  <a:lnTo>
                    <a:pt x="625" y="75"/>
                  </a:lnTo>
                  <a:lnTo>
                    <a:pt x="615" y="65"/>
                  </a:lnTo>
                  <a:lnTo>
                    <a:pt x="601" y="57"/>
                  </a:lnTo>
                  <a:lnTo>
                    <a:pt x="586" y="48"/>
                  </a:lnTo>
                  <a:lnTo>
                    <a:pt x="569" y="40"/>
                  </a:lnTo>
                  <a:lnTo>
                    <a:pt x="550" y="33"/>
                  </a:lnTo>
                  <a:lnTo>
                    <a:pt x="530" y="26"/>
                  </a:lnTo>
                  <a:lnTo>
                    <a:pt x="507" y="20"/>
                  </a:lnTo>
                  <a:lnTo>
                    <a:pt x="483" y="15"/>
                  </a:lnTo>
                  <a:lnTo>
                    <a:pt x="458" y="10"/>
                  </a:lnTo>
                  <a:lnTo>
                    <a:pt x="433" y="7"/>
                  </a:lnTo>
                  <a:lnTo>
                    <a:pt x="405" y="3"/>
                  </a:lnTo>
                  <a:lnTo>
                    <a:pt x="378" y="1"/>
                  </a:lnTo>
                  <a:lnTo>
                    <a:pt x="350" y="0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6" y="1"/>
                  </a:lnTo>
                  <a:lnTo>
                    <a:pt x="239" y="3"/>
                  </a:lnTo>
                  <a:lnTo>
                    <a:pt x="211" y="7"/>
                  </a:lnTo>
                  <a:lnTo>
                    <a:pt x="185" y="10"/>
                  </a:lnTo>
                  <a:lnTo>
                    <a:pt x="161" y="15"/>
                  </a:lnTo>
                  <a:lnTo>
                    <a:pt x="137" y="20"/>
                  </a:lnTo>
                  <a:lnTo>
                    <a:pt x="116" y="27"/>
                  </a:lnTo>
                  <a:lnTo>
                    <a:pt x="94" y="33"/>
                  </a:lnTo>
                  <a:lnTo>
                    <a:pt x="75" y="40"/>
                  </a:lnTo>
                  <a:lnTo>
                    <a:pt x="58" y="48"/>
                  </a:lnTo>
                  <a:lnTo>
                    <a:pt x="43" y="57"/>
                  </a:lnTo>
                  <a:lnTo>
                    <a:pt x="29" y="66"/>
                  </a:lnTo>
                  <a:lnTo>
                    <a:pt x="19" y="75"/>
                  </a:lnTo>
                  <a:lnTo>
                    <a:pt x="11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6" name="Freeform 46"/>
            <p:cNvSpPr/>
            <p:nvPr/>
          </p:nvSpPr>
          <p:spPr>
            <a:xfrm>
              <a:off x="4561" y="3606"/>
              <a:ext cx="540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0" y="143"/>
                </a:cxn>
                <a:cxn ang="0">
                  <a:pos x="25" y="162"/>
                </a:cxn>
                <a:cxn ang="0">
                  <a:pos x="49" y="179"/>
                </a:cxn>
                <a:cxn ang="0">
                  <a:pos x="79" y="194"/>
                </a:cxn>
                <a:cxn ang="0">
                  <a:pos x="115" y="207"/>
                </a:cxn>
                <a:cxn ang="0">
                  <a:pos x="156" y="217"/>
                </a:cxn>
                <a:cxn ang="0">
                  <a:pos x="200" y="223"/>
                </a:cxn>
                <a:cxn ang="0">
                  <a:pos x="246" y="227"/>
                </a:cxn>
                <a:cxn ang="0">
                  <a:pos x="293" y="227"/>
                </a:cxn>
                <a:cxn ang="0">
                  <a:pos x="339" y="223"/>
                </a:cxn>
                <a:cxn ang="0">
                  <a:pos x="383" y="217"/>
                </a:cxn>
                <a:cxn ang="0">
                  <a:pos x="424" y="207"/>
                </a:cxn>
                <a:cxn ang="0">
                  <a:pos x="460" y="194"/>
                </a:cxn>
                <a:cxn ang="0">
                  <a:pos x="490" y="179"/>
                </a:cxn>
                <a:cxn ang="0">
                  <a:pos x="514" y="162"/>
                </a:cxn>
                <a:cxn ang="0">
                  <a:pos x="530" y="143"/>
                </a:cxn>
                <a:cxn ang="0">
                  <a:pos x="538" y="123"/>
                </a:cxn>
                <a:cxn ang="0">
                  <a:pos x="538" y="104"/>
                </a:cxn>
                <a:cxn ang="0">
                  <a:pos x="530" y="84"/>
                </a:cxn>
                <a:cxn ang="0">
                  <a:pos x="514" y="65"/>
                </a:cxn>
                <a:cxn ang="0">
                  <a:pos x="490" y="48"/>
                </a:cxn>
                <a:cxn ang="0">
                  <a:pos x="460" y="33"/>
                </a:cxn>
                <a:cxn ang="0">
                  <a:pos x="424" y="20"/>
                </a:cxn>
                <a:cxn ang="0">
                  <a:pos x="383" y="10"/>
                </a:cxn>
                <a:cxn ang="0">
                  <a:pos x="339" y="3"/>
                </a:cxn>
                <a:cxn ang="0">
                  <a:pos x="293" y="0"/>
                </a:cxn>
                <a:cxn ang="0">
                  <a:pos x="246" y="0"/>
                </a:cxn>
                <a:cxn ang="0">
                  <a:pos x="200" y="3"/>
                </a:cxn>
                <a:cxn ang="0">
                  <a:pos x="155" y="10"/>
                </a:cxn>
                <a:cxn ang="0">
                  <a:pos x="115" y="20"/>
                </a:cxn>
                <a:cxn ang="0">
                  <a:pos x="79" y="33"/>
                </a:cxn>
                <a:cxn ang="0">
                  <a:pos x="49" y="48"/>
                </a:cxn>
                <a:cxn ang="0">
                  <a:pos x="25" y="66"/>
                </a:cxn>
                <a:cxn ang="0">
                  <a:pos x="10" y="84"/>
                </a:cxn>
                <a:cxn ang="0">
                  <a:pos x="1" y="104"/>
                </a:cxn>
              </a:cxnLst>
              <a:pathLst>
                <a:path w="540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3"/>
                  </a:lnTo>
                  <a:lnTo>
                    <a:pt x="16" y="153"/>
                  </a:lnTo>
                  <a:lnTo>
                    <a:pt x="25" y="162"/>
                  </a:lnTo>
                  <a:lnTo>
                    <a:pt x="36" y="171"/>
                  </a:lnTo>
                  <a:lnTo>
                    <a:pt x="49" y="179"/>
                  </a:lnTo>
                  <a:lnTo>
                    <a:pt x="63" y="187"/>
                  </a:lnTo>
                  <a:lnTo>
                    <a:pt x="79" y="194"/>
                  </a:lnTo>
                  <a:lnTo>
                    <a:pt x="97" y="201"/>
                  </a:lnTo>
                  <a:lnTo>
                    <a:pt x="115" y="207"/>
                  </a:lnTo>
                  <a:lnTo>
                    <a:pt x="135" y="212"/>
                  </a:lnTo>
                  <a:lnTo>
                    <a:pt x="156" y="217"/>
                  </a:lnTo>
                  <a:lnTo>
                    <a:pt x="178" y="221"/>
                  </a:lnTo>
                  <a:lnTo>
                    <a:pt x="200" y="223"/>
                  </a:lnTo>
                  <a:lnTo>
                    <a:pt x="223" y="226"/>
                  </a:lnTo>
                  <a:lnTo>
                    <a:pt x="246" y="227"/>
                  </a:lnTo>
                  <a:lnTo>
                    <a:pt x="269" y="228"/>
                  </a:lnTo>
                  <a:lnTo>
                    <a:pt x="293" y="227"/>
                  </a:lnTo>
                  <a:lnTo>
                    <a:pt x="317" y="226"/>
                  </a:lnTo>
                  <a:lnTo>
                    <a:pt x="339" y="223"/>
                  </a:lnTo>
                  <a:lnTo>
                    <a:pt x="362" y="221"/>
                  </a:lnTo>
                  <a:lnTo>
                    <a:pt x="383" y="217"/>
                  </a:lnTo>
                  <a:lnTo>
                    <a:pt x="404" y="212"/>
                  </a:lnTo>
                  <a:lnTo>
                    <a:pt x="424" y="207"/>
                  </a:lnTo>
                  <a:lnTo>
                    <a:pt x="443" y="201"/>
                  </a:lnTo>
                  <a:lnTo>
                    <a:pt x="460" y="194"/>
                  </a:lnTo>
                  <a:lnTo>
                    <a:pt x="476" y="187"/>
                  </a:lnTo>
                  <a:lnTo>
                    <a:pt x="490" y="179"/>
                  </a:lnTo>
                  <a:lnTo>
                    <a:pt x="503" y="171"/>
                  </a:lnTo>
                  <a:lnTo>
                    <a:pt x="514" y="162"/>
                  </a:lnTo>
                  <a:lnTo>
                    <a:pt x="523" y="152"/>
                  </a:lnTo>
                  <a:lnTo>
                    <a:pt x="530" y="143"/>
                  </a:lnTo>
                  <a:lnTo>
                    <a:pt x="535" y="133"/>
                  </a:lnTo>
                  <a:lnTo>
                    <a:pt x="538" y="123"/>
                  </a:lnTo>
                  <a:lnTo>
                    <a:pt x="539" y="114"/>
                  </a:lnTo>
                  <a:lnTo>
                    <a:pt x="538" y="104"/>
                  </a:lnTo>
                  <a:lnTo>
                    <a:pt x="535" y="94"/>
                  </a:lnTo>
                  <a:lnTo>
                    <a:pt x="530" y="84"/>
                  </a:lnTo>
                  <a:lnTo>
                    <a:pt x="523" y="75"/>
                  </a:lnTo>
                  <a:lnTo>
                    <a:pt x="514" y="65"/>
                  </a:lnTo>
                  <a:lnTo>
                    <a:pt x="503" y="57"/>
                  </a:lnTo>
                  <a:lnTo>
                    <a:pt x="490" y="48"/>
                  </a:lnTo>
                  <a:lnTo>
                    <a:pt x="476" y="40"/>
                  </a:lnTo>
                  <a:lnTo>
                    <a:pt x="460" y="33"/>
                  </a:lnTo>
                  <a:lnTo>
                    <a:pt x="443" y="26"/>
                  </a:lnTo>
                  <a:lnTo>
                    <a:pt x="424" y="20"/>
                  </a:lnTo>
                  <a:lnTo>
                    <a:pt x="404" y="15"/>
                  </a:lnTo>
                  <a:lnTo>
                    <a:pt x="383" y="10"/>
                  </a:lnTo>
                  <a:lnTo>
                    <a:pt x="362" y="7"/>
                  </a:lnTo>
                  <a:lnTo>
                    <a:pt x="339" y="3"/>
                  </a:lnTo>
                  <a:lnTo>
                    <a:pt x="316" y="1"/>
                  </a:lnTo>
                  <a:lnTo>
                    <a:pt x="293" y="0"/>
                  </a:lnTo>
                  <a:lnTo>
                    <a:pt x="269" y="0"/>
                  </a:lnTo>
                  <a:lnTo>
                    <a:pt x="246" y="0"/>
                  </a:lnTo>
                  <a:lnTo>
                    <a:pt x="223" y="1"/>
                  </a:lnTo>
                  <a:lnTo>
                    <a:pt x="200" y="3"/>
                  </a:lnTo>
                  <a:lnTo>
                    <a:pt x="177" y="7"/>
                  </a:lnTo>
                  <a:lnTo>
                    <a:pt x="155" y="10"/>
                  </a:lnTo>
                  <a:lnTo>
                    <a:pt x="135" y="15"/>
                  </a:lnTo>
                  <a:lnTo>
                    <a:pt x="115" y="20"/>
                  </a:lnTo>
                  <a:lnTo>
                    <a:pt x="97" y="27"/>
                  </a:lnTo>
                  <a:lnTo>
                    <a:pt x="79" y="33"/>
                  </a:lnTo>
                  <a:lnTo>
                    <a:pt x="63" y="40"/>
                  </a:lnTo>
                  <a:lnTo>
                    <a:pt x="49" y="48"/>
                  </a:lnTo>
                  <a:lnTo>
                    <a:pt x="36" y="57"/>
                  </a:lnTo>
                  <a:lnTo>
                    <a:pt x="25" y="66"/>
                  </a:lnTo>
                  <a:lnTo>
                    <a:pt x="16" y="75"/>
                  </a:lnTo>
                  <a:lnTo>
                    <a:pt x="10" y="84"/>
                  </a:lnTo>
                  <a:lnTo>
                    <a:pt x="4" y="94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7" name="Freeform 47"/>
            <p:cNvSpPr/>
            <p:nvPr/>
          </p:nvSpPr>
          <p:spPr>
            <a:xfrm>
              <a:off x="2885" y="3754"/>
              <a:ext cx="637" cy="229"/>
            </a:xfrm>
            <a:custGeom>
              <a:avLst/>
              <a:gdLst/>
              <a:ahLst/>
              <a:cxnLst>
                <a:cxn ang="0">
                  <a:pos x="1" y="124"/>
                </a:cxn>
                <a:cxn ang="0">
                  <a:pos x="10" y="144"/>
                </a:cxn>
                <a:cxn ang="0">
                  <a:pos x="29" y="162"/>
                </a:cxn>
                <a:cxn ang="0">
                  <a:pos x="56" y="180"/>
                </a:cxn>
                <a:cxn ang="0">
                  <a:pos x="93" y="195"/>
                </a:cxn>
                <a:cxn ang="0">
                  <a:pos x="135" y="208"/>
                </a:cxn>
                <a:cxn ang="0">
                  <a:pos x="182" y="218"/>
                </a:cxn>
                <a:cxn ang="0">
                  <a:pos x="234" y="225"/>
                </a:cxn>
                <a:cxn ang="0">
                  <a:pos x="290" y="228"/>
                </a:cxn>
                <a:cxn ang="0">
                  <a:pos x="345" y="228"/>
                </a:cxn>
                <a:cxn ang="0">
                  <a:pos x="400" y="224"/>
                </a:cxn>
                <a:cxn ang="0">
                  <a:pos x="451" y="218"/>
                </a:cxn>
                <a:cxn ang="0">
                  <a:pos x="500" y="208"/>
                </a:cxn>
                <a:cxn ang="0">
                  <a:pos x="542" y="195"/>
                </a:cxn>
                <a:cxn ang="0">
                  <a:pos x="578" y="180"/>
                </a:cxn>
                <a:cxn ang="0">
                  <a:pos x="605" y="162"/>
                </a:cxn>
                <a:cxn ang="0">
                  <a:pos x="624" y="144"/>
                </a:cxn>
                <a:cxn ang="0">
                  <a:pos x="634" y="124"/>
                </a:cxn>
                <a:cxn ang="0">
                  <a:pos x="634" y="104"/>
                </a:cxn>
                <a:cxn ang="0">
                  <a:pos x="624" y="85"/>
                </a:cxn>
                <a:cxn ang="0">
                  <a:pos x="605" y="66"/>
                </a:cxn>
                <a:cxn ang="0">
                  <a:pos x="578" y="49"/>
                </a:cxn>
                <a:cxn ang="0">
                  <a:pos x="542" y="34"/>
                </a:cxn>
                <a:cxn ang="0">
                  <a:pos x="500" y="21"/>
                </a:cxn>
                <a:cxn ang="0">
                  <a:pos x="451" y="11"/>
                </a:cxn>
                <a:cxn ang="0">
                  <a:pos x="400" y="4"/>
                </a:cxn>
                <a:cxn ang="0">
                  <a:pos x="345" y="1"/>
                </a:cxn>
                <a:cxn ang="0">
                  <a:pos x="290" y="1"/>
                </a:cxn>
                <a:cxn ang="0">
                  <a:pos x="234" y="4"/>
                </a:cxn>
                <a:cxn ang="0">
                  <a:pos x="182" y="11"/>
                </a:cxn>
                <a:cxn ang="0">
                  <a:pos x="135" y="21"/>
                </a:cxn>
                <a:cxn ang="0">
                  <a:pos x="93" y="34"/>
                </a:cxn>
                <a:cxn ang="0">
                  <a:pos x="56" y="49"/>
                </a:cxn>
                <a:cxn ang="0">
                  <a:pos x="29" y="66"/>
                </a:cxn>
                <a:cxn ang="0">
                  <a:pos x="10" y="85"/>
                </a:cxn>
                <a:cxn ang="0">
                  <a:pos x="1" y="104"/>
                </a:cxn>
              </a:cxnLst>
              <a:pathLst>
                <a:path w="637" h="229">
                  <a:moveTo>
                    <a:pt x="0" y="114"/>
                  </a:moveTo>
                  <a:lnTo>
                    <a:pt x="1" y="124"/>
                  </a:lnTo>
                  <a:lnTo>
                    <a:pt x="4" y="134"/>
                  </a:lnTo>
                  <a:lnTo>
                    <a:pt x="10" y="144"/>
                  </a:lnTo>
                  <a:lnTo>
                    <a:pt x="18" y="153"/>
                  </a:lnTo>
                  <a:lnTo>
                    <a:pt x="29" y="162"/>
                  </a:lnTo>
                  <a:lnTo>
                    <a:pt x="42" y="171"/>
                  </a:lnTo>
                  <a:lnTo>
                    <a:pt x="56" y="180"/>
                  </a:lnTo>
                  <a:lnTo>
                    <a:pt x="74" y="188"/>
                  </a:lnTo>
                  <a:lnTo>
                    <a:pt x="93" y="195"/>
                  </a:lnTo>
                  <a:lnTo>
                    <a:pt x="113" y="201"/>
                  </a:lnTo>
                  <a:lnTo>
                    <a:pt x="135" y="208"/>
                  </a:lnTo>
                  <a:lnTo>
                    <a:pt x="159" y="213"/>
                  </a:lnTo>
                  <a:lnTo>
                    <a:pt x="182" y="218"/>
                  </a:lnTo>
                  <a:lnTo>
                    <a:pt x="208" y="221"/>
                  </a:lnTo>
                  <a:lnTo>
                    <a:pt x="234" y="225"/>
                  </a:lnTo>
                  <a:lnTo>
                    <a:pt x="261" y="227"/>
                  </a:lnTo>
                  <a:lnTo>
                    <a:pt x="290" y="228"/>
                  </a:lnTo>
                  <a:lnTo>
                    <a:pt x="317" y="228"/>
                  </a:lnTo>
                  <a:lnTo>
                    <a:pt x="345" y="228"/>
                  </a:lnTo>
                  <a:lnTo>
                    <a:pt x="372" y="226"/>
                  </a:lnTo>
                  <a:lnTo>
                    <a:pt x="400" y="224"/>
                  </a:lnTo>
                  <a:lnTo>
                    <a:pt x="425" y="221"/>
                  </a:lnTo>
                  <a:lnTo>
                    <a:pt x="451" y="218"/>
                  </a:lnTo>
                  <a:lnTo>
                    <a:pt x="476" y="213"/>
                  </a:lnTo>
                  <a:lnTo>
                    <a:pt x="500" y="208"/>
                  </a:lnTo>
                  <a:lnTo>
                    <a:pt x="521" y="201"/>
                  </a:lnTo>
                  <a:lnTo>
                    <a:pt x="542" y="195"/>
                  </a:lnTo>
                  <a:lnTo>
                    <a:pt x="561" y="188"/>
                  </a:lnTo>
                  <a:lnTo>
                    <a:pt x="578" y="180"/>
                  </a:lnTo>
                  <a:lnTo>
                    <a:pt x="593" y="171"/>
                  </a:lnTo>
                  <a:lnTo>
                    <a:pt x="605" y="162"/>
                  </a:lnTo>
                  <a:lnTo>
                    <a:pt x="615" y="153"/>
                  </a:lnTo>
                  <a:lnTo>
                    <a:pt x="624" y="144"/>
                  </a:lnTo>
                  <a:lnTo>
                    <a:pt x="631" y="134"/>
                  </a:lnTo>
                  <a:lnTo>
                    <a:pt x="634" y="124"/>
                  </a:lnTo>
                  <a:lnTo>
                    <a:pt x="636" y="114"/>
                  </a:lnTo>
                  <a:lnTo>
                    <a:pt x="634" y="104"/>
                  </a:lnTo>
                  <a:lnTo>
                    <a:pt x="631" y="94"/>
                  </a:lnTo>
                  <a:lnTo>
                    <a:pt x="624" y="85"/>
                  </a:lnTo>
                  <a:lnTo>
                    <a:pt x="615" y="75"/>
                  </a:lnTo>
                  <a:lnTo>
                    <a:pt x="605" y="66"/>
                  </a:lnTo>
                  <a:lnTo>
                    <a:pt x="592" y="57"/>
                  </a:lnTo>
                  <a:lnTo>
                    <a:pt x="578" y="49"/>
                  </a:lnTo>
                  <a:lnTo>
                    <a:pt x="561" y="41"/>
                  </a:lnTo>
                  <a:lnTo>
                    <a:pt x="542" y="34"/>
                  </a:lnTo>
                  <a:lnTo>
                    <a:pt x="521" y="27"/>
                  </a:lnTo>
                  <a:lnTo>
                    <a:pt x="500" y="21"/>
                  </a:lnTo>
                  <a:lnTo>
                    <a:pt x="476" y="16"/>
                  </a:lnTo>
                  <a:lnTo>
                    <a:pt x="451" y="11"/>
                  </a:lnTo>
                  <a:lnTo>
                    <a:pt x="425" y="7"/>
                  </a:lnTo>
                  <a:lnTo>
                    <a:pt x="400" y="4"/>
                  </a:lnTo>
                  <a:lnTo>
                    <a:pt x="372" y="2"/>
                  </a:lnTo>
                  <a:lnTo>
                    <a:pt x="345" y="1"/>
                  </a:lnTo>
                  <a:lnTo>
                    <a:pt x="317" y="0"/>
                  </a:lnTo>
                  <a:lnTo>
                    <a:pt x="290" y="1"/>
                  </a:lnTo>
                  <a:lnTo>
                    <a:pt x="261" y="2"/>
                  </a:lnTo>
                  <a:lnTo>
                    <a:pt x="234" y="4"/>
                  </a:lnTo>
                  <a:lnTo>
                    <a:pt x="208" y="7"/>
                  </a:lnTo>
                  <a:lnTo>
                    <a:pt x="182" y="11"/>
                  </a:lnTo>
                  <a:lnTo>
                    <a:pt x="158" y="16"/>
                  </a:lnTo>
                  <a:lnTo>
                    <a:pt x="135" y="21"/>
                  </a:lnTo>
                  <a:lnTo>
                    <a:pt x="113" y="27"/>
                  </a:lnTo>
                  <a:lnTo>
                    <a:pt x="93" y="34"/>
                  </a:lnTo>
                  <a:lnTo>
                    <a:pt x="74" y="41"/>
                  </a:lnTo>
                  <a:lnTo>
                    <a:pt x="56" y="49"/>
                  </a:lnTo>
                  <a:lnTo>
                    <a:pt x="42" y="57"/>
                  </a:lnTo>
                  <a:lnTo>
                    <a:pt x="29" y="66"/>
                  </a:lnTo>
                  <a:lnTo>
                    <a:pt x="18" y="75"/>
                  </a:lnTo>
                  <a:lnTo>
                    <a:pt x="10" y="85"/>
                  </a:lnTo>
                  <a:lnTo>
                    <a:pt x="4" y="95"/>
                  </a:lnTo>
                  <a:lnTo>
                    <a:pt x="1" y="104"/>
                  </a:lnTo>
                  <a:lnTo>
                    <a:pt x="0" y="1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8" name="Freeform 48"/>
            <p:cNvSpPr/>
            <p:nvPr/>
          </p:nvSpPr>
          <p:spPr>
            <a:xfrm>
              <a:off x="3469" y="2916"/>
              <a:ext cx="967" cy="376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477" y="0"/>
                </a:cxn>
                <a:cxn ang="0">
                  <a:pos x="966" y="194"/>
                </a:cxn>
                <a:cxn ang="0">
                  <a:pos x="477" y="375"/>
                </a:cxn>
                <a:cxn ang="0">
                  <a:pos x="0" y="188"/>
                </a:cxn>
              </a:cxnLst>
              <a:pathLst>
                <a:path w="967" h="376">
                  <a:moveTo>
                    <a:pt x="0" y="188"/>
                  </a:moveTo>
                  <a:lnTo>
                    <a:pt x="477" y="0"/>
                  </a:lnTo>
                  <a:lnTo>
                    <a:pt x="966" y="194"/>
                  </a:lnTo>
                  <a:lnTo>
                    <a:pt x="477" y="375"/>
                  </a:lnTo>
                  <a:lnTo>
                    <a:pt x="0" y="18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69" name="Freeform 49"/>
            <p:cNvSpPr/>
            <p:nvPr/>
          </p:nvSpPr>
          <p:spPr>
            <a:xfrm>
              <a:off x="4715" y="3010"/>
              <a:ext cx="873" cy="265"/>
            </a:xfrm>
            <a:custGeom>
              <a:avLst/>
              <a:gdLst/>
              <a:ahLst/>
              <a:cxnLst>
                <a:cxn ang="0">
                  <a:pos x="872" y="264"/>
                </a:cxn>
                <a:cxn ang="0">
                  <a:pos x="872" y="0"/>
                </a:cxn>
                <a:cxn ang="0">
                  <a:pos x="0" y="0"/>
                </a:cxn>
                <a:cxn ang="0">
                  <a:pos x="0" y="264"/>
                </a:cxn>
                <a:cxn ang="0">
                  <a:pos x="872" y="264"/>
                </a:cxn>
              </a:cxnLst>
              <a:pathLst>
                <a:path w="873" h="265">
                  <a:moveTo>
                    <a:pt x="872" y="264"/>
                  </a:moveTo>
                  <a:lnTo>
                    <a:pt x="872" y="0"/>
                  </a:lnTo>
                  <a:lnTo>
                    <a:pt x="0" y="0"/>
                  </a:lnTo>
                  <a:lnTo>
                    <a:pt x="0" y="264"/>
                  </a:lnTo>
                  <a:lnTo>
                    <a:pt x="872" y="26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70" name="Freeform 50"/>
            <p:cNvSpPr/>
            <p:nvPr/>
          </p:nvSpPr>
          <p:spPr>
            <a:xfrm>
              <a:off x="2447" y="3003"/>
              <a:ext cx="760" cy="233"/>
            </a:xfrm>
            <a:custGeom>
              <a:avLst/>
              <a:gdLst/>
              <a:ahLst/>
              <a:cxnLst>
                <a:cxn ang="0">
                  <a:pos x="759" y="232"/>
                </a:cxn>
                <a:cxn ang="0">
                  <a:pos x="759" y="0"/>
                </a:cxn>
                <a:cxn ang="0">
                  <a:pos x="0" y="0"/>
                </a:cxn>
                <a:cxn ang="0">
                  <a:pos x="0" y="232"/>
                </a:cxn>
                <a:cxn ang="0">
                  <a:pos x="759" y="232"/>
                </a:cxn>
              </a:cxnLst>
              <a:pathLst>
                <a:path w="760" h="233">
                  <a:moveTo>
                    <a:pt x="759" y="232"/>
                  </a:moveTo>
                  <a:lnTo>
                    <a:pt x="759" y="0"/>
                  </a:lnTo>
                  <a:lnTo>
                    <a:pt x="0" y="0"/>
                  </a:lnTo>
                  <a:lnTo>
                    <a:pt x="0" y="232"/>
                  </a:lnTo>
                  <a:lnTo>
                    <a:pt x="759" y="23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71" name="Rectangle 51"/>
            <p:cNvSpPr/>
            <p:nvPr/>
          </p:nvSpPr>
          <p:spPr>
            <a:xfrm>
              <a:off x="4602" y="3571"/>
              <a:ext cx="4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2" name="Freeform 52"/>
            <p:cNvSpPr/>
            <p:nvPr/>
          </p:nvSpPr>
          <p:spPr>
            <a:xfrm>
              <a:off x="3683" y="3726"/>
              <a:ext cx="782" cy="258"/>
            </a:xfrm>
            <a:custGeom>
              <a:avLst/>
              <a:gdLst/>
              <a:ahLst/>
              <a:cxnLst>
                <a:cxn ang="0">
                  <a:pos x="781" y="257"/>
                </a:cxn>
                <a:cxn ang="0">
                  <a:pos x="781" y="0"/>
                </a:cxn>
                <a:cxn ang="0">
                  <a:pos x="0" y="0"/>
                </a:cxn>
                <a:cxn ang="0">
                  <a:pos x="0" y="257"/>
                </a:cxn>
                <a:cxn ang="0">
                  <a:pos x="781" y="257"/>
                </a:cxn>
              </a:cxnLst>
              <a:pathLst>
                <a:path w="782" h="258">
                  <a:moveTo>
                    <a:pt x="781" y="257"/>
                  </a:moveTo>
                  <a:lnTo>
                    <a:pt x="781" y="0"/>
                  </a:lnTo>
                  <a:lnTo>
                    <a:pt x="0" y="0"/>
                  </a:lnTo>
                  <a:lnTo>
                    <a:pt x="0" y="257"/>
                  </a:lnTo>
                  <a:lnTo>
                    <a:pt x="781" y="25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30773" name="Rectangle 53"/>
            <p:cNvSpPr/>
            <p:nvPr/>
          </p:nvSpPr>
          <p:spPr>
            <a:xfrm>
              <a:off x="2606" y="2472"/>
              <a:ext cx="4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4" name="Rectangle 54"/>
            <p:cNvSpPr/>
            <p:nvPr/>
          </p:nvSpPr>
          <p:spPr>
            <a:xfrm>
              <a:off x="4725" y="2483"/>
              <a:ext cx="5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5" name="Rectangle 55"/>
            <p:cNvSpPr/>
            <p:nvPr/>
          </p:nvSpPr>
          <p:spPr>
            <a:xfrm>
              <a:off x="5196" y="2647"/>
              <a:ext cx="54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budget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6" name="Rectangle 56"/>
            <p:cNvSpPr/>
            <p:nvPr/>
          </p:nvSpPr>
          <p:spPr>
            <a:xfrm>
              <a:off x="4377" y="2627"/>
              <a:ext cx="3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did</a:t>
              </a:r>
              <a:endPara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7" name="Rectangle 57"/>
            <p:cNvSpPr/>
            <p:nvPr/>
          </p:nvSpPr>
          <p:spPr>
            <a:xfrm>
              <a:off x="4720" y="2989"/>
              <a:ext cx="89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Departments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8" name="Rectangle 58"/>
            <p:cNvSpPr/>
            <p:nvPr/>
          </p:nvSpPr>
          <p:spPr>
            <a:xfrm>
              <a:off x="2208" y="2621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  <a:endPara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79" name="Rectangle 59"/>
            <p:cNvSpPr/>
            <p:nvPr/>
          </p:nvSpPr>
          <p:spPr>
            <a:xfrm>
              <a:off x="3225" y="2627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0" name="Rectangle 60"/>
            <p:cNvSpPr/>
            <p:nvPr/>
          </p:nvSpPr>
          <p:spPr>
            <a:xfrm>
              <a:off x="3652" y="3736"/>
              <a:ext cx="78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Mgr_Appts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1" name="Rectangle 61"/>
            <p:cNvSpPr/>
            <p:nvPr/>
          </p:nvSpPr>
          <p:spPr>
            <a:xfrm>
              <a:off x="3592" y="2994"/>
              <a:ext cx="73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Manages3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2" name="Rectangle 62"/>
            <p:cNvSpPr/>
            <p:nvPr/>
          </p:nvSpPr>
          <p:spPr>
            <a:xfrm>
              <a:off x="4542" y="3892"/>
              <a:ext cx="61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dbudget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3" name="Rectangle 63"/>
            <p:cNvSpPr/>
            <p:nvPr/>
          </p:nvSpPr>
          <p:spPr>
            <a:xfrm>
              <a:off x="2859" y="3742"/>
              <a:ext cx="65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apptnum</a:t>
              </a:r>
              <a:endPara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4" name="Line 64"/>
            <p:cNvSpPr/>
            <p:nvPr/>
          </p:nvSpPr>
          <p:spPr>
            <a:xfrm>
              <a:off x="2327" y="2874"/>
              <a:ext cx="328" cy="127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5" name="Line 65"/>
            <p:cNvSpPr/>
            <p:nvPr/>
          </p:nvSpPr>
          <p:spPr>
            <a:xfrm>
              <a:off x="2832" y="2711"/>
              <a:ext cx="0" cy="29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6" name="Line 66"/>
            <p:cNvSpPr/>
            <p:nvPr/>
          </p:nvSpPr>
          <p:spPr>
            <a:xfrm flipH="1">
              <a:off x="3078" y="2874"/>
              <a:ext cx="257" cy="127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7" name="Line 67"/>
            <p:cNvSpPr/>
            <p:nvPr/>
          </p:nvSpPr>
          <p:spPr>
            <a:xfrm flipH="1">
              <a:off x="3202" y="3101"/>
              <a:ext cx="277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88" name="Line 68"/>
            <p:cNvSpPr/>
            <p:nvPr/>
          </p:nvSpPr>
          <p:spPr>
            <a:xfrm>
              <a:off x="4407" y="3110"/>
              <a:ext cx="303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30789" name="Line 69"/>
            <p:cNvSpPr/>
            <p:nvPr/>
          </p:nvSpPr>
          <p:spPr>
            <a:xfrm flipH="1">
              <a:off x="3507" y="3849"/>
              <a:ext cx="171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90" name="Line 70"/>
            <p:cNvSpPr/>
            <p:nvPr/>
          </p:nvSpPr>
          <p:spPr>
            <a:xfrm flipH="1">
              <a:off x="4469" y="3757"/>
              <a:ext cx="85" cy="88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91" name="Line 71"/>
            <p:cNvSpPr/>
            <p:nvPr/>
          </p:nvSpPr>
          <p:spPr>
            <a:xfrm flipH="1" flipV="1">
              <a:off x="4440" y="3902"/>
              <a:ext cx="124" cy="104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92" name="Line 72"/>
            <p:cNvSpPr/>
            <p:nvPr/>
          </p:nvSpPr>
          <p:spPr>
            <a:xfrm>
              <a:off x="4497" y="2874"/>
              <a:ext cx="289" cy="127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93" name="Line 73"/>
            <p:cNvSpPr/>
            <p:nvPr/>
          </p:nvSpPr>
          <p:spPr>
            <a:xfrm>
              <a:off x="4992" y="2711"/>
              <a:ext cx="0" cy="28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94" name="Line 74"/>
            <p:cNvSpPr/>
            <p:nvPr/>
          </p:nvSpPr>
          <p:spPr>
            <a:xfrm flipH="1">
              <a:off x="5266" y="2884"/>
              <a:ext cx="220" cy="12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795" name="Line 75"/>
            <p:cNvSpPr/>
            <p:nvPr/>
          </p:nvSpPr>
          <p:spPr>
            <a:xfrm>
              <a:off x="3949" y="3312"/>
              <a:ext cx="0" cy="399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" name="Rectangle 77"/>
          <p:cNvSpPr/>
          <p:nvPr/>
        </p:nvSpPr>
        <p:spPr>
          <a:xfrm>
            <a:off x="609600" y="5486400"/>
            <a:ext cx="3257550" cy="7588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2000" dirty="0">
                <a:solidFill>
                  <a:srgbClr val="1509B3"/>
                </a:solidFill>
                <a:latin typeface="Times New Roman" panose="02020603050405020304" pitchFamily="18" charset="0"/>
              </a:rPr>
              <a:t>Misleading</a:t>
            </a:r>
            <a:r>
              <a:rPr lang="en-US" altLang="en-US" sz="2000" dirty="0">
                <a:solidFill>
                  <a:srgbClr val="434FD6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suggests dbudget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en-US" sz="20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>
              <a:buClrTx/>
              <a:buFontTx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tied to managed dept.</a:t>
            </a:r>
            <a:r>
              <a:rPr lang="en-US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endParaRPr lang="en-US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7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charRg st="7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charRg st="7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char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7">
                                            <p:txEl>
                                              <p:char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7">
                                            <p:txEl>
                                              <p:charRg st="135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charRg st="3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0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2771" name="Rectangle 4"/>
          <p:cNvSpPr>
            <a:spLocks noGrp="1"/>
          </p:cNvSpPr>
          <p:nvPr>
            <p:ph type="title" hasCustomPrompt="1"/>
          </p:nvPr>
        </p:nvSpPr>
        <p:spPr>
          <a:xfrm>
            <a:off x="1143000" y="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Summary of Conceptual Design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32772" name="Rectangle 5"/>
          <p:cNvSpPr>
            <a:spLocks noGrp="1"/>
          </p:cNvSpPr>
          <p:nvPr>
            <p:ph idx="1" hasCustomPrompt="1"/>
          </p:nvPr>
        </p:nvSpPr>
        <p:spPr>
          <a:xfrm>
            <a:off x="-635" y="1143000"/>
            <a:ext cx="9214485" cy="51816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i="1" dirty="0">
                <a:latin typeface="Times New Roman" panose="02020603050405020304" pitchFamily="18" charset="0"/>
              </a:rPr>
              <a:t>Conceptual design </a:t>
            </a:r>
            <a:r>
              <a:rPr lang="en-US" altLang="en-US" dirty="0">
                <a:latin typeface="Times New Roman" panose="02020603050405020304" pitchFamily="18" charset="0"/>
              </a:rPr>
              <a:t>follows 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requirements analysis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Yields a high-level description of data to be stored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ER model popular for conceptual design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ER diagram is very expressive, close to the way people think about their applications.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Basic ER constructs: </a:t>
            </a:r>
            <a:r>
              <a:rPr lang="en-US" altLang="en-US" i="1" dirty="0">
                <a:latin typeface="Times New Roman" panose="02020603050405020304" pitchFamily="18" charset="0"/>
              </a:rPr>
              <a:t>entities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</a:rPr>
              <a:t>relationships</a:t>
            </a:r>
            <a:r>
              <a:rPr lang="en-US" altLang="en-US" dirty="0">
                <a:latin typeface="Times New Roman" panose="02020603050405020304" pitchFamily="18" charset="0"/>
              </a:rPr>
              <a:t>, and </a:t>
            </a:r>
            <a:r>
              <a:rPr lang="en-US" altLang="en-US" i="1" dirty="0">
                <a:latin typeface="Times New Roman" panose="02020603050405020304" pitchFamily="18" charset="0"/>
              </a:rPr>
              <a:t>attributes</a:t>
            </a:r>
            <a:r>
              <a:rPr lang="en-US" altLang="en-US" dirty="0">
                <a:latin typeface="Times New Roman" panose="02020603050405020304" pitchFamily="18" charset="0"/>
              </a:rPr>
              <a:t> (of entities and relationships).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Some additional constructs: </a:t>
            </a:r>
            <a:r>
              <a:rPr lang="en-US" altLang="en-US" i="1" dirty="0">
                <a:latin typeface="Times New Roman" panose="02020603050405020304" pitchFamily="18" charset="0"/>
              </a:rPr>
              <a:t>weak entities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i="1" dirty="0">
                <a:latin typeface="Times New Roman" panose="02020603050405020304" pitchFamily="18" charset="0"/>
              </a:rPr>
              <a:t> hierarchies</a:t>
            </a:r>
            <a:r>
              <a:rPr lang="en-US" altLang="en-US" dirty="0">
                <a:latin typeface="Times New Roman" panose="02020603050405020304" pitchFamily="18" charset="0"/>
              </a:rPr>
              <a:t>, and </a:t>
            </a:r>
            <a:r>
              <a:rPr lang="en-US" altLang="en-US" i="1" dirty="0">
                <a:latin typeface="Times New Roman" panose="02020603050405020304" pitchFamily="18" charset="0"/>
              </a:rPr>
              <a:t>aggregation</a:t>
            </a:r>
            <a:r>
              <a:rPr lang="en-US" altLang="en-US" dirty="0">
                <a:latin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Note: There are many variations on ER model.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4819" name="Rectangle 4"/>
          <p:cNvSpPr>
            <a:spLocks noGrp="1"/>
          </p:cNvSpPr>
          <p:nvPr>
            <p:ph type="title" hasCustomPrompt="1"/>
          </p:nvPr>
        </p:nvSpPr>
        <p:spPr>
          <a:xfrm>
            <a:off x="1371600" y="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Summary of ER (Contd.)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34820" name="Rectangle 5"/>
          <p:cNvSpPr>
            <a:spLocks noGrp="1"/>
          </p:cNvSpPr>
          <p:nvPr>
            <p:ph idx="1" hasCustomPrompt="1"/>
          </p:nvPr>
        </p:nvSpPr>
        <p:spPr>
          <a:xfrm>
            <a:off x="7620" y="1143000"/>
            <a:ext cx="9136380" cy="53340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>
                <a:latin typeface="Times New Roman" panose="02020603050405020304" pitchFamily="18" charset="0"/>
              </a:rPr>
              <a:t>Several kinds of integrity constraints can be expressed in the ER model:  </a:t>
            </a:r>
            <a:r>
              <a:rPr lang="en-US" altLang="en-US" b="1" dirty="0">
                <a:solidFill>
                  <a:srgbClr val="1509B3"/>
                </a:solidFill>
                <a:latin typeface="Times New Roman" panose="02020603050405020304" pitchFamily="18" charset="0"/>
              </a:rPr>
              <a:t>key constraints, participation constraints</a:t>
            </a:r>
            <a:r>
              <a:rPr lang="en-US" altLang="en-US" dirty="0">
                <a:latin typeface="Times New Roman" panose="02020603050405020304" pitchFamily="18" charset="0"/>
              </a:rPr>
              <a:t>.  Some </a:t>
            </a:r>
            <a:r>
              <a:rPr lang="en-US" altLang="en-US" b="1" dirty="0">
                <a:solidFill>
                  <a:srgbClr val="1509B3"/>
                </a:solidFill>
                <a:latin typeface="Times New Roman" panose="02020603050405020304" pitchFamily="18" charset="0"/>
              </a:rPr>
              <a:t>foreign key constraints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are also implicit in the definition of a relationship set.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Some constraints (notably, </a:t>
            </a:r>
            <a:r>
              <a:rPr lang="en-US" altLang="en-US" b="1" dirty="0">
                <a:solidFill>
                  <a:srgbClr val="1509B3"/>
                </a:solidFill>
                <a:latin typeface="Times New Roman" panose="02020603050405020304" pitchFamily="18" charset="0"/>
              </a:rPr>
              <a:t>functional dependencies</a:t>
            </a:r>
            <a:r>
              <a:rPr lang="en-US" altLang="en-US" dirty="0">
                <a:latin typeface="Times New Roman" panose="02020603050405020304" pitchFamily="18" charset="0"/>
              </a:rPr>
              <a:t>) cannot be expressed in the ER model.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Constraints play an important role in determining the best database design for an enterprise.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4"/>
          <p:cNvSpPr>
            <a:spLocks noGrp="1"/>
          </p:cNvSpPr>
          <p:nvPr>
            <p:ph type="title" hasCustomPrompt="1"/>
          </p:nvPr>
        </p:nvSpPr>
        <p:spPr>
          <a:xfrm>
            <a:off x="1371600" y="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Summary of ER (Contd.)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36868" name="Rectangle 5"/>
          <p:cNvSpPr>
            <a:spLocks noGrp="1"/>
          </p:cNvSpPr>
          <p:nvPr>
            <p:ph idx="1" hasCustomPrompt="1"/>
          </p:nvPr>
        </p:nvSpPr>
        <p:spPr>
          <a:xfrm>
            <a:off x="0" y="1143000"/>
            <a:ext cx="9144000" cy="50292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>
                <a:latin typeface="Times New Roman" panose="02020603050405020304" pitchFamily="18" charset="0"/>
              </a:rPr>
              <a:t>ER design is </a:t>
            </a:r>
            <a:r>
              <a:rPr lang="en-US" altLang="en-US" i="1" dirty="0">
                <a:latin typeface="Times New Roman" panose="02020603050405020304" pitchFamily="18" charset="0"/>
              </a:rPr>
              <a:t>subjective</a:t>
            </a:r>
            <a:r>
              <a:rPr lang="en-US" altLang="en-US" dirty="0">
                <a:latin typeface="Times New Roman" panose="02020603050405020304" pitchFamily="18" charset="0"/>
              </a:rPr>
              <a:t>.  </a:t>
            </a:r>
            <a:r>
              <a:rPr lang="en-US" altLang="en-US" b="1" dirty="0">
                <a:latin typeface="Times New Roman" panose="02020603050405020304" pitchFamily="18" charset="0"/>
              </a:rPr>
              <a:t>There are often many ways to model a given scenario!</a:t>
            </a:r>
            <a:r>
              <a:rPr lang="en-US" altLang="en-US" dirty="0">
                <a:latin typeface="Times New Roman" panose="02020603050405020304" pitchFamily="18" charset="0"/>
              </a:rPr>
              <a:t> Analyzing alternatives can be tricky, especially for a large enterprise.  Common choices include: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en-US" altLang="en-US" dirty="0">
                <a:latin typeface="Times New Roman" panose="02020603050405020304" pitchFamily="18" charset="0"/>
              </a:rPr>
              <a:t>Entity vs. attribute</a:t>
            </a:r>
            <a:r>
              <a:rPr lang="" altLang="en-US" dirty="0">
                <a:latin typeface="Times New Roman" panose="02020603050405020304" pitchFamily="18" charset="0"/>
              </a:rPr>
              <a:t>?</a:t>
            </a:r>
            <a:endParaRPr lang="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" altLang="en-US" dirty="0">
                <a:latin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</a:rPr>
              <a:t>ntity vs. relationship</a:t>
            </a:r>
            <a:r>
              <a:rPr lang="" altLang="en-US" dirty="0">
                <a:latin typeface="Times New Roman" panose="02020603050405020304" pitchFamily="18" charset="0"/>
              </a:rPr>
              <a:t>?</a:t>
            </a:r>
            <a:endParaRPr lang="" altLang="en-US" dirty="0">
              <a:latin typeface="Times New Roman" panose="02020603050405020304" pitchFamily="18" charset="0"/>
            </a:endParaRPr>
          </a:p>
          <a:p>
            <a:pPr lvl="1">
              <a:buSzPct val="75000"/>
            </a:pPr>
            <a:r>
              <a:rPr lang="" altLang="en-US" dirty="0">
                <a:latin typeface="Times New Roman" panose="02020603050405020304" pitchFamily="18" charset="0"/>
              </a:rPr>
              <a:t>B</a:t>
            </a:r>
            <a:r>
              <a:rPr lang="en-US" altLang="en-US" dirty="0">
                <a:latin typeface="Times New Roman" panose="02020603050405020304" pitchFamily="18" charset="0"/>
              </a:rPr>
              <a:t>inary or n-ary relationship</a:t>
            </a:r>
            <a:r>
              <a:rPr lang="" altLang="en-US" dirty="0">
                <a:latin typeface="Times New Roman" panose="02020603050405020304" pitchFamily="18" charset="0"/>
              </a:rPr>
              <a:t>?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Ensuring good database design: resulting relational schema should be analyzed and refined further. FD information and normalization techniques are especially useful.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3"/>
          <p:cNvSpPr>
            <a:spLocks noGrp="1"/>
          </p:cNvSpPr>
          <p:nvPr>
            <p:ph idx="1" hasCustomPrompt="1"/>
          </p:nvPr>
        </p:nvSpPr>
        <p:spPr>
          <a:xfrm>
            <a:off x="838200" y="1447800"/>
            <a:ext cx="7772400" cy="4724400"/>
          </a:xfrm>
          <a:ln/>
        </p:spPr>
        <p:txBody>
          <a:bodyPr vert="horz" wrap="square" lIns="90488" tIns="44450" rIns="90488" bIns="44450" anchor="t" anchorCtr="0"/>
          <a:p>
            <a:pPr>
              <a:buNone/>
            </a:pPr>
            <a:endParaRPr lang="en-US" altLang="en-US" dirty="0"/>
          </a:p>
        </p:txBody>
      </p:sp>
      <p:pic>
        <p:nvPicPr>
          <p:cNvPr id="38914" name="Picture 4" descr="p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95400"/>
            <a:ext cx="8001000" cy="5014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1"/>
          <p:cNvSpPr>
            <a:spLocks noGrp="1"/>
          </p:cNvSpPr>
          <p:nvPr>
            <p:ph type="title" hasCustomPrompt="1"/>
          </p:nvPr>
        </p:nvSpPr>
        <p:spPr>
          <a:xfrm>
            <a:off x="133350" y="533400"/>
            <a:ext cx="8756650" cy="711200"/>
          </a:xfrm>
          <a:ln/>
        </p:spPr>
        <p:txBody>
          <a:bodyPr vert="horz" wrap="square" lIns="90488" tIns="44450" rIns="90488" bIns="44450" anchor="ctr" anchorCtr="0"/>
          <a:p>
            <a:pPr defTabSz="914400">
              <a:lnSpc>
                <a:spcPct val="84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dirty="0">
                <a:solidFill>
                  <a:schemeClr val="accent2"/>
                </a:solidFill>
                <a:latin typeface="Bitstream Vera Sans" panose="020B0603030804020204" charset="0"/>
              </a:rPr>
              <a:t>Summary of our course so far</a:t>
            </a:r>
            <a:endParaRPr lang="en-GB" altLang="en-US" dirty="0">
              <a:solidFill>
                <a:schemeClr val="accent2"/>
              </a:solidFill>
              <a:latin typeface="Bitstream Vera Sans" panose="020B0603030804020204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-9525" y="1244600"/>
            <a:ext cx="9221788" cy="4897438"/>
          </a:xfrm>
          <a:ln>
            <a:solidFill>
              <a:schemeClr val="tx1"/>
            </a:solidFill>
          </a:ln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ts val="7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Introduction to databases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US" alt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1000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ER diagram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Relational Algebra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Basic SQL commands (select, </a:t>
            </a:r>
            <a:r>
              <a:rPr kumimoji="0" lang="en-GB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insert,delete,inner</a:t>
            </a: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 join, set operations)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Advanced SQL commands (stored procedures, views, aggregate functions with group by)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How to design a database ( 0 NF, 1NF, 2NF,3NF)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Secondary Storage file structures, B+ Trees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Indexing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Bitstream Vera Sans" panose="020B0603030804020204" charset="0"/>
                <a:ea typeface="+mn-ea"/>
                <a:cs typeface="+mn-cs"/>
              </a:rPr>
              <a:t>Transactions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Blip>
                <a:blip r:embed="rId1"/>
              </a:buBlip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Monotype Sort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7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2000"/>
              <a:buFont typeface="Bitstream Vera Serif" panose="02060603050605020204" pitchFamily="16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Bitstream Vera Sans" panose="020B060303080402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4"/>
          <p:cNvSpPr>
            <a:spLocks noGrp="1"/>
          </p:cNvSpPr>
          <p:nvPr>
            <p:ph type="title" hasCustomPrompt="1"/>
          </p:nvPr>
        </p:nvSpPr>
        <p:spPr>
          <a:xfrm>
            <a:off x="1371600" y="304800"/>
            <a:ext cx="68580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Overview of Database Design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5"/>
          <p:cNvSpPr>
            <a:spLocks noGrp="1"/>
          </p:cNvSpPr>
          <p:nvPr>
            <p:ph idx="1" hasCustomPrompt="1"/>
          </p:nvPr>
        </p:nvSpPr>
        <p:spPr>
          <a:xfrm>
            <a:off x="0" y="1524000"/>
            <a:ext cx="8915400" cy="5029200"/>
          </a:xfrm>
          <a:ln/>
        </p:spPr>
        <p:txBody>
          <a:bodyPr vert="horz" wrap="square" lIns="90488" tIns="44450" rIns="90488" bIns="44450" anchor="t" anchorCtr="0"/>
          <a:p>
            <a:pPr>
              <a:lnSpc>
                <a:spcPct val="90000"/>
              </a:lnSpc>
            </a:pPr>
            <a:r>
              <a:rPr lang="en-US" altLang="en-US" b="1" u="sng" dirty="0">
                <a:latin typeface="Times New Roman" panose="02020603050405020304" pitchFamily="18" charset="0"/>
              </a:rPr>
              <a:t>Conceptual design</a:t>
            </a:r>
            <a:r>
              <a:rPr lang="en-US" altLang="en-US" dirty="0">
                <a:latin typeface="Times New Roman" panose="02020603050405020304" pitchFamily="18" charset="0"/>
              </a:rPr>
              <a:t>:  (</a:t>
            </a:r>
            <a:r>
              <a:rPr lang="en-US" altLang="en-US" b="1" dirty="0">
                <a:latin typeface="Times New Roman" panose="02020603050405020304" pitchFamily="18" charset="0"/>
              </a:rPr>
              <a:t>ER Model</a:t>
            </a:r>
            <a:r>
              <a:rPr lang="en-US" altLang="en-US" i="1" dirty="0">
                <a:latin typeface="Times New Roman" panose="02020603050405020304" pitchFamily="18" charset="0"/>
              </a:rPr>
              <a:t> is used at this stage.</a:t>
            </a:r>
            <a:r>
              <a:rPr lang="en-US" altLang="en-US" dirty="0">
                <a:latin typeface="Times New Roman" panose="02020603050405020304" pitchFamily="18" charset="0"/>
              </a:rPr>
              <a:t>)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What are the </a:t>
            </a:r>
            <a:r>
              <a:rPr lang="en-US" altLang="en-US" b="1" dirty="0">
                <a:latin typeface="Times New Roman" panose="02020603050405020304" pitchFamily="18" charset="0"/>
              </a:rPr>
              <a:t>entities</a:t>
            </a:r>
            <a:r>
              <a:rPr lang="en-US" altLang="en-US" dirty="0">
                <a:latin typeface="Times New Roman" panose="02020603050405020304" pitchFamily="18" charset="0"/>
              </a:rPr>
              <a:t> and </a:t>
            </a:r>
            <a:r>
              <a:rPr lang="en-US" altLang="en-US" b="1" dirty="0">
                <a:latin typeface="Times New Roman" panose="02020603050405020304" pitchFamily="18" charset="0"/>
              </a:rPr>
              <a:t>relationships</a:t>
            </a:r>
            <a:r>
              <a:rPr lang="en-US" altLang="en-US" dirty="0">
                <a:latin typeface="Times New Roman" panose="02020603050405020304" pitchFamily="18" charset="0"/>
              </a:rPr>
              <a:t> in the enterprise?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What information about these entities and relationships should we store in the database?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What are the </a:t>
            </a:r>
            <a:r>
              <a:rPr lang="en-US" altLang="en-US" i="1" u="sng" dirty="0">
                <a:latin typeface="Times New Roman" panose="02020603050405020304" pitchFamily="18" charset="0"/>
              </a:rPr>
              <a:t>integrity constraints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or </a:t>
            </a:r>
            <a:r>
              <a:rPr lang="en-US" altLang="en-US" i="1" u="sng" dirty="0">
                <a:latin typeface="Times New Roman" panose="02020603050405020304" pitchFamily="18" charset="0"/>
              </a:rPr>
              <a:t>business rules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that hold?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A database “schema” in the ER Model can be represented pictorially (</a:t>
            </a:r>
            <a:r>
              <a:rPr lang="en-US" altLang="en-US" i="1" dirty="0">
                <a:latin typeface="Times New Roman" panose="02020603050405020304" pitchFamily="18" charset="0"/>
              </a:rPr>
              <a:t>ER diagrams</a:t>
            </a:r>
            <a:r>
              <a:rPr lang="en-US" altLang="en-US" dirty="0">
                <a:latin typeface="Times New Roman" panose="02020603050405020304" pitchFamily="18" charset="0"/>
              </a:rPr>
              <a:t>).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We can map an ER diagram into a relational schema.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u="sng" dirty="0">
                <a:latin typeface="Times New Roman" panose="02020603050405020304" pitchFamily="18" charset="0"/>
              </a:rPr>
              <a:t>Schema Refinement:</a:t>
            </a:r>
            <a:r>
              <a:rPr lang="en-US" altLang="en-US" dirty="0">
                <a:latin typeface="Times New Roman" panose="02020603050405020304" pitchFamily="18" charset="0"/>
              </a:rPr>
              <a:t> (Normalization)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Check relational schema for redundancies and anomalies.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u="sng" dirty="0">
                <a:latin typeface="Times New Roman" panose="02020603050405020304" pitchFamily="18" charset="0"/>
              </a:rPr>
              <a:t>Physical Database Design and Tuning:</a:t>
            </a:r>
            <a:endParaRPr lang="en-US" altLang="en-US" b="1" u="sng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Consider typical queries and further refine the db design.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b="1" dirty="0">
                <a:latin typeface="Times New Roman" panose="02020603050405020304" pitchFamily="18" charset="0"/>
              </a:rPr>
              <a:t>Your English Questions will be converted to SQL queries!</a:t>
            </a:r>
            <a:endParaRPr lang="en-US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5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114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203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268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350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401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436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492" end="5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529" end="5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charRg st="588" end="6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9">
                                            <p:txEl>
                                              <p:charRg st="588" end="6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9">
                                            <p:txEl>
                                              <p:charRg st="588" end="6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Veri Yer Tutucusu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242" name="Alt Bilgi Yer Tutucusu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244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245" name="Rectangle 4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8153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600" dirty="0"/>
              <a:t>Logical DB Design: ER to Relational</a:t>
            </a:r>
            <a:endParaRPr lang="en-US" altLang="en-US" sz="3600" dirty="0"/>
          </a:p>
        </p:txBody>
      </p:sp>
      <p:sp>
        <p:nvSpPr>
          <p:cNvPr id="10246" name="Rectangle 5"/>
          <p:cNvSpPr>
            <a:spLocks noGrp="1"/>
          </p:cNvSpPr>
          <p:nvPr>
            <p:ph type="body" sz="half" idx="1" hasCustomPrompt="1"/>
          </p:nvPr>
        </p:nvSpPr>
        <p:spPr>
          <a:xfrm>
            <a:off x="609600" y="1676400"/>
            <a:ext cx="4191000" cy="9144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buClrTx/>
              <a:buSzTx/>
              <a:buFontTx/>
            </a:pPr>
            <a:r>
              <a:rPr lang="en-US" altLang="en-US" dirty="0"/>
              <a:t>Entity sets to tables:</a:t>
            </a:r>
            <a:endParaRPr lang="en-US" altLang="en-US" sz="2400" dirty="0"/>
          </a:p>
          <a:p>
            <a:pPr eaLnBrk="1" hangingPunct="1">
              <a:buClrTx/>
              <a:buSzTx/>
              <a:buFontTx/>
            </a:pPr>
            <a:endParaRPr lang="en-US" altLang="en-US" sz="2400" dirty="0"/>
          </a:p>
        </p:txBody>
      </p:sp>
      <p:sp>
        <p:nvSpPr>
          <p:cNvPr id="10247" name="Rectangle 6"/>
          <p:cNvSpPr/>
          <p:nvPr/>
        </p:nvSpPr>
        <p:spPr>
          <a:xfrm>
            <a:off x="4343400" y="2362200"/>
            <a:ext cx="4429125" cy="1914525"/>
          </a:xfrm>
          <a:prstGeom prst="rect">
            <a:avLst/>
          </a:prstGeom>
          <a:noFill/>
          <a:ln w="9525">
            <a:noFill/>
          </a:ln>
        </p:spPr>
        <p:txBody>
          <a:bodyPr lIns="90488" tIns="44450" rIns="90488" bIns="44450" anchor="t" anchorCtr="0">
            <a:spAutoFit/>
          </a:bodyPr>
          <a:p>
            <a:pPr eaLnBrk="0" hangingPunct="0"/>
            <a:r>
              <a:rPr lang="en-US" altLang="en-US" sz="2000" dirty="0">
                <a:latin typeface="Book Antiqua" pitchFamily="18" charset="0"/>
              </a:rPr>
              <a:t>            CREATE TABLE </a:t>
            </a:r>
            <a:r>
              <a:rPr lang="en-US" altLang="en-US" dirty="0">
                <a:latin typeface="Book Antiqua" pitchFamily="18" charset="0"/>
              </a:rPr>
              <a:t>Employees 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               (ssn </a:t>
            </a:r>
            <a:r>
              <a:rPr lang="en-US" altLang="en-US" sz="2000" dirty="0">
                <a:latin typeface="Book Antiqua" pitchFamily="18" charset="0"/>
              </a:rPr>
              <a:t>CHAR</a:t>
            </a:r>
            <a:r>
              <a:rPr lang="en-US" altLang="en-US" dirty="0">
                <a:latin typeface="Book Antiqua" pitchFamily="18" charset="0"/>
              </a:rPr>
              <a:t>(11),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               name </a:t>
            </a:r>
            <a:r>
              <a:rPr lang="en-US" altLang="en-US" sz="2000" dirty="0">
                <a:latin typeface="Book Antiqua" pitchFamily="18" charset="0"/>
              </a:rPr>
              <a:t>CHAR</a:t>
            </a:r>
            <a:r>
              <a:rPr lang="en-US" altLang="en-US" dirty="0">
                <a:latin typeface="Book Antiqua" pitchFamily="18" charset="0"/>
              </a:rPr>
              <a:t>(20),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               lot  </a:t>
            </a:r>
            <a:r>
              <a:rPr lang="en-US" altLang="en-US" sz="2000" dirty="0">
                <a:latin typeface="Book Antiqua" pitchFamily="18" charset="0"/>
              </a:rPr>
              <a:t>INTEGER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                </a:t>
            </a:r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(ssn)</a:t>
            </a:r>
            <a:r>
              <a:rPr lang="en-US" altLang="en-US" dirty="0">
                <a:latin typeface="Book Antiqua" pitchFamily="18" charset="0"/>
              </a:rPr>
              <a:t>)</a:t>
            </a:r>
            <a:endParaRPr lang="en-US" altLang="en-US" dirty="0">
              <a:latin typeface="Book Antiqua" pitchFamily="18" charset="0"/>
            </a:endParaRPr>
          </a:p>
        </p:txBody>
      </p:sp>
      <p:grpSp>
        <p:nvGrpSpPr>
          <p:cNvPr id="10248" name="Group 7"/>
          <p:cNvGrpSpPr/>
          <p:nvPr/>
        </p:nvGrpSpPr>
        <p:grpSpPr>
          <a:xfrm>
            <a:off x="533400" y="2667000"/>
            <a:ext cx="4406900" cy="1663700"/>
            <a:chOff x="240" y="2112"/>
            <a:chExt cx="2776" cy="1048"/>
          </a:xfrm>
        </p:grpSpPr>
        <p:grpSp>
          <p:nvGrpSpPr>
            <p:cNvPr id="10249" name="Group 8"/>
            <p:cNvGrpSpPr/>
            <p:nvPr/>
          </p:nvGrpSpPr>
          <p:grpSpPr>
            <a:xfrm>
              <a:off x="1104" y="2832"/>
              <a:ext cx="1144" cy="328"/>
              <a:chOff x="1104" y="2832"/>
              <a:chExt cx="1144" cy="328"/>
            </a:xfrm>
          </p:grpSpPr>
          <p:sp>
            <p:nvSpPr>
              <p:cNvPr id="10250" name="Rectangle 9"/>
              <p:cNvSpPr/>
              <p:nvPr/>
            </p:nvSpPr>
            <p:spPr>
              <a:xfrm>
                <a:off x="1104" y="2832"/>
                <a:ext cx="1144" cy="328"/>
              </a:xfrm>
              <a:prstGeom prst="rect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0" hangingPunct="0"/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1" name="Rectangle 10"/>
              <p:cNvSpPr/>
              <p:nvPr/>
            </p:nvSpPr>
            <p:spPr>
              <a:xfrm>
                <a:off x="1187" y="2849"/>
                <a:ext cx="959" cy="2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488" tIns="44450" rIns="90488" bIns="44450" anchor="t" anchorCtr="0">
                <a:spAutoFit/>
              </a:bodyPr>
              <a:p>
                <a:pPr eaLnBrk="0" hangingPunct="0"/>
                <a:r>
                  <a:rPr lang="en-US" altLang="en-US" sz="2000" b="1" dirty="0">
                    <a:solidFill>
                      <a:schemeClr val="tx2"/>
                    </a:solidFill>
                    <a:latin typeface="Arial" panose="020B0604020202020204" pitchFamily="34" charset="0"/>
                  </a:rPr>
                  <a:t>Employees</a:t>
                </a:r>
                <a:endPara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252" name="Oval 11"/>
            <p:cNvSpPr/>
            <p:nvPr/>
          </p:nvSpPr>
          <p:spPr>
            <a:xfrm>
              <a:off x="240" y="2256"/>
              <a:ext cx="712" cy="328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3" name="Rectangle 12"/>
            <p:cNvSpPr/>
            <p:nvPr/>
          </p:nvSpPr>
          <p:spPr>
            <a:xfrm>
              <a:off x="418" y="2320"/>
              <a:ext cx="390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2000" b="1" u="sng" dirty="0">
                  <a:solidFill>
                    <a:schemeClr val="tx2"/>
                  </a:solidFill>
                  <a:latin typeface="Arial" panose="020B0604020202020204" pitchFamily="34" charset="0"/>
                </a:rPr>
                <a:t>ssn</a:t>
              </a:r>
              <a:endParaRPr lang="en-US" altLang="en-US" sz="2000" b="1" u="sng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4" name="Oval 13"/>
            <p:cNvSpPr/>
            <p:nvPr/>
          </p:nvSpPr>
          <p:spPr>
            <a:xfrm>
              <a:off x="1296" y="2112"/>
              <a:ext cx="712" cy="328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5" name="Oval 14"/>
            <p:cNvSpPr/>
            <p:nvPr/>
          </p:nvSpPr>
          <p:spPr>
            <a:xfrm>
              <a:off x="2304" y="2256"/>
              <a:ext cx="712" cy="328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256" name="Rectangle 15"/>
            <p:cNvSpPr/>
            <p:nvPr/>
          </p:nvSpPr>
          <p:spPr>
            <a:xfrm>
              <a:off x="1331" y="2177"/>
              <a:ext cx="532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name</a:t>
              </a:r>
              <a:endPara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7" name="Rectangle 16"/>
            <p:cNvSpPr/>
            <p:nvPr/>
          </p:nvSpPr>
          <p:spPr>
            <a:xfrm>
              <a:off x="2483" y="2322"/>
              <a:ext cx="309" cy="2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/>
              <a:r>
                <a:rPr lang="en-US" altLang="en-US" sz="2000" b="1" dirty="0">
                  <a:solidFill>
                    <a:schemeClr val="tx2"/>
                  </a:solidFill>
                  <a:latin typeface="Arial" panose="020B0604020202020204" pitchFamily="34" charset="0"/>
                </a:rPr>
                <a:t>lot</a:t>
              </a:r>
              <a:endParaRPr lang="en-US" altLang="en-US" sz="2000" b="1" dirty="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258" name="Line 17"/>
            <p:cNvSpPr/>
            <p:nvPr/>
          </p:nvSpPr>
          <p:spPr>
            <a:xfrm>
              <a:off x="624" y="2592"/>
              <a:ext cx="472" cy="232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59" name="Line 18"/>
            <p:cNvSpPr/>
            <p:nvPr/>
          </p:nvSpPr>
          <p:spPr>
            <a:xfrm>
              <a:off x="1676" y="2448"/>
              <a:ext cx="0" cy="376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260" name="Line 19"/>
            <p:cNvSpPr/>
            <p:nvPr/>
          </p:nvSpPr>
          <p:spPr>
            <a:xfrm flipV="1">
              <a:off x="2256" y="2584"/>
              <a:ext cx="376" cy="248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0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4"/>
          <p:cNvSpPr>
            <a:spLocks noGrp="1"/>
          </p:cNvSpPr>
          <p:nvPr>
            <p:ph type="title" hasCustomPrompt="1"/>
          </p:nvPr>
        </p:nvSpPr>
        <p:spPr>
          <a:xfrm>
            <a:off x="1066800" y="2286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ER Model Basics (Contd.)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12292" name="Rectangle 5"/>
          <p:cNvSpPr>
            <a:spLocks noGrp="1"/>
          </p:cNvSpPr>
          <p:nvPr>
            <p:ph idx="1" hasCustomPrompt="1"/>
          </p:nvPr>
        </p:nvSpPr>
        <p:spPr>
          <a:xfrm>
            <a:off x="76200" y="3505200"/>
            <a:ext cx="8991600" cy="32004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b="1" u="sng" dirty="0">
                <a:solidFill>
                  <a:srgbClr val="434FD6"/>
                </a:solidFill>
                <a:latin typeface="Times New Roman" panose="02020603050405020304" pitchFamily="18" charset="0"/>
              </a:rPr>
              <a:t>Relationship</a:t>
            </a:r>
            <a:r>
              <a:rPr lang="en-US" altLang="en-US" b="1" dirty="0">
                <a:solidFill>
                  <a:srgbClr val="434FD6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</a:rPr>
              <a:t>Association among two or more entities.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  e.g., Ali works in Pharmacy department.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b="1" u="sng" dirty="0">
                <a:solidFill>
                  <a:srgbClr val="434FD6"/>
                </a:solidFill>
                <a:latin typeface="Times New Roman" panose="02020603050405020304" pitchFamily="18" charset="0"/>
              </a:rPr>
              <a:t>Relationship Set</a:t>
            </a:r>
            <a:r>
              <a:rPr lang="en-US" altLang="en-US" b="1" dirty="0">
                <a:solidFill>
                  <a:srgbClr val="434FD6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</a:rPr>
              <a:t>Collection of similar relationships.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An n-ary relationship set  R relates n entity sets E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... E</a:t>
            </a:r>
            <a:r>
              <a:rPr lang="en-US" altLang="en-US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; each relationship in R involves entities e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</a:rPr>
              <a:t> E</a:t>
            </a:r>
            <a:r>
              <a:rPr lang="en-US" altLang="en-US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</a:rPr>
              <a:t>, ..., e</a:t>
            </a:r>
            <a:r>
              <a:rPr lang="en-US" altLang="en-US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altLang="en-US" dirty="0">
                <a:latin typeface="Times New Roman" panose="02020603050405020304" pitchFamily="18" charset="0"/>
              </a:rPr>
              <a:t> E</a:t>
            </a:r>
            <a:r>
              <a:rPr lang="en-US" altLang="en-US" baseline="-25000" dirty="0">
                <a:latin typeface="Times New Roman" panose="02020603050405020304" pitchFamily="18" charset="0"/>
              </a:rPr>
              <a:t>n</a:t>
            </a:r>
            <a:endParaRPr lang="en-US" altLang="en-US" baseline="-25000" dirty="0">
              <a:latin typeface="Times New Roman" panose="02020603050405020304" pitchFamily="18" charset="0"/>
            </a:endParaRP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</a:rPr>
              <a:t>Same entity set could participate in different relationship sets, or in different “roles” in same set.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Freeform 6"/>
          <p:cNvSpPr/>
          <p:nvPr/>
        </p:nvSpPr>
        <p:spPr>
          <a:xfrm>
            <a:off x="1055688" y="1868488"/>
            <a:ext cx="838200" cy="428625"/>
          </a:xfrm>
          <a:custGeom>
            <a:avLst/>
            <a:gdLst/>
            <a:ahLst/>
            <a:cxnLst>
              <a:cxn ang="0">
                <a:pos x="1323082825" y="309980013"/>
              </a:cxn>
              <a:cxn ang="0">
                <a:pos x="1302921575" y="252015625"/>
              </a:cxn>
              <a:cxn ang="0">
                <a:pos x="1262599075" y="196572188"/>
              </a:cxn>
              <a:cxn ang="0">
                <a:pos x="1204634688" y="143649700"/>
              </a:cxn>
              <a:cxn ang="0">
                <a:pos x="1131550950" y="100806250"/>
              </a:cxn>
              <a:cxn ang="0">
                <a:pos x="1043344688" y="60483750"/>
              </a:cxn>
              <a:cxn ang="0">
                <a:pos x="942538438" y="35282188"/>
              </a:cxn>
              <a:cxn ang="0">
                <a:pos x="834172513" y="12601575"/>
              </a:cxn>
              <a:cxn ang="0">
                <a:pos x="720764688" y="2520950"/>
              </a:cxn>
              <a:cxn ang="0">
                <a:pos x="604837500" y="2520950"/>
              </a:cxn>
              <a:cxn ang="0">
                <a:pos x="491431263" y="12601575"/>
              </a:cxn>
              <a:cxn ang="0">
                <a:pos x="383063750" y="35282188"/>
              </a:cxn>
              <a:cxn ang="0">
                <a:pos x="282257500" y="60483750"/>
              </a:cxn>
              <a:cxn ang="0">
                <a:pos x="194052825" y="100806250"/>
              </a:cxn>
              <a:cxn ang="0">
                <a:pos x="120967500" y="143649700"/>
              </a:cxn>
              <a:cxn ang="0">
                <a:pos x="63004700" y="196572188"/>
              </a:cxn>
              <a:cxn ang="0">
                <a:pos x="22682200" y="252015625"/>
              </a:cxn>
              <a:cxn ang="0">
                <a:pos x="2520950" y="309980013"/>
              </a:cxn>
              <a:cxn ang="0">
                <a:pos x="2520950" y="365423450"/>
              </a:cxn>
              <a:cxn ang="0">
                <a:pos x="22682200" y="423386250"/>
              </a:cxn>
              <a:cxn ang="0">
                <a:pos x="63004700" y="478829688"/>
              </a:cxn>
              <a:cxn ang="0">
                <a:pos x="120967500" y="531753763"/>
              </a:cxn>
              <a:cxn ang="0">
                <a:pos x="194052825" y="574595625"/>
              </a:cxn>
              <a:cxn ang="0">
                <a:pos x="282257500" y="614918125"/>
              </a:cxn>
              <a:cxn ang="0">
                <a:pos x="383063750" y="645160000"/>
              </a:cxn>
              <a:cxn ang="0">
                <a:pos x="491431263" y="665321250"/>
              </a:cxn>
              <a:cxn ang="0">
                <a:pos x="604837500" y="672882513"/>
              </a:cxn>
              <a:cxn ang="0">
                <a:pos x="720764688" y="672882513"/>
              </a:cxn>
              <a:cxn ang="0">
                <a:pos x="834172513" y="665321250"/>
              </a:cxn>
              <a:cxn ang="0">
                <a:pos x="942538438" y="645160000"/>
              </a:cxn>
              <a:cxn ang="0">
                <a:pos x="1043344688" y="614918125"/>
              </a:cxn>
              <a:cxn ang="0">
                <a:pos x="1131550950" y="574595625"/>
              </a:cxn>
              <a:cxn ang="0">
                <a:pos x="1204634688" y="531753763"/>
              </a:cxn>
              <a:cxn ang="0">
                <a:pos x="1262599075" y="478829688"/>
              </a:cxn>
              <a:cxn ang="0">
                <a:pos x="1302921575" y="423386250"/>
              </a:cxn>
              <a:cxn ang="0">
                <a:pos x="1323082825" y="365423450"/>
              </a:cxn>
            </a:cxnLst>
            <a:pathLst>
              <a:path w="528" h="270">
                <a:moveTo>
                  <a:pt x="527" y="134"/>
                </a:moveTo>
                <a:lnTo>
                  <a:pt x="525" y="123"/>
                </a:lnTo>
                <a:lnTo>
                  <a:pt x="522" y="111"/>
                </a:lnTo>
                <a:lnTo>
                  <a:pt x="517" y="100"/>
                </a:lnTo>
                <a:lnTo>
                  <a:pt x="510" y="88"/>
                </a:lnTo>
                <a:lnTo>
                  <a:pt x="501" y="78"/>
                </a:lnTo>
                <a:lnTo>
                  <a:pt x="490" y="67"/>
                </a:lnTo>
                <a:lnTo>
                  <a:pt x="478" y="57"/>
                </a:lnTo>
                <a:lnTo>
                  <a:pt x="465" y="48"/>
                </a:lnTo>
                <a:lnTo>
                  <a:pt x="449" y="40"/>
                </a:lnTo>
                <a:lnTo>
                  <a:pt x="433" y="32"/>
                </a:lnTo>
                <a:lnTo>
                  <a:pt x="414" y="24"/>
                </a:lnTo>
                <a:lnTo>
                  <a:pt x="394" y="18"/>
                </a:lnTo>
                <a:lnTo>
                  <a:pt x="374" y="14"/>
                </a:lnTo>
                <a:lnTo>
                  <a:pt x="353" y="8"/>
                </a:lnTo>
                <a:lnTo>
                  <a:pt x="331" y="5"/>
                </a:lnTo>
                <a:lnTo>
                  <a:pt x="309" y="2"/>
                </a:lnTo>
                <a:lnTo>
                  <a:pt x="286" y="1"/>
                </a:lnTo>
                <a:lnTo>
                  <a:pt x="262" y="0"/>
                </a:lnTo>
                <a:lnTo>
                  <a:pt x="240" y="1"/>
                </a:lnTo>
                <a:lnTo>
                  <a:pt x="218" y="2"/>
                </a:lnTo>
                <a:lnTo>
                  <a:pt x="195" y="5"/>
                </a:lnTo>
                <a:lnTo>
                  <a:pt x="173" y="8"/>
                </a:lnTo>
                <a:lnTo>
                  <a:pt x="152" y="14"/>
                </a:lnTo>
                <a:lnTo>
                  <a:pt x="132" y="18"/>
                </a:lnTo>
                <a:lnTo>
                  <a:pt x="112" y="24"/>
                </a:lnTo>
                <a:lnTo>
                  <a:pt x="94" y="32"/>
                </a:lnTo>
                <a:lnTo>
                  <a:pt x="77" y="40"/>
                </a:lnTo>
                <a:lnTo>
                  <a:pt x="62" y="48"/>
                </a:lnTo>
                <a:lnTo>
                  <a:pt x="48" y="57"/>
                </a:lnTo>
                <a:lnTo>
                  <a:pt x="36" y="67"/>
                </a:lnTo>
                <a:lnTo>
                  <a:pt x="25" y="78"/>
                </a:lnTo>
                <a:lnTo>
                  <a:pt x="16" y="88"/>
                </a:lnTo>
                <a:lnTo>
                  <a:pt x="9" y="100"/>
                </a:lnTo>
                <a:lnTo>
                  <a:pt x="4" y="111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8"/>
                </a:lnTo>
                <a:lnTo>
                  <a:pt x="9" y="168"/>
                </a:lnTo>
                <a:lnTo>
                  <a:pt x="16" y="180"/>
                </a:lnTo>
                <a:lnTo>
                  <a:pt x="25" y="190"/>
                </a:lnTo>
                <a:lnTo>
                  <a:pt x="36" y="201"/>
                </a:lnTo>
                <a:lnTo>
                  <a:pt x="48" y="211"/>
                </a:lnTo>
                <a:lnTo>
                  <a:pt x="62" y="220"/>
                </a:lnTo>
                <a:lnTo>
                  <a:pt x="77" y="228"/>
                </a:lnTo>
                <a:lnTo>
                  <a:pt x="94" y="237"/>
                </a:lnTo>
                <a:lnTo>
                  <a:pt x="112" y="244"/>
                </a:lnTo>
                <a:lnTo>
                  <a:pt x="132" y="250"/>
                </a:lnTo>
                <a:lnTo>
                  <a:pt x="152" y="256"/>
                </a:lnTo>
                <a:lnTo>
                  <a:pt x="173" y="260"/>
                </a:lnTo>
                <a:lnTo>
                  <a:pt x="195" y="264"/>
                </a:lnTo>
                <a:lnTo>
                  <a:pt x="218" y="266"/>
                </a:lnTo>
                <a:lnTo>
                  <a:pt x="240" y="267"/>
                </a:lnTo>
                <a:lnTo>
                  <a:pt x="262" y="269"/>
                </a:lnTo>
                <a:lnTo>
                  <a:pt x="286" y="267"/>
                </a:lnTo>
                <a:lnTo>
                  <a:pt x="309" y="266"/>
                </a:lnTo>
                <a:lnTo>
                  <a:pt x="331" y="264"/>
                </a:lnTo>
                <a:lnTo>
                  <a:pt x="353" y="260"/>
                </a:lnTo>
                <a:lnTo>
                  <a:pt x="374" y="256"/>
                </a:lnTo>
                <a:lnTo>
                  <a:pt x="394" y="250"/>
                </a:lnTo>
                <a:lnTo>
                  <a:pt x="414" y="244"/>
                </a:lnTo>
                <a:lnTo>
                  <a:pt x="433" y="237"/>
                </a:lnTo>
                <a:lnTo>
                  <a:pt x="449" y="228"/>
                </a:lnTo>
                <a:lnTo>
                  <a:pt x="465" y="220"/>
                </a:lnTo>
                <a:lnTo>
                  <a:pt x="478" y="211"/>
                </a:lnTo>
                <a:lnTo>
                  <a:pt x="490" y="201"/>
                </a:lnTo>
                <a:lnTo>
                  <a:pt x="501" y="190"/>
                </a:lnTo>
                <a:lnTo>
                  <a:pt x="510" y="180"/>
                </a:lnTo>
                <a:lnTo>
                  <a:pt x="517" y="168"/>
                </a:lnTo>
                <a:lnTo>
                  <a:pt x="522" y="158"/>
                </a:lnTo>
                <a:lnTo>
                  <a:pt x="525" y="145"/>
                </a:lnTo>
                <a:lnTo>
                  <a:pt x="527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4" name="Freeform 7"/>
          <p:cNvSpPr/>
          <p:nvPr/>
        </p:nvSpPr>
        <p:spPr>
          <a:xfrm>
            <a:off x="3641725" y="2195513"/>
            <a:ext cx="833438" cy="427037"/>
          </a:xfrm>
          <a:custGeom>
            <a:avLst/>
            <a:gdLst/>
            <a:ahLst/>
            <a:cxnLst>
              <a:cxn ang="0">
                <a:pos x="1315522352" y="304937755"/>
              </a:cxn>
              <a:cxn ang="0">
                <a:pos x="1297882041" y="246975023"/>
              </a:cxn>
              <a:cxn ang="0">
                <a:pos x="1260078881" y="194051010"/>
              </a:cxn>
              <a:cxn ang="0">
                <a:pos x="1199595095" y="143647944"/>
              </a:cxn>
              <a:cxn ang="0">
                <a:pos x="1123990362" y="95765825"/>
              </a:cxn>
              <a:cxn ang="0">
                <a:pos x="1038304998" y="60483679"/>
              </a:cxn>
              <a:cxn ang="0">
                <a:pos x="937498687" y="30241840"/>
              </a:cxn>
              <a:cxn ang="0">
                <a:pos x="829132697" y="10080613"/>
              </a:cxn>
              <a:cxn ang="0">
                <a:pos x="715724804" y="0"/>
              </a:cxn>
              <a:cxn ang="0">
                <a:pos x="602318499" y="0"/>
              </a:cxn>
              <a:cxn ang="0">
                <a:pos x="488910606" y="10080613"/>
              </a:cxn>
              <a:cxn ang="0">
                <a:pos x="380544616" y="30241840"/>
              </a:cxn>
              <a:cxn ang="0">
                <a:pos x="279738305" y="60483679"/>
              </a:cxn>
              <a:cxn ang="0">
                <a:pos x="191531990" y="95765825"/>
              </a:cxn>
              <a:cxn ang="0">
                <a:pos x="115927257" y="143647944"/>
              </a:cxn>
              <a:cxn ang="0">
                <a:pos x="57964422" y="194051010"/>
              </a:cxn>
              <a:cxn ang="0">
                <a:pos x="20161262" y="246975023"/>
              </a:cxn>
              <a:cxn ang="0">
                <a:pos x="2520952" y="304937755"/>
              </a:cxn>
              <a:cxn ang="0">
                <a:pos x="2520952" y="362902075"/>
              </a:cxn>
              <a:cxn ang="0">
                <a:pos x="20161262" y="420864807"/>
              </a:cxn>
              <a:cxn ang="0">
                <a:pos x="57964422" y="478829127"/>
              </a:cxn>
              <a:cxn ang="0">
                <a:pos x="115927257" y="529232193"/>
              </a:cxn>
              <a:cxn ang="0">
                <a:pos x="191531990" y="572074005"/>
              </a:cxn>
              <a:cxn ang="0">
                <a:pos x="279738305" y="612396458"/>
              </a:cxn>
              <a:cxn ang="0">
                <a:pos x="380544616" y="642638298"/>
              </a:cxn>
              <a:cxn ang="0">
                <a:pos x="488910606" y="662799524"/>
              </a:cxn>
              <a:cxn ang="0">
                <a:pos x="602318499" y="675401084"/>
              </a:cxn>
              <a:cxn ang="0">
                <a:pos x="715724804" y="675401084"/>
              </a:cxn>
              <a:cxn ang="0">
                <a:pos x="829132697" y="662799524"/>
              </a:cxn>
              <a:cxn ang="0">
                <a:pos x="937498687" y="642638298"/>
              </a:cxn>
              <a:cxn ang="0">
                <a:pos x="1038304998" y="612396458"/>
              </a:cxn>
              <a:cxn ang="0">
                <a:pos x="1123990362" y="572074005"/>
              </a:cxn>
              <a:cxn ang="0">
                <a:pos x="1199595095" y="529232193"/>
              </a:cxn>
              <a:cxn ang="0">
                <a:pos x="1260078881" y="478829127"/>
              </a:cxn>
              <a:cxn ang="0">
                <a:pos x="1297882041" y="420864807"/>
              </a:cxn>
              <a:cxn ang="0">
                <a:pos x="1315522352" y="362902075"/>
              </a:cxn>
            </a:cxnLst>
            <a:pathLst>
              <a:path w="525" h="269">
                <a:moveTo>
                  <a:pt x="524" y="133"/>
                </a:moveTo>
                <a:lnTo>
                  <a:pt x="522" y="121"/>
                </a:lnTo>
                <a:lnTo>
                  <a:pt x="519" y="110"/>
                </a:lnTo>
                <a:lnTo>
                  <a:pt x="515" y="98"/>
                </a:lnTo>
                <a:lnTo>
                  <a:pt x="507" y="87"/>
                </a:lnTo>
                <a:lnTo>
                  <a:pt x="500" y="77"/>
                </a:lnTo>
                <a:lnTo>
                  <a:pt x="489" y="65"/>
                </a:lnTo>
                <a:lnTo>
                  <a:pt x="476" y="57"/>
                </a:lnTo>
                <a:lnTo>
                  <a:pt x="463" y="47"/>
                </a:lnTo>
                <a:lnTo>
                  <a:pt x="446" y="38"/>
                </a:lnTo>
                <a:lnTo>
                  <a:pt x="430" y="31"/>
                </a:lnTo>
                <a:lnTo>
                  <a:pt x="412" y="24"/>
                </a:lnTo>
                <a:lnTo>
                  <a:pt x="392" y="17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7"/>
                </a:lnTo>
                <a:lnTo>
                  <a:pt x="111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5"/>
                </a:lnTo>
                <a:lnTo>
                  <a:pt x="23" y="77"/>
                </a:lnTo>
                <a:lnTo>
                  <a:pt x="15" y="87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3"/>
                </a:lnTo>
                <a:lnTo>
                  <a:pt x="1" y="144"/>
                </a:lnTo>
                <a:lnTo>
                  <a:pt x="3" y="157"/>
                </a:lnTo>
                <a:lnTo>
                  <a:pt x="8" y="167"/>
                </a:lnTo>
                <a:lnTo>
                  <a:pt x="15" y="179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19"/>
                </a:lnTo>
                <a:lnTo>
                  <a:pt x="76" y="227"/>
                </a:lnTo>
                <a:lnTo>
                  <a:pt x="93" y="236"/>
                </a:lnTo>
                <a:lnTo>
                  <a:pt x="111" y="243"/>
                </a:lnTo>
                <a:lnTo>
                  <a:pt x="130" y="249"/>
                </a:lnTo>
                <a:lnTo>
                  <a:pt x="151" y="255"/>
                </a:lnTo>
                <a:lnTo>
                  <a:pt x="171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29" y="263"/>
                </a:lnTo>
                <a:lnTo>
                  <a:pt x="351" y="259"/>
                </a:lnTo>
                <a:lnTo>
                  <a:pt x="372" y="255"/>
                </a:lnTo>
                <a:lnTo>
                  <a:pt x="392" y="249"/>
                </a:lnTo>
                <a:lnTo>
                  <a:pt x="412" y="243"/>
                </a:lnTo>
                <a:lnTo>
                  <a:pt x="430" y="236"/>
                </a:lnTo>
                <a:lnTo>
                  <a:pt x="446" y="227"/>
                </a:lnTo>
                <a:lnTo>
                  <a:pt x="463" y="219"/>
                </a:lnTo>
                <a:lnTo>
                  <a:pt x="476" y="210"/>
                </a:lnTo>
                <a:lnTo>
                  <a:pt x="489" y="200"/>
                </a:lnTo>
                <a:lnTo>
                  <a:pt x="500" y="190"/>
                </a:lnTo>
                <a:lnTo>
                  <a:pt x="507" y="179"/>
                </a:lnTo>
                <a:lnTo>
                  <a:pt x="515" y="167"/>
                </a:lnTo>
                <a:lnTo>
                  <a:pt x="519" y="157"/>
                </a:lnTo>
                <a:lnTo>
                  <a:pt x="522" y="144"/>
                </a:lnTo>
                <a:lnTo>
                  <a:pt x="524" y="13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5" name="Freeform 8"/>
          <p:cNvSpPr/>
          <p:nvPr/>
        </p:nvSpPr>
        <p:spPr>
          <a:xfrm>
            <a:off x="5173663" y="2195513"/>
            <a:ext cx="833437" cy="427037"/>
          </a:xfrm>
          <a:custGeom>
            <a:avLst/>
            <a:gdLst/>
            <a:ahLst/>
            <a:cxnLst>
              <a:cxn ang="0">
                <a:pos x="2519361" y="362902075"/>
              </a:cxn>
              <a:cxn ang="0">
                <a:pos x="20161238" y="420864807"/>
              </a:cxn>
              <a:cxn ang="0">
                <a:pos x="63003075" y="478829127"/>
              </a:cxn>
              <a:cxn ang="0">
                <a:pos x="118446479" y="529232193"/>
              </a:cxn>
              <a:cxn ang="0">
                <a:pos x="194051121" y="572074005"/>
              </a:cxn>
              <a:cxn ang="0">
                <a:pos x="279736382" y="612396458"/>
              </a:cxn>
              <a:cxn ang="0">
                <a:pos x="380542572" y="642638298"/>
              </a:cxn>
              <a:cxn ang="0">
                <a:pos x="488910019" y="662799524"/>
              </a:cxn>
              <a:cxn ang="0">
                <a:pos x="602316189" y="675401084"/>
              </a:cxn>
              <a:cxn ang="0">
                <a:pos x="715723946" y="675401084"/>
              </a:cxn>
              <a:cxn ang="0">
                <a:pos x="831651064" y="662799524"/>
              </a:cxn>
              <a:cxn ang="0">
                <a:pos x="937497563" y="642638298"/>
              </a:cxn>
              <a:cxn ang="0">
                <a:pos x="1038303752" y="612396458"/>
              </a:cxn>
              <a:cxn ang="0">
                <a:pos x="1126508374" y="572074005"/>
              </a:cxn>
              <a:cxn ang="0">
                <a:pos x="1202113016" y="529232193"/>
              </a:cxn>
              <a:cxn ang="0">
                <a:pos x="1260077369" y="478829127"/>
              </a:cxn>
              <a:cxn ang="0">
                <a:pos x="1297878896" y="420864807"/>
              </a:cxn>
              <a:cxn ang="0">
                <a:pos x="1315520773" y="362902075"/>
              </a:cxn>
              <a:cxn ang="0">
                <a:pos x="1315520773" y="304937755"/>
              </a:cxn>
              <a:cxn ang="0">
                <a:pos x="1297878896" y="246975023"/>
              </a:cxn>
              <a:cxn ang="0">
                <a:pos x="1260077369" y="194051010"/>
              </a:cxn>
              <a:cxn ang="0">
                <a:pos x="1202113016" y="138607638"/>
              </a:cxn>
              <a:cxn ang="0">
                <a:pos x="1126508374" y="95765825"/>
              </a:cxn>
              <a:cxn ang="0">
                <a:pos x="1038303752" y="55443373"/>
              </a:cxn>
              <a:cxn ang="0">
                <a:pos x="937497563" y="30241840"/>
              </a:cxn>
              <a:cxn ang="0">
                <a:pos x="829130115" y="10080613"/>
              </a:cxn>
              <a:cxn ang="0">
                <a:pos x="715723946" y="0"/>
              </a:cxn>
              <a:cxn ang="0">
                <a:pos x="602316189" y="0"/>
              </a:cxn>
              <a:cxn ang="0">
                <a:pos x="488910019" y="10080613"/>
              </a:cxn>
              <a:cxn ang="0">
                <a:pos x="380542572" y="30241840"/>
              </a:cxn>
              <a:cxn ang="0">
                <a:pos x="279736382" y="60483679"/>
              </a:cxn>
              <a:cxn ang="0">
                <a:pos x="194051121" y="95765825"/>
              </a:cxn>
              <a:cxn ang="0">
                <a:pos x="118446479" y="143647944"/>
              </a:cxn>
              <a:cxn ang="0">
                <a:pos x="63003075" y="194051010"/>
              </a:cxn>
              <a:cxn ang="0">
                <a:pos x="20161238" y="246975023"/>
              </a:cxn>
              <a:cxn ang="0">
                <a:pos x="2519361" y="304937755"/>
              </a:cxn>
            </a:cxnLst>
            <a:pathLst>
              <a:path w="525" h="269">
                <a:moveTo>
                  <a:pt x="0" y="134"/>
                </a:moveTo>
                <a:lnTo>
                  <a:pt x="1" y="144"/>
                </a:lnTo>
                <a:lnTo>
                  <a:pt x="4" y="157"/>
                </a:lnTo>
                <a:lnTo>
                  <a:pt x="8" y="167"/>
                </a:lnTo>
                <a:lnTo>
                  <a:pt x="16" y="179"/>
                </a:lnTo>
                <a:lnTo>
                  <a:pt x="25" y="190"/>
                </a:lnTo>
                <a:lnTo>
                  <a:pt x="34" y="200"/>
                </a:lnTo>
                <a:lnTo>
                  <a:pt x="47" y="210"/>
                </a:lnTo>
                <a:lnTo>
                  <a:pt x="61" y="219"/>
                </a:lnTo>
                <a:lnTo>
                  <a:pt x="77" y="227"/>
                </a:lnTo>
                <a:lnTo>
                  <a:pt x="93" y="236"/>
                </a:lnTo>
                <a:lnTo>
                  <a:pt x="111" y="243"/>
                </a:lnTo>
                <a:lnTo>
                  <a:pt x="131" y="249"/>
                </a:lnTo>
                <a:lnTo>
                  <a:pt x="151" y="255"/>
                </a:lnTo>
                <a:lnTo>
                  <a:pt x="172" y="259"/>
                </a:lnTo>
                <a:lnTo>
                  <a:pt x="194" y="263"/>
                </a:lnTo>
                <a:lnTo>
                  <a:pt x="216" y="265"/>
                </a:lnTo>
                <a:lnTo>
                  <a:pt x="239" y="268"/>
                </a:lnTo>
                <a:lnTo>
                  <a:pt x="262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59"/>
                </a:lnTo>
                <a:lnTo>
                  <a:pt x="372" y="255"/>
                </a:lnTo>
                <a:lnTo>
                  <a:pt x="393" y="249"/>
                </a:lnTo>
                <a:lnTo>
                  <a:pt x="412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79"/>
                </a:lnTo>
                <a:lnTo>
                  <a:pt x="515" y="167"/>
                </a:lnTo>
                <a:lnTo>
                  <a:pt x="520" y="157"/>
                </a:lnTo>
                <a:lnTo>
                  <a:pt x="522" y="144"/>
                </a:lnTo>
                <a:lnTo>
                  <a:pt x="524" y="133"/>
                </a:lnTo>
                <a:lnTo>
                  <a:pt x="522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5"/>
                </a:lnTo>
                <a:lnTo>
                  <a:pt x="477" y="55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2" y="22"/>
                </a:lnTo>
                <a:lnTo>
                  <a:pt x="393" y="17"/>
                </a:lnTo>
                <a:lnTo>
                  <a:pt x="372" y="12"/>
                </a:lnTo>
                <a:lnTo>
                  <a:pt x="352" y="7"/>
                </a:lnTo>
                <a:lnTo>
                  <a:pt x="329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7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1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0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6" name="Freeform 9"/>
          <p:cNvSpPr/>
          <p:nvPr/>
        </p:nvSpPr>
        <p:spPr>
          <a:xfrm>
            <a:off x="2724150" y="1631950"/>
            <a:ext cx="833438" cy="427038"/>
          </a:xfrm>
          <a:custGeom>
            <a:avLst/>
            <a:gdLst/>
            <a:ahLst/>
            <a:cxnLst>
              <a:cxn ang="0">
                <a:pos x="2520952" y="367943243"/>
              </a:cxn>
              <a:cxn ang="0">
                <a:pos x="20161262" y="425907699"/>
              </a:cxn>
              <a:cxn ang="0">
                <a:pos x="63004738" y="478830248"/>
              </a:cxn>
              <a:cxn ang="0">
                <a:pos x="118448209" y="529233432"/>
              </a:cxn>
              <a:cxn ang="0">
                <a:pos x="194052941" y="577117251"/>
              </a:cxn>
              <a:cxn ang="0">
                <a:pos x="279738305" y="612399480"/>
              </a:cxn>
              <a:cxn ang="0">
                <a:pos x="380544616" y="645160755"/>
              </a:cxn>
              <a:cxn ang="0">
                <a:pos x="488910606" y="662802664"/>
              </a:cxn>
              <a:cxn ang="0">
                <a:pos x="602318499" y="675402666"/>
              </a:cxn>
              <a:cxn ang="0">
                <a:pos x="715724804" y="675402666"/>
              </a:cxn>
              <a:cxn ang="0">
                <a:pos x="831652061" y="662802664"/>
              </a:cxn>
              <a:cxn ang="0">
                <a:pos x="937498687" y="642641390"/>
              </a:cxn>
              <a:cxn ang="0">
                <a:pos x="1040825949" y="612399480"/>
              </a:cxn>
              <a:cxn ang="0">
                <a:pos x="1126511313" y="572076932"/>
              </a:cxn>
              <a:cxn ang="0">
                <a:pos x="1202116046" y="529233432"/>
              </a:cxn>
              <a:cxn ang="0">
                <a:pos x="1260078881" y="478830248"/>
              </a:cxn>
              <a:cxn ang="0">
                <a:pos x="1297882041" y="425907699"/>
              </a:cxn>
              <a:cxn ang="0">
                <a:pos x="1320562667" y="367943243"/>
              </a:cxn>
              <a:cxn ang="0">
                <a:pos x="1320562667" y="304940057"/>
              </a:cxn>
              <a:cxn ang="0">
                <a:pos x="1297882041" y="246975602"/>
              </a:cxn>
              <a:cxn ang="0">
                <a:pos x="1260078881" y="194053052"/>
              </a:cxn>
              <a:cxn ang="0">
                <a:pos x="1202116046" y="143649868"/>
              </a:cxn>
              <a:cxn ang="0">
                <a:pos x="1126511313" y="95766050"/>
              </a:cxn>
              <a:cxn ang="0">
                <a:pos x="1040825949" y="60483821"/>
              </a:cxn>
              <a:cxn ang="0">
                <a:pos x="937498687" y="30241910"/>
              </a:cxn>
              <a:cxn ang="0">
                <a:pos x="831652061" y="10080637"/>
              </a:cxn>
              <a:cxn ang="0">
                <a:pos x="715724804" y="0"/>
              </a:cxn>
              <a:cxn ang="0">
                <a:pos x="602318499" y="0"/>
              </a:cxn>
              <a:cxn ang="0">
                <a:pos x="488910606" y="10080637"/>
              </a:cxn>
              <a:cxn ang="0">
                <a:pos x="380544616" y="30241910"/>
              </a:cxn>
              <a:cxn ang="0">
                <a:pos x="279738305" y="60483821"/>
              </a:cxn>
              <a:cxn ang="0">
                <a:pos x="194052941" y="95766050"/>
              </a:cxn>
              <a:cxn ang="0">
                <a:pos x="118448209" y="143649868"/>
              </a:cxn>
              <a:cxn ang="0">
                <a:pos x="63004738" y="194053052"/>
              </a:cxn>
              <a:cxn ang="0">
                <a:pos x="20161262" y="246975602"/>
              </a:cxn>
              <a:cxn ang="0">
                <a:pos x="2520952" y="304940057"/>
              </a:cxn>
            </a:cxnLst>
            <a:pathLst>
              <a:path w="525" h="269">
                <a:moveTo>
                  <a:pt x="0" y="134"/>
                </a:moveTo>
                <a:lnTo>
                  <a:pt x="1" y="146"/>
                </a:lnTo>
                <a:lnTo>
                  <a:pt x="4" y="157"/>
                </a:lnTo>
                <a:lnTo>
                  <a:pt x="8" y="169"/>
                </a:lnTo>
                <a:lnTo>
                  <a:pt x="16" y="180"/>
                </a:lnTo>
                <a:lnTo>
                  <a:pt x="25" y="190"/>
                </a:lnTo>
                <a:lnTo>
                  <a:pt x="35" y="200"/>
                </a:lnTo>
                <a:lnTo>
                  <a:pt x="47" y="210"/>
                </a:lnTo>
                <a:lnTo>
                  <a:pt x="60" y="220"/>
                </a:lnTo>
                <a:lnTo>
                  <a:pt x="77" y="229"/>
                </a:lnTo>
                <a:lnTo>
                  <a:pt x="93" y="236"/>
                </a:lnTo>
                <a:lnTo>
                  <a:pt x="111" y="243"/>
                </a:lnTo>
                <a:lnTo>
                  <a:pt x="131" y="250"/>
                </a:lnTo>
                <a:lnTo>
                  <a:pt x="151" y="256"/>
                </a:lnTo>
                <a:lnTo>
                  <a:pt x="172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3" y="268"/>
                </a:lnTo>
                <a:lnTo>
                  <a:pt x="284" y="268"/>
                </a:lnTo>
                <a:lnTo>
                  <a:pt x="307" y="265"/>
                </a:lnTo>
                <a:lnTo>
                  <a:pt x="330" y="263"/>
                </a:lnTo>
                <a:lnTo>
                  <a:pt x="352" y="260"/>
                </a:lnTo>
                <a:lnTo>
                  <a:pt x="372" y="255"/>
                </a:lnTo>
                <a:lnTo>
                  <a:pt x="393" y="250"/>
                </a:lnTo>
                <a:lnTo>
                  <a:pt x="413" y="243"/>
                </a:lnTo>
                <a:lnTo>
                  <a:pt x="430" y="236"/>
                </a:lnTo>
                <a:lnTo>
                  <a:pt x="447" y="227"/>
                </a:lnTo>
                <a:lnTo>
                  <a:pt x="463" y="219"/>
                </a:lnTo>
                <a:lnTo>
                  <a:pt x="477" y="210"/>
                </a:lnTo>
                <a:lnTo>
                  <a:pt x="489" y="200"/>
                </a:lnTo>
                <a:lnTo>
                  <a:pt x="500" y="190"/>
                </a:lnTo>
                <a:lnTo>
                  <a:pt x="508" y="180"/>
                </a:lnTo>
                <a:lnTo>
                  <a:pt x="515" y="169"/>
                </a:lnTo>
                <a:lnTo>
                  <a:pt x="520" y="157"/>
                </a:lnTo>
                <a:lnTo>
                  <a:pt x="524" y="146"/>
                </a:lnTo>
                <a:lnTo>
                  <a:pt x="524" y="134"/>
                </a:lnTo>
                <a:lnTo>
                  <a:pt x="524" y="121"/>
                </a:lnTo>
                <a:lnTo>
                  <a:pt x="520" y="110"/>
                </a:lnTo>
                <a:lnTo>
                  <a:pt x="515" y="98"/>
                </a:lnTo>
                <a:lnTo>
                  <a:pt x="508" y="87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7"/>
                </a:lnTo>
                <a:lnTo>
                  <a:pt x="447" y="38"/>
                </a:lnTo>
                <a:lnTo>
                  <a:pt x="430" y="31"/>
                </a:lnTo>
                <a:lnTo>
                  <a:pt x="413" y="24"/>
                </a:lnTo>
                <a:lnTo>
                  <a:pt x="393" y="18"/>
                </a:lnTo>
                <a:lnTo>
                  <a:pt x="372" y="12"/>
                </a:lnTo>
                <a:lnTo>
                  <a:pt x="352" y="8"/>
                </a:lnTo>
                <a:lnTo>
                  <a:pt x="330" y="4"/>
                </a:lnTo>
                <a:lnTo>
                  <a:pt x="307" y="1"/>
                </a:lnTo>
                <a:lnTo>
                  <a:pt x="284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7" y="38"/>
                </a:lnTo>
                <a:lnTo>
                  <a:pt x="60" y="47"/>
                </a:lnTo>
                <a:lnTo>
                  <a:pt x="47" y="57"/>
                </a:lnTo>
                <a:lnTo>
                  <a:pt x="34" y="67"/>
                </a:lnTo>
                <a:lnTo>
                  <a:pt x="25" y="77"/>
                </a:lnTo>
                <a:lnTo>
                  <a:pt x="16" y="87"/>
                </a:lnTo>
                <a:lnTo>
                  <a:pt x="8" y="98"/>
                </a:lnTo>
                <a:lnTo>
                  <a:pt x="4" y="111"/>
                </a:lnTo>
                <a:lnTo>
                  <a:pt x="1" y="121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7" name="Freeform 10"/>
          <p:cNvSpPr/>
          <p:nvPr/>
        </p:nvSpPr>
        <p:spPr>
          <a:xfrm>
            <a:off x="306388" y="2182813"/>
            <a:ext cx="835025" cy="428625"/>
          </a:xfrm>
          <a:custGeom>
            <a:avLst/>
            <a:gdLst/>
            <a:ahLst/>
            <a:cxnLst>
              <a:cxn ang="0">
                <a:pos x="1318042513" y="309980013"/>
              </a:cxn>
              <a:cxn ang="0">
                <a:pos x="1300400625" y="252015625"/>
              </a:cxn>
              <a:cxn ang="0">
                <a:pos x="1260078125" y="194052825"/>
              </a:cxn>
              <a:cxn ang="0">
                <a:pos x="1202115325" y="143649700"/>
              </a:cxn>
              <a:cxn ang="0">
                <a:pos x="1126510638" y="100806250"/>
              </a:cxn>
              <a:cxn ang="0">
                <a:pos x="1040825325" y="60483750"/>
              </a:cxn>
              <a:cxn ang="0">
                <a:pos x="940019075" y="30241875"/>
              </a:cxn>
              <a:cxn ang="0">
                <a:pos x="831651563" y="10080625"/>
              </a:cxn>
              <a:cxn ang="0">
                <a:pos x="715724375" y="2520950"/>
              </a:cxn>
              <a:cxn ang="0">
                <a:pos x="604837500" y="2520950"/>
              </a:cxn>
              <a:cxn ang="0">
                <a:pos x="488910313" y="10080625"/>
              </a:cxn>
              <a:cxn ang="0">
                <a:pos x="380544388" y="30241875"/>
              </a:cxn>
              <a:cxn ang="0">
                <a:pos x="279738138" y="60483750"/>
              </a:cxn>
              <a:cxn ang="0">
                <a:pos x="194052825" y="100806250"/>
              </a:cxn>
              <a:cxn ang="0">
                <a:pos x="118448138" y="143649700"/>
              </a:cxn>
              <a:cxn ang="0">
                <a:pos x="63004700" y="194052825"/>
              </a:cxn>
              <a:cxn ang="0">
                <a:pos x="20161250" y="252015625"/>
              </a:cxn>
              <a:cxn ang="0">
                <a:pos x="2520950" y="309980013"/>
              </a:cxn>
              <a:cxn ang="0">
                <a:pos x="2520950" y="365423450"/>
              </a:cxn>
              <a:cxn ang="0">
                <a:pos x="20161250" y="423386250"/>
              </a:cxn>
              <a:cxn ang="0">
                <a:pos x="63004700" y="478829688"/>
              </a:cxn>
              <a:cxn ang="0">
                <a:pos x="118448138" y="531753763"/>
              </a:cxn>
              <a:cxn ang="0">
                <a:pos x="194052825" y="574595625"/>
              </a:cxn>
              <a:cxn ang="0">
                <a:pos x="279738138" y="614918125"/>
              </a:cxn>
              <a:cxn ang="0">
                <a:pos x="380544388" y="640119688"/>
              </a:cxn>
              <a:cxn ang="0">
                <a:pos x="488910313" y="662801888"/>
              </a:cxn>
              <a:cxn ang="0">
                <a:pos x="604837500" y="672882513"/>
              </a:cxn>
              <a:cxn ang="0">
                <a:pos x="715724375" y="672882513"/>
              </a:cxn>
              <a:cxn ang="0">
                <a:pos x="831651563" y="662801888"/>
              </a:cxn>
              <a:cxn ang="0">
                <a:pos x="940019075" y="640119688"/>
              </a:cxn>
              <a:cxn ang="0">
                <a:pos x="1040825325" y="614918125"/>
              </a:cxn>
              <a:cxn ang="0">
                <a:pos x="1126510638" y="574595625"/>
              </a:cxn>
              <a:cxn ang="0">
                <a:pos x="1202115325" y="531753763"/>
              </a:cxn>
              <a:cxn ang="0">
                <a:pos x="1260078125" y="478829688"/>
              </a:cxn>
              <a:cxn ang="0">
                <a:pos x="1300400625" y="423386250"/>
              </a:cxn>
              <a:cxn ang="0">
                <a:pos x="1318042513" y="365423450"/>
              </a:cxn>
            </a:cxnLst>
            <a:pathLst>
              <a:path w="526" h="270">
                <a:moveTo>
                  <a:pt x="525" y="134"/>
                </a:moveTo>
                <a:lnTo>
                  <a:pt x="523" y="123"/>
                </a:lnTo>
                <a:lnTo>
                  <a:pt x="520" y="110"/>
                </a:lnTo>
                <a:lnTo>
                  <a:pt x="516" y="100"/>
                </a:lnTo>
                <a:lnTo>
                  <a:pt x="508" y="88"/>
                </a:lnTo>
                <a:lnTo>
                  <a:pt x="500" y="77"/>
                </a:lnTo>
                <a:lnTo>
                  <a:pt x="489" y="67"/>
                </a:lnTo>
                <a:lnTo>
                  <a:pt x="477" y="57"/>
                </a:lnTo>
                <a:lnTo>
                  <a:pt x="463" y="48"/>
                </a:lnTo>
                <a:lnTo>
                  <a:pt x="447" y="40"/>
                </a:lnTo>
                <a:lnTo>
                  <a:pt x="431" y="31"/>
                </a:lnTo>
                <a:lnTo>
                  <a:pt x="413" y="24"/>
                </a:lnTo>
                <a:lnTo>
                  <a:pt x="393" y="18"/>
                </a:lnTo>
                <a:lnTo>
                  <a:pt x="373" y="12"/>
                </a:lnTo>
                <a:lnTo>
                  <a:pt x="352" y="8"/>
                </a:lnTo>
                <a:lnTo>
                  <a:pt x="330" y="4"/>
                </a:lnTo>
                <a:lnTo>
                  <a:pt x="307" y="2"/>
                </a:lnTo>
                <a:lnTo>
                  <a:pt x="284" y="1"/>
                </a:lnTo>
                <a:lnTo>
                  <a:pt x="261" y="0"/>
                </a:lnTo>
                <a:lnTo>
                  <a:pt x="240" y="1"/>
                </a:lnTo>
                <a:lnTo>
                  <a:pt x="217" y="2"/>
                </a:lnTo>
                <a:lnTo>
                  <a:pt x="194" y="4"/>
                </a:lnTo>
                <a:lnTo>
                  <a:pt x="172" y="8"/>
                </a:lnTo>
                <a:lnTo>
                  <a:pt x="151" y="12"/>
                </a:lnTo>
                <a:lnTo>
                  <a:pt x="131" y="18"/>
                </a:lnTo>
                <a:lnTo>
                  <a:pt x="111" y="24"/>
                </a:lnTo>
                <a:lnTo>
                  <a:pt x="94" y="31"/>
                </a:lnTo>
                <a:lnTo>
                  <a:pt x="77" y="40"/>
                </a:lnTo>
                <a:lnTo>
                  <a:pt x="61" y="48"/>
                </a:lnTo>
                <a:lnTo>
                  <a:pt x="47" y="57"/>
                </a:lnTo>
                <a:lnTo>
                  <a:pt x="35" y="67"/>
                </a:lnTo>
                <a:lnTo>
                  <a:pt x="25" y="77"/>
                </a:lnTo>
                <a:lnTo>
                  <a:pt x="16" y="88"/>
                </a:lnTo>
                <a:lnTo>
                  <a:pt x="8" y="100"/>
                </a:lnTo>
                <a:lnTo>
                  <a:pt x="4" y="110"/>
                </a:lnTo>
                <a:lnTo>
                  <a:pt x="1" y="123"/>
                </a:lnTo>
                <a:lnTo>
                  <a:pt x="0" y="134"/>
                </a:lnTo>
                <a:lnTo>
                  <a:pt x="1" y="145"/>
                </a:lnTo>
                <a:lnTo>
                  <a:pt x="4" y="157"/>
                </a:lnTo>
                <a:lnTo>
                  <a:pt x="8" y="168"/>
                </a:lnTo>
                <a:lnTo>
                  <a:pt x="16" y="180"/>
                </a:lnTo>
                <a:lnTo>
                  <a:pt x="25" y="190"/>
                </a:lnTo>
                <a:lnTo>
                  <a:pt x="35" y="201"/>
                </a:lnTo>
                <a:lnTo>
                  <a:pt x="47" y="211"/>
                </a:lnTo>
                <a:lnTo>
                  <a:pt x="61" y="220"/>
                </a:lnTo>
                <a:lnTo>
                  <a:pt x="77" y="228"/>
                </a:lnTo>
                <a:lnTo>
                  <a:pt x="94" y="236"/>
                </a:lnTo>
                <a:lnTo>
                  <a:pt x="111" y="244"/>
                </a:lnTo>
                <a:lnTo>
                  <a:pt x="131" y="250"/>
                </a:lnTo>
                <a:lnTo>
                  <a:pt x="151" y="254"/>
                </a:lnTo>
                <a:lnTo>
                  <a:pt x="172" y="260"/>
                </a:lnTo>
                <a:lnTo>
                  <a:pt x="194" y="263"/>
                </a:lnTo>
                <a:lnTo>
                  <a:pt x="217" y="266"/>
                </a:lnTo>
                <a:lnTo>
                  <a:pt x="240" y="267"/>
                </a:lnTo>
                <a:lnTo>
                  <a:pt x="261" y="269"/>
                </a:lnTo>
                <a:lnTo>
                  <a:pt x="284" y="267"/>
                </a:lnTo>
                <a:lnTo>
                  <a:pt x="307" y="266"/>
                </a:lnTo>
                <a:lnTo>
                  <a:pt x="330" y="263"/>
                </a:lnTo>
                <a:lnTo>
                  <a:pt x="352" y="260"/>
                </a:lnTo>
                <a:lnTo>
                  <a:pt x="373" y="254"/>
                </a:lnTo>
                <a:lnTo>
                  <a:pt x="393" y="250"/>
                </a:lnTo>
                <a:lnTo>
                  <a:pt x="413" y="244"/>
                </a:lnTo>
                <a:lnTo>
                  <a:pt x="431" y="236"/>
                </a:lnTo>
                <a:lnTo>
                  <a:pt x="447" y="228"/>
                </a:lnTo>
                <a:lnTo>
                  <a:pt x="463" y="220"/>
                </a:lnTo>
                <a:lnTo>
                  <a:pt x="477" y="211"/>
                </a:lnTo>
                <a:lnTo>
                  <a:pt x="489" y="201"/>
                </a:lnTo>
                <a:lnTo>
                  <a:pt x="500" y="190"/>
                </a:lnTo>
                <a:lnTo>
                  <a:pt x="508" y="180"/>
                </a:lnTo>
                <a:lnTo>
                  <a:pt x="516" y="168"/>
                </a:lnTo>
                <a:lnTo>
                  <a:pt x="520" y="157"/>
                </a:lnTo>
                <a:lnTo>
                  <a:pt x="523" y="145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8" name="Freeform 11"/>
          <p:cNvSpPr/>
          <p:nvPr/>
        </p:nvSpPr>
        <p:spPr>
          <a:xfrm>
            <a:off x="1839913" y="2182813"/>
            <a:ext cx="833437" cy="428625"/>
          </a:xfrm>
          <a:custGeom>
            <a:avLst/>
            <a:gdLst/>
            <a:ahLst/>
            <a:cxnLst>
              <a:cxn ang="0">
                <a:pos x="2519361" y="365423450"/>
              </a:cxn>
              <a:cxn ang="0">
                <a:pos x="20161238" y="423386250"/>
              </a:cxn>
              <a:cxn ang="0">
                <a:pos x="57962765" y="478829688"/>
              </a:cxn>
              <a:cxn ang="0">
                <a:pos x="115927118" y="531753763"/>
              </a:cxn>
              <a:cxn ang="0">
                <a:pos x="191531760" y="574595625"/>
              </a:cxn>
              <a:cxn ang="0">
                <a:pos x="279736382" y="614918125"/>
              </a:cxn>
              <a:cxn ang="0">
                <a:pos x="380542572" y="640119688"/>
              </a:cxn>
              <a:cxn ang="0">
                <a:pos x="488910019" y="662801888"/>
              </a:cxn>
              <a:cxn ang="0">
                <a:pos x="602316189" y="672882513"/>
              </a:cxn>
              <a:cxn ang="0">
                <a:pos x="715723946" y="672882513"/>
              </a:cxn>
              <a:cxn ang="0">
                <a:pos x="829130115" y="662801888"/>
              </a:cxn>
              <a:cxn ang="0">
                <a:pos x="937497563" y="640119688"/>
              </a:cxn>
              <a:cxn ang="0">
                <a:pos x="1038303752" y="612398763"/>
              </a:cxn>
              <a:cxn ang="0">
                <a:pos x="1123989013" y="574595625"/>
              </a:cxn>
              <a:cxn ang="0">
                <a:pos x="1199593655" y="529232813"/>
              </a:cxn>
              <a:cxn ang="0">
                <a:pos x="1255037060" y="478829688"/>
              </a:cxn>
              <a:cxn ang="0">
                <a:pos x="1297878896" y="423386250"/>
              </a:cxn>
              <a:cxn ang="0">
                <a:pos x="1315520773" y="365423450"/>
              </a:cxn>
              <a:cxn ang="0">
                <a:pos x="1315520773" y="309980013"/>
              </a:cxn>
              <a:cxn ang="0">
                <a:pos x="1297878896" y="252015625"/>
              </a:cxn>
              <a:cxn ang="0">
                <a:pos x="1255037060" y="194052825"/>
              </a:cxn>
              <a:cxn ang="0">
                <a:pos x="1199593655" y="143649700"/>
              </a:cxn>
              <a:cxn ang="0">
                <a:pos x="1123989013" y="100806250"/>
              </a:cxn>
              <a:cxn ang="0">
                <a:pos x="1038303752" y="60483750"/>
              </a:cxn>
              <a:cxn ang="0">
                <a:pos x="937497563" y="30241875"/>
              </a:cxn>
              <a:cxn ang="0">
                <a:pos x="829130115" y="10080625"/>
              </a:cxn>
              <a:cxn ang="0">
                <a:pos x="715723946" y="2520950"/>
              </a:cxn>
              <a:cxn ang="0">
                <a:pos x="602316189" y="2520950"/>
              </a:cxn>
              <a:cxn ang="0">
                <a:pos x="486389071" y="10080625"/>
              </a:cxn>
              <a:cxn ang="0">
                <a:pos x="380542572" y="30241875"/>
              </a:cxn>
              <a:cxn ang="0">
                <a:pos x="279736382" y="60483750"/>
              </a:cxn>
              <a:cxn ang="0">
                <a:pos x="191531760" y="100806250"/>
              </a:cxn>
              <a:cxn ang="0">
                <a:pos x="115927118" y="143649700"/>
              </a:cxn>
              <a:cxn ang="0">
                <a:pos x="57962765" y="194052825"/>
              </a:cxn>
              <a:cxn ang="0">
                <a:pos x="20161238" y="252015625"/>
              </a:cxn>
              <a:cxn ang="0">
                <a:pos x="2519361" y="309980013"/>
              </a:cxn>
            </a:cxnLst>
            <a:pathLst>
              <a:path w="525" h="270">
                <a:moveTo>
                  <a:pt x="0" y="134"/>
                </a:moveTo>
                <a:lnTo>
                  <a:pt x="1" y="145"/>
                </a:lnTo>
                <a:lnTo>
                  <a:pt x="3" y="157"/>
                </a:lnTo>
                <a:lnTo>
                  <a:pt x="8" y="168"/>
                </a:lnTo>
                <a:lnTo>
                  <a:pt x="15" y="180"/>
                </a:lnTo>
                <a:lnTo>
                  <a:pt x="23" y="190"/>
                </a:lnTo>
                <a:lnTo>
                  <a:pt x="34" y="201"/>
                </a:lnTo>
                <a:lnTo>
                  <a:pt x="46" y="211"/>
                </a:lnTo>
                <a:lnTo>
                  <a:pt x="60" y="220"/>
                </a:lnTo>
                <a:lnTo>
                  <a:pt x="76" y="228"/>
                </a:lnTo>
                <a:lnTo>
                  <a:pt x="93" y="236"/>
                </a:lnTo>
                <a:lnTo>
                  <a:pt x="111" y="244"/>
                </a:lnTo>
                <a:lnTo>
                  <a:pt x="130" y="250"/>
                </a:lnTo>
                <a:lnTo>
                  <a:pt x="151" y="254"/>
                </a:lnTo>
                <a:lnTo>
                  <a:pt x="171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7"/>
                </a:lnTo>
                <a:lnTo>
                  <a:pt x="262" y="269"/>
                </a:lnTo>
                <a:lnTo>
                  <a:pt x="284" y="267"/>
                </a:lnTo>
                <a:lnTo>
                  <a:pt x="307" y="266"/>
                </a:lnTo>
                <a:lnTo>
                  <a:pt x="329" y="263"/>
                </a:lnTo>
                <a:lnTo>
                  <a:pt x="351" y="260"/>
                </a:lnTo>
                <a:lnTo>
                  <a:pt x="372" y="254"/>
                </a:lnTo>
                <a:lnTo>
                  <a:pt x="392" y="250"/>
                </a:lnTo>
                <a:lnTo>
                  <a:pt x="412" y="243"/>
                </a:lnTo>
                <a:lnTo>
                  <a:pt x="430" y="236"/>
                </a:lnTo>
                <a:lnTo>
                  <a:pt x="446" y="228"/>
                </a:lnTo>
                <a:lnTo>
                  <a:pt x="462" y="220"/>
                </a:lnTo>
                <a:lnTo>
                  <a:pt x="476" y="210"/>
                </a:lnTo>
                <a:lnTo>
                  <a:pt x="489" y="201"/>
                </a:lnTo>
                <a:lnTo>
                  <a:pt x="498" y="190"/>
                </a:lnTo>
                <a:lnTo>
                  <a:pt x="507" y="180"/>
                </a:lnTo>
                <a:lnTo>
                  <a:pt x="515" y="168"/>
                </a:lnTo>
                <a:lnTo>
                  <a:pt x="519" y="157"/>
                </a:lnTo>
                <a:lnTo>
                  <a:pt x="522" y="145"/>
                </a:lnTo>
                <a:lnTo>
                  <a:pt x="524" y="134"/>
                </a:lnTo>
                <a:lnTo>
                  <a:pt x="522" y="123"/>
                </a:lnTo>
                <a:lnTo>
                  <a:pt x="519" y="110"/>
                </a:lnTo>
                <a:lnTo>
                  <a:pt x="515" y="100"/>
                </a:lnTo>
                <a:lnTo>
                  <a:pt x="507" y="88"/>
                </a:lnTo>
                <a:lnTo>
                  <a:pt x="498" y="77"/>
                </a:lnTo>
                <a:lnTo>
                  <a:pt x="489" y="67"/>
                </a:lnTo>
                <a:lnTo>
                  <a:pt x="476" y="57"/>
                </a:lnTo>
                <a:lnTo>
                  <a:pt x="462" y="48"/>
                </a:lnTo>
                <a:lnTo>
                  <a:pt x="446" y="40"/>
                </a:lnTo>
                <a:lnTo>
                  <a:pt x="430" y="31"/>
                </a:lnTo>
                <a:lnTo>
                  <a:pt x="412" y="24"/>
                </a:lnTo>
                <a:lnTo>
                  <a:pt x="392" y="18"/>
                </a:lnTo>
                <a:lnTo>
                  <a:pt x="372" y="12"/>
                </a:lnTo>
                <a:lnTo>
                  <a:pt x="351" y="8"/>
                </a:lnTo>
                <a:lnTo>
                  <a:pt x="329" y="4"/>
                </a:lnTo>
                <a:lnTo>
                  <a:pt x="307" y="2"/>
                </a:lnTo>
                <a:lnTo>
                  <a:pt x="284" y="1"/>
                </a:lnTo>
                <a:lnTo>
                  <a:pt x="262" y="0"/>
                </a:lnTo>
                <a:lnTo>
                  <a:pt x="239" y="1"/>
                </a:lnTo>
                <a:lnTo>
                  <a:pt x="216" y="2"/>
                </a:lnTo>
                <a:lnTo>
                  <a:pt x="193" y="4"/>
                </a:lnTo>
                <a:lnTo>
                  <a:pt x="171" y="8"/>
                </a:lnTo>
                <a:lnTo>
                  <a:pt x="151" y="12"/>
                </a:lnTo>
                <a:lnTo>
                  <a:pt x="130" y="18"/>
                </a:lnTo>
                <a:lnTo>
                  <a:pt x="111" y="24"/>
                </a:lnTo>
                <a:lnTo>
                  <a:pt x="93" y="31"/>
                </a:lnTo>
                <a:lnTo>
                  <a:pt x="76" y="40"/>
                </a:lnTo>
                <a:lnTo>
                  <a:pt x="60" y="48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100"/>
                </a:lnTo>
                <a:lnTo>
                  <a:pt x="3" y="110"/>
                </a:lnTo>
                <a:lnTo>
                  <a:pt x="1" y="123"/>
                </a:lnTo>
                <a:lnTo>
                  <a:pt x="0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299" name="Freeform 12"/>
          <p:cNvSpPr/>
          <p:nvPr/>
        </p:nvSpPr>
        <p:spPr>
          <a:xfrm>
            <a:off x="2681288" y="2706688"/>
            <a:ext cx="1250950" cy="701675"/>
          </a:xfrm>
          <a:custGeom>
            <a:avLst/>
            <a:gdLst/>
            <a:ahLst/>
            <a:cxnLst>
              <a:cxn ang="0">
                <a:pos x="0" y="556955325"/>
              </a:cxn>
              <a:cxn ang="0">
                <a:pos x="977820625" y="0"/>
              </a:cxn>
              <a:cxn ang="0">
                <a:pos x="1983363763" y="577116575"/>
              </a:cxn>
              <a:cxn ang="0">
                <a:pos x="977820625" y="1111389700"/>
              </a:cxn>
              <a:cxn ang="0">
                <a:pos x="0" y="556955325"/>
              </a:cxn>
            </a:cxnLst>
            <a:pathLst>
              <a:path w="788" h="442">
                <a:moveTo>
                  <a:pt x="0" y="221"/>
                </a:moveTo>
                <a:lnTo>
                  <a:pt x="388" y="0"/>
                </a:lnTo>
                <a:lnTo>
                  <a:pt x="787" y="229"/>
                </a:lnTo>
                <a:lnTo>
                  <a:pt x="388" y="441"/>
                </a:lnTo>
                <a:lnTo>
                  <a:pt x="0" y="2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00" name="Freeform 13"/>
          <p:cNvSpPr/>
          <p:nvPr/>
        </p:nvSpPr>
        <p:spPr>
          <a:xfrm>
            <a:off x="4391025" y="2881313"/>
            <a:ext cx="1350963" cy="441325"/>
          </a:xfrm>
          <a:custGeom>
            <a:avLst/>
            <a:gdLst/>
            <a:ahLst/>
            <a:cxnLst>
              <a:cxn ang="0">
                <a:pos x="2142133605" y="698084075"/>
              </a:cxn>
              <a:cxn ang="0">
                <a:pos x="2142133605" y="0"/>
              </a:cxn>
              <a:cxn ang="0">
                <a:pos x="0" y="0"/>
              </a:cxn>
              <a:cxn ang="0">
                <a:pos x="0" y="698084075"/>
              </a:cxn>
              <a:cxn ang="0">
                <a:pos x="2142133605" y="698084075"/>
              </a:cxn>
            </a:cxnLst>
            <a:pathLst>
              <a:path w="851" h="278">
                <a:moveTo>
                  <a:pt x="850" y="277"/>
                </a:moveTo>
                <a:lnTo>
                  <a:pt x="850" y="0"/>
                </a:lnTo>
                <a:lnTo>
                  <a:pt x="0" y="0"/>
                </a:lnTo>
                <a:lnTo>
                  <a:pt x="0" y="277"/>
                </a:lnTo>
                <a:lnTo>
                  <a:pt x="850" y="2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01" name="Freeform 14"/>
          <p:cNvSpPr/>
          <p:nvPr/>
        </p:nvSpPr>
        <p:spPr>
          <a:xfrm>
            <a:off x="952500" y="2870200"/>
            <a:ext cx="1154113" cy="439738"/>
          </a:xfrm>
          <a:custGeom>
            <a:avLst/>
            <a:gdLst/>
            <a:ahLst/>
            <a:cxnLst>
              <a:cxn ang="0">
                <a:pos x="1829634230" y="695563916"/>
              </a:cxn>
              <a:cxn ang="0">
                <a:pos x="1829634230" y="0"/>
              </a:cxn>
              <a:cxn ang="0">
                <a:pos x="0" y="0"/>
              </a:cxn>
              <a:cxn ang="0">
                <a:pos x="0" y="695563916"/>
              </a:cxn>
              <a:cxn ang="0">
                <a:pos x="1829634230" y="695563916"/>
              </a:cxn>
            </a:cxnLst>
            <a:pathLst>
              <a:path w="727" h="277">
                <a:moveTo>
                  <a:pt x="726" y="276"/>
                </a:moveTo>
                <a:lnTo>
                  <a:pt x="726" y="0"/>
                </a:lnTo>
                <a:lnTo>
                  <a:pt x="0" y="0"/>
                </a:lnTo>
                <a:lnTo>
                  <a:pt x="0" y="276"/>
                </a:lnTo>
                <a:lnTo>
                  <a:pt x="726" y="27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02" name="Freeform 15"/>
          <p:cNvSpPr/>
          <p:nvPr/>
        </p:nvSpPr>
        <p:spPr>
          <a:xfrm>
            <a:off x="4391025" y="1882775"/>
            <a:ext cx="835025" cy="427038"/>
          </a:xfrm>
          <a:custGeom>
            <a:avLst/>
            <a:gdLst/>
            <a:ahLst/>
            <a:cxnLst>
              <a:cxn ang="0">
                <a:pos x="1318042513" y="304940057"/>
              </a:cxn>
              <a:cxn ang="0">
                <a:pos x="1300400625" y="246975602"/>
              </a:cxn>
              <a:cxn ang="0">
                <a:pos x="1262599075" y="194053052"/>
              </a:cxn>
              <a:cxn ang="0">
                <a:pos x="1204634688" y="143649868"/>
              </a:cxn>
              <a:cxn ang="0">
                <a:pos x="1129030000" y="95766050"/>
              </a:cxn>
              <a:cxn ang="0">
                <a:pos x="1038304375" y="60483821"/>
              </a:cxn>
              <a:cxn ang="0">
                <a:pos x="940019075" y="30241910"/>
              </a:cxn>
              <a:cxn ang="0">
                <a:pos x="831651563" y="10080637"/>
              </a:cxn>
              <a:cxn ang="0">
                <a:pos x="718245325" y="0"/>
              </a:cxn>
              <a:cxn ang="0">
                <a:pos x="602318138" y="0"/>
              </a:cxn>
              <a:cxn ang="0">
                <a:pos x="488910313" y="10080637"/>
              </a:cxn>
              <a:cxn ang="0">
                <a:pos x="380544388" y="30241910"/>
              </a:cxn>
              <a:cxn ang="0">
                <a:pos x="282257500" y="60483821"/>
              </a:cxn>
              <a:cxn ang="0">
                <a:pos x="191531875" y="95766050"/>
              </a:cxn>
              <a:cxn ang="0">
                <a:pos x="115927188" y="143649868"/>
              </a:cxn>
              <a:cxn ang="0">
                <a:pos x="57964388" y="194053052"/>
              </a:cxn>
              <a:cxn ang="0">
                <a:pos x="20161250" y="246975602"/>
              </a:cxn>
              <a:cxn ang="0">
                <a:pos x="2520950" y="304940057"/>
              </a:cxn>
              <a:cxn ang="0">
                <a:pos x="2520950" y="367943243"/>
              </a:cxn>
              <a:cxn ang="0">
                <a:pos x="20161250" y="425907699"/>
              </a:cxn>
              <a:cxn ang="0">
                <a:pos x="57964388" y="478830248"/>
              </a:cxn>
              <a:cxn ang="0">
                <a:pos x="115927188" y="529233432"/>
              </a:cxn>
              <a:cxn ang="0">
                <a:pos x="191531875" y="577117251"/>
              </a:cxn>
              <a:cxn ang="0">
                <a:pos x="282257500" y="612399480"/>
              </a:cxn>
              <a:cxn ang="0">
                <a:pos x="380544388" y="645160755"/>
              </a:cxn>
              <a:cxn ang="0">
                <a:pos x="488910313" y="662802664"/>
              </a:cxn>
              <a:cxn ang="0">
                <a:pos x="602318138" y="675402666"/>
              </a:cxn>
              <a:cxn ang="0">
                <a:pos x="718245325" y="675402666"/>
              </a:cxn>
              <a:cxn ang="0">
                <a:pos x="831651563" y="662802664"/>
              </a:cxn>
              <a:cxn ang="0">
                <a:pos x="940019075" y="645160755"/>
              </a:cxn>
              <a:cxn ang="0">
                <a:pos x="1038304375" y="612399480"/>
              </a:cxn>
              <a:cxn ang="0">
                <a:pos x="1129030000" y="577117251"/>
              </a:cxn>
              <a:cxn ang="0">
                <a:pos x="1204634688" y="529233432"/>
              </a:cxn>
              <a:cxn ang="0">
                <a:pos x="1262599075" y="478830248"/>
              </a:cxn>
              <a:cxn ang="0">
                <a:pos x="1300400625" y="425907699"/>
              </a:cxn>
              <a:cxn ang="0">
                <a:pos x="1318042513" y="367943243"/>
              </a:cxn>
            </a:cxnLst>
            <a:pathLst>
              <a:path w="526" h="269">
                <a:moveTo>
                  <a:pt x="525" y="134"/>
                </a:moveTo>
                <a:lnTo>
                  <a:pt x="523" y="121"/>
                </a:lnTo>
                <a:lnTo>
                  <a:pt x="521" y="110"/>
                </a:lnTo>
                <a:lnTo>
                  <a:pt x="516" y="98"/>
                </a:lnTo>
                <a:lnTo>
                  <a:pt x="509" y="88"/>
                </a:lnTo>
                <a:lnTo>
                  <a:pt x="501" y="77"/>
                </a:lnTo>
                <a:lnTo>
                  <a:pt x="490" y="67"/>
                </a:lnTo>
                <a:lnTo>
                  <a:pt x="478" y="57"/>
                </a:lnTo>
                <a:lnTo>
                  <a:pt x="464" y="47"/>
                </a:lnTo>
                <a:lnTo>
                  <a:pt x="448" y="38"/>
                </a:lnTo>
                <a:lnTo>
                  <a:pt x="431" y="31"/>
                </a:lnTo>
                <a:lnTo>
                  <a:pt x="412" y="24"/>
                </a:lnTo>
                <a:lnTo>
                  <a:pt x="393" y="18"/>
                </a:lnTo>
                <a:lnTo>
                  <a:pt x="373" y="12"/>
                </a:lnTo>
                <a:lnTo>
                  <a:pt x="351" y="8"/>
                </a:lnTo>
                <a:lnTo>
                  <a:pt x="330" y="4"/>
                </a:lnTo>
                <a:lnTo>
                  <a:pt x="308" y="1"/>
                </a:lnTo>
                <a:lnTo>
                  <a:pt x="285" y="0"/>
                </a:lnTo>
                <a:lnTo>
                  <a:pt x="262" y="0"/>
                </a:lnTo>
                <a:lnTo>
                  <a:pt x="239" y="0"/>
                </a:lnTo>
                <a:lnTo>
                  <a:pt x="216" y="1"/>
                </a:lnTo>
                <a:lnTo>
                  <a:pt x="194" y="4"/>
                </a:lnTo>
                <a:lnTo>
                  <a:pt x="173" y="8"/>
                </a:lnTo>
                <a:lnTo>
                  <a:pt x="151" y="12"/>
                </a:lnTo>
                <a:lnTo>
                  <a:pt x="130" y="18"/>
                </a:lnTo>
                <a:lnTo>
                  <a:pt x="112" y="24"/>
                </a:lnTo>
                <a:lnTo>
                  <a:pt x="93" y="31"/>
                </a:lnTo>
                <a:lnTo>
                  <a:pt x="76" y="38"/>
                </a:lnTo>
                <a:lnTo>
                  <a:pt x="60" y="47"/>
                </a:lnTo>
                <a:lnTo>
                  <a:pt x="46" y="57"/>
                </a:lnTo>
                <a:lnTo>
                  <a:pt x="34" y="67"/>
                </a:lnTo>
                <a:lnTo>
                  <a:pt x="23" y="77"/>
                </a:lnTo>
                <a:lnTo>
                  <a:pt x="15" y="88"/>
                </a:lnTo>
                <a:lnTo>
                  <a:pt x="8" y="98"/>
                </a:lnTo>
                <a:lnTo>
                  <a:pt x="3" y="110"/>
                </a:lnTo>
                <a:lnTo>
                  <a:pt x="1" y="121"/>
                </a:lnTo>
                <a:lnTo>
                  <a:pt x="0" y="134"/>
                </a:lnTo>
                <a:lnTo>
                  <a:pt x="1" y="146"/>
                </a:lnTo>
                <a:lnTo>
                  <a:pt x="3" y="157"/>
                </a:lnTo>
                <a:lnTo>
                  <a:pt x="8" y="169"/>
                </a:lnTo>
                <a:lnTo>
                  <a:pt x="15" y="180"/>
                </a:lnTo>
                <a:lnTo>
                  <a:pt x="23" y="190"/>
                </a:lnTo>
                <a:lnTo>
                  <a:pt x="34" y="200"/>
                </a:lnTo>
                <a:lnTo>
                  <a:pt x="46" y="210"/>
                </a:lnTo>
                <a:lnTo>
                  <a:pt x="60" y="220"/>
                </a:lnTo>
                <a:lnTo>
                  <a:pt x="76" y="229"/>
                </a:lnTo>
                <a:lnTo>
                  <a:pt x="93" y="236"/>
                </a:lnTo>
                <a:lnTo>
                  <a:pt x="112" y="243"/>
                </a:lnTo>
                <a:lnTo>
                  <a:pt x="130" y="250"/>
                </a:lnTo>
                <a:lnTo>
                  <a:pt x="151" y="256"/>
                </a:lnTo>
                <a:lnTo>
                  <a:pt x="173" y="260"/>
                </a:lnTo>
                <a:lnTo>
                  <a:pt x="194" y="263"/>
                </a:lnTo>
                <a:lnTo>
                  <a:pt x="216" y="266"/>
                </a:lnTo>
                <a:lnTo>
                  <a:pt x="239" y="268"/>
                </a:lnTo>
                <a:lnTo>
                  <a:pt x="262" y="268"/>
                </a:lnTo>
                <a:lnTo>
                  <a:pt x="285" y="268"/>
                </a:lnTo>
                <a:lnTo>
                  <a:pt x="308" y="266"/>
                </a:lnTo>
                <a:lnTo>
                  <a:pt x="330" y="263"/>
                </a:lnTo>
                <a:lnTo>
                  <a:pt x="351" y="260"/>
                </a:lnTo>
                <a:lnTo>
                  <a:pt x="373" y="256"/>
                </a:lnTo>
                <a:lnTo>
                  <a:pt x="393" y="250"/>
                </a:lnTo>
                <a:lnTo>
                  <a:pt x="412" y="243"/>
                </a:lnTo>
                <a:lnTo>
                  <a:pt x="431" y="236"/>
                </a:lnTo>
                <a:lnTo>
                  <a:pt x="448" y="229"/>
                </a:lnTo>
                <a:lnTo>
                  <a:pt x="464" y="220"/>
                </a:lnTo>
                <a:lnTo>
                  <a:pt x="478" y="210"/>
                </a:lnTo>
                <a:lnTo>
                  <a:pt x="490" y="200"/>
                </a:lnTo>
                <a:lnTo>
                  <a:pt x="501" y="190"/>
                </a:lnTo>
                <a:lnTo>
                  <a:pt x="509" y="180"/>
                </a:lnTo>
                <a:lnTo>
                  <a:pt x="516" y="169"/>
                </a:lnTo>
                <a:lnTo>
                  <a:pt x="521" y="157"/>
                </a:lnTo>
                <a:lnTo>
                  <a:pt x="523" y="146"/>
                </a:lnTo>
                <a:lnTo>
                  <a:pt x="525" y="13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03" name="Rectangle 16"/>
          <p:cNvSpPr/>
          <p:nvPr/>
        </p:nvSpPr>
        <p:spPr>
          <a:xfrm>
            <a:off x="1965325" y="2249488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4" name="Rectangle 17"/>
          <p:cNvSpPr/>
          <p:nvPr/>
        </p:nvSpPr>
        <p:spPr>
          <a:xfrm>
            <a:off x="4425950" y="1922463"/>
            <a:ext cx="835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5" name="Rectangle 18"/>
          <p:cNvSpPr/>
          <p:nvPr/>
        </p:nvSpPr>
        <p:spPr>
          <a:xfrm>
            <a:off x="5143500" y="2246313"/>
            <a:ext cx="8572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Rectangle 19"/>
          <p:cNvSpPr/>
          <p:nvPr/>
        </p:nvSpPr>
        <p:spPr>
          <a:xfrm>
            <a:off x="3746500" y="2249488"/>
            <a:ext cx="788988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ept</a:t>
            </a: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Rectangle 20"/>
          <p:cNvSpPr/>
          <p:nvPr/>
        </p:nvSpPr>
        <p:spPr>
          <a:xfrm>
            <a:off x="2798763" y="1698625"/>
            <a:ext cx="7000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Rectangle 21"/>
          <p:cNvSpPr/>
          <p:nvPr/>
        </p:nvSpPr>
        <p:spPr>
          <a:xfrm>
            <a:off x="1120775" y="1911350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Rectangle 22"/>
          <p:cNvSpPr/>
          <p:nvPr/>
        </p:nvSpPr>
        <p:spPr>
          <a:xfrm>
            <a:off x="2725738" y="2913063"/>
            <a:ext cx="1095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0" name="Rectangle 23"/>
          <p:cNvSpPr/>
          <p:nvPr/>
        </p:nvSpPr>
        <p:spPr>
          <a:xfrm>
            <a:off x="4330700" y="2935288"/>
            <a:ext cx="1422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1" name="Rectangle 24"/>
          <p:cNvSpPr/>
          <p:nvPr/>
        </p:nvSpPr>
        <p:spPr>
          <a:xfrm>
            <a:off x="890588" y="2935288"/>
            <a:ext cx="12525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2" name="Rectangle 25"/>
          <p:cNvSpPr/>
          <p:nvPr/>
        </p:nvSpPr>
        <p:spPr>
          <a:xfrm>
            <a:off x="392113" y="2236788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13" name="Line 26"/>
          <p:cNvSpPr/>
          <p:nvPr/>
        </p:nvSpPr>
        <p:spPr>
          <a:xfrm>
            <a:off x="1441450" y="2281238"/>
            <a:ext cx="0" cy="5334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4" name="Line 27"/>
          <p:cNvSpPr/>
          <p:nvPr/>
        </p:nvSpPr>
        <p:spPr>
          <a:xfrm>
            <a:off x="684213" y="2627313"/>
            <a:ext cx="627062" cy="2476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5" name="Line 28"/>
          <p:cNvSpPr/>
          <p:nvPr/>
        </p:nvSpPr>
        <p:spPr>
          <a:xfrm flipH="1">
            <a:off x="1860550" y="2627313"/>
            <a:ext cx="401638" cy="22542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6" name="Line 29"/>
          <p:cNvSpPr/>
          <p:nvPr/>
        </p:nvSpPr>
        <p:spPr>
          <a:xfrm flipH="1">
            <a:off x="2084388" y="3054350"/>
            <a:ext cx="581025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7" name="Line 30"/>
          <p:cNvSpPr/>
          <p:nvPr/>
        </p:nvSpPr>
        <p:spPr>
          <a:xfrm>
            <a:off x="3932238" y="3071813"/>
            <a:ext cx="422275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8" name="Line 31"/>
          <p:cNvSpPr/>
          <p:nvPr/>
        </p:nvSpPr>
        <p:spPr>
          <a:xfrm>
            <a:off x="3100388" y="2074863"/>
            <a:ext cx="185737" cy="61912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19" name="Line 32"/>
          <p:cNvSpPr/>
          <p:nvPr/>
        </p:nvSpPr>
        <p:spPr>
          <a:xfrm>
            <a:off x="4062413" y="2649538"/>
            <a:ext cx="555625" cy="2159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20" name="Line 33"/>
          <p:cNvSpPr/>
          <p:nvPr/>
        </p:nvSpPr>
        <p:spPr>
          <a:xfrm>
            <a:off x="4783138" y="2333625"/>
            <a:ext cx="119062" cy="5588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21" name="Line 34"/>
          <p:cNvSpPr/>
          <p:nvPr/>
        </p:nvSpPr>
        <p:spPr>
          <a:xfrm flipH="1">
            <a:off x="5251450" y="2619375"/>
            <a:ext cx="317500" cy="24606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22" name="Rectangle 35"/>
          <p:cNvSpPr/>
          <p:nvPr/>
        </p:nvSpPr>
        <p:spPr>
          <a:xfrm>
            <a:off x="7200900" y="2786063"/>
            <a:ext cx="13081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Reports_To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23" name="Freeform 36"/>
          <p:cNvSpPr/>
          <p:nvPr/>
        </p:nvSpPr>
        <p:spPr>
          <a:xfrm>
            <a:off x="7243763" y="263525"/>
            <a:ext cx="593725" cy="530225"/>
          </a:xfrm>
          <a:custGeom>
            <a:avLst/>
            <a:gdLst/>
            <a:ahLst/>
            <a:cxnLst>
              <a:cxn ang="0">
                <a:pos x="934978763" y="378023438"/>
              </a:cxn>
              <a:cxn ang="0">
                <a:pos x="922377188" y="307459063"/>
              </a:cxn>
              <a:cxn ang="0">
                <a:pos x="894656263" y="239415638"/>
              </a:cxn>
              <a:cxn ang="0">
                <a:pos x="854333763" y="176410938"/>
              </a:cxn>
              <a:cxn ang="0">
                <a:pos x="801409688" y="123488450"/>
              </a:cxn>
              <a:cxn ang="0">
                <a:pos x="738406575" y="73085325"/>
              </a:cxn>
              <a:cxn ang="0">
                <a:pos x="667842200" y="37803138"/>
              </a:cxn>
              <a:cxn ang="0">
                <a:pos x="589716563" y="12601575"/>
              </a:cxn>
              <a:cxn ang="0">
                <a:pos x="509071563" y="0"/>
              </a:cxn>
              <a:cxn ang="0">
                <a:pos x="428426563" y="0"/>
              </a:cxn>
              <a:cxn ang="0">
                <a:pos x="347781563" y="12601575"/>
              </a:cxn>
              <a:cxn ang="0">
                <a:pos x="272176875" y="37803138"/>
              </a:cxn>
              <a:cxn ang="0">
                <a:pos x="201612500" y="73085325"/>
              </a:cxn>
              <a:cxn ang="0">
                <a:pos x="138609388" y="123488450"/>
              </a:cxn>
              <a:cxn ang="0">
                <a:pos x="83165950" y="176410938"/>
              </a:cxn>
              <a:cxn ang="0">
                <a:pos x="42843450" y="239415638"/>
              </a:cxn>
              <a:cxn ang="0">
                <a:pos x="15120938" y="307459063"/>
              </a:cxn>
              <a:cxn ang="0">
                <a:pos x="2520950" y="378023438"/>
              </a:cxn>
              <a:cxn ang="0">
                <a:pos x="2520950" y="453628125"/>
              </a:cxn>
              <a:cxn ang="0">
                <a:pos x="15120938" y="524192500"/>
              </a:cxn>
              <a:cxn ang="0">
                <a:pos x="42843450" y="592237513"/>
              </a:cxn>
              <a:cxn ang="0">
                <a:pos x="83165950" y="660280938"/>
              </a:cxn>
              <a:cxn ang="0">
                <a:pos x="138609388" y="713205013"/>
              </a:cxn>
              <a:cxn ang="0">
                <a:pos x="201612500" y="763608138"/>
              </a:cxn>
              <a:cxn ang="0">
                <a:pos x="272176875" y="798890325"/>
              </a:cxn>
              <a:cxn ang="0">
                <a:pos x="347781563" y="824091888"/>
              </a:cxn>
              <a:cxn ang="0">
                <a:pos x="428426563" y="834172513"/>
              </a:cxn>
              <a:cxn ang="0">
                <a:pos x="509071563" y="834172513"/>
              </a:cxn>
              <a:cxn ang="0">
                <a:pos x="589716563" y="824091888"/>
              </a:cxn>
              <a:cxn ang="0">
                <a:pos x="667842200" y="798890325"/>
              </a:cxn>
              <a:cxn ang="0">
                <a:pos x="738406575" y="763608138"/>
              </a:cxn>
              <a:cxn ang="0">
                <a:pos x="801409688" y="713205013"/>
              </a:cxn>
              <a:cxn ang="0">
                <a:pos x="854333763" y="660280938"/>
              </a:cxn>
              <a:cxn ang="0">
                <a:pos x="894656263" y="592237513"/>
              </a:cxn>
              <a:cxn ang="0">
                <a:pos x="922377188" y="524192500"/>
              </a:cxn>
              <a:cxn ang="0">
                <a:pos x="934978763" y="453628125"/>
              </a:cxn>
            </a:cxnLst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8"/>
                </a:lnTo>
                <a:lnTo>
                  <a:pt x="366" y="122"/>
                </a:lnTo>
                <a:lnTo>
                  <a:pt x="361" y="108"/>
                </a:lnTo>
                <a:lnTo>
                  <a:pt x="355" y="95"/>
                </a:lnTo>
                <a:lnTo>
                  <a:pt x="348" y="83"/>
                </a:lnTo>
                <a:lnTo>
                  <a:pt x="339" y="70"/>
                </a:lnTo>
                <a:lnTo>
                  <a:pt x="329" y="59"/>
                </a:lnTo>
                <a:lnTo>
                  <a:pt x="318" y="49"/>
                </a:lnTo>
                <a:lnTo>
                  <a:pt x="305" y="39"/>
                </a:lnTo>
                <a:lnTo>
                  <a:pt x="293" y="29"/>
                </a:lnTo>
                <a:lnTo>
                  <a:pt x="279" y="21"/>
                </a:lnTo>
                <a:lnTo>
                  <a:pt x="265" y="15"/>
                </a:lnTo>
                <a:lnTo>
                  <a:pt x="250" y="9"/>
                </a:lnTo>
                <a:lnTo>
                  <a:pt x="234" y="5"/>
                </a:lnTo>
                <a:lnTo>
                  <a:pt x="219" y="2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2"/>
                </a:lnTo>
                <a:lnTo>
                  <a:pt x="138" y="5"/>
                </a:lnTo>
                <a:lnTo>
                  <a:pt x="122" y="9"/>
                </a:lnTo>
                <a:lnTo>
                  <a:pt x="108" y="15"/>
                </a:lnTo>
                <a:lnTo>
                  <a:pt x="93" y="21"/>
                </a:lnTo>
                <a:lnTo>
                  <a:pt x="80" y="29"/>
                </a:lnTo>
                <a:lnTo>
                  <a:pt x="67" y="39"/>
                </a:lnTo>
                <a:lnTo>
                  <a:pt x="55" y="49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8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6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2"/>
                </a:lnTo>
                <a:lnTo>
                  <a:pt x="43" y="273"/>
                </a:lnTo>
                <a:lnTo>
                  <a:pt x="55" y="283"/>
                </a:lnTo>
                <a:lnTo>
                  <a:pt x="67" y="294"/>
                </a:lnTo>
                <a:lnTo>
                  <a:pt x="80" y="303"/>
                </a:lnTo>
                <a:lnTo>
                  <a:pt x="93" y="310"/>
                </a:lnTo>
                <a:lnTo>
                  <a:pt x="108" y="317"/>
                </a:lnTo>
                <a:lnTo>
                  <a:pt x="122" y="323"/>
                </a:lnTo>
                <a:lnTo>
                  <a:pt x="138" y="327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4" y="327"/>
                </a:lnTo>
                <a:lnTo>
                  <a:pt x="250" y="323"/>
                </a:lnTo>
                <a:lnTo>
                  <a:pt x="265" y="317"/>
                </a:lnTo>
                <a:lnTo>
                  <a:pt x="279" y="310"/>
                </a:lnTo>
                <a:lnTo>
                  <a:pt x="293" y="303"/>
                </a:lnTo>
                <a:lnTo>
                  <a:pt x="305" y="294"/>
                </a:lnTo>
                <a:lnTo>
                  <a:pt x="318" y="283"/>
                </a:lnTo>
                <a:lnTo>
                  <a:pt x="329" y="273"/>
                </a:lnTo>
                <a:lnTo>
                  <a:pt x="339" y="262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6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24" name="Freeform 37"/>
          <p:cNvSpPr/>
          <p:nvPr/>
        </p:nvSpPr>
        <p:spPr>
          <a:xfrm>
            <a:off x="6711950" y="654050"/>
            <a:ext cx="593725" cy="530225"/>
          </a:xfrm>
          <a:custGeom>
            <a:avLst/>
            <a:gdLst/>
            <a:ahLst/>
            <a:cxnLst>
              <a:cxn ang="0">
                <a:pos x="934978763" y="378023438"/>
              </a:cxn>
              <a:cxn ang="0">
                <a:pos x="922377188" y="307459063"/>
              </a:cxn>
              <a:cxn ang="0">
                <a:pos x="894656263" y="236894688"/>
              </a:cxn>
              <a:cxn ang="0">
                <a:pos x="854333763" y="176410938"/>
              </a:cxn>
              <a:cxn ang="0">
                <a:pos x="798890325" y="118448138"/>
              </a:cxn>
              <a:cxn ang="0">
                <a:pos x="735885625" y="73085325"/>
              </a:cxn>
              <a:cxn ang="0">
                <a:pos x="667842200" y="35282188"/>
              </a:cxn>
              <a:cxn ang="0">
                <a:pos x="592237513" y="10080625"/>
              </a:cxn>
              <a:cxn ang="0">
                <a:pos x="509071563" y="0"/>
              </a:cxn>
              <a:cxn ang="0">
                <a:pos x="428426563" y="0"/>
              </a:cxn>
              <a:cxn ang="0">
                <a:pos x="347781563" y="10080625"/>
              </a:cxn>
              <a:cxn ang="0">
                <a:pos x="269657513" y="35282188"/>
              </a:cxn>
              <a:cxn ang="0">
                <a:pos x="201612500" y="73085325"/>
              </a:cxn>
              <a:cxn ang="0">
                <a:pos x="138609388" y="118448138"/>
              </a:cxn>
              <a:cxn ang="0">
                <a:pos x="83165950" y="176410938"/>
              </a:cxn>
              <a:cxn ang="0">
                <a:pos x="42843450" y="236894688"/>
              </a:cxn>
              <a:cxn ang="0">
                <a:pos x="15120938" y="307459063"/>
              </a:cxn>
              <a:cxn ang="0">
                <a:pos x="2520950" y="378023438"/>
              </a:cxn>
              <a:cxn ang="0">
                <a:pos x="2520950" y="453628125"/>
              </a:cxn>
              <a:cxn ang="0">
                <a:pos x="15120938" y="524192500"/>
              </a:cxn>
              <a:cxn ang="0">
                <a:pos x="42843450" y="592237513"/>
              </a:cxn>
              <a:cxn ang="0">
                <a:pos x="83165950" y="657761575"/>
              </a:cxn>
              <a:cxn ang="0">
                <a:pos x="138609388" y="713205013"/>
              </a:cxn>
              <a:cxn ang="0">
                <a:pos x="201612500" y="758567825"/>
              </a:cxn>
              <a:cxn ang="0">
                <a:pos x="269657513" y="796369375"/>
              </a:cxn>
              <a:cxn ang="0">
                <a:pos x="347781563" y="819051575"/>
              </a:cxn>
              <a:cxn ang="0">
                <a:pos x="428426563" y="834172513"/>
              </a:cxn>
              <a:cxn ang="0">
                <a:pos x="509071563" y="834172513"/>
              </a:cxn>
              <a:cxn ang="0">
                <a:pos x="592237513" y="819051575"/>
              </a:cxn>
              <a:cxn ang="0">
                <a:pos x="667842200" y="796369375"/>
              </a:cxn>
              <a:cxn ang="0">
                <a:pos x="735885625" y="758567825"/>
              </a:cxn>
              <a:cxn ang="0">
                <a:pos x="798890325" y="713205013"/>
              </a:cxn>
              <a:cxn ang="0">
                <a:pos x="854333763" y="657761575"/>
              </a:cxn>
              <a:cxn ang="0">
                <a:pos x="894656263" y="592237513"/>
              </a:cxn>
              <a:cxn ang="0">
                <a:pos x="922377188" y="524192500"/>
              </a:cxn>
              <a:cxn ang="0">
                <a:pos x="934978763" y="453628125"/>
              </a:cxn>
            </a:cxnLst>
            <a:pathLst>
              <a:path w="374" h="334">
                <a:moveTo>
                  <a:pt x="373" y="166"/>
                </a:moveTo>
                <a:lnTo>
                  <a:pt x="371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5" y="94"/>
                </a:lnTo>
                <a:lnTo>
                  <a:pt x="348" y="83"/>
                </a:lnTo>
                <a:lnTo>
                  <a:pt x="339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9" y="21"/>
                </a:lnTo>
                <a:lnTo>
                  <a:pt x="265" y="14"/>
                </a:lnTo>
                <a:lnTo>
                  <a:pt x="250" y="9"/>
                </a:lnTo>
                <a:lnTo>
                  <a:pt x="235" y="4"/>
                </a:lnTo>
                <a:lnTo>
                  <a:pt x="219" y="1"/>
                </a:lnTo>
                <a:lnTo>
                  <a:pt x="202" y="0"/>
                </a:lnTo>
                <a:lnTo>
                  <a:pt x="186" y="0"/>
                </a:lnTo>
                <a:lnTo>
                  <a:pt x="170" y="0"/>
                </a:lnTo>
                <a:lnTo>
                  <a:pt x="153" y="1"/>
                </a:lnTo>
                <a:lnTo>
                  <a:pt x="138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7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4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2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8" y="325"/>
                </a:lnTo>
                <a:lnTo>
                  <a:pt x="153" y="330"/>
                </a:lnTo>
                <a:lnTo>
                  <a:pt x="170" y="331"/>
                </a:lnTo>
                <a:lnTo>
                  <a:pt x="186" y="333"/>
                </a:lnTo>
                <a:lnTo>
                  <a:pt x="202" y="331"/>
                </a:lnTo>
                <a:lnTo>
                  <a:pt x="219" y="330"/>
                </a:lnTo>
                <a:lnTo>
                  <a:pt x="235" y="325"/>
                </a:lnTo>
                <a:lnTo>
                  <a:pt x="250" y="323"/>
                </a:lnTo>
                <a:lnTo>
                  <a:pt x="265" y="316"/>
                </a:lnTo>
                <a:lnTo>
                  <a:pt x="279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9" y="261"/>
                </a:lnTo>
                <a:lnTo>
                  <a:pt x="348" y="249"/>
                </a:lnTo>
                <a:lnTo>
                  <a:pt x="355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1" y="180"/>
                </a:lnTo>
                <a:lnTo>
                  <a:pt x="373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25" name="Freeform 38"/>
          <p:cNvSpPr/>
          <p:nvPr/>
        </p:nvSpPr>
        <p:spPr>
          <a:xfrm>
            <a:off x="7797800" y="654050"/>
            <a:ext cx="592138" cy="530225"/>
          </a:xfrm>
          <a:custGeom>
            <a:avLst/>
            <a:gdLst/>
            <a:ahLst/>
            <a:cxnLst>
              <a:cxn ang="0">
                <a:pos x="2520952" y="453628125"/>
              </a:cxn>
              <a:cxn ang="0">
                <a:pos x="15120950" y="524192500"/>
              </a:cxn>
              <a:cxn ang="0">
                <a:pos x="42843486" y="592237513"/>
              </a:cxn>
              <a:cxn ang="0">
                <a:pos x="83166020" y="657761575"/>
              </a:cxn>
              <a:cxn ang="0">
                <a:pos x="138609505" y="713205013"/>
              </a:cxn>
              <a:cxn ang="0">
                <a:pos x="201612670" y="758567825"/>
              </a:cxn>
              <a:cxn ang="0">
                <a:pos x="269657740" y="796369375"/>
              </a:cxn>
              <a:cxn ang="0">
                <a:pos x="345262492" y="819051575"/>
              </a:cxn>
              <a:cxn ang="0">
                <a:pos x="428426924" y="834172513"/>
              </a:cxn>
              <a:cxn ang="0">
                <a:pos x="506552628" y="834172513"/>
              </a:cxn>
              <a:cxn ang="0">
                <a:pos x="589717060" y="819051575"/>
              </a:cxn>
              <a:cxn ang="0">
                <a:pos x="665321812" y="796369375"/>
              </a:cxn>
              <a:cxn ang="0">
                <a:pos x="735886246" y="758567825"/>
              </a:cxn>
              <a:cxn ang="0">
                <a:pos x="798891000" y="713205013"/>
              </a:cxn>
              <a:cxn ang="0">
                <a:pos x="851813532" y="657761575"/>
              </a:cxn>
              <a:cxn ang="0">
                <a:pos x="892136066" y="592237513"/>
              </a:cxn>
              <a:cxn ang="0">
                <a:pos x="922377966" y="524192500"/>
              </a:cxn>
              <a:cxn ang="0">
                <a:pos x="937498917" y="451108763"/>
              </a:cxn>
              <a:cxn ang="0">
                <a:pos x="937498917" y="378023438"/>
              </a:cxn>
              <a:cxn ang="0">
                <a:pos x="922377966" y="307459063"/>
              </a:cxn>
              <a:cxn ang="0">
                <a:pos x="892136066" y="236894688"/>
              </a:cxn>
              <a:cxn ang="0">
                <a:pos x="851813532" y="176410938"/>
              </a:cxn>
              <a:cxn ang="0">
                <a:pos x="798891000" y="118448138"/>
              </a:cxn>
              <a:cxn ang="0">
                <a:pos x="735886246" y="73085325"/>
              </a:cxn>
              <a:cxn ang="0">
                <a:pos x="665321812" y="35282188"/>
              </a:cxn>
              <a:cxn ang="0">
                <a:pos x="589717060" y="10080625"/>
              </a:cxn>
              <a:cxn ang="0">
                <a:pos x="506552628" y="0"/>
              </a:cxn>
              <a:cxn ang="0">
                <a:pos x="428426924" y="0"/>
              </a:cxn>
              <a:cxn ang="0">
                <a:pos x="345262492" y="10080625"/>
              </a:cxn>
              <a:cxn ang="0">
                <a:pos x="269657740" y="35282188"/>
              </a:cxn>
              <a:cxn ang="0">
                <a:pos x="201612670" y="73085325"/>
              </a:cxn>
              <a:cxn ang="0">
                <a:pos x="138609505" y="118448138"/>
              </a:cxn>
              <a:cxn ang="0">
                <a:pos x="83166020" y="176410938"/>
              </a:cxn>
              <a:cxn ang="0">
                <a:pos x="42843486" y="239415638"/>
              </a:cxn>
              <a:cxn ang="0">
                <a:pos x="15120950" y="307459063"/>
              </a:cxn>
              <a:cxn ang="0">
                <a:pos x="2520952" y="378023438"/>
              </a:cxn>
            </a:cxnLst>
            <a:pathLst>
              <a:path w="373" h="334">
                <a:moveTo>
                  <a:pt x="0" y="166"/>
                </a:moveTo>
                <a:lnTo>
                  <a:pt x="1" y="180"/>
                </a:lnTo>
                <a:lnTo>
                  <a:pt x="3" y="194"/>
                </a:lnTo>
                <a:lnTo>
                  <a:pt x="6" y="208"/>
                </a:lnTo>
                <a:lnTo>
                  <a:pt x="11" y="222"/>
                </a:lnTo>
                <a:lnTo>
                  <a:pt x="17" y="235"/>
                </a:lnTo>
                <a:lnTo>
                  <a:pt x="24" y="249"/>
                </a:lnTo>
                <a:lnTo>
                  <a:pt x="33" y="261"/>
                </a:lnTo>
                <a:lnTo>
                  <a:pt x="43" y="273"/>
                </a:lnTo>
                <a:lnTo>
                  <a:pt x="55" y="283"/>
                </a:lnTo>
                <a:lnTo>
                  <a:pt x="67" y="293"/>
                </a:lnTo>
                <a:lnTo>
                  <a:pt x="80" y="301"/>
                </a:lnTo>
                <a:lnTo>
                  <a:pt x="93" y="310"/>
                </a:lnTo>
                <a:lnTo>
                  <a:pt x="107" y="316"/>
                </a:lnTo>
                <a:lnTo>
                  <a:pt x="122" y="323"/>
                </a:lnTo>
                <a:lnTo>
                  <a:pt x="137" y="325"/>
                </a:lnTo>
                <a:lnTo>
                  <a:pt x="154" y="330"/>
                </a:lnTo>
                <a:lnTo>
                  <a:pt x="170" y="331"/>
                </a:lnTo>
                <a:lnTo>
                  <a:pt x="186" y="333"/>
                </a:lnTo>
                <a:lnTo>
                  <a:pt x="201" y="331"/>
                </a:lnTo>
                <a:lnTo>
                  <a:pt x="217" y="330"/>
                </a:lnTo>
                <a:lnTo>
                  <a:pt x="234" y="325"/>
                </a:lnTo>
                <a:lnTo>
                  <a:pt x="249" y="323"/>
                </a:lnTo>
                <a:lnTo>
                  <a:pt x="264" y="316"/>
                </a:lnTo>
                <a:lnTo>
                  <a:pt x="278" y="310"/>
                </a:lnTo>
                <a:lnTo>
                  <a:pt x="292" y="301"/>
                </a:lnTo>
                <a:lnTo>
                  <a:pt x="305" y="293"/>
                </a:lnTo>
                <a:lnTo>
                  <a:pt x="317" y="283"/>
                </a:lnTo>
                <a:lnTo>
                  <a:pt x="328" y="272"/>
                </a:lnTo>
                <a:lnTo>
                  <a:pt x="338" y="261"/>
                </a:lnTo>
                <a:lnTo>
                  <a:pt x="347" y="249"/>
                </a:lnTo>
                <a:lnTo>
                  <a:pt x="354" y="235"/>
                </a:lnTo>
                <a:lnTo>
                  <a:pt x="361" y="222"/>
                </a:lnTo>
                <a:lnTo>
                  <a:pt x="366" y="208"/>
                </a:lnTo>
                <a:lnTo>
                  <a:pt x="369" y="194"/>
                </a:lnTo>
                <a:lnTo>
                  <a:pt x="372" y="179"/>
                </a:lnTo>
                <a:lnTo>
                  <a:pt x="372" y="166"/>
                </a:lnTo>
                <a:lnTo>
                  <a:pt x="372" y="150"/>
                </a:lnTo>
                <a:lnTo>
                  <a:pt x="369" y="136"/>
                </a:lnTo>
                <a:lnTo>
                  <a:pt x="366" y="122"/>
                </a:lnTo>
                <a:lnTo>
                  <a:pt x="361" y="108"/>
                </a:lnTo>
                <a:lnTo>
                  <a:pt x="354" y="94"/>
                </a:lnTo>
                <a:lnTo>
                  <a:pt x="347" y="83"/>
                </a:lnTo>
                <a:lnTo>
                  <a:pt x="338" y="70"/>
                </a:lnTo>
                <a:lnTo>
                  <a:pt x="328" y="59"/>
                </a:lnTo>
                <a:lnTo>
                  <a:pt x="317" y="47"/>
                </a:lnTo>
                <a:lnTo>
                  <a:pt x="305" y="38"/>
                </a:lnTo>
                <a:lnTo>
                  <a:pt x="292" y="29"/>
                </a:lnTo>
                <a:lnTo>
                  <a:pt x="278" y="21"/>
                </a:lnTo>
                <a:lnTo>
                  <a:pt x="264" y="14"/>
                </a:lnTo>
                <a:lnTo>
                  <a:pt x="249" y="9"/>
                </a:lnTo>
                <a:lnTo>
                  <a:pt x="234" y="4"/>
                </a:lnTo>
                <a:lnTo>
                  <a:pt x="217" y="1"/>
                </a:lnTo>
                <a:lnTo>
                  <a:pt x="201" y="0"/>
                </a:lnTo>
                <a:lnTo>
                  <a:pt x="186" y="0"/>
                </a:lnTo>
                <a:lnTo>
                  <a:pt x="170" y="0"/>
                </a:lnTo>
                <a:lnTo>
                  <a:pt x="154" y="1"/>
                </a:lnTo>
                <a:lnTo>
                  <a:pt x="137" y="4"/>
                </a:lnTo>
                <a:lnTo>
                  <a:pt x="122" y="9"/>
                </a:lnTo>
                <a:lnTo>
                  <a:pt x="107" y="14"/>
                </a:lnTo>
                <a:lnTo>
                  <a:pt x="93" y="21"/>
                </a:lnTo>
                <a:lnTo>
                  <a:pt x="80" y="29"/>
                </a:lnTo>
                <a:lnTo>
                  <a:pt x="66" y="38"/>
                </a:lnTo>
                <a:lnTo>
                  <a:pt x="55" y="47"/>
                </a:lnTo>
                <a:lnTo>
                  <a:pt x="43" y="59"/>
                </a:lnTo>
                <a:lnTo>
                  <a:pt x="33" y="70"/>
                </a:lnTo>
                <a:lnTo>
                  <a:pt x="24" y="83"/>
                </a:lnTo>
                <a:lnTo>
                  <a:pt x="17" y="95"/>
                </a:lnTo>
                <a:lnTo>
                  <a:pt x="11" y="108"/>
                </a:lnTo>
                <a:lnTo>
                  <a:pt x="6" y="122"/>
                </a:lnTo>
                <a:lnTo>
                  <a:pt x="3" y="136"/>
                </a:lnTo>
                <a:lnTo>
                  <a:pt x="1" y="150"/>
                </a:lnTo>
                <a:lnTo>
                  <a:pt x="0" y="16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26" name="Freeform 39"/>
          <p:cNvSpPr/>
          <p:nvPr/>
        </p:nvSpPr>
        <p:spPr>
          <a:xfrm>
            <a:off x="7243763" y="1506538"/>
            <a:ext cx="1179512" cy="547687"/>
          </a:xfrm>
          <a:custGeom>
            <a:avLst/>
            <a:gdLst/>
            <a:ahLst/>
            <a:cxnLst>
              <a:cxn ang="0">
                <a:pos x="1869955145" y="866932959"/>
              </a:cxn>
              <a:cxn ang="0">
                <a:pos x="1869955145" y="0"/>
              </a:cxn>
              <a:cxn ang="0">
                <a:pos x="0" y="0"/>
              </a:cxn>
              <a:cxn ang="0">
                <a:pos x="0" y="866932959"/>
              </a:cxn>
              <a:cxn ang="0">
                <a:pos x="1869955145" y="866932959"/>
              </a:cxn>
            </a:cxnLst>
            <a:pathLst>
              <a:path w="743" h="345">
                <a:moveTo>
                  <a:pt x="742" y="344"/>
                </a:moveTo>
                <a:lnTo>
                  <a:pt x="742" y="0"/>
                </a:lnTo>
                <a:lnTo>
                  <a:pt x="0" y="0"/>
                </a:lnTo>
                <a:lnTo>
                  <a:pt x="0" y="344"/>
                </a:lnTo>
                <a:lnTo>
                  <a:pt x="742" y="34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27" name="Freeform 40"/>
          <p:cNvSpPr/>
          <p:nvPr/>
        </p:nvSpPr>
        <p:spPr>
          <a:xfrm>
            <a:off x="7083425" y="2490788"/>
            <a:ext cx="1477963" cy="873125"/>
          </a:xfrm>
          <a:custGeom>
            <a:avLst/>
            <a:gdLst/>
            <a:ahLst/>
            <a:cxnLst>
              <a:cxn ang="0">
                <a:pos x="0" y="688003450"/>
              </a:cxn>
              <a:cxn ang="0">
                <a:pos x="1159272267" y="0"/>
              </a:cxn>
              <a:cxn ang="0">
                <a:pos x="2147483646" y="713205013"/>
              </a:cxn>
              <a:cxn ang="0">
                <a:pos x="1159272267" y="1383566575"/>
              </a:cxn>
              <a:cxn ang="0">
                <a:pos x="0" y="688003450"/>
              </a:cxn>
            </a:cxnLst>
            <a:pathLst>
              <a:path w="931" h="550">
                <a:moveTo>
                  <a:pt x="0" y="273"/>
                </a:moveTo>
                <a:lnTo>
                  <a:pt x="460" y="0"/>
                </a:lnTo>
                <a:lnTo>
                  <a:pt x="930" y="283"/>
                </a:lnTo>
                <a:lnTo>
                  <a:pt x="460" y="549"/>
                </a:lnTo>
                <a:lnTo>
                  <a:pt x="0" y="27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2328" name="Rectangle 41"/>
          <p:cNvSpPr/>
          <p:nvPr/>
        </p:nvSpPr>
        <p:spPr>
          <a:xfrm>
            <a:off x="7859713" y="777875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29" name="Rectangle 42"/>
          <p:cNvSpPr/>
          <p:nvPr/>
        </p:nvSpPr>
        <p:spPr>
          <a:xfrm>
            <a:off x="7192963" y="334963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30" name="Rectangle 43"/>
          <p:cNvSpPr/>
          <p:nvPr/>
        </p:nvSpPr>
        <p:spPr>
          <a:xfrm>
            <a:off x="7172325" y="1603375"/>
            <a:ext cx="125253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31" name="Rectangle 44"/>
          <p:cNvSpPr/>
          <p:nvPr/>
        </p:nvSpPr>
        <p:spPr>
          <a:xfrm>
            <a:off x="8210550" y="2139950"/>
            <a:ext cx="887413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subor-dinate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32" name="Rectangle 45"/>
          <p:cNvSpPr/>
          <p:nvPr/>
        </p:nvSpPr>
        <p:spPr>
          <a:xfrm>
            <a:off x="6680200" y="2063750"/>
            <a:ext cx="819150" cy="57785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super-visor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33" name="Rectangle 46"/>
          <p:cNvSpPr/>
          <p:nvPr/>
        </p:nvSpPr>
        <p:spPr>
          <a:xfrm>
            <a:off x="6743700" y="765175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34" name="Line 47"/>
          <p:cNvSpPr/>
          <p:nvPr/>
        </p:nvSpPr>
        <p:spPr>
          <a:xfrm>
            <a:off x="7481888" y="2095500"/>
            <a:ext cx="0" cy="5524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5" name="Line 48"/>
          <p:cNvSpPr/>
          <p:nvPr/>
        </p:nvSpPr>
        <p:spPr>
          <a:xfrm>
            <a:off x="8148638" y="2076450"/>
            <a:ext cx="0" cy="6096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6" name="Line 49"/>
          <p:cNvSpPr/>
          <p:nvPr/>
        </p:nvSpPr>
        <p:spPr>
          <a:xfrm>
            <a:off x="7004050" y="1168400"/>
            <a:ext cx="400050" cy="3286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7" name="Line 50"/>
          <p:cNvSpPr/>
          <p:nvPr/>
        </p:nvSpPr>
        <p:spPr>
          <a:xfrm>
            <a:off x="7540625" y="808038"/>
            <a:ext cx="117475" cy="725487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8" name="Line 51"/>
          <p:cNvSpPr/>
          <p:nvPr/>
        </p:nvSpPr>
        <p:spPr>
          <a:xfrm flipH="1">
            <a:off x="7888288" y="1216025"/>
            <a:ext cx="209550" cy="300038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39" name="Line 52"/>
          <p:cNvSpPr/>
          <p:nvPr/>
        </p:nvSpPr>
        <p:spPr>
          <a:xfrm>
            <a:off x="457200" y="2514600"/>
            <a:ext cx="3810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Veri Yer Tutucusu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338" name="Alt Bilgi Yer Tutucusu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4340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4"/>
          <p:cNvSpPr>
            <a:spLocks noGrp="1"/>
          </p:cNvSpPr>
          <p:nvPr>
            <p:ph type="title" hasCustomPrompt="1"/>
          </p:nvPr>
        </p:nvSpPr>
        <p:spPr>
          <a:xfrm>
            <a:off x="609600" y="2667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dirty="0"/>
              <a:t>Relationship Sets to Tables</a:t>
            </a:r>
            <a:endParaRPr lang="en-US" altLang="en-US" dirty="0"/>
          </a:p>
        </p:txBody>
      </p:sp>
      <p:sp>
        <p:nvSpPr>
          <p:cNvPr id="14342" name="Rectangle 5"/>
          <p:cNvSpPr>
            <a:spLocks noGrp="1"/>
          </p:cNvSpPr>
          <p:nvPr>
            <p:ph type="body" sz="half" idx="1" hasCustomPrompt="1"/>
          </p:nvPr>
        </p:nvSpPr>
        <p:spPr>
          <a:xfrm>
            <a:off x="228600" y="1676400"/>
            <a:ext cx="4419600" cy="3962400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buClrTx/>
              <a:buSzTx/>
              <a:buFontTx/>
            </a:pPr>
            <a:r>
              <a:rPr lang="en-US" altLang="en-US" sz="2400" dirty="0"/>
              <a:t>In translating a relationship set to a relation, attributes of the relation must include:</a:t>
            </a:r>
            <a:endParaRPr lang="en-US" altLang="en-US" sz="2400" dirty="0"/>
          </a:p>
          <a:p>
            <a:pPr lvl="1" eaLnBrk="1" hangingPunct="1">
              <a:buSzPct val="75000"/>
            </a:pPr>
            <a:r>
              <a:rPr lang="en-US" altLang="en-US" dirty="0"/>
              <a:t>Keys for each participating entity set  (as foreign keys).</a:t>
            </a:r>
            <a:endParaRPr lang="en-US" altLang="en-US" dirty="0"/>
          </a:p>
          <a:p>
            <a:pPr lvl="2" eaLnBrk="1" hangingPunct="1"/>
            <a:r>
              <a:rPr lang="en-US" altLang="en-US" sz="2400" dirty="0"/>
              <a:t>This set of attributes forms a </a:t>
            </a:r>
            <a:r>
              <a:rPr lang="en-US" altLang="en-US" sz="2400" i="1" dirty="0"/>
              <a:t>superkey</a:t>
            </a:r>
            <a:r>
              <a:rPr lang="en-US" altLang="en-US" sz="2400" dirty="0"/>
              <a:t> for the relation</a:t>
            </a:r>
            <a:r>
              <a:rPr lang="en-US" altLang="en-US" dirty="0"/>
              <a:t>.</a:t>
            </a:r>
            <a:endParaRPr lang="en-US" altLang="en-US" dirty="0"/>
          </a:p>
          <a:p>
            <a:pPr lvl="1" eaLnBrk="1" hangingPunct="1">
              <a:buSzPct val="75000"/>
            </a:pPr>
            <a:r>
              <a:rPr lang="en-US" altLang="en-US" dirty="0"/>
              <a:t>All descriptive attributes.</a:t>
            </a:r>
            <a:endParaRPr lang="en-US" altLang="en-US" dirty="0"/>
          </a:p>
        </p:txBody>
      </p:sp>
      <p:sp>
        <p:nvSpPr>
          <p:cNvPr id="14343" name="Rectangle 6"/>
          <p:cNvSpPr/>
          <p:nvPr/>
        </p:nvSpPr>
        <p:spPr>
          <a:xfrm>
            <a:off x="4889500" y="1828800"/>
            <a:ext cx="4411663" cy="3413125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2000" dirty="0">
                <a:latin typeface="Book Antiqua" pitchFamily="18" charset="0"/>
              </a:rPr>
              <a:t>CREATE TABLE </a:t>
            </a:r>
            <a:r>
              <a:rPr lang="en-US" altLang="en-US" dirty="0">
                <a:latin typeface="Book Antiqua" pitchFamily="18" charset="0"/>
              </a:rPr>
              <a:t>Works_In(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ssn  </a:t>
            </a:r>
            <a:r>
              <a:rPr lang="en-US" altLang="en-US" sz="2000" dirty="0">
                <a:latin typeface="Book Antiqua" pitchFamily="18" charset="0"/>
              </a:rPr>
              <a:t>CHAR</a:t>
            </a:r>
            <a:r>
              <a:rPr lang="en-US" altLang="en-US" dirty="0">
                <a:latin typeface="Book Antiqua" pitchFamily="18" charset="0"/>
              </a:rPr>
              <a:t>(11),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d</a:t>
            </a:r>
            <a:r>
              <a:rPr lang="" altLang="en-US" dirty="0">
                <a:latin typeface="Book Antiqua" pitchFamily="18" charset="0"/>
              </a:rPr>
              <a:t>ept</a:t>
            </a:r>
            <a:r>
              <a:rPr lang="en-US" altLang="en-US" dirty="0">
                <a:latin typeface="Book Antiqua" pitchFamily="18" charset="0"/>
              </a:rPr>
              <a:t>id  </a:t>
            </a:r>
            <a:r>
              <a:rPr lang="en-US" altLang="en-US" sz="2000" dirty="0">
                <a:latin typeface="Book Antiqua" pitchFamily="18" charset="0"/>
              </a:rPr>
              <a:t>INTEGER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since  </a:t>
            </a:r>
            <a:r>
              <a:rPr lang="en-US" altLang="en-US" sz="2000" dirty="0">
                <a:latin typeface="Book Antiqua" pitchFamily="18" charset="0"/>
              </a:rPr>
              <a:t>DATE</a:t>
            </a:r>
            <a:r>
              <a:rPr lang="en-US" altLang="en-US" dirty="0">
                <a:latin typeface="Book Antiqua" pitchFamily="18" charset="0"/>
              </a:rPr>
              <a:t>,</a:t>
            </a:r>
            <a:endParaRPr lang="en-US" altLang="en-US" dirty="0"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latin typeface="Book Antiqua" pitchFamily="18" charset="0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PRIMARY KEY 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(ssn, d</a:t>
            </a:r>
            <a:r>
              <a:rPr lang="" altLang="en-US" dirty="0">
                <a:solidFill>
                  <a:schemeClr val="accent2"/>
                </a:solidFill>
                <a:latin typeface="Book Antiqua" pitchFamily="18" charset="0"/>
              </a:rPr>
              <a:t>ept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id),</a:t>
            </a:r>
            <a:endParaRPr lang="en-US" altLang="en-US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  </a:t>
            </a:r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(ssn) </a:t>
            </a:r>
            <a:endParaRPr lang="en-US" altLang="en-US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        REFERENCES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 Employees,</a:t>
            </a:r>
            <a:endParaRPr lang="en-US" altLang="en-US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  FOREIGN KEY 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(d</a:t>
            </a:r>
            <a:r>
              <a:rPr lang="" altLang="en-US" dirty="0">
                <a:solidFill>
                  <a:schemeClr val="accent2"/>
                </a:solidFill>
                <a:latin typeface="Book Antiqua" pitchFamily="18" charset="0"/>
              </a:rPr>
              <a:t>ept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id) </a:t>
            </a:r>
            <a:endParaRPr lang="en-US" altLang="en-US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2000" dirty="0">
                <a:solidFill>
                  <a:schemeClr val="accent2"/>
                </a:solidFill>
                <a:latin typeface="Book Antiqua" pitchFamily="18" charset="0"/>
              </a:rPr>
              <a:t>        REFERENCES</a:t>
            </a:r>
            <a:r>
              <a:rPr lang="en-US" altLang="en-US" dirty="0">
                <a:solidFill>
                  <a:schemeClr val="accent2"/>
                </a:solidFill>
                <a:latin typeface="Book Antiqua" pitchFamily="18" charset="0"/>
              </a:rPr>
              <a:t> Departments</a:t>
            </a:r>
            <a:r>
              <a:rPr lang="en-US" altLang="en-US" dirty="0">
                <a:latin typeface="Book Antiqua" pitchFamily="18" charset="0"/>
              </a:rPr>
              <a:t>)</a:t>
            </a:r>
            <a:endParaRPr lang="en-US" altLang="en-US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86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87" name="Rectangle 4"/>
          <p:cNvSpPr>
            <a:spLocks noGrp="1"/>
          </p:cNvSpPr>
          <p:nvPr>
            <p:ph type="title" hasCustomPrompt="1"/>
          </p:nvPr>
        </p:nvSpPr>
        <p:spPr>
          <a:xfrm>
            <a:off x="533400" y="0"/>
            <a:ext cx="7772400" cy="8763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Key Constraints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16388" name="Rectangle 5"/>
          <p:cNvSpPr>
            <a:spLocks noGrp="1"/>
          </p:cNvSpPr>
          <p:nvPr>
            <p:ph type="body" sz="half" idx="1" hasCustomPrompt="1"/>
          </p:nvPr>
        </p:nvSpPr>
        <p:spPr>
          <a:xfrm>
            <a:off x="0" y="1524000"/>
            <a:ext cx="3276600" cy="5029200"/>
          </a:xfrm>
          <a:ln/>
        </p:spPr>
        <p:txBody>
          <a:bodyPr vert="horz" wrap="square" lIns="90488" tIns="44450" rIns="90488" bIns="44450" anchor="t" anchorCtr="0"/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sz="2400" dirty="0">
                <a:latin typeface="Times New Roman" panose="02020603050405020304" pitchFamily="18" charset="0"/>
              </a:rPr>
              <a:t>Consider </a:t>
            </a:r>
            <a:r>
              <a:rPr lang="en-US" altLang="en-US" sz="2400" b="1" dirty="0">
                <a:latin typeface="Arial" panose="020B0604020202020204" pitchFamily="34" charset="0"/>
              </a:rPr>
              <a:t>Works_In</a:t>
            </a:r>
            <a:r>
              <a:rPr lang="en-US" altLang="en-US" sz="2400" dirty="0">
                <a:latin typeface="Times New Roman" panose="02020603050405020304" pitchFamily="18" charset="0"/>
              </a:rPr>
              <a:t>:  An employee can work in many departments; a dept can have many employees.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Clr>
                <a:schemeClr val="tx2"/>
              </a:buClr>
              <a:buSzTx/>
              <a:buFont typeface="Wingdings" panose="05000000000000000000" pitchFamily="2" charset="2"/>
            </a:pPr>
            <a:r>
              <a:rPr lang="en-US" altLang="en-US" sz="2400" dirty="0">
                <a:latin typeface="Times New Roman" panose="02020603050405020304" pitchFamily="18" charset="0"/>
              </a:rPr>
              <a:t>In contrast, each dept has at most one manager, according to the    </a:t>
            </a:r>
            <a:r>
              <a:rPr lang="en-US" altLang="en-US" sz="2400" u="sng" dirty="0">
                <a:solidFill>
                  <a:srgbClr val="434FD6"/>
                </a:solidFill>
                <a:latin typeface="Times New Roman" panose="02020603050405020304" pitchFamily="18" charset="0"/>
              </a:rPr>
              <a:t>key constraint</a:t>
            </a:r>
            <a:r>
              <a:rPr lang="en-US" altLang="en-US" sz="24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</a:rPr>
              <a:t>on Manages.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89" name="Freeform 6"/>
          <p:cNvSpPr/>
          <p:nvPr/>
        </p:nvSpPr>
        <p:spPr>
          <a:xfrm>
            <a:off x="3752850" y="3263900"/>
            <a:ext cx="338138" cy="2149475"/>
          </a:xfrm>
          <a:custGeom>
            <a:avLst/>
            <a:gdLst/>
            <a:ahLst/>
            <a:cxnLst>
              <a:cxn ang="0">
                <a:pos x="531754549" y="1554937200"/>
              </a:cxn>
              <a:cxn ang="0">
                <a:pos x="524193275" y="1262599075"/>
              </a:cxn>
              <a:cxn ang="0">
                <a:pos x="509072315" y="982860938"/>
              </a:cxn>
              <a:cxn ang="0">
                <a:pos x="486391669" y="725805000"/>
              </a:cxn>
              <a:cxn ang="0">
                <a:pos x="456149750" y="498990938"/>
              </a:cxn>
              <a:cxn ang="0">
                <a:pos x="420867510" y="307459063"/>
              </a:cxn>
              <a:cxn ang="0">
                <a:pos x="380544950" y="158770638"/>
              </a:cxn>
              <a:cxn ang="0">
                <a:pos x="335182071" y="55443438"/>
              </a:cxn>
              <a:cxn ang="0">
                <a:pos x="289819191" y="5040313"/>
              </a:cxn>
              <a:cxn ang="0">
                <a:pos x="244456311" y="5040313"/>
              </a:cxn>
              <a:cxn ang="0">
                <a:pos x="199093432" y="55443438"/>
              </a:cxn>
              <a:cxn ang="0">
                <a:pos x="153730552" y="158770638"/>
              </a:cxn>
              <a:cxn ang="0">
                <a:pos x="113407993" y="307459063"/>
              </a:cxn>
              <a:cxn ang="0">
                <a:pos x="78125753" y="498990938"/>
              </a:cxn>
              <a:cxn ang="0">
                <a:pos x="47883833" y="725805000"/>
              </a:cxn>
              <a:cxn ang="0">
                <a:pos x="25201600" y="982860938"/>
              </a:cxn>
              <a:cxn ang="0">
                <a:pos x="10080640" y="1262599075"/>
              </a:cxn>
              <a:cxn ang="0">
                <a:pos x="2520954" y="1554937200"/>
              </a:cxn>
              <a:cxn ang="0">
                <a:pos x="2520954" y="1852315638"/>
              </a:cxn>
              <a:cxn ang="0">
                <a:pos x="10080640" y="2144653763"/>
              </a:cxn>
              <a:cxn ang="0">
                <a:pos x="25201600" y="2147483646"/>
              </a:cxn>
              <a:cxn ang="0">
                <a:pos x="47883833" y="2147483646"/>
              </a:cxn>
              <a:cxn ang="0">
                <a:pos x="78125753" y="2147483646"/>
              </a:cxn>
              <a:cxn ang="0">
                <a:pos x="113407993" y="2147483646"/>
              </a:cxn>
              <a:cxn ang="0">
                <a:pos x="153730552" y="2147483646"/>
              </a:cxn>
              <a:cxn ang="0">
                <a:pos x="199093432" y="2147483646"/>
              </a:cxn>
              <a:cxn ang="0">
                <a:pos x="244456311" y="2147483646"/>
              </a:cxn>
              <a:cxn ang="0">
                <a:pos x="289819191" y="2147483646"/>
              </a:cxn>
              <a:cxn ang="0">
                <a:pos x="335182071" y="2147483646"/>
              </a:cxn>
              <a:cxn ang="0">
                <a:pos x="380544950" y="2147483646"/>
              </a:cxn>
              <a:cxn ang="0">
                <a:pos x="420867510" y="2147483646"/>
              </a:cxn>
              <a:cxn ang="0">
                <a:pos x="456149750" y="2147483646"/>
              </a:cxn>
              <a:cxn ang="0">
                <a:pos x="486391669" y="2147483646"/>
              </a:cxn>
              <a:cxn ang="0">
                <a:pos x="509072315" y="2147483646"/>
              </a:cxn>
              <a:cxn ang="0">
                <a:pos x="524193275" y="2144653763"/>
              </a:cxn>
              <a:cxn ang="0">
                <a:pos x="53175454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0" name="Freeform 7"/>
          <p:cNvSpPr/>
          <p:nvPr/>
        </p:nvSpPr>
        <p:spPr>
          <a:xfrm>
            <a:off x="4576763" y="3271838"/>
            <a:ext cx="338137" cy="2149475"/>
          </a:xfrm>
          <a:custGeom>
            <a:avLst/>
            <a:gdLst/>
            <a:ahLst/>
            <a:cxnLst>
              <a:cxn ang="0">
                <a:pos x="531751389" y="1554937200"/>
              </a:cxn>
              <a:cxn ang="0">
                <a:pos x="524191725" y="1262599075"/>
              </a:cxn>
              <a:cxn ang="0">
                <a:pos x="509070810" y="982860938"/>
              </a:cxn>
              <a:cxn ang="0">
                <a:pos x="486388643" y="725805000"/>
              </a:cxn>
              <a:cxn ang="0">
                <a:pos x="456146813" y="498990938"/>
              </a:cxn>
              <a:cxn ang="0">
                <a:pos x="420864678" y="307459063"/>
              </a:cxn>
              <a:cxn ang="0">
                <a:pos x="380542237" y="158770638"/>
              </a:cxn>
              <a:cxn ang="0">
                <a:pos x="335179492" y="55443438"/>
              </a:cxn>
              <a:cxn ang="0">
                <a:pos x="289816746" y="5040313"/>
              </a:cxn>
              <a:cxn ang="0">
                <a:pos x="244454001" y="5040313"/>
              </a:cxn>
              <a:cxn ang="0">
                <a:pos x="199091256" y="55443438"/>
              </a:cxn>
              <a:cxn ang="0">
                <a:pos x="153728510" y="158770638"/>
              </a:cxn>
              <a:cxn ang="0">
                <a:pos x="115927016" y="307459063"/>
              </a:cxn>
              <a:cxn ang="0">
                <a:pos x="78123934" y="498990938"/>
              </a:cxn>
              <a:cxn ang="0">
                <a:pos x="50403050" y="725805000"/>
              </a:cxn>
              <a:cxn ang="0">
                <a:pos x="25201525" y="982860938"/>
              </a:cxn>
              <a:cxn ang="0">
                <a:pos x="10080610" y="1262599075"/>
              </a:cxn>
              <a:cxn ang="0">
                <a:pos x="2519359" y="1554937200"/>
              </a:cxn>
              <a:cxn ang="0">
                <a:pos x="2519359" y="1852315638"/>
              </a:cxn>
              <a:cxn ang="0">
                <a:pos x="10080610" y="2144653763"/>
              </a:cxn>
              <a:cxn ang="0">
                <a:pos x="25201525" y="2147483646"/>
              </a:cxn>
              <a:cxn ang="0">
                <a:pos x="50403050" y="2147483646"/>
              </a:cxn>
              <a:cxn ang="0">
                <a:pos x="78123934" y="2147483646"/>
              </a:cxn>
              <a:cxn ang="0">
                <a:pos x="115927016" y="2147483646"/>
              </a:cxn>
              <a:cxn ang="0">
                <a:pos x="153728510" y="2147483646"/>
              </a:cxn>
              <a:cxn ang="0">
                <a:pos x="199091256" y="2147483646"/>
              </a:cxn>
              <a:cxn ang="0">
                <a:pos x="244454001" y="2147483646"/>
              </a:cxn>
              <a:cxn ang="0">
                <a:pos x="289816746" y="2147483646"/>
              </a:cxn>
              <a:cxn ang="0">
                <a:pos x="335179492" y="2147483646"/>
              </a:cxn>
              <a:cxn ang="0">
                <a:pos x="380542237" y="2147483646"/>
              </a:cxn>
              <a:cxn ang="0">
                <a:pos x="420864678" y="2147483646"/>
              </a:cxn>
              <a:cxn ang="0">
                <a:pos x="456146813" y="2147483646"/>
              </a:cxn>
              <a:cxn ang="0">
                <a:pos x="486388643" y="2147483646"/>
              </a:cxn>
              <a:cxn ang="0">
                <a:pos x="509070810" y="2147483646"/>
              </a:cxn>
              <a:cxn ang="0">
                <a:pos x="524191725" y="2144653763"/>
              </a:cxn>
              <a:cxn ang="0">
                <a:pos x="53175138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1" name="Freeform 8"/>
          <p:cNvSpPr/>
          <p:nvPr/>
        </p:nvSpPr>
        <p:spPr>
          <a:xfrm>
            <a:off x="5235575" y="3263900"/>
            <a:ext cx="338138" cy="2149475"/>
          </a:xfrm>
          <a:custGeom>
            <a:avLst/>
            <a:gdLst/>
            <a:ahLst/>
            <a:cxnLst>
              <a:cxn ang="0">
                <a:pos x="531754549" y="1554937200"/>
              </a:cxn>
              <a:cxn ang="0">
                <a:pos x="524193275" y="1262599075"/>
              </a:cxn>
              <a:cxn ang="0">
                <a:pos x="509072315" y="982860938"/>
              </a:cxn>
              <a:cxn ang="0">
                <a:pos x="486391669" y="725805000"/>
              </a:cxn>
              <a:cxn ang="0">
                <a:pos x="456149750" y="498990938"/>
              </a:cxn>
              <a:cxn ang="0">
                <a:pos x="420867510" y="307459063"/>
              </a:cxn>
              <a:cxn ang="0">
                <a:pos x="378023996" y="158770638"/>
              </a:cxn>
              <a:cxn ang="0">
                <a:pos x="335182071" y="55443438"/>
              </a:cxn>
              <a:cxn ang="0">
                <a:pos x="289819191" y="5040313"/>
              </a:cxn>
              <a:cxn ang="0">
                <a:pos x="244456311" y="5040313"/>
              </a:cxn>
              <a:cxn ang="0">
                <a:pos x="196572478" y="55443438"/>
              </a:cxn>
              <a:cxn ang="0">
                <a:pos x="153730552" y="158770638"/>
              </a:cxn>
              <a:cxn ang="0">
                <a:pos x="113407993" y="307459063"/>
              </a:cxn>
              <a:cxn ang="0">
                <a:pos x="78125753" y="498990938"/>
              </a:cxn>
              <a:cxn ang="0">
                <a:pos x="47883833" y="725805000"/>
              </a:cxn>
              <a:cxn ang="0">
                <a:pos x="25201600" y="982860938"/>
              </a:cxn>
              <a:cxn ang="0">
                <a:pos x="7561274" y="1262599075"/>
              </a:cxn>
              <a:cxn ang="0">
                <a:pos x="0" y="1554937200"/>
              </a:cxn>
              <a:cxn ang="0">
                <a:pos x="0" y="1852315638"/>
              </a:cxn>
              <a:cxn ang="0">
                <a:pos x="7561274" y="2144653763"/>
              </a:cxn>
              <a:cxn ang="0">
                <a:pos x="25201600" y="2147483646"/>
              </a:cxn>
              <a:cxn ang="0">
                <a:pos x="47883833" y="2147483646"/>
              </a:cxn>
              <a:cxn ang="0">
                <a:pos x="78125753" y="2147483646"/>
              </a:cxn>
              <a:cxn ang="0">
                <a:pos x="113407993" y="2147483646"/>
              </a:cxn>
              <a:cxn ang="0">
                <a:pos x="153730552" y="2147483646"/>
              </a:cxn>
              <a:cxn ang="0">
                <a:pos x="196572478" y="2147483646"/>
              </a:cxn>
              <a:cxn ang="0">
                <a:pos x="244456311" y="2147483646"/>
              </a:cxn>
              <a:cxn ang="0">
                <a:pos x="289819191" y="2147483646"/>
              </a:cxn>
              <a:cxn ang="0">
                <a:pos x="335182071" y="2147483646"/>
              </a:cxn>
              <a:cxn ang="0">
                <a:pos x="378023996" y="2147483646"/>
              </a:cxn>
              <a:cxn ang="0">
                <a:pos x="420867510" y="2147483646"/>
              </a:cxn>
              <a:cxn ang="0">
                <a:pos x="456149750" y="2147483646"/>
              </a:cxn>
              <a:cxn ang="0">
                <a:pos x="486391669" y="2147483646"/>
              </a:cxn>
              <a:cxn ang="0">
                <a:pos x="509072315" y="2147483646"/>
              </a:cxn>
              <a:cxn ang="0">
                <a:pos x="524193275" y="2144653763"/>
              </a:cxn>
              <a:cxn ang="0">
                <a:pos x="53175454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2" name="Freeform 9"/>
          <p:cNvSpPr/>
          <p:nvPr/>
        </p:nvSpPr>
        <p:spPr>
          <a:xfrm>
            <a:off x="6075363" y="3263900"/>
            <a:ext cx="338137" cy="2149475"/>
          </a:xfrm>
          <a:custGeom>
            <a:avLst/>
            <a:gdLst/>
            <a:ahLst/>
            <a:cxnLst>
              <a:cxn ang="0">
                <a:pos x="531751389" y="1554937200"/>
              </a:cxn>
              <a:cxn ang="0">
                <a:pos x="524191725" y="1262599075"/>
              </a:cxn>
              <a:cxn ang="0">
                <a:pos x="509070810" y="982860938"/>
              </a:cxn>
              <a:cxn ang="0">
                <a:pos x="486388643" y="725805000"/>
              </a:cxn>
              <a:cxn ang="0">
                <a:pos x="456146813" y="498990938"/>
              </a:cxn>
              <a:cxn ang="0">
                <a:pos x="420864678" y="307459063"/>
              </a:cxn>
              <a:cxn ang="0">
                <a:pos x="380542237" y="158770638"/>
              </a:cxn>
              <a:cxn ang="0">
                <a:pos x="335179492" y="55443438"/>
              </a:cxn>
              <a:cxn ang="0">
                <a:pos x="289816746" y="5040313"/>
              </a:cxn>
              <a:cxn ang="0">
                <a:pos x="244454001" y="5040313"/>
              </a:cxn>
              <a:cxn ang="0">
                <a:pos x="199091256" y="55443438"/>
              </a:cxn>
              <a:cxn ang="0">
                <a:pos x="153728510" y="158770638"/>
              </a:cxn>
              <a:cxn ang="0">
                <a:pos x="115927016" y="307459063"/>
              </a:cxn>
              <a:cxn ang="0">
                <a:pos x="78123934" y="498990938"/>
              </a:cxn>
              <a:cxn ang="0">
                <a:pos x="50403050" y="725805000"/>
              </a:cxn>
              <a:cxn ang="0">
                <a:pos x="25201525" y="982860938"/>
              </a:cxn>
              <a:cxn ang="0">
                <a:pos x="10080610" y="1262599075"/>
              </a:cxn>
              <a:cxn ang="0">
                <a:pos x="0" y="1554937200"/>
              </a:cxn>
              <a:cxn ang="0">
                <a:pos x="0" y="1852315638"/>
              </a:cxn>
              <a:cxn ang="0">
                <a:pos x="10080610" y="2144653763"/>
              </a:cxn>
              <a:cxn ang="0">
                <a:pos x="25201525" y="2147483646"/>
              </a:cxn>
              <a:cxn ang="0">
                <a:pos x="50403050" y="2147483646"/>
              </a:cxn>
              <a:cxn ang="0">
                <a:pos x="78123934" y="2147483646"/>
              </a:cxn>
              <a:cxn ang="0">
                <a:pos x="115927016" y="2147483646"/>
              </a:cxn>
              <a:cxn ang="0">
                <a:pos x="153728510" y="2147483646"/>
              </a:cxn>
              <a:cxn ang="0">
                <a:pos x="199091256" y="2147483646"/>
              </a:cxn>
              <a:cxn ang="0">
                <a:pos x="244454001" y="2147483646"/>
              </a:cxn>
              <a:cxn ang="0">
                <a:pos x="289816746" y="2147483646"/>
              </a:cxn>
              <a:cxn ang="0">
                <a:pos x="335179492" y="2147483646"/>
              </a:cxn>
              <a:cxn ang="0">
                <a:pos x="380542237" y="2147483646"/>
              </a:cxn>
              <a:cxn ang="0">
                <a:pos x="420864678" y="2147483646"/>
              </a:cxn>
              <a:cxn ang="0">
                <a:pos x="456146813" y="2147483646"/>
              </a:cxn>
              <a:cxn ang="0">
                <a:pos x="486388643" y="2147483646"/>
              </a:cxn>
              <a:cxn ang="0">
                <a:pos x="509070810" y="2147483646"/>
              </a:cxn>
              <a:cxn ang="0">
                <a:pos x="524191725" y="2144653763"/>
              </a:cxn>
              <a:cxn ang="0">
                <a:pos x="53175138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3" name="Freeform 10"/>
          <p:cNvSpPr/>
          <p:nvPr/>
        </p:nvSpPr>
        <p:spPr>
          <a:xfrm>
            <a:off x="6726238" y="3279775"/>
            <a:ext cx="338137" cy="2149475"/>
          </a:xfrm>
          <a:custGeom>
            <a:avLst/>
            <a:gdLst/>
            <a:ahLst/>
            <a:cxnLst>
              <a:cxn ang="0">
                <a:pos x="531751389" y="1554937200"/>
              </a:cxn>
              <a:cxn ang="0">
                <a:pos x="524191725" y="1262599075"/>
              </a:cxn>
              <a:cxn ang="0">
                <a:pos x="509070810" y="982860938"/>
              </a:cxn>
              <a:cxn ang="0">
                <a:pos x="486388643" y="725805000"/>
              </a:cxn>
              <a:cxn ang="0">
                <a:pos x="456146813" y="498990938"/>
              </a:cxn>
              <a:cxn ang="0">
                <a:pos x="420864678" y="307459063"/>
              </a:cxn>
              <a:cxn ang="0">
                <a:pos x="378022879" y="158770638"/>
              </a:cxn>
              <a:cxn ang="0">
                <a:pos x="335179492" y="55443438"/>
              </a:cxn>
              <a:cxn ang="0">
                <a:pos x="289816746" y="5040313"/>
              </a:cxn>
              <a:cxn ang="0">
                <a:pos x="241934642" y="5040313"/>
              </a:cxn>
              <a:cxn ang="0">
                <a:pos x="196571897" y="55443438"/>
              </a:cxn>
              <a:cxn ang="0">
                <a:pos x="153728510" y="158770638"/>
              </a:cxn>
              <a:cxn ang="0">
                <a:pos x="113406070" y="307459063"/>
              </a:cxn>
              <a:cxn ang="0">
                <a:pos x="78123934" y="498990938"/>
              </a:cxn>
              <a:cxn ang="0">
                <a:pos x="47882104" y="725805000"/>
              </a:cxn>
              <a:cxn ang="0">
                <a:pos x="25201525" y="982860938"/>
              </a:cxn>
              <a:cxn ang="0">
                <a:pos x="7559664" y="1262599075"/>
              </a:cxn>
              <a:cxn ang="0">
                <a:pos x="0" y="1554937200"/>
              </a:cxn>
              <a:cxn ang="0">
                <a:pos x="0" y="1852315638"/>
              </a:cxn>
              <a:cxn ang="0">
                <a:pos x="7559664" y="2144653763"/>
              </a:cxn>
              <a:cxn ang="0">
                <a:pos x="25201525" y="2147483646"/>
              </a:cxn>
              <a:cxn ang="0">
                <a:pos x="47882104" y="2147483646"/>
              </a:cxn>
              <a:cxn ang="0">
                <a:pos x="78123934" y="2147483646"/>
              </a:cxn>
              <a:cxn ang="0">
                <a:pos x="113406070" y="2147483646"/>
              </a:cxn>
              <a:cxn ang="0">
                <a:pos x="153728510" y="2147483646"/>
              </a:cxn>
              <a:cxn ang="0">
                <a:pos x="196571897" y="2147483646"/>
              </a:cxn>
              <a:cxn ang="0">
                <a:pos x="241934642" y="2147483646"/>
              </a:cxn>
              <a:cxn ang="0">
                <a:pos x="289816746" y="2147483646"/>
              </a:cxn>
              <a:cxn ang="0">
                <a:pos x="335179492" y="2147483646"/>
              </a:cxn>
              <a:cxn ang="0">
                <a:pos x="378022879" y="2147483646"/>
              </a:cxn>
              <a:cxn ang="0">
                <a:pos x="420864678" y="2147483646"/>
              </a:cxn>
              <a:cxn ang="0">
                <a:pos x="456146813" y="2147483646"/>
              </a:cxn>
              <a:cxn ang="0">
                <a:pos x="486388643" y="2147483646"/>
              </a:cxn>
              <a:cxn ang="0">
                <a:pos x="509070810" y="2147483646"/>
              </a:cxn>
              <a:cxn ang="0">
                <a:pos x="524191725" y="2144653763"/>
              </a:cxn>
              <a:cxn ang="0">
                <a:pos x="53175138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4" name="Freeform 11"/>
          <p:cNvSpPr/>
          <p:nvPr/>
        </p:nvSpPr>
        <p:spPr>
          <a:xfrm>
            <a:off x="3109913" y="3271838"/>
            <a:ext cx="338137" cy="2149475"/>
          </a:xfrm>
          <a:custGeom>
            <a:avLst/>
            <a:gdLst/>
            <a:ahLst/>
            <a:cxnLst>
              <a:cxn ang="0">
                <a:pos x="531751389" y="1554937200"/>
              </a:cxn>
              <a:cxn ang="0">
                <a:pos x="526711084" y="1262599075"/>
              </a:cxn>
              <a:cxn ang="0">
                <a:pos x="509070810" y="982860938"/>
              </a:cxn>
              <a:cxn ang="0">
                <a:pos x="486388643" y="725805000"/>
              </a:cxn>
              <a:cxn ang="0">
                <a:pos x="456146813" y="498990938"/>
              </a:cxn>
              <a:cxn ang="0">
                <a:pos x="420864678" y="307459063"/>
              </a:cxn>
              <a:cxn ang="0">
                <a:pos x="380542237" y="158770638"/>
              </a:cxn>
              <a:cxn ang="0">
                <a:pos x="337700438" y="55443438"/>
              </a:cxn>
              <a:cxn ang="0">
                <a:pos x="289816746" y="5040313"/>
              </a:cxn>
              <a:cxn ang="0">
                <a:pos x="244454001" y="5040313"/>
              </a:cxn>
              <a:cxn ang="0">
                <a:pos x="199091256" y="55443438"/>
              </a:cxn>
              <a:cxn ang="0">
                <a:pos x="153728510" y="158770638"/>
              </a:cxn>
              <a:cxn ang="0">
                <a:pos x="115927016" y="307459063"/>
              </a:cxn>
              <a:cxn ang="0">
                <a:pos x="80644881" y="498990938"/>
              </a:cxn>
              <a:cxn ang="0">
                <a:pos x="50403050" y="725805000"/>
              </a:cxn>
              <a:cxn ang="0">
                <a:pos x="25201525" y="982860938"/>
              </a:cxn>
              <a:cxn ang="0">
                <a:pos x="10080610" y="1262599075"/>
              </a:cxn>
              <a:cxn ang="0">
                <a:pos x="2519359" y="1554937200"/>
              </a:cxn>
              <a:cxn ang="0">
                <a:pos x="2519359" y="1852315638"/>
              </a:cxn>
              <a:cxn ang="0">
                <a:pos x="10080610" y="2144653763"/>
              </a:cxn>
              <a:cxn ang="0">
                <a:pos x="25201525" y="2147483646"/>
              </a:cxn>
              <a:cxn ang="0">
                <a:pos x="50403050" y="2147483646"/>
              </a:cxn>
              <a:cxn ang="0">
                <a:pos x="80644881" y="2147483646"/>
              </a:cxn>
              <a:cxn ang="0">
                <a:pos x="115927016" y="2147483646"/>
              </a:cxn>
              <a:cxn ang="0">
                <a:pos x="153728510" y="2147483646"/>
              </a:cxn>
              <a:cxn ang="0">
                <a:pos x="199091256" y="2147483646"/>
              </a:cxn>
              <a:cxn ang="0">
                <a:pos x="244454001" y="2147483646"/>
              </a:cxn>
              <a:cxn ang="0">
                <a:pos x="289816746" y="2147483646"/>
              </a:cxn>
              <a:cxn ang="0">
                <a:pos x="337700438" y="2147483646"/>
              </a:cxn>
              <a:cxn ang="0">
                <a:pos x="380542237" y="2147483646"/>
              </a:cxn>
              <a:cxn ang="0">
                <a:pos x="420864678" y="2147483646"/>
              </a:cxn>
              <a:cxn ang="0">
                <a:pos x="456146813" y="2147483646"/>
              </a:cxn>
              <a:cxn ang="0">
                <a:pos x="486388643" y="2147483646"/>
              </a:cxn>
              <a:cxn ang="0">
                <a:pos x="509070810" y="2147483646"/>
              </a:cxn>
              <a:cxn ang="0">
                <a:pos x="526711084" y="2144653763"/>
              </a:cxn>
              <a:cxn ang="0">
                <a:pos x="53175138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9" y="501"/>
                </a:lnTo>
                <a:lnTo>
                  <a:pt x="206" y="445"/>
                </a:lnTo>
                <a:lnTo>
                  <a:pt x="202" y="390"/>
                </a:lnTo>
                <a:lnTo>
                  <a:pt x="198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4" y="22"/>
                </a:lnTo>
                <a:lnTo>
                  <a:pt x="125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6" y="122"/>
                </a:lnTo>
                <a:lnTo>
                  <a:pt x="38" y="158"/>
                </a:lnTo>
                <a:lnTo>
                  <a:pt x="32" y="198"/>
                </a:lnTo>
                <a:lnTo>
                  <a:pt x="25" y="241"/>
                </a:lnTo>
                <a:lnTo>
                  <a:pt x="20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1" y="617"/>
                </a:lnTo>
                <a:lnTo>
                  <a:pt x="0" y="677"/>
                </a:lnTo>
                <a:lnTo>
                  <a:pt x="1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20" y="1064"/>
                </a:lnTo>
                <a:lnTo>
                  <a:pt x="25" y="1112"/>
                </a:lnTo>
                <a:lnTo>
                  <a:pt x="32" y="1155"/>
                </a:lnTo>
                <a:lnTo>
                  <a:pt x="38" y="1195"/>
                </a:lnTo>
                <a:lnTo>
                  <a:pt x="46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5" y="1343"/>
                </a:lnTo>
                <a:lnTo>
                  <a:pt x="134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8" y="1015"/>
                </a:lnTo>
                <a:lnTo>
                  <a:pt x="202" y="962"/>
                </a:lnTo>
                <a:lnTo>
                  <a:pt x="206" y="908"/>
                </a:lnTo>
                <a:lnTo>
                  <a:pt x="209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5" name="Rectangle 12"/>
          <p:cNvSpPr/>
          <p:nvPr/>
        </p:nvSpPr>
        <p:spPr>
          <a:xfrm>
            <a:off x="7342188" y="5472113"/>
            <a:ext cx="15478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434FD6"/>
                </a:solidFill>
                <a:latin typeface="Arial" panose="020B0604020202020204" pitchFamily="34" charset="0"/>
              </a:rPr>
              <a:t>Many-to-Many</a:t>
            </a:r>
            <a:endParaRPr lang="en-US" altLang="en-US" sz="1600" b="1" dirty="0">
              <a:solidFill>
                <a:srgbClr val="434FD6"/>
              </a:solidFill>
              <a:latin typeface="Arial" panose="020B0604020202020204" pitchFamily="34" charset="0"/>
            </a:endParaRPr>
          </a:p>
        </p:txBody>
      </p:sp>
      <p:sp>
        <p:nvSpPr>
          <p:cNvPr id="16396" name="Freeform 13"/>
          <p:cNvSpPr/>
          <p:nvPr/>
        </p:nvSpPr>
        <p:spPr>
          <a:xfrm>
            <a:off x="7558088" y="3263900"/>
            <a:ext cx="338137" cy="2149475"/>
          </a:xfrm>
          <a:custGeom>
            <a:avLst/>
            <a:gdLst/>
            <a:ahLst/>
            <a:cxnLst>
              <a:cxn ang="0">
                <a:pos x="531751389" y="1554937200"/>
              </a:cxn>
              <a:cxn ang="0">
                <a:pos x="524191725" y="1262599075"/>
              </a:cxn>
              <a:cxn ang="0">
                <a:pos x="509070810" y="982860938"/>
              </a:cxn>
              <a:cxn ang="0">
                <a:pos x="486388643" y="725805000"/>
              </a:cxn>
              <a:cxn ang="0">
                <a:pos x="456146813" y="498990938"/>
              </a:cxn>
              <a:cxn ang="0">
                <a:pos x="420864678" y="307459063"/>
              </a:cxn>
              <a:cxn ang="0">
                <a:pos x="380542237" y="158770638"/>
              </a:cxn>
              <a:cxn ang="0">
                <a:pos x="335179492" y="55443438"/>
              </a:cxn>
              <a:cxn ang="0">
                <a:pos x="289816746" y="5040313"/>
              </a:cxn>
              <a:cxn ang="0">
                <a:pos x="244454001" y="5040313"/>
              </a:cxn>
              <a:cxn ang="0">
                <a:pos x="199091256" y="55443438"/>
              </a:cxn>
              <a:cxn ang="0">
                <a:pos x="153728510" y="158770638"/>
              </a:cxn>
              <a:cxn ang="0">
                <a:pos x="113406070" y="307459063"/>
              </a:cxn>
              <a:cxn ang="0">
                <a:pos x="78123934" y="498990938"/>
              </a:cxn>
              <a:cxn ang="0">
                <a:pos x="47882104" y="725805000"/>
              </a:cxn>
              <a:cxn ang="0">
                <a:pos x="25201525" y="982860938"/>
              </a:cxn>
              <a:cxn ang="0">
                <a:pos x="10080610" y="1262599075"/>
              </a:cxn>
              <a:cxn ang="0">
                <a:pos x="0" y="1554937200"/>
              </a:cxn>
              <a:cxn ang="0">
                <a:pos x="0" y="1852315638"/>
              </a:cxn>
              <a:cxn ang="0">
                <a:pos x="10080610" y="2144653763"/>
              </a:cxn>
              <a:cxn ang="0">
                <a:pos x="25201525" y="2147483646"/>
              </a:cxn>
              <a:cxn ang="0">
                <a:pos x="47882104" y="2147483646"/>
              </a:cxn>
              <a:cxn ang="0">
                <a:pos x="78123934" y="2147483646"/>
              </a:cxn>
              <a:cxn ang="0">
                <a:pos x="113406070" y="2147483646"/>
              </a:cxn>
              <a:cxn ang="0">
                <a:pos x="153728510" y="2147483646"/>
              </a:cxn>
              <a:cxn ang="0">
                <a:pos x="199091256" y="2147483646"/>
              </a:cxn>
              <a:cxn ang="0">
                <a:pos x="244454001" y="2147483646"/>
              </a:cxn>
              <a:cxn ang="0">
                <a:pos x="289816746" y="2147483646"/>
              </a:cxn>
              <a:cxn ang="0">
                <a:pos x="335179492" y="2147483646"/>
              </a:cxn>
              <a:cxn ang="0">
                <a:pos x="380542237" y="2147483646"/>
              </a:cxn>
              <a:cxn ang="0">
                <a:pos x="420864678" y="2147483646"/>
              </a:cxn>
              <a:cxn ang="0">
                <a:pos x="456146813" y="2147483646"/>
              </a:cxn>
              <a:cxn ang="0">
                <a:pos x="486388643" y="2147483646"/>
              </a:cxn>
              <a:cxn ang="0">
                <a:pos x="509070810" y="2147483646"/>
              </a:cxn>
              <a:cxn ang="0">
                <a:pos x="524191725" y="2144653763"/>
              </a:cxn>
              <a:cxn ang="0">
                <a:pos x="53175138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3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7" y="122"/>
                </a:lnTo>
                <a:lnTo>
                  <a:pt x="159" y="90"/>
                </a:lnTo>
                <a:lnTo>
                  <a:pt x="151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7" y="2"/>
                </a:lnTo>
                <a:lnTo>
                  <a:pt x="88" y="10"/>
                </a:lnTo>
                <a:lnTo>
                  <a:pt x="79" y="22"/>
                </a:lnTo>
                <a:lnTo>
                  <a:pt x="70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5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7" y="445"/>
                </a:lnTo>
                <a:lnTo>
                  <a:pt x="4" y="501"/>
                </a:lnTo>
                <a:lnTo>
                  <a:pt x="2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2" y="794"/>
                </a:lnTo>
                <a:lnTo>
                  <a:pt x="4" y="851"/>
                </a:lnTo>
                <a:lnTo>
                  <a:pt x="7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5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70" y="1312"/>
                </a:lnTo>
                <a:lnTo>
                  <a:pt x="79" y="1330"/>
                </a:lnTo>
                <a:lnTo>
                  <a:pt x="88" y="1343"/>
                </a:lnTo>
                <a:lnTo>
                  <a:pt x="97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1" y="1289"/>
                </a:lnTo>
                <a:lnTo>
                  <a:pt x="159" y="1262"/>
                </a:lnTo>
                <a:lnTo>
                  <a:pt x="167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3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7" name="Freeform 14"/>
          <p:cNvSpPr/>
          <p:nvPr/>
        </p:nvSpPr>
        <p:spPr>
          <a:xfrm>
            <a:off x="8201025" y="3263900"/>
            <a:ext cx="338138" cy="2149475"/>
          </a:xfrm>
          <a:custGeom>
            <a:avLst/>
            <a:gdLst/>
            <a:ahLst/>
            <a:cxnLst>
              <a:cxn ang="0">
                <a:pos x="531754549" y="1554937200"/>
              </a:cxn>
              <a:cxn ang="0">
                <a:pos x="524193275" y="1262599075"/>
              </a:cxn>
              <a:cxn ang="0">
                <a:pos x="509072315" y="982860938"/>
              </a:cxn>
              <a:cxn ang="0">
                <a:pos x="483870715" y="725805000"/>
              </a:cxn>
              <a:cxn ang="0">
                <a:pos x="456149750" y="498990938"/>
              </a:cxn>
              <a:cxn ang="0">
                <a:pos x="418346556" y="307459063"/>
              </a:cxn>
              <a:cxn ang="0">
                <a:pos x="378023996" y="158770638"/>
              </a:cxn>
              <a:cxn ang="0">
                <a:pos x="335182071" y="55443438"/>
              </a:cxn>
              <a:cxn ang="0">
                <a:pos x="289819191" y="5040313"/>
              </a:cxn>
              <a:cxn ang="0">
                <a:pos x="241935358" y="5040313"/>
              </a:cxn>
              <a:cxn ang="0">
                <a:pos x="196572478" y="55443438"/>
              </a:cxn>
              <a:cxn ang="0">
                <a:pos x="153730552" y="158770638"/>
              </a:cxn>
              <a:cxn ang="0">
                <a:pos x="113407993" y="307459063"/>
              </a:cxn>
              <a:cxn ang="0">
                <a:pos x="78125753" y="498990938"/>
              </a:cxn>
              <a:cxn ang="0">
                <a:pos x="47883833" y="725805000"/>
              </a:cxn>
              <a:cxn ang="0">
                <a:pos x="25201600" y="982860938"/>
              </a:cxn>
              <a:cxn ang="0">
                <a:pos x="7561274" y="1262599075"/>
              </a:cxn>
              <a:cxn ang="0">
                <a:pos x="0" y="1554937200"/>
              </a:cxn>
              <a:cxn ang="0">
                <a:pos x="0" y="1852315638"/>
              </a:cxn>
              <a:cxn ang="0">
                <a:pos x="7561274" y="2144653763"/>
              </a:cxn>
              <a:cxn ang="0">
                <a:pos x="25201600" y="2147483646"/>
              </a:cxn>
              <a:cxn ang="0">
                <a:pos x="47883833" y="2147483646"/>
              </a:cxn>
              <a:cxn ang="0">
                <a:pos x="78125753" y="2147483646"/>
              </a:cxn>
              <a:cxn ang="0">
                <a:pos x="113407993" y="2147483646"/>
              </a:cxn>
              <a:cxn ang="0">
                <a:pos x="153730552" y="2147483646"/>
              </a:cxn>
              <a:cxn ang="0">
                <a:pos x="196572478" y="2147483646"/>
              </a:cxn>
              <a:cxn ang="0">
                <a:pos x="241935358" y="2147483646"/>
              </a:cxn>
              <a:cxn ang="0">
                <a:pos x="289819191" y="2147483646"/>
              </a:cxn>
              <a:cxn ang="0">
                <a:pos x="335182071" y="2147483646"/>
              </a:cxn>
              <a:cxn ang="0">
                <a:pos x="378023996" y="2147483646"/>
              </a:cxn>
              <a:cxn ang="0">
                <a:pos x="418346556" y="2147483646"/>
              </a:cxn>
              <a:cxn ang="0">
                <a:pos x="456149750" y="2147483646"/>
              </a:cxn>
              <a:cxn ang="0">
                <a:pos x="483870715" y="2147483646"/>
              </a:cxn>
              <a:cxn ang="0">
                <a:pos x="509072315" y="2147483646"/>
              </a:cxn>
              <a:cxn ang="0">
                <a:pos x="524193275" y="2144653763"/>
              </a:cxn>
              <a:cxn ang="0">
                <a:pos x="531754549" y="1852315638"/>
              </a:cxn>
            </a:cxnLst>
            <a:pathLst>
              <a:path w="213" h="1354">
                <a:moveTo>
                  <a:pt x="212" y="677"/>
                </a:moveTo>
                <a:lnTo>
                  <a:pt x="211" y="617"/>
                </a:lnTo>
                <a:lnTo>
                  <a:pt x="210" y="559"/>
                </a:lnTo>
                <a:lnTo>
                  <a:pt x="208" y="501"/>
                </a:lnTo>
                <a:lnTo>
                  <a:pt x="205" y="445"/>
                </a:lnTo>
                <a:lnTo>
                  <a:pt x="202" y="390"/>
                </a:lnTo>
                <a:lnTo>
                  <a:pt x="197" y="338"/>
                </a:lnTo>
                <a:lnTo>
                  <a:pt x="192" y="288"/>
                </a:lnTo>
                <a:lnTo>
                  <a:pt x="187" y="241"/>
                </a:lnTo>
                <a:lnTo>
                  <a:pt x="181" y="198"/>
                </a:lnTo>
                <a:lnTo>
                  <a:pt x="174" y="158"/>
                </a:lnTo>
                <a:lnTo>
                  <a:pt x="166" y="122"/>
                </a:lnTo>
                <a:lnTo>
                  <a:pt x="159" y="90"/>
                </a:lnTo>
                <a:lnTo>
                  <a:pt x="150" y="63"/>
                </a:lnTo>
                <a:lnTo>
                  <a:pt x="142" y="40"/>
                </a:lnTo>
                <a:lnTo>
                  <a:pt x="133" y="22"/>
                </a:lnTo>
                <a:lnTo>
                  <a:pt x="124" y="10"/>
                </a:lnTo>
                <a:lnTo>
                  <a:pt x="115" y="2"/>
                </a:lnTo>
                <a:lnTo>
                  <a:pt x="106" y="0"/>
                </a:lnTo>
                <a:lnTo>
                  <a:pt x="96" y="2"/>
                </a:lnTo>
                <a:lnTo>
                  <a:pt x="87" y="10"/>
                </a:lnTo>
                <a:lnTo>
                  <a:pt x="78" y="22"/>
                </a:lnTo>
                <a:lnTo>
                  <a:pt x="69" y="40"/>
                </a:lnTo>
                <a:lnTo>
                  <a:pt x="61" y="63"/>
                </a:lnTo>
                <a:lnTo>
                  <a:pt x="53" y="90"/>
                </a:lnTo>
                <a:lnTo>
                  <a:pt x="45" y="122"/>
                </a:lnTo>
                <a:lnTo>
                  <a:pt x="38" y="158"/>
                </a:lnTo>
                <a:lnTo>
                  <a:pt x="31" y="198"/>
                </a:lnTo>
                <a:lnTo>
                  <a:pt x="24" y="241"/>
                </a:lnTo>
                <a:lnTo>
                  <a:pt x="19" y="288"/>
                </a:lnTo>
                <a:lnTo>
                  <a:pt x="14" y="338"/>
                </a:lnTo>
                <a:lnTo>
                  <a:pt x="10" y="390"/>
                </a:lnTo>
                <a:lnTo>
                  <a:pt x="6" y="445"/>
                </a:lnTo>
                <a:lnTo>
                  <a:pt x="3" y="501"/>
                </a:lnTo>
                <a:lnTo>
                  <a:pt x="1" y="559"/>
                </a:lnTo>
                <a:lnTo>
                  <a:pt x="0" y="617"/>
                </a:lnTo>
                <a:lnTo>
                  <a:pt x="0" y="677"/>
                </a:lnTo>
                <a:lnTo>
                  <a:pt x="0" y="735"/>
                </a:lnTo>
                <a:lnTo>
                  <a:pt x="1" y="794"/>
                </a:lnTo>
                <a:lnTo>
                  <a:pt x="3" y="851"/>
                </a:lnTo>
                <a:lnTo>
                  <a:pt x="6" y="908"/>
                </a:lnTo>
                <a:lnTo>
                  <a:pt x="10" y="962"/>
                </a:lnTo>
                <a:lnTo>
                  <a:pt x="14" y="1015"/>
                </a:lnTo>
                <a:lnTo>
                  <a:pt x="19" y="1064"/>
                </a:lnTo>
                <a:lnTo>
                  <a:pt x="24" y="1112"/>
                </a:lnTo>
                <a:lnTo>
                  <a:pt x="31" y="1155"/>
                </a:lnTo>
                <a:lnTo>
                  <a:pt x="38" y="1195"/>
                </a:lnTo>
                <a:lnTo>
                  <a:pt x="45" y="1231"/>
                </a:lnTo>
                <a:lnTo>
                  <a:pt x="53" y="1262"/>
                </a:lnTo>
                <a:lnTo>
                  <a:pt x="61" y="1289"/>
                </a:lnTo>
                <a:lnTo>
                  <a:pt x="69" y="1312"/>
                </a:lnTo>
                <a:lnTo>
                  <a:pt x="78" y="1330"/>
                </a:lnTo>
                <a:lnTo>
                  <a:pt x="87" y="1343"/>
                </a:lnTo>
                <a:lnTo>
                  <a:pt x="96" y="1351"/>
                </a:lnTo>
                <a:lnTo>
                  <a:pt x="106" y="1353"/>
                </a:lnTo>
                <a:lnTo>
                  <a:pt x="115" y="1351"/>
                </a:lnTo>
                <a:lnTo>
                  <a:pt x="124" y="1343"/>
                </a:lnTo>
                <a:lnTo>
                  <a:pt x="133" y="1330"/>
                </a:lnTo>
                <a:lnTo>
                  <a:pt x="142" y="1312"/>
                </a:lnTo>
                <a:lnTo>
                  <a:pt x="150" y="1289"/>
                </a:lnTo>
                <a:lnTo>
                  <a:pt x="159" y="1262"/>
                </a:lnTo>
                <a:lnTo>
                  <a:pt x="166" y="1231"/>
                </a:lnTo>
                <a:lnTo>
                  <a:pt x="174" y="1195"/>
                </a:lnTo>
                <a:lnTo>
                  <a:pt x="181" y="1155"/>
                </a:lnTo>
                <a:lnTo>
                  <a:pt x="187" y="1112"/>
                </a:lnTo>
                <a:lnTo>
                  <a:pt x="192" y="1064"/>
                </a:lnTo>
                <a:lnTo>
                  <a:pt x="197" y="1015"/>
                </a:lnTo>
                <a:lnTo>
                  <a:pt x="202" y="962"/>
                </a:lnTo>
                <a:lnTo>
                  <a:pt x="205" y="908"/>
                </a:lnTo>
                <a:lnTo>
                  <a:pt x="208" y="851"/>
                </a:lnTo>
                <a:lnTo>
                  <a:pt x="210" y="794"/>
                </a:lnTo>
                <a:lnTo>
                  <a:pt x="211" y="735"/>
                </a:lnTo>
                <a:lnTo>
                  <a:pt x="212" y="67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398" name="Rectangle 15"/>
          <p:cNvSpPr/>
          <p:nvPr/>
        </p:nvSpPr>
        <p:spPr>
          <a:xfrm>
            <a:off x="3206750" y="5448300"/>
            <a:ext cx="7350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434FD6"/>
                </a:solidFill>
                <a:latin typeface="Arial" panose="020B0604020202020204" pitchFamily="34" charset="0"/>
              </a:rPr>
              <a:t>1-to-1</a:t>
            </a:r>
            <a:endParaRPr lang="en-US" altLang="en-US" sz="1600" b="1" dirty="0">
              <a:solidFill>
                <a:srgbClr val="434FD6"/>
              </a:solidFill>
              <a:latin typeface="Arial" panose="020B0604020202020204" pitchFamily="34" charset="0"/>
            </a:endParaRPr>
          </a:p>
        </p:txBody>
      </p:sp>
      <p:sp>
        <p:nvSpPr>
          <p:cNvPr id="16399" name="Rectangle 16"/>
          <p:cNvSpPr/>
          <p:nvPr/>
        </p:nvSpPr>
        <p:spPr>
          <a:xfrm>
            <a:off x="4570413" y="5448300"/>
            <a:ext cx="11303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434FD6"/>
                </a:solidFill>
                <a:latin typeface="Arial" panose="020B0604020202020204" pitchFamily="34" charset="0"/>
              </a:rPr>
              <a:t>1-to Many</a:t>
            </a:r>
            <a:endParaRPr lang="en-US" altLang="en-US" sz="1600" b="1" dirty="0">
              <a:solidFill>
                <a:srgbClr val="434FD6"/>
              </a:solidFill>
              <a:latin typeface="Arial" panose="020B0604020202020204" pitchFamily="34" charset="0"/>
            </a:endParaRPr>
          </a:p>
        </p:txBody>
      </p:sp>
      <p:sp>
        <p:nvSpPr>
          <p:cNvPr id="16400" name="Rectangle 17"/>
          <p:cNvSpPr/>
          <p:nvPr/>
        </p:nvSpPr>
        <p:spPr>
          <a:xfrm>
            <a:off x="6021388" y="5448300"/>
            <a:ext cx="1141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434FD6"/>
                </a:solidFill>
                <a:latin typeface="Arial" panose="020B0604020202020204" pitchFamily="34" charset="0"/>
              </a:rPr>
              <a:t>Many-to-1</a:t>
            </a:r>
            <a:endParaRPr lang="en-US" altLang="en-US" sz="1600" b="1" dirty="0">
              <a:solidFill>
                <a:srgbClr val="434FD6"/>
              </a:solidFill>
              <a:latin typeface="Arial" panose="020B0604020202020204" pitchFamily="34" charset="0"/>
            </a:endParaRPr>
          </a:p>
        </p:txBody>
      </p:sp>
      <p:sp>
        <p:nvSpPr>
          <p:cNvPr id="16401" name="Line 18"/>
          <p:cNvSpPr/>
          <p:nvPr/>
        </p:nvSpPr>
        <p:spPr>
          <a:xfrm>
            <a:off x="3294063" y="3616325"/>
            <a:ext cx="609600" cy="873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2" name="Line 19"/>
          <p:cNvSpPr/>
          <p:nvPr/>
        </p:nvSpPr>
        <p:spPr>
          <a:xfrm>
            <a:off x="3275013" y="3976688"/>
            <a:ext cx="649287" cy="1270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3" name="Line 20"/>
          <p:cNvSpPr/>
          <p:nvPr/>
        </p:nvSpPr>
        <p:spPr>
          <a:xfrm flipV="1">
            <a:off x="3249613" y="4484688"/>
            <a:ext cx="649287" cy="6350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4" name="Line 21"/>
          <p:cNvSpPr/>
          <p:nvPr/>
        </p:nvSpPr>
        <p:spPr>
          <a:xfrm>
            <a:off x="4778375" y="3595688"/>
            <a:ext cx="630238" cy="1079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5" name="Line 22"/>
          <p:cNvSpPr/>
          <p:nvPr/>
        </p:nvSpPr>
        <p:spPr>
          <a:xfrm>
            <a:off x="4759325" y="3976688"/>
            <a:ext cx="628650" cy="147637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6" name="Line 23"/>
          <p:cNvSpPr/>
          <p:nvPr/>
        </p:nvSpPr>
        <p:spPr>
          <a:xfrm>
            <a:off x="4778375" y="3997325"/>
            <a:ext cx="609600" cy="928688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7" name="Line 24"/>
          <p:cNvSpPr/>
          <p:nvPr/>
        </p:nvSpPr>
        <p:spPr>
          <a:xfrm flipH="1">
            <a:off x="4725988" y="4518025"/>
            <a:ext cx="674687" cy="58896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8" name="Line 25"/>
          <p:cNvSpPr/>
          <p:nvPr/>
        </p:nvSpPr>
        <p:spPr>
          <a:xfrm>
            <a:off x="6203950" y="3595688"/>
            <a:ext cx="708025" cy="1079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09" name="Line 26"/>
          <p:cNvSpPr/>
          <p:nvPr/>
        </p:nvSpPr>
        <p:spPr>
          <a:xfrm>
            <a:off x="6262688" y="3976688"/>
            <a:ext cx="609600" cy="1079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0" name="Line 27"/>
          <p:cNvSpPr/>
          <p:nvPr/>
        </p:nvSpPr>
        <p:spPr>
          <a:xfrm>
            <a:off x="6243638" y="4357688"/>
            <a:ext cx="649287" cy="1682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1" name="Line 28"/>
          <p:cNvSpPr/>
          <p:nvPr/>
        </p:nvSpPr>
        <p:spPr>
          <a:xfrm flipV="1">
            <a:off x="6218238" y="4465638"/>
            <a:ext cx="649287" cy="673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2" name="Line 29"/>
          <p:cNvSpPr/>
          <p:nvPr/>
        </p:nvSpPr>
        <p:spPr>
          <a:xfrm>
            <a:off x="7707313" y="3616325"/>
            <a:ext cx="630237" cy="873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3" name="Line 30"/>
          <p:cNvSpPr/>
          <p:nvPr/>
        </p:nvSpPr>
        <p:spPr>
          <a:xfrm>
            <a:off x="7748588" y="3997325"/>
            <a:ext cx="649287" cy="87313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4" name="Line 31"/>
          <p:cNvSpPr/>
          <p:nvPr/>
        </p:nvSpPr>
        <p:spPr>
          <a:xfrm flipV="1">
            <a:off x="7727950" y="3663950"/>
            <a:ext cx="609600" cy="1054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5" name="Line 32"/>
          <p:cNvSpPr/>
          <p:nvPr/>
        </p:nvSpPr>
        <p:spPr>
          <a:xfrm>
            <a:off x="7707313" y="3976688"/>
            <a:ext cx="669925" cy="930275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16" name="Freeform 33"/>
          <p:cNvSpPr/>
          <p:nvPr/>
        </p:nvSpPr>
        <p:spPr>
          <a:xfrm>
            <a:off x="6846888" y="1123950"/>
            <a:ext cx="720725" cy="519113"/>
          </a:xfrm>
          <a:custGeom>
            <a:avLst/>
            <a:gdLst/>
            <a:ahLst/>
            <a:cxnLst>
              <a:cxn ang="0">
                <a:pos x="1136591263" y="372983484"/>
              </a:cxn>
              <a:cxn ang="0">
                <a:pos x="1121470325" y="302419041"/>
              </a:cxn>
              <a:cxn ang="0">
                <a:pos x="1086188138" y="236894916"/>
              </a:cxn>
              <a:cxn ang="0">
                <a:pos x="1035785013" y="171370790"/>
              </a:cxn>
              <a:cxn ang="0">
                <a:pos x="972780313" y="118448252"/>
              </a:cxn>
              <a:cxn ang="0">
                <a:pos x="897175625" y="73085395"/>
              </a:cxn>
              <a:cxn ang="0">
                <a:pos x="811490313" y="37803174"/>
              </a:cxn>
              <a:cxn ang="0">
                <a:pos x="718245325" y="12601587"/>
              </a:cxn>
              <a:cxn ang="0">
                <a:pos x="619958438" y="0"/>
              </a:cxn>
              <a:cxn ang="0">
                <a:pos x="519152188" y="0"/>
              </a:cxn>
              <a:cxn ang="0">
                <a:pos x="420866888" y="12601587"/>
              </a:cxn>
              <a:cxn ang="0">
                <a:pos x="327620313" y="37803174"/>
              </a:cxn>
              <a:cxn ang="0">
                <a:pos x="241935000" y="73085395"/>
              </a:cxn>
              <a:cxn ang="0">
                <a:pos x="163810950" y="118448252"/>
              </a:cxn>
              <a:cxn ang="0">
                <a:pos x="100806250" y="171370790"/>
              </a:cxn>
              <a:cxn ang="0">
                <a:pos x="52924075" y="236894916"/>
              </a:cxn>
              <a:cxn ang="0">
                <a:pos x="17641888" y="302419041"/>
              </a:cxn>
              <a:cxn ang="0">
                <a:pos x="2520950" y="372983484"/>
              </a:cxn>
              <a:cxn ang="0">
                <a:pos x="2520950" y="446068880"/>
              </a:cxn>
              <a:cxn ang="0">
                <a:pos x="17641888" y="516633323"/>
              </a:cxn>
              <a:cxn ang="0">
                <a:pos x="52924075" y="582157448"/>
              </a:cxn>
              <a:cxn ang="0">
                <a:pos x="100806250" y="642641256"/>
              </a:cxn>
              <a:cxn ang="0">
                <a:pos x="163810950" y="700604112"/>
              </a:cxn>
              <a:cxn ang="0">
                <a:pos x="241935000" y="745966969"/>
              </a:cxn>
              <a:cxn ang="0">
                <a:pos x="327620313" y="781249190"/>
              </a:cxn>
              <a:cxn ang="0">
                <a:pos x="420866888" y="806450777"/>
              </a:cxn>
              <a:cxn ang="0">
                <a:pos x="519152188" y="821571729"/>
              </a:cxn>
              <a:cxn ang="0">
                <a:pos x="619958438" y="821571729"/>
              </a:cxn>
              <a:cxn ang="0">
                <a:pos x="718245325" y="806450777"/>
              </a:cxn>
              <a:cxn ang="0">
                <a:pos x="811490313" y="781249190"/>
              </a:cxn>
              <a:cxn ang="0">
                <a:pos x="897175625" y="745966969"/>
              </a:cxn>
              <a:cxn ang="0">
                <a:pos x="972780313" y="700604112"/>
              </a:cxn>
              <a:cxn ang="0">
                <a:pos x="1035785013" y="642641256"/>
              </a:cxn>
              <a:cxn ang="0">
                <a:pos x="1086188138" y="582157448"/>
              </a:cxn>
              <a:cxn ang="0">
                <a:pos x="1121470325" y="516633323"/>
              </a:cxn>
              <a:cxn ang="0">
                <a:pos x="1136591263" y="446068880"/>
              </a:cxn>
            </a:cxnLst>
            <a:pathLst>
              <a:path w="454" h="327">
                <a:moveTo>
                  <a:pt x="453" y="163"/>
                </a:moveTo>
                <a:lnTo>
                  <a:pt x="451" y="148"/>
                </a:lnTo>
                <a:lnTo>
                  <a:pt x="448" y="134"/>
                </a:lnTo>
                <a:lnTo>
                  <a:pt x="445" y="120"/>
                </a:lnTo>
                <a:lnTo>
                  <a:pt x="439" y="106"/>
                </a:lnTo>
                <a:lnTo>
                  <a:pt x="431" y="94"/>
                </a:lnTo>
                <a:lnTo>
                  <a:pt x="422" y="80"/>
                </a:lnTo>
                <a:lnTo>
                  <a:pt x="411" y="68"/>
                </a:lnTo>
                <a:lnTo>
                  <a:pt x="399" y="57"/>
                </a:lnTo>
                <a:lnTo>
                  <a:pt x="386" y="47"/>
                </a:lnTo>
                <a:lnTo>
                  <a:pt x="372" y="37"/>
                </a:lnTo>
                <a:lnTo>
                  <a:pt x="356" y="29"/>
                </a:lnTo>
                <a:lnTo>
                  <a:pt x="339" y="21"/>
                </a:lnTo>
                <a:lnTo>
                  <a:pt x="322" y="15"/>
                </a:lnTo>
                <a:lnTo>
                  <a:pt x="303" y="9"/>
                </a:lnTo>
                <a:lnTo>
                  <a:pt x="285" y="5"/>
                </a:lnTo>
                <a:lnTo>
                  <a:pt x="265" y="1"/>
                </a:lnTo>
                <a:lnTo>
                  <a:pt x="246" y="0"/>
                </a:lnTo>
                <a:lnTo>
                  <a:pt x="225" y="0"/>
                </a:lnTo>
                <a:lnTo>
                  <a:pt x="206" y="0"/>
                </a:lnTo>
                <a:lnTo>
                  <a:pt x="186" y="1"/>
                </a:lnTo>
                <a:lnTo>
                  <a:pt x="167" y="5"/>
                </a:lnTo>
                <a:lnTo>
                  <a:pt x="148" y="9"/>
                </a:lnTo>
                <a:lnTo>
                  <a:pt x="130" y="15"/>
                </a:lnTo>
                <a:lnTo>
                  <a:pt x="113" y="21"/>
                </a:lnTo>
                <a:lnTo>
                  <a:pt x="96" y="29"/>
                </a:lnTo>
                <a:lnTo>
                  <a:pt x="80" y="37"/>
                </a:lnTo>
                <a:lnTo>
                  <a:pt x="65" y="47"/>
                </a:lnTo>
                <a:lnTo>
                  <a:pt x="53" y="57"/>
                </a:lnTo>
                <a:lnTo>
                  <a:pt x="40" y="68"/>
                </a:lnTo>
                <a:lnTo>
                  <a:pt x="29" y="80"/>
                </a:lnTo>
                <a:lnTo>
                  <a:pt x="21" y="94"/>
                </a:lnTo>
                <a:lnTo>
                  <a:pt x="13" y="106"/>
                </a:lnTo>
                <a:lnTo>
                  <a:pt x="7" y="120"/>
                </a:lnTo>
                <a:lnTo>
                  <a:pt x="3" y="134"/>
                </a:lnTo>
                <a:lnTo>
                  <a:pt x="1" y="148"/>
                </a:lnTo>
                <a:lnTo>
                  <a:pt x="0" y="163"/>
                </a:lnTo>
                <a:lnTo>
                  <a:pt x="1" y="177"/>
                </a:lnTo>
                <a:lnTo>
                  <a:pt x="3" y="191"/>
                </a:lnTo>
                <a:lnTo>
                  <a:pt x="7" y="205"/>
                </a:lnTo>
                <a:lnTo>
                  <a:pt x="13" y="217"/>
                </a:lnTo>
                <a:lnTo>
                  <a:pt x="21" y="231"/>
                </a:lnTo>
                <a:lnTo>
                  <a:pt x="29" y="244"/>
                </a:lnTo>
                <a:lnTo>
                  <a:pt x="40" y="255"/>
                </a:lnTo>
                <a:lnTo>
                  <a:pt x="53" y="266"/>
                </a:lnTo>
                <a:lnTo>
                  <a:pt x="65" y="278"/>
                </a:lnTo>
                <a:lnTo>
                  <a:pt x="80" y="288"/>
                </a:lnTo>
                <a:lnTo>
                  <a:pt x="96" y="296"/>
                </a:lnTo>
                <a:lnTo>
                  <a:pt x="113" y="303"/>
                </a:lnTo>
                <a:lnTo>
                  <a:pt x="130" y="310"/>
                </a:lnTo>
                <a:lnTo>
                  <a:pt x="148" y="316"/>
                </a:lnTo>
                <a:lnTo>
                  <a:pt x="167" y="320"/>
                </a:lnTo>
                <a:lnTo>
                  <a:pt x="186" y="323"/>
                </a:lnTo>
                <a:lnTo>
                  <a:pt x="206" y="326"/>
                </a:lnTo>
                <a:lnTo>
                  <a:pt x="225" y="326"/>
                </a:lnTo>
                <a:lnTo>
                  <a:pt x="246" y="326"/>
                </a:lnTo>
                <a:lnTo>
                  <a:pt x="265" y="323"/>
                </a:lnTo>
                <a:lnTo>
                  <a:pt x="285" y="320"/>
                </a:lnTo>
                <a:lnTo>
                  <a:pt x="303" y="316"/>
                </a:lnTo>
                <a:lnTo>
                  <a:pt x="322" y="310"/>
                </a:lnTo>
                <a:lnTo>
                  <a:pt x="339" y="303"/>
                </a:lnTo>
                <a:lnTo>
                  <a:pt x="356" y="296"/>
                </a:lnTo>
                <a:lnTo>
                  <a:pt x="372" y="288"/>
                </a:lnTo>
                <a:lnTo>
                  <a:pt x="386" y="278"/>
                </a:lnTo>
                <a:lnTo>
                  <a:pt x="399" y="266"/>
                </a:lnTo>
                <a:lnTo>
                  <a:pt x="411" y="255"/>
                </a:lnTo>
                <a:lnTo>
                  <a:pt x="422" y="244"/>
                </a:lnTo>
                <a:lnTo>
                  <a:pt x="431" y="231"/>
                </a:lnTo>
                <a:lnTo>
                  <a:pt x="439" y="217"/>
                </a:lnTo>
                <a:lnTo>
                  <a:pt x="445" y="205"/>
                </a:lnTo>
                <a:lnTo>
                  <a:pt x="448" y="191"/>
                </a:lnTo>
                <a:lnTo>
                  <a:pt x="451" y="177"/>
                </a:lnTo>
                <a:lnTo>
                  <a:pt x="453" y="163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6417" name="Freeform 34"/>
          <p:cNvSpPr/>
          <p:nvPr/>
        </p:nvSpPr>
        <p:spPr>
          <a:xfrm>
            <a:off x="8166100" y="1146175"/>
            <a:ext cx="912813" cy="496888"/>
          </a:xfrm>
          <a:custGeom>
            <a:avLst/>
            <a:gdLst/>
            <a:ahLst/>
            <a:cxnLst>
              <a:cxn ang="0">
                <a:pos x="2520951" y="425907629"/>
              </a:cxn>
              <a:cxn ang="0">
                <a:pos x="22682212" y="493951122"/>
              </a:cxn>
              <a:cxn ang="0">
                <a:pos x="70564414" y="556955885"/>
              </a:cxn>
              <a:cxn ang="0">
                <a:pos x="131048197" y="614918744"/>
              </a:cxn>
              <a:cxn ang="0">
                <a:pos x="211693241" y="670362237"/>
              </a:cxn>
              <a:cxn ang="0">
                <a:pos x="309980182" y="713205730"/>
              </a:cxn>
              <a:cxn ang="0">
                <a:pos x="415826803" y="748487953"/>
              </a:cxn>
              <a:cxn ang="0">
                <a:pos x="536794369" y="771168588"/>
              </a:cxn>
              <a:cxn ang="0">
                <a:pos x="660281299" y="786289541"/>
              </a:cxn>
              <a:cxn ang="0">
                <a:pos x="783769817" y="786289541"/>
              </a:cxn>
              <a:cxn ang="0">
                <a:pos x="909777698" y="771168588"/>
              </a:cxn>
              <a:cxn ang="0">
                <a:pos x="1028224313" y="748487953"/>
              </a:cxn>
              <a:cxn ang="0">
                <a:pos x="1136591885" y="713205730"/>
              </a:cxn>
              <a:cxn ang="0">
                <a:pos x="1234877239" y="670362237"/>
              </a:cxn>
              <a:cxn ang="0">
                <a:pos x="1315522283" y="614918744"/>
              </a:cxn>
              <a:cxn ang="0">
                <a:pos x="1378527018" y="556955885"/>
              </a:cxn>
              <a:cxn ang="0">
                <a:pos x="1421368904" y="493951122"/>
              </a:cxn>
              <a:cxn ang="0">
                <a:pos x="1441530165" y="425907629"/>
              </a:cxn>
              <a:cxn ang="0">
                <a:pos x="1441530165" y="355343183"/>
              </a:cxn>
              <a:cxn ang="0">
                <a:pos x="1421368904" y="287298102"/>
              </a:cxn>
              <a:cxn ang="0">
                <a:pos x="1378527018" y="226814291"/>
              </a:cxn>
              <a:cxn ang="0">
                <a:pos x="1315522283" y="163811115"/>
              </a:cxn>
              <a:cxn ang="0">
                <a:pos x="1234877239" y="113407939"/>
              </a:cxn>
              <a:cxn ang="0">
                <a:pos x="1136591885" y="65524128"/>
              </a:cxn>
              <a:cxn ang="0">
                <a:pos x="1028224313" y="35282223"/>
              </a:cxn>
              <a:cxn ang="0">
                <a:pos x="909777698" y="12601588"/>
              </a:cxn>
              <a:cxn ang="0">
                <a:pos x="783769817" y="0"/>
              </a:cxn>
              <a:cxn ang="0">
                <a:pos x="660281299" y="0"/>
              </a:cxn>
              <a:cxn ang="0">
                <a:pos x="534273418" y="12601588"/>
              </a:cxn>
              <a:cxn ang="0">
                <a:pos x="415826803" y="35282223"/>
              </a:cxn>
              <a:cxn ang="0">
                <a:pos x="309980182" y="70564446"/>
              </a:cxn>
              <a:cxn ang="0">
                <a:pos x="211693241" y="113407939"/>
              </a:cxn>
              <a:cxn ang="0">
                <a:pos x="131048197" y="163811115"/>
              </a:cxn>
              <a:cxn ang="0">
                <a:pos x="70564414" y="226814291"/>
              </a:cxn>
              <a:cxn ang="0">
                <a:pos x="22682212" y="289819054"/>
              </a:cxn>
              <a:cxn ang="0">
                <a:pos x="2520951" y="357862548"/>
              </a:cxn>
            </a:cxnLst>
            <a:pathLst>
              <a:path w="575" h="313">
                <a:moveTo>
                  <a:pt x="0" y="156"/>
                </a:moveTo>
                <a:lnTo>
                  <a:pt x="1" y="169"/>
                </a:lnTo>
                <a:lnTo>
                  <a:pt x="5" y="182"/>
                </a:lnTo>
                <a:lnTo>
                  <a:pt x="9" y="196"/>
                </a:lnTo>
                <a:lnTo>
                  <a:pt x="17" y="208"/>
                </a:lnTo>
                <a:lnTo>
                  <a:pt x="28" y="221"/>
                </a:lnTo>
                <a:lnTo>
                  <a:pt x="38" y="234"/>
                </a:lnTo>
                <a:lnTo>
                  <a:pt x="52" y="244"/>
                </a:lnTo>
                <a:lnTo>
                  <a:pt x="67" y="255"/>
                </a:lnTo>
                <a:lnTo>
                  <a:pt x="84" y="266"/>
                </a:lnTo>
                <a:lnTo>
                  <a:pt x="103" y="275"/>
                </a:lnTo>
                <a:lnTo>
                  <a:pt x="123" y="283"/>
                </a:lnTo>
                <a:lnTo>
                  <a:pt x="143" y="290"/>
                </a:lnTo>
                <a:lnTo>
                  <a:pt x="165" y="297"/>
                </a:lnTo>
                <a:lnTo>
                  <a:pt x="189" y="302"/>
                </a:lnTo>
                <a:lnTo>
                  <a:pt x="213" y="306"/>
                </a:lnTo>
                <a:lnTo>
                  <a:pt x="237" y="309"/>
                </a:lnTo>
                <a:lnTo>
                  <a:pt x="262" y="312"/>
                </a:lnTo>
                <a:lnTo>
                  <a:pt x="287" y="312"/>
                </a:lnTo>
                <a:lnTo>
                  <a:pt x="311" y="312"/>
                </a:lnTo>
                <a:lnTo>
                  <a:pt x="337" y="309"/>
                </a:lnTo>
                <a:lnTo>
                  <a:pt x="361" y="306"/>
                </a:lnTo>
                <a:lnTo>
                  <a:pt x="385" y="302"/>
                </a:lnTo>
                <a:lnTo>
                  <a:pt x="408" y="297"/>
                </a:lnTo>
                <a:lnTo>
                  <a:pt x="431" y="290"/>
                </a:lnTo>
                <a:lnTo>
                  <a:pt x="451" y="283"/>
                </a:lnTo>
                <a:lnTo>
                  <a:pt x="471" y="275"/>
                </a:lnTo>
                <a:lnTo>
                  <a:pt x="490" y="266"/>
                </a:lnTo>
                <a:lnTo>
                  <a:pt x="506" y="255"/>
                </a:lnTo>
                <a:lnTo>
                  <a:pt x="522" y="244"/>
                </a:lnTo>
                <a:lnTo>
                  <a:pt x="536" y="234"/>
                </a:lnTo>
                <a:lnTo>
                  <a:pt x="547" y="221"/>
                </a:lnTo>
                <a:lnTo>
                  <a:pt x="556" y="208"/>
                </a:lnTo>
                <a:lnTo>
                  <a:pt x="564" y="196"/>
                </a:lnTo>
                <a:lnTo>
                  <a:pt x="569" y="182"/>
                </a:lnTo>
                <a:lnTo>
                  <a:pt x="572" y="169"/>
                </a:lnTo>
                <a:lnTo>
                  <a:pt x="574" y="156"/>
                </a:lnTo>
                <a:lnTo>
                  <a:pt x="572" y="141"/>
                </a:lnTo>
                <a:lnTo>
                  <a:pt x="569" y="129"/>
                </a:lnTo>
                <a:lnTo>
                  <a:pt x="564" y="114"/>
                </a:lnTo>
                <a:lnTo>
                  <a:pt x="556" y="102"/>
                </a:lnTo>
                <a:lnTo>
                  <a:pt x="547" y="90"/>
                </a:lnTo>
                <a:lnTo>
                  <a:pt x="536" y="76"/>
                </a:lnTo>
                <a:lnTo>
                  <a:pt x="522" y="65"/>
                </a:lnTo>
                <a:lnTo>
                  <a:pt x="506" y="55"/>
                </a:lnTo>
                <a:lnTo>
                  <a:pt x="490" y="45"/>
                </a:lnTo>
                <a:lnTo>
                  <a:pt x="471" y="36"/>
                </a:lnTo>
                <a:lnTo>
                  <a:pt x="451" y="26"/>
                </a:lnTo>
                <a:lnTo>
                  <a:pt x="431" y="20"/>
                </a:lnTo>
                <a:lnTo>
                  <a:pt x="408" y="14"/>
                </a:lnTo>
                <a:lnTo>
                  <a:pt x="385" y="8"/>
                </a:lnTo>
                <a:lnTo>
                  <a:pt x="361" y="5"/>
                </a:lnTo>
                <a:lnTo>
                  <a:pt x="337" y="1"/>
                </a:lnTo>
                <a:lnTo>
                  <a:pt x="311" y="0"/>
                </a:lnTo>
                <a:lnTo>
                  <a:pt x="287" y="0"/>
                </a:lnTo>
                <a:lnTo>
                  <a:pt x="262" y="0"/>
                </a:lnTo>
                <a:lnTo>
                  <a:pt x="237" y="1"/>
                </a:lnTo>
                <a:lnTo>
                  <a:pt x="212" y="5"/>
                </a:lnTo>
                <a:lnTo>
                  <a:pt x="189" y="9"/>
                </a:lnTo>
                <a:lnTo>
                  <a:pt x="165" y="14"/>
                </a:lnTo>
                <a:lnTo>
                  <a:pt x="143" y="20"/>
                </a:lnTo>
                <a:lnTo>
                  <a:pt x="123" y="28"/>
                </a:lnTo>
                <a:lnTo>
                  <a:pt x="102" y="36"/>
                </a:lnTo>
                <a:lnTo>
                  <a:pt x="84" y="45"/>
                </a:lnTo>
                <a:lnTo>
                  <a:pt x="67" y="55"/>
                </a:lnTo>
                <a:lnTo>
                  <a:pt x="52" y="65"/>
                </a:lnTo>
                <a:lnTo>
                  <a:pt x="38" y="78"/>
                </a:lnTo>
                <a:lnTo>
                  <a:pt x="28" y="90"/>
                </a:lnTo>
                <a:lnTo>
                  <a:pt x="17" y="102"/>
                </a:lnTo>
                <a:lnTo>
                  <a:pt x="9" y="115"/>
                </a:lnTo>
                <a:lnTo>
                  <a:pt x="5" y="129"/>
                </a:lnTo>
                <a:lnTo>
                  <a:pt x="1" y="142"/>
                </a:lnTo>
                <a:lnTo>
                  <a:pt x="0" y="15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6418" name="Group 37"/>
          <p:cNvGrpSpPr/>
          <p:nvPr/>
        </p:nvGrpSpPr>
        <p:grpSpPr>
          <a:xfrm>
            <a:off x="7416800" y="742950"/>
            <a:ext cx="939800" cy="519113"/>
            <a:chOff x="4672" y="468"/>
            <a:chExt cx="592" cy="327"/>
          </a:xfrm>
        </p:grpSpPr>
        <p:sp>
          <p:nvSpPr>
            <p:cNvPr id="16419" name="Freeform 35"/>
            <p:cNvSpPr/>
            <p:nvPr/>
          </p:nvSpPr>
          <p:spPr>
            <a:xfrm>
              <a:off x="4672" y="468"/>
              <a:ext cx="592" cy="327"/>
            </a:xfrm>
            <a:custGeom>
              <a:avLst/>
              <a:gdLst/>
              <a:ahLst/>
              <a:cxnLst>
                <a:cxn ang="0">
                  <a:pos x="589" y="148"/>
                </a:cxn>
                <a:cxn ang="0">
                  <a:pos x="581" y="120"/>
                </a:cxn>
                <a:cxn ang="0">
                  <a:pos x="563" y="94"/>
                </a:cxn>
                <a:cxn ang="0">
                  <a:pos x="538" y="68"/>
                </a:cxn>
                <a:cxn ang="0">
                  <a:pos x="505" y="46"/>
                </a:cxn>
                <a:cxn ang="0">
                  <a:pos x="465" y="29"/>
                </a:cxn>
                <a:cxn ang="0">
                  <a:pos x="420" y="14"/>
                </a:cxn>
                <a:cxn ang="0">
                  <a:pos x="372" y="4"/>
                </a:cxn>
                <a:cxn ang="0">
                  <a:pos x="321" y="0"/>
                </a:cxn>
                <a:cxn ang="0">
                  <a:pos x="269" y="0"/>
                </a:cxn>
                <a:cxn ang="0">
                  <a:pos x="218" y="4"/>
                </a:cxn>
                <a:cxn ang="0">
                  <a:pos x="170" y="14"/>
                </a:cxn>
                <a:cxn ang="0">
                  <a:pos x="125" y="29"/>
                </a:cxn>
                <a:cxn ang="0">
                  <a:pos x="85" y="46"/>
                </a:cxn>
                <a:cxn ang="0">
                  <a:pos x="53" y="68"/>
                </a:cxn>
                <a:cxn ang="0">
                  <a:pos x="27" y="94"/>
                </a:cxn>
                <a:cxn ang="0">
                  <a:pos x="9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9" y="205"/>
                </a:cxn>
                <a:cxn ang="0">
                  <a:pos x="27" y="231"/>
                </a:cxn>
                <a:cxn ang="0">
                  <a:pos x="53" y="257"/>
                </a:cxn>
                <a:cxn ang="0">
                  <a:pos x="85" y="278"/>
                </a:cxn>
                <a:cxn ang="0">
                  <a:pos x="125" y="296"/>
                </a:cxn>
                <a:cxn ang="0">
                  <a:pos x="170" y="310"/>
                </a:cxn>
                <a:cxn ang="0">
                  <a:pos x="218" y="320"/>
                </a:cxn>
                <a:cxn ang="0">
                  <a:pos x="269" y="326"/>
                </a:cxn>
                <a:cxn ang="0">
                  <a:pos x="321" y="326"/>
                </a:cxn>
                <a:cxn ang="0">
                  <a:pos x="372" y="320"/>
                </a:cxn>
                <a:cxn ang="0">
                  <a:pos x="420" y="310"/>
                </a:cxn>
                <a:cxn ang="0">
                  <a:pos x="465" y="296"/>
                </a:cxn>
                <a:cxn ang="0">
                  <a:pos x="505" y="278"/>
                </a:cxn>
                <a:cxn ang="0">
                  <a:pos x="538" y="257"/>
                </a:cxn>
                <a:cxn ang="0">
                  <a:pos x="563" y="231"/>
                </a:cxn>
                <a:cxn ang="0">
                  <a:pos x="581" y="205"/>
                </a:cxn>
                <a:cxn ang="0">
                  <a:pos x="589" y="177"/>
                </a:cxn>
              </a:cxnLst>
              <a:pathLst>
                <a:path w="592" h="327">
                  <a:moveTo>
                    <a:pt x="591" y="163"/>
                  </a:moveTo>
                  <a:lnTo>
                    <a:pt x="589" y="148"/>
                  </a:lnTo>
                  <a:lnTo>
                    <a:pt x="586" y="133"/>
                  </a:lnTo>
                  <a:lnTo>
                    <a:pt x="581" y="120"/>
                  </a:lnTo>
                  <a:lnTo>
                    <a:pt x="573" y="106"/>
                  </a:lnTo>
                  <a:lnTo>
                    <a:pt x="563" y="94"/>
                  </a:lnTo>
                  <a:lnTo>
                    <a:pt x="550" y="81"/>
                  </a:lnTo>
                  <a:lnTo>
                    <a:pt x="538" y="68"/>
                  </a:lnTo>
                  <a:lnTo>
                    <a:pt x="521" y="57"/>
                  </a:lnTo>
                  <a:lnTo>
                    <a:pt x="505" y="46"/>
                  </a:lnTo>
                  <a:lnTo>
                    <a:pt x="485" y="37"/>
                  </a:lnTo>
                  <a:lnTo>
                    <a:pt x="465" y="29"/>
                  </a:lnTo>
                  <a:lnTo>
                    <a:pt x="442" y="21"/>
                  </a:lnTo>
                  <a:lnTo>
                    <a:pt x="420" y="14"/>
                  </a:lnTo>
                  <a:lnTo>
                    <a:pt x="395" y="9"/>
                  </a:lnTo>
                  <a:lnTo>
                    <a:pt x="372" y="4"/>
                  </a:lnTo>
                  <a:lnTo>
                    <a:pt x="347" y="1"/>
                  </a:lnTo>
                  <a:lnTo>
                    <a:pt x="321" y="0"/>
                  </a:lnTo>
                  <a:lnTo>
                    <a:pt x="294" y="0"/>
                  </a:lnTo>
                  <a:lnTo>
                    <a:pt x="269" y="0"/>
                  </a:lnTo>
                  <a:lnTo>
                    <a:pt x="243" y="1"/>
                  </a:lnTo>
                  <a:lnTo>
                    <a:pt x="218" y="4"/>
                  </a:lnTo>
                  <a:lnTo>
                    <a:pt x="195" y="9"/>
                  </a:lnTo>
                  <a:lnTo>
                    <a:pt x="170" y="14"/>
                  </a:lnTo>
                  <a:lnTo>
                    <a:pt x="148" y="21"/>
                  </a:lnTo>
                  <a:lnTo>
                    <a:pt x="125" y="29"/>
                  </a:lnTo>
                  <a:lnTo>
                    <a:pt x="105" y="37"/>
                  </a:lnTo>
                  <a:lnTo>
                    <a:pt x="85" y="46"/>
                  </a:lnTo>
                  <a:lnTo>
                    <a:pt x="69" y="57"/>
                  </a:lnTo>
                  <a:lnTo>
                    <a:pt x="53" y="68"/>
                  </a:lnTo>
                  <a:lnTo>
                    <a:pt x="40" y="81"/>
                  </a:lnTo>
                  <a:lnTo>
                    <a:pt x="27" y="94"/>
                  </a:lnTo>
                  <a:lnTo>
                    <a:pt x="17" y="106"/>
                  </a:lnTo>
                  <a:lnTo>
                    <a:pt x="9" y="120"/>
                  </a:lnTo>
                  <a:lnTo>
                    <a:pt x="4" y="133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4" y="191"/>
                  </a:lnTo>
                  <a:lnTo>
                    <a:pt x="9" y="205"/>
                  </a:lnTo>
                  <a:lnTo>
                    <a:pt x="17" y="219"/>
                  </a:lnTo>
                  <a:lnTo>
                    <a:pt x="27" y="231"/>
                  </a:lnTo>
                  <a:lnTo>
                    <a:pt x="40" y="244"/>
                  </a:lnTo>
                  <a:lnTo>
                    <a:pt x="53" y="257"/>
                  </a:lnTo>
                  <a:lnTo>
                    <a:pt x="69" y="268"/>
                  </a:lnTo>
                  <a:lnTo>
                    <a:pt x="85" y="278"/>
                  </a:lnTo>
                  <a:lnTo>
                    <a:pt x="105" y="288"/>
                  </a:lnTo>
                  <a:lnTo>
                    <a:pt x="125" y="296"/>
                  </a:lnTo>
                  <a:lnTo>
                    <a:pt x="148" y="304"/>
                  </a:lnTo>
                  <a:lnTo>
                    <a:pt x="170" y="310"/>
                  </a:lnTo>
                  <a:lnTo>
                    <a:pt x="195" y="316"/>
                  </a:lnTo>
                  <a:lnTo>
                    <a:pt x="218" y="320"/>
                  </a:lnTo>
                  <a:lnTo>
                    <a:pt x="243" y="324"/>
                  </a:lnTo>
                  <a:lnTo>
                    <a:pt x="269" y="326"/>
                  </a:lnTo>
                  <a:lnTo>
                    <a:pt x="294" y="326"/>
                  </a:lnTo>
                  <a:lnTo>
                    <a:pt x="321" y="326"/>
                  </a:lnTo>
                  <a:lnTo>
                    <a:pt x="347" y="324"/>
                  </a:lnTo>
                  <a:lnTo>
                    <a:pt x="372" y="320"/>
                  </a:lnTo>
                  <a:lnTo>
                    <a:pt x="395" y="316"/>
                  </a:lnTo>
                  <a:lnTo>
                    <a:pt x="420" y="310"/>
                  </a:lnTo>
                  <a:lnTo>
                    <a:pt x="442" y="304"/>
                  </a:lnTo>
                  <a:lnTo>
                    <a:pt x="465" y="296"/>
                  </a:lnTo>
                  <a:lnTo>
                    <a:pt x="485" y="288"/>
                  </a:lnTo>
                  <a:lnTo>
                    <a:pt x="505" y="278"/>
                  </a:lnTo>
                  <a:lnTo>
                    <a:pt x="521" y="268"/>
                  </a:lnTo>
                  <a:lnTo>
                    <a:pt x="538" y="257"/>
                  </a:lnTo>
                  <a:lnTo>
                    <a:pt x="550" y="244"/>
                  </a:lnTo>
                  <a:lnTo>
                    <a:pt x="563" y="231"/>
                  </a:lnTo>
                  <a:lnTo>
                    <a:pt x="573" y="219"/>
                  </a:lnTo>
                  <a:lnTo>
                    <a:pt x="581" y="205"/>
                  </a:lnTo>
                  <a:lnTo>
                    <a:pt x="586" y="191"/>
                  </a:lnTo>
                  <a:lnTo>
                    <a:pt x="589" y="177"/>
                  </a:lnTo>
                  <a:lnTo>
                    <a:pt x="591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6420" name="Rectangle 36"/>
            <p:cNvSpPr/>
            <p:nvPr/>
          </p:nvSpPr>
          <p:spPr>
            <a:xfrm>
              <a:off x="4696" y="507"/>
              <a:ext cx="52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dname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421" name="Rectangle 38"/>
          <p:cNvSpPr/>
          <p:nvPr/>
        </p:nvSpPr>
        <p:spPr>
          <a:xfrm>
            <a:off x="8221663" y="1201738"/>
            <a:ext cx="8572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22" name="Rectangle 39"/>
          <p:cNvSpPr/>
          <p:nvPr/>
        </p:nvSpPr>
        <p:spPr>
          <a:xfrm>
            <a:off x="6846888" y="1201738"/>
            <a:ext cx="788987" cy="334962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ept</a:t>
            </a: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6423" name="Group 42"/>
          <p:cNvGrpSpPr/>
          <p:nvPr/>
        </p:nvGrpSpPr>
        <p:grpSpPr>
          <a:xfrm>
            <a:off x="5748338" y="438150"/>
            <a:ext cx="722312" cy="519113"/>
            <a:chOff x="3621" y="276"/>
            <a:chExt cx="455" cy="327"/>
          </a:xfrm>
        </p:grpSpPr>
        <p:sp>
          <p:nvSpPr>
            <p:cNvPr id="16424" name="Freeform 40"/>
            <p:cNvSpPr/>
            <p:nvPr/>
          </p:nvSpPr>
          <p:spPr>
            <a:xfrm>
              <a:off x="3622" y="276"/>
              <a:ext cx="454" cy="327"/>
            </a:xfrm>
            <a:custGeom>
              <a:avLst/>
              <a:gdLst/>
              <a:ahLst/>
              <a:cxnLst>
                <a:cxn ang="0">
                  <a:pos x="1" y="177"/>
                </a:cxn>
                <a:cxn ang="0">
                  <a:pos x="8" y="205"/>
                </a:cxn>
                <a:cxn ang="0">
                  <a:pos x="21" y="231"/>
                </a:cxn>
                <a:cxn ang="0">
                  <a:pos x="41" y="257"/>
                </a:cxn>
                <a:cxn ang="0">
                  <a:pos x="66" y="278"/>
                </a:cxn>
                <a:cxn ang="0">
                  <a:pos x="96" y="296"/>
                </a:cxn>
                <a:cxn ang="0">
                  <a:pos x="131" y="311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7" y="278"/>
                </a:cxn>
                <a:cxn ang="0">
                  <a:pos x="412" y="257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3" y="177"/>
                </a:cxn>
                <a:cxn ang="0">
                  <a:pos x="453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2" y="68"/>
                </a:cxn>
                <a:cxn ang="0">
                  <a:pos x="387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1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4"/>
                </a:cxn>
                <a:cxn ang="0">
                  <a:pos x="8" y="120"/>
                </a:cxn>
                <a:cxn ang="0">
                  <a:pos x="1" y="148"/>
                </a:cxn>
              </a:cxnLst>
              <a:pathLst>
                <a:path w="454" h="327">
                  <a:moveTo>
                    <a:pt x="0" y="163"/>
                  </a:moveTo>
                  <a:lnTo>
                    <a:pt x="1" y="177"/>
                  </a:lnTo>
                  <a:lnTo>
                    <a:pt x="3" y="192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0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1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6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3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40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6"/>
                  </a:lnTo>
                  <a:lnTo>
                    <a:pt x="412" y="257"/>
                  </a:lnTo>
                  <a:lnTo>
                    <a:pt x="423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6425" name="Rectangle 41"/>
            <p:cNvSpPr/>
            <p:nvPr/>
          </p:nvSpPr>
          <p:spPr>
            <a:xfrm>
              <a:off x="3621" y="334"/>
              <a:ext cx="4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since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426" name="Group 49"/>
          <p:cNvGrpSpPr/>
          <p:nvPr/>
        </p:nvGrpSpPr>
        <p:grpSpPr>
          <a:xfrm>
            <a:off x="3284538" y="727075"/>
            <a:ext cx="2039937" cy="900113"/>
            <a:chOff x="2069" y="458"/>
            <a:chExt cx="1285" cy="567"/>
          </a:xfrm>
        </p:grpSpPr>
        <p:sp>
          <p:nvSpPr>
            <p:cNvPr id="16427" name="Freeform 43"/>
            <p:cNvSpPr/>
            <p:nvPr/>
          </p:nvSpPr>
          <p:spPr>
            <a:xfrm>
              <a:off x="2476" y="458"/>
              <a:ext cx="454" cy="327"/>
            </a:xfrm>
            <a:custGeom>
              <a:avLst/>
              <a:gdLst/>
              <a:ahLst/>
              <a:cxnLst>
                <a:cxn ang="0">
                  <a:pos x="453" y="148"/>
                </a:cxn>
                <a:cxn ang="0">
                  <a:pos x="445" y="120"/>
                </a:cxn>
                <a:cxn ang="0">
                  <a:pos x="431" y="94"/>
                </a:cxn>
                <a:cxn ang="0">
                  <a:pos x="412" y="68"/>
                </a:cxn>
                <a:cxn ang="0">
                  <a:pos x="387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1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4"/>
                </a:cxn>
                <a:cxn ang="0">
                  <a:pos x="8" y="120"/>
                </a:cxn>
                <a:cxn ang="0">
                  <a:pos x="1" y="148"/>
                </a:cxn>
                <a:cxn ang="0">
                  <a:pos x="1" y="177"/>
                </a:cxn>
                <a:cxn ang="0">
                  <a:pos x="8" y="205"/>
                </a:cxn>
                <a:cxn ang="0">
                  <a:pos x="21" y="231"/>
                </a:cxn>
                <a:cxn ang="0">
                  <a:pos x="41" y="257"/>
                </a:cxn>
                <a:cxn ang="0">
                  <a:pos x="66" y="278"/>
                </a:cxn>
                <a:cxn ang="0">
                  <a:pos x="96" y="296"/>
                </a:cxn>
                <a:cxn ang="0">
                  <a:pos x="131" y="310"/>
                </a:cxn>
                <a:cxn ang="0">
                  <a:pos x="167" y="320"/>
                </a:cxn>
                <a:cxn ang="0">
                  <a:pos x="206" y="326"/>
                </a:cxn>
                <a:cxn ang="0">
                  <a:pos x="246" y="326"/>
                </a:cxn>
                <a:cxn ang="0">
                  <a:pos x="285" y="320"/>
                </a:cxn>
                <a:cxn ang="0">
                  <a:pos x="322" y="310"/>
                </a:cxn>
                <a:cxn ang="0">
                  <a:pos x="356" y="296"/>
                </a:cxn>
                <a:cxn ang="0">
                  <a:pos x="387" y="278"/>
                </a:cxn>
                <a:cxn ang="0">
                  <a:pos x="412" y="257"/>
                </a:cxn>
                <a:cxn ang="0">
                  <a:pos x="431" y="231"/>
                </a:cxn>
                <a:cxn ang="0">
                  <a:pos x="445" y="205"/>
                </a:cxn>
                <a:cxn ang="0">
                  <a:pos x="453" y="177"/>
                </a:cxn>
              </a:cxnLst>
              <a:pathLst>
                <a:path w="454" h="327">
                  <a:moveTo>
                    <a:pt x="453" y="163"/>
                  </a:moveTo>
                  <a:lnTo>
                    <a:pt x="453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4"/>
                  </a:lnTo>
                  <a:lnTo>
                    <a:pt x="422" y="81"/>
                  </a:lnTo>
                  <a:lnTo>
                    <a:pt x="412" y="68"/>
                  </a:lnTo>
                  <a:lnTo>
                    <a:pt x="399" y="57"/>
                  </a:lnTo>
                  <a:lnTo>
                    <a:pt x="387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6" y="2"/>
                  </a:lnTo>
                  <a:lnTo>
                    <a:pt x="246" y="0"/>
                  </a:lnTo>
                  <a:lnTo>
                    <a:pt x="227" y="0"/>
                  </a:lnTo>
                  <a:lnTo>
                    <a:pt x="206" y="0"/>
                  </a:lnTo>
                  <a:lnTo>
                    <a:pt x="187" y="2"/>
                  </a:lnTo>
                  <a:lnTo>
                    <a:pt x="167" y="5"/>
                  </a:lnTo>
                  <a:lnTo>
                    <a:pt x="149" y="9"/>
                  </a:lnTo>
                  <a:lnTo>
                    <a:pt x="131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1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4"/>
                  </a:lnTo>
                  <a:lnTo>
                    <a:pt x="13" y="106"/>
                  </a:lnTo>
                  <a:lnTo>
                    <a:pt x="8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3"/>
                  </a:lnTo>
                  <a:lnTo>
                    <a:pt x="1" y="177"/>
                  </a:lnTo>
                  <a:lnTo>
                    <a:pt x="3" y="191"/>
                  </a:lnTo>
                  <a:lnTo>
                    <a:pt x="8" y="205"/>
                  </a:lnTo>
                  <a:lnTo>
                    <a:pt x="13" y="219"/>
                  </a:lnTo>
                  <a:lnTo>
                    <a:pt x="21" y="231"/>
                  </a:lnTo>
                  <a:lnTo>
                    <a:pt x="30" y="244"/>
                  </a:lnTo>
                  <a:lnTo>
                    <a:pt x="41" y="257"/>
                  </a:lnTo>
                  <a:lnTo>
                    <a:pt x="53" y="268"/>
                  </a:lnTo>
                  <a:lnTo>
                    <a:pt x="66" y="278"/>
                  </a:lnTo>
                  <a:lnTo>
                    <a:pt x="81" y="288"/>
                  </a:lnTo>
                  <a:lnTo>
                    <a:pt x="96" y="296"/>
                  </a:lnTo>
                  <a:lnTo>
                    <a:pt x="113" y="304"/>
                  </a:lnTo>
                  <a:lnTo>
                    <a:pt x="131" y="310"/>
                  </a:lnTo>
                  <a:lnTo>
                    <a:pt x="149" y="316"/>
                  </a:lnTo>
                  <a:lnTo>
                    <a:pt x="167" y="320"/>
                  </a:lnTo>
                  <a:lnTo>
                    <a:pt x="187" y="324"/>
                  </a:lnTo>
                  <a:lnTo>
                    <a:pt x="206" y="326"/>
                  </a:lnTo>
                  <a:lnTo>
                    <a:pt x="227" y="326"/>
                  </a:lnTo>
                  <a:lnTo>
                    <a:pt x="246" y="326"/>
                  </a:lnTo>
                  <a:lnTo>
                    <a:pt x="266" y="324"/>
                  </a:lnTo>
                  <a:lnTo>
                    <a:pt x="285" y="320"/>
                  </a:lnTo>
                  <a:lnTo>
                    <a:pt x="304" y="316"/>
                  </a:lnTo>
                  <a:lnTo>
                    <a:pt x="322" y="310"/>
                  </a:lnTo>
                  <a:lnTo>
                    <a:pt x="339" y="304"/>
                  </a:lnTo>
                  <a:lnTo>
                    <a:pt x="356" y="296"/>
                  </a:lnTo>
                  <a:lnTo>
                    <a:pt x="372" y="288"/>
                  </a:lnTo>
                  <a:lnTo>
                    <a:pt x="387" y="278"/>
                  </a:lnTo>
                  <a:lnTo>
                    <a:pt x="399" y="268"/>
                  </a:lnTo>
                  <a:lnTo>
                    <a:pt x="412" y="257"/>
                  </a:lnTo>
                  <a:lnTo>
                    <a:pt x="422" y="244"/>
                  </a:lnTo>
                  <a:lnTo>
                    <a:pt x="431" y="231"/>
                  </a:lnTo>
                  <a:lnTo>
                    <a:pt x="439" y="219"/>
                  </a:lnTo>
                  <a:lnTo>
                    <a:pt x="445" y="205"/>
                  </a:lnTo>
                  <a:lnTo>
                    <a:pt x="449" y="191"/>
                  </a:lnTo>
                  <a:lnTo>
                    <a:pt x="453" y="177"/>
                  </a:lnTo>
                  <a:lnTo>
                    <a:pt x="453" y="16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6428" name="Freeform 44"/>
            <p:cNvSpPr/>
            <p:nvPr/>
          </p:nvSpPr>
          <p:spPr>
            <a:xfrm>
              <a:off x="2069" y="699"/>
              <a:ext cx="454" cy="326"/>
            </a:xfrm>
            <a:custGeom>
              <a:avLst/>
              <a:gdLst/>
              <a:ahLst/>
              <a:cxnLst>
                <a:cxn ang="0">
                  <a:pos x="451" y="148"/>
                </a:cxn>
                <a:cxn ang="0">
                  <a:pos x="445" y="120"/>
                </a:cxn>
                <a:cxn ang="0">
                  <a:pos x="431" y="93"/>
                </a:cxn>
                <a:cxn ang="0">
                  <a:pos x="411" y="68"/>
                </a:cxn>
                <a:cxn ang="0">
                  <a:pos x="386" y="47"/>
                </a:cxn>
                <a:cxn ang="0">
                  <a:pos x="356" y="29"/>
                </a:cxn>
                <a:cxn ang="0">
                  <a:pos x="322" y="15"/>
                </a:cxn>
                <a:cxn ang="0">
                  <a:pos x="285" y="5"/>
                </a:cxn>
                <a:cxn ang="0">
                  <a:pos x="246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6" y="47"/>
                </a:cxn>
                <a:cxn ang="0">
                  <a:pos x="41" y="68"/>
                </a:cxn>
                <a:cxn ang="0">
                  <a:pos x="21" y="93"/>
                </a:cxn>
                <a:cxn ang="0">
                  <a:pos x="7" y="120"/>
                </a:cxn>
                <a:cxn ang="0">
                  <a:pos x="1" y="148"/>
                </a:cxn>
                <a:cxn ang="0">
                  <a:pos x="1" y="176"/>
                </a:cxn>
                <a:cxn ang="0">
                  <a:pos x="7" y="204"/>
                </a:cxn>
                <a:cxn ang="0">
                  <a:pos x="21" y="231"/>
                </a:cxn>
                <a:cxn ang="0">
                  <a:pos x="41" y="256"/>
                </a:cxn>
                <a:cxn ang="0">
                  <a:pos x="66" y="277"/>
                </a:cxn>
                <a:cxn ang="0">
                  <a:pos x="96" y="295"/>
                </a:cxn>
                <a:cxn ang="0">
                  <a:pos x="130" y="309"/>
                </a:cxn>
                <a:cxn ang="0">
                  <a:pos x="167" y="319"/>
                </a:cxn>
                <a:cxn ang="0">
                  <a:pos x="206" y="325"/>
                </a:cxn>
                <a:cxn ang="0">
                  <a:pos x="246" y="325"/>
                </a:cxn>
                <a:cxn ang="0">
                  <a:pos x="285" y="319"/>
                </a:cxn>
                <a:cxn ang="0">
                  <a:pos x="322" y="309"/>
                </a:cxn>
                <a:cxn ang="0">
                  <a:pos x="356" y="295"/>
                </a:cxn>
                <a:cxn ang="0">
                  <a:pos x="386" y="277"/>
                </a:cxn>
                <a:cxn ang="0">
                  <a:pos x="411" y="256"/>
                </a:cxn>
                <a:cxn ang="0">
                  <a:pos x="431" y="231"/>
                </a:cxn>
                <a:cxn ang="0">
                  <a:pos x="445" y="204"/>
                </a:cxn>
                <a:cxn ang="0">
                  <a:pos x="451" y="176"/>
                </a:cxn>
              </a:cxnLst>
              <a:pathLst>
                <a:path w="454" h="326">
                  <a:moveTo>
                    <a:pt x="453" y="162"/>
                  </a:moveTo>
                  <a:lnTo>
                    <a:pt x="451" y="148"/>
                  </a:lnTo>
                  <a:lnTo>
                    <a:pt x="449" y="134"/>
                  </a:lnTo>
                  <a:lnTo>
                    <a:pt x="445" y="120"/>
                  </a:lnTo>
                  <a:lnTo>
                    <a:pt x="439" y="106"/>
                  </a:lnTo>
                  <a:lnTo>
                    <a:pt x="431" y="93"/>
                  </a:lnTo>
                  <a:lnTo>
                    <a:pt x="422" y="81"/>
                  </a:lnTo>
                  <a:lnTo>
                    <a:pt x="411" y="68"/>
                  </a:lnTo>
                  <a:lnTo>
                    <a:pt x="399" y="57"/>
                  </a:lnTo>
                  <a:lnTo>
                    <a:pt x="386" y="47"/>
                  </a:lnTo>
                  <a:lnTo>
                    <a:pt x="372" y="37"/>
                  </a:lnTo>
                  <a:lnTo>
                    <a:pt x="356" y="29"/>
                  </a:lnTo>
                  <a:lnTo>
                    <a:pt x="339" y="21"/>
                  </a:lnTo>
                  <a:lnTo>
                    <a:pt x="322" y="15"/>
                  </a:lnTo>
                  <a:lnTo>
                    <a:pt x="304" y="9"/>
                  </a:lnTo>
                  <a:lnTo>
                    <a:pt x="285" y="5"/>
                  </a:lnTo>
                  <a:lnTo>
                    <a:pt x="265" y="1"/>
                  </a:lnTo>
                  <a:lnTo>
                    <a:pt x="246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3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6" y="47"/>
                  </a:lnTo>
                  <a:lnTo>
                    <a:pt x="53" y="57"/>
                  </a:lnTo>
                  <a:lnTo>
                    <a:pt x="41" y="68"/>
                  </a:lnTo>
                  <a:lnTo>
                    <a:pt x="30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1" y="148"/>
                  </a:lnTo>
                  <a:lnTo>
                    <a:pt x="0" y="162"/>
                  </a:lnTo>
                  <a:lnTo>
                    <a:pt x="1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30" y="243"/>
                  </a:lnTo>
                  <a:lnTo>
                    <a:pt x="41" y="256"/>
                  </a:lnTo>
                  <a:lnTo>
                    <a:pt x="53" y="266"/>
                  </a:lnTo>
                  <a:lnTo>
                    <a:pt x="66" y="277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3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6" y="325"/>
                  </a:lnTo>
                  <a:lnTo>
                    <a:pt x="265" y="322"/>
                  </a:lnTo>
                  <a:lnTo>
                    <a:pt x="285" y="319"/>
                  </a:lnTo>
                  <a:lnTo>
                    <a:pt x="304" y="315"/>
                  </a:lnTo>
                  <a:lnTo>
                    <a:pt x="322" y="309"/>
                  </a:lnTo>
                  <a:lnTo>
                    <a:pt x="339" y="303"/>
                  </a:lnTo>
                  <a:lnTo>
                    <a:pt x="356" y="295"/>
                  </a:lnTo>
                  <a:lnTo>
                    <a:pt x="372" y="287"/>
                  </a:lnTo>
                  <a:lnTo>
                    <a:pt x="386" y="277"/>
                  </a:lnTo>
                  <a:lnTo>
                    <a:pt x="399" y="266"/>
                  </a:lnTo>
                  <a:lnTo>
                    <a:pt x="411" y="256"/>
                  </a:lnTo>
                  <a:lnTo>
                    <a:pt x="422" y="243"/>
                  </a:lnTo>
                  <a:lnTo>
                    <a:pt x="431" y="231"/>
                  </a:lnTo>
                  <a:lnTo>
                    <a:pt x="439" y="218"/>
                  </a:lnTo>
                  <a:lnTo>
                    <a:pt x="445" y="204"/>
                  </a:lnTo>
                  <a:lnTo>
                    <a:pt x="449" y="190"/>
                  </a:lnTo>
                  <a:lnTo>
                    <a:pt x="451" y="176"/>
                  </a:lnTo>
                  <a:lnTo>
                    <a:pt x="453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6429" name="Freeform 45"/>
            <p:cNvSpPr/>
            <p:nvPr/>
          </p:nvSpPr>
          <p:spPr>
            <a:xfrm>
              <a:off x="2902" y="699"/>
              <a:ext cx="452" cy="326"/>
            </a:xfrm>
            <a:custGeom>
              <a:avLst/>
              <a:gdLst/>
              <a:ahLst/>
              <a:cxnLst>
                <a:cxn ang="0">
                  <a:pos x="0" y="176"/>
                </a:cxn>
                <a:cxn ang="0">
                  <a:pos x="7" y="204"/>
                </a:cxn>
                <a:cxn ang="0">
                  <a:pos x="21" y="231"/>
                </a:cxn>
                <a:cxn ang="0">
                  <a:pos x="40" y="256"/>
                </a:cxn>
                <a:cxn ang="0">
                  <a:pos x="65" y="278"/>
                </a:cxn>
                <a:cxn ang="0">
                  <a:pos x="96" y="295"/>
                </a:cxn>
                <a:cxn ang="0">
                  <a:pos x="130" y="309"/>
                </a:cxn>
                <a:cxn ang="0">
                  <a:pos x="167" y="319"/>
                </a:cxn>
                <a:cxn ang="0">
                  <a:pos x="206" y="325"/>
                </a:cxn>
                <a:cxn ang="0">
                  <a:pos x="245" y="325"/>
                </a:cxn>
                <a:cxn ang="0">
                  <a:pos x="283" y="319"/>
                </a:cxn>
                <a:cxn ang="0">
                  <a:pos x="320" y="309"/>
                </a:cxn>
                <a:cxn ang="0">
                  <a:pos x="354" y="295"/>
                </a:cxn>
                <a:cxn ang="0">
                  <a:pos x="385" y="277"/>
                </a:cxn>
                <a:cxn ang="0">
                  <a:pos x="410" y="254"/>
                </a:cxn>
                <a:cxn ang="0">
                  <a:pos x="429" y="231"/>
                </a:cxn>
                <a:cxn ang="0">
                  <a:pos x="443" y="204"/>
                </a:cxn>
                <a:cxn ang="0">
                  <a:pos x="451" y="176"/>
                </a:cxn>
                <a:cxn ang="0">
                  <a:pos x="451" y="148"/>
                </a:cxn>
                <a:cxn ang="0">
                  <a:pos x="443" y="120"/>
                </a:cxn>
                <a:cxn ang="0">
                  <a:pos x="429" y="93"/>
                </a:cxn>
                <a:cxn ang="0">
                  <a:pos x="410" y="68"/>
                </a:cxn>
                <a:cxn ang="0">
                  <a:pos x="385" y="47"/>
                </a:cxn>
                <a:cxn ang="0">
                  <a:pos x="354" y="29"/>
                </a:cxn>
                <a:cxn ang="0">
                  <a:pos x="320" y="15"/>
                </a:cxn>
                <a:cxn ang="0">
                  <a:pos x="283" y="5"/>
                </a:cxn>
                <a:cxn ang="0">
                  <a:pos x="245" y="0"/>
                </a:cxn>
                <a:cxn ang="0">
                  <a:pos x="206" y="0"/>
                </a:cxn>
                <a:cxn ang="0">
                  <a:pos x="167" y="5"/>
                </a:cxn>
                <a:cxn ang="0">
                  <a:pos x="130" y="15"/>
                </a:cxn>
                <a:cxn ang="0">
                  <a:pos x="96" y="29"/>
                </a:cxn>
                <a:cxn ang="0">
                  <a:pos x="65" y="47"/>
                </a:cxn>
                <a:cxn ang="0">
                  <a:pos x="40" y="68"/>
                </a:cxn>
                <a:cxn ang="0">
                  <a:pos x="21" y="93"/>
                </a:cxn>
                <a:cxn ang="0">
                  <a:pos x="7" y="120"/>
                </a:cxn>
                <a:cxn ang="0">
                  <a:pos x="0" y="148"/>
                </a:cxn>
              </a:cxnLst>
              <a:pathLst>
                <a:path w="452" h="326">
                  <a:moveTo>
                    <a:pt x="0" y="162"/>
                  </a:moveTo>
                  <a:lnTo>
                    <a:pt x="0" y="176"/>
                  </a:lnTo>
                  <a:lnTo>
                    <a:pt x="3" y="190"/>
                  </a:lnTo>
                  <a:lnTo>
                    <a:pt x="7" y="204"/>
                  </a:lnTo>
                  <a:lnTo>
                    <a:pt x="13" y="218"/>
                  </a:lnTo>
                  <a:lnTo>
                    <a:pt x="21" y="231"/>
                  </a:lnTo>
                  <a:lnTo>
                    <a:pt x="29" y="243"/>
                  </a:lnTo>
                  <a:lnTo>
                    <a:pt x="40" y="256"/>
                  </a:lnTo>
                  <a:lnTo>
                    <a:pt x="52" y="267"/>
                  </a:lnTo>
                  <a:lnTo>
                    <a:pt x="65" y="278"/>
                  </a:lnTo>
                  <a:lnTo>
                    <a:pt x="80" y="287"/>
                  </a:lnTo>
                  <a:lnTo>
                    <a:pt x="96" y="295"/>
                  </a:lnTo>
                  <a:lnTo>
                    <a:pt x="112" y="303"/>
                  </a:lnTo>
                  <a:lnTo>
                    <a:pt x="130" y="309"/>
                  </a:lnTo>
                  <a:lnTo>
                    <a:pt x="148" y="315"/>
                  </a:lnTo>
                  <a:lnTo>
                    <a:pt x="167" y="319"/>
                  </a:lnTo>
                  <a:lnTo>
                    <a:pt x="186" y="322"/>
                  </a:lnTo>
                  <a:lnTo>
                    <a:pt x="206" y="325"/>
                  </a:lnTo>
                  <a:lnTo>
                    <a:pt x="225" y="325"/>
                  </a:lnTo>
                  <a:lnTo>
                    <a:pt x="245" y="325"/>
                  </a:lnTo>
                  <a:lnTo>
                    <a:pt x="264" y="322"/>
                  </a:lnTo>
                  <a:lnTo>
                    <a:pt x="283" y="319"/>
                  </a:lnTo>
                  <a:lnTo>
                    <a:pt x="302" y="315"/>
                  </a:lnTo>
                  <a:lnTo>
                    <a:pt x="320" y="309"/>
                  </a:lnTo>
                  <a:lnTo>
                    <a:pt x="338" y="303"/>
                  </a:lnTo>
                  <a:lnTo>
                    <a:pt x="354" y="295"/>
                  </a:lnTo>
                  <a:lnTo>
                    <a:pt x="370" y="287"/>
                  </a:lnTo>
                  <a:lnTo>
                    <a:pt x="385" y="277"/>
                  </a:lnTo>
                  <a:lnTo>
                    <a:pt x="398" y="266"/>
                  </a:lnTo>
                  <a:lnTo>
                    <a:pt x="410" y="254"/>
                  </a:lnTo>
                  <a:lnTo>
                    <a:pt x="421" y="243"/>
                  </a:lnTo>
                  <a:lnTo>
                    <a:pt x="429" y="231"/>
                  </a:lnTo>
                  <a:lnTo>
                    <a:pt x="437" y="217"/>
                  </a:lnTo>
                  <a:lnTo>
                    <a:pt x="443" y="204"/>
                  </a:lnTo>
                  <a:lnTo>
                    <a:pt x="447" y="190"/>
                  </a:lnTo>
                  <a:lnTo>
                    <a:pt x="451" y="176"/>
                  </a:lnTo>
                  <a:lnTo>
                    <a:pt x="451" y="162"/>
                  </a:lnTo>
                  <a:lnTo>
                    <a:pt x="451" y="148"/>
                  </a:lnTo>
                  <a:lnTo>
                    <a:pt x="447" y="134"/>
                  </a:lnTo>
                  <a:lnTo>
                    <a:pt x="443" y="120"/>
                  </a:lnTo>
                  <a:lnTo>
                    <a:pt x="437" y="106"/>
                  </a:lnTo>
                  <a:lnTo>
                    <a:pt x="429" y="93"/>
                  </a:lnTo>
                  <a:lnTo>
                    <a:pt x="421" y="81"/>
                  </a:lnTo>
                  <a:lnTo>
                    <a:pt x="410" y="68"/>
                  </a:lnTo>
                  <a:lnTo>
                    <a:pt x="398" y="57"/>
                  </a:lnTo>
                  <a:lnTo>
                    <a:pt x="385" y="47"/>
                  </a:lnTo>
                  <a:lnTo>
                    <a:pt x="370" y="37"/>
                  </a:lnTo>
                  <a:lnTo>
                    <a:pt x="354" y="29"/>
                  </a:lnTo>
                  <a:lnTo>
                    <a:pt x="338" y="21"/>
                  </a:lnTo>
                  <a:lnTo>
                    <a:pt x="320" y="15"/>
                  </a:lnTo>
                  <a:lnTo>
                    <a:pt x="302" y="9"/>
                  </a:lnTo>
                  <a:lnTo>
                    <a:pt x="283" y="5"/>
                  </a:lnTo>
                  <a:lnTo>
                    <a:pt x="264" y="1"/>
                  </a:lnTo>
                  <a:lnTo>
                    <a:pt x="245" y="0"/>
                  </a:lnTo>
                  <a:lnTo>
                    <a:pt x="225" y="0"/>
                  </a:lnTo>
                  <a:lnTo>
                    <a:pt x="206" y="0"/>
                  </a:lnTo>
                  <a:lnTo>
                    <a:pt x="186" y="1"/>
                  </a:lnTo>
                  <a:lnTo>
                    <a:pt x="167" y="5"/>
                  </a:lnTo>
                  <a:lnTo>
                    <a:pt x="148" y="9"/>
                  </a:lnTo>
                  <a:lnTo>
                    <a:pt x="130" y="15"/>
                  </a:lnTo>
                  <a:lnTo>
                    <a:pt x="112" y="21"/>
                  </a:lnTo>
                  <a:lnTo>
                    <a:pt x="96" y="29"/>
                  </a:lnTo>
                  <a:lnTo>
                    <a:pt x="80" y="37"/>
                  </a:lnTo>
                  <a:lnTo>
                    <a:pt x="65" y="47"/>
                  </a:lnTo>
                  <a:lnTo>
                    <a:pt x="52" y="57"/>
                  </a:lnTo>
                  <a:lnTo>
                    <a:pt x="40" y="68"/>
                  </a:lnTo>
                  <a:lnTo>
                    <a:pt x="29" y="81"/>
                  </a:lnTo>
                  <a:lnTo>
                    <a:pt x="21" y="93"/>
                  </a:lnTo>
                  <a:lnTo>
                    <a:pt x="13" y="106"/>
                  </a:lnTo>
                  <a:lnTo>
                    <a:pt x="7" y="120"/>
                  </a:lnTo>
                  <a:lnTo>
                    <a:pt x="3" y="134"/>
                  </a:lnTo>
                  <a:lnTo>
                    <a:pt x="0" y="148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6430" name="Rectangle 46"/>
            <p:cNvSpPr/>
            <p:nvPr/>
          </p:nvSpPr>
          <p:spPr>
            <a:xfrm>
              <a:off x="2976" y="757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lot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1" name="Rectangle 47"/>
            <p:cNvSpPr/>
            <p:nvPr/>
          </p:nvSpPr>
          <p:spPr>
            <a:xfrm>
              <a:off x="2470" y="497"/>
              <a:ext cx="4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name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2" name="Rectangle 48"/>
            <p:cNvSpPr/>
            <p:nvPr/>
          </p:nvSpPr>
          <p:spPr>
            <a:xfrm>
              <a:off x="2121" y="750"/>
              <a:ext cx="3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u="sng" dirty="0">
                  <a:solidFill>
                    <a:srgbClr val="000000"/>
                  </a:solidFill>
                  <a:latin typeface="Arial" panose="020B0604020202020204" pitchFamily="34" charset="0"/>
                </a:rPr>
                <a:t>ssn</a:t>
              </a:r>
              <a:endPara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6433" name="Group 52"/>
          <p:cNvGrpSpPr/>
          <p:nvPr/>
        </p:nvGrpSpPr>
        <p:grpSpPr>
          <a:xfrm>
            <a:off x="5486400" y="1671638"/>
            <a:ext cx="1220788" cy="920750"/>
            <a:chOff x="3456" y="1053"/>
            <a:chExt cx="769" cy="580"/>
          </a:xfrm>
        </p:grpSpPr>
        <p:sp>
          <p:nvSpPr>
            <p:cNvPr id="16434" name="Rectangle 50"/>
            <p:cNvSpPr/>
            <p:nvPr/>
          </p:nvSpPr>
          <p:spPr>
            <a:xfrm>
              <a:off x="3522" y="1266"/>
              <a:ext cx="66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Manages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435" name="Freeform 51"/>
            <p:cNvSpPr/>
            <p:nvPr/>
          </p:nvSpPr>
          <p:spPr>
            <a:xfrm>
              <a:off x="3456" y="1053"/>
              <a:ext cx="769" cy="580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378" y="0"/>
                </a:cxn>
                <a:cxn ang="0">
                  <a:pos x="768" y="300"/>
                </a:cxn>
                <a:cxn ang="0">
                  <a:pos x="378" y="579"/>
                </a:cxn>
                <a:cxn ang="0">
                  <a:pos x="0" y="290"/>
                </a:cxn>
              </a:cxnLst>
              <a:pathLst>
                <a:path w="769" h="580">
                  <a:moveTo>
                    <a:pt x="0" y="290"/>
                  </a:moveTo>
                  <a:lnTo>
                    <a:pt x="378" y="0"/>
                  </a:lnTo>
                  <a:lnTo>
                    <a:pt x="768" y="300"/>
                  </a:lnTo>
                  <a:lnTo>
                    <a:pt x="378" y="579"/>
                  </a:lnTo>
                  <a:lnTo>
                    <a:pt x="0" y="29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16436" name="Freeform 53"/>
          <p:cNvSpPr/>
          <p:nvPr/>
        </p:nvSpPr>
        <p:spPr>
          <a:xfrm>
            <a:off x="7264400" y="1962150"/>
            <a:ext cx="1295400" cy="479425"/>
          </a:xfrm>
          <a:custGeom>
            <a:avLst/>
            <a:gdLst/>
            <a:ahLst/>
            <a:cxnLst>
              <a:cxn ang="0">
                <a:pos x="2053928138" y="758567825"/>
              </a:cxn>
              <a:cxn ang="0">
                <a:pos x="2053928138" y="0"/>
              </a:cxn>
              <a:cxn ang="0">
                <a:pos x="0" y="0"/>
              </a:cxn>
              <a:cxn ang="0">
                <a:pos x="0" y="758567825"/>
              </a:cxn>
              <a:cxn ang="0">
                <a:pos x="2053928138" y="758567825"/>
              </a:cxn>
            </a:cxnLst>
            <a:pathLst>
              <a:path w="816" h="302">
                <a:moveTo>
                  <a:pt x="815" y="301"/>
                </a:moveTo>
                <a:lnTo>
                  <a:pt x="815" y="0"/>
                </a:lnTo>
                <a:lnTo>
                  <a:pt x="0" y="0"/>
                </a:lnTo>
                <a:lnTo>
                  <a:pt x="0" y="301"/>
                </a:lnTo>
                <a:lnTo>
                  <a:pt x="815" y="30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grpSp>
        <p:nvGrpSpPr>
          <p:cNvPr id="16437" name="Group 56"/>
          <p:cNvGrpSpPr/>
          <p:nvPr/>
        </p:nvGrpSpPr>
        <p:grpSpPr>
          <a:xfrm>
            <a:off x="3695700" y="1946275"/>
            <a:ext cx="1292225" cy="468313"/>
            <a:chOff x="2328" y="1226"/>
            <a:chExt cx="814" cy="295"/>
          </a:xfrm>
        </p:grpSpPr>
        <p:sp>
          <p:nvSpPr>
            <p:cNvPr id="16438" name="Freeform 54"/>
            <p:cNvSpPr/>
            <p:nvPr/>
          </p:nvSpPr>
          <p:spPr>
            <a:xfrm>
              <a:off x="2328" y="1226"/>
              <a:ext cx="814" cy="295"/>
            </a:xfrm>
            <a:custGeom>
              <a:avLst/>
              <a:gdLst/>
              <a:ahLst/>
              <a:cxnLst>
                <a:cxn ang="0">
                  <a:pos x="813" y="294"/>
                </a:cxn>
                <a:cxn ang="0">
                  <a:pos x="813" y="0"/>
                </a:cxn>
                <a:cxn ang="0">
                  <a:pos x="0" y="0"/>
                </a:cxn>
                <a:cxn ang="0">
                  <a:pos x="0" y="294"/>
                </a:cxn>
                <a:cxn ang="0">
                  <a:pos x="813" y="294"/>
                </a:cxn>
              </a:cxnLst>
              <a:pathLst>
                <a:path w="814" h="295">
                  <a:moveTo>
                    <a:pt x="813" y="294"/>
                  </a:moveTo>
                  <a:lnTo>
                    <a:pt x="813" y="0"/>
                  </a:lnTo>
                  <a:lnTo>
                    <a:pt x="0" y="0"/>
                  </a:lnTo>
                  <a:lnTo>
                    <a:pt x="0" y="294"/>
                  </a:lnTo>
                  <a:lnTo>
                    <a:pt x="813" y="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6439" name="Rectangle 55"/>
            <p:cNvSpPr/>
            <p:nvPr/>
          </p:nvSpPr>
          <p:spPr>
            <a:xfrm>
              <a:off x="2336" y="1266"/>
              <a:ext cx="78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en-US" sz="16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Employees</a:t>
              </a:r>
              <a:endPara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6440" name="Rectangle 57"/>
          <p:cNvSpPr/>
          <p:nvPr/>
        </p:nvSpPr>
        <p:spPr>
          <a:xfrm>
            <a:off x="7177088" y="2025650"/>
            <a:ext cx="1422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41" name="Oval 58"/>
          <p:cNvSpPr/>
          <p:nvPr/>
        </p:nvSpPr>
        <p:spPr>
          <a:xfrm>
            <a:off x="3208338" y="3575050"/>
            <a:ext cx="87312" cy="104775"/>
          </a:xfrm>
          <a:prstGeom prst="ellipse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442" name="Oval 59"/>
          <p:cNvSpPr/>
          <p:nvPr/>
        </p:nvSpPr>
        <p:spPr>
          <a:xfrm>
            <a:off x="3208338" y="3951288"/>
            <a:ext cx="87312" cy="104775"/>
          </a:xfrm>
          <a:prstGeom prst="ellipse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443" name="Oval 60"/>
          <p:cNvSpPr/>
          <p:nvPr/>
        </p:nvSpPr>
        <p:spPr>
          <a:xfrm>
            <a:off x="3208338" y="4318000"/>
            <a:ext cx="87312" cy="104775"/>
          </a:xfrm>
          <a:prstGeom prst="ellipse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444" name="Oval 61"/>
          <p:cNvSpPr/>
          <p:nvPr/>
        </p:nvSpPr>
        <p:spPr>
          <a:xfrm>
            <a:off x="3208338" y="4687888"/>
            <a:ext cx="87312" cy="104775"/>
          </a:xfrm>
          <a:prstGeom prst="ellipse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445" name="Oval 62"/>
          <p:cNvSpPr/>
          <p:nvPr/>
        </p:nvSpPr>
        <p:spPr>
          <a:xfrm>
            <a:off x="3208338" y="5056188"/>
            <a:ext cx="87312" cy="104775"/>
          </a:xfrm>
          <a:prstGeom prst="ellipse">
            <a:avLst/>
          </a:prstGeom>
          <a:solidFill>
            <a:schemeClr val="tx2"/>
          </a:solidFill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6446" name="Group 68"/>
          <p:cNvGrpSpPr/>
          <p:nvPr/>
        </p:nvGrpSpPr>
        <p:grpSpPr>
          <a:xfrm>
            <a:off x="4711700" y="3552825"/>
            <a:ext cx="87313" cy="1585913"/>
            <a:chOff x="2968" y="2238"/>
            <a:chExt cx="55" cy="999"/>
          </a:xfrm>
        </p:grpSpPr>
        <p:sp>
          <p:nvSpPr>
            <p:cNvPr id="16447" name="Oval 63"/>
            <p:cNvSpPr/>
            <p:nvPr/>
          </p:nvSpPr>
          <p:spPr>
            <a:xfrm>
              <a:off x="2968" y="2238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48" name="Oval 64"/>
            <p:cNvSpPr/>
            <p:nvPr/>
          </p:nvSpPr>
          <p:spPr>
            <a:xfrm>
              <a:off x="2968" y="2475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49" name="Oval 65"/>
            <p:cNvSpPr/>
            <p:nvPr/>
          </p:nvSpPr>
          <p:spPr>
            <a:xfrm>
              <a:off x="2968" y="2706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50" name="Oval 66"/>
            <p:cNvSpPr/>
            <p:nvPr/>
          </p:nvSpPr>
          <p:spPr>
            <a:xfrm>
              <a:off x="2968" y="2939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51" name="Oval 67"/>
            <p:cNvSpPr/>
            <p:nvPr/>
          </p:nvSpPr>
          <p:spPr>
            <a:xfrm>
              <a:off x="2968" y="3171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52" name="Group 74"/>
          <p:cNvGrpSpPr/>
          <p:nvPr/>
        </p:nvGrpSpPr>
        <p:grpSpPr>
          <a:xfrm>
            <a:off x="6172200" y="3557588"/>
            <a:ext cx="87313" cy="1585912"/>
            <a:chOff x="3888" y="2241"/>
            <a:chExt cx="55" cy="999"/>
          </a:xfrm>
        </p:grpSpPr>
        <p:sp>
          <p:nvSpPr>
            <p:cNvPr id="16453" name="Oval 69"/>
            <p:cNvSpPr/>
            <p:nvPr/>
          </p:nvSpPr>
          <p:spPr>
            <a:xfrm>
              <a:off x="3888" y="2241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54" name="Oval 70"/>
            <p:cNvSpPr/>
            <p:nvPr/>
          </p:nvSpPr>
          <p:spPr>
            <a:xfrm>
              <a:off x="3888" y="2478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55" name="Oval 71"/>
            <p:cNvSpPr/>
            <p:nvPr/>
          </p:nvSpPr>
          <p:spPr>
            <a:xfrm>
              <a:off x="3888" y="2709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56" name="Oval 72"/>
            <p:cNvSpPr/>
            <p:nvPr/>
          </p:nvSpPr>
          <p:spPr>
            <a:xfrm>
              <a:off x="3888" y="2942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57" name="Oval 73"/>
            <p:cNvSpPr/>
            <p:nvPr/>
          </p:nvSpPr>
          <p:spPr>
            <a:xfrm>
              <a:off x="3888" y="3174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58" name="Group 80"/>
          <p:cNvGrpSpPr/>
          <p:nvPr/>
        </p:nvGrpSpPr>
        <p:grpSpPr>
          <a:xfrm>
            <a:off x="7666038" y="3560763"/>
            <a:ext cx="87312" cy="1585912"/>
            <a:chOff x="4829" y="2243"/>
            <a:chExt cx="55" cy="999"/>
          </a:xfrm>
        </p:grpSpPr>
        <p:sp>
          <p:nvSpPr>
            <p:cNvPr id="16459" name="Oval 75"/>
            <p:cNvSpPr/>
            <p:nvPr/>
          </p:nvSpPr>
          <p:spPr>
            <a:xfrm>
              <a:off x="4829" y="2243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0" name="Oval 76"/>
            <p:cNvSpPr/>
            <p:nvPr/>
          </p:nvSpPr>
          <p:spPr>
            <a:xfrm>
              <a:off x="4829" y="2480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1" name="Oval 77"/>
            <p:cNvSpPr/>
            <p:nvPr/>
          </p:nvSpPr>
          <p:spPr>
            <a:xfrm>
              <a:off x="4829" y="2711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2" name="Oval 78"/>
            <p:cNvSpPr/>
            <p:nvPr/>
          </p:nvSpPr>
          <p:spPr>
            <a:xfrm>
              <a:off x="4829" y="2944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3" name="Oval 79"/>
            <p:cNvSpPr/>
            <p:nvPr/>
          </p:nvSpPr>
          <p:spPr>
            <a:xfrm>
              <a:off x="4829" y="3176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64" name="Group 85"/>
          <p:cNvGrpSpPr/>
          <p:nvPr/>
        </p:nvGrpSpPr>
        <p:grpSpPr>
          <a:xfrm>
            <a:off x="3862388" y="3654425"/>
            <a:ext cx="87312" cy="1295400"/>
            <a:chOff x="2433" y="2302"/>
            <a:chExt cx="55" cy="816"/>
          </a:xfrm>
        </p:grpSpPr>
        <p:sp>
          <p:nvSpPr>
            <p:cNvPr id="16465" name="Oval 81"/>
            <p:cNvSpPr/>
            <p:nvPr/>
          </p:nvSpPr>
          <p:spPr>
            <a:xfrm>
              <a:off x="2433" y="2302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6" name="Oval 82"/>
            <p:cNvSpPr/>
            <p:nvPr/>
          </p:nvSpPr>
          <p:spPr>
            <a:xfrm>
              <a:off x="2433" y="2549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7" name="Oval 83"/>
            <p:cNvSpPr/>
            <p:nvPr/>
          </p:nvSpPr>
          <p:spPr>
            <a:xfrm>
              <a:off x="2433" y="2802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68" name="Oval 84"/>
            <p:cNvSpPr/>
            <p:nvPr/>
          </p:nvSpPr>
          <p:spPr>
            <a:xfrm>
              <a:off x="2433" y="3052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69" name="Group 90"/>
          <p:cNvGrpSpPr/>
          <p:nvPr/>
        </p:nvGrpSpPr>
        <p:grpSpPr>
          <a:xfrm>
            <a:off x="5356225" y="3665538"/>
            <a:ext cx="87313" cy="1295400"/>
            <a:chOff x="3374" y="2309"/>
            <a:chExt cx="55" cy="816"/>
          </a:xfrm>
        </p:grpSpPr>
        <p:sp>
          <p:nvSpPr>
            <p:cNvPr id="16470" name="Oval 86"/>
            <p:cNvSpPr/>
            <p:nvPr/>
          </p:nvSpPr>
          <p:spPr>
            <a:xfrm>
              <a:off x="3374" y="2309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71" name="Oval 87"/>
            <p:cNvSpPr/>
            <p:nvPr/>
          </p:nvSpPr>
          <p:spPr>
            <a:xfrm>
              <a:off x="3374" y="2556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72" name="Oval 88"/>
            <p:cNvSpPr/>
            <p:nvPr/>
          </p:nvSpPr>
          <p:spPr>
            <a:xfrm>
              <a:off x="3374" y="2809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73" name="Oval 89"/>
            <p:cNvSpPr/>
            <p:nvPr/>
          </p:nvSpPr>
          <p:spPr>
            <a:xfrm>
              <a:off x="3374" y="3059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74" name="Group 95"/>
          <p:cNvGrpSpPr/>
          <p:nvPr/>
        </p:nvGrpSpPr>
        <p:grpSpPr>
          <a:xfrm>
            <a:off x="6865938" y="3651250"/>
            <a:ext cx="87312" cy="1295400"/>
            <a:chOff x="4325" y="2300"/>
            <a:chExt cx="55" cy="816"/>
          </a:xfrm>
        </p:grpSpPr>
        <p:sp>
          <p:nvSpPr>
            <p:cNvPr id="16475" name="Oval 91"/>
            <p:cNvSpPr/>
            <p:nvPr/>
          </p:nvSpPr>
          <p:spPr>
            <a:xfrm>
              <a:off x="4325" y="2300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76" name="Oval 92"/>
            <p:cNvSpPr/>
            <p:nvPr/>
          </p:nvSpPr>
          <p:spPr>
            <a:xfrm>
              <a:off x="4325" y="2547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77" name="Oval 93"/>
            <p:cNvSpPr/>
            <p:nvPr/>
          </p:nvSpPr>
          <p:spPr>
            <a:xfrm>
              <a:off x="4325" y="2800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78" name="Oval 94"/>
            <p:cNvSpPr/>
            <p:nvPr/>
          </p:nvSpPr>
          <p:spPr>
            <a:xfrm>
              <a:off x="4325" y="3050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479" name="Group 100"/>
          <p:cNvGrpSpPr/>
          <p:nvPr/>
        </p:nvGrpSpPr>
        <p:grpSpPr>
          <a:xfrm>
            <a:off x="8335963" y="3644900"/>
            <a:ext cx="87312" cy="1295400"/>
            <a:chOff x="5251" y="2296"/>
            <a:chExt cx="55" cy="816"/>
          </a:xfrm>
        </p:grpSpPr>
        <p:sp>
          <p:nvSpPr>
            <p:cNvPr id="16480" name="Oval 96"/>
            <p:cNvSpPr/>
            <p:nvPr/>
          </p:nvSpPr>
          <p:spPr>
            <a:xfrm>
              <a:off x="5251" y="2296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81" name="Oval 97"/>
            <p:cNvSpPr/>
            <p:nvPr/>
          </p:nvSpPr>
          <p:spPr>
            <a:xfrm>
              <a:off x="5251" y="2543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82" name="Oval 98"/>
            <p:cNvSpPr/>
            <p:nvPr/>
          </p:nvSpPr>
          <p:spPr>
            <a:xfrm>
              <a:off x="5251" y="2796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83" name="Oval 99"/>
            <p:cNvSpPr/>
            <p:nvPr/>
          </p:nvSpPr>
          <p:spPr>
            <a:xfrm>
              <a:off x="5251" y="3046"/>
              <a:ext cx="55" cy="66"/>
            </a:xfrm>
            <a:prstGeom prst="ellipse">
              <a:avLst/>
            </a:prstGeom>
            <a:solidFill>
              <a:schemeClr val="tx2"/>
            </a:solidFill>
            <a:ln w="127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6484" name="Line 101"/>
          <p:cNvSpPr/>
          <p:nvPr/>
        </p:nvSpPr>
        <p:spPr>
          <a:xfrm flipH="1">
            <a:off x="4946650" y="2133600"/>
            <a:ext cx="5461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85" name="Line 102"/>
          <p:cNvSpPr/>
          <p:nvPr/>
        </p:nvSpPr>
        <p:spPr>
          <a:xfrm>
            <a:off x="6711950" y="2133600"/>
            <a:ext cx="520700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16486" name="Line 103"/>
          <p:cNvSpPr/>
          <p:nvPr/>
        </p:nvSpPr>
        <p:spPr>
          <a:xfrm flipH="1">
            <a:off x="4718050" y="1606550"/>
            <a:ext cx="241300" cy="292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87" name="Line 104"/>
          <p:cNvSpPr/>
          <p:nvPr/>
        </p:nvSpPr>
        <p:spPr>
          <a:xfrm>
            <a:off x="4267200" y="1225550"/>
            <a:ext cx="0" cy="673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88" name="Line 105"/>
          <p:cNvSpPr/>
          <p:nvPr/>
        </p:nvSpPr>
        <p:spPr>
          <a:xfrm>
            <a:off x="3740150" y="1606550"/>
            <a:ext cx="139700" cy="292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89" name="Line 106"/>
          <p:cNvSpPr/>
          <p:nvPr/>
        </p:nvSpPr>
        <p:spPr>
          <a:xfrm>
            <a:off x="6096000" y="996950"/>
            <a:ext cx="0" cy="673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90" name="Line 107"/>
          <p:cNvSpPr/>
          <p:nvPr/>
        </p:nvSpPr>
        <p:spPr>
          <a:xfrm>
            <a:off x="7321550" y="1606550"/>
            <a:ext cx="215900" cy="3683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91" name="Line 108"/>
          <p:cNvSpPr/>
          <p:nvPr/>
        </p:nvSpPr>
        <p:spPr>
          <a:xfrm>
            <a:off x="7848600" y="1301750"/>
            <a:ext cx="0" cy="6731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92" name="Line 109"/>
          <p:cNvSpPr/>
          <p:nvPr/>
        </p:nvSpPr>
        <p:spPr>
          <a:xfrm flipH="1">
            <a:off x="8223250" y="1606550"/>
            <a:ext cx="165100" cy="3683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Veri Yer Tutucusu 4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8434" name="Alt Bilgi Yer Tutucusu 5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SzTx/>
            </a:pPr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436" name="Rectangle 3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eaLnBrk="0" hangingPunct="0"/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8437" name="Rectangle 4"/>
          <p:cNvSpPr>
            <a:spLocks noGrp="1"/>
          </p:cNvSpPr>
          <p:nvPr>
            <p:ph type="title" hasCustomPrompt="1"/>
          </p:nvPr>
        </p:nvSpPr>
        <p:spPr>
          <a:xfrm>
            <a:off x="838200" y="2667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pPr eaLnBrk="1" hangingPunct="1"/>
            <a:r>
              <a:rPr lang="en-US" altLang="en-US" sz="3200" dirty="0"/>
              <a:t>Translating ER Diagrams with Key Constraints</a:t>
            </a:r>
            <a:endParaRPr lang="en-US" altLang="en-US" sz="3200" dirty="0"/>
          </a:p>
        </p:txBody>
      </p:sp>
      <p:sp>
        <p:nvSpPr>
          <p:cNvPr id="109573" name="Rectangle 5"/>
          <p:cNvSpPr>
            <a:spLocks noGrp="1"/>
          </p:cNvSpPr>
          <p:nvPr>
            <p:ph type="body" sz="half" idx="1" hasCustomPrompt="1"/>
          </p:nvPr>
        </p:nvSpPr>
        <p:spPr>
          <a:xfrm>
            <a:off x="41275" y="1143000"/>
            <a:ext cx="3692525" cy="5189538"/>
          </a:xfrm>
          <a:ln/>
        </p:spPr>
        <p:txBody>
          <a:bodyPr vert="horz" wrap="square" lIns="90488" tIns="44450" rIns="90488" bIns="44450" anchor="t" anchorCtr="0"/>
          <a:p>
            <a:pPr eaLnBrk="1" hangingPunct="1">
              <a:buClrTx/>
              <a:buSzTx/>
              <a:buFontTx/>
            </a:pPr>
            <a:r>
              <a:rPr lang="en-US" altLang="en-US" sz="2400" dirty="0"/>
              <a:t>Map relationship to a table:</a:t>
            </a:r>
            <a:endParaRPr lang="en-US" altLang="en-US" sz="2400" dirty="0"/>
          </a:p>
          <a:p>
            <a:pPr lvl="1" eaLnBrk="1" hangingPunct="1">
              <a:buSzPct val="75000"/>
            </a:pPr>
            <a:r>
              <a:rPr lang="en-US" altLang="en-US" dirty="0"/>
              <a:t>Note that </a:t>
            </a:r>
            <a:r>
              <a:rPr lang="en-US" altLang="en-US" dirty="0">
                <a:solidFill>
                  <a:schemeClr val="accent2"/>
                </a:solidFill>
              </a:rPr>
              <a:t>did</a:t>
            </a:r>
            <a:r>
              <a:rPr lang="en-US" altLang="en-US" dirty="0"/>
              <a:t> is the key now!</a:t>
            </a:r>
            <a:endParaRPr lang="en-US" altLang="en-US" dirty="0"/>
          </a:p>
          <a:p>
            <a:pPr lvl="1" eaLnBrk="1" hangingPunct="1">
              <a:buSzPct val="75000"/>
            </a:pPr>
            <a:r>
              <a:rPr lang="en-US" altLang="en-US" dirty="0"/>
              <a:t>Separate tables for Employees and Departments.</a:t>
            </a:r>
            <a:endParaRPr lang="en-US" altLang="en-US" sz="2000" dirty="0"/>
          </a:p>
          <a:p>
            <a:pPr eaLnBrk="1" hangingPunct="1">
              <a:buClrTx/>
              <a:buSzTx/>
              <a:buFontTx/>
            </a:pPr>
            <a:r>
              <a:rPr lang="en-US" altLang="en-US" sz="2400" dirty="0"/>
              <a:t>Since each department has a unique manager, we could instead combine Manages and Departments.</a:t>
            </a:r>
            <a:endParaRPr lang="en-US" altLang="en-US" sz="2400" dirty="0"/>
          </a:p>
        </p:txBody>
      </p:sp>
      <p:sp>
        <p:nvSpPr>
          <p:cNvPr id="18439" name="Rectangle 6"/>
          <p:cNvSpPr/>
          <p:nvPr/>
        </p:nvSpPr>
        <p:spPr>
          <a:xfrm>
            <a:off x="3584575" y="1374775"/>
            <a:ext cx="5181600" cy="202723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 anchor="t" anchorCtr="0">
            <a:spAutoFit/>
          </a:bodyPr>
          <a:p>
            <a:pPr eaLnBrk="0" hangingPunct="0"/>
            <a:r>
              <a:rPr lang="en-US" altLang="en-US" sz="1600" dirty="0">
                <a:latin typeface="Book Antiqua" pitchFamily="18" charset="0"/>
              </a:rPr>
              <a:t>CREATE TABLE  </a:t>
            </a:r>
            <a:r>
              <a:rPr lang="en-US" altLang="en-US" sz="1800" dirty="0">
                <a:latin typeface="Book Antiqua" pitchFamily="18" charset="0"/>
              </a:rPr>
              <a:t>Manages(</a:t>
            </a:r>
            <a:endParaRPr lang="en-US" altLang="en-US" sz="1800" dirty="0"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ssn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CHAR(11)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altLang="en-US" sz="1800" dirty="0">
              <a:solidFill>
                <a:srgbClr val="434FD6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   d</a:t>
            </a:r>
            <a:r>
              <a:rPr lang="" altLang="en-US" sz="1800" dirty="0">
                <a:solidFill>
                  <a:srgbClr val="434FD6"/>
                </a:solidFill>
                <a:latin typeface="Book Antiqua" pitchFamily="18" charset="0"/>
              </a:rPr>
              <a:t>ept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id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INTEGER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altLang="en-US" sz="1800" dirty="0">
              <a:solidFill>
                <a:srgbClr val="434FD6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   since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altLang="en-US" sz="1800" dirty="0"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600" dirty="0">
                <a:solidFill>
                  <a:schemeClr val="accent2"/>
                </a:solidFill>
                <a:latin typeface="Book Antiqua" pitchFamily="18" charset="0"/>
              </a:rPr>
              <a:t>PRIMARY KEY  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(d</a:t>
            </a:r>
            <a:r>
              <a:rPr lang="" altLang="en-US" sz="1800" dirty="0">
                <a:solidFill>
                  <a:schemeClr val="accent2"/>
                </a:solidFill>
                <a:latin typeface="Book Antiqua" pitchFamily="18" charset="0"/>
              </a:rPr>
              <a:t>ept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id),</a:t>
            </a:r>
            <a:endParaRPr lang="en-US" altLang="en-US" sz="1800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altLang="en-US" sz="16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(ssn) </a:t>
            </a:r>
            <a:r>
              <a:rPr lang="en-US" altLang="en-US" sz="1600" dirty="0">
                <a:solidFill>
                  <a:schemeClr val="accent2"/>
                </a:solidFill>
                <a:latin typeface="Book Antiqua" pitchFamily="18" charset="0"/>
              </a:rPr>
              <a:t>REFERENCES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 Employees,</a:t>
            </a:r>
            <a:endParaRPr lang="en-US" altLang="en-US" sz="1800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   </a:t>
            </a:r>
            <a:r>
              <a:rPr lang="en-US" altLang="en-US" sz="1600" dirty="0">
                <a:solidFill>
                  <a:schemeClr val="accent2"/>
                </a:solidFill>
                <a:latin typeface="Book Antiqua" pitchFamily="18" charset="0"/>
              </a:rPr>
              <a:t>FOREIGN KEY 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(did) </a:t>
            </a:r>
            <a:r>
              <a:rPr lang="en-US" altLang="en-US" sz="1600" dirty="0">
                <a:solidFill>
                  <a:schemeClr val="accent2"/>
                </a:solidFill>
                <a:latin typeface="Book Antiqua" pitchFamily="18" charset="0"/>
              </a:rPr>
              <a:t>REFERENCES 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Departments)</a:t>
            </a:r>
            <a:endParaRPr lang="en-US" altLang="en-US" sz="1800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109575" name="Rectangle 7"/>
          <p:cNvSpPr/>
          <p:nvPr/>
        </p:nvSpPr>
        <p:spPr>
          <a:xfrm>
            <a:off x="3640138" y="3838575"/>
            <a:ext cx="5038725" cy="23050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/>
            <a:r>
              <a:rPr lang="en-US" altLang="en-US" sz="1600" dirty="0">
                <a:latin typeface="Book Antiqua" pitchFamily="18" charset="0"/>
              </a:rPr>
              <a:t>CREATE TABLE  </a:t>
            </a:r>
            <a:r>
              <a:rPr lang="en-US" altLang="en-US" sz="1800" dirty="0">
                <a:latin typeface="Book Antiqua" pitchFamily="18" charset="0"/>
              </a:rPr>
              <a:t>Dept_Mgr(</a:t>
            </a:r>
            <a:endParaRPr lang="en-US" altLang="en-US" sz="1800" dirty="0"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d</a:t>
            </a:r>
            <a:r>
              <a:rPr lang="" altLang="en-US" sz="1800" dirty="0">
                <a:solidFill>
                  <a:srgbClr val="434FD6"/>
                </a:solidFill>
                <a:latin typeface="Book Antiqua" pitchFamily="18" charset="0"/>
              </a:rPr>
              <a:t>ept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id  INTEGER,</a:t>
            </a:r>
            <a:endParaRPr lang="en-US" altLang="en-US" sz="1800" dirty="0"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dname  CHAR(20),</a:t>
            </a:r>
            <a:endParaRPr lang="en-US" altLang="en-US" sz="1800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solidFill>
                  <a:schemeClr val="accent2"/>
                </a:solidFill>
                <a:latin typeface="Book Antiqua" pitchFamily="18" charset="0"/>
              </a:rPr>
              <a:t>   budget  REAL,</a:t>
            </a:r>
            <a:endParaRPr lang="en-US" altLang="en-US" sz="1800" dirty="0">
              <a:solidFill>
                <a:schemeClr val="accent2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ssn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CHAR(11)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altLang="en-US" sz="1800" dirty="0"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since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DATE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,</a:t>
            </a:r>
            <a:endParaRPr lang="en-US" altLang="en-US" sz="1800" dirty="0"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latin typeface="Book Antiqua" pitchFamily="18" charset="0"/>
              </a:rPr>
              <a:t> 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PRIMARY KEY  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(d</a:t>
            </a:r>
            <a:r>
              <a:rPr lang="" altLang="en-US" sz="1800" dirty="0">
                <a:solidFill>
                  <a:srgbClr val="434FD6"/>
                </a:solidFill>
                <a:latin typeface="Book Antiqua" pitchFamily="18" charset="0"/>
              </a:rPr>
              <a:t>ept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id),</a:t>
            </a:r>
            <a:endParaRPr lang="en-US" altLang="en-US" sz="1800" dirty="0">
              <a:solidFill>
                <a:srgbClr val="434FD6"/>
              </a:solidFill>
              <a:latin typeface="Book Antiqua" pitchFamily="18" charset="0"/>
            </a:endParaRPr>
          </a:p>
          <a:p>
            <a:pPr eaLnBrk="0" hangingPunct="0"/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  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FOREIGN KEY 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(ssn) </a:t>
            </a:r>
            <a:r>
              <a:rPr lang="en-US" altLang="en-US" sz="1600" dirty="0">
                <a:solidFill>
                  <a:srgbClr val="434FD6"/>
                </a:solidFill>
                <a:latin typeface="Book Antiqua" pitchFamily="18" charset="0"/>
              </a:rPr>
              <a:t>REFERENCES</a:t>
            </a:r>
            <a:r>
              <a:rPr lang="en-US" altLang="en-US" sz="1800" dirty="0">
                <a:solidFill>
                  <a:srgbClr val="434FD6"/>
                </a:solidFill>
                <a:latin typeface="Book Antiqua" pitchFamily="18" charset="0"/>
              </a:rPr>
              <a:t> Employees</a:t>
            </a:r>
            <a:r>
              <a:rPr lang="en-US" altLang="en-US" sz="1800" dirty="0">
                <a:latin typeface="Book Antiqua" pitchFamily="18" charset="0"/>
              </a:rPr>
              <a:t>)</a:t>
            </a:r>
            <a:endParaRPr lang="en-US" altLang="en-US" sz="1800" dirty="0">
              <a:latin typeface="Book Antiqua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charRg st="10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>
                                            <p:txEl>
                                              <p:charRg st="10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>
                                            <p:txEl>
                                              <p:charRg st="106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/>
          <p:nvPr/>
        </p:nvSpPr>
        <p:spPr>
          <a:xfrm>
            <a:off x="681038" y="6018213"/>
            <a:ext cx="19050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482" name="Rectangle 3"/>
          <p:cNvSpPr/>
          <p:nvPr/>
        </p:nvSpPr>
        <p:spPr>
          <a:xfrm>
            <a:off x="3119438" y="6018213"/>
            <a:ext cx="28956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4"/>
          <p:cNvSpPr>
            <a:spLocks noGrp="1"/>
          </p:cNvSpPr>
          <p:nvPr>
            <p:ph type="title" hasCustomPrompt="1"/>
          </p:nvPr>
        </p:nvSpPr>
        <p:spPr>
          <a:xfrm>
            <a:off x="1066800" y="304800"/>
            <a:ext cx="7772400" cy="1104900"/>
          </a:xfrm>
          <a:ln/>
        </p:spPr>
        <p:txBody>
          <a:bodyPr vert="horz" wrap="square" lIns="90488" tIns="44450" rIns="90488" bIns="44450" anchor="ctr" anchorCtr="0"/>
          <a:p>
            <a:r>
              <a:rPr lang="en-US" altLang="en-US" i="0" dirty="0">
                <a:latin typeface="Times New Roman" panose="02020603050405020304" pitchFamily="18" charset="0"/>
              </a:rPr>
              <a:t>Participation Constraints</a:t>
            </a:r>
            <a:endParaRPr lang="en-US" altLang="en-US" i="0" dirty="0">
              <a:latin typeface="Times New Roman" panose="02020603050405020304" pitchFamily="18" charset="0"/>
            </a:endParaRPr>
          </a:p>
        </p:txBody>
      </p:sp>
      <p:sp>
        <p:nvSpPr>
          <p:cNvPr id="20484" name="Rectangle 5"/>
          <p:cNvSpPr>
            <a:spLocks noGrp="1"/>
          </p:cNvSpPr>
          <p:nvPr>
            <p:ph idx="1" hasCustomPrompt="1"/>
          </p:nvPr>
        </p:nvSpPr>
        <p:spPr>
          <a:xfrm>
            <a:off x="457200" y="1219200"/>
            <a:ext cx="8686800" cy="2133600"/>
          </a:xfrm>
          <a:ln/>
        </p:spPr>
        <p:txBody>
          <a:bodyPr vert="horz" wrap="square" lIns="90488" tIns="44450" rIns="90488" bIns="44450" anchor="t" anchorCtr="0"/>
          <a:p>
            <a:r>
              <a:rPr lang="en-US" altLang="en-US" dirty="0">
                <a:latin typeface="Times New Roman" panose="02020603050405020304" pitchFamily="18" charset="0"/>
              </a:rPr>
              <a:t>Does every department have a manager?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YES, so this is a </a:t>
            </a:r>
            <a:r>
              <a:rPr lang="en-US" altLang="en-US" b="1" u="sng" dirty="0">
                <a:solidFill>
                  <a:srgbClr val="1509B3"/>
                </a:solidFill>
                <a:latin typeface="Times New Roman" panose="02020603050405020304" pitchFamily="18" charset="0"/>
              </a:rPr>
              <a:t>participation constraint</a:t>
            </a:r>
            <a:r>
              <a:rPr lang="en-US" altLang="en-US" dirty="0">
                <a:latin typeface="Times New Roman" panose="02020603050405020304" pitchFamily="18" charset="0"/>
              </a:rPr>
              <a:t>:  the participation of </a:t>
            </a:r>
            <a:r>
              <a:rPr lang="en-US" altLang="en-US" i="1" dirty="0">
                <a:latin typeface="Times New Roman" panose="02020603050405020304" pitchFamily="18" charset="0"/>
              </a:rPr>
              <a:t>Departments</a:t>
            </a:r>
            <a:r>
              <a:rPr lang="en-US" altLang="en-US" dirty="0">
                <a:latin typeface="Times New Roman" panose="02020603050405020304" pitchFamily="18" charset="0"/>
              </a:rPr>
              <a:t> in </a:t>
            </a:r>
            <a:r>
              <a:rPr lang="en-US" altLang="en-US" i="1" dirty="0">
                <a:latin typeface="Times New Roman" panose="02020603050405020304" pitchFamily="18" charset="0"/>
              </a:rPr>
              <a:t>Manages </a:t>
            </a:r>
            <a:r>
              <a:rPr lang="en-US" altLang="en-US" dirty="0">
                <a:latin typeface="Times New Roman" panose="02020603050405020304" pitchFamily="18" charset="0"/>
              </a:rPr>
              <a:t>is said to be </a:t>
            </a:r>
            <a:r>
              <a:rPr lang="en-US" altLang="en-US" b="1" dirty="0">
                <a:solidFill>
                  <a:srgbClr val="1509B3"/>
                </a:solidFill>
                <a:latin typeface="Times New Roman" panose="02020603050405020304" pitchFamily="18" charset="0"/>
              </a:rPr>
              <a:t>total (NOT partial).</a:t>
            </a:r>
            <a:endParaRPr lang="en-US" altLang="en-US" b="1" dirty="0">
              <a:solidFill>
                <a:srgbClr val="1509B3"/>
              </a:solidFill>
              <a:latin typeface="Times New Roman" panose="02020603050405020304" pitchFamily="18" charset="0"/>
            </a:endParaRPr>
          </a:p>
          <a:p>
            <a:pPr lvl="2"/>
            <a:r>
              <a:rPr lang="en-US" altLang="en-US" sz="2400" dirty="0">
                <a:latin typeface="Times New Roman" panose="02020603050405020304" pitchFamily="18" charset="0"/>
              </a:rPr>
              <a:t>Every </a:t>
            </a:r>
            <a:r>
              <a:rPr lang="en-US" altLang="en-US" sz="2400" i="1" dirty="0">
                <a:latin typeface="Times New Roman" panose="02020603050405020304" pitchFamily="18" charset="0"/>
              </a:rPr>
              <a:t>did</a:t>
            </a:r>
            <a:r>
              <a:rPr lang="en-US" altLang="en-US" sz="2400" dirty="0">
                <a:latin typeface="Times New Roman" panose="02020603050405020304" pitchFamily="18" charset="0"/>
              </a:rPr>
              <a:t> value in </a:t>
            </a:r>
            <a:r>
              <a:rPr lang="en-US" altLang="en-US" sz="2400" i="1" dirty="0">
                <a:latin typeface="Times New Roman" panose="02020603050405020304" pitchFamily="18" charset="0"/>
              </a:rPr>
              <a:t>Departments</a:t>
            </a:r>
            <a:r>
              <a:rPr lang="en-US" altLang="en-US" sz="2400" dirty="0">
                <a:latin typeface="Times New Roman" panose="02020603050405020304" pitchFamily="18" charset="0"/>
              </a:rPr>
              <a:t> table must appear in a row of the </a:t>
            </a:r>
            <a:r>
              <a:rPr lang="en-US" altLang="en-US" sz="2400" i="1" dirty="0">
                <a:latin typeface="Times New Roman" panose="02020603050405020304" pitchFamily="18" charset="0"/>
              </a:rPr>
              <a:t>Manages</a:t>
            </a:r>
            <a:r>
              <a:rPr lang="en-US" altLang="en-US" sz="2400" dirty="0">
                <a:latin typeface="Times New Roman" panose="02020603050405020304" pitchFamily="18" charset="0"/>
              </a:rPr>
              <a:t> table (with a non-null </a:t>
            </a:r>
            <a:r>
              <a:rPr lang="en-US" altLang="en-US" sz="2400" i="1" dirty="0">
                <a:latin typeface="Times New Roman" panose="02020603050405020304" pitchFamily="18" charset="0"/>
              </a:rPr>
              <a:t>ssn</a:t>
            </a:r>
            <a:r>
              <a:rPr lang="en-US" altLang="en-US" sz="2400" dirty="0">
                <a:latin typeface="Times New Roman" panose="02020603050405020304" pitchFamily="18" charset="0"/>
              </a:rPr>
              <a:t> value!)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0485" name="Freeform 6"/>
          <p:cNvSpPr/>
          <p:nvPr/>
        </p:nvSpPr>
        <p:spPr>
          <a:xfrm>
            <a:off x="5351463" y="3917950"/>
            <a:ext cx="1057275" cy="371475"/>
          </a:xfrm>
          <a:custGeom>
            <a:avLst/>
            <a:gdLst/>
            <a:ahLst/>
            <a:cxnLst>
              <a:cxn ang="0">
                <a:pos x="1668343438" y="267136563"/>
              </a:cxn>
              <a:cxn ang="0">
                <a:pos x="1643141875" y="216733438"/>
              </a:cxn>
              <a:cxn ang="0">
                <a:pos x="1595259700" y="171370625"/>
              </a:cxn>
              <a:cxn ang="0">
                <a:pos x="1522174375" y="126007813"/>
              </a:cxn>
              <a:cxn ang="0">
                <a:pos x="1426408438" y="85685313"/>
              </a:cxn>
              <a:cxn ang="0">
                <a:pos x="1315521563" y="52924075"/>
              </a:cxn>
              <a:cxn ang="0">
                <a:pos x="1189513750" y="27722513"/>
              </a:cxn>
              <a:cxn ang="0">
                <a:pos x="1055946263" y="10080625"/>
              </a:cxn>
              <a:cxn ang="0">
                <a:pos x="907256250" y="2520950"/>
              </a:cxn>
              <a:cxn ang="0">
                <a:pos x="766127500" y="2520950"/>
              </a:cxn>
              <a:cxn ang="0">
                <a:pos x="622479388" y="10080625"/>
              </a:cxn>
              <a:cxn ang="0">
                <a:pos x="481350638" y="27722513"/>
              </a:cxn>
              <a:cxn ang="0">
                <a:pos x="355342825" y="52924075"/>
              </a:cxn>
              <a:cxn ang="0">
                <a:pos x="246975313" y="85685313"/>
              </a:cxn>
              <a:cxn ang="0">
                <a:pos x="151209375" y="126007813"/>
              </a:cxn>
              <a:cxn ang="0">
                <a:pos x="78125638" y="171370625"/>
              </a:cxn>
              <a:cxn ang="0">
                <a:pos x="25201563" y="216733438"/>
              </a:cxn>
              <a:cxn ang="0">
                <a:pos x="2520950" y="267136563"/>
              </a:cxn>
              <a:cxn ang="0">
                <a:pos x="2520950" y="320060638"/>
              </a:cxn>
              <a:cxn ang="0">
                <a:pos x="25201563" y="370463763"/>
              </a:cxn>
              <a:cxn ang="0">
                <a:pos x="78125638" y="418345938"/>
              </a:cxn>
              <a:cxn ang="0">
                <a:pos x="151209375" y="461189388"/>
              </a:cxn>
              <a:cxn ang="0">
                <a:pos x="246975313" y="501511888"/>
              </a:cxn>
              <a:cxn ang="0">
                <a:pos x="355342825" y="534273125"/>
              </a:cxn>
              <a:cxn ang="0">
                <a:pos x="481350638" y="559474688"/>
              </a:cxn>
              <a:cxn ang="0">
                <a:pos x="622479388" y="577116575"/>
              </a:cxn>
              <a:cxn ang="0">
                <a:pos x="766127500" y="584676250"/>
              </a:cxn>
              <a:cxn ang="0">
                <a:pos x="907256250" y="584676250"/>
              </a:cxn>
              <a:cxn ang="0">
                <a:pos x="1055946263" y="577116575"/>
              </a:cxn>
              <a:cxn ang="0">
                <a:pos x="1189513750" y="559474688"/>
              </a:cxn>
              <a:cxn ang="0">
                <a:pos x="1315521563" y="534273125"/>
              </a:cxn>
              <a:cxn ang="0">
                <a:pos x="1426408438" y="501511888"/>
              </a:cxn>
              <a:cxn ang="0">
                <a:pos x="1522174375" y="461189388"/>
              </a:cxn>
              <a:cxn ang="0">
                <a:pos x="1595259700" y="418345938"/>
              </a:cxn>
              <a:cxn ang="0">
                <a:pos x="1643141875" y="370463763"/>
              </a:cxn>
              <a:cxn ang="0">
                <a:pos x="1668343438" y="320060638"/>
              </a:cxn>
            </a:cxnLst>
            <a:pathLst>
              <a:path w="666" h="234">
                <a:moveTo>
                  <a:pt x="665" y="117"/>
                </a:moveTo>
                <a:lnTo>
                  <a:pt x="662" y="106"/>
                </a:lnTo>
                <a:lnTo>
                  <a:pt x="658" y="96"/>
                </a:lnTo>
                <a:lnTo>
                  <a:pt x="652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6" y="34"/>
                </a:lnTo>
                <a:lnTo>
                  <a:pt x="546" y="27"/>
                </a:lnTo>
                <a:lnTo>
                  <a:pt x="522" y="21"/>
                </a:lnTo>
                <a:lnTo>
                  <a:pt x="497" y="16"/>
                </a:lnTo>
                <a:lnTo>
                  <a:pt x="472" y="11"/>
                </a:lnTo>
                <a:lnTo>
                  <a:pt x="445" y="7"/>
                </a:lnTo>
                <a:lnTo>
                  <a:pt x="419" y="4"/>
                </a:lnTo>
                <a:lnTo>
                  <a:pt x="390" y="2"/>
                </a:lnTo>
                <a:lnTo>
                  <a:pt x="360" y="1"/>
                </a:lnTo>
                <a:lnTo>
                  <a:pt x="331" y="0"/>
                </a:lnTo>
                <a:lnTo>
                  <a:pt x="304" y="1"/>
                </a:lnTo>
                <a:lnTo>
                  <a:pt x="274" y="2"/>
                </a:lnTo>
                <a:lnTo>
                  <a:pt x="247" y="4"/>
                </a:lnTo>
                <a:lnTo>
                  <a:pt x="218" y="7"/>
                </a:lnTo>
                <a:lnTo>
                  <a:pt x="191" y="11"/>
                </a:lnTo>
                <a:lnTo>
                  <a:pt x="165" y="16"/>
                </a:lnTo>
                <a:lnTo>
                  <a:pt x="141" y="21"/>
                </a:lnTo>
                <a:lnTo>
                  <a:pt x="118" y="27"/>
                </a:lnTo>
                <a:lnTo>
                  <a:pt x="98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6" y="96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6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8" y="199"/>
                </a:lnTo>
                <a:lnTo>
                  <a:pt x="118" y="205"/>
                </a:lnTo>
                <a:lnTo>
                  <a:pt x="141" y="212"/>
                </a:lnTo>
                <a:lnTo>
                  <a:pt x="165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4" y="231"/>
                </a:lnTo>
                <a:lnTo>
                  <a:pt x="304" y="232"/>
                </a:lnTo>
                <a:lnTo>
                  <a:pt x="331" y="233"/>
                </a:lnTo>
                <a:lnTo>
                  <a:pt x="360" y="232"/>
                </a:lnTo>
                <a:lnTo>
                  <a:pt x="390" y="231"/>
                </a:lnTo>
                <a:lnTo>
                  <a:pt x="419" y="229"/>
                </a:lnTo>
                <a:lnTo>
                  <a:pt x="445" y="226"/>
                </a:lnTo>
                <a:lnTo>
                  <a:pt x="472" y="222"/>
                </a:lnTo>
                <a:lnTo>
                  <a:pt x="497" y="217"/>
                </a:lnTo>
                <a:lnTo>
                  <a:pt x="522" y="212"/>
                </a:lnTo>
                <a:lnTo>
                  <a:pt x="546" y="205"/>
                </a:lnTo>
                <a:lnTo>
                  <a:pt x="566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2" y="147"/>
                </a:lnTo>
                <a:lnTo>
                  <a:pt x="658" y="137"/>
                </a:lnTo>
                <a:lnTo>
                  <a:pt x="662" y="127"/>
                </a:lnTo>
                <a:lnTo>
                  <a:pt x="665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6" name="Freeform 7"/>
          <p:cNvSpPr/>
          <p:nvPr/>
        </p:nvSpPr>
        <p:spPr>
          <a:xfrm>
            <a:off x="7291388" y="3917950"/>
            <a:ext cx="1185862" cy="371475"/>
          </a:xfrm>
          <a:custGeom>
            <a:avLst/>
            <a:gdLst/>
            <a:ahLst/>
            <a:cxnLst>
              <a:cxn ang="0">
                <a:pos x="2519361" y="320060638"/>
              </a:cxn>
              <a:cxn ang="0">
                <a:pos x="30241862" y="370463763"/>
              </a:cxn>
              <a:cxn ang="0">
                <a:pos x="88204638" y="418345938"/>
              </a:cxn>
              <a:cxn ang="0">
                <a:pos x="166330242" y="461189388"/>
              </a:cxn>
              <a:cxn ang="0">
                <a:pos x="272176760" y="501511888"/>
              </a:cxn>
              <a:cxn ang="0">
                <a:pos x="400703881" y="534273125"/>
              </a:cxn>
              <a:cxn ang="0">
                <a:pos x="541832572" y="559474688"/>
              </a:cxn>
              <a:cxn ang="0">
                <a:pos x="695562832" y="577116575"/>
              </a:cxn>
              <a:cxn ang="0">
                <a:pos x="856852764" y="584676250"/>
              </a:cxn>
              <a:cxn ang="0">
                <a:pos x="1020662057" y="584676250"/>
              </a:cxn>
              <a:cxn ang="0">
                <a:pos x="1181951989" y="577116575"/>
              </a:cxn>
              <a:cxn ang="0">
                <a:pos x="1335682249" y="559474688"/>
              </a:cxn>
              <a:cxn ang="0">
                <a:pos x="1476810940" y="534273125"/>
              </a:cxn>
              <a:cxn ang="0">
                <a:pos x="1605338061" y="498990938"/>
              </a:cxn>
              <a:cxn ang="0">
                <a:pos x="1706144268" y="461189388"/>
              </a:cxn>
              <a:cxn ang="0">
                <a:pos x="1789310183" y="418345938"/>
              </a:cxn>
              <a:cxn ang="0">
                <a:pos x="1847272959" y="367942813"/>
              </a:cxn>
              <a:cxn ang="0">
                <a:pos x="1874995459" y="317539688"/>
              </a:cxn>
              <a:cxn ang="0">
                <a:pos x="1874995459" y="267136563"/>
              </a:cxn>
              <a:cxn ang="0">
                <a:pos x="1847272959" y="216733438"/>
              </a:cxn>
              <a:cxn ang="0">
                <a:pos x="1789310183" y="168851263"/>
              </a:cxn>
              <a:cxn ang="0">
                <a:pos x="1706144268" y="126007813"/>
              </a:cxn>
              <a:cxn ang="0">
                <a:pos x="1605338061" y="85685313"/>
              </a:cxn>
              <a:cxn ang="0">
                <a:pos x="1476810940" y="52924075"/>
              </a:cxn>
              <a:cxn ang="0">
                <a:pos x="1335682249" y="27722513"/>
              </a:cxn>
              <a:cxn ang="0">
                <a:pos x="1181951989" y="10080625"/>
              </a:cxn>
              <a:cxn ang="0">
                <a:pos x="1020662057" y="2520950"/>
              </a:cxn>
              <a:cxn ang="0">
                <a:pos x="856852764" y="2520950"/>
              </a:cxn>
              <a:cxn ang="0">
                <a:pos x="695562832" y="10080625"/>
              </a:cxn>
              <a:cxn ang="0">
                <a:pos x="541832572" y="27722513"/>
              </a:cxn>
              <a:cxn ang="0">
                <a:pos x="400703881" y="52924075"/>
              </a:cxn>
              <a:cxn ang="0">
                <a:pos x="272176760" y="85685313"/>
              </a:cxn>
              <a:cxn ang="0">
                <a:pos x="166330242" y="126007813"/>
              </a:cxn>
              <a:cxn ang="0">
                <a:pos x="88204638" y="171370625"/>
              </a:cxn>
              <a:cxn ang="0">
                <a:pos x="30241862" y="216733438"/>
              </a:cxn>
              <a:cxn ang="0">
                <a:pos x="2519361" y="267136563"/>
              </a:cxn>
            </a:cxnLst>
            <a:pathLst>
              <a:path w="747" h="234">
                <a:moveTo>
                  <a:pt x="0" y="117"/>
                </a:moveTo>
                <a:lnTo>
                  <a:pt x="1" y="127"/>
                </a:lnTo>
                <a:lnTo>
                  <a:pt x="5" y="137"/>
                </a:lnTo>
                <a:lnTo>
                  <a:pt x="12" y="147"/>
                </a:lnTo>
                <a:lnTo>
                  <a:pt x="21" y="156"/>
                </a:lnTo>
                <a:lnTo>
                  <a:pt x="35" y="166"/>
                </a:lnTo>
                <a:lnTo>
                  <a:pt x="49" y="175"/>
                </a:lnTo>
                <a:lnTo>
                  <a:pt x="66" y="183"/>
                </a:lnTo>
                <a:lnTo>
                  <a:pt x="87" y="191"/>
                </a:lnTo>
                <a:lnTo>
                  <a:pt x="108" y="199"/>
                </a:lnTo>
                <a:lnTo>
                  <a:pt x="133" y="205"/>
                </a:lnTo>
                <a:lnTo>
                  <a:pt x="159" y="212"/>
                </a:lnTo>
                <a:lnTo>
                  <a:pt x="186" y="217"/>
                </a:lnTo>
                <a:lnTo>
                  <a:pt x="215" y="222"/>
                </a:lnTo>
                <a:lnTo>
                  <a:pt x="245" y="226"/>
                </a:lnTo>
                <a:lnTo>
                  <a:pt x="276" y="229"/>
                </a:lnTo>
                <a:lnTo>
                  <a:pt x="307" y="231"/>
                </a:lnTo>
                <a:lnTo>
                  <a:pt x="340" y="232"/>
                </a:lnTo>
                <a:lnTo>
                  <a:pt x="373" y="233"/>
                </a:lnTo>
                <a:lnTo>
                  <a:pt x="405" y="232"/>
                </a:lnTo>
                <a:lnTo>
                  <a:pt x="436" y="231"/>
                </a:lnTo>
                <a:lnTo>
                  <a:pt x="469" y="229"/>
                </a:lnTo>
                <a:lnTo>
                  <a:pt x="500" y="226"/>
                </a:lnTo>
                <a:lnTo>
                  <a:pt x="530" y="222"/>
                </a:lnTo>
                <a:lnTo>
                  <a:pt x="559" y="217"/>
                </a:lnTo>
                <a:lnTo>
                  <a:pt x="586" y="212"/>
                </a:lnTo>
                <a:lnTo>
                  <a:pt x="612" y="205"/>
                </a:lnTo>
                <a:lnTo>
                  <a:pt x="637" y="198"/>
                </a:lnTo>
                <a:lnTo>
                  <a:pt x="658" y="191"/>
                </a:lnTo>
                <a:lnTo>
                  <a:pt x="677" y="183"/>
                </a:lnTo>
                <a:lnTo>
                  <a:pt x="695" y="175"/>
                </a:lnTo>
                <a:lnTo>
                  <a:pt x="710" y="166"/>
                </a:lnTo>
                <a:lnTo>
                  <a:pt x="722" y="156"/>
                </a:lnTo>
                <a:lnTo>
                  <a:pt x="733" y="146"/>
                </a:lnTo>
                <a:lnTo>
                  <a:pt x="740" y="137"/>
                </a:lnTo>
                <a:lnTo>
                  <a:pt x="744" y="126"/>
                </a:lnTo>
                <a:lnTo>
                  <a:pt x="746" y="117"/>
                </a:lnTo>
                <a:lnTo>
                  <a:pt x="744" y="106"/>
                </a:lnTo>
                <a:lnTo>
                  <a:pt x="740" y="96"/>
                </a:lnTo>
                <a:lnTo>
                  <a:pt x="733" y="86"/>
                </a:lnTo>
                <a:lnTo>
                  <a:pt x="722" y="77"/>
                </a:lnTo>
                <a:lnTo>
                  <a:pt x="710" y="67"/>
                </a:lnTo>
                <a:lnTo>
                  <a:pt x="695" y="58"/>
                </a:lnTo>
                <a:lnTo>
                  <a:pt x="677" y="50"/>
                </a:lnTo>
                <a:lnTo>
                  <a:pt x="658" y="42"/>
                </a:lnTo>
                <a:lnTo>
                  <a:pt x="637" y="34"/>
                </a:lnTo>
                <a:lnTo>
                  <a:pt x="612" y="27"/>
                </a:lnTo>
                <a:lnTo>
                  <a:pt x="586" y="21"/>
                </a:lnTo>
                <a:lnTo>
                  <a:pt x="559" y="16"/>
                </a:lnTo>
                <a:lnTo>
                  <a:pt x="530" y="11"/>
                </a:lnTo>
                <a:lnTo>
                  <a:pt x="500" y="7"/>
                </a:lnTo>
                <a:lnTo>
                  <a:pt x="469" y="4"/>
                </a:lnTo>
                <a:lnTo>
                  <a:pt x="436" y="2"/>
                </a:lnTo>
                <a:lnTo>
                  <a:pt x="405" y="1"/>
                </a:lnTo>
                <a:lnTo>
                  <a:pt x="373" y="0"/>
                </a:lnTo>
                <a:lnTo>
                  <a:pt x="340" y="1"/>
                </a:lnTo>
                <a:lnTo>
                  <a:pt x="307" y="2"/>
                </a:lnTo>
                <a:lnTo>
                  <a:pt x="276" y="4"/>
                </a:lnTo>
                <a:lnTo>
                  <a:pt x="245" y="7"/>
                </a:lnTo>
                <a:lnTo>
                  <a:pt x="215" y="11"/>
                </a:lnTo>
                <a:lnTo>
                  <a:pt x="186" y="16"/>
                </a:lnTo>
                <a:lnTo>
                  <a:pt x="159" y="21"/>
                </a:lnTo>
                <a:lnTo>
                  <a:pt x="132" y="28"/>
                </a:lnTo>
                <a:lnTo>
                  <a:pt x="108" y="34"/>
                </a:lnTo>
                <a:lnTo>
                  <a:pt x="87" y="42"/>
                </a:lnTo>
                <a:lnTo>
                  <a:pt x="66" y="50"/>
                </a:lnTo>
                <a:lnTo>
                  <a:pt x="49" y="58"/>
                </a:lnTo>
                <a:lnTo>
                  <a:pt x="35" y="68"/>
                </a:lnTo>
                <a:lnTo>
                  <a:pt x="21" y="77"/>
                </a:lnTo>
                <a:lnTo>
                  <a:pt x="12" y="86"/>
                </a:lnTo>
                <a:lnTo>
                  <a:pt x="5" y="97"/>
                </a:lnTo>
                <a:lnTo>
                  <a:pt x="1" y="106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7" name="Freeform 8"/>
          <p:cNvSpPr/>
          <p:nvPr/>
        </p:nvSpPr>
        <p:spPr>
          <a:xfrm>
            <a:off x="1131888" y="3906838"/>
            <a:ext cx="1055687" cy="371475"/>
          </a:xfrm>
          <a:custGeom>
            <a:avLst/>
            <a:gdLst/>
            <a:ahLst/>
            <a:cxnLst>
              <a:cxn ang="0">
                <a:pos x="1668342647" y="267136563"/>
              </a:cxn>
              <a:cxn ang="0">
                <a:pos x="1645660458" y="216733438"/>
              </a:cxn>
              <a:cxn ang="0">
                <a:pos x="1595257357" y="171370625"/>
              </a:cxn>
              <a:cxn ang="0">
                <a:pos x="1522173654" y="126007813"/>
              </a:cxn>
              <a:cxn ang="0">
                <a:pos x="1428927123" y="85685313"/>
              </a:cxn>
              <a:cxn ang="0">
                <a:pos x="1315520939" y="52924075"/>
              </a:cxn>
              <a:cxn ang="0">
                <a:pos x="1189513187" y="27722513"/>
              </a:cxn>
              <a:cxn ang="0">
                <a:pos x="1053424814" y="12601575"/>
              </a:cxn>
              <a:cxn ang="0">
                <a:pos x="909775182" y="2520950"/>
              </a:cxn>
              <a:cxn ang="0">
                <a:pos x="761086827" y="2520950"/>
              </a:cxn>
              <a:cxn ang="0">
                <a:pos x="622477505" y="12601575"/>
              </a:cxn>
              <a:cxn ang="0">
                <a:pos x="481348822" y="27722513"/>
              </a:cxn>
              <a:cxn ang="0">
                <a:pos x="355341069" y="52924075"/>
              </a:cxn>
              <a:cxn ang="0">
                <a:pos x="241934885" y="85685313"/>
              </a:cxn>
              <a:cxn ang="0">
                <a:pos x="151209303" y="126007813"/>
              </a:cxn>
              <a:cxn ang="0">
                <a:pos x="78124013" y="171370625"/>
              </a:cxn>
              <a:cxn ang="0">
                <a:pos x="25201551" y="216733438"/>
              </a:cxn>
              <a:cxn ang="0">
                <a:pos x="2519361" y="267136563"/>
              </a:cxn>
              <a:cxn ang="0">
                <a:pos x="2519361" y="320060638"/>
              </a:cxn>
              <a:cxn ang="0">
                <a:pos x="25201551" y="370463763"/>
              </a:cxn>
              <a:cxn ang="0">
                <a:pos x="78124013" y="418345938"/>
              </a:cxn>
              <a:cxn ang="0">
                <a:pos x="151209303" y="461189388"/>
              </a:cxn>
              <a:cxn ang="0">
                <a:pos x="241934885" y="501511888"/>
              </a:cxn>
              <a:cxn ang="0">
                <a:pos x="355341069" y="534273125"/>
              </a:cxn>
              <a:cxn ang="0">
                <a:pos x="481348822" y="559474688"/>
              </a:cxn>
              <a:cxn ang="0">
                <a:pos x="622477505" y="577116575"/>
              </a:cxn>
              <a:cxn ang="0">
                <a:pos x="761086827" y="584676250"/>
              </a:cxn>
              <a:cxn ang="0">
                <a:pos x="909775182" y="584676250"/>
              </a:cxn>
              <a:cxn ang="0">
                <a:pos x="1053424814" y="577116575"/>
              </a:cxn>
              <a:cxn ang="0">
                <a:pos x="1189513187" y="559474688"/>
              </a:cxn>
              <a:cxn ang="0">
                <a:pos x="1315520939" y="534273125"/>
              </a:cxn>
              <a:cxn ang="0">
                <a:pos x="1428927123" y="501511888"/>
              </a:cxn>
              <a:cxn ang="0">
                <a:pos x="1522173654" y="461189388"/>
              </a:cxn>
              <a:cxn ang="0">
                <a:pos x="1595257357" y="418345938"/>
              </a:cxn>
              <a:cxn ang="0">
                <a:pos x="1645660458" y="370463763"/>
              </a:cxn>
              <a:cxn ang="0">
                <a:pos x="1668342647" y="320060638"/>
              </a:cxn>
            </a:cxnLst>
            <a:pathLst>
              <a:path w="665" h="234">
                <a:moveTo>
                  <a:pt x="664" y="117"/>
                </a:moveTo>
                <a:lnTo>
                  <a:pt x="662" y="106"/>
                </a:lnTo>
                <a:lnTo>
                  <a:pt x="659" y="97"/>
                </a:lnTo>
                <a:lnTo>
                  <a:pt x="653" y="86"/>
                </a:lnTo>
                <a:lnTo>
                  <a:pt x="644" y="77"/>
                </a:lnTo>
                <a:lnTo>
                  <a:pt x="633" y="68"/>
                </a:lnTo>
                <a:lnTo>
                  <a:pt x="620" y="58"/>
                </a:lnTo>
                <a:lnTo>
                  <a:pt x="604" y="50"/>
                </a:lnTo>
                <a:lnTo>
                  <a:pt x="586" y="42"/>
                </a:lnTo>
                <a:lnTo>
                  <a:pt x="567" y="34"/>
                </a:lnTo>
                <a:lnTo>
                  <a:pt x="546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8" y="5"/>
                </a:lnTo>
                <a:lnTo>
                  <a:pt x="390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2"/>
                </a:lnTo>
                <a:lnTo>
                  <a:pt x="247" y="5"/>
                </a:lnTo>
                <a:lnTo>
                  <a:pt x="218" y="7"/>
                </a:lnTo>
                <a:lnTo>
                  <a:pt x="191" y="11"/>
                </a:lnTo>
                <a:lnTo>
                  <a:pt x="166" y="16"/>
                </a:lnTo>
                <a:lnTo>
                  <a:pt x="141" y="21"/>
                </a:lnTo>
                <a:lnTo>
                  <a:pt x="118" y="28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8"/>
                </a:lnTo>
                <a:lnTo>
                  <a:pt x="20" y="77"/>
                </a:lnTo>
                <a:lnTo>
                  <a:pt x="10" y="86"/>
                </a:lnTo>
                <a:lnTo>
                  <a:pt x="4" y="97"/>
                </a:lnTo>
                <a:lnTo>
                  <a:pt x="1" y="106"/>
                </a:lnTo>
                <a:lnTo>
                  <a:pt x="0" y="117"/>
                </a:ln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20" y="156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7" y="229"/>
                </a:lnTo>
                <a:lnTo>
                  <a:pt x="275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6" y="206"/>
                </a:lnTo>
                <a:lnTo>
                  <a:pt x="567" y="199"/>
                </a:lnTo>
                <a:lnTo>
                  <a:pt x="586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8" name="Freeform 9"/>
          <p:cNvSpPr/>
          <p:nvPr/>
        </p:nvSpPr>
        <p:spPr>
          <a:xfrm>
            <a:off x="2081213" y="3636963"/>
            <a:ext cx="1057275" cy="369887"/>
          </a:xfrm>
          <a:custGeom>
            <a:avLst/>
            <a:gdLst/>
            <a:ahLst/>
            <a:cxnLst>
              <a:cxn ang="0">
                <a:pos x="1670864388" y="267136201"/>
              </a:cxn>
              <a:cxn ang="0">
                <a:pos x="1643141875" y="216733145"/>
              </a:cxn>
              <a:cxn ang="0">
                <a:pos x="1595259700" y="166330088"/>
              </a:cxn>
              <a:cxn ang="0">
                <a:pos x="1524695325" y="123486696"/>
              </a:cxn>
              <a:cxn ang="0">
                <a:pos x="1431448750" y="85685197"/>
              </a:cxn>
              <a:cxn ang="0">
                <a:pos x="1318042513" y="52922416"/>
              </a:cxn>
              <a:cxn ang="0">
                <a:pos x="1189513750" y="25201528"/>
              </a:cxn>
              <a:cxn ang="0">
                <a:pos x="1055946263" y="7559665"/>
              </a:cxn>
              <a:cxn ang="0">
                <a:pos x="912296563" y="0"/>
              </a:cxn>
              <a:cxn ang="0">
                <a:pos x="766127500" y="0"/>
              </a:cxn>
              <a:cxn ang="0">
                <a:pos x="622479388" y="7559665"/>
              </a:cxn>
              <a:cxn ang="0">
                <a:pos x="483870000" y="25201528"/>
              </a:cxn>
              <a:cxn ang="0">
                <a:pos x="355342825" y="52922416"/>
              </a:cxn>
              <a:cxn ang="0">
                <a:pos x="246975313" y="85685197"/>
              </a:cxn>
              <a:cxn ang="0">
                <a:pos x="151209375" y="123486696"/>
              </a:cxn>
              <a:cxn ang="0">
                <a:pos x="78125638" y="166330088"/>
              </a:cxn>
              <a:cxn ang="0">
                <a:pos x="30241875" y="216733145"/>
              </a:cxn>
              <a:cxn ang="0">
                <a:pos x="2520950" y="267136201"/>
              </a:cxn>
              <a:cxn ang="0">
                <a:pos x="2520950" y="317539258"/>
              </a:cxn>
              <a:cxn ang="0">
                <a:pos x="30241875" y="367942315"/>
              </a:cxn>
              <a:cxn ang="0">
                <a:pos x="78125638" y="415824425"/>
              </a:cxn>
              <a:cxn ang="0">
                <a:pos x="151209375" y="458667817"/>
              </a:cxn>
              <a:cxn ang="0">
                <a:pos x="246975313" y="498990263"/>
              </a:cxn>
              <a:cxn ang="0">
                <a:pos x="355342825" y="531751456"/>
              </a:cxn>
              <a:cxn ang="0">
                <a:pos x="483870000" y="556952985"/>
              </a:cxn>
              <a:cxn ang="0">
                <a:pos x="622479388" y="574594848"/>
              </a:cxn>
              <a:cxn ang="0">
                <a:pos x="766127500" y="584675460"/>
              </a:cxn>
              <a:cxn ang="0">
                <a:pos x="912296563" y="584675460"/>
              </a:cxn>
              <a:cxn ang="0">
                <a:pos x="1055946263" y="574594848"/>
              </a:cxn>
              <a:cxn ang="0">
                <a:pos x="1189513750" y="556952985"/>
              </a:cxn>
              <a:cxn ang="0">
                <a:pos x="1318042513" y="531751456"/>
              </a:cxn>
              <a:cxn ang="0">
                <a:pos x="1431448750" y="498990263"/>
              </a:cxn>
              <a:cxn ang="0">
                <a:pos x="1524695325" y="458667817"/>
              </a:cxn>
              <a:cxn ang="0">
                <a:pos x="1595259700" y="415824425"/>
              </a:cxn>
              <a:cxn ang="0">
                <a:pos x="1643141875" y="367942315"/>
              </a:cxn>
              <a:cxn ang="0">
                <a:pos x="1670864388" y="317539258"/>
              </a:cxn>
            </a:cxnLst>
            <a:pathLst>
              <a:path w="666" h="233">
                <a:moveTo>
                  <a:pt x="665" y="116"/>
                </a:moveTo>
                <a:lnTo>
                  <a:pt x="663" y="106"/>
                </a:lnTo>
                <a:lnTo>
                  <a:pt x="660" y="95"/>
                </a:lnTo>
                <a:lnTo>
                  <a:pt x="652" y="86"/>
                </a:lnTo>
                <a:lnTo>
                  <a:pt x="644" y="76"/>
                </a:lnTo>
                <a:lnTo>
                  <a:pt x="633" y="66"/>
                </a:lnTo>
                <a:lnTo>
                  <a:pt x="620" y="58"/>
                </a:lnTo>
                <a:lnTo>
                  <a:pt x="605" y="49"/>
                </a:lnTo>
                <a:lnTo>
                  <a:pt x="587" y="41"/>
                </a:lnTo>
                <a:lnTo>
                  <a:pt x="568" y="34"/>
                </a:lnTo>
                <a:lnTo>
                  <a:pt x="546" y="27"/>
                </a:lnTo>
                <a:lnTo>
                  <a:pt x="523" y="21"/>
                </a:lnTo>
                <a:lnTo>
                  <a:pt x="499" y="15"/>
                </a:lnTo>
                <a:lnTo>
                  <a:pt x="472" y="10"/>
                </a:lnTo>
                <a:lnTo>
                  <a:pt x="445" y="7"/>
                </a:lnTo>
                <a:lnTo>
                  <a:pt x="419" y="3"/>
                </a:lnTo>
                <a:lnTo>
                  <a:pt x="391" y="1"/>
                </a:lnTo>
                <a:lnTo>
                  <a:pt x="362" y="0"/>
                </a:lnTo>
                <a:lnTo>
                  <a:pt x="331" y="0"/>
                </a:lnTo>
                <a:lnTo>
                  <a:pt x="304" y="0"/>
                </a:lnTo>
                <a:lnTo>
                  <a:pt x="274" y="1"/>
                </a:lnTo>
                <a:lnTo>
                  <a:pt x="247" y="3"/>
                </a:lnTo>
                <a:lnTo>
                  <a:pt x="219" y="7"/>
                </a:lnTo>
                <a:lnTo>
                  <a:pt x="192" y="10"/>
                </a:lnTo>
                <a:lnTo>
                  <a:pt x="165" y="15"/>
                </a:lnTo>
                <a:lnTo>
                  <a:pt x="141" y="21"/>
                </a:lnTo>
                <a:lnTo>
                  <a:pt x="119" y="27"/>
                </a:lnTo>
                <a:lnTo>
                  <a:pt x="98" y="34"/>
                </a:lnTo>
                <a:lnTo>
                  <a:pt x="78" y="41"/>
                </a:lnTo>
                <a:lnTo>
                  <a:pt x="60" y="49"/>
                </a:lnTo>
                <a:lnTo>
                  <a:pt x="46" y="58"/>
                </a:lnTo>
                <a:lnTo>
                  <a:pt x="31" y="66"/>
                </a:lnTo>
                <a:lnTo>
                  <a:pt x="20" y="76"/>
                </a:lnTo>
                <a:lnTo>
                  <a:pt x="12" y="86"/>
                </a:lnTo>
                <a:lnTo>
                  <a:pt x="6" y="95"/>
                </a:lnTo>
                <a:lnTo>
                  <a:pt x="1" y="106"/>
                </a:lnTo>
                <a:lnTo>
                  <a:pt x="0" y="116"/>
                </a:lnTo>
                <a:lnTo>
                  <a:pt x="1" y="126"/>
                </a:lnTo>
                <a:lnTo>
                  <a:pt x="6" y="136"/>
                </a:lnTo>
                <a:lnTo>
                  <a:pt x="12" y="146"/>
                </a:lnTo>
                <a:lnTo>
                  <a:pt x="20" y="155"/>
                </a:lnTo>
                <a:lnTo>
                  <a:pt x="31" y="165"/>
                </a:lnTo>
                <a:lnTo>
                  <a:pt x="46" y="174"/>
                </a:lnTo>
                <a:lnTo>
                  <a:pt x="60" y="182"/>
                </a:lnTo>
                <a:lnTo>
                  <a:pt x="78" y="190"/>
                </a:lnTo>
                <a:lnTo>
                  <a:pt x="98" y="198"/>
                </a:lnTo>
                <a:lnTo>
                  <a:pt x="119" y="205"/>
                </a:lnTo>
                <a:lnTo>
                  <a:pt x="141" y="211"/>
                </a:lnTo>
                <a:lnTo>
                  <a:pt x="165" y="217"/>
                </a:lnTo>
                <a:lnTo>
                  <a:pt x="192" y="221"/>
                </a:lnTo>
                <a:lnTo>
                  <a:pt x="219" y="225"/>
                </a:lnTo>
                <a:lnTo>
                  <a:pt x="247" y="228"/>
                </a:lnTo>
                <a:lnTo>
                  <a:pt x="274" y="230"/>
                </a:lnTo>
                <a:lnTo>
                  <a:pt x="304" y="232"/>
                </a:lnTo>
                <a:lnTo>
                  <a:pt x="331" y="232"/>
                </a:lnTo>
                <a:lnTo>
                  <a:pt x="362" y="232"/>
                </a:lnTo>
                <a:lnTo>
                  <a:pt x="391" y="230"/>
                </a:lnTo>
                <a:lnTo>
                  <a:pt x="419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8" y="198"/>
                </a:lnTo>
                <a:lnTo>
                  <a:pt x="587" y="190"/>
                </a:lnTo>
                <a:lnTo>
                  <a:pt x="605" y="182"/>
                </a:lnTo>
                <a:lnTo>
                  <a:pt x="620" y="174"/>
                </a:lnTo>
                <a:lnTo>
                  <a:pt x="633" y="165"/>
                </a:lnTo>
                <a:lnTo>
                  <a:pt x="644" y="155"/>
                </a:lnTo>
                <a:lnTo>
                  <a:pt x="652" y="146"/>
                </a:lnTo>
                <a:lnTo>
                  <a:pt x="660" y="136"/>
                </a:lnTo>
                <a:lnTo>
                  <a:pt x="663" y="126"/>
                </a:lnTo>
                <a:lnTo>
                  <a:pt x="665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89" name="Freeform 10"/>
          <p:cNvSpPr/>
          <p:nvPr/>
        </p:nvSpPr>
        <p:spPr>
          <a:xfrm>
            <a:off x="4191000" y="6143625"/>
            <a:ext cx="1055688" cy="369888"/>
          </a:xfrm>
          <a:custGeom>
            <a:avLst/>
            <a:gdLst/>
            <a:ahLst/>
            <a:cxnLst>
              <a:cxn ang="0">
                <a:pos x="2520951" y="317540117"/>
              </a:cxn>
              <a:cxn ang="0">
                <a:pos x="30241889" y="367943310"/>
              </a:cxn>
              <a:cxn ang="0">
                <a:pos x="78125675" y="415827137"/>
              </a:cxn>
              <a:cxn ang="0">
                <a:pos x="151209447" y="461190011"/>
              </a:cxn>
              <a:cxn ang="0">
                <a:pos x="241935115" y="498991612"/>
              </a:cxn>
              <a:cxn ang="0">
                <a:pos x="355342993" y="531754481"/>
              </a:cxn>
              <a:cxn ang="0">
                <a:pos x="483870229" y="556956078"/>
              </a:cxn>
              <a:cxn ang="0">
                <a:pos x="617439367" y="574596402"/>
              </a:cxn>
              <a:cxn ang="0">
                <a:pos x="761087548" y="584677040"/>
              </a:cxn>
              <a:cxn ang="0">
                <a:pos x="909777631" y="584677040"/>
              </a:cxn>
              <a:cxn ang="0">
                <a:pos x="1053425811" y="574596402"/>
              </a:cxn>
              <a:cxn ang="0">
                <a:pos x="1189514313" y="556956078"/>
              </a:cxn>
              <a:cxn ang="0">
                <a:pos x="1318043137" y="531754481"/>
              </a:cxn>
              <a:cxn ang="0">
                <a:pos x="1428930064" y="498991612"/>
              </a:cxn>
              <a:cxn ang="0">
                <a:pos x="1522175096" y="461190011"/>
              </a:cxn>
              <a:cxn ang="0">
                <a:pos x="1595260456" y="415827137"/>
              </a:cxn>
              <a:cxn ang="0">
                <a:pos x="1645663604" y="367943310"/>
              </a:cxn>
              <a:cxn ang="0">
                <a:pos x="1673384543" y="317540117"/>
              </a:cxn>
              <a:cxn ang="0">
                <a:pos x="1673384543" y="267136924"/>
              </a:cxn>
              <a:cxn ang="0">
                <a:pos x="1645663604" y="216733730"/>
              </a:cxn>
              <a:cxn ang="0">
                <a:pos x="1595260456" y="168851491"/>
              </a:cxn>
              <a:cxn ang="0">
                <a:pos x="1522175096" y="123488617"/>
              </a:cxn>
              <a:cxn ang="0">
                <a:pos x="1428930064" y="85685428"/>
              </a:cxn>
              <a:cxn ang="0">
                <a:pos x="1318043137" y="52924147"/>
              </a:cxn>
              <a:cxn ang="0">
                <a:pos x="1189514313" y="27722550"/>
              </a:cxn>
              <a:cxn ang="0">
                <a:pos x="1053425811" y="10080639"/>
              </a:cxn>
              <a:cxn ang="0">
                <a:pos x="909777631" y="0"/>
              </a:cxn>
              <a:cxn ang="0">
                <a:pos x="761087548" y="0"/>
              </a:cxn>
              <a:cxn ang="0">
                <a:pos x="617439367" y="10080639"/>
              </a:cxn>
              <a:cxn ang="0">
                <a:pos x="483870229" y="27722550"/>
              </a:cxn>
              <a:cxn ang="0">
                <a:pos x="355342993" y="52924147"/>
              </a:cxn>
              <a:cxn ang="0">
                <a:pos x="241935115" y="85685428"/>
              </a:cxn>
              <a:cxn ang="0">
                <a:pos x="151209447" y="126007983"/>
              </a:cxn>
              <a:cxn ang="0">
                <a:pos x="78125675" y="168851491"/>
              </a:cxn>
              <a:cxn ang="0">
                <a:pos x="30241889" y="216733730"/>
              </a:cxn>
              <a:cxn ang="0">
                <a:pos x="2520951" y="267136924"/>
              </a:cxn>
            </a:cxnLst>
            <a:pathLst>
              <a:path w="665" h="233">
                <a:moveTo>
                  <a:pt x="0" y="116"/>
                </a:moveTo>
                <a:lnTo>
                  <a:pt x="1" y="126"/>
                </a:lnTo>
                <a:lnTo>
                  <a:pt x="4" y="136"/>
                </a:lnTo>
                <a:lnTo>
                  <a:pt x="12" y="146"/>
                </a:lnTo>
                <a:lnTo>
                  <a:pt x="20" y="156"/>
                </a:lnTo>
                <a:lnTo>
                  <a:pt x="31" y="165"/>
                </a:lnTo>
                <a:lnTo>
                  <a:pt x="44" y="174"/>
                </a:lnTo>
                <a:lnTo>
                  <a:pt x="60" y="183"/>
                </a:lnTo>
                <a:lnTo>
                  <a:pt x="77" y="191"/>
                </a:lnTo>
                <a:lnTo>
                  <a:pt x="96" y="198"/>
                </a:lnTo>
                <a:lnTo>
                  <a:pt x="118" y="205"/>
                </a:lnTo>
                <a:lnTo>
                  <a:pt x="141" y="211"/>
                </a:lnTo>
                <a:lnTo>
                  <a:pt x="167" y="217"/>
                </a:lnTo>
                <a:lnTo>
                  <a:pt x="192" y="221"/>
                </a:lnTo>
                <a:lnTo>
                  <a:pt x="219" y="225"/>
                </a:lnTo>
                <a:lnTo>
                  <a:pt x="245" y="228"/>
                </a:lnTo>
                <a:lnTo>
                  <a:pt x="275" y="231"/>
                </a:lnTo>
                <a:lnTo>
                  <a:pt x="302" y="232"/>
                </a:lnTo>
                <a:lnTo>
                  <a:pt x="333" y="232"/>
                </a:lnTo>
                <a:lnTo>
                  <a:pt x="361" y="232"/>
                </a:lnTo>
                <a:lnTo>
                  <a:pt x="390" y="231"/>
                </a:lnTo>
                <a:lnTo>
                  <a:pt x="418" y="228"/>
                </a:lnTo>
                <a:lnTo>
                  <a:pt x="445" y="225"/>
                </a:lnTo>
                <a:lnTo>
                  <a:pt x="472" y="221"/>
                </a:lnTo>
                <a:lnTo>
                  <a:pt x="499" y="217"/>
                </a:lnTo>
                <a:lnTo>
                  <a:pt x="523" y="211"/>
                </a:lnTo>
                <a:lnTo>
                  <a:pt x="546" y="205"/>
                </a:lnTo>
                <a:lnTo>
                  <a:pt x="567" y="198"/>
                </a:lnTo>
                <a:lnTo>
                  <a:pt x="587" y="191"/>
                </a:lnTo>
                <a:lnTo>
                  <a:pt x="604" y="183"/>
                </a:lnTo>
                <a:lnTo>
                  <a:pt x="620" y="174"/>
                </a:lnTo>
                <a:lnTo>
                  <a:pt x="633" y="165"/>
                </a:lnTo>
                <a:lnTo>
                  <a:pt x="644" y="156"/>
                </a:lnTo>
                <a:lnTo>
                  <a:pt x="653" y="146"/>
                </a:lnTo>
                <a:lnTo>
                  <a:pt x="659" y="136"/>
                </a:lnTo>
                <a:lnTo>
                  <a:pt x="664" y="126"/>
                </a:lnTo>
                <a:lnTo>
                  <a:pt x="664" y="116"/>
                </a:lnTo>
                <a:lnTo>
                  <a:pt x="664" y="106"/>
                </a:lnTo>
                <a:lnTo>
                  <a:pt x="659" y="96"/>
                </a:lnTo>
                <a:lnTo>
                  <a:pt x="653" y="86"/>
                </a:lnTo>
                <a:lnTo>
                  <a:pt x="644" y="76"/>
                </a:lnTo>
                <a:lnTo>
                  <a:pt x="633" y="67"/>
                </a:lnTo>
                <a:lnTo>
                  <a:pt x="619" y="58"/>
                </a:lnTo>
                <a:lnTo>
                  <a:pt x="604" y="49"/>
                </a:lnTo>
                <a:lnTo>
                  <a:pt x="587" y="41"/>
                </a:lnTo>
                <a:lnTo>
                  <a:pt x="567" y="34"/>
                </a:lnTo>
                <a:lnTo>
                  <a:pt x="546" y="27"/>
                </a:lnTo>
                <a:lnTo>
                  <a:pt x="523" y="21"/>
                </a:lnTo>
                <a:lnTo>
                  <a:pt x="498" y="15"/>
                </a:lnTo>
                <a:lnTo>
                  <a:pt x="472" y="11"/>
                </a:lnTo>
                <a:lnTo>
                  <a:pt x="445" y="7"/>
                </a:lnTo>
                <a:lnTo>
                  <a:pt x="418" y="4"/>
                </a:lnTo>
                <a:lnTo>
                  <a:pt x="390" y="2"/>
                </a:lnTo>
                <a:lnTo>
                  <a:pt x="361" y="0"/>
                </a:lnTo>
                <a:lnTo>
                  <a:pt x="332" y="0"/>
                </a:lnTo>
                <a:lnTo>
                  <a:pt x="302" y="0"/>
                </a:lnTo>
                <a:lnTo>
                  <a:pt x="275" y="2"/>
                </a:lnTo>
                <a:lnTo>
                  <a:pt x="245" y="4"/>
                </a:lnTo>
                <a:lnTo>
                  <a:pt x="219" y="7"/>
                </a:lnTo>
                <a:lnTo>
                  <a:pt x="192" y="11"/>
                </a:lnTo>
                <a:lnTo>
                  <a:pt x="166" y="15"/>
                </a:lnTo>
                <a:lnTo>
                  <a:pt x="141" y="21"/>
                </a:lnTo>
                <a:lnTo>
                  <a:pt x="118" y="27"/>
                </a:lnTo>
                <a:lnTo>
                  <a:pt x="96" y="34"/>
                </a:lnTo>
                <a:lnTo>
                  <a:pt x="77" y="42"/>
                </a:lnTo>
                <a:lnTo>
                  <a:pt x="60" y="50"/>
                </a:lnTo>
                <a:lnTo>
                  <a:pt x="44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4" y="96"/>
                </a:lnTo>
                <a:lnTo>
                  <a:pt x="1" y="106"/>
                </a:lnTo>
                <a:lnTo>
                  <a:pt x="0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0" name="Freeform 11"/>
          <p:cNvSpPr/>
          <p:nvPr/>
        </p:nvSpPr>
        <p:spPr>
          <a:xfrm>
            <a:off x="4191000" y="3429000"/>
            <a:ext cx="1055688" cy="371475"/>
          </a:xfrm>
          <a:custGeom>
            <a:avLst/>
            <a:gdLst/>
            <a:ahLst/>
            <a:cxnLst>
              <a:cxn ang="0">
                <a:pos x="2520951" y="320060638"/>
              </a:cxn>
              <a:cxn ang="0">
                <a:pos x="30241889" y="370463763"/>
              </a:cxn>
              <a:cxn ang="0">
                <a:pos x="78125675" y="418345938"/>
              </a:cxn>
              <a:cxn ang="0">
                <a:pos x="151209447" y="461189388"/>
              </a:cxn>
              <a:cxn ang="0">
                <a:pos x="241935115" y="501511888"/>
              </a:cxn>
              <a:cxn ang="0">
                <a:pos x="355342993" y="534273125"/>
              </a:cxn>
              <a:cxn ang="0">
                <a:pos x="483870229" y="559474688"/>
              </a:cxn>
              <a:cxn ang="0">
                <a:pos x="617439367" y="577116575"/>
              </a:cxn>
              <a:cxn ang="0">
                <a:pos x="761087548" y="584676250"/>
              </a:cxn>
              <a:cxn ang="0">
                <a:pos x="909777631" y="584676250"/>
              </a:cxn>
              <a:cxn ang="0">
                <a:pos x="1053425811" y="577116575"/>
              </a:cxn>
              <a:cxn ang="0">
                <a:pos x="1189514313" y="559474688"/>
              </a:cxn>
              <a:cxn ang="0">
                <a:pos x="1318043137" y="534273125"/>
              </a:cxn>
              <a:cxn ang="0">
                <a:pos x="1428930064" y="501511888"/>
              </a:cxn>
              <a:cxn ang="0">
                <a:pos x="1522175096" y="461189388"/>
              </a:cxn>
              <a:cxn ang="0">
                <a:pos x="1595260456" y="418345938"/>
              </a:cxn>
              <a:cxn ang="0">
                <a:pos x="1645663604" y="370463763"/>
              </a:cxn>
              <a:cxn ang="0">
                <a:pos x="1673384543" y="320060638"/>
              </a:cxn>
              <a:cxn ang="0">
                <a:pos x="1673384543" y="267136563"/>
              </a:cxn>
              <a:cxn ang="0">
                <a:pos x="1645663604" y="219254388"/>
              </a:cxn>
              <a:cxn ang="0">
                <a:pos x="1595260456" y="171370625"/>
              </a:cxn>
              <a:cxn ang="0">
                <a:pos x="1522175096" y="126007813"/>
              </a:cxn>
              <a:cxn ang="0">
                <a:pos x="1428930064" y="85685313"/>
              </a:cxn>
              <a:cxn ang="0">
                <a:pos x="1318043137" y="52924075"/>
              </a:cxn>
              <a:cxn ang="0">
                <a:pos x="1189514313" y="30241875"/>
              </a:cxn>
              <a:cxn ang="0">
                <a:pos x="1053425811" y="12601575"/>
              </a:cxn>
              <a:cxn ang="0">
                <a:pos x="909777631" y="2520950"/>
              </a:cxn>
              <a:cxn ang="0">
                <a:pos x="761087548" y="2520950"/>
              </a:cxn>
              <a:cxn ang="0">
                <a:pos x="617439367" y="12601575"/>
              </a:cxn>
              <a:cxn ang="0">
                <a:pos x="483870229" y="30241875"/>
              </a:cxn>
              <a:cxn ang="0">
                <a:pos x="355342993" y="55443438"/>
              </a:cxn>
              <a:cxn ang="0">
                <a:pos x="241935115" y="88206263"/>
              </a:cxn>
              <a:cxn ang="0">
                <a:pos x="151209447" y="126007813"/>
              </a:cxn>
              <a:cxn ang="0">
                <a:pos x="78125675" y="171370625"/>
              </a:cxn>
              <a:cxn ang="0">
                <a:pos x="30241889" y="219254388"/>
              </a:cxn>
              <a:cxn ang="0">
                <a:pos x="2520951" y="269657513"/>
              </a:cxn>
            </a:cxnLst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2" y="147"/>
                </a:lnTo>
                <a:lnTo>
                  <a:pt x="20" y="157"/>
                </a:lnTo>
                <a:lnTo>
                  <a:pt x="31" y="166"/>
                </a:lnTo>
                <a:lnTo>
                  <a:pt x="44" y="175"/>
                </a:lnTo>
                <a:lnTo>
                  <a:pt x="60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5" y="229"/>
                </a:lnTo>
                <a:lnTo>
                  <a:pt x="275" y="231"/>
                </a:lnTo>
                <a:lnTo>
                  <a:pt x="302" y="232"/>
                </a:lnTo>
                <a:lnTo>
                  <a:pt x="333" y="233"/>
                </a:lnTo>
                <a:lnTo>
                  <a:pt x="361" y="232"/>
                </a:lnTo>
                <a:lnTo>
                  <a:pt x="390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9" y="217"/>
                </a:lnTo>
                <a:lnTo>
                  <a:pt x="523" y="212"/>
                </a:lnTo>
                <a:lnTo>
                  <a:pt x="546" y="206"/>
                </a:lnTo>
                <a:lnTo>
                  <a:pt x="567" y="199"/>
                </a:lnTo>
                <a:lnTo>
                  <a:pt x="587" y="191"/>
                </a:lnTo>
                <a:lnTo>
                  <a:pt x="604" y="183"/>
                </a:lnTo>
                <a:lnTo>
                  <a:pt x="620" y="175"/>
                </a:lnTo>
                <a:lnTo>
                  <a:pt x="633" y="166"/>
                </a:lnTo>
                <a:lnTo>
                  <a:pt x="644" y="157"/>
                </a:lnTo>
                <a:lnTo>
                  <a:pt x="653" y="147"/>
                </a:lnTo>
                <a:lnTo>
                  <a:pt x="659" y="137"/>
                </a:lnTo>
                <a:lnTo>
                  <a:pt x="664" y="127"/>
                </a:lnTo>
                <a:lnTo>
                  <a:pt x="664" y="117"/>
                </a:lnTo>
                <a:lnTo>
                  <a:pt x="664" y="106"/>
                </a:lnTo>
                <a:lnTo>
                  <a:pt x="659" y="97"/>
                </a:lnTo>
                <a:lnTo>
                  <a:pt x="653" y="87"/>
                </a:lnTo>
                <a:lnTo>
                  <a:pt x="644" y="77"/>
                </a:lnTo>
                <a:lnTo>
                  <a:pt x="633" y="68"/>
                </a:lnTo>
                <a:lnTo>
                  <a:pt x="619" y="59"/>
                </a:lnTo>
                <a:lnTo>
                  <a:pt x="604" y="50"/>
                </a:lnTo>
                <a:lnTo>
                  <a:pt x="587" y="42"/>
                </a:lnTo>
                <a:lnTo>
                  <a:pt x="567" y="34"/>
                </a:lnTo>
                <a:lnTo>
                  <a:pt x="546" y="28"/>
                </a:lnTo>
                <a:lnTo>
                  <a:pt x="523" y="21"/>
                </a:lnTo>
                <a:lnTo>
                  <a:pt x="498" y="16"/>
                </a:lnTo>
                <a:lnTo>
                  <a:pt x="472" y="12"/>
                </a:lnTo>
                <a:lnTo>
                  <a:pt x="445" y="7"/>
                </a:lnTo>
                <a:lnTo>
                  <a:pt x="418" y="5"/>
                </a:lnTo>
                <a:lnTo>
                  <a:pt x="390" y="3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5" y="3"/>
                </a:lnTo>
                <a:lnTo>
                  <a:pt x="245" y="5"/>
                </a:lnTo>
                <a:lnTo>
                  <a:pt x="219" y="8"/>
                </a:lnTo>
                <a:lnTo>
                  <a:pt x="192" y="12"/>
                </a:lnTo>
                <a:lnTo>
                  <a:pt x="166" y="16"/>
                </a:lnTo>
                <a:lnTo>
                  <a:pt x="141" y="22"/>
                </a:lnTo>
                <a:lnTo>
                  <a:pt x="118" y="28"/>
                </a:lnTo>
                <a:lnTo>
                  <a:pt x="96" y="35"/>
                </a:lnTo>
                <a:lnTo>
                  <a:pt x="77" y="42"/>
                </a:lnTo>
                <a:lnTo>
                  <a:pt x="60" y="50"/>
                </a:lnTo>
                <a:lnTo>
                  <a:pt x="44" y="59"/>
                </a:lnTo>
                <a:lnTo>
                  <a:pt x="31" y="68"/>
                </a:lnTo>
                <a:lnTo>
                  <a:pt x="20" y="77"/>
                </a:lnTo>
                <a:lnTo>
                  <a:pt x="12" y="87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1" name="Freeform 12"/>
          <p:cNvSpPr/>
          <p:nvPr/>
        </p:nvSpPr>
        <p:spPr>
          <a:xfrm>
            <a:off x="3071813" y="3906838"/>
            <a:ext cx="1055687" cy="371475"/>
          </a:xfrm>
          <a:custGeom>
            <a:avLst/>
            <a:gdLst/>
            <a:ahLst/>
            <a:cxnLst>
              <a:cxn ang="0">
                <a:pos x="2519361" y="320060638"/>
              </a:cxn>
              <a:cxn ang="0">
                <a:pos x="25201551" y="370463763"/>
              </a:cxn>
              <a:cxn ang="0">
                <a:pos x="78124013" y="418345938"/>
              </a:cxn>
              <a:cxn ang="0">
                <a:pos x="148688355" y="461189388"/>
              </a:cxn>
              <a:cxn ang="0">
                <a:pos x="241934885" y="501511888"/>
              </a:cxn>
              <a:cxn ang="0">
                <a:pos x="355341069" y="534273125"/>
              </a:cxn>
              <a:cxn ang="0">
                <a:pos x="481348822" y="559474688"/>
              </a:cxn>
              <a:cxn ang="0">
                <a:pos x="617437195" y="577116575"/>
              </a:cxn>
              <a:cxn ang="0">
                <a:pos x="761086827" y="584676250"/>
              </a:cxn>
              <a:cxn ang="0">
                <a:pos x="909775182" y="584676250"/>
              </a:cxn>
              <a:cxn ang="0">
                <a:pos x="1053424814" y="577116575"/>
              </a:cxn>
              <a:cxn ang="0">
                <a:pos x="1189513187" y="559474688"/>
              </a:cxn>
              <a:cxn ang="0">
                <a:pos x="1315520939" y="534273125"/>
              </a:cxn>
              <a:cxn ang="0">
                <a:pos x="1423886813" y="501511888"/>
              </a:cxn>
              <a:cxn ang="0">
                <a:pos x="1519652705" y="461189388"/>
              </a:cxn>
              <a:cxn ang="0">
                <a:pos x="1592737996" y="418345938"/>
              </a:cxn>
              <a:cxn ang="0">
                <a:pos x="1645660458" y="370463763"/>
              </a:cxn>
              <a:cxn ang="0">
                <a:pos x="1668342647" y="320060638"/>
              </a:cxn>
              <a:cxn ang="0">
                <a:pos x="1668342647" y="267136563"/>
              </a:cxn>
              <a:cxn ang="0">
                <a:pos x="1645660458" y="216733438"/>
              </a:cxn>
              <a:cxn ang="0">
                <a:pos x="1592737996" y="171370625"/>
              </a:cxn>
              <a:cxn ang="0">
                <a:pos x="1519652705" y="126007813"/>
              </a:cxn>
              <a:cxn ang="0">
                <a:pos x="1423886813" y="85685313"/>
              </a:cxn>
              <a:cxn ang="0">
                <a:pos x="1315520939" y="52924075"/>
              </a:cxn>
              <a:cxn ang="0">
                <a:pos x="1189513187" y="27722513"/>
              </a:cxn>
              <a:cxn ang="0">
                <a:pos x="1048384503" y="12601575"/>
              </a:cxn>
              <a:cxn ang="0">
                <a:pos x="909775182" y="2520950"/>
              </a:cxn>
              <a:cxn ang="0">
                <a:pos x="761086827" y="2520950"/>
              </a:cxn>
              <a:cxn ang="0">
                <a:pos x="617437195" y="12601575"/>
              </a:cxn>
              <a:cxn ang="0">
                <a:pos x="481348822" y="30241875"/>
              </a:cxn>
              <a:cxn ang="0">
                <a:pos x="355341069" y="52924075"/>
              </a:cxn>
              <a:cxn ang="0">
                <a:pos x="241934885" y="88206263"/>
              </a:cxn>
              <a:cxn ang="0">
                <a:pos x="148688355" y="126007813"/>
              </a:cxn>
              <a:cxn ang="0">
                <a:pos x="78124013" y="171370625"/>
              </a:cxn>
              <a:cxn ang="0">
                <a:pos x="25201551" y="216733438"/>
              </a:cxn>
              <a:cxn ang="0">
                <a:pos x="2519361" y="269657513"/>
              </a:cxn>
            </a:cxnLst>
            <a:pathLst>
              <a:path w="665" h="234">
                <a:moveTo>
                  <a:pt x="0" y="117"/>
                </a:moveTo>
                <a:lnTo>
                  <a:pt x="1" y="127"/>
                </a:lnTo>
                <a:lnTo>
                  <a:pt x="4" y="137"/>
                </a:lnTo>
                <a:lnTo>
                  <a:pt x="10" y="147"/>
                </a:lnTo>
                <a:lnTo>
                  <a:pt x="19" y="156"/>
                </a:lnTo>
                <a:lnTo>
                  <a:pt x="31" y="166"/>
                </a:lnTo>
                <a:lnTo>
                  <a:pt x="43" y="175"/>
                </a:lnTo>
                <a:lnTo>
                  <a:pt x="59" y="183"/>
                </a:lnTo>
                <a:lnTo>
                  <a:pt x="77" y="191"/>
                </a:lnTo>
                <a:lnTo>
                  <a:pt x="96" y="199"/>
                </a:lnTo>
                <a:lnTo>
                  <a:pt x="118" y="206"/>
                </a:lnTo>
                <a:lnTo>
                  <a:pt x="141" y="212"/>
                </a:lnTo>
                <a:lnTo>
                  <a:pt x="166" y="217"/>
                </a:lnTo>
                <a:lnTo>
                  <a:pt x="191" y="222"/>
                </a:lnTo>
                <a:lnTo>
                  <a:pt x="218" y="226"/>
                </a:lnTo>
                <a:lnTo>
                  <a:pt x="245" y="229"/>
                </a:lnTo>
                <a:lnTo>
                  <a:pt x="273" y="231"/>
                </a:lnTo>
                <a:lnTo>
                  <a:pt x="302" y="232"/>
                </a:lnTo>
                <a:lnTo>
                  <a:pt x="332" y="233"/>
                </a:lnTo>
                <a:lnTo>
                  <a:pt x="361" y="232"/>
                </a:lnTo>
                <a:lnTo>
                  <a:pt x="388" y="231"/>
                </a:lnTo>
                <a:lnTo>
                  <a:pt x="418" y="229"/>
                </a:lnTo>
                <a:lnTo>
                  <a:pt x="445" y="226"/>
                </a:lnTo>
                <a:lnTo>
                  <a:pt x="472" y="222"/>
                </a:lnTo>
                <a:lnTo>
                  <a:pt x="498" y="217"/>
                </a:lnTo>
                <a:lnTo>
                  <a:pt x="522" y="212"/>
                </a:lnTo>
                <a:lnTo>
                  <a:pt x="545" y="205"/>
                </a:lnTo>
                <a:lnTo>
                  <a:pt x="565" y="199"/>
                </a:lnTo>
                <a:lnTo>
                  <a:pt x="586" y="191"/>
                </a:lnTo>
                <a:lnTo>
                  <a:pt x="603" y="183"/>
                </a:lnTo>
                <a:lnTo>
                  <a:pt x="619" y="175"/>
                </a:lnTo>
                <a:lnTo>
                  <a:pt x="632" y="166"/>
                </a:lnTo>
                <a:lnTo>
                  <a:pt x="643" y="156"/>
                </a:lnTo>
                <a:lnTo>
                  <a:pt x="653" y="147"/>
                </a:lnTo>
                <a:lnTo>
                  <a:pt x="659" y="137"/>
                </a:lnTo>
                <a:lnTo>
                  <a:pt x="662" y="127"/>
                </a:lnTo>
                <a:lnTo>
                  <a:pt x="664" y="117"/>
                </a:lnTo>
                <a:lnTo>
                  <a:pt x="662" y="106"/>
                </a:lnTo>
                <a:lnTo>
                  <a:pt x="659" y="96"/>
                </a:lnTo>
                <a:lnTo>
                  <a:pt x="653" y="86"/>
                </a:lnTo>
                <a:lnTo>
                  <a:pt x="643" y="77"/>
                </a:lnTo>
                <a:lnTo>
                  <a:pt x="632" y="68"/>
                </a:lnTo>
                <a:lnTo>
                  <a:pt x="619" y="58"/>
                </a:lnTo>
                <a:lnTo>
                  <a:pt x="603" y="50"/>
                </a:lnTo>
                <a:lnTo>
                  <a:pt x="586" y="42"/>
                </a:lnTo>
                <a:lnTo>
                  <a:pt x="565" y="34"/>
                </a:lnTo>
                <a:lnTo>
                  <a:pt x="545" y="28"/>
                </a:lnTo>
                <a:lnTo>
                  <a:pt x="522" y="21"/>
                </a:lnTo>
                <a:lnTo>
                  <a:pt x="498" y="16"/>
                </a:lnTo>
                <a:lnTo>
                  <a:pt x="472" y="11"/>
                </a:lnTo>
                <a:lnTo>
                  <a:pt x="445" y="7"/>
                </a:lnTo>
                <a:lnTo>
                  <a:pt x="416" y="5"/>
                </a:lnTo>
                <a:lnTo>
                  <a:pt x="388" y="2"/>
                </a:lnTo>
                <a:lnTo>
                  <a:pt x="361" y="1"/>
                </a:lnTo>
                <a:lnTo>
                  <a:pt x="332" y="0"/>
                </a:lnTo>
                <a:lnTo>
                  <a:pt x="302" y="1"/>
                </a:lnTo>
                <a:lnTo>
                  <a:pt x="273" y="2"/>
                </a:lnTo>
                <a:lnTo>
                  <a:pt x="245" y="5"/>
                </a:lnTo>
                <a:lnTo>
                  <a:pt x="218" y="7"/>
                </a:lnTo>
                <a:lnTo>
                  <a:pt x="191" y="12"/>
                </a:lnTo>
                <a:lnTo>
                  <a:pt x="166" y="16"/>
                </a:lnTo>
                <a:lnTo>
                  <a:pt x="141" y="21"/>
                </a:lnTo>
                <a:lnTo>
                  <a:pt x="117" y="28"/>
                </a:lnTo>
                <a:lnTo>
                  <a:pt x="96" y="35"/>
                </a:lnTo>
                <a:lnTo>
                  <a:pt x="77" y="42"/>
                </a:lnTo>
                <a:lnTo>
                  <a:pt x="59" y="50"/>
                </a:lnTo>
                <a:lnTo>
                  <a:pt x="43" y="58"/>
                </a:lnTo>
                <a:lnTo>
                  <a:pt x="31" y="68"/>
                </a:lnTo>
                <a:lnTo>
                  <a:pt x="19" y="77"/>
                </a:lnTo>
                <a:lnTo>
                  <a:pt x="10" y="86"/>
                </a:lnTo>
                <a:lnTo>
                  <a:pt x="4" y="97"/>
                </a:lnTo>
                <a:lnTo>
                  <a:pt x="1" y="107"/>
                </a:lnTo>
                <a:lnTo>
                  <a:pt x="0" y="11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2" name="Freeform 13"/>
          <p:cNvSpPr/>
          <p:nvPr/>
        </p:nvSpPr>
        <p:spPr>
          <a:xfrm>
            <a:off x="4138613" y="4364038"/>
            <a:ext cx="1176337" cy="609600"/>
          </a:xfrm>
          <a:custGeom>
            <a:avLst/>
            <a:gdLst/>
            <a:ahLst/>
            <a:cxnLst>
              <a:cxn ang="0">
                <a:pos x="0" y="481350638"/>
              </a:cxn>
              <a:cxn ang="0">
                <a:pos x="919855847" y="0"/>
              </a:cxn>
              <a:cxn ang="0">
                <a:pos x="1864914832" y="498990938"/>
              </a:cxn>
              <a:cxn ang="0">
                <a:pos x="919855847" y="965220638"/>
              </a:cxn>
              <a:cxn ang="0">
                <a:pos x="0" y="481350638"/>
              </a:cxn>
            </a:cxnLst>
            <a:pathLst>
              <a:path w="741" h="384">
                <a:moveTo>
                  <a:pt x="0" y="191"/>
                </a:moveTo>
                <a:lnTo>
                  <a:pt x="365" y="0"/>
                </a:lnTo>
                <a:lnTo>
                  <a:pt x="740" y="198"/>
                </a:lnTo>
                <a:lnTo>
                  <a:pt x="365" y="383"/>
                </a:lnTo>
                <a:lnTo>
                  <a:pt x="0" y="19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3" name="Freeform 14"/>
          <p:cNvSpPr/>
          <p:nvPr/>
        </p:nvSpPr>
        <p:spPr>
          <a:xfrm>
            <a:off x="2081213" y="4505325"/>
            <a:ext cx="1249362" cy="331788"/>
          </a:xfrm>
          <a:custGeom>
            <a:avLst/>
            <a:gdLst/>
            <a:ahLst/>
            <a:cxnLst>
              <a:cxn ang="0">
                <a:pos x="1980842020" y="524193290"/>
              </a:cxn>
              <a:cxn ang="0">
                <a:pos x="1980842020" y="0"/>
              </a:cxn>
              <a:cxn ang="0">
                <a:pos x="0" y="0"/>
              </a:cxn>
              <a:cxn ang="0">
                <a:pos x="0" y="524193290"/>
              </a:cxn>
              <a:cxn ang="0">
                <a:pos x="1980842020" y="524193290"/>
              </a:cxn>
            </a:cxnLst>
            <a:pathLst>
              <a:path w="787" h="209">
                <a:moveTo>
                  <a:pt x="786" y="208"/>
                </a:moveTo>
                <a:lnTo>
                  <a:pt x="786" y="0"/>
                </a:lnTo>
                <a:lnTo>
                  <a:pt x="0" y="0"/>
                </a:lnTo>
                <a:lnTo>
                  <a:pt x="0" y="208"/>
                </a:lnTo>
                <a:lnTo>
                  <a:pt x="786" y="208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4" name="Freeform 15"/>
          <p:cNvSpPr/>
          <p:nvPr/>
        </p:nvSpPr>
        <p:spPr>
          <a:xfrm>
            <a:off x="6299200" y="3646488"/>
            <a:ext cx="1058863" cy="371475"/>
          </a:xfrm>
          <a:custGeom>
            <a:avLst/>
            <a:gdLst/>
            <a:ahLst/>
            <a:cxnLst>
              <a:cxn ang="0">
                <a:pos x="1673384540" y="269657513"/>
              </a:cxn>
              <a:cxn ang="0">
                <a:pos x="1650703917" y="216733438"/>
              </a:cxn>
              <a:cxn ang="0">
                <a:pos x="1597779817" y="168851263"/>
              </a:cxn>
              <a:cxn ang="0">
                <a:pos x="1527215409" y="126007813"/>
              </a:cxn>
              <a:cxn ang="0">
                <a:pos x="1431449426" y="88206263"/>
              </a:cxn>
              <a:cxn ang="0">
                <a:pos x="1320562499" y="52924075"/>
              </a:cxn>
              <a:cxn ang="0">
                <a:pos x="1194554627" y="27722513"/>
              </a:cxn>
              <a:cxn ang="0">
                <a:pos x="1055946761" y="10080625"/>
              </a:cxn>
              <a:cxn ang="0">
                <a:pos x="912296993" y="2520950"/>
              </a:cxn>
              <a:cxn ang="0">
                <a:pos x="766127862" y="2520950"/>
              </a:cxn>
              <a:cxn ang="0">
                <a:pos x="622479681" y="10080625"/>
              </a:cxn>
              <a:cxn ang="0">
                <a:pos x="483870228" y="27722513"/>
              </a:cxn>
              <a:cxn ang="0">
                <a:pos x="360383308" y="52924075"/>
              </a:cxn>
              <a:cxn ang="0">
                <a:pos x="246975429" y="88206263"/>
              </a:cxn>
              <a:cxn ang="0">
                <a:pos x="151209446" y="126007813"/>
              </a:cxn>
              <a:cxn ang="0">
                <a:pos x="78125674" y="168851263"/>
              </a:cxn>
              <a:cxn ang="0">
                <a:pos x="30241889" y="216733438"/>
              </a:cxn>
              <a:cxn ang="0">
                <a:pos x="5040315" y="269657513"/>
              </a:cxn>
              <a:cxn ang="0">
                <a:pos x="5040315" y="320060638"/>
              </a:cxn>
              <a:cxn ang="0">
                <a:pos x="30241889" y="370463763"/>
              </a:cxn>
              <a:cxn ang="0">
                <a:pos x="78125674" y="418345938"/>
              </a:cxn>
              <a:cxn ang="0">
                <a:pos x="151209446" y="461189388"/>
              </a:cxn>
              <a:cxn ang="0">
                <a:pos x="246975429" y="501511888"/>
              </a:cxn>
              <a:cxn ang="0">
                <a:pos x="360383308" y="534273125"/>
              </a:cxn>
              <a:cxn ang="0">
                <a:pos x="483870228" y="559474688"/>
              </a:cxn>
              <a:cxn ang="0">
                <a:pos x="622479681" y="577116575"/>
              </a:cxn>
              <a:cxn ang="0">
                <a:pos x="766127862" y="584676250"/>
              </a:cxn>
              <a:cxn ang="0">
                <a:pos x="912296993" y="584676250"/>
              </a:cxn>
              <a:cxn ang="0">
                <a:pos x="1055946761" y="577116575"/>
              </a:cxn>
              <a:cxn ang="0">
                <a:pos x="1194554627" y="559474688"/>
              </a:cxn>
              <a:cxn ang="0">
                <a:pos x="1320562499" y="534273125"/>
              </a:cxn>
              <a:cxn ang="0">
                <a:pos x="1431449426" y="501511888"/>
              </a:cxn>
              <a:cxn ang="0">
                <a:pos x="1527215409" y="461189388"/>
              </a:cxn>
              <a:cxn ang="0">
                <a:pos x="1597779817" y="418345938"/>
              </a:cxn>
              <a:cxn ang="0">
                <a:pos x="1650703917" y="370463763"/>
              </a:cxn>
              <a:cxn ang="0">
                <a:pos x="1673384540" y="320060638"/>
              </a:cxn>
            </a:cxnLst>
            <a:pathLst>
              <a:path w="667" h="234">
                <a:moveTo>
                  <a:pt x="666" y="116"/>
                </a:moveTo>
                <a:lnTo>
                  <a:pt x="664" y="107"/>
                </a:lnTo>
                <a:lnTo>
                  <a:pt x="661" y="96"/>
                </a:lnTo>
                <a:lnTo>
                  <a:pt x="655" y="86"/>
                </a:lnTo>
                <a:lnTo>
                  <a:pt x="646" y="77"/>
                </a:lnTo>
                <a:lnTo>
                  <a:pt x="634" y="67"/>
                </a:lnTo>
                <a:lnTo>
                  <a:pt x="621" y="58"/>
                </a:lnTo>
                <a:lnTo>
                  <a:pt x="606" y="50"/>
                </a:lnTo>
                <a:lnTo>
                  <a:pt x="588" y="42"/>
                </a:lnTo>
                <a:lnTo>
                  <a:pt x="568" y="35"/>
                </a:lnTo>
                <a:lnTo>
                  <a:pt x="547" y="28"/>
                </a:lnTo>
                <a:lnTo>
                  <a:pt x="524" y="21"/>
                </a:lnTo>
                <a:lnTo>
                  <a:pt x="499" y="16"/>
                </a:lnTo>
                <a:lnTo>
                  <a:pt x="474" y="11"/>
                </a:lnTo>
                <a:lnTo>
                  <a:pt x="447" y="7"/>
                </a:lnTo>
                <a:lnTo>
                  <a:pt x="419" y="4"/>
                </a:lnTo>
                <a:lnTo>
                  <a:pt x="391" y="2"/>
                </a:lnTo>
                <a:lnTo>
                  <a:pt x="362" y="1"/>
                </a:lnTo>
                <a:lnTo>
                  <a:pt x="333" y="0"/>
                </a:lnTo>
                <a:lnTo>
                  <a:pt x="304" y="1"/>
                </a:lnTo>
                <a:lnTo>
                  <a:pt x="275" y="2"/>
                </a:lnTo>
                <a:lnTo>
                  <a:pt x="247" y="4"/>
                </a:lnTo>
                <a:lnTo>
                  <a:pt x="219" y="7"/>
                </a:lnTo>
                <a:lnTo>
                  <a:pt x="192" y="11"/>
                </a:lnTo>
                <a:lnTo>
                  <a:pt x="167" y="16"/>
                </a:lnTo>
                <a:lnTo>
                  <a:pt x="143" y="21"/>
                </a:lnTo>
                <a:lnTo>
                  <a:pt x="120" y="28"/>
                </a:lnTo>
                <a:lnTo>
                  <a:pt x="98" y="35"/>
                </a:lnTo>
                <a:lnTo>
                  <a:pt x="78" y="42"/>
                </a:lnTo>
                <a:lnTo>
                  <a:pt x="60" y="50"/>
                </a:lnTo>
                <a:lnTo>
                  <a:pt x="46" y="58"/>
                </a:lnTo>
                <a:lnTo>
                  <a:pt x="31" y="67"/>
                </a:lnTo>
                <a:lnTo>
                  <a:pt x="20" y="77"/>
                </a:lnTo>
                <a:lnTo>
                  <a:pt x="12" y="86"/>
                </a:lnTo>
                <a:lnTo>
                  <a:pt x="6" y="96"/>
                </a:lnTo>
                <a:lnTo>
                  <a:pt x="2" y="107"/>
                </a:lnTo>
                <a:lnTo>
                  <a:pt x="0" y="116"/>
                </a:lnTo>
                <a:lnTo>
                  <a:pt x="2" y="127"/>
                </a:lnTo>
                <a:lnTo>
                  <a:pt x="6" y="137"/>
                </a:lnTo>
                <a:lnTo>
                  <a:pt x="12" y="147"/>
                </a:lnTo>
                <a:lnTo>
                  <a:pt x="20" y="156"/>
                </a:lnTo>
                <a:lnTo>
                  <a:pt x="31" y="166"/>
                </a:lnTo>
                <a:lnTo>
                  <a:pt x="46" y="175"/>
                </a:lnTo>
                <a:lnTo>
                  <a:pt x="60" y="183"/>
                </a:lnTo>
                <a:lnTo>
                  <a:pt x="78" y="191"/>
                </a:lnTo>
                <a:lnTo>
                  <a:pt x="98" y="199"/>
                </a:lnTo>
                <a:lnTo>
                  <a:pt x="120" y="206"/>
                </a:lnTo>
                <a:lnTo>
                  <a:pt x="143" y="212"/>
                </a:lnTo>
                <a:lnTo>
                  <a:pt x="167" y="217"/>
                </a:lnTo>
                <a:lnTo>
                  <a:pt x="192" y="222"/>
                </a:lnTo>
                <a:lnTo>
                  <a:pt x="219" y="226"/>
                </a:lnTo>
                <a:lnTo>
                  <a:pt x="247" y="229"/>
                </a:lnTo>
                <a:lnTo>
                  <a:pt x="275" y="231"/>
                </a:lnTo>
                <a:lnTo>
                  <a:pt x="304" y="232"/>
                </a:lnTo>
                <a:lnTo>
                  <a:pt x="333" y="233"/>
                </a:lnTo>
                <a:lnTo>
                  <a:pt x="362" y="232"/>
                </a:lnTo>
                <a:lnTo>
                  <a:pt x="391" y="231"/>
                </a:lnTo>
                <a:lnTo>
                  <a:pt x="419" y="229"/>
                </a:lnTo>
                <a:lnTo>
                  <a:pt x="447" y="226"/>
                </a:lnTo>
                <a:lnTo>
                  <a:pt x="474" y="222"/>
                </a:lnTo>
                <a:lnTo>
                  <a:pt x="499" y="217"/>
                </a:lnTo>
                <a:lnTo>
                  <a:pt x="524" y="212"/>
                </a:lnTo>
                <a:lnTo>
                  <a:pt x="547" y="206"/>
                </a:lnTo>
                <a:lnTo>
                  <a:pt x="568" y="199"/>
                </a:lnTo>
                <a:lnTo>
                  <a:pt x="588" y="191"/>
                </a:lnTo>
                <a:lnTo>
                  <a:pt x="606" y="183"/>
                </a:lnTo>
                <a:lnTo>
                  <a:pt x="621" y="175"/>
                </a:lnTo>
                <a:lnTo>
                  <a:pt x="634" y="166"/>
                </a:lnTo>
                <a:lnTo>
                  <a:pt x="646" y="156"/>
                </a:lnTo>
                <a:lnTo>
                  <a:pt x="655" y="147"/>
                </a:lnTo>
                <a:lnTo>
                  <a:pt x="661" y="137"/>
                </a:lnTo>
                <a:lnTo>
                  <a:pt x="664" y="127"/>
                </a:lnTo>
                <a:lnTo>
                  <a:pt x="666" y="116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5" name="Rectangle 16"/>
          <p:cNvSpPr/>
          <p:nvPr/>
        </p:nvSpPr>
        <p:spPr>
          <a:xfrm>
            <a:off x="3384550" y="3902075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lot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96" name="Freeform 17"/>
          <p:cNvSpPr/>
          <p:nvPr/>
        </p:nvSpPr>
        <p:spPr>
          <a:xfrm>
            <a:off x="6299200" y="4514850"/>
            <a:ext cx="1474788" cy="361950"/>
          </a:xfrm>
          <a:custGeom>
            <a:avLst/>
            <a:gdLst/>
            <a:ahLst/>
            <a:cxnLst>
              <a:cxn ang="0">
                <a:pos x="2147483646" y="572076263"/>
              </a:cxn>
              <a:cxn ang="0">
                <a:pos x="2147483646" y="0"/>
              </a:cxn>
              <a:cxn ang="0">
                <a:pos x="0" y="0"/>
              </a:cxn>
              <a:cxn ang="0">
                <a:pos x="0" y="572076263"/>
              </a:cxn>
              <a:cxn ang="0">
                <a:pos x="2147483646" y="572076263"/>
              </a:cxn>
            </a:cxnLst>
            <a:pathLst>
              <a:path w="929" h="228">
                <a:moveTo>
                  <a:pt x="928" y="227"/>
                </a:moveTo>
                <a:lnTo>
                  <a:pt x="928" y="0"/>
                </a:lnTo>
                <a:lnTo>
                  <a:pt x="0" y="0"/>
                </a:lnTo>
                <a:lnTo>
                  <a:pt x="0" y="227"/>
                </a:lnTo>
                <a:lnTo>
                  <a:pt x="928" y="227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7" name="Freeform 18"/>
          <p:cNvSpPr/>
          <p:nvPr/>
        </p:nvSpPr>
        <p:spPr>
          <a:xfrm>
            <a:off x="4138613" y="5176838"/>
            <a:ext cx="1404937" cy="609600"/>
          </a:xfrm>
          <a:custGeom>
            <a:avLst/>
            <a:gdLst/>
            <a:ahLst/>
            <a:cxnLst>
              <a:cxn ang="0">
                <a:pos x="0" y="483870000"/>
              </a:cxn>
              <a:cxn ang="0">
                <a:pos x="1098787734" y="0"/>
              </a:cxn>
              <a:cxn ang="0">
                <a:pos x="2147483646" y="498990938"/>
              </a:cxn>
              <a:cxn ang="0">
                <a:pos x="1098787734" y="965220638"/>
              </a:cxn>
              <a:cxn ang="0">
                <a:pos x="0" y="483870000"/>
              </a:cxn>
            </a:cxnLst>
            <a:pathLst>
              <a:path w="885" h="384">
                <a:moveTo>
                  <a:pt x="0" y="192"/>
                </a:moveTo>
                <a:lnTo>
                  <a:pt x="436" y="0"/>
                </a:lnTo>
                <a:lnTo>
                  <a:pt x="884" y="198"/>
                </a:lnTo>
                <a:lnTo>
                  <a:pt x="436" y="383"/>
                </a:lnTo>
                <a:lnTo>
                  <a:pt x="0" y="192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20498" name="Rectangle 19"/>
          <p:cNvSpPr/>
          <p:nvPr/>
        </p:nvSpPr>
        <p:spPr>
          <a:xfrm>
            <a:off x="2314575" y="3608388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499" name="Rectangle 20"/>
          <p:cNvSpPr/>
          <p:nvPr/>
        </p:nvSpPr>
        <p:spPr>
          <a:xfrm>
            <a:off x="6496050" y="3617913"/>
            <a:ext cx="835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0" name="Rectangle 21"/>
          <p:cNvSpPr/>
          <p:nvPr/>
        </p:nvSpPr>
        <p:spPr>
          <a:xfrm>
            <a:off x="7512050" y="3900488"/>
            <a:ext cx="8572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1" name="Rectangle 23"/>
          <p:cNvSpPr/>
          <p:nvPr/>
        </p:nvSpPr>
        <p:spPr>
          <a:xfrm>
            <a:off x="4437063" y="3422650"/>
            <a:ext cx="7000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2" name="Rectangle 24"/>
          <p:cNvSpPr/>
          <p:nvPr/>
        </p:nvSpPr>
        <p:spPr>
          <a:xfrm>
            <a:off x="2314575" y="3608388"/>
            <a:ext cx="7112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3" name="Rectangle 25"/>
          <p:cNvSpPr/>
          <p:nvPr/>
        </p:nvSpPr>
        <p:spPr>
          <a:xfrm>
            <a:off x="6496050" y="3617913"/>
            <a:ext cx="8350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dname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4" name="Rectangle 26"/>
          <p:cNvSpPr/>
          <p:nvPr/>
        </p:nvSpPr>
        <p:spPr>
          <a:xfrm>
            <a:off x="7512050" y="3900488"/>
            <a:ext cx="8572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budget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5" name="Rectangle 27"/>
          <p:cNvSpPr/>
          <p:nvPr/>
        </p:nvSpPr>
        <p:spPr>
          <a:xfrm>
            <a:off x="5510213" y="3898900"/>
            <a:ext cx="788987" cy="33496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ept</a:t>
            </a: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6" name="Rectangle 28"/>
          <p:cNvSpPr/>
          <p:nvPr/>
        </p:nvSpPr>
        <p:spPr>
          <a:xfrm>
            <a:off x="4437063" y="3422650"/>
            <a:ext cx="7000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7" name="Rectangle 29"/>
          <p:cNvSpPr/>
          <p:nvPr/>
        </p:nvSpPr>
        <p:spPr>
          <a:xfrm>
            <a:off x="4176713" y="4514850"/>
            <a:ext cx="10493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Manages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8" name="Rectangle 30"/>
          <p:cNvSpPr/>
          <p:nvPr/>
        </p:nvSpPr>
        <p:spPr>
          <a:xfrm>
            <a:off x="4438650" y="6135688"/>
            <a:ext cx="7000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since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09" name="Rectangle 31"/>
          <p:cNvSpPr/>
          <p:nvPr/>
        </p:nvSpPr>
        <p:spPr>
          <a:xfrm>
            <a:off x="6351588" y="4497388"/>
            <a:ext cx="14224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Departments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0" name="Rectangle 32"/>
          <p:cNvSpPr/>
          <p:nvPr/>
        </p:nvSpPr>
        <p:spPr>
          <a:xfrm>
            <a:off x="2157413" y="4498975"/>
            <a:ext cx="12525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Employees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1" name="Rectangle 33"/>
          <p:cNvSpPr/>
          <p:nvPr/>
        </p:nvSpPr>
        <p:spPr>
          <a:xfrm>
            <a:off x="1392238" y="3890963"/>
            <a:ext cx="5302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ssn</a:t>
            </a:r>
            <a:endParaRPr lang="en-US" altLang="en-US" sz="1600" b="1" u="sng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2" name="Rectangle 34"/>
          <p:cNvSpPr/>
          <p:nvPr/>
        </p:nvSpPr>
        <p:spPr>
          <a:xfrm>
            <a:off x="4346575" y="5300663"/>
            <a:ext cx="10953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Works_In</a:t>
            </a:r>
            <a:endParaRPr lang="en-US" alt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13" name="Line 35"/>
          <p:cNvSpPr/>
          <p:nvPr/>
        </p:nvSpPr>
        <p:spPr>
          <a:xfrm>
            <a:off x="1657350" y="4300538"/>
            <a:ext cx="646113" cy="207962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4" name="Line 36"/>
          <p:cNvSpPr/>
          <p:nvPr/>
        </p:nvSpPr>
        <p:spPr>
          <a:xfrm>
            <a:off x="2600325" y="4019550"/>
            <a:ext cx="0" cy="4889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5" name="Line 37"/>
          <p:cNvSpPr/>
          <p:nvPr/>
        </p:nvSpPr>
        <p:spPr>
          <a:xfrm flipH="1">
            <a:off x="2911475" y="4300538"/>
            <a:ext cx="668338" cy="207962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6" name="Line 38"/>
          <p:cNvSpPr/>
          <p:nvPr/>
        </p:nvSpPr>
        <p:spPr>
          <a:xfrm flipV="1">
            <a:off x="4716463" y="3760788"/>
            <a:ext cx="0" cy="595312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7" name="Line 39"/>
          <p:cNvSpPr/>
          <p:nvPr/>
        </p:nvSpPr>
        <p:spPr>
          <a:xfrm>
            <a:off x="5865813" y="4300538"/>
            <a:ext cx="838200" cy="207962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8" name="Line 40"/>
          <p:cNvSpPr/>
          <p:nvPr/>
        </p:nvSpPr>
        <p:spPr>
          <a:xfrm>
            <a:off x="6831013" y="4019550"/>
            <a:ext cx="0" cy="48895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19" name="Line 41"/>
          <p:cNvSpPr/>
          <p:nvPr/>
        </p:nvSpPr>
        <p:spPr>
          <a:xfrm flipH="1">
            <a:off x="7286625" y="4300538"/>
            <a:ext cx="547688" cy="227012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0" name="Line 42"/>
          <p:cNvSpPr/>
          <p:nvPr/>
        </p:nvSpPr>
        <p:spPr>
          <a:xfrm flipH="1">
            <a:off x="4710113" y="5783263"/>
            <a:ext cx="133350" cy="36830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1" name="Line 43"/>
          <p:cNvSpPr/>
          <p:nvPr/>
        </p:nvSpPr>
        <p:spPr>
          <a:xfrm>
            <a:off x="5324475" y="4675188"/>
            <a:ext cx="920750" cy="0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0522" name="Line 44"/>
          <p:cNvSpPr/>
          <p:nvPr/>
        </p:nvSpPr>
        <p:spPr>
          <a:xfrm flipH="1">
            <a:off x="3348038" y="4675188"/>
            <a:ext cx="766762" cy="0"/>
          </a:xfrm>
          <a:prstGeom prst="line">
            <a:avLst/>
          </a:prstGeom>
          <a:ln w="127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3" name="Line 45"/>
          <p:cNvSpPr/>
          <p:nvPr/>
        </p:nvSpPr>
        <p:spPr>
          <a:xfrm flipH="1" flipV="1">
            <a:off x="3298825" y="4724400"/>
            <a:ext cx="830263" cy="773113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4" name="Line 46"/>
          <p:cNvSpPr/>
          <p:nvPr/>
        </p:nvSpPr>
        <p:spPr>
          <a:xfrm flipV="1">
            <a:off x="5543550" y="4870450"/>
            <a:ext cx="1066800" cy="650875"/>
          </a:xfrm>
          <a:prstGeom prst="line">
            <a:avLst/>
          </a:prstGeom>
          <a:ln w="508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Metin kutusu 1"/>
          <p:cNvSpPr txBox="1"/>
          <p:nvPr/>
        </p:nvSpPr>
        <p:spPr>
          <a:xfrm rot="-10800000" flipV="1">
            <a:off x="3135313" y="4533900"/>
            <a:ext cx="3163887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                           N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Metin kutusu 49"/>
          <p:cNvSpPr txBox="1"/>
          <p:nvPr/>
        </p:nvSpPr>
        <p:spPr>
          <a:xfrm rot="-10800000" flipV="1">
            <a:off x="3152775" y="5399088"/>
            <a:ext cx="3163888" cy="461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N                           N</a:t>
            </a: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</p:bldLst>
  </p:timing>
</p:sld>
</file>

<file path=ppt/theme/theme1.xml><?xml version="1.0" encoding="utf-8"?>
<a:theme xmlns:a="http://schemas.openxmlformats.org/drawingml/2006/main" name="l18">
  <a:themeElements>
    <a:clrScheme name="">
      <a:dk1>
        <a:srgbClr val="005400"/>
      </a:dk1>
      <a:lt1>
        <a:srgbClr val="FFF6E9"/>
      </a:lt1>
      <a:dk2>
        <a:srgbClr val="000000"/>
      </a:dk2>
      <a:lt2>
        <a:srgbClr val="60C900"/>
      </a:lt2>
      <a:accent1>
        <a:srgbClr val="438E00"/>
      </a:accent1>
      <a:accent2>
        <a:srgbClr val="FC0128"/>
      </a:accent2>
      <a:accent3>
        <a:srgbClr val="FFFAF2"/>
      </a:accent3>
      <a:accent4>
        <a:srgbClr val="004600"/>
      </a:accent4>
      <a:accent5>
        <a:srgbClr val="B0C6AA"/>
      </a:accent5>
      <a:accent6>
        <a:srgbClr val="E40123"/>
      </a:accent6>
      <a:hlink>
        <a:srgbClr val="4C2E00"/>
      </a:hlink>
      <a:folHlink>
        <a:srgbClr val="BC3700"/>
      </a:folHlink>
    </a:clrScheme>
    <a:fontScheme name="l18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l1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c:\msoffice\powerpnt\raghu\book\slides\l18.ppt</Template>
  <TotalTime>0</TotalTime>
  <Words>6899</Words>
  <Application>WPS Presentation</Application>
  <PresentationFormat>Ekran Gösterisi (4:3)</PresentationFormat>
  <Paragraphs>358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42" baseType="lpstr">
      <vt:lpstr>Arial</vt:lpstr>
      <vt:lpstr>SimSun</vt:lpstr>
      <vt:lpstr>Wingdings</vt:lpstr>
      <vt:lpstr>Droid Sans Fallback</vt:lpstr>
      <vt:lpstr>OpenSymbol</vt:lpstr>
      <vt:lpstr>Standard Symbols PS</vt:lpstr>
      <vt:lpstr>Times New Roman</vt:lpstr>
      <vt:lpstr>Book Antiqua</vt:lpstr>
      <vt:lpstr>Calibri</vt:lpstr>
      <vt:lpstr>Trebuchet MS</vt:lpstr>
      <vt:lpstr>Helvetica</vt:lpstr>
      <vt:lpstr>Symbol</vt:lpstr>
      <vt:lpstr>Gubbi</vt:lpstr>
      <vt:lpstr>Monotype Sorts</vt:lpstr>
      <vt:lpstr>Webdings</vt:lpstr>
      <vt:lpstr>Wingdings 2</vt:lpstr>
      <vt:lpstr>Calibri</vt:lpstr>
      <vt:lpstr>Microsoft YaHei</vt:lpstr>
      <vt:lpstr>Arial Unicode MS</vt:lpstr>
      <vt:lpstr>Webdings</vt:lpstr>
      <vt:lpstr>Bitstream Vera Sans</vt:lpstr>
      <vt:lpstr>Bitstream Vera Serif</vt:lpstr>
      <vt:lpstr>l18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25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Entity-Relationship Model</dc:title>
  <dc:creator/>
  <cp:keywords>Chapter 2</cp:keywords>
  <dc:subject>Database Management Systems</dc:subject>
  <cp:lastModifiedBy>Tuğba Önal Süzek</cp:lastModifiedBy>
  <cp:revision>187</cp:revision>
  <cp:lastPrinted>2024-10-14T05:33:50Z</cp:lastPrinted>
  <dcterms:created xsi:type="dcterms:W3CDTF">2024-10-14T05:33:50Z</dcterms:created>
  <dcterms:modified xsi:type="dcterms:W3CDTF">2024-10-14T05:33:50Z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