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4"/>
  </p:handoutMasterIdLst>
  <p:sldIdLst>
    <p:sldId id="443" r:id="rId4"/>
    <p:sldId id="408" r:id="rId5"/>
    <p:sldId id="444" r:id="rId7"/>
    <p:sldId id="410" r:id="rId8"/>
    <p:sldId id="411" r:id="rId9"/>
    <p:sldId id="445" r:id="rId10"/>
    <p:sldId id="412" r:id="rId11"/>
    <p:sldId id="413" r:id="rId12"/>
    <p:sldId id="414" r:id="rId13"/>
    <p:sldId id="415" r:id="rId14"/>
    <p:sldId id="416" r:id="rId15"/>
    <p:sldId id="417" r:id="rId16"/>
    <p:sldId id="446" r:id="rId17"/>
    <p:sldId id="418" r:id="rId18"/>
    <p:sldId id="419" r:id="rId19"/>
    <p:sldId id="420" r:id="rId20"/>
    <p:sldId id="449" r:id="rId21"/>
    <p:sldId id="447" r:id="rId22"/>
    <p:sldId id="448" r:id="rId23"/>
  </p:sldIdLst>
  <p:sldSz cx="9144000" cy="6858000" type="screen4x3"/>
  <p:notesSz cx="6858000" cy="91173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42129"/>
    <a:srgbClr val="280049"/>
    <a:srgbClr val="000000"/>
    <a:srgbClr val="171345"/>
    <a:srgbClr val="FFFDFB"/>
    <a:srgbClr val="29237D"/>
    <a:srgbClr val="4238C6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533"/>
  </p:normalViewPr>
  <p:slideViewPr>
    <p:cSldViewPr showGuides="1">
      <p:cViewPr varScale="1">
        <p:scale>
          <a:sx n="68" d="100"/>
          <a:sy n="68" d="100"/>
        </p:scale>
        <p:origin x="12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Click to edit Master notes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75" y="690563"/>
            <a:ext cx="4540250" cy="34051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685800"/>
            <a:ext cx="1943100" cy="53721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800"/>
            <a:ext cx="5676900" cy="53721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BE3A10-657B-4142-883D-80F97BAD753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u="non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03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u="none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u="none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1676E8-80A4-4296-A316-82BF9BD1BBEF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9812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OUTLINE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03463"/>
            <a:ext cx="8839200" cy="2438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Ordering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rgbClr val="242129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Set Operations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Inner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Left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/Right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/Full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Aggregate Functions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Modifying the database (Delete/Insert/Update)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Views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Stored procedures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Dependencies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CENG </a:t>
            </a:r>
            <a:r>
              <a:rPr kumimoji="0" lang="tr-TR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3005</a:t>
            </a:r>
            <a:r>
              <a:rPr kumimoji="0" lang="en-US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 Management Systems</a:t>
            </a:r>
            <a:br>
              <a:rPr kumimoji="0" lang="en-US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Week </a:t>
            </a:r>
            <a:r>
              <a:rPr kumimoji="0" lang="en-US" altLang="en-US" sz="4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endParaRPr kumimoji="0" lang="en-US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171450" y="7938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Joined Relations – Examples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58750" y="866775"/>
            <a:ext cx="8564563" cy="488950"/>
          </a:xfrm>
          <a:ln/>
        </p:spPr>
        <p:txBody>
          <a:bodyPr vert="horz" wrap="square" lIns="90488" tIns="44450" rIns="90488" bIns="4445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* from </a:t>
            </a:r>
            <a:r>
              <a:rPr lang="en-US" altLang="en-US" i="1" dirty="0"/>
              <a:t>loan </a:t>
            </a:r>
            <a:r>
              <a:rPr lang="en-US" altLang="en-US" b="1" dirty="0"/>
              <a:t>natural inner join</a:t>
            </a:r>
            <a:r>
              <a:rPr lang="en-US" altLang="en-US" dirty="0"/>
              <a:t> </a:t>
            </a:r>
            <a:r>
              <a:rPr lang="en-US" altLang="en-US" i="1" dirty="0"/>
              <a:t>borrower on 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loan.loan_number = borrower.loan_number</a:t>
            </a:r>
            <a:endParaRPr lang="en-US" altLang="en-US" i="1" dirty="0"/>
          </a:p>
        </p:txBody>
      </p:sp>
      <p:sp>
        <p:nvSpPr>
          <p:cNvPr id="17411" name="Rectangle 4"/>
          <p:cNvSpPr/>
          <p:nvPr/>
        </p:nvSpPr>
        <p:spPr>
          <a:xfrm>
            <a:off x="157163" y="2701925"/>
            <a:ext cx="8564562" cy="485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* from </a:t>
            </a:r>
            <a:r>
              <a:rPr lang="en-US" altLang="en-US" i="1" dirty="0">
                <a:latin typeface="Helvetica" pitchFamily="34" charset="0"/>
              </a:rPr>
              <a:t>loan</a:t>
            </a:r>
            <a:r>
              <a:rPr lang="en-US" altLang="en-US" b="1" dirty="0">
                <a:latin typeface="Helvetica" pitchFamily="34" charset="0"/>
              </a:rPr>
              <a:t> natural right outer join </a:t>
            </a:r>
            <a:r>
              <a:rPr lang="en-US" altLang="en-US" i="1" dirty="0">
                <a:latin typeface="Helvetica" pitchFamily="34" charset="0"/>
              </a:rPr>
              <a:t>borrower on 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loan.loan_number = borrower.loan_number</a:t>
            </a:r>
            <a:r>
              <a:rPr lang="en-US" altLang="en-US" i="1" dirty="0">
                <a:latin typeface="Helvetica" pitchFamily="34" charset="0"/>
              </a:rPr>
              <a:t> </a:t>
            </a:r>
            <a:endParaRPr lang="en-US" altLang="en-US" b="1" dirty="0">
              <a:latin typeface="Helvetica" pitchFamily="34" charset="0"/>
            </a:endParaRPr>
          </a:p>
        </p:txBody>
      </p:sp>
      <p:pic>
        <p:nvPicPr>
          <p:cNvPr id="17412" name="Picture 5"/>
          <p:cNvPicPr>
            <a:picLocks noChangeAspect="1"/>
          </p:cNvPicPr>
          <p:nvPr/>
        </p:nvPicPr>
        <p:blipFill>
          <a:blip r:embed="rId1"/>
          <a:srcRect l="591" t="41470" r="21089" b="41994"/>
          <a:stretch>
            <a:fillRect/>
          </a:stretch>
        </p:blipFill>
        <p:spPr>
          <a:xfrm>
            <a:off x="352425" y="1787525"/>
            <a:ext cx="5959475" cy="942975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7413" name="Picture 6"/>
          <p:cNvPicPr>
            <a:picLocks noChangeAspect="1"/>
          </p:cNvPicPr>
          <p:nvPr/>
        </p:nvPicPr>
        <p:blipFill>
          <a:blip r:embed="rId2"/>
          <a:srcRect l="647" t="36494" r="647" b="36206"/>
          <a:stretch>
            <a:fillRect/>
          </a:stretch>
        </p:blipFill>
        <p:spPr>
          <a:xfrm>
            <a:off x="195263" y="3476625"/>
            <a:ext cx="6280150" cy="1301750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7414" name="Rectangle 7"/>
          <p:cNvSpPr/>
          <p:nvPr/>
        </p:nvSpPr>
        <p:spPr>
          <a:xfrm>
            <a:off x="-192087" y="4778375"/>
            <a:ext cx="9121775" cy="960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altLang="en-US" dirty="0">
                <a:latin typeface="Helvetica" pitchFamily="34" charset="0"/>
              </a:rPr>
              <a:t> Find all customers who have either an account or a loan </a:t>
            </a:r>
            <a:endParaRPr lang="en-US" altLang="en-US" dirty="0">
              <a:latin typeface="Helvetica" pitchFamily="34" charset="0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en-US" dirty="0">
                <a:latin typeface="Helvetica" pitchFamily="34" charset="0"/>
              </a:rPr>
              <a:t>   (but not both) at the bank.</a:t>
            </a:r>
            <a:endParaRPr lang="en-US" altLang="en-US" dirty="0">
              <a:latin typeface="Helvetica" pitchFamily="34" charset="0"/>
            </a:endParaRPr>
          </a:p>
        </p:txBody>
      </p:sp>
      <p:sp>
        <p:nvSpPr>
          <p:cNvPr id="243720" name="Text Box 8"/>
          <p:cNvSpPr txBox="1"/>
          <p:nvPr/>
        </p:nvSpPr>
        <p:spPr>
          <a:xfrm>
            <a:off x="0" y="5699125"/>
            <a:ext cx="6664325" cy="9159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800" b="1" dirty="0">
                <a:latin typeface="Helvetica" pitchFamily="34" charset="0"/>
              </a:rPr>
              <a:t>              select </a:t>
            </a:r>
            <a:r>
              <a:rPr lang="en-US" altLang="en-US" sz="1800" i="1" dirty="0">
                <a:latin typeface="Helvetica" pitchFamily="34" charset="0"/>
              </a:rPr>
              <a:t>customer_name</a:t>
            </a:r>
            <a:br>
              <a:rPr lang="en-US" altLang="en-US" sz="1800" b="1" dirty="0">
                <a:latin typeface="Helvetica" pitchFamily="34" charset="0"/>
              </a:rPr>
            </a:br>
            <a:r>
              <a:rPr lang="en-US" altLang="en-US" sz="1800" b="1" dirty="0">
                <a:latin typeface="Helvetica" pitchFamily="34" charset="0"/>
              </a:rPr>
              <a:t>	from </a:t>
            </a:r>
            <a:r>
              <a:rPr lang="en-US" altLang="en-US" sz="1800" dirty="0">
                <a:latin typeface="Helvetica" pitchFamily="34" charset="0"/>
              </a:rPr>
              <a:t>(</a:t>
            </a:r>
            <a:r>
              <a:rPr lang="en-US" altLang="en-US" sz="1800" i="1" dirty="0">
                <a:latin typeface="Helvetica" pitchFamily="34" charset="0"/>
              </a:rPr>
              <a:t>depositor </a:t>
            </a:r>
            <a:r>
              <a:rPr lang="en-US" altLang="en-US" sz="1800" b="1" dirty="0">
                <a:latin typeface="Helvetica" pitchFamily="34" charset="0"/>
              </a:rPr>
              <a:t>natural full outer join </a:t>
            </a:r>
            <a:r>
              <a:rPr lang="en-US" altLang="en-US" sz="1800" i="1" dirty="0">
                <a:latin typeface="Helvetica" pitchFamily="34" charset="0"/>
              </a:rPr>
              <a:t>borrower </a:t>
            </a:r>
            <a:r>
              <a:rPr lang="en-US" altLang="en-US" sz="1800" dirty="0">
                <a:latin typeface="Helvetica" pitchFamily="34" charset="0"/>
              </a:rPr>
              <a:t>)</a:t>
            </a:r>
            <a:br>
              <a:rPr lang="en-US" altLang="en-US" sz="1800" b="1" dirty="0">
                <a:latin typeface="Helvetica" pitchFamily="34" charset="0"/>
              </a:rPr>
            </a:br>
            <a:r>
              <a:rPr lang="en-US" altLang="en-US" sz="1800" b="1" dirty="0">
                <a:latin typeface="Helvetica" pitchFamily="34" charset="0"/>
              </a:rPr>
              <a:t>	where </a:t>
            </a:r>
            <a:r>
              <a:rPr lang="en-US" altLang="en-US" sz="1800" i="1" dirty="0">
                <a:latin typeface="Helvetica" pitchFamily="34" charset="0"/>
              </a:rPr>
              <a:t>account_number</a:t>
            </a:r>
            <a:r>
              <a:rPr lang="en-US" altLang="en-US" sz="1800" b="1" dirty="0">
                <a:latin typeface="Helvetica" pitchFamily="34" charset="0"/>
              </a:rPr>
              <a:t> is null or </a:t>
            </a:r>
            <a:r>
              <a:rPr lang="en-US" altLang="en-US" sz="1800" i="1" dirty="0">
                <a:latin typeface="Helvetica" pitchFamily="34" charset="0"/>
              </a:rPr>
              <a:t>loan_number</a:t>
            </a:r>
            <a:r>
              <a:rPr lang="en-US" altLang="en-US" sz="1800" b="1" dirty="0">
                <a:latin typeface="Helvetica" pitchFamily="34" charset="0"/>
              </a:rPr>
              <a:t> is null</a:t>
            </a:r>
            <a:endParaRPr lang="en-US" altLang="en-US" sz="1800" i="1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charRg st="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0" y="-7937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Joined Relations – Examples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0" y="1117600"/>
            <a:ext cx="9144000" cy="2479675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b="1" dirty="0"/>
              <a:t>Natural join </a:t>
            </a:r>
            <a:r>
              <a:rPr lang="en-US" altLang="en-US" dirty="0"/>
              <a:t>can get into trouble if two relations have an attribute with  the same name that should not affect the join condition</a:t>
            </a:r>
            <a:endParaRPr lang="en-US" altLang="en-US" dirty="0"/>
          </a:p>
          <a:p>
            <a:pPr lvl="1"/>
            <a:r>
              <a:rPr lang="en-US" altLang="en-US" dirty="0"/>
              <a:t>e.g.  an attribute named </a:t>
            </a:r>
            <a:r>
              <a:rPr lang="en-US" altLang="en-US" i="1" dirty="0"/>
              <a:t>description</a:t>
            </a:r>
            <a:r>
              <a:rPr lang="en-US" altLang="en-US" dirty="0"/>
              <a:t> may be present in many tables</a:t>
            </a:r>
            <a:endParaRPr lang="en-US" altLang="en-US" dirty="0"/>
          </a:p>
          <a:p>
            <a:r>
              <a:rPr lang="en-US" altLang="en-US" i="1" dirty="0"/>
              <a:t>Solution:  </a:t>
            </a:r>
            <a:endParaRPr lang="en-US" altLang="en-US" i="1" dirty="0"/>
          </a:p>
          <a:p>
            <a:pPr lvl="1"/>
            <a:r>
              <a:rPr lang="en-US" altLang="en-US" i="1" dirty="0"/>
              <a:t>loan </a:t>
            </a:r>
            <a:r>
              <a:rPr lang="en-US" altLang="en-US" b="1" dirty="0"/>
              <a:t>full outer join </a:t>
            </a:r>
            <a:r>
              <a:rPr lang="en-US" altLang="en-US" i="1" dirty="0"/>
              <a:t>borrower </a:t>
            </a:r>
            <a:r>
              <a:rPr lang="en-US" altLang="en-US" b="1" dirty="0"/>
              <a:t>using </a:t>
            </a:r>
            <a:r>
              <a:rPr lang="en-US" altLang="en-US" dirty="0"/>
              <a:t>(</a:t>
            </a:r>
            <a:r>
              <a:rPr lang="en-US" altLang="en-US" i="1" dirty="0"/>
              <a:t>loan_number</a:t>
            </a:r>
            <a:r>
              <a:rPr lang="en-US" altLang="en-US" dirty="0"/>
              <a:t>)</a:t>
            </a:r>
            <a:endParaRPr lang="en-US" altLang="en-US" dirty="0"/>
          </a:p>
        </p:txBody>
      </p:sp>
      <p:pic>
        <p:nvPicPr>
          <p:cNvPr id="18435" name="Picture 6"/>
          <p:cNvPicPr>
            <a:picLocks noChangeAspect="1"/>
          </p:cNvPicPr>
          <p:nvPr/>
        </p:nvPicPr>
        <p:blipFill>
          <a:blip r:embed="rId1"/>
          <a:srcRect l="388" t="32835" r="581" b="33093"/>
          <a:stretch>
            <a:fillRect/>
          </a:stretch>
        </p:blipFill>
        <p:spPr>
          <a:xfrm>
            <a:off x="746125" y="4800600"/>
            <a:ext cx="7296150" cy="1882775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-33337" y="-7937"/>
            <a:ext cx="7772400" cy="541337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Derived Relations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-304800" y="533400"/>
            <a:ext cx="9601200" cy="4876800"/>
          </a:xfrm>
          <a:ln/>
        </p:spPr>
        <p:txBody>
          <a:bodyPr vert="horz" wrap="square" lIns="90488" tIns="44450" rIns="90488" bIns="44450" anchor="t" anchorCtr="0"/>
          <a:p>
            <a:pPr defTabSz="914400"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600" dirty="0"/>
              <a:t>SQL allows a subquery expression to be used in the </a:t>
            </a:r>
            <a:r>
              <a:rPr lang="en-US" altLang="en-US" sz="2600" b="1" dirty="0"/>
              <a:t>from </a:t>
            </a:r>
            <a:r>
              <a:rPr lang="en-US" altLang="en-US" sz="2600" dirty="0"/>
              <a:t>clause</a:t>
            </a:r>
            <a:endParaRPr lang="en-US" altLang="en-US" sz="2600" dirty="0"/>
          </a:p>
          <a:p>
            <a:pPr defTabSz="914400"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600" dirty="0"/>
              <a:t>Find the average account balance of those branches where the average account balance is greater than $1200.</a:t>
            </a:r>
            <a:endParaRPr lang="en-US" altLang="en-US" sz="2600" dirty="0"/>
          </a:p>
          <a:p>
            <a:pPr defTabSz="914400">
              <a:buFont typeface="Monotype Sorts" pitchFamily="2" charset="2"/>
              <a:buNone/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600" dirty="0"/>
              <a:t>		</a:t>
            </a:r>
            <a:r>
              <a:rPr lang="en-US" altLang="en-US" sz="2600" b="1" dirty="0"/>
              <a:t>select </a:t>
            </a:r>
            <a:r>
              <a:rPr lang="en-US" altLang="en-US" sz="2600" i="1" dirty="0"/>
              <a:t>branch_name, avg_balance</a:t>
            </a:r>
            <a:br>
              <a:rPr lang="en-US" altLang="en-US" sz="2600" i="1" dirty="0"/>
            </a:br>
            <a:r>
              <a:rPr lang="en-US" altLang="en-US" sz="2600" i="1" dirty="0"/>
              <a:t>	</a:t>
            </a:r>
            <a:r>
              <a:rPr lang="en-US" altLang="en-US" sz="2600" b="1" dirty="0"/>
              <a:t>from </a:t>
            </a:r>
            <a:endParaRPr lang="en-US" altLang="en-US" sz="2600" b="1" dirty="0"/>
          </a:p>
          <a:p>
            <a:pPr defTabSz="914400">
              <a:buFont typeface="Monotype Sorts" pitchFamily="2" charset="2"/>
              <a:buNone/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600" b="1" i="1" dirty="0">
                <a:latin typeface="Arial Narrow" pitchFamily="34" charset="0"/>
              </a:rPr>
              <a:t>                         </a:t>
            </a:r>
            <a:r>
              <a:rPr lang="en-US" altLang="en-US" sz="2600" i="1" u="sng" dirty="0">
                <a:latin typeface="Arial Narrow" pitchFamily="34" charset="0"/>
              </a:rPr>
              <a:t>(</a:t>
            </a:r>
            <a:r>
              <a:rPr lang="en-US" altLang="en-US" sz="2600" b="1" i="1" u="sng" dirty="0">
                <a:latin typeface="Arial Narrow" pitchFamily="34" charset="0"/>
              </a:rPr>
              <a:t>select </a:t>
            </a:r>
            <a:r>
              <a:rPr lang="en-US" altLang="en-US" sz="2600" i="1" u="sng" dirty="0">
                <a:latin typeface="Arial Narrow" pitchFamily="34" charset="0"/>
              </a:rPr>
              <a:t>branch_name, </a:t>
            </a:r>
            <a:r>
              <a:rPr lang="en-US" altLang="en-US" sz="2600" b="1" i="1" u="sng" dirty="0">
                <a:latin typeface="Arial Narrow" pitchFamily="34" charset="0"/>
              </a:rPr>
              <a:t>avg </a:t>
            </a:r>
            <a:r>
              <a:rPr lang="en-US" altLang="en-US" sz="2600" i="1" u="sng" dirty="0">
                <a:latin typeface="Arial Narrow" pitchFamily="34" charset="0"/>
              </a:rPr>
              <a:t>(balance)</a:t>
            </a:r>
            <a:br>
              <a:rPr lang="en-US" altLang="en-US" sz="2600" i="1" u="sng" dirty="0">
                <a:latin typeface="Arial Narrow" pitchFamily="34" charset="0"/>
              </a:rPr>
            </a:br>
            <a:r>
              <a:rPr lang="en-US" altLang="en-US" sz="2600" i="1" dirty="0">
                <a:latin typeface="Arial Narrow" pitchFamily="34" charset="0"/>
              </a:rPr>
              <a:t>			  </a:t>
            </a:r>
            <a:r>
              <a:rPr lang="en-US" altLang="en-US" sz="2600" b="1" i="1" u="sng" dirty="0">
                <a:latin typeface="Arial Narrow" pitchFamily="34" charset="0"/>
              </a:rPr>
              <a:t>from</a:t>
            </a:r>
            <a:r>
              <a:rPr lang="en-US" altLang="en-US" sz="2600" i="1" u="sng" dirty="0">
                <a:latin typeface="Arial Narrow" pitchFamily="34" charset="0"/>
              </a:rPr>
              <a:t> account</a:t>
            </a:r>
            <a:br>
              <a:rPr lang="en-US" altLang="en-US" sz="2600" i="1" dirty="0">
                <a:latin typeface="Arial Narrow" pitchFamily="34" charset="0"/>
              </a:rPr>
            </a:br>
            <a:r>
              <a:rPr lang="en-US" altLang="en-US" sz="2600" i="1" dirty="0">
                <a:latin typeface="Arial Narrow" pitchFamily="34" charset="0"/>
              </a:rPr>
              <a:t>			  </a:t>
            </a:r>
            <a:r>
              <a:rPr lang="en-US" altLang="en-US" sz="2600" b="1" i="1" u="sng" dirty="0">
                <a:latin typeface="Arial Narrow" pitchFamily="34" charset="0"/>
              </a:rPr>
              <a:t>group by</a:t>
            </a:r>
            <a:r>
              <a:rPr lang="en-US" altLang="en-US" sz="2600" i="1" u="sng" dirty="0">
                <a:latin typeface="Arial Narrow" pitchFamily="34" charset="0"/>
              </a:rPr>
              <a:t> branch_name )</a:t>
            </a:r>
            <a:br>
              <a:rPr lang="en-US" altLang="en-US" sz="2600" i="1" u="sng" dirty="0">
                <a:latin typeface="Arial Narrow" pitchFamily="34" charset="0"/>
              </a:rPr>
            </a:br>
            <a:r>
              <a:rPr lang="en-US" altLang="en-US" sz="2600" i="1" dirty="0">
                <a:latin typeface="Arial Narrow" pitchFamily="34" charset="0"/>
              </a:rPr>
              <a:t>            </a:t>
            </a:r>
            <a:r>
              <a:rPr lang="en-US" altLang="en-US" sz="2600" b="1" i="1" dirty="0"/>
              <a:t>as </a:t>
            </a:r>
            <a:r>
              <a:rPr lang="en-US" altLang="en-US" sz="2600" i="1" dirty="0"/>
              <a:t>branch_avg ( branch_name, avg_balance )</a:t>
            </a:r>
            <a:br>
              <a:rPr lang="en-US" altLang="en-US" sz="2600" i="1" dirty="0">
                <a:latin typeface="Arial Narrow" pitchFamily="34" charset="0"/>
              </a:rPr>
            </a:br>
            <a:r>
              <a:rPr lang="en-US" altLang="en-US" sz="2600" i="1" dirty="0"/>
              <a:t>	</a:t>
            </a:r>
            <a:r>
              <a:rPr lang="en-US" altLang="en-US" sz="2600" b="1" dirty="0"/>
              <a:t>where </a:t>
            </a:r>
            <a:r>
              <a:rPr lang="en-US" altLang="en-US" sz="2600" i="1" dirty="0"/>
              <a:t>avg_balance &gt; </a:t>
            </a:r>
            <a:r>
              <a:rPr lang="en-US" altLang="en-US" sz="2600" dirty="0"/>
              <a:t>1200</a:t>
            </a:r>
            <a:endParaRPr lang="en-US" altLang="en-US" sz="2600" dirty="0"/>
          </a:p>
          <a:p>
            <a:pPr defTabSz="914400">
              <a:buFont typeface="Monotype Sorts" pitchFamily="2" charset="2"/>
              <a:buNone/>
              <a:tabLst>
                <a:tab pos="1146175" algn="l"/>
                <a:tab pos="1608455" algn="l"/>
                <a:tab pos="1711325" algn="l"/>
              </a:tabLst>
            </a:pPr>
            <a:r>
              <a:rPr lang="en-US" altLang="en-US" sz="2600" dirty="0"/>
              <a:t>	</a:t>
            </a:r>
            <a:r>
              <a:rPr lang="en-US" altLang="en-US" sz="2400" dirty="0"/>
              <a:t>Note that we compute the temporary (view) relation </a:t>
            </a:r>
            <a:r>
              <a:rPr lang="en-US" altLang="en-US" sz="2400" i="1" dirty="0"/>
              <a:t>branch_avg</a:t>
            </a:r>
            <a:r>
              <a:rPr lang="en-US" altLang="en-US" sz="2400" dirty="0"/>
              <a:t> in the </a:t>
            </a:r>
            <a:r>
              <a:rPr lang="en-US" altLang="en-US" sz="2400" b="1" dirty="0"/>
              <a:t>from </a:t>
            </a:r>
            <a:r>
              <a:rPr lang="en-US" altLang="en-US" sz="2400" dirty="0"/>
              <a:t>clause, and the attributes of </a:t>
            </a:r>
            <a:r>
              <a:rPr lang="en-US" altLang="en-US" sz="2400" i="1" dirty="0"/>
              <a:t>branch_avg</a:t>
            </a:r>
            <a:r>
              <a:rPr lang="en-US" altLang="en-US" sz="2400" dirty="0"/>
              <a:t> can be used directly in the </a:t>
            </a:r>
            <a:r>
              <a:rPr lang="en-US" altLang="en-US" sz="2400" b="1" dirty="0"/>
              <a:t>where </a:t>
            </a:r>
            <a:r>
              <a:rPr lang="en-US" altLang="en-US" sz="2400" dirty="0"/>
              <a:t>clause.</a:t>
            </a:r>
            <a:endParaRPr lang="en-US" altLang="en-US" sz="2400" dirty="0"/>
          </a:p>
          <a:p>
            <a:pPr defTabSz="914400">
              <a:buFont typeface="Monotype Sorts" pitchFamily="2" charset="2"/>
              <a:buNone/>
              <a:tabLst>
                <a:tab pos="1146175" algn="l"/>
                <a:tab pos="1608455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95400"/>
            <a:ext cx="9372600" cy="27432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Ordering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Set Operations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Inner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Left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/Right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/Full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Aggregate Functions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242129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Modifying the database (Delete/Insert/Update)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Views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Stored procedures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Dependencies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6629400" cy="5334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Aggregate Functions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93788"/>
            <a:ext cx="8763000" cy="3897313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tabLst>
                <a:tab pos="2222500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functions 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>
                <a:tab pos="2222500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operate on the multiset of values of a column of a table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222500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   and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tabLst>
                <a:tab pos="2222500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return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value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Monotype Sorts"/>
              <a:buNone/>
              <a:tabLst>
                <a:tab pos="2222500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value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min: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 value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max: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value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sum: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of values</a:t>
            </a:r>
            <a:b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count: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values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28575" y="-109537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Aggregate Functions (Cont.)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44450" y="874713"/>
            <a:ext cx="9099550" cy="511175"/>
          </a:xfrm>
          <a:ln/>
        </p:spPr>
        <p:txBody>
          <a:bodyPr vert="horz" wrap="square" lIns="90488" tIns="44450" rIns="90488" bIns="44450" anchor="t" anchorCtr="0"/>
          <a:p>
            <a:pPr defTabSz="914400">
              <a:tabLst>
                <a:tab pos="1711325" algn="l"/>
              </a:tabLst>
            </a:pPr>
            <a:r>
              <a:rPr lang="en-US" altLang="en-US" dirty="0"/>
              <a:t>Find the average account balance at the Perryridge branch.</a:t>
            </a:r>
            <a:endParaRPr lang="en-US" altLang="en-US" dirty="0"/>
          </a:p>
        </p:txBody>
      </p:sp>
      <p:sp>
        <p:nvSpPr>
          <p:cNvPr id="23555" name="Text Box 4"/>
          <p:cNvSpPr txBox="1"/>
          <p:nvPr/>
        </p:nvSpPr>
        <p:spPr>
          <a:xfrm>
            <a:off x="12700" y="4200525"/>
            <a:ext cx="89630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Helvetica" pitchFamily="34" charset="0"/>
              </a:rPr>
              <a:t>   Find the number of depositors in the bank.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ext Box 5"/>
          <p:cNvSpPr txBox="1"/>
          <p:nvPr/>
        </p:nvSpPr>
        <p:spPr>
          <a:xfrm>
            <a:off x="44450" y="2813050"/>
            <a:ext cx="90995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Helvetica" pitchFamily="34" charset="0"/>
              </a:rPr>
              <a:t>   Find the number of tuples in the </a:t>
            </a:r>
            <a:r>
              <a:rPr lang="en-US" altLang="en-US" sz="2800" i="1" dirty="0">
                <a:solidFill>
                  <a:srgbClr val="000000"/>
                </a:solidFill>
                <a:latin typeface="Helvetica" pitchFamily="34" charset="0"/>
              </a:rPr>
              <a:t>customer</a:t>
            </a:r>
            <a:r>
              <a:rPr lang="en-US" altLang="en-US" sz="2800" dirty="0">
                <a:solidFill>
                  <a:srgbClr val="000000"/>
                </a:solidFill>
                <a:latin typeface="Helvetica" pitchFamily="34" charset="0"/>
              </a:rPr>
              <a:t> relation.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1633538" y="1768475"/>
            <a:ext cx="4683125" cy="9159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</a:pP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select avg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(balance)</a:t>
            </a:r>
            <a:b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account</a:t>
            </a:r>
            <a:b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where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branch_name = 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'Perryridge'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9" name="Text Box 7"/>
          <p:cNvSpPr txBox="1"/>
          <p:nvPr/>
        </p:nvSpPr>
        <p:spPr>
          <a:xfrm>
            <a:off x="2047875" y="3341688"/>
            <a:ext cx="26098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</a:pP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select count 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(*)</a:t>
            </a:r>
            <a:b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0" name="Text Box 8"/>
          <p:cNvSpPr txBox="1"/>
          <p:nvPr/>
        </p:nvSpPr>
        <p:spPr>
          <a:xfrm>
            <a:off x="2068513" y="4724400"/>
            <a:ext cx="42481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select count (distinct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customer_name)</a:t>
            </a:r>
            <a:b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depositor</a:t>
            </a:r>
            <a:endParaRPr lang="en-US" altLang="en-US" sz="1800" i="1" dirty="0">
              <a:solidFill>
                <a:srgbClr val="00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38919" grpId="0"/>
      <p:bldP spid="389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176213" y="-92075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Aggregate Functions – Group By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-106362" y="1095375"/>
            <a:ext cx="8070850" cy="471488"/>
          </a:xfrm>
          <a:ln/>
        </p:spPr>
        <p:txBody>
          <a:bodyPr vert="horz" wrap="square" lIns="90488" tIns="44450" rIns="90488" bIns="44450" anchor="t" anchorCtr="0"/>
          <a:p>
            <a:pPr defTabSz="914400">
              <a:tabLst>
                <a:tab pos="625475" algn="l"/>
              </a:tabLst>
            </a:pPr>
            <a:r>
              <a:rPr lang="en-US" altLang="en-US" dirty="0"/>
              <a:t>Find the number of depositors for each branch.</a:t>
            </a:r>
            <a:endParaRPr lang="en-US" altLang="en-US" dirty="0"/>
          </a:p>
        </p:txBody>
      </p:sp>
      <p:sp>
        <p:nvSpPr>
          <p:cNvPr id="40964" name="Text Box 4"/>
          <p:cNvSpPr txBox="1"/>
          <p:nvPr/>
        </p:nvSpPr>
        <p:spPr>
          <a:xfrm>
            <a:off x="915988" y="3503613"/>
            <a:ext cx="7986712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</a:pP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Note:  Attributes in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select 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clause outside of aggregate functions must         </a:t>
            </a:r>
            <a:b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          appear in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group by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list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Text Box 5"/>
          <p:cNvSpPr txBox="1"/>
          <p:nvPr/>
        </p:nvSpPr>
        <p:spPr>
          <a:xfrm>
            <a:off x="1008063" y="1758950"/>
            <a:ext cx="7842250" cy="119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</a:pP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select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branch_name,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count (distinct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customer_name)</a:t>
            </a:r>
            <a:b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         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depositor, account</a:t>
            </a:r>
            <a:b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         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where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depositor.account_number = account.account_number</a:t>
            </a:r>
            <a:b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         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group by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branch_name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95400"/>
            <a:ext cx="9372600" cy="27432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Ordering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Set Operations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Inner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Left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/Right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/Full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Aggregate Functions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Modifying the database (Delete/Insert/Update)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242129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Views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Stored procedures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Dependencies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Unvan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Modifying the Database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8674" name="İçerik Yer Tutucusu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endParaRPr lang="en-US" altLang="en-US" dirty="0"/>
          </a:p>
        </p:txBody>
      </p:sp>
      <p:sp>
        <p:nvSpPr>
          <p:cNvPr id="28675" name="Slayt Numarası Yer Tutucusu 3"/>
          <p:cNvSpPr>
            <a:spLocks noGrp="1"/>
          </p:cNvSpPr>
          <p:nvPr>
            <p:ph type="sldNum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3" y="1995488"/>
            <a:ext cx="7229475" cy="3186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Unvan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pPr>
              <a:buNone/>
            </a:pPr>
            <a:endParaRPr lang="en-US" altLang="en-US" dirty="0"/>
          </a:p>
        </p:txBody>
      </p:sp>
      <p:sp>
        <p:nvSpPr>
          <p:cNvPr id="29698" name="İçerik Yer Tutucusu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0488" tIns="44450" rIns="90488" bIns="44450" anchor="t" anchorCtr="0"/>
          <a:p>
            <a:endParaRPr lang="en-US" altLang="en-US" dirty="0"/>
          </a:p>
        </p:txBody>
      </p:sp>
      <p:pic>
        <p:nvPicPr>
          <p:cNvPr id="29699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684213"/>
            <a:ext cx="8301038" cy="4811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-20637" y="152400"/>
            <a:ext cx="9012237" cy="6858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Ordering the Display of Tuples: </a:t>
            </a:r>
            <a:r>
              <a:rPr lang="en-US" altLang="en-US" b="1" dirty="0">
                <a:solidFill>
                  <a:srgbClr val="FF0000"/>
                </a:solidFill>
              </a:rPr>
              <a:t>Order by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-152400" y="685800"/>
            <a:ext cx="9296400" cy="4202113"/>
          </a:xfrm>
          <a:ln/>
        </p:spPr>
        <p:txBody>
          <a:bodyPr vert="horz" wrap="square" lIns="90488" tIns="44450" rIns="90488" bIns="44450" anchor="t" anchorCtr="0"/>
          <a:p>
            <a:pPr defTabSz="914400">
              <a:tabLst>
                <a:tab pos="906780" algn="l"/>
              </a:tabLst>
            </a:pPr>
            <a:endParaRPr lang="en-US" altLang="en-US" dirty="0"/>
          </a:p>
          <a:p>
            <a:pPr defTabSz="914400">
              <a:tabLst>
                <a:tab pos="906780" algn="l"/>
              </a:tabLst>
            </a:pPr>
            <a:r>
              <a:rPr lang="en-US" altLang="en-US" dirty="0"/>
              <a:t>List in </a:t>
            </a:r>
            <a:r>
              <a:rPr lang="en-US" altLang="en-US" u="sng" dirty="0"/>
              <a:t>alphabetic</a:t>
            </a:r>
            <a:r>
              <a:rPr lang="en-US" altLang="en-US" dirty="0"/>
              <a:t> order the names of all customers having a loan in Perryridge branch</a:t>
            </a:r>
            <a:endParaRPr lang="en-US" altLang="en-US" dirty="0"/>
          </a:p>
          <a:p>
            <a:pPr defTabSz="914400">
              <a:buFont typeface="Monotype Sorts" pitchFamily="2" charset="2"/>
              <a:buNone/>
              <a:tabLst>
                <a:tab pos="90678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distinct </a:t>
            </a:r>
            <a:r>
              <a:rPr lang="en-US" altLang="en-US" i="1" dirty="0"/>
              <a:t>customer_name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   </a:t>
            </a:r>
            <a:r>
              <a:rPr lang="en-US" altLang="en-US" i="1" dirty="0"/>
              <a:t>borrower b, loan l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b.loan_number = l.loan_number </a:t>
            </a:r>
            <a:r>
              <a:rPr lang="en-US" altLang="en-US" b="1" dirty="0"/>
              <a:t>and</a:t>
            </a:r>
            <a:br>
              <a:rPr lang="en-US" altLang="en-US" b="1" dirty="0"/>
            </a:br>
            <a:r>
              <a:rPr lang="en-US" altLang="en-US" i="1" dirty="0"/>
              <a:t>	            branch_name = </a:t>
            </a:r>
            <a:r>
              <a:rPr lang="en-US" altLang="en-US" dirty="0">
                <a:latin typeface="Century Gothic" pitchFamily="34" charset="0"/>
              </a:rPr>
              <a:t>'</a:t>
            </a:r>
            <a:r>
              <a:rPr lang="en-US" altLang="en-US" dirty="0"/>
              <a:t>Perryridge</a:t>
            </a:r>
            <a:r>
              <a:rPr lang="en-US" altLang="en-US" dirty="0">
                <a:latin typeface="Century Gothic" pitchFamily="34" charset="0"/>
              </a:rPr>
              <a:t>'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order by </a:t>
            </a:r>
            <a:r>
              <a:rPr lang="en-US" altLang="en-US" i="1" dirty="0"/>
              <a:t>customer_name</a:t>
            </a:r>
            <a:endParaRPr lang="en-US" altLang="en-US" dirty="0"/>
          </a:p>
          <a:p>
            <a:pPr defTabSz="914400">
              <a:tabLst>
                <a:tab pos="906780" algn="l"/>
              </a:tabLst>
            </a:pPr>
            <a:endParaRPr lang="en-US" altLang="en-US" dirty="0"/>
          </a:p>
          <a:p>
            <a:pPr defTabSz="914400">
              <a:tabLst>
                <a:tab pos="906780" algn="l"/>
              </a:tabLst>
            </a:pPr>
            <a:r>
              <a:rPr lang="en-US" altLang="en-US" dirty="0"/>
              <a:t>Specify </a:t>
            </a:r>
            <a:r>
              <a:rPr lang="en-US" altLang="en-US" b="1" dirty="0">
                <a:solidFill>
                  <a:srgbClr val="FFC000"/>
                </a:solidFill>
              </a:rPr>
              <a:t>desc</a:t>
            </a:r>
            <a:r>
              <a:rPr lang="en-US" altLang="en-US" dirty="0"/>
              <a:t> for descending order or </a:t>
            </a:r>
            <a:r>
              <a:rPr lang="en-US" altLang="en-US" b="1" dirty="0">
                <a:solidFill>
                  <a:srgbClr val="FFC000"/>
                </a:solidFill>
              </a:rPr>
              <a:t>asc</a:t>
            </a:r>
            <a:r>
              <a:rPr lang="en-US" altLang="en-US" dirty="0"/>
              <a:t> for ascending order, for each attribute; ascending order is the default.</a:t>
            </a:r>
            <a:endParaRPr lang="en-US" altLang="en-US" dirty="0"/>
          </a:p>
          <a:p>
            <a:pPr lvl="1" defTabSz="914400">
              <a:tabLst>
                <a:tab pos="906780" algn="l"/>
              </a:tabLst>
            </a:pPr>
            <a:r>
              <a:rPr lang="en-US" altLang="en-US" dirty="0"/>
              <a:t>Example:  </a:t>
            </a:r>
            <a:r>
              <a:rPr lang="en-US" altLang="en-US" b="1" dirty="0"/>
              <a:t>order by</a:t>
            </a:r>
            <a:r>
              <a:rPr lang="en-US" altLang="en-US" dirty="0"/>
              <a:t> </a:t>
            </a:r>
            <a:r>
              <a:rPr lang="en-US" altLang="en-US" i="1" dirty="0"/>
              <a:t>customer_name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C000"/>
                </a:solidFill>
              </a:rPr>
              <a:t>desc</a:t>
            </a:r>
            <a:endParaRPr lang="en-US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charRg st="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charRg st="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88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charRg st="88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charRg st="88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55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charRg st="255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charRg st="255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69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charRg st="369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charRg st="369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95400"/>
            <a:ext cx="8839200" cy="27432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Ordering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Set Operations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rgbClr val="242129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Inner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Left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/Right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/Full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Aggregate Functions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Modifying the database (Delete/Insert/Update)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Views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Stored procedures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Dependencies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Set Operations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4903788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dirty="0"/>
              <a:t>The set operations </a:t>
            </a:r>
            <a:r>
              <a:rPr lang="en-US" altLang="en-US" b="1" dirty="0"/>
              <a:t>union, intersect, </a:t>
            </a:r>
            <a:r>
              <a:rPr lang="en-US" altLang="en-US" dirty="0"/>
              <a:t>and </a:t>
            </a:r>
            <a:r>
              <a:rPr lang="en-US" altLang="en-US" b="1" dirty="0"/>
              <a:t>except </a:t>
            </a:r>
            <a:r>
              <a:rPr lang="en-US" altLang="en-US" dirty="0"/>
              <a:t>operate on relations and correspond to the relational algebra operations </a:t>
            </a:r>
            <a:r>
              <a:rPr lang="en-US" altLang="en-US" dirty="0">
                <a:sym typeface="Symbol" pitchFamily="18" charset="2"/>
              </a:rPr>
              <a:t>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Each of the above operations automatically eliminates duplicates; to retain all duplicates use the corresponding multiset versions </a:t>
            </a:r>
            <a:r>
              <a:rPr lang="en-US" altLang="en-US" b="1" dirty="0">
                <a:sym typeface="Symbol" pitchFamily="18" charset="2"/>
              </a:rPr>
              <a:t>union all, intersect all </a:t>
            </a:r>
            <a:r>
              <a:rPr lang="en-US" altLang="en-US" dirty="0">
                <a:sym typeface="Symbol" pitchFamily="18" charset="2"/>
              </a:rPr>
              <a:t>and </a:t>
            </a:r>
            <a:r>
              <a:rPr lang="en-US" altLang="en-US" b="1" dirty="0">
                <a:sym typeface="Symbol" pitchFamily="18" charset="2"/>
              </a:rPr>
              <a:t>except all.</a:t>
            </a:r>
            <a:br>
              <a:rPr lang="en-US" altLang="en-US" b="1" dirty="0">
                <a:sym typeface="Symbol" pitchFamily="18" charset="2"/>
              </a:rPr>
            </a:b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Suppose a tuple occurs </a:t>
            </a:r>
            <a:r>
              <a:rPr lang="en-US" altLang="en-US" i="1" dirty="0">
                <a:sym typeface="Symbol" pitchFamily="18" charset="2"/>
              </a:rPr>
              <a:t>m</a:t>
            </a:r>
            <a:r>
              <a:rPr lang="en-US" altLang="en-US" dirty="0">
                <a:sym typeface="Symbol" pitchFamily="18" charset="2"/>
              </a:rPr>
              <a:t> times in </a:t>
            </a:r>
            <a:r>
              <a:rPr lang="en-US" altLang="en-US" i="1" dirty="0">
                <a:sym typeface="Symbol" pitchFamily="18" charset="2"/>
              </a:rPr>
              <a:t>r</a:t>
            </a:r>
            <a:r>
              <a:rPr lang="en-US" altLang="en-US" dirty="0">
                <a:sym typeface="Symbol" pitchFamily="18" charset="2"/>
              </a:rPr>
              <a:t> and </a:t>
            </a:r>
            <a:r>
              <a:rPr lang="en-US" altLang="en-US" i="1" dirty="0">
                <a:sym typeface="Symbol" pitchFamily="18" charset="2"/>
              </a:rPr>
              <a:t>n </a:t>
            </a:r>
            <a:r>
              <a:rPr lang="en-US" altLang="en-US" dirty="0">
                <a:sym typeface="Symbol" pitchFamily="18" charset="2"/>
              </a:rPr>
              <a:t>times in </a:t>
            </a:r>
            <a:r>
              <a:rPr lang="en-US" altLang="en-US" i="1" dirty="0">
                <a:sym typeface="Symbol" pitchFamily="18" charset="2"/>
              </a:rPr>
              <a:t>s, </a:t>
            </a:r>
            <a:r>
              <a:rPr lang="en-US" altLang="en-US" dirty="0">
                <a:sym typeface="Symbol" pitchFamily="18" charset="2"/>
              </a:rPr>
              <a:t>then, it occurs: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i="1" dirty="0"/>
              <a:t>m 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+ n </a:t>
            </a:r>
            <a:r>
              <a:rPr lang="en-US" altLang="en-US" dirty="0"/>
              <a:t>times in </a:t>
            </a:r>
            <a:r>
              <a:rPr lang="en-US" altLang="en-US" i="1" dirty="0"/>
              <a:t>r </a:t>
            </a:r>
            <a:r>
              <a:rPr lang="en-US" altLang="en-US" b="1" dirty="0"/>
              <a:t>union all </a:t>
            </a:r>
            <a:r>
              <a:rPr lang="en-US" altLang="en-US" i="1" dirty="0"/>
              <a:t>s</a:t>
            </a:r>
            <a:endParaRPr lang="en-US" altLang="en-US" i="1" dirty="0"/>
          </a:p>
          <a:p>
            <a:pPr lvl="1"/>
            <a:r>
              <a:rPr lang="en-US" altLang="en-US" dirty="0"/>
              <a:t>min(</a:t>
            </a:r>
            <a:r>
              <a:rPr lang="en-US" altLang="en-US" i="1" dirty="0"/>
              <a:t>m,n)</a:t>
            </a:r>
            <a:r>
              <a:rPr lang="en-US" altLang="en-US" dirty="0"/>
              <a:t> times in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b="1" dirty="0"/>
              <a:t>intersect all </a:t>
            </a:r>
            <a:r>
              <a:rPr lang="en-US" altLang="en-US" i="1" dirty="0"/>
              <a:t>s</a:t>
            </a:r>
            <a:endParaRPr lang="en-US" altLang="en-US" i="1" dirty="0"/>
          </a:p>
          <a:p>
            <a:pPr lvl="1"/>
            <a:r>
              <a:rPr lang="en-US" altLang="en-US" dirty="0"/>
              <a:t>max(0, </a:t>
            </a:r>
            <a:r>
              <a:rPr lang="en-US" altLang="en-US" i="1" dirty="0"/>
              <a:t>m – n)</a:t>
            </a:r>
            <a:r>
              <a:rPr lang="en-US" altLang="en-US" dirty="0"/>
              <a:t> times in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b="1" dirty="0"/>
              <a:t>except all </a:t>
            </a:r>
            <a:r>
              <a:rPr lang="en-US" altLang="en-US" i="1" dirty="0"/>
              <a:t>s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552450" y="38100"/>
            <a:ext cx="8077200" cy="6096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Set Operations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-112712" y="884238"/>
            <a:ext cx="9601200" cy="511175"/>
          </a:xfrm>
          <a:ln/>
        </p:spPr>
        <p:txBody>
          <a:bodyPr vert="horz" wrap="square" lIns="90488" tIns="44450" rIns="90488" bIns="44450" anchor="t" anchorCtr="0"/>
          <a:p>
            <a:pPr defTabSz="914400">
              <a:tabLst>
                <a:tab pos="1481455" algn="l"/>
              </a:tabLst>
            </a:pPr>
            <a:r>
              <a:rPr lang="en-US" altLang="en-US" dirty="0"/>
              <a:t>Find all customers who have a loan, an account, </a:t>
            </a:r>
            <a:r>
              <a:rPr lang="en-US" altLang="en-US" b="1" dirty="0"/>
              <a:t>or </a:t>
            </a:r>
            <a:r>
              <a:rPr lang="en-US" altLang="en-US" dirty="0"/>
              <a:t>both:</a:t>
            </a:r>
            <a:endParaRPr lang="en-US" altLang="en-US" dirty="0"/>
          </a:p>
        </p:txBody>
      </p:sp>
      <p:sp>
        <p:nvSpPr>
          <p:cNvPr id="34820" name="Text Box 4"/>
          <p:cNvSpPr txBox="1"/>
          <p:nvPr/>
        </p:nvSpPr>
        <p:spPr>
          <a:xfrm>
            <a:off x="1574800" y="4706938"/>
            <a:ext cx="6227763" cy="11096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</a:pP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(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select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depositor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except</a:t>
            </a:r>
            <a:b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(select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borrower)</a:t>
            </a:r>
            <a:endParaRPr lang="en-US" altLang="en-US" sz="1800" dirty="0">
              <a:solidFill>
                <a:srgbClr val="000000"/>
              </a:solidFill>
              <a:latin typeface="Helvetica" pitchFamily="34" charset="0"/>
            </a:endParaRPr>
          </a:p>
          <a:p>
            <a:pPr eaLnBrk="0" hangingPunct="0">
              <a:buClrTx/>
              <a:buFontTx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3" name="Text Box 7"/>
          <p:cNvSpPr txBox="1"/>
          <p:nvPr/>
        </p:nvSpPr>
        <p:spPr>
          <a:xfrm>
            <a:off x="1619250" y="3136900"/>
            <a:ext cx="4260850" cy="9159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</a:pP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(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select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depositor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intersect</a:t>
            </a:r>
            <a:b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(select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borrower)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Text Box 9"/>
          <p:cNvSpPr txBox="1"/>
          <p:nvPr/>
        </p:nvSpPr>
        <p:spPr>
          <a:xfrm>
            <a:off x="-26987" y="4200525"/>
            <a:ext cx="10240962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57200" indent="-4572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Helvetica" pitchFamily="34" charset="0"/>
              </a:rPr>
              <a:t>  Find all customers who have </a:t>
            </a:r>
            <a:r>
              <a:rPr lang="en-US" altLang="en-US" sz="2800" b="1" dirty="0">
                <a:solidFill>
                  <a:srgbClr val="000000"/>
                </a:solidFill>
                <a:latin typeface="Helvetica" pitchFamily="34" charset="0"/>
              </a:rPr>
              <a:t>an account but</a:t>
            </a:r>
            <a:r>
              <a:rPr lang="en-US" altLang="en-US" sz="2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Helvetica" pitchFamily="34" charset="0"/>
              </a:rPr>
              <a:t>no loan</a:t>
            </a:r>
            <a:r>
              <a:rPr lang="en-US" altLang="en-US" sz="2800" dirty="0">
                <a:solidFill>
                  <a:srgbClr val="000000"/>
                </a:solidFill>
                <a:latin typeface="Helvetica" pitchFamily="34" charset="0"/>
              </a:rPr>
              <a:t>.	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6" name="Text Box 10"/>
          <p:cNvSpPr txBox="1"/>
          <p:nvPr/>
        </p:nvSpPr>
        <p:spPr>
          <a:xfrm>
            <a:off x="1585913" y="1560513"/>
            <a:ext cx="4260850" cy="9159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</a:pP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(select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depositor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)</a:t>
            </a:r>
            <a:b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union</a:t>
            </a:r>
            <a:b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(select</a:t>
            </a:r>
            <a:r>
              <a:rPr lang="en-US" altLang="en-US" sz="1800" dirty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customer_name </a:t>
            </a:r>
            <a:r>
              <a:rPr lang="en-US" altLang="en-US" sz="1800" b="1" dirty="0">
                <a:solidFill>
                  <a:srgbClr val="000000"/>
                </a:solidFill>
                <a:latin typeface="Helvetica" pitchFamily="34" charset="0"/>
              </a:rPr>
              <a:t>from</a:t>
            </a:r>
            <a:r>
              <a:rPr lang="en-US" altLang="en-US" sz="1800" i="1" dirty="0">
                <a:solidFill>
                  <a:srgbClr val="000000"/>
                </a:solidFill>
                <a:latin typeface="Helvetica" pitchFamily="34" charset="0"/>
              </a:rPr>
              <a:t> borrower)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11"/>
          <p:cNvSpPr txBox="1"/>
          <p:nvPr/>
        </p:nvSpPr>
        <p:spPr>
          <a:xfrm>
            <a:off x="-95250" y="2700338"/>
            <a:ext cx="871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57200" indent="-4572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Helvetica" pitchFamily="34" charset="0"/>
              </a:rPr>
              <a:t>  Find all customers who have both</a:t>
            </a:r>
            <a:r>
              <a:rPr lang="en-US" altLang="en-US" b="1" dirty="0">
                <a:solidFill>
                  <a:srgbClr val="000000"/>
                </a:solidFill>
                <a:latin typeface="Helvetica" pitchFamily="34" charset="0"/>
              </a:rPr>
              <a:t> a loan and an account</a:t>
            </a:r>
            <a:r>
              <a:rPr lang="en-US" altLang="en-US" dirty="0">
                <a:solidFill>
                  <a:srgbClr val="000000"/>
                </a:solidFill>
                <a:latin typeface="Helvetica" pitchFamily="34" charset="0"/>
              </a:rPr>
              <a:t>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3" grpId="0"/>
      <p:bldP spid="348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eaLnBrk="0" hangingPunct="0">
              <a:buClrTx/>
              <a:buSzTx/>
              <a:buFontTx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95400"/>
            <a:ext cx="9372600" cy="27432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Ordering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Set Operations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Inner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Left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/Right Outer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/Full </a:t>
            </a:r>
            <a:r>
              <a:rPr kumimoji="0" lang="tr-T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2129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endParaRPr kumimoji="0" lang="tr-TR" altLang="en-US" sz="2400" b="0" i="0" u="none" strike="noStrike" kern="0" cap="none" spc="0" normalizeH="0" baseline="0" noProof="0" dirty="0">
              <a:ln>
                <a:noFill/>
              </a:ln>
              <a:solidFill>
                <a:srgbClr val="242129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Aggregate Functions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Modifying the database (Delete/Insert/Update)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Views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Stored procedures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Dependencies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228600" y="1588"/>
            <a:ext cx="7772400" cy="684212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Joined Relations**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-152400" y="622300"/>
            <a:ext cx="9296400" cy="3575050"/>
          </a:xfrm>
        </p:spPr>
        <p:txBody>
          <a:bodyPr vert="horz" wrap="square" lIns="90488" tIns="44450" rIns="90488" bIns="44450" anchor="t" anchorCtr="0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Join operations</a:t>
            </a:r>
            <a:r>
              <a:rPr kumimoji="0" lang="en-US" altLang="en-US" sz="2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take two relations and return as a result another relation.</a:t>
            </a:r>
            <a:endParaRPr kumimoji="0" lang="en-US" altLang="en-US" sz="2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These additional operations are typically used as subquery expressions in the </a:t>
            </a:r>
            <a:r>
              <a:rPr kumimoji="0" lang="en-US" altLang="en-US" sz="2800" b="1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from </a:t>
            </a:r>
            <a:r>
              <a:rPr kumimoji="0" lang="en-US" altLang="en-US" sz="2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clause</a:t>
            </a:r>
            <a:endParaRPr kumimoji="0" lang="en-US" altLang="en-US" sz="2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514350" marR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kumimoji="0" lang="en-US" altLang="en-US" sz="2800" b="1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Join condition</a:t>
            </a:r>
            <a:r>
              <a:rPr kumimoji="0" lang="en-US" altLang="en-US" sz="2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– defines which tuples in the two relations match, and what attributes are present in the result of the join.</a:t>
            </a:r>
            <a:endParaRPr kumimoji="0" lang="en-US" altLang="en-US" sz="2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514350" marR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kumimoji="0" lang="en-US" altLang="en-US" sz="2800" b="1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Join type</a:t>
            </a:r>
            <a:r>
              <a:rPr kumimoji="0" lang="en-US" altLang="en-US" sz="2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– defines how tuples in each relation that do not match any tuple in the other relation (based on the join condition) are treated.</a:t>
            </a:r>
            <a:endParaRPr kumimoji="0" lang="en-US" altLang="en-US" sz="2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1"/>
          <a:srcRect l="375" t="32004" r="375" b="31503"/>
          <a:stretch>
            <a:fillRect/>
          </a:stretch>
        </p:blipFill>
        <p:spPr>
          <a:xfrm>
            <a:off x="952500" y="5181600"/>
            <a:ext cx="7085013" cy="167640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0" y="266700"/>
            <a:ext cx="9374188" cy="4572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Joined Relations – Datasets for Examples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4339" name="Rectangle 5"/>
          <p:cNvSpPr/>
          <p:nvPr/>
        </p:nvSpPr>
        <p:spPr>
          <a:xfrm>
            <a:off x="304800" y="4189413"/>
            <a:ext cx="8610600" cy="485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lang="en-US" altLang="en-US" dirty="0">
                <a:latin typeface="Helvetica" pitchFamily="34" charset="0"/>
              </a:rPr>
              <a:t>Note: borrower information missing for L-260 and loan information missing for L-155</a:t>
            </a:r>
            <a:endParaRPr lang="en-US" altLang="en-US" i="1" dirty="0">
              <a:latin typeface="Helvetica" pitchFamily="34" charset="0"/>
            </a:endParaRPr>
          </a:p>
        </p:txBody>
      </p:sp>
      <p:pic>
        <p:nvPicPr>
          <p:cNvPr id="15363" name="Picture 6"/>
          <p:cNvPicPr>
            <a:picLocks noChangeAspect="1"/>
          </p:cNvPicPr>
          <p:nvPr/>
        </p:nvPicPr>
        <p:blipFill>
          <a:blip r:embed="rId1"/>
          <a:srcRect l="375" t="36255" r="563" b="37254"/>
          <a:stretch>
            <a:fillRect/>
          </a:stretch>
        </p:blipFill>
        <p:spPr>
          <a:xfrm>
            <a:off x="217488" y="1600200"/>
            <a:ext cx="8723312" cy="243840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38188" y="66675"/>
            <a:ext cx="8077200" cy="6096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>
                <a:solidFill>
                  <a:srgbClr val="FF0000"/>
                </a:solidFill>
              </a:rPr>
              <a:t>Joined Relations – Examples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-152400" y="717550"/>
            <a:ext cx="7696200" cy="688975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* 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from loan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 join 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borrower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loan.loan_number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borrower.loan_number</a:t>
            </a:r>
            <a:endParaRPr kumimoji="0" lang="en-US" altLang="en-US" sz="28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198438" y="4038600"/>
            <a:ext cx="6800850" cy="714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* </a:t>
            </a:r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from loan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left outer join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borrower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</a:t>
            </a:r>
            <a:b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loan.loan_number = borrower.loan_number</a:t>
            </a:r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365" name="Picture 5"/>
          <p:cNvPicPr>
            <a:picLocks noChangeAspect="1"/>
          </p:cNvPicPr>
          <p:nvPr/>
        </p:nvPicPr>
        <p:blipFill>
          <a:blip r:embed="rId1"/>
          <a:srcRect l="829" t="38673" r="415" b="39227"/>
          <a:stretch>
            <a:fillRect/>
          </a:stretch>
        </p:blipFill>
        <p:spPr>
          <a:xfrm>
            <a:off x="457200" y="5410200"/>
            <a:ext cx="7235825" cy="1214438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2"/>
          <a:srcRect l="591" t="41470" r="394" b="41994"/>
          <a:stretch>
            <a:fillRect/>
          </a:stretch>
        </p:blipFill>
        <p:spPr>
          <a:xfrm>
            <a:off x="198438" y="2300288"/>
            <a:ext cx="7985125" cy="1000125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charRg st="1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charRg st="1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0</TotalTime>
  <Words>5425</Words>
  <Application>WPS Presentation</Application>
  <PresentationFormat>Ekran Gösterisi (4:3)</PresentationFormat>
  <Paragraphs>191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SimSun</vt:lpstr>
      <vt:lpstr>Wingdings</vt:lpstr>
      <vt:lpstr>Droid Sans Fallback</vt:lpstr>
      <vt:lpstr>OpenSymbol</vt:lpstr>
      <vt:lpstr>Standard Symbols PS</vt:lpstr>
      <vt:lpstr>Times New Roman</vt:lpstr>
      <vt:lpstr>Book Antiqua</vt:lpstr>
      <vt:lpstr>Century Gothic</vt:lpstr>
      <vt:lpstr>Gubbi</vt:lpstr>
      <vt:lpstr>Monotype Sorts</vt:lpstr>
      <vt:lpstr>Webdings</vt:lpstr>
      <vt:lpstr>Symbol</vt:lpstr>
      <vt:lpstr>Helvetica</vt:lpstr>
      <vt:lpstr>Arial Narrow</vt:lpstr>
      <vt:lpstr>Microsoft YaHei</vt:lpstr>
      <vt:lpstr>Arial Unicode MS</vt:lpstr>
      <vt:lpstr>Monotype Sorts</vt:lpstr>
      <vt:lpstr>ifmx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16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Tugba Onal-Suzek</dc:creator>
  <cp:keywords>Chapter 1</cp:keywords>
  <dc:description>See the notes for information on how the slides are organized.</dc:description>
  <dc:subject>Database Management Systems</dc:subject>
  <cp:lastModifiedBy>Tuğba Önal Süzek</cp:lastModifiedBy>
  <cp:revision>294</cp:revision>
  <cp:lastPrinted>2024-10-20T20:34:50Z</cp:lastPrinted>
  <dcterms:created xsi:type="dcterms:W3CDTF">2024-10-20T20:34:50Z</dcterms:created>
  <dcterms:modified xsi:type="dcterms:W3CDTF">2024-10-20T20:34:50Z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