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3"/>
  </p:sldMasterIdLst>
  <p:notesMasterIdLst>
    <p:notesMasterId r:id="rId18"/>
  </p:notesMasterIdLst>
  <p:handoutMasterIdLst>
    <p:handoutMasterId r:id="rId38"/>
  </p:handoutMasterIdLst>
  <p:sldIdLst>
    <p:sldId id="372" r:id="rId4"/>
    <p:sldId id="440" r:id="rId5"/>
    <p:sldId id="441" r:id="rId6"/>
    <p:sldId id="448" r:id="rId7"/>
    <p:sldId id="442" r:id="rId8"/>
    <p:sldId id="449" r:id="rId9"/>
    <p:sldId id="444" r:id="rId10"/>
    <p:sldId id="446" r:id="rId11"/>
    <p:sldId id="426" r:id="rId12"/>
    <p:sldId id="427" r:id="rId13"/>
    <p:sldId id="477" r:id="rId14"/>
    <p:sldId id="428" r:id="rId15"/>
    <p:sldId id="445" r:id="rId16"/>
    <p:sldId id="359" r:id="rId17"/>
    <p:sldId id="360" r:id="rId19"/>
    <p:sldId id="361" r:id="rId20"/>
    <p:sldId id="366" r:id="rId21"/>
    <p:sldId id="450" r:id="rId22"/>
    <p:sldId id="439" r:id="rId23"/>
    <p:sldId id="406" r:id="rId24"/>
    <p:sldId id="447" r:id="rId25"/>
    <p:sldId id="407" r:id="rId26"/>
    <p:sldId id="408" r:id="rId27"/>
    <p:sldId id="409" r:id="rId28"/>
    <p:sldId id="410" r:id="rId29"/>
    <p:sldId id="451" r:id="rId30"/>
    <p:sldId id="432" r:id="rId31"/>
    <p:sldId id="433" r:id="rId32"/>
    <p:sldId id="434" r:id="rId33"/>
    <p:sldId id="435" r:id="rId34"/>
    <p:sldId id="436" r:id="rId35"/>
    <p:sldId id="437" r:id="rId36"/>
    <p:sldId id="438" r:id="rId37"/>
  </p:sldIdLst>
  <p:sldSz cx="9144000" cy="6858000" type="screen4x3"/>
  <p:notesSz cx="6858000" cy="9117330"/>
  <p:defaultTextStyle>
    <a:defPPr>
      <a:defRPr lang="en-US"/>
    </a:defPPr>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2FDB2607-1784-4EEB-B798-7EB5836EED8A}">
        <p14:showMediaCtrls xmlns:p14="http://schemas.microsoft.com/office/powerpoint/2010/main" val="1"/>
      </p:ext>
    </p:extLst>
  </p:showPr>
  <p:clrMru>
    <a:srgbClr val="000000"/>
    <a:srgbClr val="777777"/>
    <a:srgbClr val="280049"/>
    <a:srgbClr val="171345"/>
    <a:srgbClr val="FFFDFB"/>
    <a:srgbClr val="29237D"/>
    <a:srgbClr val="4238C6"/>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5000"/>
    <p:restoredTop sz="94533"/>
  </p:normalViewPr>
  <p:slideViewPr>
    <p:cSldViewPr showGuides="1">
      <p:cViewPr varScale="1">
        <p:scale>
          <a:sx n="68" d="100"/>
          <a:sy n="68" d="100"/>
        </p:scale>
        <p:origin x="1264"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varScale="1">
      <p:scale>
        <a:sx n="1" d="1"/>
        <a:sy n="1" d="1"/>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1.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notesMaster" Target="notesMasters/notesMaster1.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noChangeArrowheads="1"/>
          </p:cNvSpPr>
          <p:nvPr>
            <p:ph type="body" sz="quarter" idx="3"/>
          </p:nvPr>
        </p:nvSpPr>
        <p:spPr bwMode="auto">
          <a:xfrm>
            <a:off x="914400" y="4330700"/>
            <a:ext cx="5029200" cy="4102100"/>
          </a:xfrm>
          <a:prstGeom prst="rect">
            <a:avLst/>
          </a:prstGeom>
          <a:noFill/>
          <a:ln w="12700">
            <a:noFill/>
            <a:miter lim="800000"/>
          </a:ln>
          <a:effectLst/>
        </p:spPr>
        <p:txBody>
          <a:bodyPr vert="horz" wrap="square" lIns="90488" tIns="44450" rIns="90488" bIns="4445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Click to edit Master notes styles</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4099" name="Rectangle 3"/>
          <p:cNvSpPr>
            <a:spLocks noGrp="1" noRot="1" noChangeAspect="1" noTextEdit="1"/>
          </p:cNvSpPr>
          <p:nvPr>
            <p:ph type="sldImg"/>
          </p:nvPr>
        </p:nvSpPr>
        <p:spPr>
          <a:xfrm>
            <a:off x="1158875" y="690563"/>
            <a:ext cx="4540250" cy="3405187"/>
          </a:xfrm>
          <a:prstGeom prst="rect">
            <a:avLst/>
          </a:prstGeom>
          <a:noFill/>
          <a:ln w="12700" cap="flat" cmpd="sng">
            <a:solidFill>
              <a:schemeClr val="tx1"/>
            </a:solidFill>
            <a:prstDash val="solid"/>
            <a:miter/>
            <a:headEnd type="none" w="med" len="med"/>
            <a:tailEnd type="none" w="med" len="med"/>
          </a:ln>
        </p:spPr>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2"/>
          <p:cNvSpPr>
            <a:spLocks noGrp="1" noRot="1" noChangeAspect="1" noTextEdit="1"/>
          </p:cNvSpPr>
          <p:nvPr>
            <p:ph type="sldImg"/>
          </p:nvPr>
        </p:nvSpPr>
        <p:spPr/>
      </p:sp>
      <p:sp>
        <p:nvSpPr>
          <p:cNvPr id="19458" name="Rectangle 3"/>
          <p:cNvSpPr>
            <a:spLocks noGrp="1"/>
          </p:cNvSpPr>
          <p:nvPr>
            <p:ph type="body"/>
          </p:nvPr>
        </p:nvSpPr>
        <p:spPr/>
        <p:txBody>
          <a:bodyPr wrap="square" lIns="90488" tIns="44450" rIns="90488" bIns="44450" anchor="t" anchorCtr="0"/>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2"/>
          <p:cNvSpPr>
            <a:spLocks noGrp="1" noRot="1" noChangeAspect="1" noTextEdit="1"/>
          </p:cNvSpPr>
          <p:nvPr>
            <p:ph type="sldImg"/>
          </p:nvPr>
        </p:nvSpPr>
        <p:spPr/>
      </p:sp>
      <p:sp>
        <p:nvSpPr>
          <p:cNvPr id="21506" name="Rectangle 3"/>
          <p:cNvSpPr>
            <a:spLocks noGrp="1"/>
          </p:cNvSpPr>
          <p:nvPr>
            <p:ph type="body"/>
          </p:nvPr>
        </p:nvSpPr>
        <p:spPr/>
        <p:txBody>
          <a:bodyPr wrap="square" lIns="90488" tIns="44450" rIns="90488" bIns="44450" anchor="t" anchorCtr="0"/>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noRot="1" noChangeAspect="1" noTextEdit="1"/>
          </p:cNvSpPr>
          <p:nvPr>
            <p:ph type="sldImg"/>
          </p:nvPr>
        </p:nvSpPr>
        <p:spPr/>
      </p:sp>
      <p:sp>
        <p:nvSpPr>
          <p:cNvPr id="23554" name="Rectangle 3"/>
          <p:cNvSpPr>
            <a:spLocks noGrp="1"/>
          </p:cNvSpPr>
          <p:nvPr>
            <p:ph type="body"/>
          </p:nvPr>
        </p:nvSpPr>
        <p:spPr/>
        <p:txBody>
          <a:bodyPr wrap="square" lIns="90488" tIns="44450" rIns="90488" bIns="44450" anchor="t" anchorCtr="0"/>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2"/>
          <p:cNvSpPr>
            <a:spLocks noGrp="1" noRot="1" noTextEdit="1"/>
          </p:cNvSpPr>
          <p:nvPr>
            <p:ph type="sldImg"/>
          </p:nvPr>
        </p:nvSpPr>
        <p:spPr/>
      </p:sp>
      <p:sp>
        <p:nvSpPr>
          <p:cNvPr id="33794" name="Rectangle 3"/>
          <p:cNvSpPr>
            <a:spLocks noGrp="1"/>
          </p:cNvSpPr>
          <p:nvPr>
            <p:ph type="body"/>
          </p:nvPr>
        </p:nvSpPr>
        <p:spPr/>
        <p:txBody>
          <a:bodyPr wrap="square" lIns="90488" tIns="44450" rIns="90488" bIns="44450" anchor="t" anchorCtr="0"/>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a:t>Click to edit Master subtitle style</a:t>
            </a:r>
            <a:endParaRPr lang="en-US" strike="noStrike" noProof="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685800"/>
            <a:ext cx="1943100" cy="5372100"/>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838200" y="685800"/>
            <a:ext cx="5676900" cy="53721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838200" y="685800"/>
            <a:ext cx="7772400" cy="1104900"/>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sz="half" idx="1"/>
          </p:nvPr>
        </p:nvSpPr>
        <p:spPr>
          <a:xfrm>
            <a:off x="838200" y="1981200"/>
            <a:ext cx="3810000" cy="4076700"/>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lipArt Placeholder 3"/>
          <p:cNvSpPr>
            <a:spLocks noGrp="1"/>
          </p:cNvSpPr>
          <p:nvPr>
            <p:ph type="clipArt" sz="half" idx="2"/>
          </p:nvPr>
        </p:nvSpPr>
        <p:spPr>
          <a:xfrm>
            <a:off x="4800600" y="1981200"/>
            <a:ext cx="3810000" cy="4076700"/>
          </a:xfrm>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Ø"/>
              <a:defRPr/>
            </a:pPr>
            <a:endParaRPr kumimoji="0" lang="en-US" sz="2800" b="0" i="0" u="none" strike="noStrike" kern="0" cap="none" spc="0" normalizeH="0" baseline="0" noProof="0">
              <a:ln>
                <a:noFill/>
              </a:ln>
              <a:solidFill>
                <a:schemeClr val="tx2"/>
              </a:solidFill>
              <a:effectLst/>
              <a:uLnTx/>
              <a:uFillTx/>
              <a:latin typeface="+mn-lt"/>
              <a:ea typeface="+mn-ea"/>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a:t>Click to edit Master subtitle style</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6858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48200" y="167640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533400"/>
            <a:ext cx="1943100" cy="5562600"/>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685800" y="533400"/>
            <a:ext cx="5676900" cy="5562600"/>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a:t>Click to edit Master text styles</a:t>
            </a:r>
            <a:endParaRPr lang="en-US" strike="noStrike" noProof="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8382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800600" y="1981200"/>
            <a:ext cx="3810000" cy="4076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0488" tIns="44450" rIns="90488" bIns="4445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None/>
              <a:defRPr/>
            </a:pPr>
            <a:endParaRPr kumimoji="0" lang="en-US" sz="3200" b="0" i="0" u="none" strike="noStrike" kern="0" cap="none" spc="0" normalizeH="0" baseline="0" noProof="0">
              <a:ln>
                <a:noFill/>
              </a:ln>
              <a:solidFill>
                <a:schemeClr val="tx2"/>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1.xml"/><Relationship Id="rId8" Type="http://schemas.openxmlformats.org/officeDocument/2006/relationships/slideLayout" Target="../slideLayouts/slideLayout20.xml"/><Relationship Id="rId7" Type="http://schemas.openxmlformats.org/officeDocument/2006/relationships/slideLayout" Target="../slideLayouts/slideLayout19.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 Id="rId3" Type="http://schemas.openxmlformats.org/officeDocument/2006/relationships/slideLayout" Target="../slideLayouts/slideLayout15.xml"/><Relationship Id="rId2" Type="http://schemas.openxmlformats.org/officeDocument/2006/relationships/slideLayout" Target="../slideLayouts/slideLayout14.xml"/><Relationship Id="rId12" Type="http://schemas.openxmlformats.org/officeDocument/2006/relationships/theme" Target="../theme/theme2.xml"/><Relationship Id="rId11" Type="http://schemas.openxmlformats.org/officeDocument/2006/relationships/slideLayout" Target="../slideLayouts/slideLayout23.xml"/><Relationship Id="rId10" Type="http://schemas.openxmlformats.org/officeDocument/2006/relationships/slideLayout" Target="../slideLayouts/slideLayout2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DFB"/>
        </a:solidFill>
        <a:effectLst/>
      </p:bgPr>
    </p:bg>
    <p:spTree>
      <p:nvGrpSpPr>
        <p:cNvPr id="1" name=""/>
        <p:cNvGrpSpPr/>
        <p:nvPr/>
      </p:nvGrpSpPr>
      <p:grpSpPr/>
      <p:sp>
        <p:nvSpPr>
          <p:cNvPr id="1026" name="Rectangle 9"/>
          <p:cNvSpPr>
            <a:spLocks noGrp="1"/>
          </p:cNvSpPr>
          <p:nvPr>
            <p:ph type="title"/>
          </p:nvPr>
        </p:nvSpPr>
        <p:spPr>
          <a:xfrm>
            <a:off x="838200" y="685800"/>
            <a:ext cx="7772400" cy="1104900"/>
          </a:xfrm>
          <a:prstGeom prst="rect">
            <a:avLst/>
          </a:prstGeom>
          <a:noFill/>
          <a:ln w="12700">
            <a:noFill/>
          </a:ln>
        </p:spPr>
        <p:txBody>
          <a:bodyPr lIns="90488" tIns="44450" rIns="90488" bIns="44450" anchor="ctr" anchorCtr="0"/>
          <a:p>
            <a:pPr lvl="0"/>
            <a:r>
              <a:rPr lang="en-US" altLang="en-US" dirty="0"/>
              <a:t>Click to edit Master title style</a:t>
            </a:r>
            <a:endParaRPr lang="en-US" altLang="en-US" dirty="0"/>
          </a:p>
        </p:txBody>
      </p:sp>
      <p:sp>
        <p:nvSpPr>
          <p:cNvPr id="1027" name="Rectangle 10"/>
          <p:cNvSpPr>
            <a:spLocks noGrp="1"/>
          </p:cNvSpPr>
          <p:nvPr>
            <p:ph type="body"/>
          </p:nvPr>
        </p:nvSpPr>
        <p:spPr>
          <a:xfrm>
            <a:off x="838200" y="1981200"/>
            <a:ext cx="7772400" cy="4076700"/>
          </a:xfrm>
          <a:prstGeom prst="rect">
            <a:avLst/>
          </a:prstGeom>
          <a:noFill/>
          <a:ln w="12700">
            <a:noFill/>
          </a:ln>
        </p:spPr>
        <p:txBody>
          <a:bodyPr lIns="90488" tIns="44450" rIns="90488" bIns="44450"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1028" name="Rectangle 12"/>
          <p:cNvSpPr>
            <a:spLocks noChangeArrowheads="1"/>
          </p:cNvSpPr>
          <p:nvPr/>
        </p:nvSpPr>
        <p:spPr bwMode="auto">
          <a:xfrm>
            <a:off x="8645525" y="6488113"/>
            <a:ext cx="406400"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nchor="ctr">
            <a:spAutoFit/>
          </a:bodyPr>
          <a:lstStyle>
            <a:lvl1pPr>
              <a:defRPr sz="2400" u="sng">
                <a:solidFill>
                  <a:schemeClr val="tx1"/>
                </a:solidFill>
                <a:latin typeface="Times New Roman" panose="02020603050405020304" pitchFamily="18" charset="0"/>
              </a:defRPr>
            </a:lvl1pPr>
            <a:lvl2pPr marL="742950" indent="-285750">
              <a:defRPr sz="2400" u="sng">
                <a:solidFill>
                  <a:schemeClr val="tx1"/>
                </a:solidFill>
                <a:latin typeface="Times New Roman" panose="02020603050405020304" pitchFamily="18" charset="0"/>
              </a:defRPr>
            </a:lvl2pPr>
            <a:lvl3pPr marL="1143000" indent="-228600">
              <a:defRPr sz="2400" u="sng">
                <a:solidFill>
                  <a:schemeClr val="tx1"/>
                </a:solidFill>
                <a:latin typeface="Times New Roman" panose="02020603050405020304" pitchFamily="18" charset="0"/>
              </a:defRPr>
            </a:lvl3pPr>
            <a:lvl4pPr marL="1600200" indent="-228600">
              <a:defRPr sz="2400" u="sng">
                <a:solidFill>
                  <a:schemeClr val="tx1"/>
                </a:solidFill>
                <a:latin typeface="Times New Roman" panose="02020603050405020304" pitchFamily="18" charset="0"/>
              </a:defRPr>
            </a:lvl4pPr>
            <a:lvl5pPr marL="2057400" indent="-228600">
              <a:defRPr sz="2400" u="sng">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u="sng">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u="sng">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u="sng">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u="sng">
                <a:solidFill>
                  <a:schemeClr val="tx1"/>
                </a:solidFill>
                <a:latin typeface="Times New Roman" panose="02020603050405020304"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4569985-F68A-47DD-87B8-0C9AAB12B20A}" type="slidenum">
              <a:rPr kumimoji="0" lang="en-US" sz="1400" b="0" i="0" u="none" strike="noStrike" kern="1200" cap="none" spc="0" normalizeH="0" baseline="0" noProof="0" smtClean="0">
                <a:ln>
                  <a:noFill/>
                </a:ln>
                <a:solidFill>
                  <a:schemeClr val="tx2"/>
                </a:solidFill>
                <a:effectLst/>
                <a:uLnTx/>
                <a:uFillTx/>
                <a:latin typeface="Book Antiqua" pitchFamily="18" charset="0"/>
                <a:ea typeface="+mn-ea"/>
                <a:cs typeface="+mn-cs"/>
              </a:rPr>
            </a:fld>
            <a:endParaRPr kumimoji="0" lang="en-US" sz="1400" b="0" i="0" u="none" strike="noStrike" kern="1200" cap="none" spc="0" normalizeH="0" baseline="0" noProof="0">
              <a:ln>
                <a:noFill/>
              </a:ln>
              <a:solidFill>
                <a:schemeClr val="tx2"/>
              </a:solidFill>
              <a:effectLst/>
              <a:uLnTx/>
              <a:uFillTx/>
              <a:latin typeface="Book Antiqua"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000" i="1">
          <a:solidFill>
            <a:schemeClr val="tx2"/>
          </a:solidFill>
          <a:latin typeface="+mj-lt"/>
          <a:ea typeface="+mj-ea"/>
          <a:cs typeface="+mj-cs"/>
        </a:defRPr>
      </a:lvl1pPr>
      <a:lvl2pPr algn="l" rtl="0" eaLnBrk="0" fontAlgn="base" hangingPunct="0">
        <a:spcBef>
          <a:spcPct val="0"/>
        </a:spcBef>
        <a:spcAft>
          <a:spcPct val="0"/>
        </a:spcAft>
        <a:defRPr sz="4000" i="1">
          <a:solidFill>
            <a:schemeClr val="tx2"/>
          </a:solidFill>
          <a:latin typeface="Book Antiqua" pitchFamily="18" charset="0"/>
        </a:defRPr>
      </a:lvl2pPr>
      <a:lvl3pPr algn="l" rtl="0" eaLnBrk="0" fontAlgn="base" hangingPunct="0">
        <a:spcBef>
          <a:spcPct val="0"/>
        </a:spcBef>
        <a:spcAft>
          <a:spcPct val="0"/>
        </a:spcAft>
        <a:defRPr sz="4000" i="1">
          <a:solidFill>
            <a:schemeClr val="tx2"/>
          </a:solidFill>
          <a:latin typeface="Book Antiqua" pitchFamily="18" charset="0"/>
        </a:defRPr>
      </a:lvl3pPr>
      <a:lvl4pPr algn="l" rtl="0" eaLnBrk="0" fontAlgn="base" hangingPunct="0">
        <a:spcBef>
          <a:spcPct val="0"/>
        </a:spcBef>
        <a:spcAft>
          <a:spcPct val="0"/>
        </a:spcAft>
        <a:defRPr sz="4000" i="1">
          <a:solidFill>
            <a:schemeClr val="tx2"/>
          </a:solidFill>
          <a:latin typeface="Book Antiqua" pitchFamily="18" charset="0"/>
        </a:defRPr>
      </a:lvl4pPr>
      <a:lvl5pPr algn="l" rtl="0" eaLnBrk="0" fontAlgn="base" hangingPunct="0">
        <a:spcBef>
          <a:spcPct val="0"/>
        </a:spcBef>
        <a:spcAft>
          <a:spcPct val="0"/>
        </a:spcAft>
        <a:defRPr sz="4000" i="1">
          <a:solidFill>
            <a:schemeClr val="tx2"/>
          </a:solidFill>
          <a:latin typeface="Book Antiqua" pitchFamily="18" charset="0"/>
        </a:defRPr>
      </a:lvl5pPr>
      <a:lvl6pPr marL="457200" algn="l" rtl="0" eaLnBrk="0" fontAlgn="base" hangingPunct="0">
        <a:spcBef>
          <a:spcPct val="0"/>
        </a:spcBef>
        <a:spcAft>
          <a:spcPct val="0"/>
        </a:spcAft>
        <a:defRPr sz="4000" i="1">
          <a:solidFill>
            <a:schemeClr val="tx2"/>
          </a:solidFill>
          <a:latin typeface="Book Antiqua" pitchFamily="18" charset="0"/>
        </a:defRPr>
      </a:lvl6pPr>
      <a:lvl7pPr marL="914400" algn="l" rtl="0" eaLnBrk="0" fontAlgn="base" hangingPunct="0">
        <a:spcBef>
          <a:spcPct val="0"/>
        </a:spcBef>
        <a:spcAft>
          <a:spcPct val="0"/>
        </a:spcAft>
        <a:defRPr sz="4000" i="1">
          <a:solidFill>
            <a:schemeClr val="tx2"/>
          </a:solidFill>
          <a:latin typeface="Book Antiqua" pitchFamily="18" charset="0"/>
        </a:defRPr>
      </a:lvl7pPr>
      <a:lvl8pPr marL="1371600" algn="l" rtl="0" eaLnBrk="0" fontAlgn="base" hangingPunct="0">
        <a:spcBef>
          <a:spcPct val="0"/>
        </a:spcBef>
        <a:spcAft>
          <a:spcPct val="0"/>
        </a:spcAft>
        <a:defRPr sz="4000" i="1">
          <a:solidFill>
            <a:schemeClr val="tx2"/>
          </a:solidFill>
          <a:latin typeface="Book Antiqua" pitchFamily="18" charset="0"/>
        </a:defRPr>
      </a:lvl8pPr>
      <a:lvl9pPr marL="1828800" algn="l" rtl="0" eaLnBrk="0" fontAlgn="base" hangingPunct="0">
        <a:spcBef>
          <a:spcPct val="0"/>
        </a:spcBef>
        <a:spcAft>
          <a:spcPct val="0"/>
        </a:spcAft>
        <a:defRPr sz="4000" i="1">
          <a:solidFill>
            <a:schemeClr val="tx2"/>
          </a:solidFill>
          <a:latin typeface="Book Antiqua" pitchFamily="18"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tx2"/>
        </a:buClr>
        <a:buChar char="–"/>
        <a:defRPr sz="2400">
          <a:solidFill>
            <a:schemeClr val="tx2"/>
          </a:solidFill>
          <a:latin typeface="+mn-lt"/>
        </a:defRPr>
      </a:lvl2pPr>
      <a:lvl3pPr marL="1143000" indent="-228600" algn="l" rtl="0" eaLnBrk="0" fontAlgn="base" hangingPunct="0">
        <a:spcBef>
          <a:spcPct val="20000"/>
        </a:spcBef>
        <a:spcAft>
          <a:spcPct val="0"/>
        </a:spcAft>
        <a:buClr>
          <a:schemeClr val="tx2"/>
        </a:buClr>
        <a:buChar char="•"/>
        <a:defRPr sz="2000">
          <a:solidFill>
            <a:schemeClr val="tx2"/>
          </a:solidFill>
          <a:latin typeface="+mn-lt"/>
        </a:defRPr>
      </a:lvl3pPr>
      <a:lvl4pPr marL="1600200" indent="-228600" algn="l" rtl="0" eaLnBrk="0" fontAlgn="base" hangingPunct="0">
        <a:spcBef>
          <a:spcPct val="20000"/>
        </a:spcBef>
        <a:spcAft>
          <a:spcPct val="0"/>
        </a:spcAft>
        <a:buClr>
          <a:schemeClr val="tx2"/>
        </a:buClr>
        <a:buChar char="–"/>
        <a:defRPr sz="2000">
          <a:solidFill>
            <a:schemeClr val="tx2"/>
          </a:solidFill>
          <a:latin typeface="+mn-lt"/>
        </a:defRPr>
      </a:lvl4pPr>
      <a:lvl5pPr marL="2057400" indent="-228600" algn="l" rtl="0" eaLnBrk="0" fontAlgn="base" hangingPunct="0">
        <a:spcBef>
          <a:spcPct val="20000"/>
        </a:spcBef>
        <a:spcAft>
          <a:spcPct val="0"/>
        </a:spcAft>
        <a:buClr>
          <a:schemeClr val="tx2"/>
        </a:buClr>
        <a:buChar char="–"/>
        <a:defRPr sz="2000">
          <a:solidFill>
            <a:schemeClr val="tx2"/>
          </a:solidFill>
          <a:latin typeface="+mn-lt"/>
        </a:defRPr>
      </a:lvl5pPr>
      <a:lvl6pPr marL="2514600" indent="-228600" algn="l" rtl="0" eaLnBrk="0" fontAlgn="base" hangingPunct="0">
        <a:spcBef>
          <a:spcPct val="20000"/>
        </a:spcBef>
        <a:spcAft>
          <a:spcPct val="0"/>
        </a:spcAft>
        <a:buClr>
          <a:schemeClr val="tx2"/>
        </a:buClr>
        <a:buChar char="–"/>
        <a:defRPr sz="2000">
          <a:solidFill>
            <a:schemeClr val="tx2"/>
          </a:solidFill>
          <a:latin typeface="+mn-lt"/>
        </a:defRPr>
      </a:lvl6pPr>
      <a:lvl7pPr marL="2971800" indent="-228600" algn="l" rtl="0" eaLnBrk="0" fontAlgn="base" hangingPunct="0">
        <a:spcBef>
          <a:spcPct val="20000"/>
        </a:spcBef>
        <a:spcAft>
          <a:spcPct val="0"/>
        </a:spcAft>
        <a:buClr>
          <a:schemeClr val="tx2"/>
        </a:buClr>
        <a:buChar char="–"/>
        <a:defRPr sz="2000">
          <a:solidFill>
            <a:schemeClr val="tx2"/>
          </a:solidFill>
          <a:latin typeface="+mn-lt"/>
        </a:defRPr>
      </a:lvl7pPr>
      <a:lvl8pPr marL="3429000" indent="-228600" algn="l" rtl="0" eaLnBrk="0" fontAlgn="base" hangingPunct="0">
        <a:spcBef>
          <a:spcPct val="20000"/>
        </a:spcBef>
        <a:spcAft>
          <a:spcPct val="0"/>
        </a:spcAft>
        <a:buClr>
          <a:schemeClr val="tx2"/>
        </a:buClr>
        <a:buChar char="–"/>
        <a:defRPr sz="2000">
          <a:solidFill>
            <a:schemeClr val="tx2"/>
          </a:solidFill>
          <a:latin typeface="+mn-lt"/>
        </a:defRPr>
      </a:lvl8pPr>
      <a:lvl9pPr marL="3886200" indent="-228600" algn="l" rtl="0" eaLnBrk="0" fontAlgn="base" hangingPunct="0">
        <a:spcBef>
          <a:spcPct val="20000"/>
        </a:spcBef>
        <a:spcAft>
          <a:spcPct val="0"/>
        </a:spcAft>
        <a:buClr>
          <a:schemeClr val="tx2"/>
        </a:buClr>
        <a:buChar char="–"/>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85800" y="533400"/>
            <a:ext cx="7772400" cy="8382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2051" name="Rectangle 3"/>
          <p:cNvSpPr>
            <a:spLocks noGrp="1"/>
          </p:cNvSpPr>
          <p:nvPr>
            <p:ph type="body"/>
          </p:nvPr>
        </p:nvSpPr>
        <p:spPr>
          <a:xfrm>
            <a:off x="685800" y="1676400"/>
            <a:ext cx="7772400" cy="4419600"/>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59396"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u="none"/>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9397" name="Rectangle 5"/>
          <p:cNvSpPr>
            <a:spLocks noGrp="1" noChangeArrowheads="1"/>
          </p:cNvSpPr>
          <p:nvPr>
            <p:ph type="ftr" sz="quarter" idx="3"/>
          </p:nvPr>
        </p:nvSpPr>
        <p:spPr bwMode="auto">
          <a:xfrm>
            <a:off x="2514600" y="6248400"/>
            <a:ext cx="4038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u="none"/>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59398"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u="none"/>
            </a:lvl1pPr>
          </a:lstStyle>
          <a:p>
            <a:pPr marL="0" marR="0" lvl="0" indent="0" algn="r" defTabSz="914400" rtl="0" eaLnBrk="1" fontAlgn="base" latinLnBrk="0" hangingPunct="1">
              <a:lnSpc>
                <a:spcPct val="100000"/>
              </a:lnSpc>
              <a:spcBef>
                <a:spcPct val="0"/>
              </a:spcBef>
              <a:spcAft>
                <a:spcPct val="0"/>
              </a:spcAft>
              <a:buClrTx/>
              <a:buSzTx/>
              <a:buFontTx/>
              <a:buNone/>
              <a:defRPr/>
            </a:pPr>
            <a:fld id="{572FD69B-4EA6-4044-B9D8-6EF16C237C26}" type="slidenum">
              <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rPr>
            </a:fld>
            <a:endParaRPr kumimoji="0" lang="en-US" sz="14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anose="02020603050405020304" pitchFamily="18" charset="0"/>
        </a:defRPr>
      </a:lvl2pPr>
      <a:lvl3pPr algn="ctr" rtl="0" eaLnBrk="0" fontAlgn="base" hangingPunct="0">
        <a:spcBef>
          <a:spcPct val="0"/>
        </a:spcBef>
        <a:spcAft>
          <a:spcPct val="0"/>
        </a:spcAft>
        <a:defRPr sz="4000" b="1">
          <a:solidFill>
            <a:schemeClr val="tx2"/>
          </a:solidFill>
          <a:latin typeface="Times New Roman" panose="02020603050405020304" pitchFamily="18" charset="0"/>
        </a:defRPr>
      </a:lvl3pPr>
      <a:lvl4pPr algn="ctr" rtl="0" eaLnBrk="0" fontAlgn="base" hangingPunct="0">
        <a:spcBef>
          <a:spcPct val="0"/>
        </a:spcBef>
        <a:spcAft>
          <a:spcPct val="0"/>
        </a:spcAft>
        <a:defRPr sz="4000" b="1">
          <a:solidFill>
            <a:schemeClr val="tx2"/>
          </a:solidFill>
          <a:latin typeface="Times New Roman" panose="02020603050405020304" pitchFamily="18" charset="0"/>
        </a:defRPr>
      </a:lvl4pPr>
      <a:lvl5pPr algn="ctr" rtl="0" eaLnBrk="0" fontAlgn="base" hangingPunct="0">
        <a:spcBef>
          <a:spcPct val="0"/>
        </a:spcBef>
        <a:spcAft>
          <a:spcPct val="0"/>
        </a:spcAft>
        <a:defRPr sz="4000" b="1">
          <a:solidFill>
            <a:schemeClr val="tx2"/>
          </a:solidFill>
          <a:latin typeface="Times New Roman" panose="02020603050405020304" pitchFamily="18" charset="0"/>
        </a:defRPr>
      </a:lvl5pPr>
      <a:lvl6pPr marL="457200" algn="ctr" rtl="0" fontAlgn="base">
        <a:spcBef>
          <a:spcPct val="0"/>
        </a:spcBef>
        <a:spcAft>
          <a:spcPct val="0"/>
        </a:spcAft>
        <a:defRPr sz="4000" b="1">
          <a:solidFill>
            <a:schemeClr val="tx2"/>
          </a:solidFill>
          <a:latin typeface="Times New Roman" panose="02020603050405020304" pitchFamily="18" charset="0"/>
        </a:defRPr>
      </a:lvl6pPr>
      <a:lvl7pPr marL="914400" algn="ctr" rtl="0" fontAlgn="base">
        <a:spcBef>
          <a:spcPct val="0"/>
        </a:spcBef>
        <a:spcAft>
          <a:spcPct val="0"/>
        </a:spcAft>
        <a:defRPr sz="4000" b="1">
          <a:solidFill>
            <a:schemeClr val="tx2"/>
          </a:solidFill>
          <a:latin typeface="Times New Roman" panose="02020603050405020304" pitchFamily="18" charset="0"/>
        </a:defRPr>
      </a:lvl7pPr>
      <a:lvl8pPr marL="1371600" algn="ctr" rtl="0" fontAlgn="base">
        <a:spcBef>
          <a:spcPct val="0"/>
        </a:spcBef>
        <a:spcAft>
          <a:spcPct val="0"/>
        </a:spcAft>
        <a:defRPr sz="4000" b="1">
          <a:solidFill>
            <a:schemeClr val="tx2"/>
          </a:solidFill>
          <a:latin typeface="Times New Roman" panose="02020603050405020304" pitchFamily="18" charset="0"/>
        </a:defRPr>
      </a:lvl8pPr>
      <a:lvl9pPr marL="1828800" algn="ctr" rtl="0" fontAlgn="base">
        <a:spcBef>
          <a:spcPct val="0"/>
        </a:spcBef>
        <a:spcAft>
          <a:spcPct val="0"/>
        </a:spcAft>
        <a:defRPr sz="4000" b="1">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14.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itle 1"/>
          <p:cNvSpPr>
            <a:spLocks noGrp="1"/>
          </p:cNvSpPr>
          <p:nvPr>
            <p:ph type="title"/>
          </p:nvPr>
        </p:nvSpPr>
        <p:spPr/>
        <p:txBody>
          <a:bodyPr vert="horz" wrap="square" lIns="91440" tIns="45720" rIns="91440" bIns="45720" anchor="ctr" anchorCtr="0"/>
          <a:p>
            <a:endParaRPr lang="en-US" altLang="en-US" dirty="0"/>
          </a:p>
        </p:txBody>
      </p:sp>
      <p:sp>
        <p:nvSpPr>
          <p:cNvPr id="5122" name="Content Placeholder 2"/>
          <p:cNvSpPr>
            <a:spLocks noGrp="1"/>
          </p:cNvSpPr>
          <p:nvPr>
            <p:ph idx="1"/>
          </p:nvPr>
        </p:nvSpPr>
        <p:spPr/>
        <p:txBody>
          <a:bodyPr vert="horz" wrap="square" lIns="91440" tIns="45720" rIns="91440" bIns="45720" anchor="t" anchorCtr="0"/>
          <a:p>
            <a:endParaRPr lang="en-US" altLang="en-US" dirty="0"/>
          </a:p>
        </p:txBody>
      </p:sp>
      <p:sp>
        <p:nvSpPr>
          <p:cNvPr id="5123" name="Slide Number Placeholder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algn="r">
              <a:buSzTx/>
            </a:pPr>
            <a:fld id="{9A0DB2DC-4C9A-4742-B13C-FB6460FD3503}" type="slidenum">
              <a:rPr lang="en-US" altLang="en-US" sz="1400" u="none" dirty="0">
                <a:latin typeface="Times New Roman" panose="02020603050405020304" pitchFamily="18" charset="0"/>
              </a:rPr>
            </a:fld>
            <a:endParaRPr lang="en-US" altLang="en-US" sz="1400" u="none" dirty="0">
              <a:latin typeface="Times New Roman" panose="02020603050405020304" pitchFamily="18" charset="0"/>
            </a:endParaRPr>
          </a:p>
        </p:txBody>
      </p:sp>
      <p:pic>
        <p:nvPicPr>
          <p:cNvPr id="5124" name="Picture 6"/>
          <p:cNvPicPr>
            <a:picLocks noChangeAspect="1"/>
          </p:cNvPicPr>
          <p:nvPr/>
        </p:nvPicPr>
        <p:blipFill>
          <a:blip r:embed="rId1">
            <a:clrChange>
              <a:clrFrom>
                <a:srgbClr val="FFFFFF"/>
              </a:clrFrom>
              <a:clrTo>
                <a:srgbClr val="FFFFFF">
                  <a:alpha val="0"/>
                </a:srgbClr>
              </a:clrTo>
            </a:clrChange>
          </a:blip>
          <a:srcRect l="533" t="23170" r="-513" b="23003"/>
          <a:stretch>
            <a:fillRect/>
          </a:stretch>
        </p:blipFill>
        <p:spPr>
          <a:xfrm>
            <a:off x="152400" y="685800"/>
            <a:ext cx="8870950" cy="4800600"/>
          </a:xfrm>
          <a:prstGeom prst="rect">
            <a:avLst/>
          </a:prstGeom>
          <a:noFill/>
          <a:ln w="3810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xfrm>
            <a:off x="38100" y="533400"/>
            <a:ext cx="8947150" cy="457200"/>
          </a:xfrm>
        </p:spPr>
        <p:txBody>
          <a:bodyPr vert="horz" wrap="square" lIns="90488" tIns="44450" rIns="90488" bIns="44450" anchor="ctr" anchorCtr="0"/>
          <a:p>
            <a:r>
              <a:rPr lang="en-US" altLang="en-US" dirty="0">
                <a:solidFill>
                  <a:srgbClr val="FF0000"/>
                </a:solidFill>
              </a:rPr>
              <a:t>Modification of the Database – </a:t>
            </a:r>
            <a:r>
              <a:rPr lang="en-US" altLang="en-US" b="1" dirty="0">
                <a:solidFill>
                  <a:srgbClr val="FF0000"/>
                </a:solidFill>
              </a:rPr>
              <a:t>Insertion</a:t>
            </a:r>
            <a:r>
              <a:rPr lang="en-US" altLang="en-US" dirty="0">
                <a:solidFill>
                  <a:srgbClr val="FF0000"/>
                </a:solidFill>
              </a:rPr>
              <a:t> : </a:t>
            </a:r>
            <a:r>
              <a:rPr lang="en-US" altLang="en-US" b="1" dirty="0">
                <a:solidFill>
                  <a:srgbClr val="FF0000"/>
                </a:solidFill>
              </a:rPr>
              <a:t>multiple rows</a:t>
            </a:r>
            <a:r>
              <a:rPr lang="en-US" altLang="en-US" dirty="0">
                <a:solidFill>
                  <a:srgbClr val="FF0000"/>
                </a:solidFill>
              </a:rPr>
              <a:t> at a time</a:t>
            </a:r>
            <a:endParaRPr lang="en-US" altLang="en-US" dirty="0">
              <a:solidFill>
                <a:srgbClr val="FF0000"/>
              </a:solidFill>
            </a:endParaRPr>
          </a:p>
        </p:txBody>
      </p:sp>
      <p:sp>
        <p:nvSpPr>
          <p:cNvPr id="14338" name="Rectangle 3"/>
          <p:cNvSpPr>
            <a:spLocks noGrp="1"/>
          </p:cNvSpPr>
          <p:nvPr>
            <p:ph idx="1"/>
          </p:nvPr>
        </p:nvSpPr>
        <p:spPr>
          <a:xfrm>
            <a:off x="0" y="1455738"/>
            <a:ext cx="9126538" cy="5270500"/>
          </a:xfrm>
        </p:spPr>
        <p:txBody>
          <a:bodyPr vert="horz" wrap="square" lIns="90488" tIns="44450" rIns="90488" bIns="44450" anchor="t" anchorCtr="0"/>
          <a:p>
            <a:pPr defTabSz="914400">
              <a:tabLst>
                <a:tab pos="908050" algn="l"/>
              </a:tabLst>
            </a:pPr>
            <a:r>
              <a:rPr lang="en-US" altLang="en-US" sz="2400" dirty="0"/>
              <a:t>Provide as a gift for all loan customers of the Perryridge branch, a $200 savings account.  Let the loan number serve as the account number for the new savings account</a:t>
            </a:r>
            <a:endParaRPr lang="en-US" altLang="en-US" sz="2400" dirty="0"/>
          </a:p>
          <a:p>
            <a:pPr defTabSz="914400">
              <a:buFont typeface="Monotype Sorts" pitchFamily="2" charset="2"/>
              <a:buNone/>
              <a:tabLst>
                <a:tab pos="908050" algn="l"/>
              </a:tabLst>
            </a:pPr>
            <a:r>
              <a:rPr lang="en-US" altLang="en-US" sz="2400" dirty="0"/>
              <a:t>	</a:t>
            </a:r>
            <a:r>
              <a:rPr lang="en-US" altLang="en-US" sz="2000" dirty="0"/>
              <a:t>    </a:t>
            </a:r>
            <a:r>
              <a:rPr lang="en-US" altLang="en-US" sz="2000" b="1" dirty="0"/>
              <a:t>insert into </a:t>
            </a:r>
            <a:r>
              <a:rPr lang="en-US" altLang="en-US" sz="2000" i="1" dirty="0"/>
              <a:t>account</a:t>
            </a:r>
            <a:br>
              <a:rPr lang="en-US" altLang="en-US" sz="2000" i="1" dirty="0"/>
            </a:br>
            <a:r>
              <a:rPr lang="en-US" altLang="en-US" sz="2000" i="1" dirty="0"/>
              <a:t>	</a:t>
            </a:r>
            <a:r>
              <a:rPr lang="en-US" altLang="en-US" sz="2000" b="1" dirty="0"/>
              <a:t>select </a:t>
            </a:r>
            <a:r>
              <a:rPr lang="en-US" altLang="en-US" sz="2000" i="1" dirty="0"/>
              <a:t>loan_number, branch_name,  </a:t>
            </a:r>
            <a:r>
              <a:rPr lang="en-US" altLang="en-US" sz="2000" dirty="0"/>
              <a:t>200</a:t>
            </a:r>
            <a:br>
              <a:rPr lang="en-US" altLang="en-US" sz="2000" dirty="0"/>
            </a:br>
            <a:r>
              <a:rPr lang="en-US" altLang="en-US" sz="2000" i="1" dirty="0"/>
              <a:t>	</a:t>
            </a:r>
            <a:r>
              <a:rPr lang="en-US" altLang="en-US" sz="2000" b="1" dirty="0"/>
              <a:t>from </a:t>
            </a:r>
            <a:r>
              <a:rPr lang="en-US" altLang="en-US" sz="2000" i="1" dirty="0"/>
              <a:t>loan</a:t>
            </a:r>
            <a:br>
              <a:rPr lang="en-US" altLang="en-US" sz="2000" i="1" dirty="0"/>
            </a:br>
            <a:r>
              <a:rPr lang="en-US" altLang="en-US" sz="2000" i="1" dirty="0"/>
              <a:t>	</a:t>
            </a:r>
            <a:r>
              <a:rPr lang="en-US" altLang="en-US" sz="2000" b="1" dirty="0"/>
              <a:t>where </a:t>
            </a:r>
            <a:r>
              <a:rPr lang="en-US" altLang="en-US" sz="2000" i="1" dirty="0"/>
              <a:t>branch_name = </a:t>
            </a:r>
            <a:r>
              <a:rPr lang="en-US" altLang="en-US" sz="2000" dirty="0"/>
              <a:t>'Perryridge' </a:t>
            </a:r>
            <a:br>
              <a:rPr lang="en-US" altLang="en-US" sz="2000" dirty="0"/>
            </a:br>
            <a:r>
              <a:rPr lang="en-US" altLang="en-US" sz="2000" dirty="0"/>
              <a:t>    </a:t>
            </a:r>
            <a:r>
              <a:rPr lang="en-US" altLang="en-US" sz="2000" b="1" dirty="0"/>
              <a:t>insert into </a:t>
            </a:r>
            <a:r>
              <a:rPr lang="en-US" altLang="en-US" sz="2000" i="1" dirty="0"/>
              <a:t>depositor</a:t>
            </a:r>
            <a:br>
              <a:rPr lang="en-US" altLang="en-US" sz="2000" i="1" dirty="0"/>
            </a:br>
            <a:r>
              <a:rPr lang="en-US" altLang="en-US" sz="2000" i="1" dirty="0"/>
              <a:t>	</a:t>
            </a:r>
            <a:r>
              <a:rPr lang="en-US" altLang="en-US" sz="2000" b="1" dirty="0"/>
              <a:t>select </a:t>
            </a:r>
            <a:r>
              <a:rPr lang="en-US" altLang="en-US" sz="2000" i="1" dirty="0"/>
              <a:t>customer_name, loan_number</a:t>
            </a:r>
            <a:br>
              <a:rPr lang="en-US" altLang="en-US" sz="2000" i="1" dirty="0"/>
            </a:br>
            <a:r>
              <a:rPr lang="en-US" altLang="en-US" sz="2000" i="1" dirty="0"/>
              <a:t>	</a:t>
            </a:r>
            <a:r>
              <a:rPr lang="en-US" altLang="en-US" sz="2000" b="1" dirty="0"/>
              <a:t>from </a:t>
            </a:r>
            <a:r>
              <a:rPr lang="en-US" altLang="en-US" sz="2000" i="1" dirty="0"/>
              <a:t>loan, borrower</a:t>
            </a:r>
            <a:br>
              <a:rPr lang="en-US" altLang="en-US" sz="2000" i="1" dirty="0"/>
            </a:br>
            <a:r>
              <a:rPr lang="en-US" altLang="en-US" sz="2000" i="1" dirty="0"/>
              <a:t>	</a:t>
            </a:r>
            <a:r>
              <a:rPr lang="en-US" altLang="en-US" sz="2000" b="1" dirty="0"/>
              <a:t>where </a:t>
            </a:r>
            <a:r>
              <a:rPr lang="en-US" altLang="en-US" sz="2000" dirty="0"/>
              <a:t>branch_name = </a:t>
            </a:r>
            <a:r>
              <a:rPr lang="en-US" altLang="en-US" sz="2000" i="1" dirty="0"/>
              <a:t>'</a:t>
            </a:r>
            <a:r>
              <a:rPr lang="en-US" altLang="en-US" sz="2000" dirty="0"/>
              <a:t>Perryridge' </a:t>
            </a:r>
            <a:br>
              <a:rPr lang="en-US" altLang="en-US" sz="2000" dirty="0"/>
            </a:br>
            <a:r>
              <a:rPr lang="en-US" altLang="en-US" sz="2000" dirty="0"/>
              <a:t>	</a:t>
            </a:r>
            <a:r>
              <a:rPr lang="en-US" altLang="en-US" sz="2000" b="1" dirty="0"/>
              <a:t>          and</a:t>
            </a:r>
            <a:r>
              <a:rPr lang="en-US" altLang="en-US" sz="2000" i="1" dirty="0"/>
              <a:t> loan.account_number = borrower.account_number</a:t>
            </a:r>
            <a:endParaRPr lang="en-US" altLang="en-US" sz="2000" i="1" dirty="0"/>
          </a:p>
          <a:p>
            <a:pPr defTabSz="914400">
              <a:tabLst>
                <a:tab pos="908050" algn="l"/>
              </a:tabLst>
            </a:pPr>
            <a:r>
              <a:rPr lang="en-US" altLang="en-US" sz="2400" dirty="0"/>
              <a:t>The </a:t>
            </a:r>
            <a:r>
              <a:rPr lang="en-US" altLang="en-US" sz="2400" b="1" dirty="0"/>
              <a:t>select from where</a:t>
            </a:r>
            <a:r>
              <a:rPr lang="en-US" altLang="en-US" sz="2400" dirty="0"/>
              <a:t> statement is evaluated fully before any of its results are inserted into the relation </a:t>
            </a:r>
            <a:endParaRPr lang="en-US" altLang="en-US" sz="2400" dirty="0"/>
          </a:p>
          <a:p>
            <a:pPr lvl="1" defTabSz="914400">
              <a:tabLst>
                <a:tab pos="908050" algn="l"/>
              </a:tabLst>
            </a:pPr>
            <a:r>
              <a:rPr lang="en-US" altLang="en-US" dirty="0"/>
              <a:t>Motivation:   </a:t>
            </a:r>
            <a:r>
              <a:rPr lang="en-US" altLang="en-US" b="1" dirty="0"/>
              <a:t>insert into</a:t>
            </a:r>
            <a:r>
              <a:rPr lang="en-US" altLang="en-US" dirty="0"/>
              <a:t> </a:t>
            </a:r>
            <a:r>
              <a:rPr lang="en-US" altLang="en-US" i="1" dirty="0"/>
              <a:t>table</a:t>
            </a:r>
            <a:r>
              <a:rPr lang="en-US" altLang="en-US" dirty="0"/>
              <a:t>1 </a:t>
            </a:r>
            <a:r>
              <a:rPr lang="en-US" altLang="en-US" b="1" dirty="0"/>
              <a:t>select</a:t>
            </a:r>
            <a:r>
              <a:rPr lang="en-US" altLang="en-US" dirty="0"/>
              <a:t> * </a:t>
            </a:r>
            <a:r>
              <a:rPr lang="en-US" altLang="en-US" b="1" dirty="0"/>
              <a:t>from</a:t>
            </a:r>
            <a:r>
              <a:rPr lang="en-US" altLang="en-US" dirty="0"/>
              <a:t> </a:t>
            </a:r>
            <a:r>
              <a:rPr lang="en-US" altLang="en-US" i="1" dirty="0"/>
              <a:t>table</a:t>
            </a:r>
            <a:r>
              <a:rPr lang="en-US" altLang="en-US" dirty="0"/>
              <a:t>1</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Title 1"/>
          <p:cNvSpPr>
            <a:spLocks noGrp="1"/>
          </p:cNvSpPr>
          <p:nvPr>
            <p:ph type="title"/>
          </p:nvPr>
        </p:nvSpPr>
        <p:spPr/>
        <p:txBody>
          <a:bodyPr lIns="90488" tIns="44450" rIns="90488" bIns="44450" anchor="ctr" anchorCtr="0"/>
          <a:p>
            <a:endParaRPr lang="en-US" altLang="zh-CN"/>
          </a:p>
        </p:txBody>
      </p:sp>
      <p:pic>
        <p:nvPicPr>
          <p:cNvPr id="15362" name="Content Placeholder 3"/>
          <p:cNvPicPr>
            <a:picLocks noGrp="1" noChangeAspect="1"/>
          </p:cNvPicPr>
          <p:nvPr>
            <p:ph idx="1"/>
          </p:nvPr>
        </p:nvPicPr>
        <p:blipFill>
          <a:blip r:embed="rId1"/>
          <a:stretch>
            <a:fillRect/>
          </a:stretch>
        </p:blipFill>
        <p:spPr>
          <a:xfrm>
            <a:off x="-227012" y="265113"/>
            <a:ext cx="9255125" cy="4610100"/>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2"/>
          <p:cNvSpPr>
            <a:spLocks noGrp="1"/>
          </p:cNvSpPr>
          <p:nvPr>
            <p:ph type="title"/>
          </p:nvPr>
        </p:nvSpPr>
        <p:spPr>
          <a:xfrm>
            <a:off x="0" y="38100"/>
            <a:ext cx="8958263" cy="609600"/>
          </a:xfrm>
        </p:spPr>
        <p:txBody>
          <a:bodyPr vert="horz" wrap="square" lIns="90488" tIns="44450" rIns="90488" bIns="44450" anchor="ctr" anchorCtr="0"/>
          <a:p>
            <a:r>
              <a:rPr lang="en-US" altLang="en-US" dirty="0">
                <a:solidFill>
                  <a:srgbClr val="FF0000"/>
                </a:solidFill>
              </a:rPr>
              <a:t>Modification of the Database – </a:t>
            </a:r>
            <a:r>
              <a:rPr lang="en-US" altLang="en-US" b="1" dirty="0">
                <a:solidFill>
                  <a:srgbClr val="FF0000"/>
                </a:solidFill>
              </a:rPr>
              <a:t>Updates</a:t>
            </a:r>
            <a:endParaRPr lang="en-US" altLang="en-US" b="1" dirty="0">
              <a:solidFill>
                <a:srgbClr val="FF0000"/>
              </a:solidFill>
            </a:endParaRPr>
          </a:p>
        </p:txBody>
      </p:sp>
      <p:sp>
        <p:nvSpPr>
          <p:cNvPr id="16386" name="Rectangle 3"/>
          <p:cNvSpPr>
            <a:spLocks noGrp="1"/>
          </p:cNvSpPr>
          <p:nvPr>
            <p:ph idx="1"/>
          </p:nvPr>
        </p:nvSpPr>
        <p:spPr>
          <a:xfrm>
            <a:off x="0" y="1174750"/>
            <a:ext cx="8588375" cy="4876800"/>
          </a:xfrm>
        </p:spPr>
        <p:txBody>
          <a:bodyPr vert="horz" wrap="square" lIns="90488" tIns="44450" rIns="90488" bIns="44450" anchor="t" anchorCtr="0"/>
          <a:p>
            <a:pPr defTabSz="914400">
              <a:tabLst>
                <a:tab pos="2336800" algn="l"/>
              </a:tabLst>
            </a:pPr>
            <a:r>
              <a:rPr lang="en-US" altLang="en-US" dirty="0"/>
              <a:t>Increase all accounts with balances over $10,000 by 6%, all other accounts receive 5%.</a:t>
            </a:r>
            <a:endParaRPr lang="en-US" altLang="en-US" dirty="0"/>
          </a:p>
          <a:p>
            <a:pPr lvl="1" defTabSz="914400">
              <a:tabLst>
                <a:tab pos="2336800" algn="l"/>
              </a:tabLst>
            </a:pPr>
            <a:r>
              <a:rPr lang="en-US" altLang="en-US" dirty="0"/>
              <a:t>Write two </a:t>
            </a:r>
            <a:r>
              <a:rPr lang="en-US" altLang="en-US" b="1" dirty="0"/>
              <a:t>update </a:t>
            </a:r>
            <a:r>
              <a:rPr lang="en-US" altLang="en-US" dirty="0"/>
              <a:t>statements:</a:t>
            </a:r>
            <a:endParaRPr lang="en-US" altLang="en-US" dirty="0"/>
          </a:p>
          <a:p>
            <a:pPr lvl="1" defTabSz="914400">
              <a:buFont typeface="Monotype Sorts" pitchFamily="2" charset="2"/>
              <a:buNone/>
              <a:tabLst>
                <a:tab pos="2336800" algn="l"/>
              </a:tabLst>
            </a:pPr>
            <a:r>
              <a:rPr lang="en-US" altLang="en-US" dirty="0"/>
              <a:t>		</a:t>
            </a:r>
            <a:r>
              <a:rPr lang="en-US" altLang="en-US" b="1" dirty="0"/>
              <a:t>update</a:t>
            </a:r>
            <a:r>
              <a:rPr lang="en-US" altLang="en-US" i="1" dirty="0"/>
              <a:t> account</a:t>
            </a:r>
            <a:br>
              <a:rPr lang="en-US" altLang="en-US" i="1" dirty="0"/>
            </a:br>
            <a:r>
              <a:rPr lang="en-US" altLang="en-US" i="1" dirty="0"/>
              <a:t>	</a:t>
            </a:r>
            <a:r>
              <a:rPr lang="en-US" altLang="en-US" b="1" dirty="0"/>
              <a:t>set </a:t>
            </a:r>
            <a:r>
              <a:rPr lang="en-US" altLang="en-US" i="1" dirty="0"/>
              <a:t>balance = balance </a:t>
            </a:r>
            <a:r>
              <a:rPr lang="en-US" altLang="en-US" dirty="0">
                <a:sym typeface="Symbol" pitchFamily="18" charset="2"/>
              </a:rPr>
              <a:t> 1.06</a:t>
            </a:r>
            <a:br>
              <a:rPr lang="en-US" altLang="en-US" dirty="0">
                <a:sym typeface="Symbol" pitchFamily="18" charset="2"/>
              </a:rPr>
            </a:br>
            <a:r>
              <a:rPr lang="en-US" altLang="en-US" dirty="0">
                <a:sym typeface="Symbol" pitchFamily="18" charset="2"/>
              </a:rPr>
              <a:t>	</a:t>
            </a:r>
            <a:r>
              <a:rPr lang="en-US" altLang="en-US" b="1" dirty="0">
                <a:sym typeface="Symbol" pitchFamily="18" charset="2"/>
              </a:rPr>
              <a:t>where </a:t>
            </a:r>
            <a:r>
              <a:rPr lang="en-US" altLang="en-US" i="1" dirty="0">
                <a:sym typeface="Symbol" pitchFamily="18" charset="2"/>
              </a:rPr>
              <a:t>balance </a:t>
            </a:r>
            <a:r>
              <a:rPr lang="en-US" altLang="en-US" dirty="0">
                <a:sym typeface="Symbol" pitchFamily="18" charset="2"/>
              </a:rPr>
              <a:t>&gt; 10000</a:t>
            </a:r>
            <a:endParaRPr lang="en-US" altLang="en-US" dirty="0">
              <a:sym typeface="Symbol" pitchFamily="18" charset="2"/>
            </a:endParaRPr>
          </a:p>
          <a:p>
            <a:pPr lvl="1" defTabSz="914400">
              <a:buFont typeface="Monotype Sorts" pitchFamily="2" charset="2"/>
              <a:buNone/>
              <a:tabLst>
                <a:tab pos="2336800" algn="l"/>
              </a:tabLst>
            </a:pPr>
            <a:endParaRPr lang="en-US" altLang="en-US" dirty="0">
              <a:sym typeface="Symbol" pitchFamily="18" charset="2"/>
            </a:endParaRPr>
          </a:p>
          <a:p>
            <a:pPr lvl="1" defTabSz="914400">
              <a:buFont typeface="Monotype Sorts" pitchFamily="2" charset="2"/>
              <a:buNone/>
              <a:tabLst>
                <a:tab pos="2336800" algn="l"/>
              </a:tabLst>
            </a:pPr>
            <a:r>
              <a:rPr lang="en-US" altLang="en-US" dirty="0">
                <a:sym typeface="Symbol" pitchFamily="18" charset="2"/>
              </a:rPr>
              <a:t>		</a:t>
            </a:r>
            <a:r>
              <a:rPr lang="en-US" altLang="en-US" b="1" dirty="0">
                <a:sym typeface="Symbol" pitchFamily="18" charset="2"/>
              </a:rPr>
              <a:t>update </a:t>
            </a:r>
            <a:r>
              <a:rPr lang="en-US" altLang="en-US" i="1" dirty="0">
                <a:sym typeface="Symbol" pitchFamily="18" charset="2"/>
              </a:rPr>
              <a:t>account</a:t>
            </a:r>
            <a:br>
              <a:rPr lang="en-US" altLang="en-US" i="1" dirty="0">
                <a:sym typeface="Symbol" pitchFamily="18" charset="2"/>
              </a:rPr>
            </a:br>
            <a:r>
              <a:rPr lang="en-US" altLang="en-US" i="1" dirty="0">
                <a:sym typeface="Symbol" pitchFamily="18" charset="2"/>
              </a:rPr>
              <a:t>	</a:t>
            </a:r>
            <a:r>
              <a:rPr lang="en-US" altLang="en-US" b="1" dirty="0">
                <a:sym typeface="Symbol" pitchFamily="18" charset="2"/>
              </a:rPr>
              <a:t>set</a:t>
            </a:r>
            <a:r>
              <a:rPr lang="en-US" altLang="en-US" i="1" dirty="0">
                <a:sym typeface="Symbol" pitchFamily="18" charset="2"/>
              </a:rPr>
              <a:t> balance = balance </a:t>
            </a:r>
            <a:r>
              <a:rPr lang="en-US" altLang="en-US" dirty="0">
                <a:sym typeface="Symbol" pitchFamily="18" charset="2"/>
              </a:rPr>
              <a:t> 1.05</a:t>
            </a:r>
            <a:br>
              <a:rPr lang="en-US" altLang="en-US" dirty="0">
                <a:sym typeface="Symbol" pitchFamily="18" charset="2"/>
              </a:rPr>
            </a:br>
            <a:r>
              <a:rPr lang="en-US" altLang="en-US" dirty="0">
                <a:sym typeface="Symbol" pitchFamily="18" charset="2"/>
              </a:rPr>
              <a:t>	</a:t>
            </a:r>
            <a:r>
              <a:rPr lang="en-US" altLang="en-US" b="1" dirty="0">
                <a:sym typeface="Symbol" pitchFamily="18" charset="2"/>
              </a:rPr>
              <a:t>where </a:t>
            </a:r>
            <a:r>
              <a:rPr lang="en-US" altLang="en-US" i="1" dirty="0">
                <a:sym typeface="Symbol" pitchFamily="18" charset="2"/>
              </a:rPr>
              <a:t>balance </a:t>
            </a:r>
            <a:r>
              <a:rPr lang="en-US" altLang="en-US" dirty="0">
                <a:sym typeface="Symbol" pitchFamily="18" charset="2"/>
              </a:rPr>
              <a:t> 10000</a:t>
            </a:r>
            <a:endParaRPr lang="en-US" altLang="en-US" dirty="0">
              <a:sym typeface="Symbol" pitchFamily="18" charset="2"/>
            </a:endParaRPr>
          </a:p>
          <a:p>
            <a:pPr lvl="1" defTabSz="914400">
              <a:tabLst>
                <a:tab pos="2336800" algn="l"/>
              </a:tabLst>
            </a:pPr>
            <a:r>
              <a:rPr lang="en-US" altLang="en-US" b="1" dirty="0">
                <a:sym typeface="Symbol" pitchFamily="18" charset="2"/>
              </a:rPr>
              <a:t>The order of these two SQLs is important!!</a:t>
            </a:r>
            <a:endParaRPr lang="en-US" altLang="en-US" b="1" dirty="0">
              <a:sym typeface="Symbol" pitchFamily="18" charset="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Unvan 1"/>
          <p:cNvSpPr>
            <a:spLocks noGrp="1"/>
          </p:cNvSpPr>
          <p:nvPr>
            <p:ph type="title"/>
          </p:nvPr>
        </p:nvSpPr>
        <p:spPr/>
        <p:txBody>
          <a:bodyPr vert="horz" wrap="square" lIns="90488" tIns="44450" rIns="90488" bIns="44450" anchor="ctr" anchorCtr="0"/>
          <a:p>
            <a:endParaRPr lang="en-US" altLang="en-US" dirty="0"/>
          </a:p>
        </p:txBody>
      </p:sp>
      <p:pic>
        <p:nvPicPr>
          <p:cNvPr id="17410" name="Resim 4"/>
          <p:cNvPicPr>
            <a:picLocks noChangeAspect="1"/>
          </p:cNvPicPr>
          <p:nvPr/>
        </p:nvPicPr>
        <p:blipFill>
          <a:blip r:embed="rId1"/>
          <a:stretch>
            <a:fillRect/>
          </a:stretch>
        </p:blipFill>
        <p:spPr>
          <a:xfrm>
            <a:off x="304800" y="122238"/>
            <a:ext cx="6916738" cy="3905250"/>
          </a:xfrm>
          <a:prstGeom prst="rect">
            <a:avLst/>
          </a:prstGeom>
          <a:noFill/>
          <a:ln w="9525">
            <a:noFill/>
          </a:ln>
        </p:spPr>
      </p:pic>
      <p:pic>
        <p:nvPicPr>
          <p:cNvPr id="6" name="İçerik Yer Tutucusu 5"/>
          <p:cNvPicPr>
            <a:picLocks noGrp="1" noChangeAspect="1"/>
          </p:cNvPicPr>
          <p:nvPr>
            <p:ph idx="1"/>
          </p:nvPr>
        </p:nvPicPr>
        <p:blipFill>
          <a:blip r:embed="rId2"/>
          <a:stretch>
            <a:fillRect/>
          </a:stretch>
        </p:blipFill>
        <p:spPr>
          <a:xfrm>
            <a:off x="1585913" y="1763713"/>
            <a:ext cx="7253287" cy="4972050"/>
          </a:xfrm>
        </p:spPr>
      </p:pic>
      <p:pic>
        <p:nvPicPr>
          <p:cNvPr id="7" name="Resim 6"/>
          <p:cNvPicPr>
            <a:picLocks noChangeAspect="1"/>
          </p:cNvPicPr>
          <p:nvPr/>
        </p:nvPicPr>
        <p:blipFill>
          <a:blip r:embed="rId3"/>
          <a:stretch>
            <a:fillRect/>
          </a:stretch>
        </p:blipFill>
        <p:spPr>
          <a:xfrm>
            <a:off x="234950" y="228600"/>
            <a:ext cx="8631238" cy="6248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2"/>
          <p:cNvSpPr>
            <a:spLocks noGrp="1"/>
          </p:cNvSpPr>
          <p:nvPr>
            <p:ph type="title"/>
          </p:nvPr>
        </p:nvSpPr>
        <p:spPr>
          <a:xfrm>
            <a:off x="152400" y="1588"/>
            <a:ext cx="7772400" cy="1104900"/>
          </a:xfrm>
        </p:spPr>
        <p:txBody>
          <a:bodyPr vert="horz" wrap="square" lIns="90488" tIns="44450" rIns="90488" bIns="44450" anchor="ctr" anchorCtr="0"/>
          <a:p>
            <a:r>
              <a:rPr lang="en-US" altLang="en-US" dirty="0">
                <a:solidFill>
                  <a:srgbClr val="FF0000"/>
                </a:solidFill>
              </a:rPr>
              <a:t>Nested Subqueries</a:t>
            </a:r>
            <a:endParaRPr lang="en-US" altLang="en-US" dirty="0">
              <a:solidFill>
                <a:srgbClr val="FF0000"/>
              </a:solidFill>
            </a:endParaRPr>
          </a:p>
        </p:txBody>
      </p:sp>
      <p:sp>
        <p:nvSpPr>
          <p:cNvPr id="18434" name="Rectangle 3"/>
          <p:cNvSpPr>
            <a:spLocks noGrp="1"/>
          </p:cNvSpPr>
          <p:nvPr>
            <p:ph idx="1"/>
          </p:nvPr>
        </p:nvSpPr>
        <p:spPr>
          <a:xfrm>
            <a:off x="152400" y="1106488"/>
            <a:ext cx="8435975" cy="4876800"/>
          </a:xfrm>
        </p:spPr>
        <p:txBody>
          <a:bodyPr vert="horz" wrap="square" lIns="90488" tIns="44450" rIns="90488" bIns="44450" anchor="t" anchorCtr="0"/>
          <a:p>
            <a:r>
              <a:rPr lang="en-US" altLang="en-US" dirty="0"/>
              <a:t>SQL provides a mechanism for the nesting of subqueries.</a:t>
            </a:r>
            <a:endParaRPr lang="en-US" altLang="en-US" dirty="0"/>
          </a:p>
          <a:p>
            <a:r>
              <a:rPr lang="en-US" altLang="en-US" dirty="0"/>
              <a:t>A </a:t>
            </a:r>
            <a:r>
              <a:rPr lang="en-US" altLang="en-US" b="1" dirty="0"/>
              <a:t>subquery</a:t>
            </a:r>
            <a:r>
              <a:rPr lang="en-US" altLang="en-US" dirty="0"/>
              <a:t> is a </a:t>
            </a:r>
            <a:r>
              <a:rPr lang="en-US" altLang="en-US" b="1" dirty="0"/>
              <a:t>select-from-where</a:t>
            </a:r>
            <a:r>
              <a:rPr lang="en-US" altLang="en-US" dirty="0"/>
              <a:t> expression that is nested within another query.</a:t>
            </a:r>
            <a:endParaRPr lang="en-US" altLang="en-US" dirty="0"/>
          </a:p>
          <a:p>
            <a:r>
              <a:rPr lang="en-US" altLang="en-US" dirty="0"/>
              <a:t>A common use of subqueries is to perform tests for </a:t>
            </a:r>
            <a:endParaRPr lang="en-US" altLang="en-US" dirty="0"/>
          </a:p>
          <a:p>
            <a:pPr lvl="1"/>
            <a:r>
              <a:rPr lang="en-US" altLang="en-US" dirty="0"/>
              <a:t>set membership</a:t>
            </a:r>
            <a:endParaRPr lang="en-US" altLang="en-US" dirty="0"/>
          </a:p>
          <a:p>
            <a:pPr lvl="1"/>
            <a:r>
              <a:rPr lang="en-US" altLang="en-US" dirty="0"/>
              <a:t>set comparisons</a:t>
            </a:r>
            <a:endParaRPr lang="en-US" altLang="en-US" dirty="0"/>
          </a:p>
          <a:p>
            <a:pPr lvl="1"/>
            <a:r>
              <a:rPr lang="en-US" altLang="en-US" dirty="0"/>
              <a:t>set cardinality.</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2"/>
          <p:cNvSpPr>
            <a:spLocks noGrp="1"/>
          </p:cNvSpPr>
          <p:nvPr>
            <p:ph type="title"/>
          </p:nvPr>
        </p:nvSpPr>
        <p:spPr>
          <a:xfrm>
            <a:off x="12700" y="4763"/>
            <a:ext cx="7772400" cy="1104900"/>
          </a:xfrm>
        </p:spPr>
        <p:txBody>
          <a:bodyPr vert="horz" wrap="square" lIns="90488" tIns="44450" rIns="90488" bIns="44450" anchor="ctr" anchorCtr="0"/>
          <a:p>
            <a:r>
              <a:rPr lang="en-US" altLang="en-US" b="1" dirty="0">
                <a:solidFill>
                  <a:srgbClr val="FF0000"/>
                </a:solidFill>
              </a:rPr>
              <a:t>“In” </a:t>
            </a:r>
            <a:r>
              <a:rPr lang="en-US" altLang="en-US" dirty="0">
                <a:solidFill>
                  <a:srgbClr val="FF0000"/>
                </a:solidFill>
              </a:rPr>
              <a:t>Construct</a:t>
            </a:r>
            <a:endParaRPr lang="en-US" altLang="en-US" dirty="0">
              <a:solidFill>
                <a:srgbClr val="FF0000"/>
              </a:solidFill>
            </a:endParaRPr>
          </a:p>
        </p:txBody>
      </p:sp>
      <p:sp>
        <p:nvSpPr>
          <p:cNvPr id="20482" name="Rectangle 3"/>
          <p:cNvSpPr>
            <a:spLocks noGrp="1"/>
          </p:cNvSpPr>
          <p:nvPr>
            <p:ph idx="1"/>
          </p:nvPr>
        </p:nvSpPr>
        <p:spPr>
          <a:xfrm>
            <a:off x="0" y="1109663"/>
            <a:ext cx="9144000" cy="917575"/>
          </a:xfrm>
        </p:spPr>
        <p:txBody>
          <a:bodyPr vert="horz" wrap="square" lIns="90488" tIns="44450" rIns="90488" bIns="44450" anchor="t" anchorCtr="0"/>
          <a:p>
            <a:pPr defTabSz="914400">
              <a:tabLst>
                <a:tab pos="1027430" algn="l"/>
              </a:tabLst>
            </a:pPr>
            <a:r>
              <a:rPr lang="en-US" altLang="en-US" dirty="0"/>
              <a:t>Find all customers who have both an account and a loan at the bank.</a:t>
            </a:r>
            <a:endParaRPr lang="en-US" altLang="en-US" dirty="0"/>
          </a:p>
        </p:txBody>
      </p:sp>
      <p:sp>
        <p:nvSpPr>
          <p:cNvPr id="20483" name="Text Box 4"/>
          <p:cNvSpPr txBox="1"/>
          <p:nvPr/>
        </p:nvSpPr>
        <p:spPr>
          <a:xfrm>
            <a:off x="12700" y="3595688"/>
            <a:ext cx="9131300" cy="830262"/>
          </a:xfrm>
          <a:prstGeom prst="rect">
            <a:avLst/>
          </a:prstGeom>
          <a:noFill/>
          <a:ln w="9525">
            <a:noFill/>
          </a:ln>
        </p:spPr>
        <p:txBody>
          <a:bodyPr anchor="t" anchorCtr="0">
            <a:spAutoFit/>
          </a:bodyPr>
          <a:p>
            <a:pPr marL="285750" indent="-285750" eaLnBrk="0" hangingPunct="0">
              <a:spcBef>
                <a:spcPct val="35000"/>
              </a:spcBef>
              <a:buClr>
                <a:schemeClr val="tx2"/>
              </a:buClr>
              <a:buSzPct val="90000"/>
              <a:buFont typeface="Wingdings" panose="05000000000000000000" pitchFamily="2" charset="2"/>
              <a:buChar char="Ø"/>
            </a:pPr>
            <a:r>
              <a:rPr lang="en-US" altLang="en-US" dirty="0">
                <a:solidFill>
                  <a:srgbClr val="000000"/>
                </a:solidFill>
                <a:latin typeface="Helvetica" pitchFamily="34" charset="0"/>
              </a:rPr>
              <a:t>   Find all customers who have a loan at the bank but do not have an account at the bank</a:t>
            </a:r>
            <a:endParaRPr lang="en-US" altLang="en-US" dirty="0">
              <a:solidFill>
                <a:srgbClr val="000000"/>
              </a:solidFill>
              <a:latin typeface="Times New Roman" panose="02020603050405020304" pitchFamily="18" charset="0"/>
            </a:endParaRPr>
          </a:p>
        </p:txBody>
      </p:sp>
      <p:sp>
        <p:nvSpPr>
          <p:cNvPr id="53253" name="Text Box 5"/>
          <p:cNvSpPr txBox="1"/>
          <p:nvPr/>
        </p:nvSpPr>
        <p:spPr>
          <a:xfrm>
            <a:off x="1470025" y="4519613"/>
            <a:ext cx="6634480" cy="1198880"/>
          </a:xfrm>
          <a:prstGeom prst="rect">
            <a:avLst/>
          </a:prstGeom>
          <a:noFill/>
          <a:ln w="9525">
            <a:noFill/>
          </a:ln>
        </p:spPr>
        <p:txBody>
          <a:bodyPr wrap="none" anchor="t" anchorCtr="0">
            <a:spAutoFit/>
          </a:bodyPr>
          <a:p>
            <a:pPr eaLnBrk="0" hangingPunct="0">
              <a:spcBef>
                <a:spcPct val="35000"/>
              </a:spcBef>
              <a:buClr>
                <a:schemeClr val="tx2"/>
              </a:buClr>
              <a:buSzPct val="90000"/>
              <a:buFont typeface="Monotype Sorts" pitchFamily="2" charset="2"/>
            </a:pPr>
            <a:r>
              <a:rPr lang="en-US" altLang="en-US" sz="1800" b="1" u="none" dirty="0">
                <a:solidFill>
                  <a:srgbClr val="000000"/>
                </a:solidFill>
                <a:latin typeface="Helvetica" pitchFamily="34" charset="0"/>
              </a:rPr>
              <a:t>select distinct </a:t>
            </a:r>
            <a:r>
              <a:rPr lang="en-US" altLang="en-US" sz="1800" i="1" u="none" dirty="0">
                <a:solidFill>
                  <a:srgbClr val="000000"/>
                </a:solidFill>
                <a:latin typeface="Helvetica" pitchFamily="34" charset="0"/>
              </a:rPr>
              <a:t>customer_name</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from </a:t>
            </a:r>
            <a:r>
              <a:rPr lang="en-US" altLang="en-US" sz="1800" i="1" u="none" dirty="0">
                <a:solidFill>
                  <a:srgbClr val="000000"/>
                </a:solidFill>
                <a:latin typeface="Helvetica" pitchFamily="34" charset="0"/>
              </a:rPr>
              <a:t>borrower</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where </a:t>
            </a:r>
            <a:r>
              <a:rPr lang="en-US" altLang="en-US" sz="1800" i="1" u="none" dirty="0">
                <a:solidFill>
                  <a:srgbClr val="000000"/>
                </a:solidFill>
                <a:latin typeface="Helvetica" pitchFamily="34" charset="0"/>
              </a:rPr>
              <a:t>customer_name </a:t>
            </a:r>
            <a:r>
              <a:rPr lang="en-US" altLang="en-US" sz="1800" b="1" u="none" dirty="0">
                <a:solidFill>
                  <a:srgbClr val="000000"/>
                </a:solidFill>
                <a:latin typeface="Helvetica" pitchFamily="34" charset="0"/>
              </a:rPr>
              <a:t>not in </a:t>
            </a:r>
            <a:r>
              <a:rPr lang="en-US" altLang="en-US" sz="1800" u="none" dirty="0">
                <a:solidFill>
                  <a:srgbClr val="000000"/>
                </a:solidFill>
                <a:latin typeface="Helvetica" pitchFamily="34" charset="0"/>
              </a:rPr>
              <a:t>(</a:t>
            </a:r>
            <a:r>
              <a:rPr lang="en-US" altLang="en-US" sz="1800" b="1" u="none" dirty="0">
                <a:solidFill>
                  <a:srgbClr val="000000"/>
                </a:solidFill>
                <a:latin typeface="Helvetica" pitchFamily="34" charset="0"/>
              </a:rPr>
              <a:t>select </a:t>
            </a:r>
            <a:r>
              <a:rPr lang="en-US" altLang="en-US" sz="1800" i="1" u="none" dirty="0">
                <a:solidFill>
                  <a:srgbClr val="000000"/>
                </a:solidFill>
                <a:latin typeface="Helvetica" pitchFamily="34" charset="0"/>
              </a:rPr>
              <a:t>customer_name</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from </a:t>
            </a:r>
            <a:r>
              <a:rPr lang="en-US" altLang="en-US" sz="1800" i="1" u="none" dirty="0">
                <a:solidFill>
                  <a:srgbClr val="000000"/>
                </a:solidFill>
                <a:latin typeface="Helvetica" pitchFamily="34" charset="0"/>
              </a:rPr>
              <a:t>depositor </a:t>
            </a:r>
            <a:r>
              <a:rPr lang="en-US" altLang="en-US" sz="1800" u="none" dirty="0">
                <a:solidFill>
                  <a:srgbClr val="000000"/>
                </a:solidFill>
                <a:latin typeface="Helvetica" pitchFamily="34" charset="0"/>
              </a:rPr>
              <a:t>)</a:t>
            </a:r>
            <a:endParaRPr lang="en-US" altLang="en-US" sz="1800" u="none" dirty="0">
              <a:solidFill>
                <a:srgbClr val="000000"/>
              </a:solidFill>
              <a:latin typeface="Times New Roman" panose="02020603050405020304" pitchFamily="18" charset="0"/>
            </a:endParaRPr>
          </a:p>
        </p:txBody>
      </p:sp>
      <p:sp>
        <p:nvSpPr>
          <p:cNvPr id="53254" name="Text Box 6"/>
          <p:cNvSpPr txBox="1"/>
          <p:nvPr/>
        </p:nvSpPr>
        <p:spPr>
          <a:xfrm>
            <a:off x="1849438" y="1952625"/>
            <a:ext cx="6215380" cy="1198880"/>
          </a:xfrm>
          <a:prstGeom prst="rect">
            <a:avLst/>
          </a:prstGeom>
          <a:noFill/>
          <a:ln w="9525">
            <a:noFill/>
          </a:ln>
        </p:spPr>
        <p:txBody>
          <a:bodyPr wrap="none" anchor="t" anchorCtr="0">
            <a:spAutoFit/>
          </a:bodyPr>
          <a:p>
            <a:pPr eaLnBrk="0" hangingPunct="0">
              <a:spcBef>
                <a:spcPct val="35000"/>
              </a:spcBef>
              <a:buClr>
                <a:schemeClr val="tx2"/>
              </a:buClr>
              <a:buSzPct val="90000"/>
              <a:buFont typeface="Monotype Sorts" pitchFamily="2" charset="2"/>
            </a:pPr>
            <a:r>
              <a:rPr lang="en-US" altLang="en-US" sz="1800" b="1" u="none" dirty="0">
                <a:solidFill>
                  <a:srgbClr val="000000"/>
                </a:solidFill>
                <a:latin typeface="Helvetica" pitchFamily="34" charset="0"/>
              </a:rPr>
              <a:t>select distinct</a:t>
            </a:r>
            <a:r>
              <a:rPr lang="en-US" altLang="en-US" sz="1800" i="1" u="none" dirty="0">
                <a:solidFill>
                  <a:srgbClr val="000000"/>
                </a:solidFill>
                <a:latin typeface="Helvetica" pitchFamily="34" charset="0"/>
              </a:rPr>
              <a:t> customer_name</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from </a:t>
            </a:r>
            <a:r>
              <a:rPr lang="en-US" altLang="en-US" sz="1800" i="1" u="none" dirty="0">
                <a:solidFill>
                  <a:srgbClr val="000000"/>
                </a:solidFill>
                <a:latin typeface="Helvetica" pitchFamily="34" charset="0"/>
              </a:rPr>
              <a:t>borrower</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where </a:t>
            </a:r>
            <a:r>
              <a:rPr lang="en-US" altLang="en-US" sz="1800" i="1" u="none" dirty="0">
                <a:solidFill>
                  <a:srgbClr val="000000"/>
                </a:solidFill>
                <a:latin typeface="Helvetica" pitchFamily="34" charset="0"/>
              </a:rPr>
              <a:t>customer_name </a:t>
            </a:r>
            <a:r>
              <a:rPr lang="en-US" altLang="en-US" sz="1800" b="1" u="none" dirty="0">
                <a:solidFill>
                  <a:srgbClr val="000000"/>
                </a:solidFill>
                <a:latin typeface="Helvetica" pitchFamily="34" charset="0"/>
              </a:rPr>
              <a:t>in </a:t>
            </a:r>
            <a:r>
              <a:rPr lang="en-US" altLang="en-US" sz="1800" u="none" dirty="0">
                <a:solidFill>
                  <a:srgbClr val="000000"/>
                </a:solidFill>
                <a:latin typeface="Helvetica" pitchFamily="34" charset="0"/>
              </a:rPr>
              <a:t>(</a:t>
            </a:r>
            <a:r>
              <a:rPr lang="en-US" altLang="en-US" sz="1800" b="1" u="none" dirty="0">
                <a:solidFill>
                  <a:srgbClr val="000000"/>
                </a:solidFill>
                <a:latin typeface="Helvetica" pitchFamily="34" charset="0"/>
              </a:rPr>
              <a:t>select</a:t>
            </a:r>
            <a:r>
              <a:rPr lang="en-US" altLang="en-US" sz="1800" i="1" u="none" dirty="0">
                <a:solidFill>
                  <a:srgbClr val="000000"/>
                </a:solidFill>
                <a:latin typeface="Helvetica" pitchFamily="34" charset="0"/>
              </a:rPr>
              <a:t> customer_name</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from</a:t>
            </a:r>
            <a:r>
              <a:rPr lang="en-US" altLang="en-US" sz="1800" b="1" i="1" u="none" dirty="0">
                <a:solidFill>
                  <a:srgbClr val="000000"/>
                </a:solidFill>
                <a:latin typeface="Helvetica" pitchFamily="34" charset="0"/>
              </a:rPr>
              <a:t> </a:t>
            </a:r>
            <a:r>
              <a:rPr lang="en-US" altLang="en-US" sz="1800" i="1" u="none" dirty="0">
                <a:solidFill>
                  <a:srgbClr val="000000"/>
                </a:solidFill>
                <a:latin typeface="Helvetica" pitchFamily="34" charset="0"/>
              </a:rPr>
              <a:t>depositor </a:t>
            </a:r>
            <a:r>
              <a:rPr lang="en-US" altLang="en-US" sz="1800" u="none" dirty="0">
                <a:solidFill>
                  <a:srgbClr val="000000"/>
                </a:solidFill>
                <a:latin typeface="Helvetica" pitchFamily="34" charset="0"/>
              </a:rPr>
              <a:t>)</a:t>
            </a:r>
            <a:endParaRPr lang="en-US" altLang="en-US" sz="1800" u="none"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3" grpId="0"/>
      <p:bldP spid="5325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2"/>
          <p:cNvSpPr>
            <a:spLocks noGrp="1"/>
          </p:cNvSpPr>
          <p:nvPr>
            <p:ph type="title"/>
          </p:nvPr>
        </p:nvSpPr>
        <p:spPr>
          <a:xfrm>
            <a:off x="12700" y="-52387"/>
            <a:ext cx="7772400" cy="1104900"/>
          </a:xfrm>
        </p:spPr>
        <p:txBody>
          <a:bodyPr vert="horz" wrap="square" lIns="90488" tIns="44450" rIns="90488" bIns="44450" anchor="ctr" anchorCtr="0"/>
          <a:p>
            <a:r>
              <a:rPr lang="en-US" altLang="en-US" dirty="0">
                <a:solidFill>
                  <a:srgbClr val="FF0000"/>
                </a:solidFill>
              </a:rPr>
              <a:t>Example Query</a:t>
            </a:r>
            <a:endParaRPr lang="en-US" altLang="en-US" dirty="0">
              <a:solidFill>
                <a:srgbClr val="FF0000"/>
              </a:solidFill>
            </a:endParaRPr>
          </a:p>
        </p:txBody>
      </p:sp>
      <p:sp>
        <p:nvSpPr>
          <p:cNvPr id="22530" name="Rectangle 3"/>
          <p:cNvSpPr>
            <a:spLocks noGrp="1"/>
          </p:cNvSpPr>
          <p:nvPr>
            <p:ph idx="1"/>
          </p:nvPr>
        </p:nvSpPr>
        <p:spPr>
          <a:xfrm>
            <a:off x="68263" y="987425"/>
            <a:ext cx="7661275" cy="760413"/>
          </a:xfrm>
        </p:spPr>
        <p:txBody>
          <a:bodyPr vert="horz" wrap="square" lIns="90488" tIns="44450" rIns="90488" bIns="44450" anchor="t" anchorCtr="0"/>
          <a:p>
            <a:pPr defTabSz="916305">
              <a:tabLst>
                <a:tab pos="684530" algn="l"/>
                <a:tab pos="1250950" algn="l"/>
              </a:tabLst>
            </a:pPr>
            <a:r>
              <a:rPr lang="en-US" altLang="en-US" dirty="0"/>
              <a:t>Find all customers who have both an account and a loan at the Perryridge branch</a:t>
            </a:r>
            <a:endParaRPr lang="en-US" altLang="en-US" i="1" dirty="0"/>
          </a:p>
        </p:txBody>
      </p:sp>
      <p:sp>
        <p:nvSpPr>
          <p:cNvPr id="22531" name="Text Box 4"/>
          <p:cNvSpPr txBox="1"/>
          <p:nvPr/>
        </p:nvSpPr>
        <p:spPr>
          <a:xfrm>
            <a:off x="742950" y="5086350"/>
            <a:ext cx="8056563" cy="641350"/>
          </a:xfrm>
          <a:prstGeom prst="rect">
            <a:avLst/>
          </a:prstGeom>
          <a:noFill/>
          <a:ln w="9525">
            <a:noFill/>
          </a:ln>
        </p:spPr>
        <p:txBody>
          <a:bodyPr anchor="t" anchorCtr="0">
            <a:spAutoFit/>
          </a:bodyPr>
          <a:p>
            <a:pPr eaLnBrk="0" hangingPunct="0">
              <a:spcBef>
                <a:spcPct val="35000"/>
              </a:spcBef>
              <a:buClr>
                <a:schemeClr val="tx2"/>
              </a:buClr>
              <a:buSzPct val="90000"/>
              <a:buFont typeface="Monotype Sorts" pitchFamily="2" charset="2"/>
            </a:pPr>
            <a:r>
              <a:rPr lang="en-US" altLang="en-US" sz="1800" dirty="0">
                <a:solidFill>
                  <a:srgbClr val="000000"/>
                </a:solidFill>
                <a:latin typeface="Helvetica" pitchFamily="34" charset="0"/>
              </a:rPr>
              <a:t>Above query can be written in a much simpler manner.  The formulation above is simply to illustrate SQL features.</a:t>
            </a:r>
            <a:endParaRPr lang="en-US" altLang="en-US" sz="1800" dirty="0">
              <a:solidFill>
                <a:srgbClr val="000000"/>
              </a:solidFill>
              <a:latin typeface="Helvetica" pitchFamily="34" charset="0"/>
            </a:endParaRPr>
          </a:p>
        </p:txBody>
      </p:sp>
      <p:sp>
        <p:nvSpPr>
          <p:cNvPr id="55301" name="Text Box 5"/>
          <p:cNvSpPr txBox="1"/>
          <p:nvPr/>
        </p:nvSpPr>
        <p:spPr>
          <a:xfrm>
            <a:off x="1443038" y="2066925"/>
            <a:ext cx="6670040" cy="2584450"/>
          </a:xfrm>
          <a:prstGeom prst="rect">
            <a:avLst/>
          </a:prstGeom>
          <a:noFill/>
          <a:ln w="9525">
            <a:noFill/>
          </a:ln>
        </p:spPr>
        <p:txBody>
          <a:bodyPr wrap="none" anchor="t" anchorCtr="0">
            <a:spAutoFit/>
          </a:bodyPr>
          <a:p>
            <a:pPr eaLnBrk="0" hangingPunct="0">
              <a:spcBef>
                <a:spcPct val="35000"/>
              </a:spcBef>
              <a:buClr>
                <a:schemeClr val="tx2"/>
              </a:buClr>
              <a:buSzPct val="90000"/>
              <a:buFont typeface="Monotype Sorts" pitchFamily="2" charset="2"/>
            </a:pPr>
            <a:r>
              <a:rPr lang="en-US" altLang="en-US" sz="1800" b="1" u="none" dirty="0">
                <a:solidFill>
                  <a:srgbClr val="000000"/>
                </a:solidFill>
                <a:latin typeface="Helvetica" pitchFamily="34" charset="0"/>
              </a:rPr>
              <a:t>select distinct</a:t>
            </a:r>
            <a:r>
              <a:rPr lang="en-US" altLang="en-US" sz="1800" u="none" dirty="0">
                <a:solidFill>
                  <a:srgbClr val="000000"/>
                </a:solidFill>
                <a:latin typeface="Helvetica" pitchFamily="34" charset="0"/>
              </a:rPr>
              <a:t> </a:t>
            </a:r>
            <a:r>
              <a:rPr lang="en-US" altLang="en-US" sz="1800" i="1" u="none" dirty="0">
                <a:solidFill>
                  <a:srgbClr val="000000"/>
                </a:solidFill>
                <a:latin typeface="Helvetica" pitchFamily="34" charset="0"/>
              </a:rPr>
              <a:t>customer_name</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from </a:t>
            </a:r>
            <a:r>
              <a:rPr lang="en-US" altLang="en-US" sz="1800" i="1" u="none" dirty="0">
                <a:solidFill>
                  <a:srgbClr val="000000"/>
                </a:solidFill>
                <a:latin typeface="Helvetica" pitchFamily="34" charset="0"/>
              </a:rPr>
              <a:t>borrower, loan</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where </a:t>
            </a:r>
            <a:r>
              <a:rPr lang="en-US" altLang="en-US" sz="1800" i="1" u="none" dirty="0">
                <a:solidFill>
                  <a:srgbClr val="000000"/>
                </a:solidFill>
                <a:latin typeface="Helvetica" pitchFamily="34" charset="0"/>
              </a:rPr>
              <a:t>borrower.loan_number = loan.loan_number </a:t>
            </a:r>
            <a:r>
              <a:rPr lang="en-US" altLang="en-US" sz="1800" b="1" u="none" dirty="0">
                <a:solidFill>
                  <a:srgbClr val="000000"/>
                </a:solidFill>
                <a:latin typeface="Helvetica" pitchFamily="34" charset="0"/>
              </a:rPr>
              <a:t>and</a:t>
            </a:r>
            <a:br>
              <a:rPr lang="en-US" altLang="en-US" sz="1800" b="1" u="none" dirty="0">
                <a:solidFill>
                  <a:srgbClr val="000000"/>
                </a:solidFill>
                <a:latin typeface="Helvetica" pitchFamily="34" charset="0"/>
              </a:rPr>
            </a:br>
            <a:r>
              <a:rPr lang="en-US" altLang="en-US" sz="1800" b="1" u="none" dirty="0">
                <a:solidFill>
                  <a:srgbClr val="000000"/>
                </a:solidFill>
                <a:latin typeface="Helvetica" pitchFamily="34" charset="0"/>
              </a:rPr>
              <a:t>        	  </a:t>
            </a:r>
            <a:r>
              <a:rPr lang="en-US" altLang="en-US" sz="1800" i="1" u="none" dirty="0">
                <a:solidFill>
                  <a:srgbClr val="000000"/>
                </a:solidFill>
                <a:latin typeface="Helvetica" pitchFamily="34" charset="0"/>
              </a:rPr>
              <a:t>branch_name = </a:t>
            </a:r>
            <a:r>
              <a:rPr lang="en-US" altLang="en-US" sz="1800" u="none" dirty="0">
                <a:solidFill>
                  <a:srgbClr val="000000"/>
                </a:solidFill>
                <a:latin typeface="Helvetica" pitchFamily="34" charset="0"/>
              </a:rPr>
              <a:t>'Perryridge'  </a:t>
            </a:r>
            <a:r>
              <a:rPr lang="en-US" altLang="en-US" sz="1800" b="1" u="none" dirty="0">
                <a:solidFill>
                  <a:srgbClr val="000000"/>
                </a:solidFill>
                <a:latin typeface="Helvetica" pitchFamily="34" charset="0"/>
              </a:rPr>
              <a:t>and</a:t>
            </a:r>
            <a:br>
              <a:rPr lang="en-US" altLang="en-US" sz="1800" b="1" u="none" dirty="0">
                <a:solidFill>
                  <a:srgbClr val="000000"/>
                </a:solidFill>
                <a:latin typeface="Helvetica" pitchFamily="34" charset="0"/>
              </a:rPr>
            </a:br>
            <a:r>
              <a:rPr lang="en-US" altLang="en-US" sz="1800" b="1" u="none" dirty="0">
                <a:solidFill>
                  <a:srgbClr val="000000"/>
                </a:solidFill>
                <a:latin typeface="Helvetica" pitchFamily="34" charset="0"/>
              </a:rPr>
              <a:t>                </a:t>
            </a:r>
            <a:r>
              <a:rPr lang="en-US" altLang="en-US" sz="1800" u="none" dirty="0">
                <a:solidFill>
                  <a:srgbClr val="000000"/>
                </a:solidFill>
                <a:latin typeface="Helvetica" pitchFamily="34" charset="0"/>
              </a:rPr>
              <a:t>(</a:t>
            </a:r>
            <a:r>
              <a:rPr lang="en-US" altLang="en-US" sz="1800" i="1" u="none" dirty="0">
                <a:solidFill>
                  <a:srgbClr val="000000"/>
                </a:solidFill>
                <a:latin typeface="Helvetica" pitchFamily="34" charset="0"/>
              </a:rPr>
              <a:t>branch_name, customer_name </a:t>
            </a:r>
            <a:r>
              <a:rPr lang="en-US" altLang="en-US" sz="1800" u="none" dirty="0">
                <a:solidFill>
                  <a:srgbClr val="000000"/>
                </a:solidFill>
                <a:latin typeface="Helvetica" pitchFamily="34" charset="0"/>
              </a:rPr>
              <a:t>)</a:t>
            </a: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in</a:t>
            </a:r>
            <a:br>
              <a:rPr lang="en-US" altLang="en-US" sz="1800" b="1" u="none" dirty="0">
                <a:solidFill>
                  <a:srgbClr val="000000"/>
                </a:solidFill>
                <a:latin typeface="Helvetica" pitchFamily="34" charset="0"/>
              </a:rPr>
            </a:br>
            <a:r>
              <a:rPr lang="en-US" altLang="en-US" sz="1800" b="1" u="none" dirty="0">
                <a:solidFill>
                  <a:srgbClr val="000000"/>
                </a:solidFill>
                <a:latin typeface="Helvetica" pitchFamily="34" charset="0"/>
              </a:rPr>
              <a:t>		(select </a:t>
            </a:r>
            <a:r>
              <a:rPr lang="en-US" altLang="en-US" sz="1800" i="1" u="none" dirty="0">
                <a:solidFill>
                  <a:srgbClr val="000000"/>
                </a:solidFill>
                <a:latin typeface="Helvetica" pitchFamily="34" charset="0"/>
              </a:rPr>
              <a:t>branch_name, customer_name</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from </a:t>
            </a:r>
            <a:r>
              <a:rPr lang="en-US" altLang="en-US" sz="1800" i="1" u="none" dirty="0">
                <a:solidFill>
                  <a:srgbClr val="000000"/>
                </a:solidFill>
                <a:latin typeface="Helvetica" pitchFamily="34" charset="0"/>
              </a:rPr>
              <a:t>depositor, account</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where </a:t>
            </a:r>
            <a:r>
              <a:rPr lang="en-US" altLang="en-US" sz="1800" i="1" u="none" dirty="0">
                <a:solidFill>
                  <a:srgbClr val="000000"/>
                </a:solidFill>
                <a:latin typeface="Helvetica" pitchFamily="34" charset="0"/>
              </a:rPr>
              <a:t>depositor.account_number = </a:t>
            </a:r>
            <a:br>
              <a:rPr lang="en-US" altLang="en-US" sz="1800" i="1" u="none" dirty="0">
                <a:solidFill>
                  <a:srgbClr val="000000"/>
                </a:solidFill>
                <a:latin typeface="Helvetica" pitchFamily="34" charset="0"/>
              </a:rPr>
            </a:br>
            <a:r>
              <a:rPr lang="en-US" altLang="en-US" sz="1800" i="1" u="none" dirty="0">
                <a:solidFill>
                  <a:srgbClr val="000000"/>
                </a:solidFill>
                <a:latin typeface="Helvetica" pitchFamily="34" charset="0"/>
              </a:rPr>
              <a:t>                                     account.account_number </a:t>
            </a:r>
            <a:r>
              <a:rPr lang="en-US" altLang="en-US" sz="1800" u="none" dirty="0">
                <a:solidFill>
                  <a:srgbClr val="000000"/>
                </a:solidFill>
                <a:latin typeface="Helvetica" pitchFamily="34" charset="0"/>
              </a:rPr>
              <a:t>)</a:t>
            </a:r>
            <a:endParaRPr lang="en-US" altLang="en-US" sz="1800" u="none"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5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p:cNvSpPr>
            <a:spLocks noGrp="1"/>
          </p:cNvSpPr>
          <p:nvPr>
            <p:ph type="title"/>
          </p:nvPr>
        </p:nvSpPr>
        <p:spPr>
          <a:xfrm>
            <a:off x="304800" y="25400"/>
            <a:ext cx="7772400" cy="1104900"/>
          </a:xfrm>
        </p:spPr>
        <p:txBody>
          <a:bodyPr vert="horz" wrap="square" lIns="90488" tIns="44450" rIns="90488" bIns="44450" anchor="ctr" anchorCtr="0"/>
          <a:p>
            <a:r>
              <a:rPr lang="en-US" altLang="en-US" dirty="0">
                <a:solidFill>
                  <a:srgbClr val="FF0000"/>
                </a:solidFill>
              </a:rPr>
              <a:t>Example Query</a:t>
            </a:r>
            <a:endParaRPr lang="en-US" altLang="en-US" dirty="0">
              <a:solidFill>
                <a:srgbClr val="FF0000"/>
              </a:solidFill>
            </a:endParaRPr>
          </a:p>
        </p:txBody>
      </p:sp>
      <p:sp>
        <p:nvSpPr>
          <p:cNvPr id="24578" name="Rectangle 3"/>
          <p:cNvSpPr>
            <a:spLocks noGrp="1"/>
          </p:cNvSpPr>
          <p:nvPr>
            <p:ph idx="1"/>
          </p:nvPr>
        </p:nvSpPr>
        <p:spPr>
          <a:xfrm>
            <a:off x="0" y="1093788"/>
            <a:ext cx="8991600" cy="874712"/>
          </a:xfrm>
        </p:spPr>
        <p:txBody>
          <a:bodyPr vert="horz" wrap="square" lIns="90488" tIns="44450" rIns="90488" bIns="44450" anchor="t" anchorCtr="0"/>
          <a:p>
            <a:pPr defTabSz="914400">
              <a:tabLst>
                <a:tab pos="744855" algn="l"/>
                <a:tab pos="1489075" algn="l"/>
              </a:tabLst>
            </a:pPr>
            <a:r>
              <a:rPr lang="en-US" altLang="en-US" dirty="0"/>
              <a:t>Find all customers who have at least two accounts at the Perryridge branch. </a:t>
            </a:r>
            <a:endParaRPr lang="en-US" altLang="en-US" dirty="0"/>
          </a:p>
        </p:txBody>
      </p:sp>
      <p:sp>
        <p:nvSpPr>
          <p:cNvPr id="68612" name="Text Box 4"/>
          <p:cNvSpPr txBox="1"/>
          <p:nvPr/>
        </p:nvSpPr>
        <p:spPr>
          <a:xfrm>
            <a:off x="1295400" y="2058988"/>
            <a:ext cx="7289800" cy="2306955"/>
          </a:xfrm>
          <a:prstGeom prst="rect">
            <a:avLst/>
          </a:prstGeom>
          <a:noFill/>
          <a:ln w="9525">
            <a:noFill/>
          </a:ln>
        </p:spPr>
        <p:txBody>
          <a:bodyPr anchor="t" anchorCtr="0">
            <a:spAutoFit/>
          </a:bodyPr>
          <a:p>
            <a:pPr eaLnBrk="0" hangingPunct="0">
              <a:buClr>
                <a:schemeClr val="tx2"/>
              </a:buClr>
              <a:buSzPct val="90000"/>
              <a:buFont typeface="Monotype Sorts" pitchFamily="2" charset="2"/>
            </a:pPr>
            <a:r>
              <a:rPr lang="en-US" altLang="en-US" sz="1800" b="1" u="none" dirty="0">
                <a:solidFill>
                  <a:srgbClr val="000000"/>
                </a:solidFill>
                <a:latin typeface="Helvetica" pitchFamily="34" charset="0"/>
              </a:rPr>
              <a:t>select distinct </a:t>
            </a:r>
            <a:r>
              <a:rPr lang="en-US" altLang="en-US" sz="1800" i="1" u="none" dirty="0">
                <a:solidFill>
                  <a:srgbClr val="000000"/>
                </a:solidFill>
                <a:latin typeface="Helvetica" pitchFamily="34" charset="0"/>
              </a:rPr>
              <a:t>T.customer_name</a:t>
            </a:r>
            <a:endParaRPr lang="en-US" altLang="en-US" sz="1800" i="1" u="none" dirty="0">
              <a:solidFill>
                <a:srgbClr val="000000"/>
              </a:solidFill>
              <a:latin typeface="Helvetica" pitchFamily="34" charset="0"/>
            </a:endParaRPr>
          </a:p>
          <a:p>
            <a:pPr eaLnBrk="0" hangingPunct="0">
              <a:buClr>
                <a:schemeClr val="tx2"/>
              </a:buClr>
              <a:buSzPct val="90000"/>
              <a:buFont typeface="Monotype Sorts" pitchFamily="2" charset="2"/>
            </a:pPr>
            <a:r>
              <a:rPr lang="en-US" altLang="en-US" sz="1800" b="1" u="none" dirty="0">
                <a:solidFill>
                  <a:srgbClr val="000000"/>
                </a:solidFill>
                <a:latin typeface="Helvetica" pitchFamily="34" charset="0"/>
              </a:rPr>
              <a:t>from </a:t>
            </a:r>
            <a:r>
              <a:rPr lang="en-US" altLang="en-US" sz="1800" i="1" u="none" dirty="0">
                <a:solidFill>
                  <a:srgbClr val="000000"/>
                </a:solidFill>
                <a:latin typeface="Helvetica" pitchFamily="34" charset="0"/>
              </a:rPr>
              <a:t>depositor  </a:t>
            </a:r>
            <a:r>
              <a:rPr lang="en-US" altLang="en-US" sz="1800" b="1" u="none" dirty="0">
                <a:solidFill>
                  <a:srgbClr val="000000"/>
                </a:solidFill>
                <a:latin typeface="Helvetica" pitchFamily="34" charset="0"/>
              </a:rPr>
              <a:t>as</a:t>
            </a:r>
            <a:r>
              <a:rPr lang="en-US" altLang="en-US" sz="1800" i="1" u="none" dirty="0">
                <a:solidFill>
                  <a:srgbClr val="000000"/>
                </a:solidFill>
                <a:latin typeface="Helvetica" pitchFamily="34" charset="0"/>
              </a:rPr>
              <a:t> T</a:t>
            </a:r>
            <a:endParaRPr lang="en-US" altLang="en-US" sz="1800" i="1" u="none" dirty="0">
              <a:solidFill>
                <a:srgbClr val="000000"/>
              </a:solidFill>
              <a:latin typeface="Helvetica" pitchFamily="34" charset="0"/>
            </a:endParaRPr>
          </a:p>
          <a:p>
            <a:pPr eaLnBrk="0" hangingPunct="0">
              <a:buClr>
                <a:schemeClr val="tx2"/>
              </a:buClr>
              <a:buSzPct val="90000"/>
              <a:buFont typeface="Monotype Sorts" pitchFamily="2" charset="2"/>
            </a:pPr>
            <a:r>
              <a:rPr lang="en-US" altLang="en-US" sz="1800" b="1" u="none" dirty="0">
                <a:solidFill>
                  <a:srgbClr val="000000"/>
                </a:solidFill>
                <a:latin typeface="Helvetica" pitchFamily="34" charset="0"/>
              </a:rPr>
              <a:t>where not unique</a:t>
            </a:r>
            <a:r>
              <a:rPr lang="en-US" altLang="en-US" sz="1800" u="none" dirty="0">
                <a:solidFill>
                  <a:srgbClr val="000000"/>
                </a:solidFill>
                <a:latin typeface="Helvetica" pitchFamily="34" charset="0"/>
              </a:rPr>
              <a:t> (</a:t>
            </a:r>
            <a:endParaRPr lang="en-US" altLang="en-US" sz="1800" u="none" dirty="0">
              <a:solidFill>
                <a:srgbClr val="000000"/>
              </a:solidFill>
              <a:latin typeface="Helvetica" pitchFamily="34" charset="0"/>
            </a:endParaRPr>
          </a:p>
          <a:p>
            <a:pPr eaLnBrk="0" hangingPunct="0">
              <a:buClr>
                <a:schemeClr val="tx2"/>
              </a:buClr>
              <a:buSzPct val="90000"/>
              <a:buFont typeface="Monotype Sorts" pitchFamily="2" charset="2"/>
            </a:pPr>
            <a:r>
              <a:rPr lang="en-US" altLang="en-US" sz="1800" u="none" dirty="0">
                <a:solidFill>
                  <a:srgbClr val="000000"/>
                </a:solidFill>
                <a:latin typeface="Helvetica" pitchFamily="34" charset="0"/>
              </a:rPr>
              <a:t>      </a:t>
            </a:r>
            <a:r>
              <a:rPr lang="en-US" altLang="en-US" sz="1800" b="1" u="none" dirty="0">
                <a:solidFill>
                  <a:srgbClr val="000000"/>
                </a:solidFill>
                <a:latin typeface="Helvetica" pitchFamily="34" charset="0"/>
              </a:rPr>
              <a:t>select </a:t>
            </a:r>
            <a:r>
              <a:rPr lang="en-US" altLang="en-US" sz="1800" i="1" u="none" dirty="0">
                <a:solidFill>
                  <a:srgbClr val="000000"/>
                </a:solidFill>
                <a:latin typeface="Helvetica" pitchFamily="34" charset="0"/>
              </a:rPr>
              <a:t>R.customer_name</a:t>
            </a:r>
            <a:endParaRPr lang="en-US" altLang="en-US" sz="1800" i="1" u="none" dirty="0">
              <a:solidFill>
                <a:srgbClr val="000000"/>
              </a:solidFill>
              <a:latin typeface="Helvetica" pitchFamily="34" charset="0"/>
            </a:endParaRPr>
          </a:p>
          <a:p>
            <a:pPr eaLnBrk="0" hangingPunct="0">
              <a:buClr>
                <a:schemeClr val="tx2"/>
              </a:buClr>
              <a:buSzPct val="90000"/>
              <a:buFont typeface="Monotype Sorts" pitchFamily="2" charset="2"/>
            </a:pP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from </a:t>
            </a:r>
            <a:r>
              <a:rPr lang="en-US" altLang="en-US" sz="1800" i="1" u="none" dirty="0">
                <a:solidFill>
                  <a:srgbClr val="000000"/>
                </a:solidFill>
                <a:latin typeface="Helvetica" pitchFamily="34" charset="0"/>
              </a:rPr>
              <a:t>account, depositor </a:t>
            </a:r>
            <a:r>
              <a:rPr lang="en-US" altLang="en-US" sz="1800" b="1" u="none" dirty="0">
                <a:solidFill>
                  <a:srgbClr val="000000"/>
                </a:solidFill>
                <a:latin typeface="Helvetica" pitchFamily="34" charset="0"/>
              </a:rPr>
              <a:t>as </a:t>
            </a:r>
            <a:r>
              <a:rPr lang="en-US" altLang="en-US" sz="1800" i="1" u="none" dirty="0">
                <a:solidFill>
                  <a:srgbClr val="000000"/>
                </a:solidFill>
                <a:latin typeface="Helvetica" pitchFamily="34" charset="0"/>
              </a:rPr>
              <a:t>R</a:t>
            </a:r>
            <a:endParaRPr lang="en-US" altLang="en-US" sz="1800" i="1" u="none" dirty="0">
              <a:solidFill>
                <a:srgbClr val="000000"/>
              </a:solidFill>
              <a:latin typeface="Helvetica" pitchFamily="34" charset="0"/>
            </a:endParaRPr>
          </a:p>
          <a:p>
            <a:pPr eaLnBrk="0" hangingPunct="0">
              <a:buClr>
                <a:schemeClr val="tx2"/>
              </a:buClr>
              <a:buSzPct val="90000"/>
              <a:buFont typeface="Monotype Sorts" pitchFamily="2" charset="2"/>
            </a:pPr>
            <a:r>
              <a:rPr lang="en-US" altLang="en-US" sz="1800" i="1" u="none" dirty="0">
                <a:solidFill>
                  <a:srgbClr val="000000"/>
                </a:solidFill>
                <a:latin typeface="Helvetica" pitchFamily="34" charset="0"/>
              </a:rPr>
              <a:t>      </a:t>
            </a:r>
            <a:r>
              <a:rPr lang="en-US" altLang="en-US" sz="1800" b="1" u="none" dirty="0">
                <a:solidFill>
                  <a:srgbClr val="000000"/>
                </a:solidFill>
                <a:latin typeface="Helvetica" pitchFamily="34" charset="0"/>
              </a:rPr>
              <a:t>where </a:t>
            </a:r>
            <a:r>
              <a:rPr lang="en-US" altLang="en-US" sz="1800" i="1" u="none" dirty="0">
                <a:solidFill>
                  <a:srgbClr val="000000"/>
                </a:solidFill>
                <a:latin typeface="Helvetica" pitchFamily="34" charset="0"/>
              </a:rPr>
              <a:t>T.customer_name = R.customer_name </a:t>
            </a:r>
            <a:r>
              <a:rPr lang="en-US" altLang="en-US" sz="1800" b="1" u="none" dirty="0">
                <a:solidFill>
                  <a:srgbClr val="000000"/>
                </a:solidFill>
                <a:latin typeface="Helvetica" pitchFamily="34" charset="0"/>
              </a:rPr>
              <a:t>and</a:t>
            </a:r>
            <a:endParaRPr lang="en-US" altLang="en-US" sz="1800" b="1" u="none" dirty="0">
              <a:solidFill>
                <a:srgbClr val="000000"/>
              </a:solidFill>
              <a:latin typeface="Helvetica" pitchFamily="34" charset="0"/>
            </a:endParaRPr>
          </a:p>
          <a:p>
            <a:pPr eaLnBrk="0" hangingPunct="0">
              <a:buClr>
                <a:schemeClr val="tx2"/>
              </a:buClr>
              <a:buSzPct val="90000"/>
              <a:buFont typeface="Monotype Sorts" pitchFamily="2" charset="2"/>
            </a:pPr>
            <a:r>
              <a:rPr lang="en-US" altLang="en-US" sz="1800" u="none" dirty="0">
                <a:solidFill>
                  <a:srgbClr val="000000"/>
                </a:solidFill>
                <a:latin typeface="Helvetica" pitchFamily="34" charset="0"/>
              </a:rPr>
              <a:t>	    </a:t>
            </a:r>
            <a:r>
              <a:rPr lang="en-US" altLang="en-US" sz="1800" i="1" u="none" dirty="0">
                <a:solidFill>
                  <a:srgbClr val="000000"/>
                </a:solidFill>
                <a:latin typeface="Helvetica" pitchFamily="34" charset="0"/>
              </a:rPr>
              <a:t>R.account_number = account.account_number  </a:t>
            </a:r>
            <a:r>
              <a:rPr lang="en-US" altLang="en-US" sz="1800" b="1" u="none" dirty="0">
                <a:solidFill>
                  <a:srgbClr val="000000"/>
                </a:solidFill>
                <a:latin typeface="Helvetica" pitchFamily="34" charset="0"/>
              </a:rPr>
              <a:t>and</a:t>
            </a:r>
            <a:endParaRPr lang="en-US" altLang="en-US" sz="1800" b="1" u="none" dirty="0">
              <a:solidFill>
                <a:srgbClr val="000000"/>
              </a:solidFill>
              <a:latin typeface="Helvetica" pitchFamily="34" charset="0"/>
            </a:endParaRPr>
          </a:p>
          <a:p>
            <a:pPr eaLnBrk="0" hangingPunct="0">
              <a:buClr>
                <a:schemeClr val="tx2"/>
              </a:buClr>
              <a:buSzPct val="90000"/>
              <a:buFont typeface="Monotype Sorts" pitchFamily="2" charset="2"/>
            </a:pPr>
            <a:r>
              <a:rPr lang="en-US" altLang="en-US" sz="1800" b="1" u="none" dirty="0">
                <a:solidFill>
                  <a:srgbClr val="000000"/>
                </a:solidFill>
                <a:latin typeface="Helvetica" pitchFamily="34" charset="0"/>
              </a:rPr>
              <a:t>	    </a:t>
            </a:r>
            <a:r>
              <a:rPr lang="en-US" altLang="en-US" sz="1800" i="1" u="none" dirty="0">
                <a:solidFill>
                  <a:srgbClr val="000000"/>
                </a:solidFill>
                <a:latin typeface="Helvetica" pitchFamily="34" charset="0"/>
              </a:rPr>
              <a:t>account.branch_name =</a:t>
            </a:r>
            <a:r>
              <a:rPr lang="en-US" altLang="en-US" sz="1800" u="none" dirty="0">
                <a:solidFill>
                  <a:srgbClr val="000000"/>
                </a:solidFill>
                <a:latin typeface="Helvetica" pitchFamily="34" charset="0"/>
              </a:rPr>
              <a:t> </a:t>
            </a:r>
            <a:r>
              <a:rPr lang="en-US" altLang="en-US" sz="1800" u="none" dirty="0">
                <a:solidFill>
                  <a:srgbClr val="000000"/>
                </a:solidFill>
                <a:latin typeface="Century Gothic" pitchFamily="34" charset="0"/>
              </a:rPr>
              <a:t>'</a:t>
            </a:r>
            <a:r>
              <a:rPr lang="en-US" altLang="en-US" sz="1800" u="none" dirty="0">
                <a:solidFill>
                  <a:srgbClr val="000000"/>
                </a:solidFill>
                <a:latin typeface="Helvetica" pitchFamily="34" charset="0"/>
              </a:rPr>
              <a:t>Perryridge</a:t>
            </a:r>
            <a:r>
              <a:rPr lang="en-US" altLang="en-US" sz="1800" u="none" dirty="0">
                <a:solidFill>
                  <a:srgbClr val="000000"/>
                </a:solidFill>
                <a:latin typeface="Century Gothic" pitchFamily="34" charset="0"/>
              </a:rPr>
              <a:t>'</a:t>
            </a:r>
            <a:r>
              <a:rPr lang="en-US" altLang="en-US" sz="1800" u="none" dirty="0">
                <a:solidFill>
                  <a:srgbClr val="000000"/>
                </a:solidFill>
                <a:latin typeface="Helvetica" pitchFamily="34" charset="0"/>
              </a:rPr>
              <a:t>) </a:t>
            </a:r>
            <a:endParaRPr lang="en-US" altLang="en-US" sz="1800" u="none" dirty="0">
              <a:solidFill>
                <a:srgbClr val="000000"/>
              </a:solidFill>
              <a:latin typeface="Times New Roman" panose="02020603050405020304" pitchFamily="18" charset="0"/>
            </a:endParaRPr>
          </a:p>
        </p:txBody>
      </p:sp>
      <p:sp>
        <p:nvSpPr>
          <p:cNvPr id="24580" name="Rectangle 6"/>
          <p:cNvSpPr/>
          <p:nvPr/>
        </p:nvSpPr>
        <p:spPr>
          <a:xfrm>
            <a:off x="779463" y="4440238"/>
            <a:ext cx="7661275" cy="874712"/>
          </a:xfrm>
          <a:prstGeom prst="rect">
            <a:avLst/>
          </a:prstGeom>
          <a:noFill/>
          <a:ln w="9525">
            <a:noFill/>
          </a:ln>
        </p:spPr>
        <p:txBody>
          <a:bodyPr anchor="t" anchorCtr="0"/>
          <a:p>
            <a:pPr marL="342900" indent="-342900" defTabSz="914400" eaLnBrk="0" hangingPunct="0">
              <a:spcBef>
                <a:spcPct val="35000"/>
              </a:spcBef>
              <a:buClr>
                <a:schemeClr val="tx2"/>
              </a:buClr>
              <a:buSzPct val="90000"/>
              <a:buFont typeface="Monotype Sorts" pitchFamily="2" charset="2"/>
              <a:buChar char="n"/>
              <a:tabLst>
                <a:tab pos="744855" algn="l"/>
                <a:tab pos="1489075" algn="l"/>
              </a:tabLst>
            </a:pPr>
            <a:r>
              <a:rPr lang="en-US" altLang="en-US" sz="1800" dirty="0">
                <a:solidFill>
                  <a:srgbClr val="000000"/>
                </a:solidFill>
                <a:latin typeface="Helvetica" pitchFamily="34" charset="0"/>
              </a:rPr>
              <a:t>Variable from outer level is known as a </a:t>
            </a:r>
            <a:r>
              <a:rPr lang="en-US" altLang="en-US" sz="1800" b="1" dirty="0">
                <a:solidFill>
                  <a:srgbClr val="000000"/>
                </a:solidFill>
                <a:latin typeface="Helvetica" pitchFamily="34" charset="0"/>
              </a:rPr>
              <a:t>correlation variable</a:t>
            </a:r>
            <a:r>
              <a:rPr lang="en-US" altLang="en-US" sz="1800" dirty="0">
                <a:solidFill>
                  <a:srgbClr val="000000"/>
                </a:solidFill>
                <a:latin typeface="Helvetica" pitchFamily="34" charset="0"/>
              </a:rPr>
              <a:t> </a:t>
            </a:r>
            <a:endParaRPr lang="en-US" altLang="en-US" sz="1800" dirty="0">
              <a:solidFill>
                <a:srgbClr val="000000"/>
              </a:solidFill>
              <a:latin typeface="Helvetica"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86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Slide Number Placeholder 5"/>
          <p:cNvSpPr>
            <a:spLocks noGrp="1"/>
          </p:cNvSpPr>
          <p:nvPr>
            <p:ph type="sldNum" sz="quarter"/>
          </p:nvPr>
        </p:nvSpPr>
        <p:spPr>
          <a:xfrm>
            <a:off x="0" y="0"/>
            <a:ext cx="0" cy="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fld id="{9A0DB2DC-4C9A-4742-B13C-FB6460FD3503}" type="slidenum">
              <a:rPr lang="en-US" altLang="en-US" sz="1400" dirty="0"/>
            </a:fld>
            <a:endParaRPr lang="en-US" altLang="en-US" sz="1400" dirty="0"/>
          </a:p>
        </p:txBody>
      </p:sp>
      <p:sp>
        <p:nvSpPr>
          <p:cNvPr id="25602" name="Rectangle 2"/>
          <p:cNvSpPr>
            <a:spLocks noGrp="1"/>
          </p:cNvSpPr>
          <p:nvPr>
            <p:ph type="ctrTitle"/>
          </p:nvPr>
        </p:nvSpPr>
        <p:spPr>
          <a:xfrm>
            <a:off x="276225" y="228600"/>
            <a:ext cx="7772400" cy="1981200"/>
          </a:xfrm>
        </p:spPr>
        <p:txBody>
          <a:bodyPr vert="horz" wrap="square" lIns="90488" tIns="44450" rIns="90488" bIns="44450" anchor="ctr" anchorCtr="0"/>
          <a:p>
            <a:pPr eaLnBrk="1" hangingPunct="1">
              <a:buClrTx/>
              <a:buSzTx/>
              <a:buFontTx/>
            </a:pPr>
            <a:r>
              <a:rPr lang="en-US" altLang="en-US" dirty="0">
                <a:solidFill>
                  <a:srgbClr val="FF0000"/>
                </a:solidFill>
              </a:rPr>
              <a:t>OUTLINE</a:t>
            </a:r>
            <a:endParaRPr lang="en-US" altLang="en-US" dirty="0">
              <a:solidFill>
                <a:srgbClr val="FF0000"/>
              </a:solidFill>
            </a:endParaRPr>
          </a:p>
        </p:txBody>
      </p:sp>
      <p:sp>
        <p:nvSpPr>
          <p:cNvPr id="4100" name="Rectangle 3"/>
          <p:cNvSpPr>
            <a:spLocks noGrp="1" noChangeArrowheads="1"/>
          </p:cNvSpPr>
          <p:nvPr>
            <p:ph type="subTitle" idx="1"/>
          </p:nvPr>
        </p:nvSpPr>
        <p:spPr>
          <a:xfrm>
            <a:off x="36513" y="1600200"/>
            <a:ext cx="8831263" cy="3048000"/>
          </a:xfrm>
        </p:spPr>
        <p:txBody>
          <a:bodyPr vert="horz" wrap="square" lIns="90488" tIns="44450" rIns="90488" bIns="44450" numCol="1" anchor="t" anchorCtr="0" compatLnSpc="1"/>
          <a:lstStyle/>
          <a:p>
            <a:pPr marL="457200" marR="0" lvl="0"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800" b="0" i="0" u="none" strike="noStrike" kern="0" cap="none" spc="0" normalizeH="0" baseline="0" noProof="0" dirty="0">
                <a:ln>
                  <a:noFill/>
                </a:ln>
                <a:solidFill>
                  <a:srgbClr val="777777"/>
                </a:solidFill>
                <a:effectLst/>
                <a:uLnTx/>
                <a:uFillTx/>
                <a:latin typeface="+mn-lt"/>
                <a:ea typeface="+mn-ea"/>
                <a:cs typeface="+mn-cs"/>
              </a:rPr>
              <a:t>SQL</a:t>
            </a:r>
            <a:endParaRPr kumimoji="0" lang="en-US" altLang="en-US" sz="2800" b="0" i="0" u="none" strike="noStrike" kern="0" cap="none" spc="0" normalizeH="0" baseline="0" noProof="0" dirty="0">
              <a:ln>
                <a:noFill/>
              </a:ln>
              <a:solidFill>
                <a:srgbClr val="777777"/>
              </a:solidFill>
              <a:effectLst/>
              <a:uLnTx/>
              <a:uFillTx/>
              <a:latin typeface="+mn-lt"/>
              <a:ea typeface="+mn-ea"/>
              <a:cs typeface="+mn-cs"/>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Ordering</a:t>
            </a:r>
            <a:endPar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Set Operations</a:t>
            </a:r>
            <a:endPar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Inner </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Join</a:t>
            </a: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Left</a:t>
            </a: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 Outer </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Join</a:t>
            </a: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/Right Outer </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Join</a:t>
            </a: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/Full </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Join</a:t>
            </a:r>
            <a:endPar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Aggregate Functions</a:t>
            </a:r>
            <a:endPar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Modifying the database (Delete/Insert/Update)</a:t>
            </a:r>
            <a:endPar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200" b="0" i="0" u="none" strike="noStrike" kern="0" cap="none" spc="0" normalizeH="0" baseline="0" noProof="0" dirty="0">
                <a:ln>
                  <a:noFill/>
                </a:ln>
                <a:solidFill>
                  <a:srgbClr val="000000"/>
                </a:solidFill>
                <a:effectLst/>
                <a:uLnTx/>
                <a:uFillTx/>
                <a:latin typeface="+mn-lt"/>
                <a:ea typeface="Arial" panose="020B0604020202020204" pitchFamily="34" charset="0"/>
                <a:cs typeface="+mn-ea"/>
              </a:rPr>
              <a:t>Views</a:t>
            </a:r>
            <a:endParaRPr kumimoji="0" lang="en-US" altLang="en-US" sz="2200" b="0" i="0" u="none" strike="noStrike" kern="0" cap="none" spc="0" normalizeH="0" baseline="0" noProof="0" dirty="0">
              <a:ln>
                <a:noFill/>
              </a:ln>
              <a:solidFill>
                <a:srgbClr val="000000"/>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Stored procedures</a:t>
            </a:r>
            <a:endPar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457200" marR="0" lvl="0"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800" b="0" i="0" u="none" strike="noStrike" kern="0" cap="none" spc="0" normalizeH="0" baseline="0" noProof="0" dirty="0">
                <a:ln>
                  <a:noFill/>
                </a:ln>
                <a:solidFill>
                  <a:srgbClr val="777777"/>
                </a:solidFill>
                <a:effectLst/>
                <a:uLnTx/>
                <a:uFillTx/>
                <a:latin typeface="+mn-lt"/>
                <a:ea typeface="+mn-ea"/>
                <a:cs typeface="+mn-cs"/>
              </a:rPr>
              <a:t>Functional Dependencies</a:t>
            </a:r>
            <a:endParaRPr kumimoji="0" lang="en-US" altLang="en-US" sz="2800" b="0" i="0" u="none" strike="noStrike" kern="0" cap="none" spc="0" normalizeH="0" baseline="0" noProof="0" dirty="0">
              <a:ln>
                <a:noFill/>
              </a:ln>
              <a:solidFill>
                <a:srgbClr val="777777"/>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800" b="0" i="0" u="none" strike="noStrike" kern="0" cap="none" spc="0" normalizeH="0" baseline="0" noProof="0" dirty="0">
                <a:ln>
                  <a:noFill/>
                </a:ln>
                <a:solidFill>
                  <a:srgbClr val="777777"/>
                </a:solidFill>
                <a:effectLst/>
                <a:uLnTx/>
                <a:uFillTx/>
                <a:latin typeface="+mn-lt"/>
                <a:ea typeface="+mn-ea"/>
                <a:cs typeface="+mn-cs"/>
              </a:rPr>
              <a:t>Normal Forms</a:t>
            </a:r>
            <a:endParaRPr kumimoji="0" lang="en-US" altLang="en-US" sz="2800" b="0" i="0" u="none" strike="noStrike" kern="0" cap="none" spc="0" normalizeH="0" baseline="0" noProof="0" dirty="0">
              <a:ln>
                <a:noFill/>
              </a:ln>
              <a:solidFill>
                <a:srgbClr val="777777"/>
              </a:solidFill>
              <a:effectLst/>
              <a:uLnTx/>
              <a:uFillTx/>
              <a:latin typeface="+mn-lt"/>
              <a:ea typeface="+mn-ea"/>
              <a:cs typeface="+mn-cs"/>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endParaRPr kumimoji="0" lang="en-US" alt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en-US" altLang="en-US" sz="2800" b="0" i="0" u="none" strike="noStrike" kern="0" cap="none" spc="0" normalizeH="0" baseline="0" noProof="0" dirty="0">
              <a:ln>
                <a:noFill/>
              </a:ln>
              <a:solidFill>
                <a:schemeClr val="tx2"/>
              </a:solidFill>
              <a:effectLst/>
              <a:uLnTx/>
              <a:uFillTx/>
              <a:latin typeface="+mn-lt"/>
              <a:ea typeface="+mn-ea"/>
              <a:cs typeface="+mn-cs"/>
            </a:endParaRPr>
          </a:p>
        </p:txBody>
      </p:sp>
      <p:sp>
        <p:nvSpPr>
          <p:cNvPr id="5" name="Rectangle 2"/>
          <p:cNvSpPr txBox="1">
            <a:spLocks noChangeArrowheads="1"/>
          </p:cNvSpPr>
          <p:nvPr/>
        </p:nvSpPr>
        <p:spPr bwMode="auto">
          <a:xfrm>
            <a:off x="712788" y="-533400"/>
            <a:ext cx="7772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anose="02020603050405020304" pitchFamily="18" charset="0"/>
              </a:defRPr>
            </a:lvl2pPr>
            <a:lvl3pPr algn="ctr" rtl="0" eaLnBrk="0" fontAlgn="base" hangingPunct="0">
              <a:spcBef>
                <a:spcPct val="0"/>
              </a:spcBef>
              <a:spcAft>
                <a:spcPct val="0"/>
              </a:spcAft>
              <a:defRPr sz="4000" b="1">
                <a:solidFill>
                  <a:schemeClr val="tx2"/>
                </a:solidFill>
                <a:latin typeface="Times New Roman" panose="02020603050405020304" pitchFamily="18" charset="0"/>
              </a:defRPr>
            </a:lvl3pPr>
            <a:lvl4pPr algn="ctr" rtl="0" eaLnBrk="0" fontAlgn="base" hangingPunct="0">
              <a:spcBef>
                <a:spcPct val="0"/>
              </a:spcBef>
              <a:spcAft>
                <a:spcPct val="0"/>
              </a:spcAft>
              <a:defRPr sz="4000" b="1">
                <a:solidFill>
                  <a:schemeClr val="tx2"/>
                </a:solidFill>
                <a:latin typeface="Times New Roman" panose="02020603050405020304" pitchFamily="18" charset="0"/>
              </a:defRPr>
            </a:lvl4pPr>
            <a:lvl5pPr algn="ctr" rtl="0" eaLnBrk="0" fontAlgn="base" hangingPunct="0">
              <a:spcBef>
                <a:spcPct val="0"/>
              </a:spcBef>
              <a:spcAft>
                <a:spcPct val="0"/>
              </a:spcAft>
              <a:defRPr sz="4000" b="1">
                <a:solidFill>
                  <a:schemeClr val="tx2"/>
                </a:solidFill>
                <a:latin typeface="Times New Roman" panose="02020603050405020304" pitchFamily="18" charset="0"/>
              </a:defRPr>
            </a:lvl5pPr>
            <a:lvl6pPr marL="457200" algn="ctr" rtl="0" fontAlgn="base">
              <a:spcBef>
                <a:spcPct val="0"/>
              </a:spcBef>
              <a:spcAft>
                <a:spcPct val="0"/>
              </a:spcAft>
              <a:defRPr sz="4000" b="1">
                <a:solidFill>
                  <a:schemeClr val="tx2"/>
                </a:solidFill>
                <a:latin typeface="Times New Roman" panose="02020603050405020304" pitchFamily="18" charset="0"/>
              </a:defRPr>
            </a:lvl6pPr>
            <a:lvl7pPr marL="914400" algn="ctr" rtl="0" fontAlgn="base">
              <a:spcBef>
                <a:spcPct val="0"/>
              </a:spcBef>
              <a:spcAft>
                <a:spcPct val="0"/>
              </a:spcAft>
              <a:defRPr sz="4000" b="1">
                <a:solidFill>
                  <a:schemeClr val="tx2"/>
                </a:solidFill>
                <a:latin typeface="Times New Roman" panose="02020603050405020304" pitchFamily="18" charset="0"/>
              </a:defRPr>
            </a:lvl7pPr>
            <a:lvl8pPr marL="1371600" algn="ctr" rtl="0" fontAlgn="base">
              <a:spcBef>
                <a:spcPct val="0"/>
              </a:spcBef>
              <a:spcAft>
                <a:spcPct val="0"/>
              </a:spcAft>
              <a:defRPr sz="4000" b="1">
                <a:solidFill>
                  <a:schemeClr val="tx2"/>
                </a:solidFill>
                <a:latin typeface="Times New Roman" panose="02020603050405020304" pitchFamily="18" charset="0"/>
              </a:defRPr>
            </a:lvl8pPr>
            <a:lvl9pPr marL="1828800" algn="ctr" rtl="0" fontAlgn="base">
              <a:spcBef>
                <a:spcPct val="0"/>
              </a:spcBef>
              <a:spcAft>
                <a:spcPct val="0"/>
              </a:spcAft>
              <a:defRPr sz="4000" b="1">
                <a:solidFill>
                  <a:schemeClr val="tx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40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itle 1"/>
          <p:cNvSpPr>
            <a:spLocks noGrp="1"/>
          </p:cNvSpPr>
          <p:nvPr>
            <p:ph type="title"/>
          </p:nvPr>
        </p:nvSpPr>
        <p:spPr>
          <a:xfrm>
            <a:off x="152400" y="15875"/>
            <a:ext cx="7772400" cy="1104900"/>
          </a:xfrm>
        </p:spPr>
        <p:txBody>
          <a:bodyPr vert="horz" wrap="square" lIns="90488" tIns="44450" rIns="90488" bIns="44450" anchor="ctr" anchorCtr="0"/>
          <a:p>
            <a:r>
              <a:rPr lang="en-US" altLang="en-US" dirty="0">
                <a:solidFill>
                  <a:srgbClr val="FF0000"/>
                </a:solidFill>
              </a:rPr>
              <a:t>Views</a:t>
            </a:r>
            <a:endParaRPr lang="en-US" altLang="en-US" dirty="0">
              <a:solidFill>
                <a:srgbClr val="FF0000"/>
              </a:solidFill>
            </a:endParaRPr>
          </a:p>
        </p:txBody>
      </p:sp>
      <p:sp>
        <p:nvSpPr>
          <p:cNvPr id="26626" name="Content Placeholder 4"/>
          <p:cNvSpPr>
            <a:spLocks noGrp="1"/>
          </p:cNvSpPr>
          <p:nvPr>
            <p:ph idx="1"/>
          </p:nvPr>
        </p:nvSpPr>
        <p:spPr/>
        <p:txBody>
          <a:bodyPr vert="horz" wrap="square" lIns="90488" tIns="44450" rIns="90488" bIns="44450" anchor="t" anchorCtr="0"/>
          <a:p>
            <a:endParaRPr lang="en-US" altLang="en-US" dirty="0"/>
          </a:p>
        </p:txBody>
      </p:sp>
      <p:pic>
        <p:nvPicPr>
          <p:cNvPr id="26627" name="Picture 5"/>
          <p:cNvPicPr>
            <a:picLocks noChangeAspect="1"/>
          </p:cNvPicPr>
          <p:nvPr/>
        </p:nvPicPr>
        <p:blipFill>
          <a:blip r:embed="rId1"/>
          <a:stretch>
            <a:fillRect/>
          </a:stretch>
        </p:blipFill>
        <p:spPr>
          <a:xfrm>
            <a:off x="-63500" y="914400"/>
            <a:ext cx="9059863" cy="51435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Unvan 1"/>
          <p:cNvSpPr>
            <a:spLocks noGrp="1"/>
          </p:cNvSpPr>
          <p:nvPr>
            <p:ph type="title"/>
          </p:nvPr>
        </p:nvSpPr>
        <p:spPr>
          <a:xfrm>
            <a:off x="609600" y="0"/>
            <a:ext cx="7772400" cy="838200"/>
          </a:xfrm>
        </p:spPr>
        <p:txBody>
          <a:bodyPr vert="horz" wrap="square" lIns="91440" tIns="45720" rIns="91440" bIns="45720" anchor="ctr" anchorCtr="0"/>
          <a:p>
            <a:r>
              <a:rPr lang="en-US" altLang="en-US" dirty="0">
                <a:solidFill>
                  <a:srgbClr val="FF0000"/>
                </a:solidFill>
              </a:rPr>
              <a:t>Example: Web Applications</a:t>
            </a:r>
            <a:br>
              <a:rPr lang="en-US" altLang="en-US" dirty="0">
                <a:solidFill>
                  <a:srgbClr val="FF0000"/>
                </a:solidFill>
              </a:rPr>
            </a:br>
            <a:r>
              <a:rPr lang="en-US" altLang="en-US" sz="2400" dirty="0">
                <a:solidFill>
                  <a:srgbClr val="FF0000"/>
                </a:solidFill>
              </a:rPr>
              <a:t>MVC</a:t>
            </a:r>
            <a:r>
              <a:rPr lang="en-US" altLang="en-US" sz="2400" b="0" dirty="0">
                <a:solidFill>
                  <a:srgbClr val="FF0000"/>
                </a:solidFill>
              </a:rPr>
              <a:t> framework</a:t>
            </a:r>
            <a:endParaRPr lang="en-US" altLang="en-US" sz="2400" b="0" dirty="0">
              <a:solidFill>
                <a:srgbClr val="FF0000"/>
              </a:solidFill>
            </a:endParaRPr>
          </a:p>
        </p:txBody>
      </p:sp>
      <p:sp>
        <p:nvSpPr>
          <p:cNvPr id="6146" name="İçerik Yer Tutucusu 2"/>
          <p:cNvSpPr>
            <a:spLocks noGrp="1"/>
          </p:cNvSpPr>
          <p:nvPr>
            <p:ph idx="1"/>
          </p:nvPr>
        </p:nvSpPr>
        <p:spPr/>
        <p:txBody>
          <a:bodyPr vert="horz" wrap="square" lIns="91440" tIns="45720" rIns="91440" bIns="45720" anchor="t" anchorCtr="0"/>
          <a:p>
            <a:endParaRPr lang="en-US" altLang="en-US" dirty="0"/>
          </a:p>
        </p:txBody>
      </p:sp>
      <p:sp>
        <p:nvSpPr>
          <p:cNvPr id="6147" name="Slayt Numarası Yer Tutucusu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algn="r">
              <a:buSzTx/>
            </a:pPr>
            <a:fld id="{9A0DB2DC-4C9A-4742-B13C-FB6460FD3503}" type="slidenum">
              <a:rPr lang="en-US" altLang="en-US" sz="1400" u="none" dirty="0">
                <a:latin typeface="Times New Roman" panose="02020603050405020304" pitchFamily="18" charset="0"/>
              </a:rPr>
            </a:fld>
            <a:endParaRPr lang="en-US" altLang="en-US" sz="1400" u="none" dirty="0">
              <a:latin typeface="Times New Roman" panose="02020603050405020304" pitchFamily="18" charset="0"/>
            </a:endParaRPr>
          </a:p>
        </p:txBody>
      </p:sp>
      <p:pic>
        <p:nvPicPr>
          <p:cNvPr id="6148" name="Picture 2" descr="https://www.tutorialsleader.com/Images/c-sharp-tutorials/asp-net-mvc-architecture.png"/>
          <p:cNvPicPr>
            <a:picLocks noChangeAspect="1"/>
          </p:cNvPicPr>
          <p:nvPr/>
        </p:nvPicPr>
        <p:blipFill>
          <a:blip r:embed="rId1"/>
          <a:stretch>
            <a:fillRect/>
          </a:stretch>
        </p:blipFill>
        <p:spPr>
          <a:xfrm>
            <a:off x="685800" y="1408113"/>
            <a:ext cx="7959725" cy="5289550"/>
          </a:xfrm>
          <a:prstGeom prst="rect">
            <a:avLst/>
          </a:prstGeom>
          <a:noFill/>
          <a:ln w="9525">
            <a:noFill/>
          </a:ln>
        </p:spPr>
      </p:pic>
      <p:sp>
        <p:nvSpPr>
          <p:cNvPr id="5" name="Oval 4"/>
          <p:cNvSpPr/>
          <p:nvPr/>
        </p:nvSpPr>
        <p:spPr>
          <a:xfrm>
            <a:off x="609600" y="4419600"/>
            <a:ext cx="3581400" cy="1944688"/>
          </a:xfrm>
          <a:prstGeom prst="ellipse">
            <a:avLst/>
          </a:prstGeom>
          <a:noFill/>
          <a:ln w="38100" cap="flat" cmpd="sng">
            <a:solidFill>
              <a:srgbClr val="FF0000"/>
            </a:solidFill>
            <a:prstDash val="solid"/>
            <a:round/>
            <a:headEnd type="none" w="med" len="med"/>
            <a:tailEnd type="none" w="med" len="med"/>
          </a:ln>
        </p:spPr>
        <p:txBody>
          <a:bodyPr anchor="t" anchorCtr="0"/>
          <a:p>
            <a:pPr eaLnBrk="0" hangingPunct="0"/>
            <a:endParaRPr lang="en-US" altLang="en-US"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2"/>
          <p:cNvSpPr>
            <a:spLocks noGrp="1"/>
          </p:cNvSpPr>
          <p:nvPr>
            <p:ph type="title"/>
          </p:nvPr>
        </p:nvSpPr>
        <p:spPr>
          <a:xfrm>
            <a:off x="152400" y="228600"/>
            <a:ext cx="8077200" cy="609600"/>
          </a:xfrm>
        </p:spPr>
        <p:txBody>
          <a:bodyPr vert="horz" wrap="square" lIns="90488" tIns="44450" rIns="90488" bIns="44450" anchor="ctr" anchorCtr="0"/>
          <a:p>
            <a:r>
              <a:rPr lang="en-US" altLang="tr-TR" dirty="0">
                <a:solidFill>
                  <a:srgbClr val="FF0000"/>
                </a:solidFill>
              </a:rPr>
              <a:t>View Definition</a:t>
            </a:r>
            <a:endParaRPr lang="en-US" altLang="tr-TR" dirty="0">
              <a:solidFill>
                <a:srgbClr val="FF0000"/>
              </a:solidFill>
            </a:endParaRPr>
          </a:p>
        </p:txBody>
      </p:sp>
      <p:sp>
        <p:nvSpPr>
          <p:cNvPr id="27650" name="Rectangle 3"/>
          <p:cNvSpPr>
            <a:spLocks noGrp="1"/>
          </p:cNvSpPr>
          <p:nvPr>
            <p:ph idx="1"/>
          </p:nvPr>
        </p:nvSpPr>
        <p:spPr>
          <a:xfrm>
            <a:off x="0" y="1093788"/>
            <a:ext cx="8845550" cy="4873625"/>
          </a:xfrm>
        </p:spPr>
        <p:txBody>
          <a:bodyPr vert="horz" wrap="square" lIns="90488" tIns="44450" rIns="90488" bIns="44450" anchor="t" anchorCtr="0"/>
          <a:p>
            <a:pPr defTabSz="914400">
              <a:tabLst>
                <a:tab pos="3432175" algn="ctr"/>
              </a:tabLst>
            </a:pPr>
            <a:r>
              <a:rPr lang="en-US" altLang="en-US" dirty="0"/>
              <a:t>A relation that is not of the conceptual model but is made visible to a user as a “</a:t>
            </a:r>
            <a:r>
              <a:rPr lang="en-US" altLang="en-US" b="1" dirty="0"/>
              <a:t>virtual relation</a:t>
            </a:r>
            <a:r>
              <a:rPr lang="en-US" altLang="en-US" dirty="0"/>
              <a:t>” is called a </a:t>
            </a:r>
            <a:r>
              <a:rPr lang="en-US" altLang="en-US" b="1" dirty="0"/>
              <a:t>view</a:t>
            </a:r>
            <a:r>
              <a:rPr lang="en-US" altLang="en-US" dirty="0"/>
              <a:t>.</a:t>
            </a:r>
            <a:endParaRPr lang="en-US" altLang="en-US" dirty="0"/>
          </a:p>
          <a:p>
            <a:pPr defTabSz="914400">
              <a:tabLst>
                <a:tab pos="3432175" algn="ctr"/>
              </a:tabLst>
            </a:pPr>
            <a:r>
              <a:rPr lang="en-US" altLang="en-US" dirty="0"/>
              <a:t>A view is defined using the </a:t>
            </a:r>
            <a:r>
              <a:rPr lang="en-US" altLang="en-US" b="1" dirty="0"/>
              <a:t>create view </a:t>
            </a:r>
            <a:r>
              <a:rPr lang="en-US" altLang="en-US" dirty="0"/>
              <a:t>statement which has the form</a:t>
            </a:r>
            <a:endParaRPr lang="en-US" altLang="en-US" dirty="0"/>
          </a:p>
          <a:p>
            <a:pPr defTabSz="914400">
              <a:lnSpc>
                <a:spcPct val="40000"/>
              </a:lnSpc>
              <a:tabLst>
                <a:tab pos="3432175" algn="ctr"/>
              </a:tabLst>
            </a:pPr>
            <a:endParaRPr lang="en-US" altLang="en-US" sz="2400" dirty="0"/>
          </a:p>
          <a:p>
            <a:pPr defTabSz="914400">
              <a:lnSpc>
                <a:spcPct val="40000"/>
              </a:lnSpc>
              <a:buFont typeface="Monotype Sorts" pitchFamily="2" charset="2"/>
              <a:buNone/>
              <a:tabLst>
                <a:tab pos="3432175" algn="ctr"/>
              </a:tabLst>
            </a:pPr>
            <a:r>
              <a:rPr lang="en-US" altLang="en-US" sz="2400" dirty="0"/>
              <a:t>		</a:t>
            </a:r>
            <a:r>
              <a:rPr lang="en-US" altLang="en-US" sz="2400" b="1" dirty="0"/>
              <a:t>create view </a:t>
            </a:r>
            <a:r>
              <a:rPr lang="en-US" altLang="en-US" sz="2400" i="1" dirty="0"/>
              <a:t>v </a:t>
            </a:r>
            <a:r>
              <a:rPr lang="en-US" altLang="en-US" sz="2400" b="1" dirty="0"/>
              <a:t>as </a:t>
            </a:r>
            <a:r>
              <a:rPr lang="en-US" altLang="en-US" sz="2400" i="1" dirty="0"/>
              <a:t>&lt; </a:t>
            </a:r>
            <a:r>
              <a:rPr lang="en-US" altLang="en-US" sz="2400" dirty="0"/>
              <a:t>query expression &gt;</a:t>
            </a:r>
            <a:endParaRPr lang="en-US" altLang="en-US" sz="2400" dirty="0"/>
          </a:p>
          <a:p>
            <a:pPr defTabSz="914400">
              <a:lnSpc>
                <a:spcPct val="20000"/>
              </a:lnSpc>
              <a:buFont typeface="Monotype Sorts" pitchFamily="2" charset="2"/>
              <a:buNone/>
              <a:tabLst>
                <a:tab pos="3432175" algn="ctr"/>
              </a:tabLst>
            </a:pPr>
            <a:endParaRPr lang="en-US" altLang="en-US" dirty="0"/>
          </a:p>
          <a:p>
            <a:pPr defTabSz="914400">
              <a:buFont typeface="Monotype Sorts" pitchFamily="2" charset="2"/>
              <a:buNone/>
              <a:tabLst>
                <a:tab pos="3432175" algn="ctr"/>
              </a:tabLst>
            </a:pPr>
            <a:r>
              <a:rPr lang="en-US" altLang="en-US" dirty="0"/>
              <a:t>	where &lt;query expression&gt; is any legal SQL expression.  The view name is represented by </a:t>
            </a:r>
            <a:r>
              <a:rPr lang="en-US" altLang="en-US" i="1" dirty="0"/>
              <a:t>v.</a:t>
            </a:r>
            <a:endParaRPr lang="en-US" altLang="en-US" dirty="0"/>
          </a:p>
          <a:p>
            <a:pPr defTabSz="914400">
              <a:tabLst>
                <a:tab pos="3432175" algn="ctr"/>
              </a:tabLst>
            </a:pPr>
            <a:r>
              <a:rPr lang="en-US" altLang="en-US" dirty="0"/>
              <a:t>Once a view is defined, the view name can be used to refer to the virtual relation that the view generates.</a:t>
            </a:r>
            <a:endParaRPr lang="en-US"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Unvan 1"/>
          <p:cNvSpPr>
            <a:spLocks noGrp="1"/>
          </p:cNvSpPr>
          <p:nvPr>
            <p:ph type="title"/>
          </p:nvPr>
        </p:nvSpPr>
        <p:spPr/>
        <p:txBody>
          <a:bodyPr vert="horz" wrap="square" lIns="90488" tIns="44450" rIns="90488" bIns="44450" anchor="ctr" anchorCtr="0"/>
          <a:p>
            <a:endParaRPr lang="en-US" altLang="en-US" dirty="0"/>
          </a:p>
        </p:txBody>
      </p:sp>
      <p:sp>
        <p:nvSpPr>
          <p:cNvPr id="28674" name="İçerik Yer Tutucusu 2"/>
          <p:cNvSpPr>
            <a:spLocks noGrp="1"/>
          </p:cNvSpPr>
          <p:nvPr>
            <p:ph idx="1"/>
          </p:nvPr>
        </p:nvSpPr>
        <p:spPr/>
        <p:txBody>
          <a:bodyPr vert="horz" wrap="square" lIns="90488" tIns="44450" rIns="90488" bIns="44450" anchor="t" anchorCtr="0"/>
          <a:p>
            <a:endParaRPr lang="en-US" altLang="en-US" dirty="0"/>
          </a:p>
        </p:txBody>
      </p:sp>
      <p:pic>
        <p:nvPicPr>
          <p:cNvPr id="28675" name="Resim 3"/>
          <p:cNvPicPr>
            <a:picLocks noChangeAspect="1"/>
          </p:cNvPicPr>
          <p:nvPr/>
        </p:nvPicPr>
        <p:blipFill>
          <a:blip r:embed="rId1"/>
          <a:stretch>
            <a:fillRect/>
          </a:stretch>
        </p:blipFill>
        <p:spPr>
          <a:xfrm>
            <a:off x="152400" y="685800"/>
            <a:ext cx="8686800" cy="54864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2"/>
          <p:cNvSpPr>
            <a:spLocks noGrp="1"/>
          </p:cNvSpPr>
          <p:nvPr>
            <p:ph type="title"/>
          </p:nvPr>
        </p:nvSpPr>
        <p:spPr>
          <a:xfrm>
            <a:off x="230188" y="133350"/>
            <a:ext cx="7772400" cy="1104900"/>
          </a:xfrm>
        </p:spPr>
        <p:txBody>
          <a:bodyPr vert="horz" wrap="square" lIns="90488" tIns="44450" rIns="90488" bIns="44450" anchor="ctr" anchorCtr="0"/>
          <a:p>
            <a:r>
              <a:rPr lang="en-US" altLang="tr-TR" dirty="0">
                <a:solidFill>
                  <a:srgbClr val="FF0000"/>
                </a:solidFill>
              </a:rPr>
              <a:t>Example Queries</a:t>
            </a:r>
            <a:endParaRPr lang="en-US" altLang="tr-TR" dirty="0">
              <a:solidFill>
                <a:srgbClr val="FF0000"/>
              </a:solidFill>
            </a:endParaRPr>
          </a:p>
        </p:txBody>
      </p:sp>
      <p:sp>
        <p:nvSpPr>
          <p:cNvPr id="29698" name="Rectangle 3"/>
          <p:cNvSpPr>
            <a:spLocks noGrp="1"/>
          </p:cNvSpPr>
          <p:nvPr>
            <p:ph idx="1"/>
          </p:nvPr>
        </p:nvSpPr>
        <p:spPr>
          <a:xfrm>
            <a:off x="0" y="998538"/>
            <a:ext cx="7962900" cy="479425"/>
          </a:xfrm>
        </p:spPr>
        <p:txBody>
          <a:bodyPr vert="horz" wrap="square" lIns="90488" tIns="44450" rIns="90488" bIns="44450" anchor="t" anchorCtr="0"/>
          <a:p>
            <a:pPr defTabSz="914400">
              <a:tabLst>
                <a:tab pos="1370330" algn="l"/>
              </a:tabLst>
            </a:pPr>
            <a:r>
              <a:rPr lang="en-US" altLang="en-US" sz="2400" dirty="0"/>
              <a:t>A view consisting of branches and their customers</a:t>
            </a:r>
            <a:endParaRPr lang="en-US" altLang="en-US" sz="2400" dirty="0"/>
          </a:p>
          <a:p>
            <a:pPr defTabSz="914400">
              <a:tabLst>
                <a:tab pos="1370330" algn="l"/>
              </a:tabLst>
            </a:pPr>
            <a:endParaRPr lang="en-US" altLang="en-US" sz="2400" dirty="0"/>
          </a:p>
          <a:p>
            <a:pPr defTabSz="914400">
              <a:tabLst>
                <a:tab pos="1370330" algn="l"/>
              </a:tabLst>
            </a:pPr>
            <a:endParaRPr lang="en-US" altLang="en-US" sz="2400" dirty="0"/>
          </a:p>
          <a:p>
            <a:pPr defTabSz="914400">
              <a:tabLst>
                <a:tab pos="1370330" algn="l"/>
              </a:tabLst>
            </a:pPr>
            <a:endParaRPr lang="en-US" altLang="en-US" sz="2400" dirty="0"/>
          </a:p>
          <a:p>
            <a:pPr defTabSz="914400">
              <a:tabLst>
                <a:tab pos="1370330" algn="l"/>
              </a:tabLst>
            </a:pPr>
            <a:endParaRPr lang="en-US" altLang="en-US" sz="2400" dirty="0"/>
          </a:p>
          <a:p>
            <a:pPr defTabSz="914400">
              <a:tabLst>
                <a:tab pos="1370330" algn="l"/>
              </a:tabLst>
            </a:pPr>
            <a:endParaRPr lang="en-US" altLang="en-US" sz="2400" dirty="0"/>
          </a:p>
          <a:p>
            <a:pPr defTabSz="914400">
              <a:tabLst>
                <a:tab pos="1370330" algn="l"/>
              </a:tabLst>
            </a:pPr>
            <a:endParaRPr lang="en-US" altLang="en-US" sz="2400" dirty="0"/>
          </a:p>
          <a:p>
            <a:pPr defTabSz="914400">
              <a:tabLst>
                <a:tab pos="1370330" algn="l"/>
              </a:tabLst>
            </a:pPr>
            <a:endParaRPr lang="en-US" altLang="en-US" sz="2400" dirty="0"/>
          </a:p>
          <a:p>
            <a:pPr defTabSz="914400">
              <a:tabLst>
                <a:tab pos="1370330" algn="l"/>
              </a:tabLst>
            </a:pPr>
            <a:endParaRPr lang="en-US" altLang="en-US" sz="2400" dirty="0"/>
          </a:p>
          <a:p>
            <a:pPr defTabSz="914400">
              <a:tabLst>
                <a:tab pos="1370330" algn="l"/>
              </a:tabLst>
            </a:pPr>
            <a:r>
              <a:rPr lang="en-US" altLang="en-US" sz="2400" dirty="0"/>
              <a:t>Find all customers of the Perryridge branch</a:t>
            </a:r>
            <a:endParaRPr lang="en-US" altLang="en-US" sz="2400" dirty="0"/>
          </a:p>
          <a:p>
            <a:pPr defTabSz="914400">
              <a:tabLst>
                <a:tab pos="1370330" algn="l"/>
              </a:tabLst>
            </a:pPr>
            <a:endParaRPr lang="en-US" altLang="en-US" sz="2400" dirty="0"/>
          </a:p>
        </p:txBody>
      </p:sp>
      <p:sp>
        <p:nvSpPr>
          <p:cNvPr id="208901" name="Text Box 5"/>
          <p:cNvSpPr txBox="1">
            <a:spLocks noChangeArrowheads="1"/>
          </p:cNvSpPr>
          <p:nvPr/>
        </p:nvSpPr>
        <p:spPr bwMode="auto">
          <a:xfrm>
            <a:off x="230188" y="1416050"/>
            <a:ext cx="9151938"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l" defTabSz="914400" rtl="0" eaLnBrk="0" fontAlgn="base" latinLnBrk="0" hangingPunct="0">
              <a:lnSpc>
                <a:spcPct val="100000"/>
              </a:lnSpc>
              <a:spcBef>
                <a:spcPct val="0"/>
              </a:spcBef>
              <a:spcAft>
                <a:spcPct val="0"/>
              </a:spcAft>
              <a:buClr>
                <a:schemeClr val="tx2"/>
              </a:buClr>
              <a:buSzPct val="90000"/>
              <a:buFont typeface="Monotype Sorts" pitchFamily="2" charset="2"/>
              <a:buNone/>
              <a:defRPr/>
            </a:pP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create view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all_customer</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as</a:t>
            </a:r>
            <a:br>
              <a:rPr kumimoji="1" lang="en-US" altLang="en-US" sz="2400" b="1" i="0" u="none" strike="noStrike" kern="1200" cap="none" spc="0" normalizeH="0" baseline="0" noProof="0" dirty="0">
                <a:ln>
                  <a:noFill/>
                </a:ln>
                <a:solidFill>
                  <a:srgbClr val="000000"/>
                </a:solidFill>
                <a:effectLst/>
                <a:uLnTx/>
                <a:uFillTx/>
                <a:latin typeface="+mn-lt"/>
                <a:ea typeface="+mn-ea"/>
                <a:cs typeface="+mn-cs"/>
              </a:rPr>
            </a:b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0" i="0" u="none" strike="noStrike" kern="1200" cap="none" spc="0" normalizeH="0" baseline="0" noProof="0" dirty="0">
                <a:ln>
                  <a:noFill/>
                </a:ln>
                <a:solidFill>
                  <a:srgbClr val="000000"/>
                </a:solidFill>
                <a:effectLst/>
                <a:uLnTx/>
                <a:uFillTx/>
                <a:latin typeface="+mn-lt"/>
                <a:ea typeface="+mn-ea"/>
                <a:cs typeface="+mn-cs"/>
              </a:rPr>
              <a:t>(</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select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branch_name</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customer_name</a:t>
            </a:r>
            <a:br>
              <a:rPr kumimoji="1" lang="en-US" altLang="en-US" sz="2400" b="0" i="1" u="none" strike="noStrike" kern="1200" cap="none" spc="0" normalizeH="0" baseline="0" noProof="0" dirty="0">
                <a:ln>
                  <a:noFill/>
                </a:ln>
                <a:solidFill>
                  <a:srgbClr val="000000"/>
                </a:solidFill>
                <a:effectLst/>
                <a:uLnTx/>
                <a:uFillTx/>
                <a:latin typeface="+mn-lt"/>
                <a:ea typeface="+mn-ea"/>
                <a:cs typeface="+mn-cs"/>
              </a:rPr>
            </a:b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from </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depositor, account</a:t>
            </a:r>
            <a:br>
              <a:rPr kumimoji="1" lang="en-US" altLang="en-US" sz="2400" b="0" i="1" u="none" strike="noStrike" kern="1200" cap="none" spc="0" normalizeH="0" baseline="0" noProof="0" dirty="0">
                <a:ln>
                  <a:noFill/>
                </a:ln>
                <a:solidFill>
                  <a:srgbClr val="000000"/>
                </a:solidFill>
                <a:effectLst/>
                <a:uLnTx/>
                <a:uFillTx/>
                <a:latin typeface="+mn-lt"/>
                <a:ea typeface="+mn-ea"/>
                <a:cs typeface="+mn-cs"/>
              </a:rPr>
            </a:b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where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depositor.account_number</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endParaRPr kumimoji="1" lang="en-US" altLang="en-US" sz="2400" b="0" i="1"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
                <a:schemeClr val="tx2"/>
              </a:buClr>
              <a:buSzPct val="90000"/>
              <a:buFont typeface="Monotype Sorts" pitchFamily="2" charset="2"/>
              <a:buNone/>
              <a:defRPr/>
            </a:pP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account.account_number</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0" i="0" u="none" strike="noStrike" kern="1200" cap="none" spc="0" normalizeH="0" baseline="0" noProof="0" dirty="0">
                <a:ln>
                  <a:noFill/>
                </a:ln>
                <a:solidFill>
                  <a:srgbClr val="000000"/>
                </a:solidFill>
                <a:effectLst/>
                <a:uLnTx/>
                <a:uFillTx/>
                <a:latin typeface="+mn-lt"/>
                <a:ea typeface="+mn-ea"/>
                <a:cs typeface="+mn-cs"/>
              </a:rPr>
              <a:t>)</a:t>
            </a:r>
            <a:endParaRPr kumimoji="1" lang="en-US" altLang="en-US" sz="2400" b="0" i="0" u="none" strike="noStrike" kern="1200" cap="none" spc="0" normalizeH="0" baseline="0" noProof="0" dirty="0">
              <a:ln>
                <a:noFill/>
              </a:ln>
              <a:solidFill>
                <a:srgbClr val="000000"/>
              </a:solidFill>
              <a:effectLst/>
              <a:uLnTx/>
              <a:uFillTx/>
              <a:latin typeface="+mn-lt"/>
              <a:ea typeface="+mn-ea"/>
              <a:cs typeface="+mn-cs"/>
            </a:endParaRPr>
          </a:p>
          <a:p>
            <a:pPr marL="0" marR="0" lvl="0" indent="0" algn="l" defTabSz="914400" rtl="0" eaLnBrk="0" fontAlgn="base" latinLnBrk="0" hangingPunct="0">
              <a:lnSpc>
                <a:spcPct val="100000"/>
              </a:lnSpc>
              <a:spcBef>
                <a:spcPct val="0"/>
              </a:spcBef>
              <a:spcAft>
                <a:spcPct val="0"/>
              </a:spcAft>
              <a:buClr>
                <a:schemeClr val="tx2"/>
              </a:buClr>
              <a:buSzPct val="90000"/>
              <a:buFont typeface="Monotype Sorts" pitchFamily="2" charset="2"/>
              <a:buNone/>
              <a:defRPr/>
            </a:pP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union</a:t>
            </a:r>
            <a:br>
              <a:rPr kumimoji="1" lang="en-US" altLang="en-US" sz="2400" b="1" i="0" u="none" strike="noStrike" kern="1200" cap="none" spc="0" normalizeH="0" baseline="0" noProof="0" dirty="0">
                <a:ln>
                  <a:noFill/>
                </a:ln>
                <a:solidFill>
                  <a:srgbClr val="000000"/>
                </a:solidFill>
                <a:effectLst/>
                <a:uLnTx/>
                <a:uFillTx/>
                <a:latin typeface="+mn-lt"/>
                <a:ea typeface="+mn-ea"/>
                <a:cs typeface="+mn-cs"/>
              </a:rPr>
            </a:b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0" i="0" u="none" strike="noStrike" kern="1200" cap="none" spc="0" normalizeH="0" baseline="0" noProof="0" dirty="0">
                <a:ln>
                  <a:noFill/>
                </a:ln>
                <a:solidFill>
                  <a:srgbClr val="000000"/>
                </a:solidFill>
                <a:effectLst/>
                <a:uLnTx/>
                <a:uFillTx/>
                <a:latin typeface="+mn-lt"/>
                <a:ea typeface="+mn-ea"/>
                <a:cs typeface="+mn-cs"/>
              </a:rPr>
              <a:t>(</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select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branch_name</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customer_name</a:t>
            </a:r>
            <a:br>
              <a:rPr kumimoji="1" lang="en-US" altLang="en-US" sz="2400" b="0" i="1" u="none" strike="noStrike" kern="1200" cap="none" spc="0" normalizeH="0" baseline="0" noProof="0" dirty="0">
                <a:ln>
                  <a:noFill/>
                </a:ln>
                <a:solidFill>
                  <a:srgbClr val="000000"/>
                </a:solidFill>
                <a:effectLst/>
                <a:uLnTx/>
                <a:uFillTx/>
                <a:latin typeface="+mn-lt"/>
                <a:ea typeface="+mn-ea"/>
                <a:cs typeface="+mn-cs"/>
              </a:rPr>
            </a:b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from </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borrower, loan</a:t>
            </a:r>
            <a:br>
              <a:rPr kumimoji="1" lang="en-US" altLang="en-US" sz="2400" b="0" i="1" u="none" strike="noStrike" kern="1200" cap="none" spc="0" normalizeH="0" baseline="0" noProof="0" dirty="0">
                <a:ln>
                  <a:noFill/>
                </a:ln>
                <a:solidFill>
                  <a:srgbClr val="000000"/>
                </a:solidFill>
                <a:effectLst/>
                <a:uLnTx/>
                <a:uFillTx/>
                <a:latin typeface="+mn-lt"/>
                <a:ea typeface="+mn-ea"/>
                <a:cs typeface="+mn-cs"/>
              </a:rPr>
            </a:b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where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borrower.loan_number</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loan.loan_number</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0" i="0" u="none" strike="noStrike" kern="1200" cap="none" spc="0" normalizeH="0" baseline="0" noProof="0" dirty="0">
                <a:ln>
                  <a:noFill/>
                </a:ln>
                <a:solidFill>
                  <a:srgbClr val="000000"/>
                </a:solidFill>
                <a:effectLst/>
                <a:uLnTx/>
                <a:uFillTx/>
                <a:latin typeface="+mn-lt"/>
                <a:ea typeface="+mn-ea"/>
                <a:cs typeface="+mn-cs"/>
              </a:rPr>
              <a:t>)</a:t>
            </a:r>
            <a:endParaRPr kumimoji="0" lang="en-US" altLang="en-US" sz="2400" b="0" i="0" u="none" strike="noStrike" kern="1200" cap="none" spc="0" normalizeH="0" baseline="0" noProof="0" dirty="0">
              <a:ln>
                <a:noFill/>
              </a:ln>
              <a:solidFill>
                <a:srgbClr val="000000"/>
              </a:solidFill>
              <a:effectLst/>
              <a:uLnTx/>
              <a:uFillTx/>
              <a:latin typeface="+mn-lt"/>
              <a:ea typeface="+mn-ea"/>
              <a:cs typeface="+mn-cs"/>
            </a:endParaRPr>
          </a:p>
        </p:txBody>
      </p:sp>
      <p:sp>
        <p:nvSpPr>
          <p:cNvPr id="208902" name="Text Box 6"/>
          <p:cNvSpPr txBox="1">
            <a:spLocks noChangeArrowheads="1"/>
          </p:cNvSpPr>
          <p:nvPr/>
        </p:nvSpPr>
        <p:spPr bwMode="auto">
          <a:xfrm>
            <a:off x="1066800" y="5414963"/>
            <a:ext cx="6705600"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35000"/>
              </a:spcBef>
              <a:buClr>
                <a:schemeClr val="tx2"/>
              </a:buClr>
              <a:buSzPct val="90000"/>
              <a:buFont typeface="Monotype Sorts" pitchFamily="2" charset="2"/>
              <a:buChar char="n"/>
              <a:defRPr kumimoji="1">
                <a:solidFill>
                  <a:schemeClr val="tx1"/>
                </a:solidFill>
                <a:latin typeface="Helvetica" pitchFamily="34" charset="0"/>
              </a:defRPr>
            </a:lvl1pPr>
            <a:lvl2pPr marL="742950" indent="-285750">
              <a:spcBef>
                <a:spcPct val="35000"/>
              </a:spcBef>
              <a:buClr>
                <a:schemeClr val="hlink"/>
              </a:buClr>
              <a:buSzPct val="80000"/>
              <a:buFont typeface="Monotype Sorts" pitchFamily="2" charset="2"/>
              <a:buChar char="l"/>
              <a:defRPr kumimoji="1">
                <a:solidFill>
                  <a:schemeClr val="tx1"/>
                </a:solidFill>
                <a:latin typeface="Helvetica" pitchFamily="34" charset="0"/>
              </a:defRPr>
            </a:lvl2pPr>
            <a:lvl3pPr marL="1143000" indent="-228600">
              <a:spcBef>
                <a:spcPct val="35000"/>
              </a:spcBef>
              <a:buClr>
                <a:srgbClr val="33CC33"/>
              </a:buClr>
              <a:buSzPct val="75000"/>
              <a:buFont typeface="Webdings" panose="05030102010509060703" pitchFamily="18" charset="2"/>
              <a:buChar char="4"/>
              <a:defRPr kumimoji="1">
                <a:solidFill>
                  <a:schemeClr val="tx1"/>
                </a:solidFill>
                <a:latin typeface="Helvetica" pitchFamily="34" charset="0"/>
              </a:defRPr>
            </a:lvl3pPr>
            <a:lvl4pPr marL="1600200" indent="-228600">
              <a:spcBef>
                <a:spcPct val="35000"/>
              </a:spcBef>
              <a:buClr>
                <a:schemeClr val="hlink"/>
              </a:buClr>
              <a:buChar char="–"/>
              <a:defRPr kumimoji="1">
                <a:solidFill>
                  <a:schemeClr val="tx1"/>
                </a:solidFill>
                <a:latin typeface="Helvetica" pitchFamily="34" charset="0"/>
              </a:defRPr>
            </a:lvl4pPr>
            <a:lvl5pPr marL="2057400" indent="-228600">
              <a:spcBef>
                <a:spcPct val="35000"/>
              </a:spcBef>
              <a:buClr>
                <a:schemeClr val="tx2"/>
              </a:buClr>
              <a:buSzPct val="75000"/>
              <a:buChar char="»"/>
              <a:defRPr kumimoji="1">
                <a:solidFill>
                  <a:schemeClr val="tx1"/>
                </a:solidFill>
                <a:latin typeface="Helvetica" pitchFamily="34" charset="0"/>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pitchFamily="34" charset="0"/>
              </a:defRPr>
            </a:lvl9pPr>
          </a:lstStyle>
          <a:p>
            <a:pPr marL="0" marR="0" lvl="0" indent="0" algn="l" defTabSz="914400" rtl="0" eaLnBrk="0" fontAlgn="base" latinLnBrk="0" hangingPunct="0">
              <a:lnSpc>
                <a:spcPct val="100000"/>
              </a:lnSpc>
              <a:spcBef>
                <a:spcPct val="35000"/>
              </a:spcBef>
              <a:spcAft>
                <a:spcPct val="0"/>
              </a:spcAft>
              <a:buClr>
                <a:schemeClr val="tx2"/>
              </a:buClr>
              <a:buSzPct val="90000"/>
              <a:buFont typeface="Monotype Sorts" pitchFamily="2" charset="2"/>
              <a:buNone/>
              <a:defRPr/>
            </a:pP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select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customer_name</a:t>
            </a:r>
            <a:br>
              <a:rPr kumimoji="1" lang="en-US" altLang="en-US" sz="2400" b="0" i="1" u="none" strike="noStrike" kern="1200" cap="none" spc="0" normalizeH="0" baseline="0" noProof="0" dirty="0">
                <a:ln>
                  <a:noFill/>
                </a:ln>
                <a:solidFill>
                  <a:srgbClr val="000000"/>
                </a:solidFill>
                <a:effectLst/>
                <a:uLnTx/>
                <a:uFillTx/>
                <a:latin typeface="+mn-lt"/>
                <a:ea typeface="+mn-ea"/>
                <a:cs typeface="+mn-cs"/>
              </a:rPr>
            </a:b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from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all_customer</a:t>
            </a:r>
            <a:br>
              <a:rPr kumimoji="1" lang="en-US" altLang="en-US" sz="2400" b="0" i="1" u="none" strike="noStrike" kern="1200" cap="none" spc="0" normalizeH="0" baseline="0" noProof="0" dirty="0">
                <a:ln>
                  <a:noFill/>
                </a:ln>
                <a:solidFill>
                  <a:srgbClr val="000000"/>
                </a:solidFill>
                <a:effectLst/>
                <a:uLnTx/>
                <a:uFillTx/>
                <a:latin typeface="+mn-lt"/>
                <a:ea typeface="+mn-ea"/>
                <a:cs typeface="+mn-cs"/>
              </a:rPr>
            </a:b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a:t>
            </a:r>
            <a:r>
              <a:rPr kumimoji="1" lang="en-US" altLang="en-US" sz="2400" b="1" i="0" u="none" strike="noStrike" kern="1200" cap="none" spc="0" normalizeH="0" baseline="0" noProof="0" dirty="0">
                <a:ln>
                  <a:noFill/>
                </a:ln>
                <a:solidFill>
                  <a:srgbClr val="000000"/>
                </a:solidFill>
                <a:effectLst/>
                <a:uLnTx/>
                <a:uFillTx/>
                <a:latin typeface="+mn-lt"/>
                <a:ea typeface="+mn-ea"/>
                <a:cs typeface="+mn-cs"/>
              </a:rPr>
              <a:t>where </a:t>
            </a:r>
            <a:r>
              <a:rPr kumimoji="1" lang="en-US" altLang="en-US" sz="2400" b="0" i="1" u="none" strike="noStrike" kern="1200" cap="none" spc="0" normalizeH="0" baseline="0" noProof="0" dirty="0" err="1">
                <a:ln>
                  <a:noFill/>
                </a:ln>
                <a:solidFill>
                  <a:srgbClr val="000000"/>
                </a:solidFill>
                <a:effectLst/>
                <a:uLnTx/>
                <a:uFillTx/>
                <a:latin typeface="+mn-lt"/>
                <a:ea typeface="+mn-ea"/>
                <a:cs typeface="+mn-cs"/>
              </a:rPr>
              <a:t>branch_name</a:t>
            </a:r>
            <a:r>
              <a:rPr kumimoji="1" lang="en-US" altLang="en-US" sz="2400" b="0" i="1" u="none" strike="noStrike" kern="1200" cap="none" spc="0" normalizeH="0" baseline="0" noProof="0" dirty="0">
                <a:ln>
                  <a:noFill/>
                </a:ln>
                <a:solidFill>
                  <a:srgbClr val="000000"/>
                </a:solidFill>
                <a:effectLst/>
                <a:uLnTx/>
                <a:uFillTx/>
                <a:latin typeface="+mn-lt"/>
                <a:ea typeface="+mn-ea"/>
                <a:cs typeface="+mn-cs"/>
              </a:rPr>
              <a:t> = </a:t>
            </a:r>
            <a:r>
              <a:rPr kumimoji="1" lang="en-US" altLang="en-US" sz="2400" b="0" i="0" u="none" strike="noStrike" kern="1200" cap="none" spc="0" normalizeH="0" baseline="0" noProof="0" dirty="0">
                <a:ln>
                  <a:noFill/>
                </a:ln>
                <a:solidFill>
                  <a:srgbClr val="000000"/>
                </a:solidFill>
                <a:effectLst/>
                <a:uLnTx/>
                <a:uFillTx/>
                <a:latin typeface="+mn-lt"/>
                <a:ea typeface="+mn-ea"/>
                <a:cs typeface="+mn-cs"/>
              </a:rPr>
              <a:t>'</a:t>
            </a:r>
            <a:r>
              <a:rPr kumimoji="1" lang="en-US" altLang="en-US" sz="2400" b="0" i="0" u="none" strike="noStrike" kern="1200" cap="none" spc="0" normalizeH="0" baseline="0" noProof="0" dirty="0" err="1">
                <a:ln>
                  <a:noFill/>
                </a:ln>
                <a:solidFill>
                  <a:srgbClr val="000000"/>
                </a:solidFill>
                <a:effectLst/>
                <a:uLnTx/>
                <a:uFillTx/>
                <a:latin typeface="+mn-lt"/>
                <a:ea typeface="+mn-ea"/>
                <a:cs typeface="+mn-cs"/>
              </a:rPr>
              <a:t>Perryridge</a:t>
            </a:r>
            <a:r>
              <a:rPr kumimoji="1" lang="en-US" altLang="en-US" sz="2400" b="0" i="0" u="none" strike="noStrike" kern="1200" cap="none" spc="0" normalizeH="0" baseline="0" noProof="0" dirty="0">
                <a:ln>
                  <a:noFill/>
                </a:ln>
                <a:solidFill>
                  <a:srgbClr val="000000"/>
                </a:solidFill>
                <a:effectLst/>
                <a:uLnTx/>
                <a:uFillTx/>
                <a:latin typeface="+mn-lt"/>
                <a:ea typeface="+mn-ea"/>
                <a:cs typeface="+mn-cs"/>
              </a:rPr>
              <a:t>' </a:t>
            </a:r>
            <a:endParaRPr kumimoji="0" lang="en-US" altLang="en-US" sz="24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9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902">
                                            <p:txEl>
                                              <p:charRg st="0"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1" grpId="0"/>
      <p:bldP spid="20890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2"/>
          <p:cNvSpPr>
            <a:spLocks noGrp="1"/>
          </p:cNvSpPr>
          <p:nvPr>
            <p:ph type="title"/>
          </p:nvPr>
        </p:nvSpPr>
        <p:spPr>
          <a:xfrm>
            <a:off x="-25400" y="177800"/>
            <a:ext cx="9029700" cy="457200"/>
          </a:xfrm>
        </p:spPr>
        <p:txBody>
          <a:bodyPr vert="horz" wrap="square" lIns="90488" tIns="44450" rIns="90488" bIns="44450" anchor="ctr" anchorCtr="0"/>
          <a:p>
            <a:r>
              <a:rPr lang="en-US" altLang="tr-TR" dirty="0">
                <a:solidFill>
                  <a:srgbClr val="FF0000"/>
                </a:solidFill>
              </a:rPr>
              <a:t>Why do we need Views?</a:t>
            </a:r>
            <a:endParaRPr lang="en-US" altLang="tr-TR" dirty="0">
              <a:solidFill>
                <a:srgbClr val="FF0000"/>
              </a:solidFill>
            </a:endParaRPr>
          </a:p>
        </p:txBody>
      </p:sp>
      <p:sp>
        <p:nvSpPr>
          <p:cNvPr id="29699" name="Rectangle 3"/>
          <p:cNvSpPr>
            <a:spLocks noGrp="1"/>
          </p:cNvSpPr>
          <p:nvPr>
            <p:ph idx="1"/>
          </p:nvPr>
        </p:nvSpPr>
        <p:spPr>
          <a:xfrm>
            <a:off x="-25400" y="2057400"/>
            <a:ext cx="9144000" cy="5233988"/>
          </a:xfrm>
        </p:spPr>
        <p:txBody>
          <a:bodyPr vert="horz" wrap="square" lIns="90488" tIns="44450" rIns="90488" bIns="44450" anchor="t" anchorCtr="0"/>
          <a:p>
            <a:pPr defTabSz="914400">
              <a:tabLst>
                <a:tab pos="3205480" algn="ctr"/>
              </a:tabLst>
            </a:pPr>
            <a:r>
              <a:rPr lang="en-US" altLang="en-US" sz="2400" dirty="0"/>
              <a:t>We want to hide some information from </a:t>
            </a:r>
            <a:r>
              <a:rPr lang="en-US" altLang="en-US" sz="2400" i="1" dirty="0"/>
              <a:t>some</a:t>
            </a:r>
            <a:r>
              <a:rPr lang="en-US" altLang="en-US" sz="2400" dirty="0"/>
              <a:t> users</a:t>
            </a:r>
            <a:endParaRPr lang="en-US" altLang="en-US" sz="2400" dirty="0"/>
          </a:p>
          <a:p>
            <a:pPr lvl="1" defTabSz="914400">
              <a:tabLst>
                <a:tab pos="3205480" algn="ctr"/>
              </a:tabLst>
            </a:pPr>
            <a:r>
              <a:rPr lang="en-US" altLang="en-US" sz="2000" dirty="0"/>
              <a:t>Consider a user who needs to know a customer’s name, loan number and branch name, but has no need to see the loan amount.  </a:t>
            </a:r>
            <a:endParaRPr lang="en-US" altLang="en-US" sz="2000" dirty="0"/>
          </a:p>
          <a:p>
            <a:pPr lvl="1" defTabSz="914400">
              <a:tabLst>
                <a:tab pos="3205480" algn="ctr"/>
              </a:tabLst>
            </a:pPr>
            <a:r>
              <a:rPr lang="en-US" altLang="en-US" sz="2000" dirty="0"/>
              <a:t>Define a view </a:t>
            </a:r>
            <a:br>
              <a:rPr lang="en-US" altLang="en-US" sz="2000" dirty="0">
                <a:sym typeface="Symbol" pitchFamily="18" charset="2"/>
              </a:rPr>
            </a:br>
            <a:r>
              <a:rPr lang="en-US" altLang="en-US" sz="2000" dirty="0"/>
              <a:t>            (</a:t>
            </a:r>
            <a:r>
              <a:rPr lang="en-US" altLang="en-US" sz="2000" b="1" dirty="0"/>
              <a:t>create view </a:t>
            </a:r>
            <a:r>
              <a:rPr lang="en-US" altLang="en-US" sz="2000" i="1" dirty="0"/>
              <a:t>cust_loan_data </a:t>
            </a:r>
            <a:r>
              <a:rPr lang="en-US" altLang="en-US" sz="2000" b="1" dirty="0"/>
              <a:t>as</a:t>
            </a:r>
            <a:br>
              <a:rPr lang="en-US" altLang="en-US" sz="2000" b="1" dirty="0"/>
            </a:br>
            <a:r>
              <a:rPr lang="en-US" altLang="en-US" sz="2000" b="1" dirty="0"/>
              <a:t>             select </a:t>
            </a:r>
            <a:r>
              <a:rPr lang="en-US" altLang="en-US" sz="2000" i="1" dirty="0"/>
              <a:t>customer_name, borrower.loan_number, branch_name</a:t>
            </a:r>
            <a:br>
              <a:rPr lang="en-US" altLang="en-US" sz="2000" i="1" dirty="0"/>
            </a:br>
            <a:r>
              <a:rPr lang="en-US" altLang="en-US" sz="2000" i="1" dirty="0"/>
              <a:t>              </a:t>
            </a:r>
            <a:r>
              <a:rPr lang="en-US" altLang="en-US" sz="2000" b="1" dirty="0"/>
              <a:t>from </a:t>
            </a:r>
            <a:r>
              <a:rPr lang="en-US" altLang="en-US" sz="2000" i="1" dirty="0"/>
              <a:t>borrower, loan</a:t>
            </a:r>
            <a:br>
              <a:rPr lang="en-US" altLang="en-US" sz="2000" i="1" dirty="0"/>
            </a:br>
            <a:r>
              <a:rPr lang="en-US" altLang="en-US" sz="2000" i="1" dirty="0"/>
              <a:t>              </a:t>
            </a:r>
            <a:r>
              <a:rPr lang="en-US" altLang="en-US" sz="2000" b="1" dirty="0"/>
              <a:t>where </a:t>
            </a:r>
            <a:r>
              <a:rPr lang="en-US" altLang="en-US" sz="2000" i="1" dirty="0"/>
              <a:t>borrower.loan_number = loan.loan_number </a:t>
            </a:r>
            <a:r>
              <a:rPr lang="en-US" altLang="en-US" sz="2000" dirty="0"/>
              <a:t>)</a:t>
            </a:r>
            <a:endParaRPr lang="en-US" altLang="en-US" sz="2000" dirty="0"/>
          </a:p>
          <a:p>
            <a:pPr lvl="1" defTabSz="914400">
              <a:tabLst>
                <a:tab pos="3205480" algn="ctr"/>
              </a:tabLst>
            </a:pPr>
            <a:endParaRPr lang="en-US" altLang="en-US" sz="2000" dirty="0"/>
          </a:p>
          <a:p>
            <a:pPr lvl="1" defTabSz="914400">
              <a:spcBef>
                <a:spcPct val="0"/>
              </a:spcBef>
              <a:tabLst>
                <a:tab pos="3205480" algn="ctr"/>
              </a:tabLst>
            </a:pPr>
            <a:r>
              <a:rPr lang="en-US" altLang="en-US" sz="2000" dirty="0"/>
              <a:t>Grant the user permission to read </a:t>
            </a:r>
            <a:r>
              <a:rPr lang="en-US" altLang="en-US" sz="2000" i="1" dirty="0"/>
              <a:t>cust_loan_data, </a:t>
            </a:r>
            <a:r>
              <a:rPr lang="en-US" altLang="en-US" sz="2000" dirty="0"/>
              <a:t>but not </a:t>
            </a:r>
            <a:r>
              <a:rPr lang="en-US" altLang="en-US" sz="2000" i="1" dirty="0"/>
              <a:t>borrower or loan</a:t>
            </a:r>
            <a:endParaRPr lang="en-US" altLang="en-US" sz="2000" i="1" dirty="0"/>
          </a:p>
          <a:p>
            <a:pPr lvl="1" defTabSz="914400">
              <a:spcBef>
                <a:spcPct val="0"/>
              </a:spcBef>
              <a:tabLst>
                <a:tab pos="3205480" algn="ctr"/>
              </a:tabLst>
            </a:pPr>
            <a:endParaRPr lang="en-US" altLang="en-US" sz="2000" dirty="0"/>
          </a:p>
          <a:p>
            <a:pPr defTabSz="914400">
              <a:tabLst>
                <a:tab pos="3205480" algn="ctr"/>
              </a:tabLst>
            </a:pPr>
            <a:r>
              <a:rPr lang="en-US" altLang="en-US" sz="2400" dirty="0"/>
              <a:t>Predefined queries to make writing of other queries easier</a:t>
            </a:r>
            <a:endParaRPr lang="en-US" altLang="en-US" sz="2400" dirty="0"/>
          </a:p>
          <a:p>
            <a:pPr lvl="1" defTabSz="914400">
              <a:tabLst>
                <a:tab pos="3205480" algn="ctr"/>
              </a:tabLst>
            </a:pPr>
            <a:r>
              <a:rPr lang="en-US" altLang="en-US" sz="2000" dirty="0"/>
              <a:t>Common example: Aggregate queries used for statistical analysis of data</a:t>
            </a:r>
            <a:endParaRPr lang="en-US" altLang="en-US" sz="2000" dirty="0"/>
          </a:p>
          <a:p>
            <a:pPr lvl="1" defTabSz="914400">
              <a:tabLst>
                <a:tab pos="3205480" algn="ctr"/>
              </a:tabLst>
            </a:pPr>
            <a:endParaRPr lang="en-US" altLang="en-US" dirty="0"/>
          </a:p>
        </p:txBody>
      </p:sp>
      <p:pic>
        <p:nvPicPr>
          <p:cNvPr id="30723" name="Picture 1"/>
          <p:cNvPicPr>
            <a:picLocks noChangeAspect="1"/>
          </p:cNvPicPr>
          <p:nvPr/>
        </p:nvPicPr>
        <p:blipFill>
          <a:blip r:embed="rId1"/>
          <a:stretch>
            <a:fillRect/>
          </a:stretch>
        </p:blipFill>
        <p:spPr>
          <a:xfrm>
            <a:off x="3175000" y="584200"/>
            <a:ext cx="5943600" cy="16351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charRg st="0" end="49"/>
                                            </p:txEl>
                                          </p:spTgt>
                                        </p:tgtEl>
                                        <p:attrNameLst>
                                          <p:attrName>style.visibility</p:attrName>
                                        </p:attrNameLst>
                                      </p:cBhvr>
                                      <p:to>
                                        <p:strVal val="visible"/>
                                      </p:to>
                                    </p:set>
                                    <p:anim calcmode="lin" valueType="num">
                                      <p:cBhvr additive="base">
                                        <p:cTn id="7" dur="500" fill="hold"/>
                                        <p:tgtEl>
                                          <p:spTgt spid="29699">
                                            <p:txEl>
                                              <p:charRg st="0" end="4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charRg st="0" end="49"/>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9699">
                                            <p:txEl>
                                              <p:charRg st="49" end="173"/>
                                            </p:txEl>
                                          </p:spTgt>
                                        </p:tgtEl>
                                        <p:attrNameLst>
                                          <p:attrName>style.visibility</p:attrName>
                                        </p:attrNameLst>
                                      </p:cBhvr>
                                      <p:to>
                                        <p:strVal val="visible"/>
                                      </p:to>
                                    </p:set>
                                    <p:anim calcmode="lin" valueType="num">
                                      <p:cBhvr additive="base">
                                        <p:cTn id="11" dur="500" fill="hold"/>
                                        <p:tgtEl>
                                          <p:spTgt spid="29699">
                                            <p:txEl>
                                              <p:charRg st="49" end="17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9699">
                                            <p:txEl>
                                              <p:charRg st="49" end="17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9699">
                                            <p:txEl>
                                              <p:charRg st="173" end="396"/>
                                            </p:txEl>
                                          </p:spTgt>
                                        </p:tgtEl>
                                        <p:attrNameLst>
                                          <p:attrName>style.visibility</p:attrName>
                                        </p:attrNameLst>
                                      </p:cBhvr>
                                      <p:to>
                                        <p:strVal val="visible"/>
                                      </p:to>
                                    </p:set>
                                    <p:anim calcmode="lin" valueType="num">
                                      <p:cBhvr additive="base">
                                        <p:cTn id="15" dur="500" fill="hold"/>
                                        <p:tgtEl>
                                          <p:spTgt spid="29699">
                                            <p:txEl>
                                              <p:charRg st="173" end="39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9699">
                                            <p:txEl>
                                              <p:charRg st="173" end="396"/>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9699">
                                            <p:txEl>
                                              <p:charRg st="397" end="472"/>
                                            </p:txEl>
                                          </p:spTgt>
                                        </p:tgtEl>
                                        <p:attrNameLst>
                                          <p:attrName>style.visibility</p:attrName>
                                        </p:attrNameLst>
                                      </p:cBhvr>
                                      <p:to>
                                        <p:strVal val="visible"/>
                                      </p:to>
                                    </p:set>
                                    <p:anim calcmode="lin" valueType="num">
                                      <p:cBhvr additive="base">
                                        <p:cTn id="19" dur="500" fill="hold"/>
                                        <p:tgtEl>
                                          <p:spTgt spid="29699">
                                            <p:txEl>
                                              <p:charRg st="397" end="47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9699">
                                            <p:txEl>
                                              <p:charRg st="397" end="47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9699">
                                            <p:txEl>
                                              <p:charRg st="473" end="532"/>
                                            </p:txEl>
                                          </p:spTgt>
                                        </p:tgtEl>
                                        <p:attrNameLst>
                                          <p:attrName>style.visibility</p:attrName>
                                        </p:attrNameLst>
                                      </p:cBhvr>
                                      <p:to>
                                        <p:strVal val="visible"/>
                                      </p:to>
                                    </p:set>
                                    <p:anim calcmode="lin" valueType="num">
                                      <p:cBhvr additive="base">
                                        <p:cTn id="25" dur="500" fill="hold"/>
                                        <p:tgtEl>
                                          <p:spTgt spid="29699">
                                            <p:txEl>
                                              <p:charRg st="473" end="53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9699">
                                            <p:txEl>
                                              <p:charRg st="473" end="532"/>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9699">
                                            <p:txEl>
                                              <p:charRg st="532" end="604"/>
                                            </p:txEl>
                                          </p:spTgt>
                                        </p:tgtEl>
                                        <p:attrNameLst>
                                          <p:attrName>style.visibility</p:attrName>
                                        </p:attrNameLst>
                                      </p:cBhvr>
                                      <p:to>
                                        <p:strVal val="visible"/>
                                      </p:to>
                                    </p:set>
                                    <p:anim calcmode="lin" valueType="num">
                                      <p:cBhvr additive="base">
                                        <p:cTn id="29" dur="500" fill="hold"/>
                                        <p:tgtEl>
                                          <p:spTgt spid="29699">
                                            <p:txEl>
                                              <p:charRg st="532" end="60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9699">
                                            <p:txEl>
                                              <p:charRg st="532" end="60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2"/>
          <p:cNvSpPr>
            <a:spLocks noGrp="1"/>
          </p:cNvSpPr>
          <p:nvPr>
            <p:ph type="title"/>
          </p:nvPr>
        </p:nvSpPr>
        <p:spPr>
          <a:xfrm>
            <a:off x="0" y="-76200"/>
            <a:ext cx="7772400" cy="1104900"/>
          </a:xfrm>
        </p:spPr>
        <p:txBody>
          <a:bodyPr vert="horz" wrap="square" lIns="90488" tIns="44450" rIns="90488" bIns="44450" anchor="ctr" anchorCtr="0"/>
          <a:p>
            <a:r>
              <a:rPr lang="en-US" altLang="tr-TR" dirty="0">
                <a:solidFill>
                  <a:srgbClr val="FF0000"/>
                </a:solidFill>
              </a:rPr>
              <a:t>Can we update a View (like table)?</a:t>
            </a:r>
            <a:endParaRPr lang="en-US" altLang="tr-TR" dirty="0">
              <a:solidFill>
                <a:srgbClr val="FF0000"/>
              </a:solidFill>
            </a:endParaRPr>
          </a:p>
        </p:txBody>
      </p:sp>
      <p:sp>
        <p:nvSpPr>
          <p:cNvPr id="31746" name="Rectangle 3"/>
          <p:cNvSpPr>
            <a:spLocks noGrp="1"/>
          </p:cNvSpPr>
          <p:nvPr>
            <p:ph idx="1"/>
          </p:nvPr>
        </p:nvSpPr>
        <p:spPr>
          <a:xfrm>
            <a:off x="38100" y="838200"/>
            <a:ext cx="9144000" cy="5322888"/>
          </a:xfrm>
        </p:spPr>
        <p:txBody>
          <a:bodyPr vert="horz" wrap="square" lIns="90488" tIns="44450" rIns="90488" bIns="44450" anchor="t" anchorCtr="0"/>
          <a:p>
            <a:pPr defTabSz="914400">
              <a:tabLst>
                <a:tab pos="1085850" algn="l"/>
              </a:tabLst>
            </a:pPr>
            <a:r>
              <a:rPr lang="en-US" altLang="en-US" dirty="0"/>
              <a:t>For some DBs yes, for some no</a:t>
            </a:r>
            <a:endParaRPr lang="en-US" altLang="en-US" dirty="0"/>
          </a:p>
          <a:p>
            <a:pPr defTabSz="914400">
              <a:tabLst>
                <a:tab pos="1085850" algn="l"/>
              </a:tabLst>
            </a:pPr>
            <a:r>
              <a:rPr lang="en-US" altLang="en-US" dirty="0"/>
              <a:t>Create a view of all loan data in the </a:t>
            </a:r>
            <a:r>
              <a:rPr lang="en-US" altLang="en-US" i="1" dirty="0"/>
              <a:t>loan</a:t>
            </a:r>
            <a:r>
              <a:rPr lang="en-US" altLang="en-US" dirty="0"/>
              <a:t> relation, hiding the </a:t>
            </a:r>
            <a:r>
              <a:rPr lang="en-US" altLang="en-US" i="1" dirty="0"/>
              <a:t>amount</a:t>
            </a:r>
            <a:r>
              <a:rPr lang="en-US" altLang="en-US" dirty="0"/>
              <a:t> attribute</a:t>
            </a:r>
            <a:endParaRPr lang="en-US" altLang="en-US" b="1" dirty="0"/>
          </a:p>
          <a:p>
            <a:pPr defTabSz="914400">
              <a:buFont typeface="Monotype Sorts" pitchFamily="2" charset="2"/>
              <a:buNone/>
              <a:tabLst>
                <a:tab pos="1085850" algn="l"/>
              </a:tabLst>
            </a:pPr>
            <a:r>
              <a:rPr lang="en-US" altLang="en-US" dirty="0"/>
              <a:t>		</a:t>
            </a:r>
            <a:r>
              <a:rPr lang="en-US" altLang="en-US" sz="2400" b="1" dirty="0"/>
              <a:t>create view </a:t>
            </a:r>
            <a:r>
              <a:rPr lang="en-US" altLang="en-US" sz="2400" i="1" dirty="0"/>
              <a:t>loan_branch </a:t>
            </a:r>
            <a:r>
              <a:rPr lang="en-US" altLang="en-US" sz="2400" b="1" dirty="0"/>
              <a:t>as </a:t>
            </a:r>
            <a:br>
              <a:rPr lang="en-US" altLang="en-US" sz="2400" b="1" dirty="0"/>
            </a:br>
            <a:r>
              <a:rPr lang="en-US" altLang="en-US" sz="2400" b="1" dirty="0"/>
              <a:t>		select </a:t>
            </a:r>
            <a:r>
              <a:rPr lang="en-US" altLang="en-US" sz="2400" i="1" dirty="0"/>
              <a:t>loan_number, branch_name</a:t>
            </a:r>
            <a:br>
              <a:rPr lang="en-US" altLang="en-US" sz="2400" i="1" dirty="0"/>
            </a:br>
            <a:r>
              <a:rPr lang="en-US" altLang="en-US" sz="2400" i="1" dirty="0"/>
              <a:t>		</a:t>
            </a:r>
            <a:r>
              <a:rPr lang="en-US" altLang="en-US" sz="2400" b="1" dirty="0"/>
              <a:t>from </a:t>
            </a:r>
            <a:r>
              <a:rPr lang="en-US" altLang="en-US" sz="2400" i="1" dirty="0"/>
              <a:t>loan</a:t>
            </a:r>
            <a:endParaRPr lang="en-US" altLang="en-US" sz="2400" i="1" dirty="0"/>
          </a:p>
          <a:p>
            <a:pPr defTabSz="914400">
              <a:tabLst>
                <a:tab pos="1085850" algn="l"/>
              </a:tabLst>
            </a:pPr>
            <a:r>
              <a:rPr lang="en-US" altLang="en-US" dirty="0"/>
              <a:t>When you want to add a new tuple to </a:t>
            </a:r>
            <a:r>
              <a:rPr lang="en-US" altLang="en-US" i="1" dirty="0"/>
              <a:t>a view</a:t>
            </a:r>
            <a:endParaRPr lang="en-US" altLang="en-US" b="1" dirty="0"/>
          </a:p>
          <a:p>
            <a:pPr defTabSz="914400">
              <a:buFont typeface="Monotype Sorts" pitchFamily="2" charset="2"/>
              <a:buNone/>
              <a:tabLst>
                <a:tab pos="1085850" algn="l"/>
              </a:tabLst>
            </a:pPr>
            <a:r>
              <a:rPr lang="en-US" altLang="en-US" dirty="0"/>
              <a:t>	</a:t>
            </a:r>
            <a:r>
              <a:rPr lang="en-US" altLang="en-US" sz="2000" b="1" dirty="0"/>
              <a:t>insert into </a:t>
            </a:r>
            <a:r>
              <a:rPr lang="en-US" altLang="en-US" sz="2000" i="1" dirty="0"/>
              <a:t>loan_branch</a:t>
            </a:r>
            <a:r>
              <a:rPr lang="en-US" altLang="en-US" sz="2000" dirty="0"/>
              <a:t>   </a:t>
            </a:r>
            <a:r>
              <a:rPr lang="en-US" altLang="en-US" sz="2000" b="1" dirty="0"/>
              <a:t>values </a:t>
            </a:r>
            <a:r>
              <a:rPr lang="en-US" altLang="en-US" sz="2000" dirty="0"/>
              <a:t>('L-37‘, 'Perryridge‘) </a:t>
            </a:r>
            <a:endParaRPr lang="en-US" altLang="en-US" sz="2000" dirty="0"/>
          </a:p>
          <a:p>
            <a:pPr defTabSz="914400">
              <a:buFont typeface="Monotype Sorts" pitchFamily="2" charset="2"/>
              <a:buNone/>
              <a:tabLst>
                <a:tab pos="1085850" algn="l"/>
              </a:tabLst>
            </a:pPr>
            <a:r>
              <a:rPr lang="en-US" altLang="en-US" dirty="0"/>
              <a:t>	</a:t>
            </a:r>
            <a:endParaRPr lang="en-US" altLang="en-US" dirty="0"/>
          </a:p>
          <a:p>
            <a:pPr defTabSz="914400">
              <a:buFont typeface="Monotype Sorts" pitchFamily="2" charset="2"/>
              <a:buNone/>
              <a:tabLst>
                <a:tab pos="1085850" algn="l"/>
              </a:tabLst>
            </a:pPr>
            <a:r>
              <a:rPr lang="en-US" altLang="en-US" sz="2400" dirty="0"/>
              <a:t>This insertion must be represented by the insertion of the tuple</a:t>
            </a:r>
            <a:endParaRPr lang="en-US" altLang="en-US" sz="2400" b="1" dirty="0"/>
          </a:p>
          <a:p>
            <a:pPr defTabSz="914400">
              <a:buFont typeface="Monotype Sorts" pitchFamily="2" charset="2"/>
              <a:buNone/>
              <a:tabLst>
                <a:tab pos="1085850" algn="l"/>
              </a:tabLst>
            </a:pPr>
            <a:r>
              <a:rPr lang="en-US" altLang="en-US" sz="2400" dirty="0"/>
              <a:t>			('L-37', 'Perryridge',  </a:t>
            </a:r>
            <a:r>
              <a:rPr lang="en-US" altLang="en-US" sz="2400" i="1" dirty="0"/>
              <a:t>null </a:t>
            </a:r>
            <a:r>
              <a:rPr lang="en-US" altLang="en-US" sz="2400" dirty="0"/>
              <a:t>)</a:t>
            </a:r>
            <a:endParaRPr lang="en-US" altLang="en-US" sz="2400" dirty="0"/>
          </a:p>
          <a:p>
            <a:pPr defTabSz="914400">
              <a:buFont typeface="Monotype Sorts" pitchFamily="2" charset="2"/>
              <a:buNone/>
              <a:tabLst>
                <a:tab pos="1085850" algn="l"/>
              </a:tabLst>
            </a:pPr>
            <a:r>
              <a:rPr lang="en-US" altLang="en-US" sz="2400" dirty="0"/>
              <a:t>	into the </a:t>
            </a:r>
            <a:r>
              <a:rPr lang="en-US" altLang="en-US" sz="2400" i="1" dirty="0"/>
              <a:t>loan</a:t>
            </a:r>
            <a:r>
              <a:rPr lang="en-US" altLang="en-US" sz="2400" dirty="0"/>
              <a:t> table</a:t>
            </a:r>
            <a:endParaRPr lang="en-US" altLang="en-US" sz="2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2"/>
          <p:cNvSpPr>
            <a:spLocks noGrp="1"/>
          </p:cNvSpPr>
          <p:nvPr>
            <p:ph type="title"/>
          </p:nvPr>
        </p:nvSpPr>
        <p:spPr>
          <a:xfrm>
            <a:off x="160020" y="-76200"/>
            <a:ext cx="8983980" cy="609600"/>
          </a:xfrm>
        </p:spPr>
        <p:txBody>
          <a:bodyPr vert="horz" wrap="square" lIns="90488" tIns="44450" rIns="90488" bIns="44450" anchor="ctr" anchorCtr="0"/>
          <a:p>
            <a:r>
              <a:rPr lang="en-US" altLang="tr-TR" dirty="0">
                <a:solidFill>
                  <a:srgbClr val="FF0000"/>
                </a:solidFill>
              </a:rPr>
              <a:t>Then, when can’t I insert into a view?</a:t>
            </a:r>
            <a:endParaRPr lang="en-US" altLang="tr-TR" dirty="0">
              <a:solidFill>
                <a:srgbClr val="FF0000"/>
              </a:solidFill>
            </a:endParaRPr>
          </a:p>
        </p:txBody>
      </p:sp>
      <p:sp>
        <p:nvSpPr>
          <p:cNvPr id="32770" name="Rectangle 3"/>
          <p:cNvSpPr>
            <a:spLocks noGrp="1"/>
          </p:cNvSpPr>
          <p:nvPr>
            <p:ph idx="1"/>
          </p:nvPr>
        </p:nvSpPr>
        <p:spPr>
          <a:xfrm>
            <a:off x="26988" y="536575"/>
            <a:ext cx="8763000" cy="4827588"/>
          </a:xfrm>
        </p:spPr>
        <p:txBody>
          <a:bodyPr vert="horz" wrap="square" lIns="90488" tIns="44450" rIns="90488" bIns="44450" anchor="t" anchorCtr="0"/>
          <a:p>
            <a:r>
              <a:rPr lang="en-US" altLang="en-US" dirty="0"/>
              <a:t>Some updates through views are </a:t>
            </a:r>
            <a:r>
              <a:rPr lang="en-US" altLang="en-US" b="1" dirty="0"/>
              <a:t>impossible</a:t>
            </a:r>
            <a:r>
              <a:rPr lang="en-US" altLang="en-US" dirty="0"/>
              <a:t> to translate into </a:t>
            </a:r>
            <a:r>
              <a:rPr lang="en-US" altLang="en-US" b="1" dirty="0"/>
              <a:t>updates</a:t>
            </a:r>
            <a:r>
              <a:rPr lang="en-US" altLang="en-US" dirty="0"/>
              <a:t> on the database relations</a:t>
            </a:r>
            <a:endParaRPr lang="en-US" altLang="en-US" dirty="0"/>
          </a:p>
          <a:p>
            <a:pPr lvl="1"/>
            <a:r>
              <a:rPr lang="en-US" altLang="en-US" b="1" dirty="0"/>
              <a:t>create view </a:t>
            </a:r>
            <a:r>
              <a:rPr lang="en-US" altLang="en-US" i="1" dirty="0"/>
              <a:t>v </a:t>
            </a:r>
            <a:r>
              <a:rPr lang="en-US" altLang="en-US" b="1" dirty="0"/>
              <a:t>as</a:t>
            </a:r>
            <a:br>
              <a:rPr lang="en-US" altLang="en-US" b="1" dirty="0"/>
            </a:br>
            <a:r>
              <a:rPr lang="en-US" altLang="en-US" b="1" dirty="0"/>
              <a:t>		select </a:t>
            </a:r>
            <a:r>
              <a:rPr lang="en-US" altLang="en-US" i="1" dirty="0"/>
              <a:t>loan_number, branch_name, amount</a:t>
            </a:r>
            <a:br>
              <a:rPr lang="en-US" altLang="en-US" i="1" dirty="0"/>
            </a:br>
            <a:r>
              <a:rPr lang="en-US" altLang="en-US" i="1" dirty="0"/>
              <a:t>                 </a:t>
            </a:r>
            <a:r>
              <a:rPr lang="en-US" altLang="en-US" b="1" dirty="0"/>
              <a:t>from </a:t>
            </a:r>
            <a:r>
              <a:rPr lang="en-US" altLang="en-US" i="1" dirty="0"/>
              <a:t>loan</a:t>
            </a:r>
            <a:br>
              <a:rPr lang="en-US" altLang="en-US" i="1" dirty="0"/>
            </a:br>
            <a:r>
              <a:rPr lang="en-US" altLang="en-US" i="1" dirty="0"/>
              <a:t>                 </a:t>
            </a:r>
            <a:r>
              <a:rPr lang="en-US" altLang="en-US" b="1" dirty="0"/>
              <a:t>where</a:t>
            </a:r>
            <a:r>
              <a:rPr lang="en-US" altLang="en-US" i="1" dirty="0"/>
              <a:t> branch_name = </a:t>
            </a:r>
            <a:r>
              <a:rPr lang="en-US" altLang="en-US" dirty="0"/>
              <a:t>‘Perryridge’</a:t>
            </a:r>
            <a:endParaRPr lang="en-US" altLang="en-US" i="1" dirty="0"/>
          </a:p>
          <a:p>
            <a:pPr>
              <a:buFont typeface="Monotype Sorts" pitchFamily="2" charset="2"/>
              <a:buNone/>
            </a:pPr>
            <a:r>
              <a:rPr lang="en-US" altLang="en-US" sz="2400" b="1" dirty="0"/>
              <a:t>           insert into </a:t>
            </a:r>
            <a:r>
              <a:rPr lang="en-US" altLang="en-US" sz="2400" i="1" dirty="0"/>
              <a:t>v</a:t>
            </a:r>
            <a:r>
              <a:rPr lang="en-US" altLang="en-US" sz="2400" dirty="0"/>
              <a:t> </a:t>
            </a:r>
            <a:r>
              <a:rPr lang="en-US" altLang="en-US" sz="2400" b="1" dirty="0"/>
              <a:t>values  (</a:t>
            </a:r>
            <a:r>
              <a:rPr lang="en-US" altLang="en-US" sz="2400" dirty="0"/>
              <a:t> 'L-99</a:t>
            </a:r>
            <a:r>
              <a:rPr lang="en-US" altLang="en-US" sz="2400" i="1" dirty="0"/>
              <a:t>','</a:t>
            </a:r>
            <a:r>
              <a:rPr lang="en-US" altLang="en-US" sz="2400" dirty="0"/>
              <a:t>Downtown</a:t>
            </a:r>
            <a:r>
              <a:rPr lang="en-US" altLang="en-US" sz="2400" i="1" dirty="0"/>
              <a:t>', '23'</a:t>
            </a:r>
            <a:r>
              <a:rPr lang="en-US" altLang="en-US" sz="2400" b="1" dirty="0"/>
              <a:t>) </a:t>
            </a:r>
            <a:endParaRPr lang="en-US" altLang="en-US" sz="2400" b="1" dirty="0"/>
          </a:p>
          <a:p>
            <a:r>
              <a:rPr lang="en-US" altLang="en-US" dirty="0"/>
              <a:t>Others cannot be translated uniquely</a:t>
            </a:r>
            <a:endParaRPr lang="en-US" altLang="en-US" dirty="0"/>
          </a:p>
          <a:p>
            <a:pPr lvl="1"/>
            <a:r>
              <a:rPr lang="en-US" altLang="en-US" b="1" dirty="0"/>
              <a:t>insert into </a:t>
            </a:r>
            <a:r>
              <a:rPr lang="en-US" altLang="en-US" i="1" dirty="0"/>
              <a:t>all_customer</a:t>
            </a:r>
            <a:r>
              <a:rPr lang="en-US" altLang="en-US" b="1" dirty="0"/>
              <a:t> values </a:t>
            </a:r>
            <a:r>
              <a:rPr lang="en-US" altLang="en-US" i="1" dirty="0"/>
              <a:t>('</a:t>
            </a:r>
            <a:r>
              <a:rPr lang="en-US" altLang="en-US" dirty="0"/>
              <a:t>Perryridge'</a:t>
            </a:r>
            <a:r>
              <a:rPr lang="en-US" altLang="en-US" i="1" dirty="0"/>
              <a:t>, '</a:t>
            </a:r>
            <a:r>
              <a:rPr lang="en-US" altLang="en-US" dirty="0"/>
              <a:t>John')</a:t>
            </a:r>
            <a:r>
              <a:rPr lang="en-US" altLang="en-US" b="1" dirty="0"/>
              <a:t> </a:t>
            </a:r>
            <a:endParaRPr lang="en-US" altLang="en-US" b="1" dirty="0">
              <a:sym typeface="Symbol" pitchFamily="18" charset="2"/>
            </a:endParaRPr>
          </a:p>
          <a:p>
            <a:pPr lvl="2"/>
            <a:r>
              <a:rPr lang="en-US" altLang="en-US" sz="2400" dirty="0"/>
              <a:t>Have to choose loan or account, and </a:t>
            </a:r>
            <a:br>
              <a:rPr lang="en-US" altLang="en-US" sz="2400" dirty="0"/>
            </a:br>
            <a:r>
              <a:rPr lang="en-US" altLang="en-US" sz="2400" dirty="0"/>
              <a:t>create a new loan/account number!</a:t>
            </a:r>
            <a:endParaRPr lang="en-US" altLang="en-US" sz="2400" b="1" dirty="0"/>
          </a:p>
          <a:p>
            <a:r>
              <a:rPr lang="en-US" altLang="en-US" b="1" dirty="0"/>
              <a:t>Most SQL implementations allow updates only on simple views (without aggregates) defined on a single relation</a:t>
            </a:r>
            <a:endParaRPr lang="en-US"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Slide Number Placeholder 5"/>
          <p:cNvSpPr>
            <a:spLocks noGrp="1"/>
          </p:cNvSpPr>
          <p:nvPr>
            <p:ph type="sldNum" sz="quarter"/>
          </p:nvPr>
        </p:nvSpPr>
        <p:spPr>
          <a:xfrm>
            <a:off x="0" y="0"/>
            <a:ext cx="0" cy="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buClrTx/>
              <a:buSzTx/>
              <a:buFontTx/>
            </a:pPr>
            <a:fld id="{9A0DB2DC-4C9A-4742-B13C-FB6460FD3503}" type="slidenum">
              <a:rPr lang="en-US" altLang="en-US" sz="1400" dirty="0"/>
            </a:fld>
            <a:endParaRPr lang="en-US" altLang="en-US" sz="1400" dirty="0"/>
          </a:p>
        </p:txBody>
      </p:sp>
      <p:sp>
        <p:nvSpPr>
          <p:cNvPr id="34818" name="Rectangle 2"/>
          <p:cNvSpPr>
            <a:spLocks noGrp="1"/>
          </p:cNvSpPr>
          <p:nvPr>
            <p:ph type="ctrTitle"/>
          </p:nvPr>
        </p:nvSpPr>
        <p:spPr>
          <a:xfrm>
            <a:off x="276225" y="228600"/>
            <a:ext cx="7772400" cy="1981200"/>
          </a:xfrm>
        </p:spPr>
        <p:txBody>
          <a:bodyPr vert="horz" wrap="square" lIns="90488" tIns="44450" rIns="90488" bIns="44450" anchor="ctr" anchorCtr="0"/>
          <a:p>
            <a:pPr eaLnBrk="1" hangingPunct="1">
              <a:buClrTx/>
              <a:buSzTx/>
              <a:buFontTx/>
            </a:pPr>
            <a:r>
              <a:rPr lang="en-US" altLang="en-US" dirty="0">
                <a:solidFill>
                  <a:srgbClr val="FF0000"/>
                </a:solidFill>
              </a:rPr>
              <a:t>OUTLINE</a:t>
            </a:r>
            <a:endParaRPr lang="en-US" altLang="en-US" dirty="0">
              <a:solidFill>
                <a:srgbClr val="FF0000"/>
              </a:solidFill>
            </a:endParaRPr>
          </a:p>
        </p:txBody>
      </p:sp>
      <p:sp>
        <p:nvSpPr>
          <p:cNvPr id="4100" name="Rectangle 3"/>
          <p:cNvSpPr>
            <a:spLocks noGrp="1" noChangeArrowheads="1"/>
          </p:cNvSpPr>
          <p:nvPr>
            <p:ph type="subTitle" idx="1"/>
          </p:nvPr>
        </p:nvSpPr>
        <p:spPr>
          <a:xfrm>
            <a:off x="36513" y="1600200"/>
            <a:ext cx="8831263" cy="3048000"/>
          </a:xfrm>
        </p:spPr>
        <p:txBody>
          <a:bodyPr vert="horz" wrap="square" lIns="90488" tIns="44450" rIns="90488" bIns="44450" numCol="1" anchor="t" anchorCtr="0" compatLnSpc="1"/>
          <a:lstStyle/>
          <a:p>
            <a:pPr marL="457200" marR="0" lvl="0"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800" b="0" i="0" u="none" strike="noStrike" kern="0" cap="none" spc="0" normalizeH="0" baseline="0" noProof="0" dirty="0">
                <a:ln>
                  <a:noFill/>
                </a:ln>
                <a:solidFill>
                  <a:srgbClr val="777777"/>
                </a:solidFill>
                <a:effectLst/>
                <a:uLnTx/>
                <a:uFillTx/>
                <a:latin typeface="+mn-lt"/>
                <a:ea typeface="+mn-ea"/>
                <a:cs typeface="+mn-cs"/>
              </a:rPr>
              <a:t>SQL</a:t>
            </a:r>
            <a:endParaRPr kumimoji="0" lang="en-US" altLang="en-US" sz="2800" b="0" i="0" u="none" strike="noStrike" kern="0" cap="none" spc="0" normalizeH="0" baseline="0" noProof="0" dirty="0">
              <a:ln>
                <a:noFill/>
              </a:ln>
              <a:solidFill>
                <a:srgbClr val="777777"/>
              </a:solidFill>
              <a:effectLst/>
              <a:uLnTx/>
              <a:uFillTx/>
              <a:latin typeface="+mn-lt"/>
              <a:ea typeface="+mn-ea"/>
              <a:cs typeface="+mn-cs"/>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Ordering</a:t>
            </a:r>
            <a:endPar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Set Operations</a:t>
            </a:r>
            <a:endPar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Inner </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Join</a:t>
            </a: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Left</a:t>
            </a: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 Outer </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Join</a:t>
            </a: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/Right Outer </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Join</a:t>
            </a:r>
            <a:r>
              <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/Full </a:t>
            </a:r>
            <a:r>
              <a:rPr kumimoji="0" lang="tr-TR" altLang="en-US" sz="2200" b="0" i="0" u="none" strike="noStrike" kern="0" cap="none" spc="0" normalizeH="0" baseline="0" noProof="0" dirty="0" err="1">
                <a:ln>
                  <a:noFill/>
                </a:ln>
                <a:solidFill>
                  <a:srgbClr val="777777"/>
                </a:solidFill>
                <a:effectLst/>
                <a:uLnTx/>
                <a:uFillTx/>
                <a:latin typeface="+mn-lt"/>
                <a:ea typeface="Arial" panose="020B0604020202020204" pitchFamily="34" charset="0"/>
                <a:cs typeface="+mn-ea"/>
              </a:rPr>
              <a:t>Join</a:t>
            </a:r>
            <a:endParaRPr kumimoji="0" lang="tr-TR"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Aggregate Functions</a:t>
            </a:r>
            <a:endPar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Modifying the database (Delete/Insert/Update)</a:t>
            </a:r>
            <a:endPar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rPr>
              <a:t>Views</a:t>
            </a:r>
            <a:endParaRPr kumimoji="0" lang="en-US" altLang="en-US" sz="2200" b="0" i="0" u="none" strike="noStrike" kern="0" cap="none" spc="0" normalizeH="0" baseline="0" noProof="0" dirty="0">
              <a:ln>
                <a:noFill/>
              </a:ln>
              <a:solidFill>
                <a:srgbClr val="777777"/>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200" b="0" i="0" u="none" strike="noStrike" kern="0" cap="none" spc="0" normalizeH="0" baseline="0" noProof="0" dirty="0">
                <a:ln>
                  <a:noFill/>
                </a:ln>
                <a:solidFill>
                  <a:srgbClr val="000000"/>
                </a:solidFill>
                <a:effectLst/>
                <a:uLnTx/>
                <a:uFillTx/>
                <a:latin typeface="+mn-lt"/>
                <a:ea typeface="Arial" panose="020B0604020202020204" pitchFamily="34" charset="0"/>
                <a:cs typeface="+mn-ea"/>
              </a:rPr>
              <a:t>Stored procedures</a:t>
            </a:r>
            <a:endParaRPr kumimoji="0" lang="en-US" altLang="en-US" sz="2200" b="0" i="0" u="none" strike="noStrike" kern="0" cap="none" spc="0" normalizeH="0" baseline="0" noProof="0" dirty="0">
              <a:ln>
                <a:noFill/>
              </a:ln>
              <a:solidFill>
                <a:srgbClr val="000000"/>
              </a:solidFill>
              <a:effectLst/>
              <a:uLnTx/>
              <a:uFillTx/>
              <a:latin typeface="+mn-lt"/>
              <a:ea typeface="Arial" panose="020B0604020202020204" pitchFamily="34" charset="0"/>
              <a:cs typeface="+mn-ea"/>
            </a:endParaRPr>
          </a:p>
          <a:p>
            <a:pPr marL="457200" marR="0" lvl="0"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800" b="0" i="0" u="none" strike="noStrike" kern="0" cap="none" spc="0" normalizeH="0" baseline="0" noProof="0" dirty="0">
                <a:ln>
                  <a:noFill/>
                </a:ln>
                <a:solidFill>
                  <a:srgbClr val="777777"/>
                </a:solidFill>
                <a:effectLst/>
                <a:uLnTx/>
                <a:uFillTx/>
                <a:latin typeface="+mn-lt"/>
                <a:ea typeface="+mn-ea"/>
                <a:cs typeface="+mn-cs"/>
              </a:rPr>
              <a:t>Functional Dependencies</a:t>
            </a:r>
            <a:endParaRPr kumimoji="0" lang="en-US" altLang="en-US" sz="2800" b="0" i="0" u="none" strike="noStrike" kern="0" cap="none" spc="0" normalizeH="0" baseline="0" noProof="0" dirty="0">
              <a:ln>
                <a:noFill/>
              </a:ln>
              <a:solidFill>
                <a:srgbClr val="777777"/>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r>
              <a:rPr kumimoji="0" lang="en-US" altLang="en-US" sz="2800" b="0" i="0" u="none" strike="noStrike" kern="0" cap="none" spc="0" normalizeH="0" baseline="0" noProof="0" dirty="0">
                <a:ln>
                  <a:noFill/>
                </a:ln>
                <a:solidFill>
                  <a:srgbClr val="777777"/>
                </a:solidFill>
                <a:effectLst/>
                <a:uLnTx/>
                <a:uFillTx/>
                <a:latin typeface="+mn-lt"/>
                <a:ea typeface="+mn-ea"/>
                <a:cs typeface="+mn-cs"/>
              </a:rPr>
              <a:t>Normal Forms</a:t>
            </a:r>
            <a:endParaRPr kumimoji="0" lang="en-US" altLang="en-US" sz="2800" b="0" i="0" u="none" strike="noStrike" kern="0" cap="none" spc="0" normalizeH="0" baseline="0" noProof="0" dirty="0">
              <a:ln>
                <a:noFill/>
              </a:ln>
              <a:solidFill>
                <a:srgbClr val="777777"/>
              </a:solidFill>
              <a:effectLst/>
              <a:uLnTx/>
              <a:uFillTx/>
              <a:latin typeface="+mn-lt"/>
              <a:ea typeface="+mn-ea"/>
              <a:cs typeface="+mn-cs"/>
            </a:endParaRPr>
          </a:p>
          <a:p>
            <a:pPr marL="1371600" marR="0" lvl="2" indent="-457200" algn="l" defTabSz="914400" rtl="0" eaLnBrk="0" fontAlgn="base" latinLnBrk="0" hangingPunct="0">
              <a:lnSpc>
                <a:spcPct val="100000"/>
              </a:lnSpc>
              <a:spcBef>
                <a:spcPct val="20000"/>
              </a:spcBef>
              <a:spcAft>
                <a:spcPct val="0"/>
              </a:spcAft>
              <a:buClr>
                <a:schemeClr val="tx2"/>
              </a:buClr>
              <a:buSzTx/>
              <a:buFont typeface="Arial" panose="020B0604020202020204" pitchFamily="34" charset="0"/>
              <a:buChar char="•"/>
              <a:defRPr/>
            </a:pPr>
            <a:endParaRPr kumimoji="0" lang="en-US" alt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a:p>
            <a:pPr marL="0" marR="0" lvl="0" indent="0" algn="ctr"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None/>
              <a:defRPr/>
            </a:pPr>
            <a:endParaRPr kumimoji="0" lang="en-US" altLang="en-US" sz="2800" b="0" i="0" u="none" strike="noStrike" kern="0" cap="none" spc="0" normalizeH="0" baseline="0" noProof="0" dirty="0">
              <a:ln>
                <a:noFill/>
              </a:ln>
              <a:solidFill>
                <a:schemeClr val="tx2"/>
              </a:solidFill>
              <a:effectLst/>
              <a:uLnTx/>
              <a:uFillTx/>
              <a:latin typeface="+mn-lt"/>
              <a:ea typeface="+mn-ea"/>
              <a:cs typeface="+mn-cs"/>
            </a:endParaRPr>
          </a:p>
        </p:txBody>
      </p:sp>
      <p:sp>
        <p:nvSpPr>
          <p:cNvPr id="5" name="Rectangle 2"/>
          <p:cNvSpPr txBox="1">
            <a:spLocks noChangeArrowheads="1"/>
          </p:cNvSpPr>
          <p:nvPr/>
        </p:nvSpPr>
        <p:spPr bwMode="auto">
          <a:xfrm>
            <a:off x="712788" y="-533400"/>
            <a:ext cx="7772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anose="02020603050405020304" pitchFamily="18" charset="0"/>
              </a:defRPr>
            </a:lvl2pPr>
            <a:lvl3pPr algn="ctr" rtl="0" eaLnBrk="0" fontAlgn="base" hangingPunct="0">
              <a:spcBef>
                <a:spcPct val="0"/>
              </a:spcBef>
              <a:spcAft>
                <a:spcPct val="0"/>
              </a:spcAft>
              <a:defRPr sz="4000" b="1">
                <a:solidFill>
                  <a:schemeClr val="tx2"/>
                </a:solidFill>
                <a:latin typeface="Times New Roman" panose="02020603050405020304" pitchFamily="18" charset="0"/>
              </a:defRPr>
            </a:lvl3pPr>
            <a:lvl4pPr algn="ctr" rtl="0" eaLnBrk="0" fontAlgn="base" hangingPunct="0">
              <a:spcBef>
                <a:spcPct val="0"/>
              </a:spcBef>
              <a:spcAft>
                <a:spcPct val="0"/>
              </a:spcAft>
              <a:defRPr sz="4000" b="1">
                <a:solidFill>
                  <a:schemeClr val="tx2"/>
                </a:solidFill>
                <a:latin typeface="Times New Roman" panose="02020603050405020304" pitchFamily="18" charset="0"/>
              </a:defRPr>
            </a:lvl4pPr>
            <a:lvl5pPr algn="ctr" rtl="0" eaLnBrk="0" fontAlgn="base" hangingPunct="0">
              <a:spcBef>
                <a:spcPct val="0"/>
              </a:spcBef>
              <a:spcAft>
                <a:spcPct val="0"/>
              </a:spcAft>
              <a:defRPr sz="4000" b="1">
                <a:solidFill>
                  <a:schemeClr val="tx2"/>
                </a:solidFill>
                <a:latin typeface="Times New Roman" panose="02020603050405020304" pitchFamily="18" charset="0"/>
              </a:defRPr>
            </a:lvl5pPr>
            <a:lvl6pPr marL="457200" algn="ctr" rtl="0" fontAlgn="base">
              <a:spcBef>
                <a:spcPct val="0"/>
              </a:spcBef>
              <a:spcAft>
                <a:spcPct val="0"/>
              </a:spcAft>
              <a:defRPr sz="4000" b="1">
                <a:solidFill>
                  <a:schemeClr val="tx2"/>
                </a:solidFill>
                <a:latin typeface="Times New Roman" panose="02020603050405020304" pitchFamily="18" charset="0"/>
              </a:defRPr>
            </a:lvl6pPr>
            <a:lvl7pPr marL="914400" algn="ctr" rtl="0" fontAlgn="base">
              <a:spcBef>
                <a:spcPct val="0"/>
              </a:spcBef>
              <a:spcAft>
                <a:spcPct val="0"/>
              </a:spcAft>
              <a:defRPr sz="4000" b="1">
                <a:solidFill>
                  <a:schemeClr val="tx2"/>
                </a:solidFill>
                <a:latin typeface="Times New Roman" panose="02020603050405020304" pitchFamily="18" charset="0"/>
              </a:defRPr>
            </a:lvl7pPr>
            <a:lvl8pPr marL="1371600" algn="ctr" rtl="0" fontAlgn="base">
              <a:spcBef>
                <a:spcPct val="0"/>
              </a:spcBef>
              <a:spcAft>
                <a:spcPct val="0"/>
              </a:spcAft>
              <a:defRPr sz="4000" b="1">
                <a:solidFill>
                  <a:schemeClr val="tx2"/>
                </a:solidFill>
                <a:latin typeface="Times New Roman" panose="02020603050405020304" pitchFamily="18" charset="0"/>
              </a:defRPr>
            </a:lvl8pPr>
            <a:lvl9pPr marL="1828800" algn="ctr" rtl="0" fontAlgn="base">
              <a:spcBef>
                <a:spcPct val="0"/>
              </a:spcBef>
              <a:spcAft>
                <a:spcPct val="0"/>
              </a:spcAft>
              <a:defRPr sz="4000" b="1">
                <a:solidFill>
                  <a:schemeClr val="tx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40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Title 1"/>
          <p:cNvSpPr>
            <a:spLocks noGrp="1"/>
          </p:cNvSpPr>
          <p:nvPr>
            <p:ph type="title"/>
          </p:nvPr>
        </p:nvSpPr>
        <p:spPr>
          <a:xfrm>
            <a:off x="434975" y="685800"/>
            <a:ext cx="8077200" cy="609600"/>
          </a:xfrm>
        </p:spPr>
        <p:txBody>
          <a:bodyPr vert="horz" wrap="square" lIns="90488" tIns="44450" rIns="90488" bIns="44450" anchor="ctr" anchorCtr="0"/>
          <a:p>
            <a:r>
              <a:rPr lang="en-US" altLang="en-US" dirty="0">
                <a:solidFill>
                  <a:srgbClr val="C00000"/>
                </a:solidFill>
              </a:rPr>
              <a:t>Stored Procedures</a:t>
            </a:r>
            <a:endParaRPr lang="en-US" altLang="en-US" dirty="0">
              <a:solidFill>
                <a:srgbClr val="C00000"/>
              </a:solidFill>
            </a:endParaRPr>
          </a:p>
        </p:txBody>
      </p:sp>
      <p:sp>
        <p:nvSpPr>
          <p:cNvPr id="3" name="Content Placeholder 2"/>
          <p:cNvSpPr>
            <a:spLocks noGrp="1"/>
          </p:cNvSpPr>
          <p:nvPr>
            <p:ph idx="1"/>
          </p:nvPr>
        </p:nvSpPr>
        <p:spPr>
          <a:xfrm>
            <a:off x="127000" y="1951038"/>
            <a:ext cx="8693150" cy="4903788"/>
          </a:xfrm>
        </p:spPr>
        <p:txBody>
          <a:bodyPr vert="horz" wrap="square" lIns="90488" tIns="44450" rIns="90488" bIns="4445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a:pPr>
            <a:r>
              <a:rPr kumimoji="0" lang="en-US" altLang="en-US" sz="3200" b="0" i="0" u="none" strike="noStrike" kern="0" cap="none" spc="0" normalizeH="0" baseline="0" noProof="0" dirty="0">
                <a:ln>
                  <a:noFill/>
                </a:ln>
                <a:solidFill>
                  <a:schemeClr val="tx2"/>
                </a:solidFill>
                <a:effectLst/>
                <a:uLnTx/>
                <a:uFillTx/>
                <a:latin typeface="+mn-lt"/>
                <a:ea typeface="+mn-ea"/>
                <a:cs typeface="+mn-cs"/>
              </a:rPr>
              <a:t>Stored procedures reduce the traffic between application and database server because instead of sending multiple </a:t>
            </a:r>
            <a:r>
              <a:rPr kumimoji="0" lang="en-US" altLang="en-US" sz="3200" b="0" i="0" u="none" strike="noStrike" kern="0" cap="none" spc="0" normalizeH="0" baseline="0" noProof="0" dirty="0" err="1">
                <a:ln>
                  <a:noFill/>
                </a:ln>
                <a:solidFill>
                  <a:schemeClr val="tx2"/>
                </a:solidFill>
                <a:effectLst/>
                <a:uLnTx/>
                <a:uFillTx/>
                <a:latin typeface="+mn-lt"/>
                <a:ea typeface="+mn-ea"/>
                <a:cs typeface="+mn-cs"/>
              </a:rPr>
              <a:t>uncompiled</a:t>
            </a:r>
            <a:r>
              <a:rPr kumimoji="0" lang="en-US" altLang="en-US" sz="3200" b="0" i="0" u="none" strike="noStrike" kern="0" cap="none" spc="0" normalizeH="0" baseline="0" noProof="0" dirty="0">
                <a:ln>
                  <a:noFill/>
                </a:ln>
                <a:solidFill>
                  <a:schemeClr val="tx2"/>
                </a:solidFill>
                <a:effectLst/>
                <a:uLnTx/>
                <a:uFillTx/>
                <a:latin typeface="+mn-lt"/>
                <a:ea typeface="+mn-ea"/>
                <a:cs typeface="+mn-cs"/>
              </a:rPr>
              <a:t> long SQL commands statement, application only has to send the stored procedure name and get the result back. </a:t>
            </a:r>
            <a:endParaRPr kumimoji="0" lang="en-US" altLang="en-US" sz="3200" b="0" i="0" u="none" strike="noStrike" kern="0" cap="none" spc="0" normalizeH="0" baseline="0" noProof="0" dirty="0">
              <a:ln>
                <a:noFill/>
              </a:ln>
              <a:solidFill>
                <a:schemeClr val="tx2"/>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Tx/>
              <a:buFont typeface="Monotype Sorts" pitchFamily="2" charset="2"/>
              <a:buNone/>
              <a:defRPr/>
            </a:pPr>
            <a:br>
              <a:rPr kumimoji="0" lang="en-US" altLang="en-US" sz="3200" b="0" i="0" u="none" strike="noStrike" kern="0" cap="none" spc="0" normalizeH="0" baseline="0" noProof="0" dirty="0">
                <a:ln>
                  <a:noFill/>
                </a:ln>
                <a:solidFill>
                  <a:schemeClr val="tx2"/>
                </a:solidFill>
                <a:effectLst/>
                <a:uLnTx/>
                <a:uFillTx/>
                <a:latin typeface="+mn-lt"/>
                <a:ea typeface="+mn-ea"/>
                <a:cs typeface="+mn-cs"/>
              </a:rPr>
            </a:br>
            <a:endParaRPr kumimoji="0" lang="en-US" altLang="en-US" sz="32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Ø"/>
              <a:defRPr/>
            </a:pPr>
            <a:endParaRPr kumimoji="0" lang="en-US" sz="3200" b="0" i="0" u="none" strike="noStrike" kern="0" cap="none" spc="0" normalizeH="0" baseline="0" noProof="0" dirty="0">
              <a:ln>
                <a:noFill/>
              </a:ln>
              <a:solidFill>
                <a:schemeClr val="tx2"/>
              </a:solidFill>
              <a:effectLst/>
              <a:uLnTx/>
              <a:uFillTx/>
              <a:latin typeface="+mn-lt"/>
              <a:ea typeface="+mn-ea"/>
              <a:cs typeface="+mn-c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itle 1"/>
          <p:cNvSpPr>
            <a:spLocks noGrp="1"/>
          </p:cNvSpPr>
          <p:nvPr>
            <p:ph type="title"/>
          </p:nvPr>
        </p:nvSpPr>
        <p:spPr>
          <a:xfrm>
            <a:off x="754063" y="685800"/>
            <a:ext cx="8077200" cy="609600"/>
          </a:xfrm>
        </p:spPr>
        <p:txBody>
          <a:bodyPr vert="horz" wrap="square" lIns="90488" tIns="44450" rIns="90488" bIns="44450" anchor="ctr" anchorCtr="0"/>
          <a:p>
            <a:r>
              <a:rPr lang="en-US" altLang="en-US" dirty="0">
                <a:solidFill>
                  <a:srgbClr val="C00000"/>
                </a:solidFill>
              </a:rPr>
              <a:t>Advantages of Stored Procedures</a:t>
            </a:r>
            <a:endParaRPr lang="en-US" altLang="en-US" dirty="0">
              <a:solidFill>
                <a:srgbClr val="C00000"/>
              </a:solidFill>
            </a:endParaRPr>
          </a:p>
        </p:txBody>
      </p:sp>
      <p:sp>
        <p:nvSpPr>
          <p:cNvPr id="36866" name="Content Placeholder 2"/>
          <p:cNvSpPr>
            <a:spLocks noGrp="1"/>
          </p:cNvSpPr>
          <p:nvPr>
            <p:ph idx="1"/>
          </p:nvPr>
        </p:nvSpPr>
        <p:spPr>
          <a:xfrm>
            <a:off x="138113" y="1676400"/>
            <a:ext cx="8693150" cy="4903788"/>
          </a:xfrm>
        </p:spPr>
        <p:txBody>
          <a:bodyPr vert="horz" wrap="square" lIns="90488" tIns="44450" rIns="90488" bIns="44450" anchor="t" anchorCtr="0"/>
          <a:p>
            <a:pPr eaLnBrk="1" hangingPunct="1"/>
            <a:r>
              <a:rPr lang="en-US" altLang="en-US" sz="3200" dirty="0"/>
              <a:t>Stored procedure is </a:t>
            </a:r>
            <a:r>
              <a:rPr lang="en-US" altLang="en-US" sz="3200" i="1" dirty="0"/>
              <a:t>reusable</a:t>
            </a:r>
            <a:r>
              <a:rPr lang="en-US" altLang="en-US" sz="3200" dirty="0"/>
              <a:t> and transparent to any application which wants to use it. Stored procedure exposes the database interface to all applications so developer doesn’t have to program the functions which are already supported in stored procedure in all programs. </a:t>
            </a:r>
            <a:br>
              <a:rPr lang="en-US" altLang="en-US" sz="3200" dirty="0"/>
            </a:br>
            <a:endParaRPr lang="en-US" altLang="en-US" sz="3200" dirty="0"/>
          </a:p>
          <a:p>
            <a:endParaRPr lang="en-US" altLang="en-US" sz="3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2"/>
          <p:cNvSpPr>
            <a:spLocks noGrp="1"/>
          </p:cNvSpPr>
          <p:nvPr>
            <p:ph type="title"/>
          </p:nvPr>
        </p:nvSpPr>
        <p:spPr>
          <a:xfrm>
            <a:off x="762000" y="22225"/>
            <a:ext cx="8077200" cy="609600"/>
          </a:xfrm>
        </p:spPr>
        <p:txBody>
          <a:bodyPr vert="horz" wrap="square" lIns="90488" tIns="44450" rIns="90488" bIns="44450" anchor="ctr" anchorCtr="0"/>
          <a:p>
            <a:r>
              <a:rPr lang="en-US" altLang="en-US" dirty="0">
                <a:solidFill>
                  <a:srgbClr val="C00000"/>
                </a:solidFill>
              </a:rPr>
              <a:t>More advantages</a:t>
            </a:r>
            <a:endParaRPr lang="en-US" altLang="en-US" dirty="0">
              <a:solidFill>
                <a:srgbClr val="C00000"/>
              </a:solidFill>
            </a:endParaRPr>
          </a:p>
        </p:txBody>
      </p:sp>
      <p:sp>
        <p:nvSpPr>
          <p:cNvPr id="37890" name="Rectangle 3"/>
          <p:cNvSpPr>
            <a:spLocks noGrp="1"/>
          </p:cNvSpPr>
          <p:nvPr>
            <p:ph idx="1"/>
          </p:nvPr>
        </p:nvSpPr>
        <p:spPr>
          <a:xfrm>
            <a:off x="152400" y="685800"/>
            <a:ext cx="8991600" cy="5535613"/>
          </a:xfrm>
        </p:spPr>
        <p:txBody>
          <a:bodyPr vert="horz" wrap="square" lIns="90488" tIns="44450" rIns="90488" bIns="44450" anchor="t" anchorCtr="0"/>
          <a:p>
            <a:pPr eaLnBrk="1" hangingPunct="1"/>
            <a:endParaRPr lang="en-US" altLang="en-US" sz="3200" dirty="0"/>
          </a:p>
          <a:p>
            <a:pPr eaLnBrk="1" hangingPunct="1"/>
            <a:r>
              <a:rPr lang="en-US" altLang="en-US" sz="3200" dirty="0"/>
              <a:t>Stored procedure is secured. Database administrator can grant the right to application without granting any permission on the underlying database table.</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Unvan 1"/>
          <p:cNvSpPr>
            <a:spLocks noGrp="1"/>
          </p:cNvSpPr>
          <p:nvPr>
            <p:ph type="title"/>
          </p:nvPr>
        </p:nvSpPr>
        <p:spPr>
          <a:xfrm>
            <a:off x="-190500" y="342900"/>
            <a:ext cx="9334500" cy="838200"/>
          </a:xfrm>
        </p:spPr>
        <p:txBody>
          <a:bodyPr vert="horz" wrap="square" lIns="91440" tIns="45720" rIns="91440" bIns="45720" anchor="ctr" anchorCtr="0"/>
          <a:p>
            <a:r>
              <a:rPr lang="en-US" altLang="en-US" sz="2800" b="0" dirty="0">
                <a:solidFill>
                  <a:srgbClr val="FF0000"/>
                </a:solidFill>
              </a:rPr>
              <a:t>In the DBs, data records are "linked" using “virtual keys”. These “links” are not stored in the database but defined as needed between the data.</a:t>
            </a:r>
            <a:endParaRPr lang="en-US" altLang="en-US" sz="2800" dirty="0">
              <a:solidFill>
                <a:srgbClr val="FF0000"/>
              </a:solidFill>
            </a:endParaRPr>
          </a:p>
        </p:txBody>
      </p:sp>
      <p:sp>
        <p:nvSpPr>
          <p:cNvPr id="7170" name="İçerik Yer Tutucusu 2"/>
          <p:cNvSpPr>
            <a:spLocks noGrp="1"/>
          </p:cNvSpPr>
          <p:nvPr>
            <p:ph idx="1"/>
          </p:nvPr>
        </p:nvSpPr>
        <p:spPr/>
        <p:txBody>
          <a:bodyPr vert="horz" wrap="square" lIns="91440" tIns="45720" rIns="91440" bIns="45720" anchor="t" anchorCtr="0"/>
          <a:p>
            <a:endParaRPr lang="en-US" altLang="en-US" dirty="0"/>
          </a:p>
        </p:txBody>
      </p:sp>
      <p:sp>
        <p:nvSpPr>
          <p:cNvPr id="7171" name="Slayt Numarası Yer Tutucusu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algn="r">
              <a:buSzTx/>
            </a:pPr>
            <a:fld id="{9A0DB2DC-4C9A-4742-B13C-FB6460FD3503}" type="slidenum">
              <a:rPr lang="en-US" altLang="en-US" sz="1400" u="none" dirty="0">
                <a:latin typeface="Times New Roman" panose="02020603050405020304" pitchFamily="18" charset="0"/>
              </a:rPr>
            </a:fld>
            <a:endParaRPr lang="en-US" altLang="en-US" sz="1400" u="none" dirty="0">
              <a:latin typeface="Times New Roman" panose="02020603050405020304" pitchFamily="18" charset="0"/>
            </a:endParaRPr>
          </a:p>
        </p:txBody>
      </p:sp>
      <p:pic>
        <p:nvPicPr>
          <p:cNvPr id="56322" name="Picture 2" descr="https://upload.wikimedia.org/wikipedia/commons/thumb/4/4c/Relational_key_SVG.svg/258px-Relational_key_SVG.svg.png"/>
          <p:cNvPicPr>
            <a:picLocks noChangeAspect="1"/>
          </p:cNvPicPr>
          <p:nvPr/>
        </p:nvPicPr>
        <p:blipFill>
          <a:blip r:embed="rId1"/>
          <a:stretch>
            <a:fillRect/>
          </a:stretch>
        </p:blipFill>
        <p:spPr>
          <a:xfrm>
            <a:off x="1220788" y="1649413"/>
            <a:ext cx="6248400" cy="5073650"/>
          </a:xfrm>
          <a:prstGeom prst="rect">
            <a:avLst/>
          </a:prstGeom>
          <a:noFill/>
          <a:ln w="9525">
            <a:noFill/>
          </a:ln>
        </p:spPr>
      </p:pic>
      <p:sp>
        <p:nvSpPr>
          <p:cNvPr id="7173" name="Dikdörtgen 1"/>
          <p:cNvSpPr/>
          <p:nvPr/>
        </p:nvSpPr>
        <p:spPr>
          <a:xfrm>
            <a:off x="4168775" y="3198813"/>
            <a:ext cx="806450" cy="460375"/>
          </a:xfrm>
          <a:prstGeom prst="rect">
            <a:avLst/>
          </a:prstGeom>
          <a:noFill/>
          <a:ln w="9525">
            <a:noFill/>
          </a:ln>
        </p:spPr>
        <p:txBody>
          <a:bodyPr wrap="none" anchor="t" anchorCtr="0">
            <a:spAutoFit/>
          </a:bodyPr>
          <a:p>
            <a:pPr eaLnBrk="0" hangingPunct="0"/>
            <a:r>
              <a:rPr lang="en-US" altLang="zh-CN" dirty="0">
                <a:latin typeface="Arvo"/>
              </a:rPr>
              <a:t>Pe’er</a:t>
            </a:r>
            <a:endParaRPr lang="en-US" altLang="zh-CN" dirty="0">
              <a:latin typeface="Times New Roman" panose="02020603050405020304" pitchFamily="18" charset="0"/>
            </a:endParaRPr>
          </a:p>
        </p:txBody>
      </p:sp>
      <p:sp>
        <p:nvSpPr>
          <p:cNvPr id="7174" name="Dikdörtgen 2"/>
          <p:cNvSpPr/>
          <p:nvPr/>
        </p:nvSpPr>
        <p:spPr>
          <a:xfrm>
            <a:off x="4168775" y="3198813"/>
            <a:ext cx="806450" cy="460375"/>
          </a:xfrm>
          <a:prstGeom prst="rect">
            <a:avLst/>
          </a:prstGeom>
          <a:noFill/>
          <a:ln w="9525">
            <a:noFill/>
          </a:ln>
        </p:spPr>
        <p:txBody>
          <a:bodyPr wrap="none" anchor="t" anchorCtr="0">
            <a:spAutoFit/>
          </a:bodyPr>
          <a:p>
            <a:pPr eaLnBrk="0" hangingPunct="0"/>
            <a:r>
              <a:rPr lang="en-US" altLang="zh-CN" dirty="0">
                <a:latin typeface="Arvo"/>
              </a:rPr>
              <a:t>Pe’er</a:t>
            </a:r>
            <a:endParaRPr lang="en-US" altLang="zh-CN"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322"/>
                                        </p:tgtEl>
                                        <p:attrNameLst>
                                          <p:attrName>style.visibility</p:attrName>
                                        </p:attrNameLst>
                                      </p:cBhvr>
                                      <p:to>
                                        <p:strVal val="visible"/>
                                      </p:to>
                                    </p:set>
                                    <p:anim calcmode="lin" valueType="num">
                                      <p:cBhvr additive="base">
                                        <p:cTn id="7" dur="500" fill="hold"/>
                                        <p:tgtEl>
                                          <p:spTgt spid="56322"/>
                                        </p:tgtEl>
                                        <p:attrNameLst>
                                          <p:attrName>ppt_x</p:attrName>
                                        </p:attrNameLst>
                                      </p:cBhvr>
                                      <p:tavLst>
                                        <p:tav tm="0">
                                          <p:val>
                                            <p:strVal val="#ppt_x"/>
                                          </p:val>
                                        </p:tav>
                                        <p:tav tm="100000">
                                          <p:val>
                                            <p:strVal val="#ppt_x"/>
                                          </p:val>
                                        </p:tav>
                                      </p:tavLst>
                                    </p:anim>
                                    <p:anim calcmode="lin" valueType="num">
                                      <p:cBhvr additive="base">
                                        <p:cTn id="8" dur="500" fill="hold"/>
                                        <p:tgtEl>
                                          <p:spTgt spid="563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2"/>
          <p:cNvSpPr>
            <a:spLocks noGrp="1"/>
          </p:cNvSpPr>
          <p:nvPr>
            <p:ph type="title"/>
          </p:nvPr>
        </p:nvSpPr>
        <p:spPr>
          <a:xfrm>
            <a:off x="92075" y="30163"/>
            <a:ext cx="7772400" cy="1104900"/>
          </a:xfrm>
        </p:spPr>
        <p:txBody>
          <a:bodyPr vert="horz" wrap="square" lIns="90488" tIns="44450" rIns="90488" bIns="44450" anchor="ctr" anchorCtr="0"/>
          <a:p>
            <a:pPr eaLnBrk="1" hangingPunct="1"/>
            <a:r>
              <a:rPr lang="en-US" altLang="en-US" dirty="0">
                <a:solidFill>
                  <a:srgbClr val="C00000"/>
                </a:solidFill>
              </a:rPr>
              <a:t>Disadvantage of stored procedures</a:t>
            </a:r>
            <a:endParaRPr lang="en-US" altLang="en-US" dirty="0">
              <a:solidFill>
                <a:srgbClr val="C00000"/>
              </a:solidFill>
            </a:endParaRPr>
          </a:p>
        </p:txBody>
      </p:sp>
      <p:sp>
        <p:nvSpPr>
          <p:cNvPr id="38914" name="Rectangle 3"/>
          <p:cNvSpPr>
            <a:spLocks noGrp="1"/>
          </p:cNvSpPr>
          <p:nvPr>
            <p:ph idx="1"/>
          </p:nvPr>
        </p:nvSpPr>
        <p:spPr>
          <a:xfrm>
            <a:off x="76200" y="1093788"/>
            <a:ext cx="8915400" cy="5764212"/>
          </a:xfrm>
        </p:spPr>
        <p:txBody>
          <a:bodyPr vert="horz" wrap="square" lIns="90488" tIns="44450" rIns="90488" bIns="44450" anchor="t" anchorCtr="0"/>
          <a:p>
            <a:pPr eaLnBrk="1" hangingPunct="1"/>
            <a:r>
              <a:rPr lang="en-US" altLang="en-US" dirty="0"/>
              <a:t>Stored procedure make the database server high load in both memory for and processors.A programmer could be asking the database server to perform a number of logical operations or a complex of business logic which is not the role of it. </a:t>
            </a:r>
            <a:endParaRPr lang="en-US" altLang="en-US" dirty="0"/>
          </a:p>
          <a:p>
            <a:pPr eaLnBrk="1" hangingPunct="1"/>
            <a:r>
              <a:rPr lang="en-US" altLang="en-US" dirty="0"/>
              <a:t>Stored procedure only contains declarative SQL so it is very difficult to write a procedure with complexity. </a:t>
            </a:r>
            <a:endParaRPr lang="en-US" altLang="en-US" dirty="0"/>
          </a:p>
          <a:p>
            <a:pPr eaLnBrk="1" hangingPunct="1"/>
            <a:r>
              <a:rPr lang="en-US" altLang="en-US" dirty="0"/>
              <a:t>You cannot debug stored procedure. </a:t>
            </a:r>
            <a:endParaRPr lang="en-US" altLang="en-US" dirty="0"/>
          </a:p>
          <a:p>
            <a:pPr eaLnBrk="1" hangingPunct="1"/>
            <a:r>
              <a:rPr lang="en-US" altLang="en-US" dirty="0"/>
              <a:t>Writing and maintaining stored procedure usually requires specialized skill set that not all developers possess. </a:t>
            </a:r>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Title 1"/>
          <p:cNvSpPr>
            <a:spLocks noGrp="1"/>
          </p:cNvSpPr>
          <p:nvPr>
            <p:ph type="title"/>
          </p:nvPr>
        </p:nvSpPr>
        <p:spPr>
          <a:xfrm>
            <a:off x="136525" y="228600"/>
            <a:ext cx="9004935" cy="609600"/>
          </a:xfrm>
        </p:spPr>
        <p:txBody>
          <a:bodyPr vert="horz" wrap="square" lIns="90488" tIns="44450" rIns="90488" bIns="44450" anchor="ctr" anchorCtr="0"/>
          <a:p>
            <a:pPr eaLnBrk="1" hangingPunct="1"/>
            <a:r>
              <a:rPr lang="en-US" altLang="en-US" dirty="0">
                <a:solidFill>
                  <a:srgbClr val="C00000"/>
                </a:solidFill>
              </a:rPr>
              <a:t>Creating MySQL Stored Procedures</a:t>
            </a:r>
            <a:endParaRPr lang="en-US" altLang="en-US" dirty="0">
              <a:solidFill>
                <a:srgbClr val="C00000"/>
              </a:solidFill>
            </a:endParaRPr>
          </a:p>
        </p:txBody>
      </p:sp>
      <p:sp>
        <p:nvSpPr>
          <p:cNvPr id="39938" name="Content Placeholder 2"/>
          <p:cNvSpPr>
            <a:spLocks noGrp="1"/>
          </p:cNvSpPr>
          <p:nvPr>
            <p:ph idx="1"/>
          </p:nvPr>
        </p:nvSpPr>
        <p:spPr>
          <a:xfrm>
            <a:off x="152400" y="1143000"/>
            <a:ext cx="8991600" cy="5307013"/>
          </a:xfrm>
        </p:spPr>
        <p:txBody>
          <a:bodyPr vert="horz" wrap="square" lIns="90488" tIns="44450" rIns="90488" bIns="44450" anchor="t" anchorCtr="0"/>
          <a:p>
            <a:pPr eaLnBrk="1" hangingPunct="1"/>
            <a:r>
              <a:rPr lang="en-US" altLang="en-US" sz="3200" dirty="0"/>
              <a:t>Click your database(i.e. bank) on MySQL </a:t>
            </a:r>
            <a:endParaRPr lang="en-US" altLang="en-US" sz="3200" dirty="0"/>
          </a:p>
          <a:p>
            <a:pPr eaLnBrk="1" hangingPunct="1"/>
            <a:r>
              <a:rPr lang="en-US" altLang="en-US" sz="3200" dirty="0"/>
              <a:t>You may either</a:t>
            </a:r>
            <a:endParaRPr lang="en-US" altLang="en-US" sz="3200" dirty="0"/>
          </a:p>
          <a:p>
            <a:pPr lvl="1" eaLnBrk="1" hangingPunct="1"/>
            <a:r>
              <a:rPr lang="en-US" altLang="en-US" sz="3200" dirty="0"/>
              <a:t>right click the “Routines” option and pick “Create procedure” and continue</a:t>
            </a:r>
            <a:endParaRPr lang="en-US" altLang="en-US" sz="3200" dirty="0"/>
          </a:p>
          <a:p>
            <a:pPr lvl="1" eaLnBrk="1" hangingPunct="1"/>
            <a:r>
              <a:rPr lang="en-US" altLang="en-US" sz="3200" dirty="0"/>
              <a:t>Or you may directly execute the code below:</a:t>
            </a:r>
            <a:endParaRPr lang="en-US" altLang="en-US" sz="3200" dirty="0"/>
          </a:p>
          <a:p>
            <a:pPr marL="800100" lvl="2" indent="0" eaLnBrk="1" hangingPunct="1">
              <a:buFont typeface="Webdings" panose="05030102010509060703" pitchFamily="18" charset="2"/>
              <a:buNone/>
            </a:pPr>
            <a:r>
              <a:rPr lang="en-US" altLang="en-US" dirty="0"/>
              <a:t>DELIMITER $$</a:t>
            </a:r>
            <a:endParaRPr lang="en-US" altLang="en-US" dirty="0"/>
          </a:p>
          <a:p>
            <a:pPr marL="800100" lvl="2" indent="0" eaLnBrk="1" hangingPunct="1">
              <a:buFont typeface="Webdings" panose="05030102010509060703" pitchFamily="18" charset="2"/>
              <a:buNone/>
            </a:pPr>
            <a:r>
              <a:rPr lang="en-US" altLang="en-US" dirty="0"/>
              <a:t>CREATE PROCEDURE `bank`.`getallaccounts` ()</a:t>
            </a:r>
            <a:endParaRPr lang="en-US" altLang="en-US" dirty="0"/>
          </a:p>
          <a:p>
            <a:pPr marL="800100" lvl="2" indent="0" eaLnBrk="1" hangingPunct="1">
              <a:buFont typeface="Webdings" panose="05030102010509060703" pitchFamily="18" charset="2"/>
              <a:buNone/>
            </a:pPr>
            <a:r>
              <a:rPr lang="en-US" altLang="en-US" dirty="0"/>
              <a:t>BEGIN</a:t>
            </a:r>
            <a:endParaRPr lang="en-US" altLang="en-US" dirty="0"/>
          </a:p>
          <a:p>
            <a:pPr marL="800100" lvl="2" indent="0" eaLnBrk="1" hangingPunct="1">
              <a:buFont typeface="Webdings" panose="05030102010509060703" pitchFamily="18" charset="2"/>
              <a:buNone/>
            </a:pPr>
            <a:r>
              <a:rPr lang="en-US" altLang="en-US" dirty="0"/>
              <a:t>Select * from account;</a:t>
            </a:r>
            <a:endParaRPr lang="en-US" altLang="en-US" dirty="0"/>
          </a:p>
          <a:p>
            <a:pPr marL="800100" lvl="2" indent="0" eaLnBrk="1" hangingPunct="1">
              <a:buFont typeface="Webdings" panose="05030102010509060703" pitchFamily="18" charset="2"/>
              <a:buNone/>
            </a:pPr>
            <a:r>
              <a:rPr lang="en-US" altLang="en-US" dirty="0"/>
              <a:t>END $$</a:t>
            </a:r>
            <a:endParaRPr lang="en-US" altLang="en-US" dirty="0"/>
          </a:p>
          <a:p>
            <a:pPr marL="800100" lvl="2" indent="0" eaLnBrk="1" hangingPunct="1">
              <a:buFont typeface="Webdings" panose="05030102010509060703" pitchFamily="18" charset="2"/>
              <a:buNone/>
            </a:pPr>
            <a:r>
              <a:rPr lang="en-US" altLang="en-US" dirty="0"/>
              <a:t>DELIMITER ;</a:t>
            </a:r>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2"/>
          <p:cNvSpPr>
            <a:spLocks noGrp="1"/>
          </p:cNvSpPr>
          <p:nvPr>
            <p:ph type="title"/>
          </p:nvPr>
        </p:nvSpPr>
        <p:spPr>
          <a:xfrm>
            <a:off x="228600" y="228600"/>
            <a:ext cx="7772400" cy="1104900"/>
          </a:xfrm>
        </p:spPr>
        <p:txBody>
          <a:bodyPr vert="horz" wrap="square" lIns="90488" tIns="44450" rIns="90488" bIns="44450" anchor="ctr" anchorCtr="0"/>
          <a:p>
            <a:pPr eaLnBrk="1" hangingPunct="1"/>
            <a:r>
              <a:rPr lang="en-US" altLang="en-US" dirty="0">
                <a:solidFill>
                  <a:srgbClr val="C00000"/>
                </a:solidFill>
              </a:rPr>
              <a:t>Calling the stored procedure</a:t>
            </a:r>
            <a:endParaRPr lang="en-US" altLang="en-US" dirty="0">
              <a:solidFill>
                <a:srgbClr val="C00000"/>
              </a:solidFill>
            </a:endParaRPr>
          </a:p>
        </p:txBody>
      </p:sp>
      <p:sp>
        <p:nvSpPr>
          <p:cNvPr id="19459" name="Rectangle 3"/>
          <p:cNvSpPr>
            <a:spLocks noGrp="1" noChangeArrowheads="1"/>
          </p:cNvSpPr>
          <p:nvPr>
            <p:ph idx="1"/>
          </p:nvPr>
        </p:nvSpPr>
        <p:spPr>
          <a:xfrm>
            <a:off x="0" y="1093788"/>
            <a:ext cx="9144000" cy="5535613"/>
          </a:xfrm>
        </p:spPr>
        <p:txBody>
          <a:bodyPr vert="horz" wrap="square" lIns="90488" tIns="44450" rIns="90488" bIns="4445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Tx/>
              <a:buFont typeface="Wingdings" panose="05000000000000000000" pitchFamily="2" charset="2"/>
              <a:buChar char="Ø"/>
              <a:defRPr/>
            </a:pPr>
            <a:r>
              <a:rPr kumimoji="0" lang="en-US" sz="2800" b="0" i="0" u="none" strike="noStrike" kern="0" cap="none" spc="0" normalizeH="0" baseline="0" noProof="0" dirty="0">
                <a:ln>
                  <a:noFill/>
                </a:ln>
                <a:solidFill>
                  <a:schemeClr val="tx2"/>
                </a:solidFill>
                <a:effectLst/>
                <a:uLnTx/>
                <a:uFillTx/>
                <a:latin typeface="+mn-lt"/>
                <a:ea typeface="+mn-ea"/>
                <a:cs typeface="+mn-cs"/>
              </a:rPr>
              <a:t>Now you may retrieve all accounts from the database by :</a:t>
            </a: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1143000" marR="0" lvl="2" indent="-228600" algn="l" defTabSz="914400" rtl="0" eaLnBrk="1" fontAlgn="base" latinLnBrk="0" hangingPunct="1">
              <a:lnSpc>
                <a:spcPct val="100000"/>
              </a:lnSpc>
              <a:spcBef>
                <a:spcPct val="20000"/>
              </a:spcBef>
              <a:spcAft>
                <a:spcPct val="0"/>
              </a:spcAft>
              <a:buClr>
                <a:schemeClr val="tx2"/>
              </a:buClr>
              <a:buSzTx/>
              <a:buFontTx/>
              <a:buChar char="•"/>
              <a:defRPr/>
            </a:pPr>
            <a:r>
              <a:rPr kumimoji="0" lang="en-US" sz="28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Call </a:t>
            </a:r>
            <a:r>
              <a:rPr kumimoji="0" lang="en-US" sz="2800" b="0" i="0" u="none" strike="noStrike" kern="0" cap="none" spc="0" normalizeH="0" baseline="0" noProof="0" dirty="0" err="1">
                <a:ln>
                  <a:noFill/>
                </a:ln>
                <a:solidFill>
                  <a:schemeClr val="tx2"/>
                </a:solidFill>
                <a:effectLst/>
                <a:uLnTx/>
                <a:uFillTx/>
                <a:latin typeface="+mn-lt"/>
                <a:ea typeface="Arial" panose="020B0604020202020204" pitchFamily="34" charset="0"/>
                <a:cs typeface="+mn-ea"/>
              </a:rPr>
              <a:t>getallaccounts</a:t>
            </a:r>
            <a:r>
              <a:rPr kumimoji="0" lang="en-US" sz="28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a:t>
            </a:r>
            <a:endParaRPr kumimoji="0" lang="en-US" sz="28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a:p>
            <a:pPr marL="857250" marR="0" lvl="2" indent="0" algn="l" defTabSz="914400" rtl="0" eaLnBrk="1" fontAlgn="base" latinLnBrk="0" hangingPunct="1">
              <a:lnSpc>
                <a:spcPct val="100000"/>
              </a:lnSpc>
              <a:spcBef>
                <a:spcPct val="20000"/>
              </a:spcBef>
              <a:spcAft>
                <a:spcPct val="0"/>
              </a:spcAft>
              <a:buClr>
                <a:schemeClr val="tx2"/>
              </a:buClr>
              <a:buSzTx/>
              <a:buFont typeface="Webdings" panose="05030102010509060703" pitchFamily="18" charset="2"/>
              <a:buNone/>
              <a:defRPr/>
            </a:pPr>
            <a:endParaRPr kumimoji="0" lang="en-US" sz="28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Slide Number Placeholder 5"/>
          <p:cNvSpPr txBox="1">
            <a:spLocks noGrp="1"/>
          </p:cNvSpPr>
          <p:nvPr>
            <p:ph type="sldNum" sz="quarter"/>
          </p:nvPr>
        </p:nvSpPr>
        <p:spPr>
          <a:xfrm>
            <a:off x="84138" y="6343650"/>
            <a:ext cx="587375" cy="488950"/>
          </a:xfrm>
          <a:prstGeom prst="rect">
            <a:avLst/>
          </a:prstGeom>
          <a:noFill/>
          <a:ln w="9525">
            <a:noFill/>
          </a:ln>
        </p:spPr>
        <p:txBody>
          <a:bodyPr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eaLnBrk="0" hangingPunct="0">
              <a:spcBef>
                <a:spcPct val="50000"/>
              </a:spcBef>
              <a:buClrTx/>
              <a:buSzTx/>
              <a:buFontTx/>
            </a:pPr>
            <a:fld id="{9A0DB2DC-4C9A-4742-B13C-FB6460FD3503}" type="slidenum">
              <a:rPr lang="en-GB" altLang="en-US" dirty="0">
                <a:solidFill>
                  <a:schemeClr val="bg2"/>
                </a:solidFill>
              </a:rPr>
            </a:fld>
            <a:endParaRPr lang="en-GB" altLang="en-US" dirty="0">
              <a:solidFill>
                <a:schemeClr val="bg2"/>
              </a:solidFill>
            </a:endParaRPr>
          </a:p>
        </p:txBody>
      </p:sp>
      <p:sp>
        <p:nvSpPr>
          <p:cNvPr id="41986" name="Rectangle 2"/>
          <p:cNvSpPr>
            <a:spLocks noGrp="1"/>
          </p:cNvSpPr>
          <p:nvPr>
            <p:ph type="title"/>
          </p:nvPr>
        </p:nvSpPr>
        <p:spPr>
          <a:xfrm>
            <a:off x="762000" y="7938"/>
            <a:ext cx="8077200" cy="609600"/>
          </a:xfrm>
        </p:spPr>
        <p:txBody>
          <a:bodyPr vert="horz" wrap="square" lIns="90488" tIns="44450" rIns="90488" bIns="44450" anchor="ctr" anchorCtr="0"/>
          <a:p>
            <a:r>
              <a:rPr lang="en-GB" altLang="en-US" dirty="0">
                <a:solidFill>
                  <a:srgbClr val="C00000"/>
                </a:solidFill>
              </a:rPr>
              <a:t>Declaring  and assigning variables</a:t>
            </a:r>
            <a:endParaRPr lang="en-GB" altLang="en-US" dirty="0">
              <a:solidFill>
                <a:srgbClr val="C00000"/>
              </a:solidFill>
            </a:endParaRPr>
          </a:p>
        </p:txBody>
      </p:sp>
      <p:sp>
        <p:nvSpPr>
          <p:cNvPr id="4099" name="Rectangle 3"/>
          <p:cNvSpPr>
            <a:spLocks noGrp="1" noChangeArrowheads="1"/>
          </p:cNvSpPr>
          <p:nvPr>
            <p:ph idx="1"/>
          </p:nvPr>
        </p:nvSpPr>
        <p:spPr>
          <a:xfrm>
            <a:off x="152400" y="609600"/>
            <a:ext cx="8991600" cy="5867400"/>
          </a:xfrm>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Ø"/>
              <a:defRPr/>
            </a:pPr>
            <a:r>
              <a:rPr kumimoji="0" lang="en-US" sz="2800" b="0" i="0" u="none" strike="noStrike" kern="0" cap="none" spc="0" normalizeH="0" baseline="0" noProof="0" dirty="0">
                <a:ln>
                  <a:noFill/>
                </a:ln>
                <a:solidFill>
                  <a:schemeClr val="tx2"/>
                </a:solidFill>
                <a:effectLst/>
                <a:uLnTx/>
                <a:uFillTx/>
                <a:latin typeface="+mn-lt"/>
                <a:ea typeface="+mn-ea"/>
                <a:cs typeface="+mn-cs"/>
              </a:rPr>
              <a:t>Variables are used in stored procedure to store the immediate result. You can declare a variable by the following syntax:</a:t>
            </a: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742950" marR="0" lvl="2" indent="0" algn="l" defTabSz="914400" rtl="0" eaLnBrk="0" fontAlgn="base" latinLnBrk="0" hangingPunct="0">
              <a:lnSpc>
                <a:spcPct val="100000"/>
              </a:lnSpc>
              <a:spcBef>
                <a:spcPct val="20000"/>
              </a:spcBef>
              <a:spcAft>
                <a:spcPct val="0"/>
              </a:spcAft>
              <a:buClr>
                <a:schemeClr val="tx2"/>
              </a:buClr>
              <a:buSzTx/>
              <a:buFont typeface="Webdings" panose="05030102010509060703" pitchFamily="18" charset="2"/>
              <a:buNone/>
              <a:defRPr/>
            </a:pPr>
            <a:r>
              <a:rPr kumimoji="0" lang="en-US" sz="36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 </a:t>
            </a: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DECLARE </a:t>
            </a:r>
            <a:r>
              <a:rPr kumimoji="0" lang="en-US" sz="2000" b="0" i="0" u="none" strike="noStrike" kern="0" cap="none" spc="0" normalizeH="0" baseline="0" noProof="0" dirty="0" err="1">
                <a:ln>
                  <a:noFill/>
                </a:ln>
                <a:solidFill>
                  <a:schemeClr val="tx2"/>
                </a:solidFill>
                <a:effectLst/>
                <a:uLnTx/>
                <a:uFillTx/>
                <a:latin typeface="+mn-lt"/>
                <a:ea typeface="Arial" panose="020B0604020202020204" pitchFamily="34" charset="0"/>
                <a:cs typeface="+mn-ea"/>
              </a:rPr>
              <a:t>variable_name</a:t>
            </a: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 </a:t>
            </a:r>
            <a:r>
              <a:rPr kumimoji="0" lang="en-US" sz="2000" b="0" i="0" u="none" strike="noStrike" kern="0" cap="none" spc="0" normalizeH="0" baseline="0" noProof="0" dirty="0" err="1">
                <a:ln>
                  <a:noFill/>
                </a:ln>
                <a:solidFill>
                  <a:schemeClr val="tx2"/>
                </a:solidFill>
                <a:effectLst/>
                <a:uLnTx/>
                <a:uFillTx/>
                <a:latin typeface="+mn-lt"/>
                <a:ea typeface="Arial" panose="020B0604020202020204" pitchFamily="34" charset="0"/>
                <a:cs typeface="+mn-ea"/>
              </a:rPr>
              <a:t>datatype</a:t>
            </a: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(size) DEFAULT </a:t>
            </a:r>
            <a:r>
              <a:rPr kumimoji="0" lang="en-US" sz="2000" b="0" i="0" u="none" strike="noStrike" kern="0" cap="none" spc="0" normalizeH="0" baseline="0" noProof="0" dirty="0" err="1">
                <a:ln>
                  <a:noFill/>
                </a:ln>
                <a:solidFill>
                  <a:schemeClr val="tx2"/>
                </a:solidFill>
                <a:effectLst/>
                <a:uLnTx/>
                <a:uFillTx/>
                <a:latin typeface="+mn-lt"/>
                <a:ea typeface="Arial" panose="020B0604020202020204" pitchFamily="34" charset="0"/>
                <a:cs typeface="+mn-ea"/>
              </a:rPr>
              <a:t>default_value</a:t>
            </a: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a:t>
            </a:r>
            <a:endPar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defRPr/>
            </a:pPr>
            <a:r>
              <a:rPr kumimoji="0" lang="en-US" sz="2000" b="0" i="0" u="none" strike="noStrike" kern="0" cap="none" spc="0" normalizeH="0" baseline="0" noProof="0" dirty="0">
                <a:ln>
                  <a:noFill/>
                </a:ln>
                <a:solidFill>
                  <a:schemeClr val="tx2"/>
                </a:solidFill>
                <a:effectLst/>
                <a:uLnTx/>
                <a:uFillTx/>
                <a:latin typeface="+mn-lt"/>
                <a:ea typeface="+mn-ea"/>
                <a:cs typeface="+mn-cs"/>
              </a:rPr>
              <a:t>             i.e. </a:t>
            </a:r>
            <a:endParaRPr kumimoji="0" lang="en-US" sz="2000" b="0" i="0" u="none" strike="noStrike" kern="0" cap="none" spc="0" normalizeH="0" baseline="0" noProof="0" dirty="0">
              <a:ln>
                <a:noFill/>
              </a:ln>
              <a:solidFill>
                <a:schemeClr val="tx2"/>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2"/>
              </a:buClr>
              <a:buSzTx/>
              <a:buFont typeface="Monotype Sorts" pitchFamily="2" charset="2"/>
              <a:buNone/>
              <a:defRPr/>
            </a:pPr>
            <a:r>
              <a:rPr kumimoji="0" lang="en-US" sz="2000" b="0" i="0" u="none" strike="noStrike" kern="0" cap="none" spc="0" normalizeH="0" baseline="0" noProof="0" dirty="0">
                <a:ln>
                  <a:noFill/>
                </a:ln>
                <a:solidFill>
                  <a:schemeClr val="tx2"/>
                </a:solidFill>
                <a:effectLst/>
                <a:uLnTx/>
                <a:uFillTx/>
                <a:latin typeface="+mn-lt"/>
                <a:ea typeface="+mn-ea"/>
                <a:cs typeface="+mn-cs"/>
              </a:rPr>
              <a:t>	          DECLARE </a:t>
            </a:r>
            <a:r>
              <a:rPr kumimoji="0" lang="en-US" sz="2000" b="0" i="0" u="none" strike="noStrike" kern="0" cap="none" spc="0" normalizeH="0" baseline="0" noProof="0" dirty="0" err="1">
                <a:ln>
                  <a:noFill/>
                </a:ln>
                <a:solidFill>
                  <a:schemeClr val="tx2"/>
                </a:solidFill>
                <a:effectLst/>
                <a:uLnTx/>
                <a:uFillTx/>
                <a:latin typeface="+mn-lt"/>
                <a:ea typeface="+mn-ea"/>
                <a:cs typeface="+mn-cs"/>
              </a:rPr>
              <a:t>total_accounts</a:t>
            </a:r>
            <a:r>
              <a:rPr kumimoji="0" lang="en-US" sz="2000" b="0" i="0" u="none" strike="noStrike" kern="0" cap="none" spc="0" normalizeH="0" baseline="0" noProof="0" dirty="0">
                <a:ln>
                  <a:noFill/>
                </a:ln>
                <a:solidFill>
                  <a:schemeClr val="tx2"/>
                </a:solidFill>
                <a:effectLst/>
                <a:uLnTx/>
                <a:uFillTx/>
                <a:latin typeface="+mn-lt"/>
                <a:ea typeface="+mn-ea"/>
                <a:cs typeface="+mn-cs"/>
              </a:rPr>
              <a:t> INT DEFAULT 0</a:t>
            </a:r>
            <a:r>
              <a:rPr kumimoji="0" lang="en-US" sz="2800" b="0" i="0" u="none" strike="noStrike" kern="0" cap="none" spc="0" normalizeH="0" baseline="0" noProof="0" dirty="0">
                <a:ln>
                  <a:noFill/>
                </a:ln>
                <a:solidFill>
                  <a:schemeClr val="tx2"/>
                </a:solidFill>
                <a:effectLst/>
                <a:uLnTx/>
                <a:uFillTx/>
                <a:latin typeface="+mn-lt"/>
                <a:ea typeface="+mn-ea"/>
                <a:cs typeface="+mn-cs"/>
              </a:rPr>
              <a:t>  </a:t>
            </a: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Ø"/>
              <a:defRPr/>
            </a:pPr>
            <a:r>
              <a:rPr kumimoji="0" lang="en-US" sz="2800" b="0" i="0" u="none" strike="noStrike" kern="0" cap="none" spc="0" normalizeH="0" baseline="0" noProof="0" dirty="0">
                <a:ln>
                  <a:noFill/>
                </a:ln>
                <a:solidFill>
                  <a:schemeClr val="tx2"/>
                </a:solidFill>
                <a:effectLst/>
                <a:uLnTx/>
                <a:uFillTx/>
                <a:latin typeface="+mn-lt"/>
                <a:ea typeface="+mn-ea"/>
                <a:cs typeface="+mn-cs"/>
              </a:rPr>
              <a:t>Using set to assign value to variables</a:t>
            </a: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1085850" marR="0" lvl="3" indent="0" algn="l" defTabSz="914400" rtl="0" eaLnBrk="0" fontAlgn="base" latinLnBrk="0" hangingPunct="0">
              <a:lnSpc>
                <a:spcPct val="100000"/>
              </a:lnSpc>
              <a:spcBef>
                <a:spcPct val="20000"/>
              </a:spcBef>
              <a:spcAft>
                <a:spcPct val="0"/>
              </a:spcAft>
              <a:buClr>
                <a:schemeClr val="tx2"/>
              </a:buClr>
              <a:buSzTx/>
              <a:buFontTx/>
              <a:buNone/>
              <a:defRPr/>
            </a:pP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DECLARE </a:t>
            </a:r>
            <a:r>
              <a:rPr kumimoji="0" lang="en-US" sz="2000" b="0" i="0" u="none" strike="noStrike" kern="0" cap="none" spc="0" normalizeH="0" baseline="0" noProof="0" dirty="0" err="1">
                <a:ln>
                  <a:noFill/>
                </a:ln>
                <a:solidFill>
                  <a:schemeClr val="tx2"/>
                </a:solidFill>
                <a:effectLst/>
                <a:uLnTx/>
                <a:uFillTx/>
                <a:latin typeface="+mn-lt"/>
                <a:ea typeface="Arial" panose="020B0604020202020204" pitchFamily="34" charset="0"/>
                <a:cs typeface="+mn-ea"/>
              </a:rPr>
              <a:t>total_accounts</a:t>
            </a: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  INT DEFAULT 0 </a:t>
            </a:r>
            <a:endPar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a:p>
            <a:pPr marL="1085850" marR="0" lvl="3" indent="0" algn="l" defTabSz="914400" rtl="0" eaLnBrk="0" fontAlgn="base" latinLnBrk="0" hangingPunct="0">
              <a:lnSpc>
                <a:spcPct val="100000"/>
              </a:lnSpc>
              <a:spcBef>
                <a:spcPct val="20000"/>
              </a:spcBef>
              <a:spcAft>
                <a:spcPct val="0"/>
              </a:spcAft>
              <a:buClr>
                <a:schemeClr val="tx2"/>
              </a:buClr>
              <a:buSzTx/>
              <a:buFontTx/>
              <a:buNone/>
              <a:defRPr/>
            </a:pP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SET </a:t>
            </a:r>
            <a:r>
              <a:rPr kumimoji="0" lang="en-US" sz="2000" b="0" i="0" u="none" strike="noStrike" kern="0" cap="none" spc="0" normalizeH="0" baseline="0" noProof="0" dirty="0" err="1">
                <a:ln>
                  <a:noFill/>
                </a:ln>
                <a:solidFill>
                  <a:schemeClr val="tx2"/>
                </a:solidFill>
                <a:effectLst/>
                <a:uLnTx/>
                <a:uFillTx/>
                <a:latin typeface="+mn-lt"/>
                <a:ea typeface="Arial" panose="020B0604020202020204" pitchFamily="34" charset="0"/>
                <a:cs typeface="+mn-ea"/>
              </a:rPr>
              <a:t>total_accounts</a:t>
            </a: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 = 10;</a:t>
            </a:r>
            <a:endPar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a:p>
            <a:pPr marL="342900" marR="0" lvl="0" indent="-342900" algn="l" defTabSz="914400" rtl="0" eaLnBrk="0" fontAlgn="base" latinLnBrk="0" hangingPunct="0">
              <a:lnSpc>
                <a:spcPct val="100000"/>
              </a:lnSpc>
              <a:spcBef>
                <a:spcPct val="20000"/>
              </a:spcBef>
              <a:spcAft>
                <a:spcPct val="0"/>
              </a:spcAft>
              <a:buClr>
                <a:schemeClr val="tx2"/>
              </a:buClr>
              <a:buSzTx/>
              <a:buFont typeface="Wingdings" panose="05000000000000000000" pitchFamily="2" charset="2"/>
              <a:buChar char="Ø"/>
              <a:defRPr/>
            </a:pPr>
            <a:r>
              <a:rPr kumimoji="0" lang="en-US" sz="2800" b="0" i="0" u="none" strike="noStrike" kern="0" cap="none" spc="0" normalizeH="0" baseline="0" noProof="0" dirty="0">
                <a:ln>
                  <a:noFill/>
                </a:ln>
                <a:solidFill>
                  <a:schemeClr val="tx2"/>
                </a:solidFill>
                <a:effectLst/>
                <a:uLnTx/>
                <a:uFillTx/>
                <a:latin typeface="+mn-lt"/>
                <a:ea typeface="+mn-ea"/>
                <a:cs typeface="+mn-cs"/>
              </a:rPr>
              <a:t>Using select to assign value to variables</a:t>
            </a:r>
            <a:endParaRPr kumimoji="0" lang="en-US" sz="2800" b="0" i="0" u="none" strike="noStrike" kern="0" cap="none" spc="0" normalizeH="0" baseline="0" noProof="0" dirty="0">
              <a:ln>
                <a:noFill/>
              </a:ln>
              <a:solidFill>
                <a:schemeClr val="tx2"/>
              </a:solidFill>
              <a:effectLst/>
              <a:uLnTx/>
              <a:uFillTx/>
              <a:latin typeface="+mn-lt"/>
              <a:ea typeface="+mn-ea"/>
              <a:cs typeface="+mn-cs"/>
            </a:endParaRPr>
          </a:p>
          <a:p>
            <a:pPr marL="1085850" marR="0" lvl="3" indent="0" algn="l" defTabSz="914400" rtl="0" eaLnBrk="0" fontAlgn="base" latinLnBrk="0" hangingPunct="0">
              <a:lnSpc>
                <a:spcPct val="100000"/>
              </a:lnSpc>
              <a:spcBef>
                <a:spcPct val="20000"/>
              </a:spcBef>
              <a:spcAft>
                <a:spcPct val="0"/>
              </a:spcAft>
              <a:buClr>
                <a:schemeClr val="tx2"/>
              </a:buClr>
              <a:buSzTx/>
              <a:buFontTx/>
              <a:buNone/>
              <a:defRPr/>
            </a:pP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DECLARE </a:t>
            </a:r>
            <a:r>
              <a:rPr kumimoji="0" lang="en-US" sz="2000" b="0" i="0" u="none" strike="noStrike" kern="0" cap="none" spc="0" normalizeH="0" baseline="0" noProof="0" dirty="0" err="1">
                <a:ln>
                  <a:noFill/>
                </a:ln>
                <a:solidFill>
                  <a:schemeClr val="tx2"/>
                </a:solidFill>
                <a:effectLst/>
                <a:uLnTx/>
                <a:uFillTx/>
                <a:latin typeface="+mn-lt"/>
                <a:ea typeface="Arial" panose="020B0604020202020204" pitchFamily="34" charset="0"/>
                <a:cs typeface="+mn-ea"/>
              </a:rPr>
              <a:t>total_accounts</a:t>
            </a: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  INT DEFAULT 0 </a:t>
            </a:r>
            <a:br>
              <a:rPr kumimoji="0" lang="en-US" sz="2000" b="0" i="0" u="none" strike="noStrike" kern="0" cap="none" spc="0" normalizeH="0" baseline="0" noProof="0" dirty="0">
                <a:ln>
                  <a:noFill/>
                </a:ln>
                <a:solidFill>
                  <a:schemeClr val="tx2"/>
                </a:solidFill>
                <a:effectLst/>
                <a:uLnTx/>
                <a:uFillTx/>
                <a:latin typeface="+mn-lt"/>
              </a:rPr>
            </a:b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SELECT COUNT(*) INTO </a:t>
            </a:r>
            <a:r>
              <a:rPr kumimoji="0" lang="en-US" sz="2000" b="0" i="0" u="none" strike="noStrike" kern="0" cap="none" spc="0" normalizeH="0" baseline="0" noProof="0" dirty="0" err="1">
                <a:ln>
                  <a:noFill/>
                </a:ln>
                <a:solidFill>
                  <a:schemeClr val="tx2"/>
                </a:solidFill>
                <a:effectLst/>
                <a:uLnTx/>
                <a:uFillTx/>
                <a:latin typeface="+mn-lt"/>
                <a:ea typeface="Arial" panose="020B0604020202020204" pitchFamily="34" charset="0"/>
                <a:cs typeface="+mn-ea"/>
              </a:rPr>
              <a:t>total_accounts</a:t>
            </a: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 </a:t>
            </a:r>
            <a:br>
              <a:rPr kumimoji="0" lang="en-US" sz="2000" b="0" i="0" u="none" strike="noStrike" kern="0" cap="none" spc="0" normalizeH="0" baseline="0" noProof="0" dirty="0">
                <a:ln>
                  <a:noFill/>
                </a:ln>
                <a:solidFill>
                  <a:schemeClr val="tx2"/>
                </a:solidFill>
                <a:effectLst/>
                <a:uLnTx/>
                <a:uFillTx/>
                <a:latin typeface="+mn-lt"/>
              </a:rPr>
            </a:br>
            <a:r>
              <a:rPr kumimoji="0" lang="en-US"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rPr>
              <a:t>FROM accounts  </a:t>
            </a:r>
            <a:br>
              <a:rPr kumimoji="0" lang="en-US" sz="2000" b="0" i="0" u="none" strike="noStrike" kern="0" cap="none" spc="0" normalizeH="0" baseline="0" noProof="0" dirty="0">
                <a:ln>
                  <a:noFill/>
                </a:ln>
                <a:solidFill>
                  <a:schemeClr val="tx2"/>
                </a:solidFill>
                <a:effectLst/>
                <a:uLnTx/>
                <a:uFillTx/>
                <a:latin typeface="+mn-lt"/>
              </a:rPr>
            </a:br>
            <a:endParaRPr kumimoji="0" lang="en-GB" sz="2000" b="0" i="0" u="none" strike="noStrike" kern="0" cap="none" spc="0" normalizeH="0" baseline="0" noProof="0" dirty="0">
              <a:ln>
                <a:noFill/>
              </a:ln>
              <a:solidFill>
                <a:schemeClr val="tx2"/>
              </a:solidFill>
              <a:effectLst/>
              <a:uLnTx/>
              <a:uFillTx/>
              <a:latin typeface="+mn-lt"/>
              <a:ea typeface="Arial" panose="020B0604020202020204" pitchFamily="34" charset="0"/>
              <a:cs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099">
                                            <p:txEl>
                                              <p:charRg st="0" end="12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99">
                                            <p:txEl>
                                              <p:charRg st="122" end="18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099">
                                            <p:txEl>
                                              <p:charRg st="183" end="20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99">
                                            <p:txEl>
                                              <p:charRg st="202" end="25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099">
                                            <p:txEl>
                                              <p:charRg st="252" end="29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99">
                                            <p:txEl>
                                              <p:charRg st="291" end="33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99">
                                            <p:txEl>
                                              <p:charRg st="330" end="35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99">
                                            <p:txEl>
                                              <p:charRg st="355" end="39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99">
                                            <p:txEl>
                                              <p:charRg st="397" end="49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Slide Number Placeholder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algn="r">
              <a:buSzTx/>
            </a:pPr>
            <a:fld id="{9A0DB2DC-4C9A-4742-B13C-FB6460FD3503}" type="slidenum">
              <a:rPr lang="en-US" altLang="en-US" sz="1400" u="none" dirty="0">
                <a:latin typeface="Times New Roman" panose="02020603050405020304" pitchFamily="18" charset="0"/>
              </a:rPr>
            </a:fld>
            <a:endParaRPr lang="en-US" altLang="en-US" sz="1400" u="none" dirty="0">
              <a:latin typeface="Times New Roman" panose="02020603050405020304" pitchFamily="18" charset="0"/>
            </a:endParaRPr>
          </a:p>
        </p:txBody>
      </p:sp>
      <p:sp>
        <p:nvSpPr>
          <p:cNvPr id="8194" name="Rectangle 2"/>
          <p:cNvSpPr>
            <a:spLocks noGrp="1"/>
          </p:cNvSpPr>
          <p:nvPr>
            <p:ph type="ctrTitle"/>
          </p:nvPr>
        </p:nvSpPr>
        <p:spPr>
          <a:xfrm>
            <a:off x="685800" y="1219200"/>
            <a:ext cx="7772400" cy="1981200"/>
          </a:xfrm>
        </p:spPr>
        <p:txBody>
          <a:bodyPr vert="horz" wrap="square" lIns="91440" tIns="45720" rIns="91440" bIns="45720" anchor="ctr" anchorCtr="0"/>
          <a:p>
            <a:pPr eaLnBrk="1" hangingPunct="1">
              <a:buClrTx/>
              <a:buSzTx/>
              <a:buFontTx/>
            </a:pPr>
            <a:r>
              <a:rPr lang="en-US" altLang="en-US" dirty="0">
                <a:solidFill>
                  <a:srgbClr val="FF0000"/>
                </a:solidFill>
              </a:rPr>
              <a:t>OUTLINE</a:t>
            </a:r>
            <a:endParaRPr lang="en-US" altLang="en-US" dirty="0">
              <a:solidFill>
                <a:srgbClr val="FF0000"/>
              </a:solidFill>
            </a:endParaRPr>
          </a:p>
        </p:txBody>
      </p:sp>
      <p:sp>
        <p:nvSpPr>
          <p:cNvPr id="4100" name="Rectangle 3"/>
          <p:cNvSpPr>
            <a:spLocks noGrp="1" noChangeArrowheads="1"/>
          </p:cNvSpPr>
          <p:nvPr>
            <p:ph type="subTitle" idx="1"/>
          </p:nvPr>
        </p:nvSpPr>
        <p:spPr>
          <a:xfrm>
            <a:off x="304800" y="2303463"/>
            <a:ext cx="8839200" cy="2438400"/>
          </a:xfrm>
        </p:spPr>
        <p:txBody>
          <a:bodyPr vert="horz" wrap="square" lIns="91440" tIns="45720" rIns="91440" bIns="45720" numCol="1" anchor="t" anchorCtr="0" compatLnSpc="1"/>
          <a:lstStyle/>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0" cap="none" spc="0" normalizeH="0" baseline="0" noProof="0" dirty="0">
                <a:ln>
                  <a:noFill/>
                </a:ln>
                <a:solidFill>
                  <a:schemeClr val="tx1"/>
                </a:solidFill>
                <a:effectLst/>
                <a:uLnTx/>
                <a:uFillTx/>
                <a:latin typeface="+mn-lt"/>
                <a:ea typeface="+mn-ea"/>
                <a:cs typeface="+mn-cs"/>
              </a:rPr>
              <a:t>SQL</a:t>
            </a:r>
            <a:endParaRPr kumimoji="0" lang="en-US" altLang="en-US" sz="2800" b="0" i="0" u="none" strike="noStrike" kern="0" cap="none" spc="0" normalizeH="0" baseline="0" noProof="0" dirty="0">
              <a:ln>
                <a:noFill/>
              </a:ln>
              <a:solidFill>
                <a:schemeClr val="tx1"/>
              </a:solidFill>
              <a:effectLst/>
              <a:uLnTx/>
              <a:uFillTx/>
              <a:latin typeface="+mn-lt"/>
              <a:ea typeface="+mn-ea"/>
              <a:cs typeface="+mn-cs"/>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Ordering</a:t>
            </a:r>
            <a:endPar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Set Operations</a:t>
            </a:r>
            <a:endPar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Inner </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Join</a:t>
            </a: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Left</a:t>
            </a: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 Outer </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Join</a:t>
            </a: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/Right Outer </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Join</a:t>
            </a: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/Full </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Join</a:t>
            </a:r>
            <a:endPar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0" cap="none" spc="0" normalizeH="0" baseline="0" noProof="0" dirty="0">
                <a:ln>
                  <a:noFill/>
                </a:ln>
                <a:solidFill>
                  <a:schemeClr val="tx1"/>
                </a:solidFill>
                <a:effectLst/>
                <a:uLnTx/>
                <a:uFillTx/>
                <a:latin typeface="+mn-lt"/>
                <a:ea typeface="Arial" panose="020B0604020202020204" pitchFamily="34" charset="0"/>
                <a:cs typeface="+mn-ea"/>
              </a:rPr>
              <a:t>Aggregate Functions</a:t>
            </a:r>
            <a:endParaRPr kumimoji="0" lang="en-US" altLang="en-US" sz="2400" b="0" i="0" u="none" strike="noStrike" kern="0" cap="none" spc="0" normalizeH="0" baseline="0" noProof="0" dirty="0">
              <a:ln>
                <a:noFill/>
              </a:ln>
              <a:solidFill>
                <a:schemeClr val="tx1"/>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0" cap="none" spc="0" normalizeH="0" baseline="0" noProof="0" dirty="0">
                <a:ln>
                  <a:noFill/>
                </a:ln>
                <a:solidFill>
                  <a:schemeClr val="bg2">
                    <a:lumMod val="60000"/>
                    <a:lumOff val="40000"/>
                  </a:schemeClr>
                </a:solidFill>
                <a:effectLst/>
                <a:uLnTx/>
                <a:uFillTx/>
                <a:latin typeface="+mn-lt"/>
                <a:ea typeface="Arial" panose="020B0604020202020204" pitchFamily="34" charset="0"/>
                <a:cs typeface="+mn-ea"/>
              </a:rPr>
              <a:t>Modifying the database (Delete/Insert/Update)</a:t>
            </a:r>
            <a:endParaRPr kumimoji="0" lang="en-US" altLang="en-US" sz="2400" b="0" i="0" u="none" strike="noStrike" kern="0" cap="none" spc="0" normalizeH="0" baseline="0" noProof="0" dirty="0">
              <a:ln>
                <a:noFill/>
              </a:ln>
              <a:solidFill>
                <a:schemeClr val="bg2">
                  <a:lumMod val="60000"/>
                  <a:lumOff val="40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Views</a:t>
            </a:r>
            <a:endPar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Stored procedures</a:t>
            </a:r>
            <a:endPar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0" cap="none" spc="0" normalizeH="0" baseline="0" noProof="0" dirty="0">
                <a:ln>
                  <a:noFill/>
                </a:ln>
                <a:solidFill>
                  <a:schemeClr val="bg1">
                    <a:lumMod val="75000"/>
                  </a:schemeClr>
                </a:solidFill>
                <a:effectLst/>
                <a:uLnTx/>
                <a:uFillTx/>
                <a:latin typeface="+mn-lt"/>
                <a:ea typeface="+mn-ea"/>
                <a:cs typeface="+mn-cs"/>
              </a:rPr>
              <a:t>Functional Dependencies</a:t>
            </a:r>
            <a:endParaRPr kumimoji="0" lang="en-US" altLang="en-US" sz="2800" b="0" i="0" u="none" strike="noStrike" kern="0" cap="none" spc="0" normalizeH="0" baseline="0" noProof="0" dirty="0">
              <a:ln>
                <a:noFill/>
              </a:ln>
              <a:solidFill>
                <a:schemeClr val="bg1">
                  <a:lumMod val="75000"/>
                </a:schemeClr>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0" cap="none" spc="0" normalizeH="0" baseline="0" noProof="0" dirty="0">
                <a:ln>
                  <a:noFill/>
                </a:ln>
                <a:solidFill>
                  <a:schemeClr val="bg1">
                    <a:lumMod val="75000"/>
                  </a:schemeClr>
                </a:solidFill>
                <a:effectLst/>
                <a:uLnTx/>
                <a:uFillTx/>
                <a:latin typeface="+mn-lt"/>
                <a:ea typeface="+mn-ea"/>
                <a:cs typeface="+mn-cs"/>
              </a:rPr>
              <a:t>Normal Forms</a:t>
            </a:r>
            <a:endParaRPr kumimoji="0" lang="en-US" altLang="en-US" sz="2800" b="0" i="0" u="none" strike="noStrike" kern="0" cap="none" spc="0" normalizeH="0" baseline="0" noProof="0" dirty="0">
              <a:ln>
                <a:noFill/>
              </a:ln>
              <a:solidFill>
                <a:schemeClr val="bg1">
                  <a:lumMod val="75000"/>
                </a:schemeClr>
              </a:solidFill>
              <a:effectLst/>
              <a:uLnTx/>
              <a:uFillTx/>
              <a:latin typeface="+mn-lt"/>
              <a:ea typeface="+mn-ea"/>
              <a:cs typeface="+mn-cs"/>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400" b="0" i="0" u="none" strike="noStrike" kern="0" cap="none" spc="0" normalizeH="0" baseline="0" noProof="0" dirty="0">
              <a:ln>
                <a:noFill/>
              </a:ln>
              <a:solidFill>
                <a:schemeClr val="tx1"/>
              </a:solidFill>
              <a:effectLst/>
              <a:uLnTx/>
              <a:uFillTx/>
              <a:latin typeface="+mn-lt"/>
              <a:ea typeface="Arial" panose="020B0604020202020204" pitchFamily="34" charset="0"/>
              <a:cs typeface="+mn-ea"/>
            </a:endParaRPr>
          </a:p>
          <a:p>
            <a:pPr marL="0" marR="0" lvl="0" indent="0" algn="ctr" defTabSz="914400" rtl="0" eaLnBrk="1" fontAlgn="base" latinLnBrk="0" hangingPunct="1">
              <a:lnSpc>
                <a:spcPct val="100000"/>
              </a:lnSpc>
              <a:spcBef>
                <a:spcPct val="20000"/>
              </a:spcBef>
              <a:spcAft>
                <a:spcPct val="0"/>
              </a:spcAft>
              <a:buClrTx/>
              <a:buSzTx/>
              <a:buFontTx/>
              <a:buNone/>
              <a:defRPr/>
            </a:pPr>
            <a:endParaRPr kumimoji="0" lang="en-US"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5" name="Rectangle 2"/>
          <p:cNvSpPr txBox="1">
            <a:spLocks noChangeArrowheads="1"/>
          </p:cNvSpPr>
          <p:nvPr/>
        </p:nvSpPr>
        <p:spPr bwMode="auto">
          <a:xfrm>
            <a:off x="762000" y="0"/>
            <a:ext cx="7772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anose="02020603050405020304" pitchFamily="18" charset="0"/>
              </a:defRPr>
            </a:lvl2pPr>
            <a:lvl3pPr algn="ctr" rtl="0" eaLnBrk="0" fontAlgn="base" hangingPunct="0">
              <a:spcBef>
                <a:spcPct val="0"/>
              </a:spcBef>
              <a:spcAft>
                <a:spcPct val="0"/>
              </a:spcAft>
              <a:defRPr sz="4000" b="1">
                <a:solidFill>
                  <a:schemeClr val="tx2"/>
                </a:solidFill>
                <a:latin typeface="Times New Roman" panose="02020603050405020304" pitchFamily="18" charset="0"/>
              </a:defRPr>
            </a:lvl3pPr>
            <a:lvl4pPr algn="ctr" rtl="0" eaLnBrk="0" fontAlgn="base" hangingPunct="0">
              <a:spcBef>
                <a:spcPct val="0"/>
              </a:spcBef>
              <a:spcAft>
                <a:spcPct val="0"/>
              </a:spcAft>
              <a:defRPr sz="4000" b="1">
                <a:solidFill>
                  <a:schemeClr val="tx2"/>
                </a:solidFill>
                <a:latin typeface="Times New Roman" panose="02020603050405020304" pitchFamily="18" charset="0"/>
              </a:defRPr>
            </a:lvl4pPr>
            <a:lvl5pPr algn="ctr" rtl="0" eaLnBrk="0" fontAlgn="base" hangingPunct="0">
              <a:spcBef>
                <a:spcPct val="0"/>
              </a:spcBef>
              <a:spcAft>
                <a:spcPct val="0"/>
              </a:spcAft>
              <a:defRPr sz="4000" b="1">
                <a:solidFill>
                  <a:schemeClr val="tx2"/>
                </a:solidFill>
                <a:latin typeface="Times New Roman" panose="02020603050405020304" pitchFamily="18" charset="0"/>
              </a:defRPr>
            </a:lvl5pPr>
            <a:lvl6pPr marL="457200" algn="ctr" rtl="0" fontAlgn="base">
              <a:spcBef>
                <a:spcPct val="0"/>
              </a:spcBef>
              <a:spcAft>
                <a:spcPct val="0"/>
              </a:spcAft>
              <a:defRPr sz="4000" b="1">
                <a:solidFill>
                  <a:schemeClr val="tx2"/>
                </a:solidFill>
                <a:latin typeface="Times New Roman" panose="02020603050405020304" pitchFamily="18" charset="0"/>
              </a:defRPr>
            </a:lvl6pPr>
            <a:lvl7pPr marL="914400" algn="ctr" rtl="0" fontAlgn="base">
              <a:spcBef>
                <a:spcPct val="0"/>
              </a:spcBef>
              <a:spcAft>
                <a:spcPct val="0"/>
              </a:spcAft>
              <a:defRPr sz="4000" b="1">
                <a:solidFill>
                  <a:schemeClr val="tx2"/>
                </a:solidFill>
                <a:latin typeface="Times New Roman" panose="02020603050405020304" pitchFamily="18" charset="0"/>
              </a:defRPr>
            </a:lvl7pPr>
            <a:lvl8pPr marL="1371600" algn="ctr" rtl="0" fontAlgn="base">
              <a:spcBef>
                <a:spcPct val="0"/>
              </a:spcBef>
              <a:spcAft>
                <a:spcPct val="0"/>
              </a:spcAft>
              <a:defRPr sz="4000" b="1">
                <a:solidFill>
                  <a:schemeClr val="tx2"/>
                </a:solidFill>
                <a:latin typeface="Times New Roman" panose="02020603050405020304" pitchFamily="18" charset="0"/>
              </a:defRPr>
            </a:lvl8pPr>
            <a:lvl9pPr marL="1828800" algn="ctr" rtl="0" fontAlgn="base">
              <a:spcBef>
                <a:spcPct val="0"/>
              </a:spcBef>
              <a:spcAft>
                <a:spcPct val="0"/>
              </a:spcAft>
              <a:defRPr sz="4000" b="1">
                <a:solidFill>
                  <a:schemeClr val="tx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en-US" sz="4000" b="1" i="0" u="none" strike="noStrike" kern="0" cap="none" spc="0" normalizeH="0" baseline="0" noProof="0" dirty="0">
                <a:ln>
                  <a:noFill/>
                </a:ln>
                <a:solidFill>
                  <a:srgbClr val="FF0000"/>
                </a:solidFill>
                <a:effectLst/>
                <a:uLnTx/>
                <a:uFillTx/>
                <a:latin typeface="+mj-lt"/>
                <a:ea typeface="+mj-ea"/>
                <a:cs typeface="+mj-cs"/>
              </a:rPr>
              <a:t>CENG </a:t>
            </a:r>
            <a:r>
              <a:rPr kumimoji="0" lang="tr-TR" altLang="en-US" sz="4000" b="1" i="0" u="none" strike="noStrike" kern="0" cap="none" spc="0" normalizeH="0" baseline="0" noProof="0" dirty="0">
                <a:ln>
                  <a:noFill/>
                </a:ln>
                <a:solidFill>
                  <a:srgbClr val="FF0000"/>
                </a:solidFill>
                <a:effectLst/>
                <a:uLnTx/>
                <a:uFillTx/>
                <a:latin typeface="+mj-lt"/>
                <a:ea typeface="+mj-ea"/>
                <a:cs typeface="+mj-cs"/>
              </a:rPr>
              <a:t>3005</a:t>
            </a:r>
            <a:r>
              <a:rPr kumimoji="0" lang="en-US" altLang="en-US" sz="4000" b="1" i="0" u="none" strike="noStrike" kern="0" cap="none" spc="0" normalizeH="0" baseline="0" noProof="0" dirty="0">
                <a:ln>
                  <a:noFill/>
                </a:ln>
                <a:solidFill>
                  <a:srgbClr val="FF0000"/>
                </a:solidFill>
                <a:effectLst/>
                <a:uLnTx/>
                <a:uFillTx/>
                <a:latin typeface="+mj-lt"/>
                <a:ea typeface="+mj-ea"/>
                <a:cs typeface="+mj-cs"/>
              </a:rPr>
              <a:t> </a:t>
            </a:r>
            <a:br>
              <a:rPr kumimoji="0" lang="en-US" altLang="en-US" sz="4000" b="1" i="0" u="none" strike="noStrike" kern="0" cap="none" spc="0" normalizeH="0" baseline="0" noProof="0" dirty="0">
                <a:ln>
                  <a:noFill/>
                </a:ln>
                <a:solidFill>
                  <a:srgbClr val="FF0000"/>
                </a:solidFill>
                <a:effectLst/>
                <a:uLnTx/>
                <a:uFillTx/>
                <a:latin typeface="+mj-lt"/>
                <a:ea typeface="+mj-ea"/>
                <a:cs typeface="+mj-cs"/>
              </a:rPr>
            </a:br>
            <a:r>
              <a:rPr kumimoji="0" lang="en-US" altLang="en-US" sz="4000" b="1" i="0" u="none" strike="noStrike" kern="0" cap="none" spc="0" normalizeH="0" baseline="0" noProof="0" dirty="0">
                <a:ln>
                  <a:noFill/>
                </a:ln>
                <a:solidFill>
                  <a:srgbClr val="FF0000"/>
                </a:solidFill>
                <a:effectLst/>
                <a:uLnTx/>
                <a:uFillTx/>
                <a:latin typeface="+mj-lt"/>
                <a:ea typeface="+mj-ea"/>
                <a:cs typeface="+mj-cs"/>
              </a:rPr>
              <a:t>Database Management Systems</a:t>
            </a:r>
            <a:br>
              <a:rPr kumimoji="0" lang="en-US" altLang="en-US" sz="4000" b="1" i="0" u="none" strike="noStrike" kern="0" cap="none" spc="0" normalizeH="0" baseline="0" noProof="0" dirty="0">
                <a:ln>
                  <a:noFill/>
                </a:ln>
                <a:solidFill>
                  <a:srgbClr val="FF0000"/>
                </a:solidFill>
                <a:effectLst/>
                <a:uLnTx/>
                <a:uFillTx/>
                <a:latin typeface="+mj-lt"/>
                <a:ea typeface="+mj-ea"/>
                <a:cs typeface="+mj-cs"/>
              </a:rPr>
            </a:br>
            <a:r>
              <a:rPr kumimoji="0" lang="en-US" altLang="en-US" sz="4000" b="1" i="0" u="none" strike="noStrike" kern="0" cap="none" spc="0" normalizeH="0" baseline="0" noProof="0" dirty="0">
                <a:ln>
                  <a:noFill/>
                </a:ln>
                <a:solidFill>
                  <a:srgbClr val="FF0000"/>
                </a:solidFill>
                <a:effectLst/>
                <a:uLnTx/>
                <a:uFillTx/>
                <a:latin typeface="+mj-lt"/>
                <a:ea typeface="+mj-ea"/>
                <a:cs typeface="+mj-cs"/>
              </a:rPr>
              <a:t>Week </a:t>
            </a:r>
            <a:r>
              <a:rPr kumimoji="0" lang="en-US" altLang="en-US" sz="4000" b="1" i="0" u="none" strike="noStrike" kern="0" cap="none" spc="0" normalizeH="0" baseline="0" noProof="0" dirty="0">
                <a:ln>
                  <a:noFill/>
                </a:ln>
                <a:solidFill>
                  <a:srgbClr val="FF0000"/>
                </a:solidFill>
                <a:effectLst/>
                <a:uLnTx/>
                <a:uFillTx/>
                <a:latin typeface="+mj-lt"/>
                <a:ea typeface="+mj-ea"/>
                <a:cs typeface="+mj-cs"/>
              </a:rPr>
              <a:t>7</a:t>
            </a:r>
            <a:endParaRPr kumimoji="0" lang="en-US" altLang="en-US" sz="40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Unvan 1"/>
          <p:cNvSpPr>
            <a:spLocks noGrp="1"/>
          </p:cNvSpPr>
          <p:nvPr>
            <p:ph type="title"/>
          </p:nvPr>
        </p:nvSpPr>
        <p:spPr/>
        <p:txBody>
          <a:bodyPr vert="horz" wrap="square" lIns="91440" tIns="45720" rIns="91440" bIns="45720" anchor="ctr" anchorCtr="0"/>
          <a:p>
            <a:endParaRPr lang="en-US" altLang="en-US" dirty="0"/>
          </a:p>
        </p:txBody>
      </p:sp>
      <p:sp>
        <p:nvSpPr>
          <p:cNvPr id="9218" name="Slayt Numarası Yer Tutucusu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algn="r">
              <a:buSzTx/>
            </a:pPr>
            <a:fld id="{9A0DB2DC-4C9A-4742-B13C-FB6460FD3503}" type="slidenum">
              <a:rPr lang="en-US" altLang="en-US" sz="1400" u="none" dirty="0">
                <a:latin typeface="Times New Roman" panose="02020603050405020304" pitchFamily="18" charset="0"/>
              </a:rPr>
            </a:fld>
            <a:endParaRPr lang="en-US" altLang="en-US" sz="1400" u="none" dirty="0">
              <a:latin typeface="Times New Roman" panose="02020603050405020304" pitchFamily="18" charset="0"/>
            </a:endParaRPr>
          </a:p>
        </p:txBody>
      </p:sp>
      <p:pic>
        <p:nvPicPr>
          <p:cNvPr id="9219" name="Resim 4"/>
          <p:cNvPicPr>
            <a:picLocks noChangeAspect="1"/>
          </p:cNvPicPr>
          <p:nvPr/>
        </p:nvPicPr>
        <p:blipFill>
          <a:blip r:embed="rId1"/>
          <a:stretch>
            <a:fillRect/>
          </a:stretch>
        </p:blipFill>
        <p:spPr>
          <a:xfrm>
            <a:off x="0" y="-61912"/>
            <a:ext cx="4114800" cy="3505200"/>
          </a:xfrm>
          <a:prstGeom prst="rect">
            <a:avLst/>
          </a:prstGeom>
          <a:noFill/>
          <a:ln w="9525">
            <a:noFill/>
          </a:ln>
        </p:spPr>
      </p:pic>
      <p:pic>
        <p:nvPicPr>
          <p:cNvPr id="6" name="Resim 5"/>
          <p:cNvPicPr>
            <a:picLocks noChangeAspect="1"/>
          </p:cNvPicPr>
          <p:nvPr/>
        </p:nvPicPr>
        <p:blipFill>
          <a:blip r:embed="rId2"/>
          <a:stretch>
            <a:fillRect/>
          </a:stretch>
        </p:blipFill>
        <p:spPr>
          <a:xfrm>
            <a:off x="3276600" y="2943225"/>
            <a:ext cx="5600700" cy="3914775"/>
          </a:xfrm>
          <a:prstGeom prst="rect">
            <a:avLst/>
          </a:prstGeom>
          <a:noFill/>
          <a:ln w="9525">
            <a:noFill/>
          </a:ln>
        </p:spPr>
      </p:pic>
      <p:pic>
        <p:nvPicPr>
          <p:cNvPr id="7" name="İçerik Yer Tutucusu 6"/>
          <p:cNvPicPr>
            <a:picLocks noGrp="1" noChangeAspect="1"/>
          </p:cNvPicPr>
          <p:nvPr>
            <p:ph idx="1"/>
          </p:nvPr>
        </p:nvPicPr>
        <p:blipFill>
          <a:blip r:embed="rId3"/>
          <a:stretch>
            <a:fillRect/>
          </a:stretch>
        </p:blipFill>
        <p:spPr>
          <a:xfrm>
            <a:off x="3276600" y="3000375"/>
            <a:ext cx="5486400" cy="3925888"/>
          </a:xfr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Slide Number Placeholder 5"/>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algn="r">
              <a:buSzTx/>
            </a:pPr>
            <a:fld id="{9A0DB2DC-4C9A-4742-B13C-FB6460FD3503}" type="slidenum">
              <a:rPr lang="en-US" altLang="en-US" sz="1400" u="none" dirty="0">
                <a:latin typeface="Times New Roman" panose="02020603050405020304" pitchFamily="18" charset="0"/>
              </a:rPr>
            </a:fld>
            <a:endParaRPr lang="en-US" altLang="en-US" sz="1400" u="none" dirty="0">
              <a:latin typeface="Times New Roman" panose="02020603050405020304" pitchFamily="18" charset="0"/>
            </a:endParaRPr>
          </a:p>
        </p:txBody>
      </p:sp>
      <p:sp>
        <p:nvSpPr>
          <p:cNvPr id="10242" name="Rectangle 2"/>
          <p:cNvSpPr>
            <a:spLocks noGrp="1"/>
          </p:cNvSpPr>
          <p:nvPr>
            <p:ph type="ctrTitle"/>
          </p:nvPr>
        </p:nvSpPr>
        <p:spPr>
          <a:xfrm>
            <a:off x="685800" y="1219200"/>
            <a:ext cx="7772400" cy="1981200"/>
          </a:xfrm>
        </p:spPr>
        <p:txBody>
          <a:bodyPr vert="horz" wrap="square" lIns="91440" tIns="45720" rIns="91440" bIns="45720" anchor="ctr" anchorCtr="0"/>
          <a:p>
            <a:pPr eaLnBrk="1" hangingPunct="1">
              <a:buClrTx/>
              <a:buSzTx/>
              <a:buFontTx/>
            </a:pPr>
            <a:r>
              <a:rPr lang="en-US" altLang="en-US" dirty="0">
                <a:solidFill>
                  <a:srgbClr val="FF0000"/>
                </a:solidFill>
              </a:rPr>
              <a:t>OUTLINE</a:t>
            </a:r>
            <a:endParaRPr lang="en-US" altLang="en-US" dirty="0">
              <a:solidFill>
                <a:srgbClr val="FF0000"/>
              </a:solidFill>
            </a:endParaRPr>
          </a:p>
        </p:txBody>
      </p:sp>
      <p:sp>
        <p:nvSpPr>
          <p:cNvPr id="4100" name="Rectangle 3"/>
          <p:cNvSpPr>
            <a:spLocks noGrp="1" noChangeArrowheads="1"/>
          </p:cNvSpPr>
          <p:nvPr>
            <p:ph type="subTitle" idx="1"/>
          </p:nvPr>
        </p:nvSpPr>
        <p:spPr>
          <a:xfrm>
            <a:off x="304800" y="2303463"/>
            <a:ext cx="8839200" cy="2438400"/>
          </a:xfrm>
        </p:spPr>
        <p:txBody>
          <a:bodyPr vert="horz" wrap="square" lIns="91440" tIns="45720" rIns="91440" bIns="45720" numCol="1" anchor="t" anchorCtr="0" compatLnSpc="1"/>
          <a:lstStyle/>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0" cap="none" spc="0" normalizeH="0" baseline="0" noProof="0" dirty="0">
                <a:ln>
                  <a:noFill/>
                </a:ln>
                <a:solidFill>
                  <a:schemeClr val="tx1"/>
                </a:solidFill>
                <a:effectLst/>
                <a:uLnTx/>
                <a:uFillTx/>
                <a:latin typeface="+mn-lt"/>
                <a:ea typeface="+mn-ea"/>
                <a:cs typeface="+mn-cs"/>
              </a:rPr>
              <a:t>SQL</a:t>
            </a:r>
            <a:endParaRPr kumimoji="0" lang="en-US" altLang="en-US" sz="2800" b="0" i="0" u="none" strike="noStrike" kern="0" cap="none" spc="0" normalizeH="0" baseline="0" noProof="0" dirty="0">
              <a:ln>
                <a:noFill/>
              </a:ln>
              <a:solidFill>
                <a:schemeClr val="tx1"/>
              </a:solidFill>
              <a:effectLst/>
              <a:uLnTx/>
              <a:uFillTx/>
              <a:latin typeface="+mn-lt"/>
              <a:ea typeface="+mn-ea"/>
              <a:cs typeface="+mn-cs"/>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Ordering</a:t>
            </a:r>
            <a:endPar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Set Operations</a:t>
            </a:r>
            <a:endPar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Inner </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Join</a:t>
            </a: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Left</a:t>
            </a: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 Outer </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Join</a:t>
            </a: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/Right Outer </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Join</a:t>
            </a:r>
            <a:r>
              <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/Full </a:t>
            </a:r>
            <a:r>
              <a:rPr kumimoji="0" lang="tr-TR" altLang="en-US" sz="2400" b="0" i="0" u="none" strike="noStrike" kern="0" cap="none" spc="0" normalizeH="0" baseline="0" noProof="0" dirty="0" err="1">
                <a:ln>
                  <a:noFill/>
                </a:ln>
                <a:solidFill>
                  <a:schemeClr val="bg1">
                    <a:lumMod val="65000"/>
                  </a:schemeClr>
                </a:solidFill>
                <a:effectLst/>
                <a:uLnTx/>
                <a:uFillTx/>
                <a:latin typeface="+mn-lt"/>
                <a:ea typeface="Arial" panose="020B0604020202020204" pitchFamily="34" charset="0"/>
                <a:cs typeface="+mn-ea"/>
              </a:rPr>
              <a:t>Join</a:t>
            </a:r>
            <a:endParaRPr kumimoji="0" lang="tr-TR"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Aggregate Functions</a:t>
            </a:r>
            <a:endPar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0" cap="none" spc="0" normalizeH="0" baseline="0" noProof="0" dirty="0">
                <a:ln>
                  <a:noFill/>
                </a:ln>
                <a:solidFill>
                  <a:schemeClr val="tx1"/>
                </a:solidFill>
                <a:effectLst/>
                <a:uLnTx/>
                <a:uFillTx/>
                <a:latin typeface="+mn-lt"/>
                <a:ea typeface="Arial" panose="020B0604020202020204" pitchFamily="34" charset="0"/>
                <a:cs typeface="+mn-ea"/>
              </a:rPr>
              <a:t>Modifying the database (Delete/Insert/Update)</a:t>
            </a:r>
            <a:endParaRPr kumimoji="0" lang="en-US" altLang="en-US" sz="2400" b="0" i="0" u="none" strike="noStrike" kern="0" cap="none" spc="0" normalizeH="0" baseline="0" noProof="0" dirty="0">
              <a:ln>
                <a:noFill/>
              </a:ln>
              <a:solidFill>
                <a:schemeClr val="tx1"/>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Views</a:t>
            </a:r>
            <a:endPar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rPr>
              <a:t>Stored procedures</a:t>
            </a:r>
            <a:endParaRPr kumimoji="0" lang="en-US" altLang="en-US" sz="2400" b="0" i="0" u="none" strike="noStrike" kern="0" cap="none" spc="0" normalizeH="0" baseline="0" noProof="0" dirty="0">
              <a:ln>
                <a:noFill/>
              </a:ln>
              <a:solidFill>
                <a:schemeClr val="bg1">
                  <a:lumMod val="65000"/>
                </a:schemeClr>
              </a:solidFill>
              <a:effectLst/>
              <a:uLnTx/>
              <a:uFillTx/>
              <a:latin typeface="+mn-lt"/>
              <a:ea typeface="Arial" panose="020B0604020202020204" pitchFamily="34" charset="0"/>
              <a:cs typeface="+mn-ea"/>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0" cap="none" spc="0" normalizeH="0" baseline="0" noProof="0" dirty="0">
                <a:ln>
                  <a:noFill/>
                </a:ln>
                <a:solidFill>
                  <a:schemeClr val="bg1">
                    <a:lumMod val="75000"/>
                  </a:schemeClr>
                </a:solidFill>
                <a:effectLst/>
                <a:uLnTx/>
                <a:uFillTx/>
                <a:latin typeface="+mn-lt"/>
                <a:ea typeface="+mn-ea"/>
                <a:cs typeface="+mn-cs"/>
              </a:rPr>
              <a:t>Functional Dependencies</a:t>
            </a:r>
            <a:endParaRPr kumimoji="0" lang="en-US" altLang="en-US" sz="2800" b="0" i="0" u="none" strike="noStrike" kern="0" cap="none" spc="0" normalizeH="0" baseline="0" noProof="0" dirty="0">
              <a:ln>
                <a:noFill/>
              </a:ln>
              <a:solidFill>
                <a:schemeClr val="bg1">
                  <a:lumMod val="75000"/>
                </a:schemeClr>
              </a:solidFill>
              <a:effectLst/>
              <a:uLnTx/>
              <a:uFillTx/>
              <a:latin typeface="+mn-lt"/>
              <a:ea typeface="+mn-ea"/>
              <a:cs typeface="+mn-cs"/>
            </a:endParaRPr>
          </a:p>
          <a:p>
            <a:pPr marL="457200" marR="0" lvl="0"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r>
              <a:rPr kumimoji="0" lang="en-US" altLang="en-US" sz="2800" b="0" i="0" u="none" strike="noStrike" kern="0" cap="none" spc="0" normalizeH="0" baseline="0" noProof="0" dirty="0">
                <a:ln>
                  <a:noFill/>
                </a:ln>
                <a:solidFill>
                  <a:schemeClr val="bg1">
                    <a:lumMod val="75000"/>
                  </a:schemeClr>
                </a:solidFill>
                <a:effectLst/>
                <a:uLnTx/>
                <a:uFillTx/>
                <a:latin typeface="+mn-lt"/>
                <a:ea typeface="+mn-ea"/>
                <a:cs typeface="+mn-cs"/>
              </a:rPr>
              <a:t>Normal Forms</a:t>
            </a:r>
            <a:endParaRPr kumimoji="0" lang="en-US" altLang="en-US" sz="2800" b="0" i="0" u="none" strike="noStrike" kern="0" cap="none" spc="0" normalizeH="0" baseline="0" noProof="0" dirty="0">
              <a:ln>
                <a:noFill/>
              </a:ln>
              <a:solidFill>
                <a:schemeClr val="bg1">
                  <a:lumMod val="75000"/>
                </a:schemeClr>
              </a:solidFill>
              <a:effectLst/>
              <a:uLnTx/>
              <a:uFillTx/>
              <a:latin typeface="+mn-lt"/>
              <a:ea typeface="+mn-ea"/>
              <a:cs typeface="+mn-cs"/>
            </a:endParaRPr>
          </a:p>
          <a:p>
            <a:pPr marL="1371600" marR="0" lvl="2" indent="-457200" algn="l"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400" b="0" i="0" u="none" strike="noStrike" kern="0" cap="none" spc="0" normalizeH="0" baseline="0" noProof="0" dirty="0">
              <a:ln>
                <a:noFill/>
              </a:ln>
              <a:solidFill>
                <a:schemeClr val="tx1"/>
              </a:solidFill>
              <a:effectLst/>
              <a:uLnTx/>
              <a:uFillTx/>
              <a:latin typeface="+mn-lt"/>
              <a:ea typeface="Arial" panose="020B0604020202020204" pitchFamily="34" charset="0"/>
              <a:cs typeface="+mn-ea"/>
            </a:endParaRPr>
          </a:p>
          <a:p>
            <a:pPr marL="0" marR="0" lvl="0" indent="0" algn="ctr" defTabSz="914400" rtl="0" eaLnBrk="1" fontAlgn="base" latinLnBrk="0" hangingPunct="1">
              <a:lnSpc>
                <a:spcPct val="100000"/>
              </a:lnSpc>
              <a:spcBef>
                <a:spcPct val="20000"/>
              </a:spcBef>
              <a:spcAft>
                <a:spcPct val="0"/>
              </a:spcAft>
              <a:buClrTx/>
              <a:buSzTx/>
              <a:buFontTx/>
              <a:buNone/>
              <a:defRPr/>
            </a:pPr>
            <a:endParaRPr kumimoji="0" lang="en-US"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5" name="Rectangle 2"/>
          <p:cNvSpPr txBox="1">
            <a:spLocks noChangeArrowheads="1"/>
          </p:cNvSpPr>
          <p:nvPr/>
        </p:nvSpPr>
        <p:spPr bwMode="auto">
          <a:xfrm>
            <a:off x="762000" y="0"/>
            <a:ext cx="7772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tx2"/>
                </a:solidFill>
                <a:latin typeface="+mj-lt"/>
                <a:ea typeface="+mj-ea"/>
                <a:cs typeface="+mj-cs"/>
              </a:defRPr>
            </a:lvl1pPr>
            <a:lvl2pPr algn="ctr" rtl="0" eaLnBrk="0" fontAlgn="base" hangingPunct="0">
              <a:spcBef>
                <a:spcPct val="0"/>
              </a:spcBef>
              <a:spcAft>
                <a:spcPct val="0"/>
              </a:spcAft>
              <a:defRPr sz="4000" b="1">
                <a:solidFill>
                  <a:schemeClr val="tx2"/>
                </a:solidFill>
                <a:latin typeface="Times New Roman" panose="02020603050405020304" pitchFamily="18" charset="0"/>
              </a:defRPr>
            </a:lvl2pPr>
            <a:lvl3pPr algn="ctr" rtl="0" eaLnBrk="0" fontAlgn="base" hangingPunct="0">
              <a:spcBef>
                <a:spcPct val="0"/>
              </a:spcBef>
              <a:spcAft>
                <a:spcPct val="0"/>
              </a:spcAft>
              <a:defRPr sz="4000" b="1">
                <a:solidFill>
                  <a:schemeClr val="tx2"/>
                </a:solidFill>
                <a:latin typeface="Times New Roman" panose="02020603050405020304" pitchFamily="18" charset="0"/>
              </a:defRPr>
            </a:lvl3pPr>
            <a:lvl4pPr algn="ctr" rtl="0" eaLnBrk="0" fontAlgn="base" hangingPunct="0">
              <a:spcBef>
                <a:spcPct val="0"/>
              </a:spcBef>
              <a:spcAft>
                <a:spcPct val="0"/>
              </a:spcAft>
              <a:defRPr sz="4000" b="1">
                <a:solidFill>
                  <a:schemeClr val="tx2"/>
                </a:solidFill>
                <a:latin typeface="Times New Roman" panose="02020603050405020304" pitchFamily="18" charset="0"/>
              </a:defRPr>
            </a:lvl4pPr>
            <a:lvl5pPr algn="ctr" rtl="0" eaLnBrk="0" fontAlgn="base" hangingPunct="0">
              <a:spcBef>
                <a:spcPct val="0"/>
              </a:spcBef>
              <a:spcAft>
                <a:spcPct val="0"/>
              </a:spcAft>
              <a:defRPr sz="4000" b="1">
                <a:solidFill>
                  <a:schemeClr val="tx2"/>
                </a:solidFill>
                <a:latin typeface="Times New Roman" panose="02020603050405020304" pitchFamily="18" charset="0"/>
              </a:defRPr>
            </a:lvl5pPr>
            <a:lvl6pPr marL="457200" algn="ctr" rtl="0" fontAlgn="base">
              <a:spcBef>
                <a:spcPct val="0"/>
              </a:spcBef>
              <a:spcAft>
                <a:spcPct val="0"/>
              </a:spcAft>
              <a:defRPr sz="4000" b="1">
                <a:solidFill>
                  <a:schemeClr val="tx2"/>
                </a:solidFill>
                <a:latin typeface="Times New Roman" panose="02020603050405020304" pitchFamily="18" charset="0"/>
              </a:defRPr>
            </a:lvl6pPr>
            <a:lvl7pPr marL="914400" algn="ctr" rtl="0" fontAlgn="base">
              <a:spcBef>
                <a:spcPct val="0"/>
              </a:spcBef>
              <a:spcAft>
                <a:spcPct val="0"/>
              </a:spcAft>
              <a:defRPr sz="4000" b="1">
                <a:solidFill>
                  <a:schemeClr val="tx2"/>
                </a:solidFill>
                <a:latin typeface="Times New Roman" panose="02020603050405020304" pitchFamily="18" charset="0"/>
              </a:defRPr>
            </a:lvl7pPr>
            <a:lvl8pPr marL="1371600" algn="ctr" rtl="0" fontAlgn="base">
              <a:spcBef>
                <a:spcPct val="0"/>
              </a:spcBef>
              <a:spcAft>
                <a:spcPct val="0"/>
              </a:spcAft>
              <a:defRPr sz="4000" b="1">
                <a:solidFill>
                  <a:schemeClr val="tx2"/>
                </a:solidFill>
                <a:latin typeface="Times New Roman" panose="02020603050405020304" pitchFamily="18" charset="0"/>
              </a:defRPr>
            </a:lvl8pPr>
            <a:lvl9pPr marL="1828800" algn="ctr" rtl="0" fontAlgn="base">
              <a:spcBef>
                <a:spcPct val="0"/>
              </a:spcBef>
              <a:spcAft>
                <a:spcPct val="0"/>
              </a:spcAft>
              <a:defRPr sz="4000" b="1">
                <a:solidFill>
                  <a:schemeClr val="tx2"/>
                </a:solidFill>
                <a:latin typeface="Times New Roman" panose="02020603050405020304" pitchFamily="18"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4000" b="1" i="0" u="none" strike="noStrike" kern="0" cap="none" spc="0" normalizeH="0" baseline="0" noProof="0" dirty="0">
              <a:ln>
                <a:noFill/>
              </a:ln>
              <a:solidFill>
                <a:srgbClr val="FF0000"/>
              </a:solidFill>
              <a:effectLst/>
              <a:uLnTx/>
              <a:uFillTx/>
              <a:latin typeface="+mj-lt"/>
              <a:ea typeface="+mj-ea"/>
              <a:cs typeface="+mj-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Unvan 1"/>
          <p:cNvSpPr>
            <a:spLocks noGrp="1"/>
          </p:cNvSpPr>
          <p:nvPr>
            <p:ph type="title"/>
          </p:nvPr>
        </p:nvSpPr>
        <p:spPr/>
        <p:txBody>
          <a:bodyPr vert="horz" wrap="square" lIns="91440" tIns="45720" rIns="91440" bIns="45720" anchor="ctr" anchorCtr="0"/>
          <a:p>
            <a:r>
              <a:rPr lang="en-US" altLang="en-US" dirty="0">
                <a:solidFill>
                  <a:srgbClr val="FF0000"/>
                </a:solidFill>
              </a:rPr>
              <a:t>Modifying the Database</a:t>
            </a:r>
            <a:endParaRPr lang="en-US" altLang="en-US" dirty="0">
              <a:solidFill>
                <a:srgbClr val="FF0000"/>
              </a:solidFill>
            </a:endParaRPr>
          </a:p>
        </p:txBody>
      </p:sp>
      <p:sp>
        <p:nvSpPr>
          <p:cNvPr id="11266" name="İçerik Yer Tutucusu 2"/>
          <p:cNvSpPr>
            <a:spLocks noGrp="1"/>
          </p:cNvSpPr>
          <p:nvPr>
            <p:ph idx="1"/>
          </p:nvPr>
        </p:nvSpPr>
        <p:spPr/>
        <p:txBody>
          <a:bodyPr vert="horz" wrap="square" lIns="91440" tIns="45720" rIns="91440" bIns="45720" anchor="t" anchorCtr="0"/>
          <a:p>
            <a:endParaRPr lang="en-US" altLang="en-US" dirty="0"/>
          </a:p>
        </p:txBody>
      </p:sp>
      <p:sp>
        <p:nvSpPr>
          <p:cNvPr id="11267" name="Slayt Numarası Yer Tutucusu 3"/>
          <p:cNvSpPr>
            <a:spLocks noGrp="1"/>
          </p:cNvSpPr>
          <p:nvPr>
            <p:ph type="sldNum" sz="quarter" idx="12"/>
          </p:nvPr>
        </p:nvSpPr>
        <p:spPr/>
        <p:txBody>
          <a:bodyPr wrap="square" lIns="91440" tIns="45720" rIns="91440" bIns="45720" anchor="t" anchorCtr="0"/>
          <a:lstStyle>
            <a:lvl1pPr marL="0" lvl="0"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defRPr>
            </a:lvl1pPr>
            <a:lvl2pPr marL="457200" lvl="1"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sng" kern="1200" baseline="0">
                <a:solidFill>
                  <a:schemeClr val="tx1"/>
                </a:solidFill>
                <a:latin typeface="Times New Roman" panose="02020603050405020304" pitchFamily="18" charset="0"/>
                <a:ea typeface="+mn-ea"/>
                <a:cs typeface="+mn-cs"/>
              </a:defRPr>
            </a:lvl5pPr>
          </a:lstStyle>
          <a:p>
            <a:pPr lvl="0" algn="r">
              <a:buSzTx/>
            </a:pPr>
            <a:fld id="{9A0DB2DC-4C9A-4742-B13C-FB6460FD3503}" type="slidenum">
              <a:rPr lang="en-US" altLang="en-US" sz="1400" u="none" dirty="0">
                <a:latin typeface="Times New Roman" panose="02020603050405020304" pitchFamily="18" charset="0"/>
              </a:rPr>
            </a:fld>
            <a:endParaRPr lang="en-US" altLang="en-US" sz="1400" u="none" dirty="0">
              <a:latin typeface="Times New Roman" panose="02020603050405020304" pitchFamily="18" charset="0"/>
            </a:endParaRPr>
          </a:p>
        </p:txBody>
      </p:sp>
      <p:pic>
        <p:nvPicPr>
          <p:cNvPr id="5" name="Resim 4"/>
          <p:cNvPicPr>
            <a:picLocks noChangeAspect="1"/>
          </p:cNvPicPr>
          <p:nvPr/>
        </p:nvPicPr>
        <p:blipFill>
          <a:blip r:embed="rId1"/>
          <a:stretch>
            <a:fillRect/>
          </a:stretch>
        </p:blipFill>
        <p:spPr>
          <a:xfrm>
            <a:off x="1319213" y="1995488"/>
            <a:ext cx="7229475" cy="318611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Unvan 1"/>
          <p:cNvSpPr>
            <a:spLocks noGrp="1"/>
          </p:cNvSpPr>
          <p:nvPr>
            <p:ph type="title"/>
          </p:nvPr>
        </p:nvSpPr>
        <p:spPr/>
        <p:txBody>
          <a:bodyPr vert="horz" wrap="square" lIns="90488" tIns="44450" rIns="90488" bIns="44450" anchor="ctr" anchorCtr="0"/>
          <a:p>
            <a:endParaRPr lang="en-US" altLang="en-US" dirty="0"/>
          </a:p>
        </p:txBody>
      </p:sp>
      <p:sp>
        <p:nvSpPr>
          <p:cNvPr id="12290" name="İçerik Yer Tutucusu 2"/>
          <p:cNvSpPr>
            <a:spLocks noGrp="1"/>
          </p:cNvSpPr>
          <p:nvPr>
            <p:ph idx="1"/>
          </p:nvPr>
        </p:nvSpPr>
        <p:spPr/>
        <p:txBody>
          <a:bodyPr vert="horz" wrap="square" lIns="90488" tIns="44450" rIns="90488" bIns="44450" anchor="t" anchorCtr="0"/>
          <a:p>
            <a:endParaRPr lang="en-US" altLang="en-US" dirty="0"/>
          </a:p>
        </p:txBody>
      </p:sp>
      <p:pic>
        <p:nvPicPr>
          <p:cNvPr id="12291" name="Resim 3"/>
          <p:cNvPicPr>
            <a:picLocks noChangeAspect="1"/>
          </p:cNvPicPr>
          <p:nvPr/>
        </p:nvPicPr>
        <p:blipFill>
          <a:blip r:embed="rId1"/>
          <a:stretch>
            <a:fillRect/>
          </a:stretch>
        </p:blipFill>
        <p:spPr>
          <a:xfrm>
            <a:off x="609600" y="684213"/>
            <a:ext cx="8301038" cy="4811712"/>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2"/>
          <p:cNvSpPr>
            <a:spLocks noGrp="1"/>
          </p:cNvSpPr>
          <p:nvPr>
            <p:ph type="title"/>
          </p:nvPr>
        </p:nvSpPr>
        <p:spPr>
          <a:xfrm>
            <a:off x="0" y="914400"/>
            <a:ext cx="9067800" cy="457200"/>
          </a:xfrm>
        </p:spPr>
        <p:txBody>
          <a:bodyPr vert="horz" wrap="square" lIns="90488" tIns="44450" rIns="90488" bIns="44450" anchor="ctr" anchorCtr="0"/>
          <a:p>
            <a:r>
              <a:rPr lang="en-US" altLang="en-US" dirty="0">
                <a:solidFill>
                  <a:srgbClr val="FF0000"/>
                </a:solidFill>
              </a:rPr>
              <a:t>Modification of the Database – </a:t>
            </a:r>
            <a:r>
              <a:rPr lang="en-US" altLang="en-US" b="1" dirty="0">
                <a:solidFill>
                  <a:srgbClr val="FF0000"/>
                </a:solidFill>
              </a:rPr>
              <a:t>Insertion</a:t>
            </a:r>
            <a:br>
              <a:rPr lang="en-US" altLang="en-US" b="1" dirty="0">
                <a:solidFill>
                  <a:srgbClr val="FF0000"/>
                </a:solidFill>
              </a:rPr>
            </a:br>
            <a:r>
              <a:rPr lang="en-US" altLang="en-US" b="1" dirty="0">
                <a:solidFill>
                  <a:srgbClr val="FF0000"/>
                </a:solidFill>
              </a:rPr>
              <a:t>one row at a time</a:t>
            </a:r>
            <a:br>
              <a:rPr lang="en-US" altLang="en-US" b="1" dirty="0">
                <a:solidFill>
                  <a:srgbClr val="FF0000"/>
                </a:solidFill>
              </a:rPr>
            </a:br>
            <a:endParaRPr lang="en-US" altLang="en-US" b="1" dirty="0">
              <a:solidFill>
                <a:srgbClr val="FF0000"/>
              </a:solidFill>
            </a:endParaRPr>
          </a:p>
        </p:txBody>
      </p:sp>
      <p:sp>
        <p:nvSpPr>
          <p:cNvPr id="13314" name="Rectangle 3"/>
          <p:cNvSpPr>
            <a:spLocks noGrp="1"/>
          </p:cNvSpPr>
          <p:nvPr>
            <p:ph idx="1"/>
          </p:nvPr>
        </p:nvSpPr>
        <p:spPr>
          <a:xfrm>
            <a:off x="152400" y="1939925"/>
            <a:ext cx="8991600" cy="4876800"/>
          </a:xfrm>
        </p:spPr>
        <p:txBody>
          <a:bodyPr vert="horz" wrap="square" lIns="90488" tIns="44450" rIns="90488" bIns="44450" anchor="t" anchorCtr="0"/>
          <a:p>
            <a:pPr defTabSz="914400">
              <a:tabLst>
                <a:tab pos="1205230" algn="l"/>
                <a:tab pos="1891030" algn="l"/>
              </a:tabLst>
            </a:pPr>
            <a:r>
              <a:rPr lang="en-US" altLang="en-US" dirty="0"/>
              <a:t>Add a new tuple to </a:t>
            </a:r>
            <a:r>
              <a:rPr lang="en-US" altLang="en-US" i="1" dirty="0"/>
              <a:t>account</a:t>
            </a:r>
            <a:endParaRPr lang="en-US" altLang="en-US" i="1" dirty="0"/>
          </a:p>
          <a:p>
            <a:pPr defTabSz="914400">
              <a:buFont typeface="Monotype Sorts" pitchFamily="2" charset="2"/>
              <a:buNone/>
              <a:tabLst>
                <a:tab pos="1205230" algn="l"/>
                <a:tab pos="1891030" algn="l"/>
              </a:tabLst>
            </a:pPr>
            <a:r>
              <a:rPr lang="en-US" altLang="en-US" dirty="0"/>
              <a:t>  </a:t>
            </a:r>
            <a:r>
              <a:rPr lang="en-US" altLang="en-US" sz="2000" b="1" dirty="0"/>
              <a:t>insert into </a:t>
            </a:r>
            <a:r>
              <a:rPr lang="en-US" altLang="en-US" sz="2000" i="1" dirty="0"/>
              <a:t>account </a:t>
            </a:r>
            <a:r>
              <a:rPr lang="en-US" altLang="en-US" sz="2000" b="1" dirty="0"/>
              <a:t>values </a:t>
            </a:r>
            <a:r>
              <a:rPr lang="en-US" altLang="en-US" sz="2000" dirty="0"/>
              <a:t>('A-9732', 'Perryridge', 1200)</a:t>
            </a:r>
            <a:br>
              <a:rPr lang="en-US" altLang="en-US" sz="2000" dirty="0"/>
            </a:br>
            <a:endParaRPr lang="en-US" altLang="en-US" sz="2000" dirty="0"/>
          </a:p>
          <a:p>
            <a:pPr defTabSz="914400">
              <a:buFont typeface="Monotype Sorts" pitchFamily="2" charset="2"/>
              <a:buNone/>
              <a:tabLst>
                <a:tab pos="1205230" algn="l"/>
                <a:tab pos="1891030" algn="l"/>
              </a:tabLst>
            </a:pPr>
            <a:r>
              <a:rPr lang="en-US" altLang="en-US" sz="2000" dirty="0"/>
              <a:t>   or equivalently</a:t>
            </a:r>
            <a:br>
              <a:rPr lang="en-US" altLang="en-US" sz="2000" dirty="0"/>
            </a:br>
            <a:endParaRPr lang="en-US" altLang="en-US" sz="2000" dirty="0"/>
          </a:p>
          <a:p>
            <a:pPr defTabSz="914400">
              <a:buFont typeface="Monotype Sorts" pitchFamily="2" charset="2"/>
              <a:buNone/>
              <a:tabLst>
                <a:tab pos="1205230" algn="l"/>
                <a:tab pos="1891030" algn="l"/>
              </a:tabLst>
            </a:pPr>
            <a:r>
              <a:rPr lang="en-US" altLang="en-US" sz="2000" b="1" dirty="0"/>
              <a:t>   insert into </a:t>
            </a:r>
            <a:r>
              <a:rPr lang="en-US" altLang="en-US" sz="2000" i="1" dirty="0"/>
              <a:t>account </a:t>
            </a:r>
            <a:r>
              <a:rPr lang="en-US" altLang="en-US" sz="2000" dirty="0"/>
              <a:t>(</a:t>
            </a:r>
            <a:r>
              <a:rPr lang="en-US" altLang="en-US" sz="2000" i="1" dirty="0"/>
              <a:t>branch_name, balance, account_number</a:t>
            </a:r>
            <a:r>
              <a:rPr lang="en-US" altLang="en-US" sz="2000" dirty="0"/>
              <a:t>)</a:t>
            </a:r>
            <a:br>
              <a:rPr lang="en-US" altLang="en-US" sz="2000" i="1" dirty="0"/>
            </a:br>
            <a:r>
              <a:rPr lang="en-US" altLang="en-US" sz="2000" i="1" dirty="0"/>
              <a:t>	  </a:t>
            </a:r>
            <a:r>
              <a:rPr lang="en-US" altLang="en-US" sz="2000" b="1" dirty="0"/>
              <a:t>values </a:t>
            </a:r>
            <a:r>
              <a:rPr lang="en-US" altLang="en-US" sz="2000" dirty="0"/>
              <a:t>('Perryridge',  1200, 'A-9732') </a:t>
            </a:r>
            <a:endParaRPr lang="en-US" altLang="en-US" sz="2000" dirty="0"/>
          </a:p>
          <a:p>
            <a:pPr defTabSz="914400">
              <a:buFont typeface="Monotype Sorts" pitchFamily="2" charset="2"/>
              <a:buNone/>
              <a:tabLst>
                <a:tab pos="1205230" algn="l"/>
                <a:tab pos="1891030" algn="l"/>
              </a:tabLst>
            </a:pPr>
            <a:endParaRPr lang="en-US" altLang="en-US" dirty="0"/>
          </a:p>
          <a:p>
            <a:pPr defTabSz="914400">
              <a:tabLst>
                <a:tab pos="1205230" algn="l"/>
                <a:tab pos="1891030" algn="l"/>
              </a:tabLst>
            </a:pPr>
            <a:r>
              <a:rPr lang="en-US" altLang="en-US" dirty="0"/>
              <a:t>Add a new tuple to </a:t>
            </a:r>
            <a:r>
              <a:rPr lang="en-US" altLang="en-US" i="1" dirty="0"/>
              <a:t>account </a:t>
            </a:r>
            <a:r>
              <a:rPr lang="en-US" altLang="en-US" dirty="0"/>
              <a:t>with </a:t>
            </a:r>
            <a:r>
              <a:rPr lang="en-US" altLang="en-US" i="1" dirty="0"/>
              <a:t>balance</a:t>
            </a:r>
            <a:r>
              <a:rPr lang="en-US" altLang="en-US" dirty="0"/>
              <a:t> set to null</a:t>
            </a:r>
            <a:endParaRPr lang="en-US" altLang="en-US" dirty="0"/>
          </a:p>
          <a:p>
            <a:pPr defTabSz="914400">
              <a:buFont typeface="Monotype Sorts" pitchFamily="2" charset="2"/>
              <a:buNone/>
              <a:tabLst>
                <a:tab pos="1205230" algn="l"/>
                <a:tab pos="1891030" algn="l"/>
              </a:tabLst>
            </a:pPr>
            <a:r>
              <a:rPr lang="en-US" altLang="en-US" dirty="0"/>
              <a:t>	</a:t>
            </a:r>
            <a:r>
              <a:rPr lang="en-US" altLang="en-US" sz="2000" b="1" dirty="0"/>
              <a:t>insert into </a:t>
            </a:r>
            <a:r>
              <a:rPr lang="en-US" altLang="en-US" sz="2000" i="1" dirty="0"/>
              <a:t>account   </a:t>
            </a:r>
            <a:r>
              <a:rPr lang="en-US" altLang="en-US" sz="2000" b="1" dirty="0"/>
              <a:t>values </a:t>
            </a:r>
            <a:r>
              <a:rPr lang="en-US" altLang="en-US" sz="2000" dirty="0"/>
              <a:t>('A-777','Perryridge',  </a:t>
            </a:r>
            <a:r>
              <a:rPr lang="en-US" altLang="en-US" sz="2000" i="1" dirty="0"/>
              <a:t>null </a:t>
            </a:r>
            <a:r>
              <a:rPr lang="en-US" altLang="en-US" sz="2000" dirty="0"/>
              <a:t>)</a:t>
            </a:r>
            <a:endParaRPr lang="en-US" altLang="en-US" sz="2000" dirty="0"/>
          </a:p>
          <a:p>
            <a:pPr defTabSz="914400">
              <a:buFont typeface="Monotype Sorts" pitchFamily="2" charset="2"/>
              <a:buNone/>
              <a:tabLst>
                <a:tab pos="1205230" algn="l"/>
                <a:tab pos="1891030" algn="l"/>
              </a:tabLst>
            </a:pPr>
            <a:endParaRPr lang="en-US" altLang="en-US" dirty="0"/>
          </a:p>
        </p:txBody>
      </p:sp>
    </p:spTree>
  </p:cSld>
  <p:clrMapOvr>
    <a:masterClrMapping/>
  </p:clrMapOvr>
</p:sld>
</file>

<file path=ppt/theme/theme1.xml><?xml version="1.0" encoding="utf-8"?>
<a:theme xmlns:a="http://schemas.openxmlformats.org/drawingml/2006/main" name="ifmx">
  <a:themeElements>
    <a:clrScheme name="">
      <a:dk1>
        <a:srgbClr val="005400"/>
      </a:dk1>
      <a:lt1>
        <a:srgbClr val="FFF6E9"/>
      </a:lt1>
      <a:dk2>
        <a:srgbClr val="000000"/>
      </a:dk2>
      <a:lt2>
        <a:srgbClr val="C8FEC8"/>
      </a:lt2>
      <a:accent1>
        <a:srgbClr val="438E00"/>
      </a:accent1>
      <a:accent2>
        <a:srgbClr val="FC0128"/>
      </a:accent2>
      <a:accent3>
        <a:srgbClr val="FFFAF2"/>
      </a:accent3>
      <a:accent4>
        <a:srgbClr val="004600"/>
      </a:accent4>
      <a:accent5>
        <a:srgbClr val="B0C6AA"/>
      </a:accent5>
      <a:accent6>
        <a:srgbClr val="E40123"/>
      </a:accent6>
      <a:hlink>
        <a:srgbClr val="4C2E00"/>
      </a:hlink>
      <a:folHlink>
        <a:srgbClr val="BC3700"/>
      </a:folHlink>
    </a:clrScheme>
    <a:fontScheme name="ifmx">
      <a:majorFont>
        <a:latin typeface="Book Antiqua"/>
        <a:ea typeface=""/>
        <a:cs typeface=""/>
      </a:majorFont>
      <a:minorFont>
        <a:latin typeface="Book Antiqu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fmx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fmx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fmx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fmx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fmx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fmx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fmx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sng"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H:\jmh\work\ifmx.ppt</Template>
  <TotalTime>0</TotalTime>
  <Words>8949</Words>
  <Application>WPS Presentation</Application>
  <PresentationFormat>Ekran Gösterisi (4:3)</PresentationFormat>
  <Paragraphs>280</Paragraphs>
  <Slides>33</Slides>
  <Notes>4</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33</vt:i4>
      </vt:variant>
    </vt:vector>
  </HeadingPairs>
  <TitlesOfParts>
    <vt:vector size="52" baseType="lpstr">
      <vt:lpstr>Arial</vt:lpstr>
      <vt:lpstr>SimSun</vt:lpstr>
      <vt:lpstr>Wingdings</vt:lpstr>
      <vt:lpstr>Times New Roman</vt:lpstr>
      <vt:lpstr>Book Antiqua</vt:lpstr>
      <vt:lpstr>OpenSymbol</vt:lpstr>
      <vt:lpstr>Arvo</vt:lpstr>
      <vt:lpstr>Gubbi</vt:lpstr>
      <vt:lpstr>Microsoft YaHei</vt:lpstr>
      <vt:lpstr>Droid Sans Fallback</vt:lpstr>
      <vt:lpstr>Arial Unicode MS</vt:lpstr>
      <vt:lpstr>Monotype Sorts</vt:lpstr>
      <vt:lpstr>Webdings</vt:lpstr>
      <vt:lpstr>Symbol</vt:lpstr>
      <vt:lpstr>Helvetica</vt:lpstr>
      <vt:lpstr>Century Gothic</vt:lpstr>
      <vt:lpstr>Webdings</vt:lpstr>
      <vt:lpstr>ifmx</vt:lpstr>
      <vt:lpstr>Default Design</vt:lpstr>
      <vt:lpstr>PowerPoint 演示文稿</vt:lpstr>
      <vt:lpstr>Example: Web Applications MVC framework</vt:lpstr>
      <vt:lpstr>In the DBs, data records are "linked" using “virtual keys”. These “links” are not stored in the database but defined as needed between the data.</vt:lpstr>
      <vt:lpstr>OUTLINE</vt:lpstr>
      <vt:lpstr>PowerPoint 演示文稿</vt:lpstr>
      <vt:lpstr>OUTLINE</vt:lpstr>
      <vt:lpstr>Modifying the Database</vt:lpstr>
      <vt:lpstr>PowerPoint 演示文稿</vt:lpstr>
      <vt:lpstr>Modification of the Database – Insertion one row at a time </vt:lpstr>
      <vt:lpstr>Modification of the Database – Insertion : multiple rows at a time</vt:lpstr>
      <vt:lpstr>PowerPoint 演示文稿</vt:lpstr>
      <vt:lpstr>Modification of the Database – Updates</vt:lpstr>
      <vt:lpstr>PowerPoint 演示文稿</vt:lpstr>
      <vt:lpstr>Nested Subqueries</vt:lpstr>
      <vt:lpstr>“In” Construct</vt:lpstr>
      <vt:lpstr>Example Query</vt:lpstr>
      <vt:lpstr>Example Query</vt:lpstr>
      <vt:lpstr>OUTLINE</vt:lpstr>
      <vt:lpstr>Views</vt:lpstr>
      <vt:lpstr>View Definition</vt:lpstr>
      <vt:lpstr>PowerPoint 演示文稿</vt:lpstr>
      <vt:lpstr>Example Queries</vt:lpstr>
      <vt:lpstr>Why do we need Views?</vt:lpstr>
      <vt:lpstr>Can we update a View (like table)?</vt:lpstr>
      <vt:lpstr>Then, when can’t I insert into a view?</vt:lpstr>
      <vt:lpstr>OUTLINE</vt:lpstr>
      <vt:lpstr>Stored Procedures</vt:lpstr>
      <vt:lpstr>Advantages of Stored Procedures</vt:lpstr>
      <vt:lpstr>More advantages</vt:lpstr>
      <vt:lpstr>Disadvantage of stored procedures</vt:lpstr>
      <vt:lpstr>Creating MySQL Stored Procedures</vt:lpstr>
      <vt:lpstr>Calling the stored procedure</vt:lpstr>
      <vt:lpstr>Declaring  and assigning variables</vt:lpstr>
    </vt:vector>
  </TitlesOfParts>
  <LinksUpToDate>false</LinksUpToDate>
  <SharedDoc>false</SharedDoc>
  <HyperlinksChanged>false</HyperlinksChanged>
  <AppVersion>14.0000</AppVersion>
  <Pages>16</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 Systems</dc:title>
  <dc:creator>Tugba Onal-Suzek</dc:creator>
  <cp:keywords>Chapter 1</cp:keywords>
  <dc:description>See the notes for information on how the slides are organized.</dc:description>
  <dc:subject>Database Management Systems</dc:subject>
  <cp:lastModifiedBy>Tuğba Önal Süzek</cp:lastModifiedBy>
  <cp:revision>317</cp:revision>
  <cp:lastPrinted>2024-11-03T09:37:10Z</cp:lastPrinted>
  <dcterms:created xsi:type="dcterms:W3CDTF">2024-11-03T09:37:10Z</dcterms:created>
  <dcterms:modified xsi:type="dcterms:W3CDTF">2024-11-03T09:37:10Z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1033-11.1.0.11711</vt:lpwstr>
  </property>
  <property fmtid="{D5CDD505-2E9C-101B-9397-08002B2CF9AE}" pid="3" name="ICV">
    <vt:lpwstr/>
  </property>
</Properties>
</file>