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2"/>
  </p:notesMasterIdLst>
  <p:handoutMasterIdLst>
    <p:handoutMasterId r:id="rId35"/>
  </p:handoutMasterIdLst>
  <p:sldIdLst>
    <p:sldId id="273" r:id="rId4"/>
    <p:sldId id="464" r:id="rId5"/>
    <p:sldId id="411" r:id="rId6"/>
    <p:sldId id="442" r:id="rId7"/>
    <p:sldId id="441" r:id="rId8"/>
    <p:sldId id="503" r:id="rId9"/>
    <p:sldId id="504" r:id="rId10"/>
    <p:sldId id="505" r:id="rId11"/>
    <p:sldId id="506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387" r:id="rId20"/>
    <p:sldId id="490" r:id="rId21"/>
    <p:sldId id="388" r:id="rId23"/>
    <p:sldId id="412" r:id="rId24"/>
    <p:sldId id="423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</p:sldIdLst>
  <p:sldSz cx="9144000" cy="6858000" type="screen4x3"/>
  <p:notesSz cx="6858000" cy="91173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280049"/>
    <a:srgbClr val="171345"/>
    <a:srgbClr val="FFFDFB"/>
    <a:srgbClr val="29237D"/>
    <a:srgbClr val="4238C6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533"/>
  </p:normalViewPr>
  <p:slideViewPr>
    <p:cSldViewPr showGuides="1">
      <p:cViewPr varScale="1">
        <p:scale>
          <a:sx n="80" d="100"/>
          <a:sy n="80" d="100"/>
        </p:scale>
        <p:origin x="904" y="44"/>
      </p:cViewPr>
      <p:guideLst>
        <p:guide orient="horz" pos="2093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Click to edit Master notes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75" y="690563"/>
            <a:ext cx="4540250" cy="3405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defTabSz="967105"/>
            <a:fld id="{9A0DB2DC-4C9A-4742-B13C-FB6460FD3503}" type="slidenum">
              <a:rPr lang="en-GB" altLang="en-US" sz="1300" dirty="0"/>
            </a:fld>
            <a:endParaRPr lang="en-GB" altLang="en-US" sz="1300" dirty="0"/>
          </a:p>
        </p:txBody>
      </p:sp>
      <p:sp>
        <p:nvSpPr>
          <p:cNvPr id="27650" name="Rectangle 2"/>
          <p:cNvSpPr>
            <a:spLocks noGrp="1" noRo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/>
          <p:nvPr>
            <p:ph type="body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defTabSz="967105"/>
            <a:fld id="{9A0DB2DC-4C9A-4742-B13C-FB6460FD3503}" type="slidenum">
              <a:rPr lang="en-GB" altLang="en-US" sz="1300" dirty="0"/>
            </a:fld>
            <a:endParaRPr lang="en-GB" altLang="en-US" sz="1300" dirty="0"/>
          </a:p>
        </p:txBody>
      </p:sp>
      <p:sp>
        <p:nvSpPr>
          <p:cNvPr id="31746" name="Rectangle 2"/>
          <p:cNvSpPr>
            <a:spLocks noGrp="1" noRo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/>
          <p:nvPr>
            <p:ph type="body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defTabSz="967105"/>
            <a:fld id="{9A0DB2DC-4C9A-4742-B13C-FB6460FD3503}" type="slidenum">
              <a:rPr lang="en-GB" altLang="en-US" sz="1300" dirty="0"/>
            </a:fld>
            <a:endParaRPr lang="en-GB" altLang="en-US" sz="1300" dirty="0"/>
          </a:p>
        </p:txBody>
      </p:sp>
      <p:sp>
        <p:nvSpPr>
          <p:cNvPr id="35842" name="Rectangle 2"/>
          <p:cNvSpPr>
            <a:spLocks noGrp="1" noRo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/>
          <p:nvPr>
            <p:ph type="body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685800"/>
            <a:ext cx="1943100" cy="53721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800"/>
            <a:ext cx="5676900" cy="53721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F2CA5F-AF15-4819-990E-A9431FCB8F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u="non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038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u="none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u="none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DDF5C-3C4E-4763-9642-D0A107B343A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microsoft.com/office/2007/relationships/media" Target="file:///E:\UHCL%2018a%20Graduate%20Database%20Course%20-%20DBMS%20Functional%20Dependencies%20-%20Logically%20Implies%20-%20Keys.mp4" TargetMode="External"/><Relationship Id="rId2" Type="http://schemas.openxmlformats.org/officeDocument/2006/relationships/video" Target="file:///E:\UHCL%2018a%20Graduate%20Database%20Course%20-%20DBMS%20Functional%20Dependencies%20-%20Logically%20Implies%20-%20Keys.mp4" TargetMode="External"/><Relationship Id="rId1" Type="http://schemas.openxmlformats.org/officeDocument/2006/relationships/hyperlink" Target="https://www.youtube.com/watch?v=i4sk4h2lht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UrYLYV7WSHM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youtube.com/watch?v=UrYLYV7WSHM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>
                <a:latin typeface="Times New Roman" panose="02020603050405020304" pitchFamily="18" charset="0"/>
              </a:rPr>
            </a:fld>
            <a:endParaRPr lang="en-US" altLang="en-US" sz="1400" u="none" dirty="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772400" cy="19812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solidFill>
                  <a:srgbClr val="FF0000"/>
                </a:solidFill>
              </a:rPr>
              <a:t>CENG 3005 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Database Management Systems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Week </a:t>
            </a:r>
            <a:r>
              <a:rPr lang="" altLang="en-US" dirty="0">
                <a:solidFill>
                  <a:srgbClr val="FF0000"/>
                </a:solidFill>
              </a:rPr>
              <a:t>8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743200"/>
            <a:ext cx="8534400" cy="2438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0772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Functional Dependencies (FDs), and how to find Keys using them</a:t>
            </a:r>
            <a:br>
              <a:rPr lang="en-US" altLang="tr-TR" dirty="0">
                <a:solidFill>
                  <a:srgbClr val="FF0000"/>
                </a:solidFill>
              </a:rPr>
            </a:br>
            <a:r>
              <a:rPr lang="en-US" altLang="en-US" dirty="0">
                <a:hlinkClick r:id="rId1"/>
              </a:rPr>
              <a:t>https://www.youtube.com/watch?v=i4sk4h2lhtU</a:t>
            </a:r>
            <a:endParaRPr lang="en-US" altLang="tr-TR" dirty="0">
              <a:solidFill>
                <a:srgbClr val="FF0000"/>
              </a:solidFill>
            </a:endParaRPr>
          </a:p>
        </p:txBody>
      </p:sp>
      <p:pic>
        <p:nvPicPr>
          <p:cNvPr id="4" name="UHCL 18a Graduate Database Course - DBMS Functional Dependencies - Logically Implies - Keys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6800" y="2433638"/>
            <a:ext cx="6019800" cy="4271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US" altLang="en-US" u="none" dirty="0">
                <a:latin typeface="Times New Roman" panose="02020603050405020304" pitchFamily="18" charset="0"/>
              </a:rPr>
            </a:fld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Functional Dependencies</a:t>
            </a:r>
            <a:br>
              <a:rPr lang="en-US" altLang="tr-TR" dirty="0">
                <a:solidFill>
                  <a:srgbClr val="FF0000"/>
                </a:solidFill>
              </a:rPr>
            </a:br>
            <a:r>
              <a:rPr lang="en-US" altLang="tr-TR" dirty="0">
                <a:solidFill>
                  <a:srgbClr val="FF0000"/>
                </a:solidFill>
              </a:rPr>
              <a:t>(formal definition)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functional dependency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(FD) on a relation schema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-&gt;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where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are subsets of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attributes/columns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of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R.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An FD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-&gt;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satisfied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in a row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of 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if for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every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pair of tuples,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s:  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agree on all attributes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then they must agree on all attributes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Y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In other words, for a dependency to hold at a table R, if all the values on the left side attribute set (X) are same, they should be the same on the right side attribute set (Y)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If you know left side, you can assume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you know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right side!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SSN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 SSN, Name, Address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141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308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486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charRg st="545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US" altLang="en-US" u="none" dirty="0">
                <a:latin typeface="Times New Roman" panose="02020603050405020304" pitchFamily="18" charset="0"/>
              </a:rPr>
            </a:fld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1026"/>
          <p:cNvSpPr>
            <a:spLocks noGrp="1"/>
          </p:cNvSpPr>
          <p:nvPr>
            <p:ph type="title"/>
          </p:nvPr>
        </p:nvSpPr>
        <p:spPr>
          <a:xfrm>
            <a:off x="173038" y="385763"/>
            <a:ext cx="80772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sz="3600" dirty="0">
                <a:solidFill>
                  <a:srgbClr val="FF0000"/>
                </a:solidFill>
              </a:rPr>
              <a:t>Functional Dependencies</a:t>
            </a:r>
            <a:br>
              <a:rPr lang="en-US" altLang="tr-TR" sz="3600" dirty="0">
                <a:solidFill>
                  <a:srgbClr val="FF0000"/>
                </a:solidFill>
              </a:rPr>
            </a:br>
            <a:r>
              <a:rPr lang="en-US" altLang="tr-TR" sz="3600" dirty="0">
                <a:solidFill>
                  <a:srgbClr val="FF0000"/>
                </a:solidFill>
              </a:rPr>
              <a:t>(Examples)</a:t>
            </a:r>
            <a:endParaRPr lang="en-US" altLang="tr-TR" sz="3600" dirty="0">
              <a:solidFill>
                <a:srgbClr val="FF0000"/>
              </a:solidFill>
            </a:endParaRPr>
          </a:p>
        </p:txBody>
      </p:sp>
      <p:sp>
        <p:nvSpPr>
          <p:cNvPr id="14339" name="Rectangle 1027"/>
          <p:cNvSpPr>
            <a:spLocks noGrp="1"/>
          </p:cNvSpPr>
          <p:nvPr>
            <p:ph idx="1"/>
          </p:nvPr>
        </p:nvSpPr>
        <p:spPr>
          <a:xfrm>
            <a:off x="381000" y="1314450"/>
            <a:ext cx="7661275" cy="4903788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i="1" dirty="0"/>
              <a:t>Address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 ZipCode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Stony Brook’s ZIP is 11733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i="1" dirty="0">
                <a:sym typeface="Symbol" pitchFamily="18" charset="2"/>
              </a:rPr>
              <a:t>ArtistName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BirthYear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Picasso was born in 1881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i="1" dirty="0">
                <a:sym typeface="Symbol" pitchFamily="18" charset="2"/>
              </a:rPr>
              <a:t>Autobrand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Manufacturer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i="1" dirty="0">
                <a:sym typeface="Symbol" pitchFamily="18" charset="2"/>
              </a:rPr>
              <a:t>Engine type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Pontiac is built by General Motors(Manufacturer) with gasoline engine (Engine Type)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i="1" dirty="0">
                <a:sym typeface="Symbol" pitchFamily="18" charset="2"/>
              </a:rPr>
              <a:t>Author, Title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PublDate</a:t>
            </a:r>
            <a:endParaRPr lang="en-US" altLang="en-US" i="1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Shakespeare’s Hamlet published in 1600</a:t>
            </a:r>
            <a:endParaRPr lang="en-US" altLang="en-US" dirty="0">
              <a:sym typeface="Symbol" pitchFamily="18" charset="2"/>
            </a:endParaRPr>
          </a:p>
          <a:p>
            <a:pPr lvl="1"/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4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9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1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4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83058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Entailment, Closure, Equivalence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91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set of FDs on schema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another FD on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entails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every instance(row)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satisfies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FD in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satisfies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l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Ex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: F = {A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B, 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C}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and 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f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C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If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Streetaddr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Town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and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Town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Zip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then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Streetaddr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Zip 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The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closure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denoted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set of all FDs entailed by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equivalent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F-&gt; G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6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07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67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46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US" altLang="en-US" u="none" dirty="0">
                <a:latin typeface="Times New Roman" panose="02020603050405020304" pitchFamily="18" charset="0"/>
              </a:rPr>
            </a:fld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23900" y="609600"/>
            <a:ext cx="7772400" cy="6096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Properties </a:t>
            </a:r>
            <a:br>
              <a:rPr lang="en-US" altLang="tr-TR" dirty="0">
                <a:solidFill>
                  <a:srgbClr val="FF0000"/>
                </a:solidFill>
              </a:rPr>
            </a:br>
            <a:r>
              <a:rPr lang="en-US" altLang="tr-TR" dirty="0">
                <a:solidFill>
                  <a:srgbClr val="FF0000"/>
                </a:solidFill>
              </a:rPr>
              <a:t>of </a:t>
            </a:r>
            <a:br>
              <a:rPr lang="en-US" altLang="tr-TR" dirty="0">
                <a:solidFill>
                  <a:srgbClr val="FF0000"/>
                </a:solidFill>
              </a:rPr>
            </a:br>
            <a:r>
              <a:rPr lang="en-US" altLang="tr-TR" dirty="0">
                <a:solidFill>
                  <a:srgbClr val="FF0000"/>
                </a:solidFill>
              </a:rPr>
              <a:t>Functional Dependencies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343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Reflexivity</a:t>
            </a:r>
            <a:r>
              <a:rPr lang="en-US" altLang="en-US" dirty="0"/>
              <a:t>:  If </a:t>
            </a:r>
            <a:r>
              <a:rPr lang="en-US" altLang="en-US" i="1" dirty="0"/>
              <a:t>Y 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lang="en-US" altLang="en-US" i="1" dirty="0">
                <a:sym typeface="Symbol" pitchFamily="18" charset="2"/>
              </a:rPr>
              <a:t> X</a:t>
            </a:r>
            <a:r>
              <a:rPr lang="en-US" altLang="en-US" dirty="0">
                <a:sym typeface="Symbol" pitchFamily="18" charset="2"/>
              </a:rPr>
              <a:t> then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Y  </a:t>
            </a:r>
            <a:r>
              <a:rPr lang="en-US" altLang="en-US" dirty="0">
                <a:sym typeface="Symbol" pitchFamily="18" charset="2"/>
              </a:rPr>
              <a:t>(trivial FD)</a:t>
            </a: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Symbol" pitchFamily="18" charset="2"/>
              </a:rPr>
              <a:t>Name, Address</a:t>
            </a:r>
            <a:r>
              <a:rPr lang="en-US" altLang="en-US" dirty="0">
                <a:sym typeface="Symbol" pitchFamily="18" charset="2"/>
              </a:rPr>
              <a:t> -&gt; </a:t>
            </a:r>
            <a:r>
              <a:rPr lang="en-US" altLang="en-US" i="1" dirty="0">
                <a:sym typeface="Symbol" pitchFamily="18" charset="2"/>
              </a:rPr>
              <a:t> Name</a:t>
            </a:r>
            <a:endParaRPr lang="en-US" altLang="en-US" i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ym typeface="Symbol" pitchFamily="18" charset="2"/>
              </a:rPr>
              <a:t>Augmentation</a:t>
            </a:r>
            <a:r>
              <a:rPr lang="en-US" altLang="en-US" dirty="0">
                <a:sym typeface="Symbol" pitchFamily="18" charset="2"/>
              </a:rPr>
              <a:t>:  If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Y  </a:t>
            </a:r>
            <a:r>
              <a:rPr lang="en-US" altLang="en-US" dirty="0">
                <a:sym typeface="Symbol" pitchFamily="18" charset="2"/>
              </a:rPr>
              <a:t>then </a:t>
            </a:r>
            <a:r>
              <a:rPr lang="en-US" altLang="en-US" i="1" dirty="0">
                <a:sym typeface="Symbol" pitchFamily="18" charset="2"/>
              </a:rPr>
              <a:t> X Z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YZ</a:t>
            </a:r>
            <a:endParaRPr lang="en-US" altLang="en-US" i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If </a:t>
            </a:r>
            <a:r>
              <a:rPr lang="en-US" altLang="en-US" i="1" dirty="0">
                <a:sym typeface="Symbol" pitchFamily="18" charset="2"/>
              </a:rPr>
              <a:t>Town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Zip </a:t>
            </a:r>
            <a:r>
              <a:rPr lang="en-US" altLang="en-US" dirty="0">
                <a:sym typeface="Symbol" pitchFamily="18" charset="2"/>
              </a:rPr>
              <a:t>then </a:t>
            </a:r>
            <a:r>
              <a:rPr lang="en-US" altLang="en-US" i="1" dirty="0">
                <a:sym typeface="Symbol" pitchFamily="18" charset="2"/>
              </a:rPr>
              <a:t>Town, Name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Zip, Name</a:t>
            </a:r>
            <a:endParaRPr lang="en-US" altLang="en-US" i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ym typeface="Symbol" pitchFamily="18" charset="2"/>
              </a:rPr>
              <a:t>Transitivity</a:t>
            </a:r>
            <a:r>
              <a:rPr lang="en-US" altLang="en-US" dirty="0">
                <a:sym typeface="Symbol" pitchFamily="18" charset="2"/>
              </a:rPr>
              <a:t>: If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Y 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i="1" dirty="0">
                <a:sym typeface="Symbol" pitchFamily="18" charset="2"/>
              </a:rPr>
              <a:t>Y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Z </a:t>
            </a:r>
            <a:r>
              <a:rPr lang="en-US" altLang="en-US" dirty="0">
                <a:sym typeface="Symbol" pitchFamily="18" charset="2"/>
              </a:rPr>
              <a:t>then 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lang="en-US" altLang="en-US" i="1" dirty="0">
                <a:sym typeface="Symbol" pitchFamily="18" charset="2"/>
              </a:rPr>
              <a:t> Z</a:t>
            </a:r>
            <a:endParaRPr lang="en-US" altLang="en-US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5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US" altLang="en-US" u="none" dirty="0">
                <a:latin typeface="Times New Roman" panose="02020603050405020304" pitchFamily="18" charset="0"/>
              </a:rPr>
            </a:fld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762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Derived inference rules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35" y="1676400"/>
            <a:ext cx="915289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Union: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X</a:t>
            </a:r>
            <a:r>
              <a:rPr lang="en-US" altLang="en-US" dirty="0">
                <a:sym typeface="Symbol" pitchFamily="18" charset="2"/>
              </a:rPr>
              <a:t>-&gt;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and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Z, then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YZ.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Decomposition: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YZ, then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and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Pseudotransitivity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and WY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Z, then WX</a:t>
            </a:r>
            <a:r>
              <a:rPr lang="en-US" altLang="en-US" dirty="0">
                <a:sym typeface="Symbol" pitchFamily="18" charset="2"/>
              </a:rPr>
              <a:t>-&gt;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spcBef>
                <a:spcPct val="50000"/>
              </a:spcBef>
              <a:buSzTx/>
            </a:pPr>
            <a:fld id="{9A0DB2DC-4C9A-4742-B13C-FB6460FD3503}" type="slidenum">
              <a:rPr lang="en-US" altLang="en-US" u="none" dirty="0">
                <a:latin typeface="Times New Roman" panose="02020603050405020304" pitchFamily="18" charset="0"/>
              </a:rPr>
            </a:fld>
            <a:endParaRPr lang="en-US" altLang="en-US" u="none" dirty="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28600" y="215900"/>
            <a:ext cx="7772400" cy="11049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tr-TR" dirty="0">
                <a:solidFill>
                  <a:srgbClr val="FF0000"/>
                </a:solidFill>
              </a:rPr>
              <a:t>Generating F</a:t>
            </a:r>
            <a:r>
              <a:rPr lang="en-US" altLang="tr-TR" baseline="30000" dirty="0">
                <a:solidFill>
                  <a:srgbClr val="FF0000"/>
                </a:solidFill>
              </a:rPr>
              <a:t>+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228600" y="1981200"/>
            <a:ext cx="8862060" cy="26765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(functional dependency list for your table)</a:t>
            </a:r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en-US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C</a:t>
            </a:r>
            <a:endParaRPr lang="en-US" altLang="en-US" i="1" u="non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AB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BCD        </a:t>
            </a:r>
            <a:endParaRPr lang="en-US" altLang="en-US" i="1" u="non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D        AB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BD                                 AB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BCDE       AB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CDE</a:t>
            </a:r>
            <a:endParaRPr lang="en-US" altLang="en-US" i="1" u="none" dirty="0">
              <a:solidFill>
                <a:srgbClr val="000000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eaLnBrk="0" hangingPunct="0"/>
            <a:endParaRPr lang="en-US" altLang="en-US" i="1" u="none" dirty="0">
              <a:solidFill>
                <a:srgbClr val="000000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eaLnBrk="0" hangingPunct="0"/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E           BCD </a:t>
            </a:r>
            <a:r>
              <a:rPr lang="en-US" altLang="en-US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BCDE</a:t>
            </a:r>
            <a:endParaRPr lang="en-US" altLang="en-US" i="1" u="none" dirty="0">
              <a:solidFill>
                <a:srgbClr val="000000"/>
              </a:solidFill>
              <a:latin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0484" name="Line 5"/>
          <p:cNvSpPr/>
          <p:nvPr/>
        </p:nvSpPr>
        <p:spPr>
          <a:xfrm>
            <a:off x="1295400" y="36576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5" name="Line 6"/>
          <p:cNvSpPr/>
          <p:nvPr/>
        </p:nvSpPr>
        <p:spPr>
          <a:xfrm>
            <a:off x="3048000" y="29718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6" name="Line 7"/>
          <p:cNvSpPr/>
          <p:nvPr/>
        </p:nvSpPr>
        <p:spPr>
          <a:xfrm flipV="1">
            <a:off x="2971800" y="3429000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7" name="Line 16"/>
          <p:cNvSpPr/>
          <p:nvPr/>
        </p:nvSpPr>
        <p:spPr>
          <a:xfrm>
            <a:off x="4876800" y="3276600"/>
            <a:ext cx="381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8" name="Line 17"/>
          <p:cNvSpPr/>
          <p:nvPr/>
        </p:nvSpPr>
        <p:spPr>
          <a:xfrm flipV="1">
            <a:off x="4800600" y="3733800"/>
            <a:ext cx="457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9" name="Line 19"/>
          <p:cNvSpPr/>
          <p:nvPr/>
        </p:nvSpPr>
        <p:spPr>
          <a:xfrm>
            <a:off x="7010400" y="3657600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90" name="Line 20"/>
          <p:cNvSpPr/>
          <p:nvPr/>
        </p:nvSpPr>
        <p:spPr>
          <a:xfrm>
            <a:off x="533400" y="2438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91" name="Line 21"/>
          <p:cNvSpPr/>
          <p:nvPr/>
        </p:nvSpPr>
        <p:spPr>
          <a:xfrm>
            <a:off x="1600200" y="2971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92" name="Line 22"/>
          <p:cNvSpPr/>
          <p:nvPr/>
        </p:nvSpPr>
        <p:spPr>
          <a:xfrm flipH="1">
            <a:off x="1219200" y="4419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93" name="Text Box 23"/>
          <p:cNvSpPr txBox="1"/>
          <p:nvPr/>
        </p:nvSpPr>
        <p:spPr>
          <a:xfrm>
            <a:off x="187325" y="5000625"/>
            <a:ext cx="7360920" cy="1663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 eaLnBrk="0" hangingPunct="0"/>
            <a:r>
              <a:rPr lang="en-US" altLang="en-US" sz="2800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sz="2800" i="1" u="none" dirty="0">
                <a:solidFill>
                  <a:srgbClr val="000000"/>
                </a:solidFill>
                <a:sym typeface="+mn-ea"/>
              </a:rPr>
              <a:t>F</a:t>
            </a:r>
            <a:r>
              <a:rPr lang="en-US" altLang="en-US" sz="2800" i="1" u="none" baseline="30000" dirty="0">
                <a:solidFill>
                  <a:srgbClr val="000000"/>
                </a:solidFill>
                <a:sym typeface="+mn-ea"/>
              </a:rPr>
              <a:t>+ </a:t>
            </a:r>
            <a:endParaRPr lang="en-US" altLang="en-US" sz="2800" u="non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</a:rPr>
              <a:t>consists of AB</a:t>
            </a:r>
            <a:r>
              <a:rPr lang="en-US" altLang="en-US" sz="2800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BD, AB </a:t>
            </a:r>
            <a:r>
              <a:rPr lang="en-US" altLang="en-US" sz="2800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BCD, AB </a:t>
            </a:r>
            <a:r>
              <a:rPr lang="en-US" altLang="en-US" sz="2800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BCDE, </a:t>
            </a:r>
            <a:endParaRPr lang="en-US" altLang="en-US" sz="2800" i="1" u="none" dirty="0">
              <a:solidFill>
                <a:srgbClr val="000000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algn="l" eaLnBrk="0" hangingPunct="0"/>
            <a:r>
              <a:rPr lang="en-US" altLang="en-US" sz="2800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and </a:t>
            </a:r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AB </a:t>
            </a:r>
            <a:r>
              <a:rPr lang="en-US" altLang="en-US" sz="2800" b="1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-&gt; </a:t>
            </a:r>
            <a:r>
              <a:rPr lang="en-US" altLang="en-US" sz="2800" i="1" u="none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18" charset="2"/>
              </a:rPr>
              <a:t> CDE </a:t>
            </a:r>
            <a:endParaRPr lang="en-US" altLang="en-US" sz="2800" i="1" u="none" dirty="0">
              <a:solidFill>
                <a:srgbClr val="000000"/>
              </a:solidFill>
              <a:latin typeface="Times New Roman" panose="02020603050405020304" pitchFamily="18" charset="0"/>
              <a:sym typeface="Symbol" pitchFamily="18" charset="2"/>
            </a:endParaRPr>
          </a:p>
          <a:p>
            <a:pPr algn="l" eaLnBrk="0" hangingPunct="0"/>
            <a:endParaRPr lang="en-US" altLang="en-US" sz="2800" i="1" u="none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4" name="Text Box 24"/>
          <p:cNvSpPr txBox="1"/>
          <p:nvPr/>
        </p:nvSpPr>
        <p:spPr>
          <a:xfrm>
            <a:off x="2574925" y="306228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2000" i="1" dirty="0">
                <a:latin typeface="Times New Roman" panose="02020603050405020304" pitchFamily="18" charset="0"/>
              </a:rPr>
              <a:t>union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0495" name="Text Box 25"/>
          <p:cNvSpPr txBox="1"/>
          <p:nvPr/>
        </p:nvSpPr>
        <p:spPr>
          <a:xfrm>
            <a:off x="1219200" y="3276600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2000" i="1" dirty="0">
                <a:latin typeface="Times New Roman" panose="02020603050405020304" pitchFamily="18" charset="0"/>
              </a:rPr>
              <a:t>aug</a:t>
            </a:r>
            <a:endParaRPr lang="en-US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20496" name="Text Box 26"/>
          <p:cNvSpPr txBox="1"/>
          <p:nvPr/>
        </p:nvSpPr>
        <p:spPr>
          <a:xfrm>
            <a:off x="4556125" y="3443288"/>
            <a:ext cx="7048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2000" i="1" dirty="0">
                <a:latin typeface="Times New Roman" panose="02020603050405020304" pitchFamily="18" charset="0"/>
              </a:rPr>
              <a:t>trans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0497" name="Text Box 27"/>
          <p:cNvSpPr txBox="1"/>
          <p:nvPr/>
        </p:nvSpPr>
        <p:spPr>
          <a:xfrm>
            <a:off x="1203325" y="4052888"/>
            <a:ext cx="565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2000" i="1" dirty="0">
                <a:latin typeface="Times New Roman" panose="02020603050405020304" pitchFamily="18" charset="0"/>
              </a:rPr>
              <a:t>aug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20498" name="Line 29"/>
          <p:cNvSpPr/>
          <p:nvPr/>
        </p:nvSpPr>
        <p:spPr>
          <a:xfrm flipH="1">
            <a:off x="3886200" y="4419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99" name="Text Box 30"/>
          <p:cNvSpPr txBox="1"/>
          <p:nvPr/>
        </p:nvSpPr>
        <p:spPr>
          <a:xfrm>
            <a:off x="6629400" y="3124200"/>
            <a:ext cx="9747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2000" i="1" dirty="0">
                <a:latin typeface="Times New Roman" panose="02020603050405020304" pitchFamily="18" charset="0"/>
              </a:rPr>
              <a:t>decomp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76200" y="2133600"/>
            <a:ext cx="9067800" cy="609600"/>
          </a:xfrm>
          <a:ln/>
        </p:spPr>
        <p:txBody>
          <a:bodyPr vert="horz" wrap="square" lIns="90488" tIns="44450" rIns="90488" bIns="44450" anchor="ctr" anchorCtr="0"/>
          <a:p>
            <a:br>
              <a:rPr lang="en-GB" altLang="tr-TR" dirty="0">
                <a:solidFill>
                  <a:srgbClr val="FF0000"/>
                </a:solidFill>
              </a:rPr>
            </a:br>
            <a:br>
              <a:rPr lang="en-GB" altLang="tr-TR" dirty="0">
                <a:solidFill>
                  <a:srgbClr val="FF0000"/>
                </a:solidFill>
              </a:rPr>
            </a:br>
            <a:r>
              <a:rPr lang="en-GB" altLang="tr-TR" dirty="0">
                <a:solidFill>
                  <a:srgbClr val="FF0000"/>
                </a:solidFill>
              </a:rPr>
              <a:t>If you understood </a:t>
            </a:r>
            <a:r>
              <a:rPr lang="en-GB" altLang="tr-TR" b="1" dirty="0">
                <a:solidFill>
                  <a:srgbClr val="FF0000"/>
                </a:solidFill>
              </a:rPr>
              <a:t>Functional Dependency</a:t>
            </a:r>
            <a:r>
              <a:rPr lang="en-GB" altLang="tr-TR" dirty="0">
                <a:solidFill>
                  <a:srgbClr val="FF0000"/>
                </a:solidFill>
              </a:rPr>
              <a:t> so far, </a:t>
            </a:r>
            <a:r>
              <a:rPr lang="en-US" altLang="en-GB" dirty="0">
                <a:solidFill>
                  <a:srgbClr val="FF0000"/>
                </a:solidFill>
              </a:rPr>
              <a:t>Normalization</a:t>
            </a:r>
            <a:r>
              <a:rPr lang="en-GB" altLang="tr-TR" dirty="0">
                <a:solidFill>
                  <a:srgbClr val="FF0000"/>
                </a:solidFill>
              </a:rPr>
              <a:t> is so easy!</a:t>
            </a:r>
            <a:br>
              <a:rPr lang="en-GB" altLang="tr-TR" dirty="0">
                <a:solidFill>
                  <a:srgbClr val="FF0000"/>
                </a:solidFill>
              </a:rPr>
            </a:br>
            <a:r>
              <a:rPr lang="en-GB" altLang="tr-TR" dirty="0">
                <a:solidFill>
                  <a:srgbClr val="FF0000"/>
                </a:solidFill>
              </a:rPr>
              <a:t>Why do we need </a:t>
            </a:r>
            <a:r>
              <a:rPr lang="en-US" altLang="en-GB" dirty="0">
                <a:solidFill>
                  <a:srgbClr val="FF0000"/>
                </a:solidFill>
              </a:rPr>
              <a:t>to n</a:t>
            </a:r>
            <a:r>
              <a:rPr lang="en-GB" altLang="tr-TR" dirty="0">
                <a:solidFill>
                  <a:srgbClr val="FF0000"/>
                </a:solidFill>
              </a:rPr>
              <a:t>ormal</a:t>
            </a:r>
            <a:r>
              <a:rPr lang="en-US" altLang="en-GB" dirty="0">
                <a:solidFill>
                  <a:srgbClr val="FF0000"/>
                </a:solidFill>
              </a:rPr>
              <a:t>ize our databases</a:t>
            </a:r>
            <a:r>
              <a:rPr lang="en-GB" altLang="tr-TR" dirty="0">
                <a:solidFill>
                  <a:srgbClr val="FF0000"/>
                </a:solidFill>
              </a:rPr>
              <a:t>?</a:t>
            </a:r>
            <a:br>
              <a:rPr lang="en-GB" altLang="tr-TR" dirty="0">
                <a:solidFill>
                  <a:srgbClr val="FF0000"/>
                </a:solidFill>
              </a:rPr>
            </a:b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sz="half" idx="2"/>
          </p:nvPr>
        </p:nvSpPr>
        <p:spPr>
          <a:xfrm>
            <a:off x="152400" y="4011295"/>
            <a:ext cx="8139430" cy="3303905"/>
          </a:xfrm>
          <a:ln/>
        </p:spPr>
        <p:txBody>
          <a:bodyPr vert="horz" wrap="square" lIns="90488" tIns="44450" rIns="90488" bIns="44450" anchor="t" anchorCtr="0"/>
          <a:p>
            <a:pPr marL="0" indent="0">
              <a:buSzTx/>
              <a:buFont typeface="Monotype Sorts" pitchFamily="2" charset="2"/>
              <a:buNone/>
            </a:pPr>
            <a:endParaRPr lang="en-US" altLang="en-US" sz="24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dirty="0">
                <a:latin typeface="+mn-lt"/>
                <a:ea typeface="+mn-ea"/>
                <a:cs typeface="+mn-cs"/>
              </a:rPr>
              <a:t>We need a criterion for determining a table's degree of vulnerability to 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dirty="0">
                <a:latin typeface="+mn-lt"/>
                <a:ea typeface="+mn-ea"/>
                <a:cs typeface="+mn-cs"/>
              </a:rPr>
              <a:t>1) </a:t>
            </a:r>
            <a:r>
              <a:rPr lang="en-US" altLang="en-US" b="1" dirty="0">
                <a:latin typeface="+mn-lt"/>
                <a:ea typeface="+mn-ea"/>
                <a:cs typeface="+mn-cs"/>
              </a:rPr>
              <a:t>logical inconsistencies </a:t>
            </a:r>
            <a:r>
              <a:rPr lang="en-US" altLang="en-US" dirty="0">
                <a:latin typeface="+mn-lt"/>
                <a:ea typeface="+mn-ea"/>
                <a:cs typeface="+mn-cs"/>
              </a:rPr>
              <a:t>and 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dirty="0">
                <a:latin typeface="+mn-lt"/>
                <a:ea typeface="+mn-ea"/>
                <a:cs typeface="+mn-cs"/>
              </a:rPr>
              <a:t>2) </a:t>
            </a:r>
            <a:r>
              <a:rPr lang="en-US" altLang="en-US" b="1" dirty="0">
                <a:latin typeface="+mn-lt"/>
                <a:ea typeface="+mn-ea"/>
                <a:cs typeface="+mn-cs"/>
              </a:rPr>
              <a:t>anomalies</a:t>
            </a:r>
            <a:r>
              <a:rPr lang="en-US" altLang="en-US" dirty="0">
                <a:latin typeface="+mn-lt"/>
                <a:ea typeface="+mn-ea"/>
                <a:cs typeface="+mn-cs"/>
              </a:rPr>
              <a:t>. 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endParaRPr lang="en-US" altLang="en-US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sz="2400" dirty="0">
                <a:latin typeface="+mn-lt"/>
                <a:ea typeface="+mn-ea"/>
                <a:cs typeface="+mn-cs"/>
              </a:rPr>
              <a:t>	</a:t>
            </a:r>
            <a:endParaRPr lang="en-US" altLang="en-US" sz="24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charRg st="1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charRg st="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charRg st="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8305800" y="6477000"/>
            <a:ext cx="381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ClrTx/>
              <a:buFontTx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Normalization of DB Tables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81000" y="1398588"/>
            <a:ext cx="8763000" cy="5067300"/>
          </a:xfrm>
        </p:spPr>
        <p:txBody>
          <a:bodyPr vert="horz" wrap="square" lIns="90488" tIns="44450" rIns="90488" bIns="44450" anchor="t" anchorCtr="0"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Normalization</a:t>
            </a:r>
            <a:endParaRPr kumimoji="0" lang="en-US" altLang="en-US" sz="20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</a:pP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Process for evaluating and correcting table structures </a:t>
            </a:r>
            <a:endParaRPr kumimoji="0" lang="en-US" altLang="en-US" sz="1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6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determines the </a:t>
            </a:r>
            <a:r>
              <a:rPr kumimoji="0" lang="en-US" altLang="en-US" sz="1600" b="0" i="0" u="none" strike="noStrike" kern="0" cap="none" spc="0" normalizeH="0" baseline="0" noProof="1" dirty="0">
                <a:solidFill>
                  <a:srgbClr val="800000"/>
                </a:solidFill>
                <a:latin typeface="+mn-lt"/>
                <a:ea typeface="Arial" panose="020B0604020202020204" pitchFamily="34" charset="0"/>
                <a:cs typeface="+mn-ea"/>
              </a:rPr>
              <a:t>optimal assignments of attributes to entities</a:t>
            </a:r>
            <a:endParaRPr kumimoji="0" lang="en-US" altLang="en-US" sz="1600" b="0" i="0" u="none" strike="noStrike" kern="0" cap="none" spc="0" normalizeH="0" baseline="0" noProof="1" dirty="0">
              <a:solidFill>
                <a:srgbClr val="800000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</a:pP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Normalization provides micro view of entities</a:t>
            </a:r>
            <a:endParaRPr kumimoji="0" lang="en-US" altLang="en-US" sz="16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6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focuses on characteristics of specific entities</a:t>
            </a:r>
            <a:endParaRPr kumimoji="0" lang="en-US" altLang="en-US" sz="16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600" b="0" i="0" u="none" strike="noStrike" kern="0" cap="none" spc="0" normalizeH="0" baseline="0" noProof="1" dirty="0">
                <a:solidFill>
                  <a:srgbClr val="800000"/>
                </a:solidFill>
                <a:latin typeface="+mn-lt"/>
                <a:ea typeface="Arial" panose="020B0604020202020204" pitchFamily="34" charset="0"/>
                <a:cs typeface="+mn-ea"/>
              </a:rPr>
              <a:t>may yield additional entities</a:t>
            </a:r>
            <a:endParaRPr kumimoji="0" lang="en-US" altLang="en-US" sz="1400" b="0" i="0" u="none" strike="noStrike" kern="0" cap="none" spc="0" normalizeH="0" baseline="0" noProof="1" dirty="0">
              <a:solidFill>
                <a:srgbClr val="800000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</a:pP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Works through a series of stages called normal forms</a:t>
            </a:r>
            <a:endParaRPr kumimoji="0" lang="en-US" altLang="en-US" sz="1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1NF </a:t>
            </a: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 2NF</a:t>
            </a: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 3NF</a:t>
            </a: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US" altLang="en-US" sz="12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-&gt;  4NF (optional)</a:t>
            </a:r>
            <a:endParaRPr kumimoji="0" lang="en-US" altLang="en-US" sz="12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</a:pPr>
            <a:r>
              <a:rPr kumimoji="0" lang="en-US" altLang="en-US" sz="1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Higher </a:t>
            </a: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the normal form, </a:t>
            </a:r>
            <a:r>
              <a:rPr kumimoji="0" lang="en-US" altLang="en-US" sz="18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slower</a:t>
            </a: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 the database response</a:t>
            </a:r>
            <a:endParaRPr kumimoji="0" lang="en-US" altLang="en-US" sz="1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6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  <a:sym typeface="Symbol" pitchFamily="18" charset="2"/>
              </a:rPr>
              <a:t>more joins are required to answer end-user queries</a:t>
            </a:r>
            <a:endParaRPr kumimoji="0" lang="en-US" altLang="en-US" sz="14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</a:pPr>
            <a:endParaRPr kumimoji="0" lang="en-US" altLang="en-US" sz="12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  <a:sym typeface="Symbol" pitchFamily="18" charset="2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 if the response is slow, why do the database people normalize?</a:t>
            </a:r>
            <a:endParaRPr kumimoji="0" lang="en-US" altLang="en-US" sz="2000" b="1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</a:pP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Reduce uncontrolled data redundancies</a:t>
            </a:r>
            <a:endParaRPr kumimoji="0" lang="en-US" altLang="en-US" sz="1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</a:pPr>
            <a:r>
              <a:rPr kumimoji="0" lang="en-US" altLang="en-US" sz="16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Help eliminate data anomalies</a:t>
            </a:r>
            <a:endParaRPr kumimoji="0" lang="en-US" altLang="en-US" sz="16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AutoNum type="arabicPeriod"/>
            </a:pPr>
            <a:r>
              <a:rPr kumimoji="0" lang="en-US" altLang="en-US" sz="1800" b="0" i="0" u="none" strike="noStrike" kern="0" cap="none" spc="0" normalizeH="0" baseline="0" noProof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+mn-ea"/>
              </a:rPr>
              <a:t>Produce controlled redundancies to link tables</a:t>
            </a:r>
            <a:endParaRPr kumimoji="0" lang="en-US" altLang="en-US" sz="1800" b="0" i="0" u="none" strike="noStrike" kern="0" cap="none" spc="0" normalizeH="0" baseline="0" noProof="1" dirty="0">
              <a:solidFill>
                <a:schemeClr val="tx2"/>
              </a:solidFill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0" y="457200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br>
              <a:rPr lang="en-GB" altLang="tr-TR" dirty="0">
                <a:solidFill>
                  <a:srgbClr val="FF0000"/>
                </a:solidFill>
              </a:rPr>
            </a:br>
            <a:br>
              <a:rPr lang="en-GB" altLang="tr-TR" dirty="0">
                <a:solidFill>
                  <a:srgbClr val="FF0000"/>
                </a:solidFill>
              </a:rPr>
            </a:br>
            <a:r>
              <a:rPr lang="en-GB" altLang="tr-TR" dirty="0">
                <a:solidFill>
                  <a:srgbClr val="FF0000"/>
                </a:solidFill>
              </a:rPr>
              <a:t>Normalization Forms </a:t>
            </a:r>
            <a:br>
              <a:rPr lang="en-GB" altLang="tr-TR" dirty="0">
                <a:solidFill>
                  <a:srgbClr val="FF0000"/>
                </a:solidFill>
              </a:rPr>
            </a:br>
            <a:r>
              <a:rPr lang="en-GB" altLang="tr-TR" dirty="0">
                <a:solidFill>
                  <a:srgbClr val="FF0000"/>
                </a:solidFill>
              </a:rPr>
              <a:t>(simple simple simple)</a:t>
            </a:r>
            <a:br>
              <a:rPr lang="en-GB" altLang="tr-TR" dirty="0">
                <a:solidFill>
                  <a:srgbClr val="FF0000"/>
                </a:solidFill>
              </a:rPr>
            </a:b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24578" name="Rectangle 4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8382000" cy="4648200"/>
          </a:xfrm>
          <a:ln/>
        </p:spPr>
        <p:txBody>
          <a:bodyPr vert="horz" wrap="square" lIns="90488" tIns="44450" rIns="90488" bIns="44450" anchor="t" anchorCtr="0"/>
          <a:p>
            <a:pPr marL="0" indent="0">
              <a:buSzTx/>
              <a:buFont typeface="Monotype Sorts" pitchFamily="2" charset="2"/>
              <a:buNone/>
            </a:pPr>
            <a:endParaRPr lang="en-US" altLang="en-US" sz="24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endParaRPr lang="en-US" altLang="en-US" sz="2400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endParaRPr lang="en-US" altLang="en-US" sz="2400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sz="2400" b="1" dirty="0">
                <a:latin typeface="+mn-lt"/>
                <a:ea typeface="+mn-ea"/>
                <a:cs typeface="+mn-cs"/>
              </a:rPr>
              <a:t>“Data depends on the </a:t>
            </a:r>
            <a:r>
              <a:rPr lang="en-US" altLang="en-US" sz="2400" b="1" u="sng" dirty="0">
                <a:latin typeface="+mn-lt"/>
                <a:ea typeface="+mn-ea"/>
                <a:cs typeface="+mn-cs"/>
              </a:rPr>
              <a:t>key</a:t>
            </a:r>
            <a:r>
              <a:rPr lang="en-US" altLang="en-US" sz="2400" b="1" dirty="0">
                <a:latin typeface="+mn-lt"/>
                <a:ea typeface="+mn-ea"/>
                <a:cs typeface="+mn-cs"/>
              </a:rPr>
              <a:t>                           [1NF]</a:t>
            </a:r>
            <a:endParaRPr lang="en-US" altLang="en-US" sz="2400" b="1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sz="2400" b="1" dirty="0">
                <a:latin typeface="+mn-lt"/>
                <a:ea typeface="+mn-ea"/>
                <a:cs typeface="+mn-cs"/>
              </a:rPr>
              <a:t>                              </a:t>
            </a:r>
            <a:r>
              <a:rPr lang="en-US" altLang="en-US" sz="2400" b="1" u="sng" dirty="0">
                <a:latin typeface="+mn-lt"/>
                <a:ea typeface="+mn-ea"/>
                <a:cs typeface="+mn-cs"/>
              </a:rPr>
              <a:t>the whole key</a:t>
            </a:r>
            <a:r>
              <a:rPr lang="en-US" altLang="en-US" sz="2400" b="1" dirty="0">
                <a:latin typeface="+mn-lt"/>
                <a:ea typeface="+mn-ea"/>
                <a:cs typeface="+mn-cs"/>
              </a:rPr>
              <a:t>                 </a:t>
            </a:r>
            <a:r>
              <a:rPr lang="en-US" altLang="en-US" sz="2400" b="1" u="sng" dirty="0">
                <a:latin typeface="+mn-lt"/>
                <a:ea typeface="+mn-ea"/>
                <a:cs typeface="+mn-cs"/>
              </a:rPr>
              <a:t> </a:t>
            </a:r>
            <a:r>
              <a:rPr lang="en-US" altLang="en-US" sz="2400" b="1" dirty="0">
                <a:latin typeface="+mn-lt"/>
                <a:ea typeface="+mn-ea"/>
                <a:cs typeface="+mn-cs"/>
              </a:rPr>
              <a:t>[2NF] </a:t>
            </a:r>
            <a:endParaRPr lang="en-US" altLang="en-US" sz="2400" b="1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sz="2400" b="1" dirty="0">
                <a:latin typeface="+mn-lt"/>
                <a:ea typeface="+mn-ea"/>
                <a:cs typeface="+mn-cs"/>
              </a:rPr>
              <a:t>                              and </a:t>
            </a:r>
            <a:r>
              <a:rPr lang="en-US" altLang="en-US" sz="2400" b="1" u="sng" dirty="0">
                <a:latin typeface="+mn-lt"/>
                <a:ea typeface="+mn-ea"/>
                <a:cs typeface="+mn-cs"/>
              </a:rPr>
              <a:t>nothing but the key </a:t>
            </a:r>
            <a:r>
              <a:rPr lang="en-US" altLang="en-US" sz="2400" b="1" dirty="0">
                <a:latin typeface="+mn-lt"/>
                <a:ea typeface="+mn-ea"/>
                <a:cs typeface="+mn-cs"/>
              </a:rPr>
              <a:t>[3NF]”</a:t>
            </a:r>
            <a:endParaRPr lang="en-US" altLang="en-US" sz="2400" b="1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endParaRPr lang="en-US" altLang="en-US" sz="2400" b="1" dirty="0">
              <a:latin typeface="+mn-lt"/>
              <a:ea typeface="+mn-ea"/>
              <a:cs typeface="+mn-cs"/>
            </a:endParaRPr>
          </a:p>
          <a:p>
            <a:pPr marL="0" indent="0">
              <a:buSzTx/>
              <a:buFont typeface="Monotype Sorts" pitchFamily="2" charset="2"/>
              <a:buNone/>
            </a:pPr>
            <a:r>
              <a:rPr lang="en-US" altLang="en-US" sz="2400" b="1" dirty="0">
                <a:latin typeface="+mn-lt"/>
                <a:ea typeface="+mn-ea"/>
                <a:cs typeface="+mn-cs"/>
              </a:rPr>
              <a:t>“If all the arrows in FDs are out of a candidate key” [BCNF]</a:t>
            </a:r>
            <a:endParaRPr lang="en-US" altLang="en-US" sz="24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en-US" sz="1400" dirty="0">
                <a:latin typeface="Times New Roman" panose="02020603050405020304" pitchFamily="18" charset="0"/>
              </a:rPr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685800" y="890588"/>
            <a:ext cx="7772400" cy="808037"/>
          </a:xfrm>
          <a:ln/>
        </p:spPr>
        <p:txBody>
          <a:bodyPr vert="horz" wrap="square" lIns="90488" tIns="44450" rIns="90488" bIns="44450" anchor="ctr" anchorCtr="0"/>
          <a:p>
            <a:pPr eaLnBrk="1" hangingPunct="1">
              <a:buClrTx/>
              <a:buSzTx/>
              <a:buFontTx/>
            </a:pPr>
            <a:r>
              <a:rPr lang="en-US" altLang="en-US" dirty="0">
                <a:solidFill>
                  <a:srgbClr val="FF0000"/>
                </a:solidFill>
              </a:rPr>
              <a:t>OUTLINE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905000"/>
            <a:ext cx="8831263" cy="30480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Ordering</a:t>
            </a:r>
            <a:endParaRPr kumimoji="0" lang="tr-TR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Set Operations</a:t>
            </a:r>
            <a:endParaRPr kumimoji="0" lang="tr-TR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Inner </a:t>
            </a: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</a:t>
            </a: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Left</a:t>
            </a: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Outer </a:t>
            </a: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/Right Outer </a:t>
            </a: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r>
              <a:rPr kumimoji="0" lang="tr-T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/Full </a:t>
            </a:r>
            <a:r>
              <a:rPr kumimoji="0" lang="tr-T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Join</a:t>
            </a:r>
            <a:endParaRPr kumimoji="0" lang="tr-TR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Aggregate Functions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Modifying the database (Delete/Insert/Update)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Views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Stored procedures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Dependencies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Forms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2788" y="-5334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9" name="Rectangle 2"/>
          <p:cNvSpPr>
            <a:spLocks noGrp="1"/>
          </p:cNvSpPr>
          <p:nvPr/>
        </p:nvSpPr>
        <p:spPr>
          <a:xfrm>
            <a:off x="-74612" y="-49212"/>
            <a:ext cx="9293225" cy="10128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/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Database Management Systems</a:t>
            </a:r>
            <a:b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Week 8 </a:t>
            </a: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38100" y="3048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tr-TR" dirty="0">
                <a:solidFill>
                  <a:srgbClr val="FF0000"/>
                </a:solidFill>
              </a:rPr>
              <a:t>Normalization</a:t>
            </a: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250950"/>
            <a:ext cx="9220200" cy="4903788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US" altLang="en-US" dirty="0">
                <a:latin typeface="+mn-lt"/>
                <a:ea typeface="+mn-ea"/>
                <a:cs typeface="+mn-cs"/>
              </a:rPr>
              <a:t>is the process for evaluating and correcting table structures to </a:t>
            </a:r>
            <a:r>
              <a:rPr lang="en-US" altLang="en-US" u="sng" dirty="0">
                <a:latin typeface="+mn-lt"/>
                <a:ea typeface="+mn-ea"/>
                <a:cs typeface="+mn-cs"/>
              </a:rPr>
              <a:t>minimize data redundancies </a:t>
            </a:r>
            <a:endParaRPr lang="en-US" altLang="en-US" u="sng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US" altLang="en-US" dirty="0">
                <a:latin typeface="+mn-lt"/>
              </a:rPr>
              <a:t>reduces data </a:t>
            </a:r>
            <a:r>
              <a:rPr lang="en-US" altLang="en-US" b="1" dirty="0">
                <a:latin typeface="+mn-lt"/>
              </a:rPr>
              <a:t>anomalies</a:t>
            </a:r>
            <a:r>
              <a:rPr lang="en-US" altLang="en-US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  <a:p>
            <a:pPr lvl="1">
              <a:buFontTx/>
            </a:pPr>
            <a:endParaRPr lang="en-US" altLang="en-US" dirty="0">
              <a:latin typeface="+mn-lt"/>
            </a:endParaRPr>
          </a:p>
          <a:p>
            <a:pPr>
              <a:buSzTx/>
            </a:pPr>
            <a:r>
              <a:rPr lang="en-US" altLang="en-US" dirty="0">
                <a:latin typeface="+mn-lt"/>
                <a:ea typeface="+mn-ea"/>
                <a:cs typeface="+mn-cs"/>
              </a:rPr>
              <a:t>works through a series of stages called </a:t>
            </a:r>
            <a:r>
              <a:rPr lang="en-US" altLang="en-US" b="1" dirty="0">
                <a:latin typeface="+mn-lt"/>
                <a:ea typeface="+mn-ea"/>
                <a:cs typeface="+mn-cs"/>
              </a:rPr>
              <a:t>normal forms</a:t>
            </a:r>
            <a:endParaRPr lang="en-US" altLang="en-US" b="1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US" altLang="en-US" dirty="0">
                <a:latin typeface="+mn-lt"/>
              </a:rPr>
              <a:t>First normal form (1NF) </a:t>
            </a:r>
            <a:endParaRPr lang="en-US" altLang="en-US" dirty="0">
              <a:latin typeface="+mn-lt"/>
            </a:endParaRPr>
          </a:p>
          <a:p>
            <a:pPr lvl="1">
              <a:buFontTx/>
            </a:pPr>
            <a:r>
              <a:rPr lang="en-US" altLang="en-US" dirty="0">
                <a:latin typeface="+mn-lt"/>
              </a:rPr>
              <a:t>Second normal form (2NF) </a:t>
            </a:r>
            <a:endParaRPr lang="en-US" altLang="en-US" dirty="0">
              <a:latin typeface="+mn-lt"/>
            </a:endParaRPr>
          </a:p>
          <a:p>
            <a:pPr lvl="1">
              <a:buFontTx/>
            </a:pPr>
            <a:r>
              <a:rPr lang="en-US" altLang="en-US" dirty="0">
                <a:latin typeface="+mn-lt"/>
              </a:rPr>
              <a:t>Third normal form (3NF)</a:t>
            </a:r>
            <a:endParaRPr lang="en-US" altLang="en-US" dirty="0">
              <a:latin typeface="+mn-lt"/>
            </a:endParaRPr>
          </a:p>
          <a:p>
            <a:pPr>
              <a:buSzTx/>
            </a:pPr>
            <a:r>
              <a:rPr lang="en-US" altLang="en-US" dirty="0">
                <a:latin typeface="+mn-lt"/>
                <a:ea typeface="+mn-ea"/>
                <a:cs typeface="+mn-cs"/>
              </a:rPr>
              <a:t>Edgar Codd, inventor of the Relational Model, introduced the normal forms in 1970s </a:t>
            </a:r>
            <a:endParaRPr lang="en-US" altLang="en-US" dirty="0">
              <a:latin typeface="+mn-lt"/>
              <a:ea typeface="+mn-ea"/>
              <a:cs typeface="+mn-cs"/>
            </a:endParaRPr>
          </a:p>
          <a:p>
            <a:pPr>
              <a:buSzTx/>
            </a:pPr>
            <a:endParaRPr lang="en-US" altLang="en-US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NZ" altLang="tr-TR" dirty="0">
                <a:solidFill>
                  <a:srgbClr val="FF0000"/>
                </a:solidFill>
              </a:rPr>
              <a:t>Normalization Example</a:t>
            </a:r>
            <a:endParaRPr lang="en-GB" altLang="tr-TR" dirty="0">
              <a:solidFill>
                <a:srgbClr val="FF0000"/>
              </a:solidFill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038600" cy="4903788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We have a table with name R1; containing  orders in an online store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Each entry in the table represents an item on a particular order</a:t>
            </a:r>
            <a:endParaRPr lang="en-GB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sz="half" idx="2"/>
          </p:nvPr>
        </p:nvSpPr>
        <p:spPr>
          <a:xfrm>
            <a:off x="4114800" y="1093788"/>
            <a:ext cx="5029200" cy="4903787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Columns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NZ" altLang="en-US" sz="2000" u="sng" dirty="0">
                <a:latin typeface="+mn-lt"/>
              </a:rPr>
              <a:t>Order</a:t>
            </a:r>
            <a:endParaRPr lang="en-NZ" altLang="en-US" sz="2000" u="sng" dirty="0">
              <a:latin typeface="+mn-lt"/>
            </a:endParaRPr>
          </a:p>
          <a:p>
            <a:pPr lvl="1">
              <a:buFontTx/>
            </a:pPr>
            <a:r>
              <a:rPr lang="en-NZ" altLang="en-US" sz="2000" u="sng" dirty="0">
                <a:latin typeface="+mn-lt"/>
              </a:rPr>
              <a:t>Product</a:t>
            </a:r>
            <a:endParaRPr lang="en-NZ" altLang="en-US" sz="2000" u="sng" dirty="0">
              <a:latin typeface="+mn-lt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Customer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Address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Quantity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UnitPrice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endParaRPr lang="en-NZ" altLang="en-US" sz="2000" dirty="0">
              <a:latin typeface="+mn-lt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Primary key is {Order, Product}</a:t>
            </a:r>
            <a:endParaRPr lang="en-GB" altLang="en-US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tr-TR" altLang="tr-TR" dirty="0"/>
          </a:p>
        </p:txBody>
      </p:sp>
      <p:sp>
        <p:nvSpPr>
          <p:cNvPr id="28674" name="Content Placeholder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sp>
        <p:nvSpPr>
          <p:cNvPr id="28675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3" y="533400"/>
            <a:ext cx="8245475" cy="4605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tr-TR" altLang="tr-TR" dirty="0"/>
          </a:p>
        </p:txBody>
      </p:sp>
      <p:pic>
        <p:nvPicPr>
          <p:cNvPr id="29698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2400" y="228600"/>
            <a:ext cx="8610600" cy="6324600"/>
          </a:xfrm>
          <a:ln/>
        </p:spPr>
      </p:pic>
      <p:sp>
        <p:nvSpPr>
          <p:cNvPr id="29699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685800" y="-12700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br>
              <a:rPr lang="en-NZ" altLang="en-US" dirty="0"/>
            </a:br>
            <a:r>
              <a:rPr lang="en-NZ" altLang="en-US" dirty="0">
                <a:solidFill>
                  <a:srgbClr val="FF0000"/>
                </a:solidFill>
              </a:rPr>
              <a:t>Functional Dependencies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379663"/>
            <a:ext cx="5249863" cy="3716338"/>
          </a:xfrm>
        </p:spPr>
        <p:txBody>
          <a:bodyPr vert="horz" wrap="square" lIns="90488" tIns="44450" rIns="90488" bIns="4445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order is for a single customer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customer has a single address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product has a single price: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+mj-lt"/>
              <a:buAutoNum type="arabicPeriod"/>
              <a:defRPr/>
            </a:pP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FDs </a:t>
            </a: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NZ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transitivity:</a:t>
            </a:r>
            <a:endParaRPr kumimoji="0" lang="en-NZ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sz="half" idx="2"/>
          </p:nvPr>
        </p:nvSpPr>
        <p:spPr>
          <a:xfrm>
            <a:off x="5183188" y="2379663"/>
            <a:ext cx="3956050" cy="3563937"/>
          </a:xfrm>
          <a:ln/>
        </p:spPr>
        <p:txBody>
          <a:bodyPr vert="horz" wrap="square" lIns="90488" tIns="44450" rIns="90488" bIns="44450" anchor="t" anchorCtr="0"/>
          <a:p>
            <a:pPr marL="533400" indent="-533400">
              <a:buSzTx/>
              <a:buFontTx/>
              <a:buNone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{Order}</a:t>
            </a:r>
            <a:r>
              <a:rPr lang="" altLang="en-NZ" sz="2400" dirty="0">
                <a:latin typeface="+mn-lt"/>
                <a:ea typeface="+mn-ea"/>
                <a:cs typeface="+mn-cs"/>
              </a:rPr>
              <a:t>-&gt; </a:t>
            </a:r>
            <a:r>
              <a:rPr lang="en-NZ" alt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{Customer}</a:t>
            </a: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{Customer}</a:t>
            </a:r>
            <a:r>
              <a:rPr lang="" altLang="en-NZ" sz="2400" dirty="0">
                <a:latin typeface="+mn-lt"/>
                <a:ea typeface="+mn-ea"/>
                <a:cs typeface="+mn-cs"/>
                <a:sym typeface="Symbol" pitchFamily="18" charset="2"/>
              </a:rPr>
              <a:t>-&gt; </a:t>
            </a: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-&gt; {Address}</a:t>
            </a: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{Product} </a:t>
            </a:r>
            <a:r>
              <a:rPr lang="" altLang="en-NZ" sz="2400" dirty="0">
                <a:latin typeface="+mn-lt"/>
                <a:ea typeface="+mn-ea"/>
                <a:cs typeface="+mn-cs"/>
                <a:sym typeface="Symbol" pitchFamily="18" charset="2"/>
              </a:rPr>
              <a:t>-&gt; </a:t>
            </a: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-&gt; {UnitPrice}</a:t>
            </a: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endParaRPr lang="en-NZ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533400" indent="-533400">
              <a:buSzTx/>
              <a:buFontTx/>
              <a:buNone/>
            </a:pP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{Order} </a:t>
            </a:r>
            <a:r>
              <a:rPr lang="" altLang="en-NZ" sz="2400" dirty="0">
                <a:latin typeface="+mn-lt"/>
                <a:ea typeface="+mn-ea"/>
                <a:cs typeface="+mn-cs"/>
                <a:sym typeface="Symbol" pitchFamily="18" charset="2"/>
              </a:rPr>
              <a:t>-&gt; </a:t>
            </a:r>
            <a:r>
              <a:rPr lang="en-NZ" altLang="en-US" sz="2400" dirty="0">
                <a:latin typeface="+mn-lt"/>
                <a:ea typeface="+mn-ea"/>
                <a:cs typeface="+mn-cs"/>
                <a:sym typeface="Symbol" pitchFamily="18" charset="2"/>
              </a:rPr>
              <a:t> {Address}</a:t>
            </a:r>
            <a:endParaRPr lang="en-GB" altLang="en-US" sz="2400" dirty="0"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30724" name="Rectangle 1"/>
          <p:cNvSpPr/>
          <p:nvPr/>
        </p:nvSpPr>
        <p:spPr>
          <a:xfrm>
            <a:off x="76200" y="1066800"/>
            <a:ext cx="8686800" cy="11382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lang="en-NZ" altLang="en-US" sz="2400" dirty="0">
                <a:solidFill>
                  <a:schemeClr val="tx1"/>
                </a:solidFill>
                <a:latin typeface="Helvetica" pitchFamily="34" charset="0"/>
              </a:rPr>
              <a:t>All the Functional Dependencies for this table R1 </a:t>
            </a:r>
            <a:endParaRPr lang="en-NZ" altLang="en-US" sz="2400" dirty="0">
              <a:solidFill>
                <a:schemeClr val="tx1"/>
              </a:solidFill>
              <a:latin typeface="Helvetica" pitchFamily="34" charset="0"/>
            </a:endParaRPr>
          </a:p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Monotype Sorts" pitchFamily="2" charset="2"/>
              <a:buNone/>
            </a:pPr>
            <a:r>
              <a:rPr lang="en-GB" altLang="en-US" sz="2000" u="sng" dirty="0">
                <a:solidFill>
                  <a:schemeClr val="tx1"/>
                </a:solidFill>
                <a:latin typeface="Helvetica" pitchFamily="34" charset="0"/>
              </a:rPr>
              <a:t>{Order, Product, Customer, Address, Quantity, UnitPrice}</a:t>
            </a:r>
            <a:endParaRPr lang="en-GB" altLang="en-US" sz="2000" u="sng" dirty="0">
              <a:solidFill>
                <a:schemeClr val="tx1"/>
              </a:solidFill>
              <a:latin typeface="Helvetica" pitchFamily="34" charset="0"/>
            </a:endParaRPr>
          </a:p>
          <a:p>
            <a:pPr eaLnBrk="0" hangingPunct="0">
              <a:buClrTx/>
              <a:buFontTx/>
            </a:pPr>
            <a:endParaRPr lang="en-US" altLang="en-US" dirty="0">
              <a:latin typeface="Helvetica" pitchFamily="34" charset="0"/>
            </a:endParaRPr>
          </a:p>
        </p:txBody>
      </p:sp>
      <p:sp>
        <p:nvSpPr>
          <p:cNvPr id="30725" name="Rectangle 1"/>
          <p:cNvSpPr/>
          <p:nvPr/>
        </p:nvSpPr>
        <p:spPr>
          <a:xfrm>
            <a:off x="2133600" y="5943600"/>
            <a:ext cx="6740525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dirty="0">
                <a:solidFill>
                  <a:srgbClr val="000000"/>
                </a:solidFill>
                <a:latin typeface="lucida grande"/>
              </a:rPr>
              <a:t>Contains partial dependency </a:t>
            </a:r>
            <a:endParaRPr lang="en-US" altLang="en-US" dirty="0">
              <a:solidFill>
                <a:srgbClr val="000000"/>
              </a:solidFill>
              <a:latin typeface="lucida grande"/>
            </a:endParaRPr>
          </a:p>
          <a:p>
            <a:pPr eaLnBrk="0" hangingPunct="0">
              <a:buClrTx/>
              <a:buFontTx/>
            </a:pPr>
            <a:r>
              <a:rPr lang="en-US" altLang="en-US" dirty="0">
                <a:solidFill>
                  <a:srgbClr val="000000"/>
                </a:solidFill>
                <a:latin typeface="lucida grande"/>
              </a:rPr>
              <a:t>Address depends  only part of the primary key!!</a:t>
            </a:r>
            <a:endParaRPr lang="en-US" altLang="en-US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1066800" y="25400"/>
            <a:ext cx="8077200" cy="415925"/>
          </a:xfrm>
          <a:ln/>
        </p:spPr>
        <p:txBody>
          <a:bodyPr vert="horz" wrap="square" lIns="90488" tIns="44450" rIns="90488" bIns="44450" anchor="ctr" anchorCtr="0"/>
          <a:p>
            <a:r>
              <a:rPr lang="en-GB" altLang="en-US" dirty="0">
                <a:solidFill>
                  <a:srgbClr val="FF0000"/>
                </a:solidFill>
              </a:rPr>
              <a:t>Normalization to 3NF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-152400" y="441325"/>
            <a:ext cx="7391400" cy="4225925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R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{</a:t>
            </a:r>
            <a:r>
              <a:rPr kumimoji="0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Order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, </a:t>
            </a:r>
            <a:r>
              <a:rPr kumimoji="0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Product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, Customer, Address, Quantity, </a:t>
            </a:r>
            <a:r>
              <a:rPr kumimoji="0" lang="en-GB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UnitPrice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}</a:t>
            </a:r>
            <a:r>
              <a:rPr kumimoji="0" lang="en-NZ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has now been split into 3 relations –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NZ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en-NZ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</a:t>
            </a:r>
            <a:r>
              <a:rPr kumimoji="0" lang="en-NZ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kumimoji="0" lang="en-NZ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Customer, Address} </a:t>
            </a:r>
            <a:endParaRPr kumimoji="0" lang="en-NZ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NZ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</a:t>
            </a:r>
            <a:r>
              <a:rPr kumimoji="0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UnitPrice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 pitchFamily="2" charset="2"/>
              <a:buNone/>
              <a:defRPr/>
            </a:pP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R4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={</a:t>
            </a:r>
            <a:r>
              <a:rPr kumimoji="0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kumimoji="0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Product,  Quantity}</a:t>
            </a:r>
            <a:endParaRPr kumimoji="0" lang="en-GB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 pitchFamily="2" charset="2"/>
              <a:buChar char="l"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R3 and R4 are in 3NF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 pitchFamily="2" charset="2"/>
              <a:buChar char="l"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BUT!!! R1 has a transitive FD on its key!!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–"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  <p:sp>
        <p:nvSpPr>
          <p:cNvPr id="25604" name="Rectangle 4"/>
          <p:cNvSpPr>
            <a:spLocks noGrp="1"/>
          </p:cNvSpPr>
          <p:nvPr>
            <p:ph sz="half" idx="2"/>
          </p:nvPr>
        </p:nvSpPr>
        <p:spPr>
          <a:xfrm>
            <a:off x="2971800" y="3733800"/>
            <a:ext cx="6638925" cy="4903788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GB" altLang="en-US" sz="2400" dirty="0">
                <a:latin typeface="+mn-lt"/>
                <a:ea typeface="+mn-ea"/>
                <a:cs typeface="+mn-cs"/>
              </a:rPr>
              <a:t>To remove this transitive FD from R1</a:t>
            </a:r>
            <a:endParaRPr lang="en-GB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+mn-lt"/>
              </a:rPr>
              <a:t>{Order} </a:t>
            </a:r>
            <a:r>
              <a:rPr lang="" altLang="en-GB" sz="2000" dirty="0">
                <a:latin typeface="+mn-lt"/>
              </a:rPr>
              <a:t>-&gt; </a:t>
            </a:r>
            <a:r>
              <a:rPr lang="en-NZ" altLang="en-US" sz="2000" dirty="0">
                <a:latin typeface="+mn-lt"/>
                <a:sym typeface="Symbol" pitchFamily="18" charset="2"/>
              </a:rPr>
              <a:t>-&gt;  </a:t>
            </a:r>
            <a:r>
              <a:rPr lang="en-GB" altLang="en-US" sz="2000" dirty="0">
                <a:latin typeface="+mn-lt"/>
              </a:rPr>
              <a:t>{Customer}</a:t>
            </a:r>
            <a:r>
              <a:rPr lang="" altLang="en-GB" sz="2000" dirty="0">
                <a:latin typeface="+mn-lt"/>
              </a:rPr>
              <a:t>-&gt; </a:t>
            </a:r>
            <a:r>
              <a:rPr lang="en-GB" altLang="en-US" sz="2000" dirty="0">
                <a:latin typeface="+mn-lt"/>
              </a:rPr>
              <a:t> </a:t>
            </a:r>
            <a:r>
              <a:rPr lang="en-NZ" altLang="en-US" sz="2000" dirty="0">
                <a:latin typeface="+mn-lt"/>
                <a:sym typeface="Symbol" pitchFamily="18" charset="2"/>
              </a:rPr>
              <a:t>-&gt; </a:t>
            </a:r>
            <a:r>
              <a:rPr lang="en-GB" altLang="en-US" sz="2000" dirty="0">
                <a:latin typeface="+mn-lt"/>
              </a:rPr>
              <a:t>{Address}</a:t>
            </a:r>
            <a:endParaRPr lang="en-GB" altLang="en-US" sz="2000" dirty="0">
              <a:latin typeface="+mn-lt"/>
            </a:endParaRPr>
          </a:p>
          <a:p>
            <a:pPr>
              <a:buSzTx/>
            </a:pPr>
            <a:endParaRPr lang="en-GB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GB" altLang="en-US" sz="2400" dirty="0">
                <a:latin typeface="+mn-lt"/>
                <a:ea typeface="+mn-ea"/>
                <a:cs typeface="+mn-cs"/>
              </a:rPr>
              <a:t>We decompose R1 over</a:t>
            </a:r>
            <a:endParaRPr lang="en-GB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GB" altLang="en-US" sz="2000" dirty="0">
                <a:latin typeface="+mn-lt"/>
              </a:rPr>
              <a:t>{Order, Customer}</a:t>
            </a:r>
            <a:endParaRPr lang="en-GB" altLang="en-US" sz="2000" dirty="0">
              <a:latin typeface="+mn-lt"/>
            </a:endParaRPr>
          </a:p>
          <a:p>
            <a:pPr lvl="1">
              <a:buFontTx/>
            </a:pPr>
            <a:r>
              <a:rPr lang="en-GB" altLang="en-US" sz="2000" dirty="0">
                <a:latin typeface="+mn-lt"/>
              </a:rPr>
              <a:t>{Customer, Address}</a:t>
            </a:r>
            <a:endParaRPr lang="en-GB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4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>
                                            <p:txEl>
                                              <p:charRg st="7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4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4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152400" y="381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GB" altLang="en-US" dirty="0">
                <a:solidFill>
                  <a:srgbClr val="FF0000"/>
                </a:solidFill>
              </a:rPr>
              <a:t>Normalization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447800"/>
          </a:xfrm>
          <a:ln/>
        </p:spPr>
        <p:txBody>
          <a:bodyPr vert="horz" wrap="square" lIns="90488" tIns="44450" rIns="90488" bIns="44450" anchor="t" anchorCtr="0"/>
          <a:p>
            <a:r>
              <a:rPr lang="en-GB" altLang="en-US" sz="2400" dirty="0"/>
              <a:t>1NF: </a:t>
            </a:r>
            <a:endParaRPr lang="en-GB" altLang="en-US" sz="2400" dirty="0"/>
          </a:p>
          <a:p>
            <a:pPr lvl="1"/>
            <a:r>
              <a:rPr lang="en-GB" altLang="en-US" sz="2000" dirty="0"/>
              <a:t>{</a:t>
            </a:r>
            <a:r>
              <a:rPr lang="en-GB" altLang="en-US" sz="2000" u="sng" dirty="0"/>
              <a:t>Order</a:t>
            </a:r>
            <a:r>
              <a:rPr lang="en-GB" altLang="en-US" sz="2000" dirty="0"/>
              <a:t>, </a:t>
            </a:r>
            <a:r>
              <a:rPr lang="en-GB" altLang="en-US" sz="2000" u="sng" dirty="0"/>
              <a:t>Product</a:t>
            </a:r>
            <a:r>
              <a:rPr lang="en-GB" altLang="en-US" sz="2000" dirty="0"/>
              <a:t>, Customer, Address, Quantity, UnitPrice}</a:t>
            </a:r>
            <a:endParaRPr lang="en-GB" altLang="en-US" sz="2000" dirty="0"/>
          </a:p>
          <a:p>
            <a:pPr lvl="1"/>
            <a:endParaRPr lang="en-GB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0225" y="1866900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2NF (no </a:t>
            </a:r>
            <a:r>
              <a:rPr kumimoji="1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</a:t>
            </a: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dependency on key)</a:t>
            </a:r>
            <a:endParaRPr kumimoji="1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{Product, </a:t>
            </a:r>
            <a:r>
              <a:rPr kumimoji="1" lang="en-GB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UnitPrice</a:t>
            </a: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{Order, Product, Quantity}</a:t>
            </a:r>
            <a:endParaRPr kumimoji="1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{Order, Customer, Address}</a:t>
            </a:r>
            <a:endParaRPr kumimoji="1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/>
            </a:pP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3NF (no </a:t>
            </a:r>
            <a:r>
              <a:rPr kumimoji="1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transitive</a:t>
            </a:r>
            <a:r>
              <a:rPr kumimoji="1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dependence on a key)</a:t>
            </a:r>
            <a:endParaRPr kumimoji="1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Product, </a:t>
            </a:r>
            <a:r>
              <a:rPr kumimoji="1" lang="en-GB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UnitPrice</a:t>
            </a: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{Order, Product, Quantity}</a:t>
            </a:r>
            <a:endParaRPr kumimoji="1" lang="en-GB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{Order, Customer} </a:t>
            </a:r>
            <a:endParaRPr kumimoji="1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/>
            </a:pPr>
            <a:r>
              <a:rPr kumimoji="1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{Customer, Address}</a:t>
            </a:r>
            <a:endParaRPr kumimoji="1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0" y="141288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NZ" altLang="en-US" dirty="0">
                <a:solidFill>
                  <a:srgbClr val="FF0000"/>
                </a:solidFill>
              </a:rPr>
              <a:t>Another example: Course Schedules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sz="half" idx="1"/>
          </p:nvPr>
        </p:nvSpPr>
        <p:spPr>
          <a:xfrm>
            <a:off x="0" y="1238250"/>
            <a:ext cx="8859838" cy="4903788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Consider a relation, Schedule, which stores information about times for various schedules of courses 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For example: labs for first years</a:t>
            </a:r>
            <a:endParaRPr lang="en-GB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sz="half" idx="2"/>
          </p:nvPr>
        </p:nvSpPr>
        <p:spPr>
          <a:xfrm>
            <a:off x="2743200" y="3048000"/>
            <a:ext cx="6407150" cy="4191000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Each course has several schedules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Only one schedule (of any course at all) takes place at any given time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Each student taking a course is assigned to a single schedule for it</a:t>
            </a:r>
            <a:endParaRPr lang="en-GB" altLang="en-US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3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charRg st="3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charRg st="3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10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charRg st="10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charRg st="10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NZ" altLang="en-US" dirty="0">
                <a:solidFill>
                  <a:srgbClr val="FF0000"/>
                </a:solidFill>
              </a:rPr>
              <a:t>FDs in the Course Schedule Relation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sz="half" idx="1"/>
          </p:nvPr>
        </p:nvSpPr>
        <p:spPr>
          <a:xfrm>
            <a:off x="539750" y="1981200"/>
            <a:ext cx="8604250" cy="4191000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Arial" panose="020B0604020202020204" pitchFamily="34" charset="0"/>
                <a:ea typeface="+mn-ea"/>
                <a:cs typeface="+mn-cs"/>
              </a:rPr>
              <a:t>Candidate keys: {Student, Course} and {Student, Time}</a:t>
            </a:r>
            <a:endParaRPr lang="en-GB" altLang="en-US" sz="2400" dirty="0"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buSzTx/>
            </a:pP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Schedule has the following non-trivial FDs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{Student, Course} </a:t>
            </a:r>
            <a:r>
              <a:rPr lang="en-NZ" altLang="en-US" sz="2000" dirty="0">
                <a:latin typeface="+mn-lt"/>
                <a:sym typeface="Symbol" pitchFamily="18" charset="2"/>
              </a:rPr>
              <a:t>-&gt; </a:t>
            </a:r>
            <a:r>
              <a:rPr lang="en-NZ" altLang="en-US" sz="2000" dirty="0">
                <a:latin typeface="+mn-lt"/>
              </a:rPr>
              <a:t> {Time}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{Time} </a:t>
            </a:r>
            <a:r>
              <a:rPr lang="en-NZ" altLang="en-US" sz="2000" dirty="0">
                <a:latin typeface="+mn-lt"/>
                <a:sym typeface="Symbol" pitchFamily="18" charset="2"/>
              </a:rPr>
              <a:t>-&gt; </a:t>
            </a:r>
            <a:r>
              <a:rPr lang="en-NZ" altLang="en-US" sz="2000" dirty="0">
                <a:latin typeface="+mn-lt"/>
              </a:rPr>
              <a:t> {Course}</a:t>
            </a:r>
            <a:endParaRPr lang="en-NZ" altLang="en-US" sz="2000" dirty="0">
              <a:latin typeface="+mn-lt"/>
            </a:endParaRPr>
          </a:p>
          <a:p>
            <a:pPr lvl="1">
              <a:buFontTx/>
            </a:pPr>
            <a:endParaRPr lang="en-NZ" altLang="en-US" sz="1600" dirty="0">
              <a:latin typeface="+mn-lt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Since there is </a:t>
            </a:r>
            <a:r>
              <a:rPr lang="en-NZ" altLang="en-US" sz="2400" b="1" dirty="0">
                <a:latin typeface="+mn-lt"/>
                <a:ea typeface="+mn-ea"/>
                <a:cs typeface="+mn-cs"/>
              </a:rPr>
              <a:t>no partial dependency(2NF) </a:t>
            </a:r>
            <a:r>
              <a:rPr lang="en-NZ" altLang="en-US" sz="2400" dirty="0">
                <a:latin typeface="+mn-lt"/>
                <a:ea typeface="+mn-ea"/>
                <a:cs typeface="+mn-cs"/>
              </a:rPr>
              <a:t>and </a:t>
            </a:r>
            <a:r>
              <a:rPr lang="en-NZ" altLang="en-US" sz="2400" b="1" dirty="0">
                <a:latin typeface="+mn-lt"/>
                <a:ea typeface="+mn-ea"/>
                <a:cs typeface="+mn-cs"/>
              </a:rPr>
              <a:t>no transitive dependency(3NF)</a:t>
            </a:r>
            <a:r>
              <a:rPr lang="en-NZ" altLang="en-US" sz="2400" dirty="0">
                <a:latin typeface="+mn-lt"/>
                <a:ea typeface="+mn-ea"/>
                <a:cs typeface="+mn-cs"/>
              </a:rPr>
              <a:t>, Schedule table is in 3NF</a:t>
            </a:r>
            <a:endParaRPr lang="en-NZ" altLang="en-US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42913" y="-39687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NZ" altLang="en-US" dirty="0">
                <a:solidFill>
                  <a:srgbClr val="FF0000"/>
                </a:solidFill>
              </a:rPr>
              <a:t>The Schedule Relation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grpSp>
        <p:nvGrpSpPr>
          <p:cNvPr id="37890" name="Group 3"/>
          <p:cNvGrpSpPr/>
          <p:nvPr/>
        </p:nvGrpSpPr>
        <p:grpSpPr>
          <a:xfrm>
            <a:off x="252413" y="992188"/>
            <a:ext cx="7215187" cy="4478337"/>
            <a:chOff x="1244" y="1344"/>
            <a:chExt cx="3685" cy="1931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1244" y="1378"/>
              <a:ext cx="3685" cy="1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Student 	Course		Time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John	 Databases		12:00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Mary	 Databases		12:00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Richard	 Databases		15:00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Richard	 Programming	10:00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Mary	 Programming	10:00</a:t>
              </a:r>
              <a:endParaRPr kumimoji="0" lang="en-NZ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NZ" sz="4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RebeccaProgramming</a:t>
              </a:r>
              <a:r>
                <a:rPr kumimoji="0" lang="en-NZ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13:00</a:t>
              </a:r>
              <a:endPara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54" name="Line 5"/>
            <p:cNvSpPr>
              <a:spLocks noChangeShapeType="1"/>
            </p:cNvSpPr>
            <p:nvPr/>
          </p:nvSpPr>
          <p:spPr bwMode="auto">
            <a:xfrm>
              <a:off x="2290" y="1344"/>
              <a:ext cx="8" cy="1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55" name="Line 6"/>
            <p:cNvSpPr>
              <a:spLocks noChangeShapeType="1"/>
            </p:cNvSpPr>
            <p:nvPr/>
          </p:nvSpPr>
          <p:spPr bwMode="auto">
            <a:xfrm>
              <a:off x="3923" y="1344"/>
              <a:ext cx="9" cy="1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256" name="Line 7"/>
            <p:cNvSpPr>
              <a:spLocks noChangeShapeType="1"/>
            </p:cNvSpPr>
            <p:nvPr/>
          </p:nvSpPr>
          <p:spPr bwMode="auto">
            <a:xfrm flipV="1">
              <a:off x="1247" y="1636"/>
              <a:ext cx="3682" cy="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9940" name="Text Box 8"/>
          <p:cNvSpPr txBox="1"/>
          <p:nvPr/>
        </p:nvSpPr>
        <p:spPr>
          <a:xfrm>
            <a:off x="258763" y="5395913"/>
            <a:ext cx="54381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NZ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Can you </a:t>
            </a:r>
            <a:r>
              <a:rPr lang="en-US" altLang="en-NZ" sz="2800" dirty="0">
                <a:solidFill>
                  <a:srgbClr val="000000"/>
                </a:solidFill>
                <a:latin typeface="Arial" panose="020B0604020202020204" pitchFamily="34" charset="0"/>
              </a:rPr>
              <a:t>find</a:t>
            </a:r>
            <a:r>
              <a:rPr lang="en-NZ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</a:t>
            </a:r>
            <a:r>
              <a:rPr lang="en-US" altLang="en-NZ" sz="2800" dirty="0">
                <a:solidFill>
                  <a:srgbClr val="000000"/>
                </a:solidFill>
                <a:latin typeface="Arial" panose="020B0604020202020204" pitchFamily="34" charset="0"/>
              </a:rPr>
              <a:t>candidate </a:t>
            </a:r>
            <a:r>
              <a:rPr lang="en-NZ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keys?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58763" y="6075363"/>
            <a:ext cx="896143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NZ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Candidate keys: {Student, Course} and {Student, Time}</a:t>
            </a:r>
            <a:endParaRPr lang="en-GB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3338" y="0"/>
            <a:ext cx="9097962" cy="388938"/>
          </a:xfrm>
          <a:ln/>
        </p:spPr>
        <p:txBody>
          <a:bodyPr vert="horz" wrap="square" lIns="90488" tIns="44450" rIns="90488" bIns="44450" anchor="ctr" anchorCtr="0"/>
          <a:p>
            <a:br>
              <a:rPr lang="en-GB" altLang="tr-TR" dirty="0">
                <a:solidFill>
                  <a:srgbClr val="FF0000"/>
                </a:solidFill>
              </a:rPr>
            </a:br>
            <a:br>
              <a:rPr lang="en-GB" altLang="tr-TR" dirty="0">
                <a:solidFill>
                  <a:srgbClr val="FF0000"/>
                </a:solidFill>
              </a:rPr>
            </a:br>
            <a:r>
              <a:rPr lang="en-GB" altLang="tr-TR" dirty="0">
                <a:solidFill>
                  <a:srgbClr val="FF0000"/>
                </a:solidFill>
              </a:rPr>
              <a:t>Today and next week </a:t>
            </a:r>
            <a:r>
              <a:rPr lang="" altLang="en-GB" dirty="0">
                <a:solidFill>
                  <a:srgbClr val="FF0000"/>
                </a:solidFill>
              </a:rPr>
              <a:t>we</a:t>
            </a:r>
            <a:r>
              <a:rPr lang="en-GB" altLang="tr-TR" dirty="0">
                <a:solidFill>
                  <a:srgbClr val="FF0000"/>
                </a:solidFill>
              </a:rPr>
              <a:t> will learn:</a:t>
            </a:r>
            <a:br>
              <a:rPr lang="en-GB" altLang="tr-TR" dirty="0">
                <a:solidFill>
                  <a:srgbClr val="FF0000"/>
                </a:solidFill>
              </a:rPr>
            </a:br>
            <a:endParaRPr lang="en-US" altLang="tr-TR" dirty="0">
              <a:solidFill>
                <a:srgbClr val="FF0000"/>
              </a:solidFill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-271462" y="388938"/>
            <a:ext cx="9263063" cy="46482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normalization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? Why do we need it?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does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dependency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mean? Why do we need it?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role does it play in the database design process?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Monotype Sorts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do the normal forms 1NF, 2NF, 3NF, BCNF mean?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normal forms can be transformed from lower normal forms to higher normal forms?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some situations require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normalization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information efficiently?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228600" y="6985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NZ" altLang="en-US" dirty="0">
                <a:solidFill>
                  <a:srgbClr val="FF0000"/>
                </a:solidFill>
              </a:rPr>
              <a:t>Anomalies in Schedule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38914" name="Rectangle 3"/>
          <p:cNvSpPr>
            <a:spLocks noGrp="1"/>
          </p:cNvSpPr>
          <p:nvPr>
            <p:ph sz="half" idx="1"/>
          </p:nvPr>
        </p:nvSpPr>
        <p:spPr>
          <a:xfrm>
            <a:off x="-11112" y="1174750"/>
            <a:ext cx="9123362" cy="4903788"/>
          </a:xfrm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INSERT anomalies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What if there is a new student with no class? You can’t add an empty schedule item (what if there is a new student with no class)</a:t>
            </a:r>
            <a:endParaRPr lang="en-NZ" altLang="en-US" sz="2000" dirty="0">
              <a:latin typeface="+mn-lt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UPDATE anomalies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Moving the 12:00 class to 9:00 means changing two rows</a:t>
            </a:r>
            <a:endParaRPr lang="en-NZ" altLang="en-US" sz="2000" dirty="0">
              <a:latin typeface="+mn-lt"/>
            </a:endParaRPr>
          </a:p>
          <a:p>
            <a:pPr>
              <a:buSzTx/>
            </a:pPr>
            <a:r>
              <a:rPr lang="en-NZ" altLang="en-US" sz="2400" dirty="0">
                <a:latin typeface="+mn-lt"/>
                <a:ea typeface="+mn-ea"/>
                <a:cs typeface="+mn-cs"/>
              </a:rPr>
              <a:t>DELETE anomalies</a:t>
            </a:r>
            <a:endParaRPr lang="en-NZ" altLang="en-US" sz="2400" dirty="0">
              <a:latin typeface="+mn-lt"/>
              <a:ea typeface="+mn-ea"/>
              <a:cs typeface="+mn-cs"/>
            </a:endParaRPr>
          </a:p>
          <a:p>
            <a:pPr lvl="1">
              <a:buFontTx/>
            </a:pPr>
            <a:r>
              <a:rPr lang="en-NZ" altLang="en-US" sz="2000" dirty="0">
                <a:latin typeface="+mn-lt"/>
              </a:rPr>
              <a:t>Deleting Rebecca removes one class(time/date) from schedule</a:t>
            </a:r>
            <a:endParaRPr lang="en-GB" altLang="en-US" sz="2000" dirty="0">
              <a:latin typeface="+mn-lt"/>
            </a:endParaRPr>
          </a:p>
        </p:txBody>
      </p:sp>
      <p:grpSp>
        <p:nvGrpSpPr>
          <p:cNvPr id="38915" name="Group 4"/>
          <p:cNvGrpSpPr/>
          <p:nvPr/>
        </p:nvGrpSpPr>
        <p:grpSpPr>
          <a:xfrm>
            <a:off x="4648200" y="4476750"/>
            <a:ext cx="4495800" cy="2376488"/>
            <a:chOff x="2018" y="1842"/>
            <a:chExt cx="2832" cy="1497"/>
          </a:xfrm>
        </p:grpSpPr>
        <p:sp>
          <p:nvSpPr>
            <p:cNvPr id="38916" name="Text Box 5"/>
            <p:cNvSpPr txBox="1"/>
            <p:nvPr/>
          </p:nvSpPr>
          <p:spPr>
            <a:xfrm>
              <a:off x="2018" y="1842"/>
              <a:ext cx="2832" cy="14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Student		Course		Time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endParaRPr lang="en-NZ" altLang="en-US" sz="8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John		Databases	12:00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Mary		Databases	12:00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Richard		Databases	15:00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Richard		Programming	10:00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Mary		Programming	10:00</a:t>
              </a:r>
              <a:endParaRPr lang="en-NZ" altLang="en-US" sz="2000" dirty="0">
                <a:latin typeface="Arial" panose="020B0604020202020204" pitchFamily="34" charset="0"/>
              </a:endParaRPr>
            </a:p>
            <a:p>
              <a:pPr eaLnBrk="0" hangingPunct="0">
                <a:buClrTx/>
                <a:buFontTx/>
              </a:pPr>
              <a:r>
                <a:rPr lang="en-NZ" altLang="en-US" sz="2000" dirty="0">
                  <a:latin typeface="Arial" panose="020B0604020202020204" pitchFamily="34" charset="0"/>
                </a:rPr>
                <a:t>Rebecca	Programming	13:00</a:t>
              </a:r>
              <a:endParaRPr lang="en-GB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38917" name="Line 6"/>
            <p:cNvSpPr/>
            <p:nvPr/>
          </p:nvSpPr>
          <p:spPr>
            <a:xfrm>
              <a:off x="3061" y="1842"/>
              <a:ext cx="0" cy="14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18" name="Line 7"/>
            <p:cNvSpPr/>
            <p:nvPr/>
          </p:nvSpPr>
          <p:spPr>
            <a:xfrm>
              <a:off x="4241" y="1842"/>
              <a:ext cx="0" cy="14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19" name="Line 8"/>
            <p:cNvSpPr/>
            <p:nvPr/>
          </p:nvSpPr>
          <p:spPr>
            <a:xfrm>
              <a:off x="2018" y="2114"/>
              <a:ext cx="281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Unvan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  <p:sp>
        <p:nvSpPr>
          <p:cNvPr id="8194" name="İçerik Yer Tutucusu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8195" name="İçerik Yer Tutucusu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8196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784225"/>
            <a:ext cx="8763000" cy="594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Unvan 1"/>
          <p:cNvSpPr txBox="1"/>
          <p:nvPr/>
        </p:nvSpPr>
        <p:spPr bwMode="auto">
          <a:xfrm>
            <a:off x="123825" y="114300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Watch https://www.youtube.com/watch?v=UrYLYV7WSHM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İçerik Yer Tutucusu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218" name="İçerik Yer Tutucusu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9219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695325"/>
            <a:ext cx="9067800" cy="601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Unvan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r>
              <a:rPr lang="en-US" altLang="en-US" dirty="0"/>
              <a:t>1NF</a:t>
            </a:r>
            <a:endParaRPr lang="tr-TR" altLang="en-US" dirty="0"/>
          </a:p>
        </p:txBody>
      </p:sp>
      <p:pic>
        <p:nvPicPr>
          <p:cNvPr id="1024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5112" y="269875"/>
            <a:ext cx="9144000" cy="318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77787" y="3505200"/>
            <a:ext cx="8994775" cy="3432175"/>
          </a:xfr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İçerik Yer Tutucusu 2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1266" name="İçerik Yer Tutucusu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en-US" altLang="en-US" dirty="0">
              <a:latin typeface="+mn-lt"/>
              <a:ea typeface="+mn-ea"/>
              <a:cs typeface="+mn-cs"/>
            </a:endParaRPr>
          </a:p>
        </p:txBody>
      </p:sp>
      <p:pic>
        <p:nvPicPr>
          <p:cNvPr id="11267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38313"/>
            <a:ext cx="9144000" cy="3381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Unvan 5"/>
          <p:cNvSpPr>
            <a:spLocks noGrp="1"/>
          </p:cNvSpPr>
          <p:nvPr>
            <p:ph type="title"/>
          </p:nvPr>
        </p:nvSpPr>
        <p:spPr>
          <a:xfrm>
            <a:off x="0" y="1008063"/>
            <a:ext cx="9372600" cy="460375"/>
          </a:xfrm>
          <a:ln/>
        </p:spPr>
        <p:txBody>
          <a:bodyPr vert="horz" wrap="square" lIns="90488" tIns="44450" rIns="90488" bIns="44450" anchor="ctr" anchorCtr="0">
            <a:spAutoFit/>
          </a:bodyPr>
          <a:p>
            <a:r>
              <a:rPr lang="en-US" altLang="en-US" sz="2400" dirty="0">
                <a:hlinkClick r:id="rId2"/>
              </a:rPr>
              <a:t>Watch https://www.youtube.com/watch?v=UrYLYV7WSHM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814388" y="-101600"/>
            <a:ext cx="8077200" cy="6096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/>
              <a:t>2NF</a:t>
            </a:r>
            <a:endParaRPr lang="tr-TR" altLang="en-US" dirty="0"/>
          </a:p>
        </p:txBody>
      </p:sp>
      <p:sp>
        <p:nvSpPr>
          <p:cNvPr id="12290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sp>
        <p:nvSpPr>
          <p:cNvPr id="12291" name="Content Placeholder 5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531813"/>
            <a:ext cx="9144000" cy="4881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457825"/>
            <a:ext cx="4672013" cy="1231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Content Placeholder 3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sp>
        <p:nvSpPr>
          <p:cNvPr id="13314" name="Content Placeholder 5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0488" tIns="44450" rIns="90488" bIns="44450" anchor="t" anchorCtr="0"/>
          <a:p>
            <a:pPr>
              <a:buSzTx/>
            </a:pPr>
            <a:endParaRPr lang="tr-TR" altLang="tr-TR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8" y="3629025"/>
            <a:ext cx="7953375" cy="322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37260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7" name="Title 1"/>
          <p:cNvSpPr>
            <a:spLocks noGrp="1"/>
          </p:cNvSpPr>
          <p:nvPr>
            <p:ph type="title"/>
          </p:nvPr>
        </p:nvSpPr>
        <p:spPr>
          <a:xfrm>
            <a:off x="814388" y="25400"/>
            <a:ext cx="8077200" cy="415925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dirty="0"/>
              <a:t>3NF</a:t>
            </a:r>
            <a:endParaRPr lang="tr-T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0</TotalTime>
  <Words>7306</Words>
  <Application>WPS Presentation</Application>
  <PresentationFormat>Ekran Gösterisi (4:3)</PresentationFormat>
  <Paragraphs>317</Paragraphs>
  <Slides>30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0" baseType="lpstr">
      <vt:lpstr>Arial</vt:lpstr>
      <vt:lpstr>SimSun</vt:lpstr>
      <vt:lpstr>Wingdings</vt:lpstr>
      <vt:lpstr>Droid Sans Fallback</vt:lpstr>
      <vt:lpstr>OpenSymbol</vt:lpstr>
      <vt:lpstr>Standard Symbols PS</vt:lpstr>
      <vt:lpstr>Times New Roman</vt:lpstr>
      <vt:lpstr>Book Antiqua</vt:lpstr>
      <vt:lpstr>Monotype Sorts</vt:lpstr>
      <vt:lpstr>Webdings</vt:lpstr>
      <vt:lpstr>Symbol</vt:lpstr>
      <vt:lpstr>Gubbi</vt:lpstr>
      <vt:lpstr>Helvetica</vt:lpstr>
      <vt:lpstr>lucida grande</vt:lpstr>
      <vt:lpstr>Monotype Sorts</vt:lpstr>
      <vt:lpstr>Microsoft YaHei</vt:lpstr>
      <vt:lpstr>Arial Unicode MS</vt:lpstr>
      <vt:lpstr>Webdings</vt:lpstr>
      <vt:lpstr>ifmx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Tugba Onal-Suzek</dc:creator>
  <cp:keywords>Chapter 1</cp:keywords>
  <dc:description>See the notes for information on how the slides are organized.</dc:description>
  <dc:subject>Database Management Systems</dc:subject>
  <cp:lastModifiedBy>Tuğba Önal Süzek</cp:lastModifiedBy>
  <cp:revision>319</cp:revision>
  <cp:lastPrinted>2024-11-11T06:24:55Z</cp:lastPrinted>
  <dcterms:created xsi:type="dcterms:W3CDTF">2024-11-11T06:24:55Z</dcterms:created>
  <dcterms:modified xsi:type="dcterms:W3CDTF">2024-11-11T06:24:55Z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