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8"/>
  </p:notesMasterIdLst>
  <p:handoutMasterIdLst>
    <p:handoutMasterId r:id="rId33"/>
  </p:handoutMasterIdLst>
  <p:sldIdLst>
    <p:sldId id="273" r:id="rId5"/>
    <p:sldId id="435" r:id="rId6"/>
    <p:sldId id="580" r:id="rId7"/>
    <p:sldId id="555" r:id="rId9"/>
    <p:sldId id="556" r:id="rId10"/>
    <p:sldId id="557" r:id="rId11"/>
    <p:sldId id="558" r:id="rId12"/>
    <p:sldId id="559" r:id="rId13"/>
    <p:sldId id="560" r:id="rId14"/>
    <p:sldId id="561" r:id="rId15"/>
    <p:sldId id="562" r:id="rId16"/>
    <p:sldId id="563" r:id="rId17"/>
    <p:sldId id="564" r:id="rId18"/>
    <p:sldId id="565" r:id="rId19"/>
    <p:sldId id="566" r:id="rId20"/>
    <p:sldId id="568" r:id="rId21"/>
    <p:sldId id="569" r:id="rId22"/>
    <p:sldId id="570" r:id="rId23"/>
    <p:sldId id="571" r:id="rId24"/>
    <p:sldId id="572" r:id="rId25"/>
    <p:sldId id="573" r:id="rId26"/>
    <p:sldId id="574" r:id="rId27"/>
    <p:sldId id="575" r:id="rId28"/>
    <p:sldId id="576" r:id="rId29"/>
    <p:sldId id="577" r:id="rId30"/>
    <p:sldId id="578" r:id="rId31"/>
    <p:sldId id="583" r:id="rId32"/>
  </p:sldIdLst>
  <p:sldSz cx="9144000" cy="6858000" type="screen4x3"/>
  <p:notesSz cx="6858000" cy="9117330"/>
  <p:defaultTextStyle>
    <a:defPPr>
      <a:defRPr lang="en-US"/>
    </a:defPPr>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00000"/>
    <a:srgbClr val="280049"/>
    <a:srgbClr val="171345"/>
    <a:srgbClr val="FFFDFB"/>
    <a:srgbClr val="29237D"/>
    <a:srgbClr val="4238C6"/>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533"/>
  </p:normalViewPr>
  <p:slideViewPr>
    <p:cSldViewPr showGuides="1">
      <p:cViewPr varScale="1">
        <p:scale>
          <a:sx n="80" d="100"/>
          <a:sy n="80" d="100"/>
        </p:scale>
        <p:origin x="9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body" sz="quarter" idx="3"/>
          </p:nvPr>
        </p:nvSpPr>
        <p:spPr bwMode="auto">
          <a:xfrm>
            <a:off x="914400" y="4330700"/>
            <a:ext cx="5029200" cy="4102100"/>
          </a:xfrm>
          <a:prstGeom prst="rect">
            <a:avLst/>
          </a:prstGeom>
          <a:noFill/>
          <a:ln w="12700">
            <a:noFill/>
            <a:miter lim="800000"/>
          </a:ln>
          <a:effectLst/>
        </p:spPr>
        <p:txBody>
          <a:bodyPr vert="horz" wrap="square" lIns="90488" tIns="44450" rIns="90488" bIns="444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Click to edit Master notes styles</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123" name="Rectangle 3"/>
          <p:cNvSpPr>
            <a:spLocks noGrp="1" noRot="1" noChangeAspect="1" noTextEdit="1"/>
          </p:cNvSpPr>
          <p:nvPr>
            <p:ph type="sldImg"/>
          </p:nvPr>
        </p:nvSpPr>
        <p:spPr>
          <a:xfrm>
            <a:off x="1158875" y="690563"/>
            <a:ext cx="4540250" cy="3405187"/>
          </a:xfrm>
          <a:prstGeom prst="rect">
            <a:avLst/>
          </a:prstGeom>
          <a:noFill/>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Image Placeholder 1"/>
          <p:cNvSpPr>
            <a:spLocks noGrp="1" noRot="1" noChangeAspect="1" noTextEdit="1"/>
          </p:cNvSpPr>
          <p:nvPr>
            <p:ph type="sldImg"/>
          </p:nvPr>
        </p:nvSpPr>
        <p:spPr>
          <a:xfrm>
            <a:off x="1150938" y="692150"/>
            <a:ext cx="4556125" cy="3416300"/>
          </a:xfrm>
          <a:ln/>
        </p:spPr>
      </p:sp>
      <p:sp>
        <p:nvSpPr>
          <p:cNvPr id="9218"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Image Placeholder 1"/>
          <p:cNvSpPr>
            <a:spLocks noGrp="1" noRot="1" noChangeAspect="1" noTextEdit="1"/>
          </p:cNvSpPr>
          <p:nvPr>
            <p:ph type="sldImg"/>
          </p:nvPr>
        </p:nvSpPr>
        <p:spPr>
          <a:xfrm>
            <a:off x="1150938" y="692150"/>
            <a:ext cx="4556125" cy="3416300"/>
          </a:xfrm>
          <a:ln/>
        </p:spPr>
      </p:sp>
      <p:sp>
        <p:nvSpPr>
          <p:cNvPr id="41986"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Image Placeholder 1"/>
          <p:cNvSpPr>
            <a:spLocks noGrp="1" noRot="1" noChangeAspect="1" noTextEdit="1"/>
          </p:cNvSpPr>
          <p:nvPr>
            <p:ph type="sldImg"/>
          </p:nvPr>
        </p:nvSpPr>
        <p:spPr>
          <a:xfrm>
            <a:off x="1150938" y="692150"/>
            <a:ext cx="4556125" cy="3416300"/>
          </a:xfrm>
          <a:ln/>
        </p:spPr>
      </p:sp>
      <p:sp>
        <p:nvSpPr>
          <p:cNvPr id="25602"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Image Placeholder 1"/>
          <p:cNvSpPr>
            <a:spLocks noGrp="1" noRot="1" noChangeAspect="1" noTextEdit="1"/>
          </p:cNvSpPr>
          <p:nvPr>
            <p:ph type="sldImg"/>
          </p:nvPr>
        </p:nvSpPr>
        <p:spPr>
          <a:xfrm>
            <a:off x="1150938" y="692150"/>
            <a:ext cx="4556125" cy="3416300"/>
          </a:xfrm>
          <a:ln/>
        </p:spPr>
      </p:sp>
      <p:sp>
        <p:nvSpPr>
          <p:cNvPr id="27650"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Slide Image Placeholder 1"/>
          <p:cNvSpPr>
            <a:spLocks noGrp="1" noRot="1" noChangeAspect="1" noTextEdit="1"/>
          </p:cNvSpPr>
          <p:nvPr>
            <p:ph type="sldImg"/>
          </p:nvPr>
        </p:nvSpPr>
        <p:spPr>
          <a:xfrm>
            <a:off x="1150938" y="692150"/>
            <a:ext cx="4556125" cy="3416300"/>
          </a:xfrm>
          <a:ln/>
        </p:spPr>
      </p:sp>
      <p:sp>
        <p:nvSpPr>
          <p:cNvPr id="29698"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Image Placeholder 1"/>
          <p:cNvSpPr>
            <a:spLocks noGrp="1" noRot="1" noChangeAspect="1" noTextEdit="1"/>
          </p:cNvSpPr>
          <p:nvPr>
            <p:ph type="sldImg"/>
          </p:nvPr>
        </p:nvSpPr>
        <p:spPr>
          <a:xfrm>
            <a:off x="1150938" y="692150"/>
            <a:ext cx="4556125" cy="3416300"/>
          </a:xfrm>
          <a:ln/>
        </p:spPr>
      </p:sp>
      <p:sp>
        <p:nvSpPr>
          <p:cNvPr id="31746"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lide Image Placeholder 1"/>
          <p:cNvSpPr>
            <a:spLocks noGrp="1" noRot="1" noChangeAspect="1" noTextEdit="1"/>
          </p:cNvSpPr>
          <p:nvPr>
            <p:ph type="sldImg"/>
          </p:nvPr>
        </p:nvSpPr>
        <p:spPr>
          <a:xfrm>
            <a:off x="1150938" y="692150"/>
            <a:ext cx="4556125" cy="3416300"/>
          </a:xfrm>
          <a:ln/>
        </p:spPr>
      </p:sp>
      <p:sp>
        <p:nvSpPr>
          <p:cNvPr id="33794"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Image Placeholder 1"/>
          <p:cNvSpPr>
            <a:spLocks noGrp="1" noRot="1" noChangeAspect="1" noTextEdit="1"/>
          </p:cNvSpPr>
          <p:nvPr>
            <p:ph type="sldImg"/>
          </p:nvPr>
        </p:nvSpPr>
        <p:spPr>
          <a:xfrm>
            <a:off x="1150938" y="692150"/>
            <a:ext cx="4556125" cy="3416300"/>
          </a:xfrm>
          <a:ln/>
        </p:spPr>
      </p:sp>
      <p:sp>
        <p:nvSpPr>
          <p:cNvPr id="35842"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Slide Image Placeholder 1"/>
          <p:cNvSpPr>
            <a:spLocks noGrp="1" noRot="1" noChangeAspect="1" noTextEdit="1"/>
          </p:cNvSpPr>
          <p:nvPr>
            <p:ph type="sldImg"/>
          </p:nvPr>
        </p:nvSpPr>
        <p:spPr>
          <a:xfrm>
            <a:off x="1150938" y="692150"/>
            <a:ext cx="4556125" cy="3416300"/>
          </a:xfrm>
          <a:ln/>
        </p:spPr>
      </p:sp>
      <p:sp>
        <p:nvSpPr>
          <p:cNvPr id="37890"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Image Placeholder 1"/>
          <p:cNvSpPr>
            <a:spLocks noGrp="1" noRot="1" noChangeAspect="1" noTextEdit="1"/>
          </p:cNvSpPr>
          <p:nvPr>
            <p:ph type="sldImg"/>
          </p:nvPr>
        </p:nvSpPr>
        <p:spPr>
          <a:xfrm>
            <a:off x="1150938" y="692150"/>
            <a:ext cx="4556125" cy="3416300"/>
          </a:xfrm>
          <a:ln/>
        </p:spPr>
      </p:sp>
      <p:sp>
        <p:nvSpPr>
          <p:cNvPr id="39938" name="Notes Placeholder 2"/>
          <p:cNvSpPr>
            <a:spLocks noGrp="1"/>
          </p:cNvSpPr>
          <p:nvPr>
            <p:ph type="body"/>
          </p:nvPr>
        </p:nvSpPr>
        <p:spPr>
          <a:ln/>
        </p:spPr>
        <p:txBody>
          <a:bodyPr wrap="square" lIns="90488" tIns="44450" rIns="90488" bIns="44450" anchor="t"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685800"/>
            <a:ext cx="1943100" cy="53721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838200" y="685800"/>
            <a:ext cx="5676900" cy="53721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772400" cy="1104900"/>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sz="half" idx="1"/>
          </p:nvPr>
        </p:nvSpPr>
        <p:spPr>
          <a:xfrm>
            <a:off x="838200" y="1981200"/>
            <a:ext cx="3810000" cy="40767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lipArt Placeholder 3"/>
          <p:cNvSpPr>
            <a:spLocks noGrp="1"/>
          </p:cNvSpPr>
          <p:nvPr>
            <p:ph type="clipArt" sz="half" idx="2"/>
          </p:nvPr>
        </p:nvSpPr>
        <p:spPr>
          <a:xfrm>
            <a:off x="4800600" y="1981200"/>
            <a:ext cx="3810000" cy="40767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endParaRPr kumimoji="0" lang="en-US" sz="28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85800" y="533400"/>
            <a:ext cx="5676900" cy="55626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685800"/>
            <a:ext cx="1943100" cy="53721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838200" y="685800"/>
            <a:ext cx="5676900" cy="53721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772400" cy="1104900"/>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sz="half" idx="1"/>
          </p:nvPr>
        </p:nvSpPr>
        <p:spPr>
          <a:xfrm>
            <a:off x="838200" y="1981200"/>
            <a:ext cx="3810000" cy="40767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lipArt Placeholder 3"/>
          <p:cNvSpPr>
            <a:spLocks noGrp="1"/>
          </p:cNvSpPr>
          <p:nvPr>
            <p:ph type="clipArt" sz="half" idx="2"/>
          </p:nvPr>
        </p:nvSpPr>
        <p:spPr>
          <a:xfrm>
            <a:off x="4800600" y="1981200"/>
            <a:ext cx="3810000" cy="40767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endParaRPr kumimoji="0" lang="en-US" sz="28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B"/>
        </a:solidFill>
        <a:effectLst/>
      </p:bgPr>
    </p:bg>
    <p:spTree>
      <p:nvGrpSpPr>
        <p:cNvPr id="1" name=""/>
        <p:cNvGrpSpPr/>
        <p:nvPr/>
      </p:nvGrpSpPr>
      <p:grpSpPr/>
      <p:sp>
        <p:nvSpPr>
          <p:cNvPr id="1026" name="Rectangle 9"/>
          <p:cNvSpPr>
            <a:spLocks noGrp="1"/>
          </p:cNvSpPr>
          <p:nvPr>
            <p:ph type="title"/>
          </p:nvPr>
        </p:nvSpPr>
        <p:spPr>
          <a:xfrm>
            <a:off x="838200" y="685800"/>
            <a:ext cx="7772400" cy="1104900"/>
          </a:xfrm>
          <a:prstGeom prst="rect">
            <a:avLst/>
          </a:prstGeom>
          <a:noFill/>
          <a:ln w="12700">
            <a:noFill/>
          </a:ln>
        </p:spPr>
        <p:txBody>
          <a:bodyPr lIns="90488" tIns="44450" rIns="90488" bIns="44450" anchor="ctr" anchorCtr="0"/>
          <a:p>
            <a:pPr lvl="0"/>
            <a:r>
              <a:rPr lang="en-US" altLang="en-US" dirty="0"/>
              <a:t>Click to edit Master title style</a:t>
            </a:r>
            <a:endParaRPr lang="en-US" altLang="en-US" dirty="0"/>
          </a:p>
        </p:txBody>
      </p:sp>
      <p:sp>
        <p:nvSpPr>
          <p:cNvPr id="1027" name="Rectangle 10"/>
          <p:cNvSpPr>
            <a:spLocks noGrp="1"/>
          </p:cNvSpPr>
          <p:nvPr>
            <p:ph type="body"/>
          </p:nvPr>
        </p:nvSpPr>
        <p:spPr>
          <a:xfrm>
            <a:off x="838200" y="1981200"/>
            <a:ext cx="7772400" cy="4076700"/>
          </a:xfrm>
          <a:prstGeom prst="rect">
            <a:avLst/>
          </a:prstGeom>
          <a:noFill/>
          <a:ln w="12700">
            <a:noFill/>
          </a:ln>
        </p:spPr>
        <p:txBody>
          <a:bodyPr lIns="90488" tIns="44450" rIns="90488" bIns="44450"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12"/>
          <p:cNvSpPr>
            <a:spLocks noChangeArrowheads="1"/>
          </p:cNvSpPr>
          <p:nvPr/>
        </p:nvSpPr>
        <p:spPr bwMode="auto">
          <a:xfrm>
            <a:off x="8645525" y="6488113"/>
            <a:ext cx="40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2F2CA5F-AF15-4819-990E-A9431FCB8F44}" type="slidenum">
              <a:rPr kumimoji="0" lang="en-US" sz="1400" b="0" i="0" u="none" strike="noStrike" kern="1200" cap="none" spc="0" normalizeH="0" baseline="0" noProof="0" smtClean="0">
                <a:ln>
                  <a:noFill/>
                </a:ln>
                <a:solidFill>
                  <a:schemeClr val="tx2"/>
                </a:solidFill>
                <a:effectLst/>
                <a:uLnTx/>
                <a:uFillTx/>
                <a:latin typeface="Book Antiqua" pitchFamily="18" charset="0"/>
                <a:ea typeface="+mn-ea"/>
                <a:cs typeface="+mn-cs"/>
              </a:rPr>
            </a:fld>
            <a:endParaRPr kumimoji="0" lang="en-US" sz="1400" b="0" i="0" u="none" strike="noStrike" kern="1200" cap="none" spc="0" normalizeH="0" baseline="0" noProof="0">
              <a:ln>
                <a:noFill/>
              </a:ln>
              <a:solidFill>
                <a:schemeClr val="tx2"/>
              </a:solidFill>
              <a:effectLst/>
              <a:uLnTx/>
              <a:uFillTx/>
              <a:latin typeface="Book Antiqua"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2"/>
          </a:solidFill>
          <a:latin typeface="+mn-lt"/>
        </a:defRPr>
      </a:lvl2pPr>
      <a:lvl3pPr marL="1143000" indent="-228600" algn="l" rtl="0" eaLnBrk="0" fontAlgn="base" hangingPunct="0">
        <a:spcBef>
          <a:spcPct val="20000"/>
        </a:spcBef>
        <a:spcAft>
          <a:spcPct val="0"/>
        </a:spcAft>
        <a:buClr>
          <a:schemeClr val="tx2"/>
        </a:buClr>
        <a:buChar char="•"/>
        <a:defRPr sz="2000">
          <a:solidFill>
            <a:schemeClr val="tx2"/>
          </a:solidFill>
          <a:latin typeface="+mn-lt"/>
        </a:defRPr>
      </a:lvl3pPr>
      <a:lvl4pPr marL="1600200" indent="-228600" algn="l" rtl="0" eaLnBrk="0" fontAlgn="base" hangingPunct="0">
        <a:spcBef>
          <a:spcPct val="20000"/>
        </a:spcBef>
        <a:spcAft>
          <a:spcPct val="0"/>
        </a:spcAft>
        <a:buClr>
          <a:schemeClr val="tx2"/>
        </a:buClr>
        <a:buChar char="–"/>
        <a:defRPr sz="2000">
          <a:solidFill>
            <a:schemeClr val="tx2"/>
          </a:solidFill>
          <a:latin typeface="+mn-lt"/>
        </a:defRPr>
      </a:lvl4pPr>
      <a:lvl5pPr marL="2057400" indent="-228600" algn="l" rtl="0" eaLnBrk="0" fontAlgn="base" hangingPunct="0">
        <a:spcBef>
          <a:spcPct val="20000"/>
        </a:spcBef>
        <a:spcAft>
          <a:spcPct val="0"/>
        </a:spcAft>
        <a:buClr>
          <a:schemeClr val="tx2"/>
        </a:buClr>
        <a:buChar char="–"/>
        <a:defRPr sz="2000">
          <a:solidFill>
            <a:schemeClr val="tx2"/>
          </a:solidFill>
          <a:latin typeface="+mn-lt"/>
        </a:defRPr>
      </a:lvl5pPr>
      <a:lvl6pPr marL="2514600" indent="-228600" algn="l" rtl="0" eaLnBrk="0" fontAlgn="base" hangingPunct="0">
        <a:spcBef>
          <a:spcPct val="20000"/>
        </a:spcBef>
        <a:spcAft>
          <a:spcPct val="0"/>
        </a:spcAft>
        <a:buClr>
          <a:schemeClr val="tx2"/>
        </a:buClr>
        <a:buChar char="–"/>
        <a:defRPr sz="2000">
          <a:solidFill>
            <a:schemeClr val="tx2"/>
          </a:solidFill>
          <a:latin typeface="+mn-lt"/>
        </a:defRPr>
      </a:lvl6pPr>
      <a:lvl7pPr marL="2971800" indent="-228600" algn="l" rtl="0" eaLnBrk="0" fontAlgn="base" hangingPunct="0">
        <a:spcBef>
          <a:spcPct val="20000"/>
        </a:spcBef>
        <a:spcAft>
          <a:spcPct val="0"/>
        </a:spcAft>
        <a:buClr>
          <a:schemeClr val="tx2"/>
        </a:buClr>
        <a:buChar char="–"/>
        <a:defRPr sz="2000">
          <a:solidFill>
            <a:schemeClr val="tx2"/>
          </a:solidFill>
          <a:latin typeface="+mn-lt"/>
        </a:defRPr>
      </a:lvl7pPr>
      <a:lvl8pPr marL="3429000" indent="-228600" algn="l" rtl="0" eaLnBrk="0" fontAlgn="base" hangingPunct="0">
        <a:spcBef>
          <a:spcPct val="20000"/>
        </a:spcBef>
        <a:spcAft>
          <a:spcPct val="0"/>
        </a:spcAft>
        <a:buClr>
          <a:schemeClr val="tx2"/>
        </a:buClr>
        <a:buChar char="–"/>
        <a:defRPr sz="2000">
          <a:solidFill>
            <a:schemeClr val="tx2"/>
          </a:solidFill>
          <a:latin typeface="+mn-lt"/>
        </a:defRPr>
      </a:lvl8pPr>
      <a:lvl9pPr marL="3886200" indent="-228600" algn="l" rtl="0" eaLnBrk="0" fontAlgn="base" hangingPunct="0">
        <a:spcBef>
          <a:spcPct val="20000"/>
        </a:spcBef>
        <a:spcAft>
          <a:spcPct val="0"/>
        </a:spcAft>
        <a:buClr>
          <a:schemeClr val="tx2"/>
        </a:buClr>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533400"/>
            <a:ext cx="7772400" cy="8382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2051" name="Rectangle 3"/>
          <p:cNvSpPr>
            <a:spLocks noGrp="1"/>
          </p:cNvSpPr>
          <p:nvPr>
            <p:ph type="body"/>
          </p:nvPr>
        </p:nvSpPr>
        <p:spPr>
          <a:xfrm>
            <a:off x="685800" y="1676400"/>
            <a:ext cx="7772400" cy="4419600"/>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939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u="none"/>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9397" name="Rectangle 5"/>
          <p:cNvSpPr>
            <a:spLocks noGrp="1" noChangeArrowheads="1"/>
          </p:cNvSpPr>
          <p:nvPr>
            <p:ph type="ftr" sz="quarter" idx="3"/>
          </p:nvPr>
        </p:nvSpPr>
        <p:spPr bwMode="auto">
          <a:xfrm>
            <a:off x="2514600" y="6248400"/>
            <a:ext cx="4038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u="none"/>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9398"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u="none"/>
            </a:lvl1pPr>
          </a:lstStyle>
          <a:p>
            <a:pPr marL="0" marR="0" lvl="0" indent="0" algn="r" defTabSz="914400" rtl="0" eaLnBrk="1" fontAlgn="base" latinLnBrk="0" hangingPunct="1">
              <a:lnSpc>
                <a:spcPct val="100000"/>
              </a:lnSpc>
              <a:spcBef>
                <a:spcPct val="0"/>
              </a:spcBef>
              <a:spcAft>
                <a:spcPct val="0"/>
              </a:spcAft>
              <a:buClrTx/>
              <a:buSzTx/>
              <a:buFontTx/>
              <a:buNone/>
              <a:defRPr/>
            </a:pPr>
            <a:fld id="{23DDDF5C-3C4E-4763-9642-D0A107B343AE}"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DFB"/>
        </a:solidFill>
        <a:effectLst/>
      </p:bgPr>
    </p:bg>
    <p:spTree>
      <p:nvGrpSpPr>
        <p:cNvPr id="1" name=""/>
        <p:cNvGrpSpPr/>
        <p:nvPr/>
      </p:nvGrpSpPr>
      <p:grpSpPr/>
      <p:sp>
        <p:nvSpPr>
          <p:cNvPr id="3074" name="Rectangle 9"/>
          <p:cNvSpPr>
            <a:spLocks noGrp="1"/>
          </p:cNvSpPr>
          <p:nvPr>
            <p:ph type="title"/>
          </p:nvPr>
        </p:nvSpPr>
        <p:spPr>
          <a:xfrm>
            <a:off x="838200" y="685800"/>
            <a:ext cx="7772400" cy="1104900"/>
          </a:xfrm>
          <a:prstGeom prst="rect">
            <a:avLst/>
          </a:prstGeom>
          <a:noFill/>
          <a:ln w="12700">
            <a:noFill/>
          </a:ln>
        </p:spPr>
        <p:txBody>
          <a:bodyPr lIns="90488" tIns="44450" rIns="90488" bIns="44450" anchor="ctr" anchorCtr="0"/>
          <a:p>
            <a:pPr lvl="0"/>
            <a:r>
              <a:rPr lang="en-US" altLang="en-US" dirty="0"/>
              <a:t>Click to edit Master title style</a:t>
            </a:r>
            <a:endParaRPr lang="en-US" altLang="en-US" dirty="0"/>
          </a:p>
        </p:txBody>
      </p:sp>
      <p:sp>
        <p:nvSpPr>
          <p:cNvPr id="3075" name="Rectangle 10"/>
          <p:cNvSpPr>
            <a:spLocks noGrp="1"/>
          </p:cNvSpPr>
          <p:nvPr>
            <p:ph type="body"/>
          </p:nvPr>
        </p:nvSpPr>
        <p:spPr>
          <a:xfrm>
            <a:off x="838200" y="1981200"/>
            <a:ext cx="7772400" cy="4076700"/>
          </a:xfrm>
          <a:prstGeom prst="rect">
            <a:avLst/>
          </a:prstGeom>
          <a:noFill/>
          <a:ln w="12700">
            <a:noFill/>
          </a:ln>
        </p:spPr>
        <p:txBody>
          <a:bodyPr lIns="90488" tIns="44450" rIns="90488" bIns="44450"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12"/>
          <p:cNvSpPr>
            <a:spLocks noChangeArrowheads="1"/>
          </p:cNvSpPr>
          <p:nvPr/>
        </p:nvSpPr>
        <p:spPr bwMode="auto">
          <a:xfrm>
            <a:off x="8645525" y="6488113"/>
            <a:ext cx="40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2F2CA5F-AF15-4819-990E-A9431FCB8F44}" type="slidenum">
              <a:rPr kumimoji="0" lang="en-US" sz="1400" b="0" i="0" u="none" strike="noStrike" kern="1200" cap="none" spc="0" normalizeH="0" baseline="0" noProof="0" smtClean="0">
                <a:ln>
                  <a:noFill/>
                </a:ln>
                <a:solidFill>
                  <a:schemeClr val="tx2"/>
                </a:solidFill>
                <a:effectLst/>
                <a:uLnTx/>
                <a:uFillTx/>
                <a:latin typeface="Book Antiqua" pitchFamily="18" charset="0"/>
                <a:ea typeface="+mn-ea"/>
                <a:cs typeface="+mn-cs"/>
              </a:rPr>
            </a:fld>
            <a:endParaRPr kumimoji="0" lang="en-US" sz="1400" b="0" i="0" u="none" strike="noStrike" kern="1200" cap="none" spc="0" normalizeH="0" baseline="0" noProof="0">
              <a:ln>
                <a:noFill/>
              </a:ln>
              <a:solidFill>
                <a:schemeClr val="tx2"/>
              </a:solidFill>
              <a:effectLst/>
              <a:uLnTx/>
              <a:uFillTx/>
              <a:latin typeface="Book Antiqua"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2"/>
          </a:solidFill>
          <a:latin typeface="+mn-lt"/>
        </a:defRPr>
      </a:lvl2pPr>
      <a:lvl3pPr marL="1143000" indent="-228600" algn="l" rtl="0" eaLnBrk="0" fontAlgn="base" hangingPunct="0">
        <a:spcBef>
          <a:spcPct val="20000"/>
        </a:spcBef>
        <a:spcAft>
          <a:spcPct val="0"/>
        </a:spcAft>
        <a:buClr>
          <a:schemeClr val="tx2"/>
        </a:buClr>
        <a:buChar char="•"/>
        <a:defRPr sz="2000">
          <a:solidFill>
            <a:schemeClr val="tx2"/>
          </a:solidFill>
          <a:latin typeface="+mn-lt"/>
        </a:defRPr>
      </a:lvl3pPr>
      <a:lvl4pPr marL="1600200" indent="-228600" algn="l" rtl="0" eaLnBrk="0" fontAlgn="base" hangingPunct="0">
        <a:spcBef>
          <a:spcPct val="20000"/>
        </a:spcBef>
        <a:spcAft>
          <a:spcPct val="0"/>
        </a:spcAft>
        <a:buClr>
          <a:schemeClr val="tx2"/>
        </a:buClr>
        <a:buChar char="–"/>
        <a:defRPr sz="2000">
          <a:solidFill>
            <a:schemeClr val="tx2"/>
          </a:solidFill>
          <a:latin typeface="+mn-lt"/>
        </a:defRPr>
      </a:lvl4pPr>
      <a:lvl5pPr marL="2057400" indent="-228600" algn="l" rtl="0" eaLnBrk="0" fontAlgn="base" hangingPunct="0">
        <a:spcBef>
          <a:spcPct val="20000"/>
        </a:spcBef>
        <a:spcAft>
          <a:spcPct val="0"/>
        </a:spcAft>
        <a:buClr>
          <a:schemeClr val="tx2"/>
        </a:buClr>
        <a:buChar char="–"/>
        <a:defRPr sz="2000">
          <a:solidFill>
            <a:schemeClr val="tx2"/>
          </a:solidFill>
          <a:latin typeface="+mn-lt"/>
        </a:defRPr>
      </a:lvl5pPr>
      <a:lvl6pPr marL="2514600" indent="-228600" algn="l" rtl="0" eaLnBrk="0" fontAlgn="base" hangingPunct="0">
        <a:spcBef>
          <a:spcPct val="20000"/>
        </a:spcBef>
        <a:spcAft>
          <a:spcPct val="0"/>
        </a:spcAft>
        <a:buClr>
          <a:schemeClr val="tx2"/>
        </a:buClr>
        <a:buChar char="–"/>
        <a:defRPr sz="2000">
          <a:solidFill>
            <a:schemeClr val="tx2"/>
          </a:solidFill>
          <a:latin typeface="+mn-lt"/>
        </a:defRPr>
      </a:lvl6pPr>
      <a:lvl7pPr marL="2971800" indent="-228600" algn="l" rtl="0" eaLnBrk="0" fontAlgn="base" hangingPunct="0">
        <a:spcBef>
          <a:spcPct val="20000"/>
        </a:spcBef>
        <a:spcAft>
          <a:spcPct val="0"/>
        </a:spcAft>
        <a:buClr>
          <a:schemeClr val="tx2"/>
        </a:buClr>
        <a:buChar char="–"/>
        <a:defRPr sz="2000">
          <a:solidFill>
            <a:schemeClr val="tx2"/>
          </a:solidFill>
          <a:latin typeface="+mn-lt"/>
        </a:defRPr>
      </a:lvl7pPr>
      <a:lvl8pPr marL="3429000" indent="-228600" algn="l" rtl="0" eaLnBrk="0" fontAlgn="base" hangingPunct="0">
        <a:spcBef>
          <a:spcPct val="20000"/>
        </a:spcBef>
        <a:spcAft>
          <a:spcPct val="0"/>
        </a:spcAft>
        <a:buClr>
          <a:schemeClr val="tx2"/>
        </a:buClr>
        <a:buChar char="–"/>
        <a:defRPr sz="2000">
          <a:solidFill>
            <a:schemeClr val="tx2"/>
          </a:solidFill>
          <a:latin typeface="+mn-lt"/>
        </a:defRPr>
      </a:lvl8pPr>
      <a:lvl9pPr marL="3886200" indent="-228600" algn="l" rtl="0" eaLnBrk="0" fontAlgn="base" hangingPunct="0">
        <a:spcBef>
          <a:spcPct val="20000"/>
        </a:spcBef>
        <a:spcAft>
          <a:spcPct val="0"/>
        </a:spcAft>
        <a:buClr>
          <a:schemeClr val="tx2"/>
        </a:buClr>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outube.com/watch?v=s1DNVWKeQ_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Number Placeholder 5"/>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sp>
        <p:nvSpPr>
          <p:cNvPr id="6146" name="Rectangle 2"/>
          <p:cNvSpPr>
            <a:spLocks noGrp="1"/>
          </p:cNvSpPr>
          <p:nvPr>
            <p:ph type="ctrTitle"/>
          </p:nvPr>
        </p:nvSpPr>
        <p:spPr>
          <a:xfrm>
            <a:off x="304800" y="228600"/>
            <a:ext cx="7772400" cy="1981200"/>
          </a:xfrm>
          <a:ln/>
        </p:spPr>
        <p:txBody>
          <a:bodyPr vert="horz" wrap="square" lIns="91440" tIns="45720" rIns="91440" bIns="45720" anchor="ctr" anchorCtr="0"/>
          <a:p>
            <a:pPr eaLnBrk="1" hangingPunct="1">
              <a:buClrTx/>
              <a:buSzTx/>
              <a:buFontTx/>
            </a:pPr>
            <a:r>
              <a:rPr lang="en-US" altLang="en-US" dirty="0">
                <a:solidFill>
                  <a:srgbClr val="FF0000"/>
                </a:solidFill>
              </a:rPr>
              <a:t>CENG 3005 </a:t>
            </a:r>
            <a:br>
              <a:rPr lang="en-US" altLang="en-US" dirty="0">
                <a:solidFill>
                  <a:srgbClr val="FF0000"/>
                </a:solidFill>
              </a:rPr>
            </a:br>
            <a:r>
              <a:rPr lang="en-US" altLang="en-US" dirty="0">
                <a:solidFill>
                  <a:srgbClr val="FF0000"/>
                </a:solidFill>
              </a:rPr>
              <a:t>Database Management Systems</a:t>
            </a:r>
            <a:br>
              <a:rPr lang="en-US" altLang="en-US" dirty="0">
                <a:solidFill>
                  <a:srgbClr val="FF0000"/>
                </a:solidFill>
              </a:rPr>
            </a:br>
            <a:r>
              <a:rPr lang="en-US" altLang="en-US" dirty="0">
                <a:solidFill>
                  <a:srgbClr val="FF0000"/>
                </a:solidFill>
              </a:rPr>
              <a:t>Week 9</a:t>
            </a:r>
            <a:endParaRPr lang="en-US" altLang="en-US" dirty="0">
              <a:solidFill>
                <a:srgbClr val="FF0000"/>
              </a:solidFill>
            </a:endParaRPr>
          </a:p>
        </p:txBody>
      </p:sp>
      <p:sp>
        <p:nvSpPr>
          <p:cNvPr id="4100" name="Rectangle 3"/>
          <p:cNvSpPr>
            <a:spLocks noGrp="1" noChangeArrowheads="1"/>
          </p:cNvSpPr>
          <p:nvPr>
            <p:ph type="subTitle" idx="1"/>
          </p:nvPr>
        </p:nvSpPr>
        <p:spPr>
          <a:xfrm>
            <a:off x="533400" y="2743200"/>
            <a:ext cx="8534400" cy="24384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tx1"/>
                </a:solidFill>
                <a:effectLst/>
                <a:uLnTx/>
                <a:uFillTx/>
                <a:latin typeface="+mn-lt"/>
                <a:ea typeface="+mn-ea"/>
                <a:cs typeface="+mn-cs"/>
              </a:rPr>
              <a:t>Normal Forms (continued)</a:t>
            </a: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52400" y="0"/>
            <a:ext cx="7772400" cy="1104900"/>
          </a:xfrm>
          <a:ln/>
        </p:spPr>
        <p:txBody>
          <a:bodyPr vert="horz" wrap="square" lIns="90488" tIns="44450" rIns="90488" bIns="44450" anchor="ctr" anchorCtr="0"/>
          <a:p>
            <a:r>
              <a:rPr lang="en-US" altLang="tr-TR" dirty="0">
                <a:solidFill>
                  <a:srgbClr val="FF0000"/>
                </a:solidFill>
              </a:rPr>
              <a:t>How to decide whether to split into  smaller tables?</a:t>
            </a:r>
            <a:endParaRPr lang="en-US" altLang="tr-TR" dirty="0">
              <a:solidFill>
                <a:srgbClr val="FF0000"/>
              </a:solidFill>
            </a:endParaRPr>
          </a:p>
        </p:txBody>
      </p:sp>
      <p:sp>
        <p:nvSpPr>
          <p:cNvPr id="16386" name="Rectangle 3"/>
          <p:cNvSpPr>
            <a:spLocks noGrp="1"/>
          </p:cNvSpPr>
          <p:nvPr>
            <p:ph idx="1"/>
          </p:nvPr>
        </p:nvSpPr>
        <p:spPr>
          <a:xfrm>
            <a:off x="30163" y="1143000"/>
            <a:ext cx="8763000" cy="5715000"/>
          </a:xfrm>
          <a:ln/>
        </p:spPr>
        <p:txBody>
          <a:bodyPr vert="horz" wrap="square" lIns="90488" tIns="44450" rIns="90488" bIns="44450" anchor="t" anchorCtr="0"/>
          <a:p>
            <a:r>
              <a:rPr lang="en-US" altLang="en-US" sz="2000" dirty="0"/>
              <a:t>Suppose we had started with </a:t>
            </a:r>
            <a:r>
              <a:rPr lang="en-US" altLang="en-US" sz="2000" i="1" dirty="0"/>
              <a:t>bor_loan.  </a:t>
            </a:r>
            <a:r>
              <a:rPr lang="en-US" altLang="en-US" sz="2000" dirty="0"/>
              <a:t>How would we know to split up (</a:t>
            </a:r>
            <a:r>
              <a:rPr lang="en-US" altLang="en-US" sz="2000" b="1" dirty="0"/>
              <a:t>decompose</a:t>
            </a:r>
            <a:r>
              <a:rPr lang="en-US" altLang="en-US" sz="2000" dirty="0"/>
              <a:t>) it into </a:t>
            </a:r>
            <a:r>
              <a:rPr lang="en-US" altLang="en-US" sz="2000" i="1" dirty="0"/>
              <a:t>borrower </a:t>
            </a:r>
            <a:r>
              <a:rPr lang="en-US" altLang="en-US" sz="2000" dirty="0"/>
              <a:t> and </a:t>
            </a:r>
            <a:r>
              <a:rPr lang="en-US" altLang="en-US" sz="2000" i="1" dirty="0"/>
              <a:t>loan</a:t>
            </a:r>
            <a:r>
              <a:rPr lang="en-US" altLang="en-US" sz="2000" dirty="0"/>
              <a:t>?</a:t>
            </a:r>
            <a:endParaRPr lang="en-US" altLang="en-US" sz="2000" dirty="0"/>
          </a:p>
          <a:p>
            <a:r>
              <a:rPr lang="en-US" altLang="en-US" sz="2000" dirty="0"/>
              <a:t>Write a rule “if there were a schema (</a:t>
            </a:r>
            <a:r>
              <a:rPr lang="en-US" altLang="en-US" sz="2000" i="1" dirty="0"/>
              <a:t>loan_number, amount</a:t>
            </a:r>
            <a:r>
              <a:rPr lang="en-US" altLang="en-US" sz="2000" dirty="0"/>
              <a:t>), then </a:t>
            </a:r>
            <a:r>
              <a:rPr lang="en-US" altLang="en-US" sz="2000" i="1" dirty="0"/>
              <a:t>loan_number </a:t>
            </a:r>
            <a:r>
              <a:rPr lang="en-US" altLang="en-US" sz="2000" dirty="0"/>
              <a:t>would be a candidate key”</a:t>
            </a:r>
            <a:endParaRPr lang="en-US" altLang="en-US" sz="2000" dirty="0"/>
          </a:p>
          <a:p>
            <a:r>
              <a:rPr lang="en-US" altLang="en-US" sz="2000" dirty="0"/>
              <a:t>Denote as a </a:t>
            </a:r>
            <a:r>
              <a:rPr lang="en-US" altLang="en-US" sz="2000" b="1" dirty="0"/>
              <a:t>functional dependency</a:t>
            </a:r>
            <a:r>
              <a:rPr lang="en-US" altLang="en-US" sz="2000" dirty="0"/>
              <a:t>: </a:t>
            </a:r>
            <a:endParaRPr lang="en-US" altLang="en-US" sz="2000" dirty="0"/>
          </a:p>
          <a:p>
            <a:pPr>
              <a:buFont typeface="Monotype Sorts" pitchFamily="2" charset="2"/>
              <a:buNone/>
            </a:pPr>
            <a:r>
              <a:rPr lang="en-US" altLang="en-US" sz="2000" i="1" dirty="0"/>
              <a:t>		loan_number</a:t>
            </a:r>
            <a:r>
              <a:rPr lang="en-US" altLang="en-US" sz="2000" dirty="0"/>
              <a:t> </a:t>
            </a:r>
            <a:r>
              <a:rPr lang="en-US" altLang="en-US" sz="2000" dirty="0">
                <a:sym typeface="Symbol" pitchFamily="18" charset="2"/>
              </a:rPr>
              <a:t></a:t>
            </a:r>
            <a:r>
              <a:rPr lang="en-US" altLang="en-US" sz="2000" dirty="0">
                <a:sym typeface="Monotype Sorts" pitchFamily="2" charset="2"/>
              </a:rPr>
              <a:t> </a:t>
            </a:r>
            <a:r>
              <a:rPr lang="en-US" altLang="en-US" sz="2000" i="1" dirty="0"/>
              <a:t>amount</a:t>
            </a:r>
            <a:endParaRPr lang="en-US" altLang="en-US" sz="2000" dirty="0"/>
          </a:p>
          <a:p>
            <a:r>
              <a:rPr lang="en-US" altLang="en-US" sz="2000" dirty="0"/>
              <a:t>In </a:t>
            </a:r>
            <a:r>
              <a:rPr lang="en-US" altLang="en-US" sz="2000" i="1" dirty="0"/>
              <a:t>bor_loan</a:t>
            </a:r>
            <a:r>
              <a:rPr lang="en-US" altLang="en-US" sz="2000" dirty="0"/>
              <a:t>, because </a:t>
            </a:r>
            <a:r>
              <a:rPr lang="en-US" altLang="en-US" sz="2000" i="1" dirty="0"/>
              <a:t>loan_number</a:t>
            </a:r>
            <a:r>
              <a:rPr lang="en-US" altLang="en-US" sz="2000" dirty="0"/>
              <a:t> is not a candidate key, the amount of a loan may have to be repeated.  This indicates the need to decompose </a:t>
            </a:r>
            <a:r>
              <a:rPr lang="en-US" altLang="en-US" sz="2000" i="1" dirty="0"/>
              <a:t>bor_loan</a:t>
            </a:r>
            <a:r>
              <a:rPr lang="en-US" altLang="en-US" sz="2000" dirty="0"/>
              <a:t>.</a:t>
            </a:r>
            <a:endParaRPr lang="en-US" altLang="en-US" sz="2000" dirty="0"/>
          </a:p>
          <a:p>
            <a:r>
              <a:rPr lang="en-US" altLang="en-US" sz="2000" u="sng" dirty="0"/>
              <a:t>Not all decompositions are good</a:t>
            </a:r>
            <a:r>
              <a:rPr lang="en-US" altLang="en-US" sz="2000" dirty="0"/>
              <a:t>.  Suppose we decompose </a:t>
            </a:r>
            <a:r>
              <a:rPr lang="en-US" altLang="en-US" sz="2000" i="1" dirty="0"/>
              <a:t>employee</a:t>
            </a:r>
            <a:r>
              <a:rPr lang="en-US" altLang="en-US" sz="2000" dirty="0"/>
              <a:t> into</a:t>
            </a:r>
            <a:endParaRPr lang="en-US" altLang="en-US" sz="2000" dirty="0"/>
          </a:p>
          <a:p>
            <a:pPr>
              <a:buFont typeface="Monotype Sorts" pitchFamily="2" charset="2"/>
              <a:buNone/>
            </a:pPr>
            <a:r>
              <a:rPr lang="en-US" altLang="en-US" sz="2000" dirty="0"/>
              <a:t>	</a:t>
            </a:r>
            <a:r>
              <a:rPr lang="en-US" altLang="en-US" sz="2000" i="1" dirty="0"/>
              <a:t>employee1</a:t>
            </a:r>
            <a:r>
              <a:rPr lang="en-US" altLang="en-US" sz="2000" dirty="0"/>
              <a:t> = (</a:t>
            </a:r>
            <a:r>
              <a:rPr lang="en-US" altLang="en-US" sz="2000" i="1" dirty="0"/>
              <a:t>employee_id</a:t>
            </a:r>
            <a:r>
              <a:rPr lang="en-US" altLang="en-US" sz="2000" dirty="0"/>
              <a:t>, </a:t>
            </a:r>
            <a:r>
              <a:rPr lang="en-US" altLang="en-US" sz="2000" i="1" dirty="0"/>
              <a:t>employee_name</a:t>
            </a:r>
            <a:r>
              <a:rPr lang="en-US" altLang="en-US" sz="2000" dirty="0"/>
              <a:t>)</a:t>
            </a:r>
            <a:endParaRPr lang="en-US" altLang="en-US" sz="2000" dirty="0"/>
          </a:p>
          <a:p>
            <a:pPr>
              <a:buFont typeface="Monotype Sorts" pitchFamily="2" charset="2"/>
              <a:buNone/>
            </a:pPr>
            <a:r>
              <a:rPr lang="en-US" altLang="en-US" sz="2000" dirty="0"/>
              <a:t>	</a:t>
            </a:r>
            <a:r>
              <a:rPr lang="en-US" altLang="en-US" sz="2000" i="1" dirty="0"/>
              <a:t>employee2</a:t>
            </a:r>
            <a:r>
              <a:rPr lang="en-US" altLang="en-US" sz="2000" dirty="0"/>
              <a:t> = (</a:t>
            </a:r>
            <a:r>
              <a:rPr lang="en-US" altLang="en-US" sz="2000" i="1" dirty="0"/>
              <a:t>employee_name</a:t>
            </a:r>
            <a:r>
              <a:rPr lang="en-US" altLang="en-US" sz="2000" dirty="0"/>
              <a:t>, </a:t>
            </a:r>
            <a:r>
              <a:rPr lang="en-US" altLang="en-US" sz="2000" i="1" dirty="0"/>
              <a:t>telephone_number</a:t>
            </a:r>
            <a:r>
              <a:rPr lang="en-US" altLang="en-US" sz="2000" dirty="0"/>
              <a:t>, </a:t>
            </a:r>
            <a:r>
              <a:rPr lang="en-US" altLang="en-US" sz="2000" i="1" dirty="0"/>
              <a:t>start_date</a:t>
            </a:r>
            <a:r>
              <a:rPr lang="en-US" altLang="en-US" sz="2000" dirty="0"/>
              <a:t>)</a:t>
            </a:r>
            <a:endParaRPr lang="en-US" altLang="en-US" sz="2000" dirty="0"/>
          </a:p>
          <a:p>
            <a:r>
              <a:rPr lang="en-US" altLang="en-US" sz="2000" dirty="0"/>
              <a:t>The next slide shows how we lose information -- we cannot reconstruct the original </a:t>
            </a:r>
            <a:r>
              <a:rPr lang="en-US" altLang="en-US" sz="2000" i="1" dirty="0"/>
              <a:t>employee</a:t>
            </a:r>
            <a:r>
              <a:rPr lang="en-US" altLang="en-US" sz="2000" dirty="0"/>
              <a:t> relation -- and so, this is a lossy decomposition.</a:t>
            </a:r>
            <a:endParaRPr lang="en-US" altLang="en-US" sz="2000" dirty="0"/>
          </a:p>
          <a:p>
            <a:pPr lvl="1">
              <a:buFont typeface="Monotype Sorts" pitchFamily="2" charset="2"/>
              <a:buNone/>
            </a:pPr>
            <a:endParaRPr lang="en-US" altLang="en-US" sz="2000" i="1" dirty="0"/>
          </a:p>
          <a:p>
            <a:pPr lvl="1">
              <a:buFont typeface="Monotype Sorts" pitchFamily="2" charset="2"/>
              <a:buNone/>
            </a:pP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381000" y="-346075"/>
            <a:ext cx="7772400" cy="1104900"/>
          </a:xfrm>
          <a:ln/>
        </p:spPr>
        <p:txBody>
          <a:bodyPr vert="horz" wrap="square" lIns="90488" tIns="44450" rIns="90488" bIns="44450" anchor="ctr" anchorCtr="0"/>
          <a:p>
            <a:r>
              <a:rPr lang="en-US" altLang="tr-TR" dirty="0">
                <a:solidFill>
                  <a:srgbClr val="FF0000"/>
                </a:solidFill>
              </a:rPr>
              <a:t>A Lossy Decomposition</a:t>
            </a:r>
            <a:endParaRPr lang="en-US" altLang="tr-TR" dirty="0">
              <a:solidFill>
                <a:srgbClr val="FF0000"/>
              </a:solidFill>
            </a:endParaRPr>
          </a:p>
        </p:txBody>
      </p:sp>
      <p:pic>
        <p:nvPicPr>
          <p:cNvPr id="17410" name="Picture 4" descr="7"/>
          <p:cNvPicPr>
            <a:picLocks noChangeAspect="1"/>
          </p:cNvPicPr>
          <p:nvPr/>
        </p:nvPicPr>
        <p:blipFill>
          <a:blip r:embed="rId1"/>
          <a:stretch>
            <a:fillRect/>
          </a:stretch>
        </p:blipFill>
        <p:spPr>
          <a:xfrm>
            <a:off x="381000" y="758825"/>
            <a:ext cx="8534400" cy="58039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52400" y="117475"/>
            <a:ext cx="7772400" cy="1104900"/>
          </a:xfrm>
          <a:ln/>
        </p:spPr>
        <p:txBody>
          <a:bodyPr vert="horz" wrap="square" lIns="90488" tIns="44450" rIns="90488" bIns="44450" anchor="ctr" anchorCtr="0"/>
          <a:p>
            <a:r>
              <a:rPr lang="en-US" altLang="tr-TR" dirty="0">
                <a:solidFill>
                  <a:srgbClr val="FF0000"/>
                </a:solidFill>
              </a:rPr>
              <a:t>First Normal Form</a:t>
            </a:r>
            <a:endParaRPr lang="en-US" altLang="tr-TR" dirty="0">
              <a:solidFill>
                <a:srgbClr val="FF0000"/>
              </a:solidFill>
            </a:endParaRPr>
          </a:p>
        </p:txBody>
      </p:sp>
      <p:sp>
        <p:nvSpPr>
          <p:cNvPr id="18434" name="Rectangle 3"/>
          <p:cNvSpPr>
            <a:spLocks noGrp="1"/>
          </p:cNvSpPr>
          <p:nvPr>
            <p:ph idx="1"/>
          </p:nvPr>
        </p:nvSpPr>
        <p:spPr>
          <a:xfrm>
            <a:off x="0" y="1085850"/>
            <a:ext cx="9144000" cy="5791200"/>
          </a:xfrm>
          <a:ln/>
        </p:spPr>
        <p:txBody>
          <a:bodyPr vert="horz" wrap="square" lIns="90488" tIns="44450" rIns="90488" bIns="44450" anchor="t" anchorCtr="0"/>
          <a:p>
            <a:r>
              <a:rPr lang="en-US" altLang="en-US" sz="2400" dirty="0"/>
              <a:t>Domain is </a:t>
            </a:r>
            <a:r>
              <a:rPr lang="en-US" altLang="en-US" sz="2400" b="1" dirty="0"/>
              <a:t>atomic</a:t>
            </a:r>
            <a:r>
              <a:rPr lang="en-US" altLang="en-US" sz="2400" dirty="0"/>
              <a:t> if its elements are considered to be </a:t>
            </a:r>
            <a:r>
              <a:rPr lang="en-US" altLang="en-US" sz="2400" b="1" dirty="0"/>
              <a:t>indivisible</a:t>
            </a:r>
            <a:r>
              <a:rPr lang="en-US" altLang="en-US" sz="2400" dirty="0"/>
              <a:t> units</a:t>
            </a:r>
            <a:endParaRPr lang="en-US" altLang="en-US" sz="2400" dirty="0"/>
          </a:p>
          <a:p>
            <a:pPr lvl="1"/>
            <a:r>
              <a:rPr lang="en-US" altLang="en-US" sz="2000" dirty="0"/>
              <a:t>Examples of non-atomic domains:</a:t>
            </a:r>
            <a:endParaRPr lang="en-US" altLang="en-US" sz="2000" dirty="0"/>
          </a:p>
          <a:p>
            <a:pPr lvl="2"/>
            <a:r>
              <a:rPr lang="en-US" altLang="en-US" dirty="0"/>
              <a:t>Set of names,  composite attributes</a:t>
            </a:r>
            <a:endParaRPr lang="en-US" altLang="en-US" dirty="0"/>
          </a:p>
          <a:p>
            <a:pPr lvl="2"/>
            <a:r>
              <a:rPr lang="en-US" altLang="en-US" dirty="0"/>
              <a:t>Identification numbers like CS101  that can be broken up into parts</a:t>
            </a:r>
            <a:endParaRPr lang="en-US" altLang="en-US" dirty="0"/>
          </a:p>
          <a:p>
            <a:r>
              <a:rPr lang="en-US" altLang="en-US" sz="2400" dirty="0"/>
              <a:t>A relational schema R is in first normal form </a:t>
            </a:r>
            <a:r>
              <a:rPr lang="en-US" altLang="en-US" sz="2400" u="sng" dirty="0"/>
              <a:t>if the domains of all attributes of R are atomic</a:t>
            </a:r>
            <a:endParaRPr lang="en-US" altLang="en-US" sz="2400" u="sng" dirty="0"/>
          </a:p>
          <a:p>
            <a:r>
              <a:rPr lang="en-US" altLang="en-US" sz="2400" dirty="0"/>
              <a:t>Non-atomic values complicate storage and encourage redundant (repeated) storage of data</a:t>
            </a:r>
            <a:endParaRPr lang="en-US" altLang="en-US" sz="2400" dirty="0"/>
          </a:p>
          <a:p>
            <a:pPr lvl="1"/>
            <a:r>
              <a:rPr lang="en-US" altLang="en-US" sz="2000" dirty="0"/>
              <a:t>Example:  Set of accounts stored with each customer, and set of owners stored with each account</a:t>
            </a:r>
            <a:endParaRPr lang="en-US" altLang="en-US" sz="2000" dirty="0"/>
          </a:p>
          <a:p>
            <a:pPr lvl="1"/>
            <a:r>
              <a:rPr lang="en-US" altLang="en-US" sz="2000" dirty="0"/>
              <a:t>We assume all relations are in first normal form</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85800" y="228600"/>
            <a:ext cx="8077200" cy="609600"/>
          </a:xfrm>
          <a:ln/>
        </p:spPr>
        <p:txBody>
          <a:bodyPr vert="horz" wrap="square" lIns="90488" tIns="44450" rIns="90488" bIns="44450" anchor="ctr" anchorCtr="0"/>
          <a:p>
            <a:r>
              <a:rPr lang="en-US" altLang="tr-TR" dirty="0">
                <a:solidFill>
                  <a:srgbClr val="FF0000"/>
                </a:solidFill>
              </a:rPr>
              <a:t>First Normal Form (Cont’d)</a:t>
            </a:r>
            <a:endParaRPr lang="en-US" altLang="tr-TR" dirty="0">
              <a:solidFill>
                <a:srgbClr val="FF0000"/>
              </a:solidFill>
            </a:endParaRPr>
          </a:p>
        </p:txBody>
      </p:sp>
      <p:sp>
        <p:nvSpPr>
          <p:cNvPr id="19458" name="Rectangle 3"/>
          <p:cNvSpPr>
            <a:spLocks noGrp="1"/>
          </p:cNvSpPr>
          <p:nvPr>
            <p:ph idx="1"/>
          </p:nvPr>
        </p:nvSpPr>
        <p:spPr>
          <a:xfrm>
            <a:off x="0" y="914400"/>
            <a:ext cx="9144000" cy="5565775"/>
          </a:xfrm>
          <a:ln/>
        </p:spPr>
        <p:txBody>
          <a:bodyPr vert="horz" wrap="square" lIns="90488" tIns="44450" rIns="90488" bIns="44450" anchor="t" anchorCtr="0"/>
          <a:p>
            <a:r>
              <a:rPr lang="en-US" altLang="en-US" dirty="0"/>
              <a:t>Atomicity is actually a property of how the elements of the domain are used.</a:t>
            </a:r>
            <a:endParaRPr lang="en-US" altLang="en-US" dirty="0"/>
          </a:p>
          <a:p>
            <a:pPr lvl="1"/>
            <a:r>
              <a:rPr lang="en-US" altLang="en-US" sz="2000" dirty="0"/>
              <a:t>Example: Strings would normally be considered indivisible </a:t>
            </a:r>
            <a:endParaRPr lang="en-US" altLang="en-US" sz="2000" dirty="0"/>
          </a:p>
          <a:p>
            <a:pPr lvl="1"/>
            <a:r>
              <a:rPr lang="en-US" altLang="en-US" sz="2000" dirty="0"/>
              <a:t>Suppose that students are given roll numbers which are strings of the form </a:t>
            </a:r>
            <a:r>
              <a:rPr lang="en-US" altLang="en-US" sz="2000" i="1" dirty="0"/>
              <a:t>CS0012 </a:t>
            </a:r>
            <a:r>
              <a:rPr lang="en-US" altLang="en-US" sz="2000" dirty="0"/>
              <a:t>or </a:t>
            </a:r>
            <a:r>
              <a:rPr lang="en-US" altLang="en-US" sz="2000" i="1" dirty="0"/>
              <a:t>EE1127</a:t>
            </a:r>
            <a:endParaRPr lang="en-US" altLang="en-US" sz="2000" i="1" dirty="0"/>
          </a:p>
          <a:p>
            <a:pPr lvl="1"/>
            <a:r>
              <a:rPr lang="en-US" altLang="en-US" sz="2000" dirty="0"/>
              <a:t>If the first two characters are extracted to find the department, the domain of roll numbers is not atomic.</a:t>
            </a:r>
            <a:endParaRPr lang="en-US" altLang="en-US" sz="2000" dirty="0"/>
          </a:p>
          <a:p>
            <a:pPr lvl="1"/>
            <a:r>
              <a:rPr lang="en-US" altLang="en-US" sz="2000" dirty="0"/>
              <a:t>This leads to encoding of information in application program rather than in the database.</a:t>
            </a:r>
            <a:endParaRPr lang="en-US"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304800" y="223838"/>
            <a:ext cx="8858250" cy="457200"/>
          </a:xfrm>
          <a:ln/>
        </p:spPr>
        <p:txBody>
          <a:bodyPr vert="horz" wrap="square" lIns="90488" tIns="44450" rIns="90488" bIns="44450" anchor="ctr" anchorCtr="0"/>
          <a:p>
            <a:r>
              <a:rPr lang="en-US" altLang="tr-TR" dirty="0">
                <a:solidFill>
                  <a:srgbClr val="FF0000"/>
                </a:solidFill>
              </a:rPr>
              <a:t>Goal — Devise a Theory for the Following</a:t>
            </a:r>
            <a:endParaRPr lang="en-US" altLang="tr-TR" dirty="0">
              <a:solidFill>
                <a:srgbClr val="FF0000"/>
              </a:solidFill>
            </a:endParaRPr>
          </a:p>
        </p:txBody>
      </p:sp>
      <p:sp>
        <p:nvSpPr>
          <p:cNvPr id="20482" name="Rectangle 3"/>
          <p:cNvSpPr>
            <a:spLocks noGrp="1"/>
          </p:cNvSpPr>
          <p:nvPr>
            <p:ph idx="1"/>
          </p:nvPr>
        </p:nvSpPr>
        <p:spPr>
          <a:xfrm>
            <a:off x="0" y="1093788"/>
            <a:ext cx="9144000" cy="5078412"/>
          </a:xfrm>
          <a:ln/>
        </p:spPr>
        <p:txBody>
          <a:bodyPr vert="horz" wrap="square" lIns="90488" tIns="44450" rIns="90488" bIns="44450" anchor="t" anchorCtr="0"/>
          <a:p>
            <a:r>
              <a:rPr lang="en-US" altLang="en-US" dirty="0"/>
              <a:t>Decide whether a particular relation </a:t>
            </a:r>
            <a:r>
              <a:rPr lang="en-US" altLang="en-US" i="1" dirty="0"/>
              <a:t>R</a:t>
            </a:r>
            <a:r>
              <a:rPr lang="en-US" altLang="en-US" dirty="0"/>
              <a:t> is in “good” form.</a:t>
            </a:r>
            <a:endParaRPr lang="en-US" altLang="en-US" dirty="0"/>
          </a:p>
          <a:p>
            <a:r>
              <a:rPr lang="en-US" altLang="en-US" dirty="0"/>
              <a:t>If a relation </a:t>
            </a:r>
            <a:r>
              <a:rPr lang="en-US" altLang="en-US" i="1" dirty="0"/>
              <a:t>R</a:t>
            </a:r>
            <a:r>
              <a:rPr lang="en-US" altLang="en-US" dirty="0"/>
              <a:t> is not in “good” form, </a:t>
            </a:r>
            <a:r>
              <a:rPr lang="en-US" altLang="en-US" u="sng" dirty="0"/>
              <a:t>decompose</a:t>
            </a:r>
            <a:r>
              <a:rPr lang="en-US" altLang="en-US" dirty="0"/>
              <a:t> it into a set of relations {</a:t>
            </a:r>
            <a:r>
              <a:rPr lang="en-US" altLang="en-US" i="1" dirty="0"/>
              <a:t>R</a:t>
            </a:r>
            <a:r>
              <a:rPr lang="en-US" altLang="en-US" baseline="-25000" dirty="0"/>
              <a:t>1</a:t>
            </a:r>
            <a:r>
              <a:rPr lang="en-US" altLang="en-US" i="1" dirty="0"/>
              <a:t>, R</a:t>
            </a:r>
            <a:r>
              <a:rPr lang="en-US" altLang="en-US" baseline="-25000" dirty="0"/>
              <a:t>2</a:t>
            </a:r>
            <a:r>
              <a:rPr lang="en-US" altLang="en-US" i="1" dirty="0"/>
              <a:t>, ..., R</a:t>
            </a:r>
            <a:r>
              <a:rPr lang="en-US" altLang="en-US" i="1" baseline="-25000" dirty="0"/>
              <a:t>n</a:t>
            </a:r>
            <a:r>
              <a:rPr lang="en-US" altLang="en-US" dirty="0"/>
              <a:t>} such that </a:t>
            </a:r>
            <a:endParaRPr lang="en-US" altLang="en-US" dirty="0"/>
          </a:p>
          <a:p>
            <a:pPr lvl="1"/>
            <a:r>
              <a:rPr lang="en-US" altLang="en-US" dirty="0"/>
              <a:t>each relation is in good form </a:t>
            </a:r>
            <a:endParaRPr lang="en-US" altLang="en-US" dirty="0"/>
          </a:p>
          <a:p>
            <a:pPr lvl="1"/>
            <a:r>
              <a:rPr lang="en-US" altLang="en-US" dirty="0"/>
              <a:t>the decomposition is a lossless-join decomposition</a:t>
            </a:r>
            <a:endParaRPr lang="en-US" altLang="en-US" dirty="0"/>
          </a:p>
          <a:p>
            <a:r>
              <a:rPr lang="en-US" altLang="en-US" dirty="0"/>
              <a:t>Our theory is based on:</a:t>
            </a:r>
            <a:endParaRPr lang="en-US" altLang="en-US" dirty="0"/>
          </a:p>
          <a:p>
            <a:pPr lvl="1"/>
            <a:r>
              <a:rPr lang="en-US" altLang="en-US" dirty="0"/>
              <a:t>functional dependencies</a:t>
            </a:r>
            <a:endParaRPr lang="en-US" altLang="en-US" dirty="0"/>
          </a:p>
          <a:p>
            <a:pPr lvl="1"/>
            <a:r>
              <a:rPr lang="en-US" altLang="en-US" dirty="0"/>
              <a:t>multivalued dependencies</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Unvan 1"/>
          <p:cNvSpPr>
            <a:spLocks noGrp="1"/>
          </p:cNvSpPr>
          <p:nvPr>
            <p:ph type="title"/>
          </p:nvPr>
        </p:nvSpPr>
        <p:spPr>
          <a:xfrm>
            <a:off x="76200" y="247650"/>
            <a:ext cx="9067800" cy="1104900"/>
          </a:xfrm>
          <a:ln/>
        </p:spPr>
        <p:txBody>
          <a:bodyPr vert="horz" wrap="square" lIns="90488" tIns="44450" rIns="90488" bIns="44450" anchor="ctr" anchorCtr="0"/>
          <a:p>
            <a:r>
              <a:rPr lang="en-US" altLang="en-US" dirty="0">
                <a:solidFill>
                  <a:srgbClr val="FF0000"/>
                </a:solidFill>
              </a:rPr>
              <a:t>How to determine Primary Key</a:t>
            </a:r>
            <a:br>
              <a:rPr lang="en-US" altLang="en-US" dirty="0">
                <a:solidFill>
                  <a:srgbClr val="FF0000"/>
                </a:solidFill>
              </a:rPr>
            </a:br>
            <a:r>
              <a:rPr lang="en-US" altLang="en-US" dirty="0">
                <a:solidFill>
                  <a:srgbClr val="FF0000"/>
                </a:solidFill>
              </a:rPr>
              <a:t>using Functional Dependencies</a:t>
            </a:r>
            <a:endParaRPr lang="en-US" altLang="en-US" dirty="0">
              <a:solidFill>
                <a:srgbClr val="FF0000"/>
              </a:solidFill>
            </a:endParaRPr>
          </a:p>
        </p:txBody>
      </p:sp>
      <p:sp>
        <p:nvSpPr>
          <p:cNvPr id="3" name="İçerik Yer Tutucusu 2"/>
          <p:cNvSpPr>
            <a:spLocks noGrp="1"/>
          </p:cNvSpPr>
          <p:nvPr>
            <p:ph idx="1"/>
          </p:nvPr>
        </p:nvSpPr>
        <p:spPr>
          <a:xfrm>
            <a:off x="76200" y="1981200"/>
            <a:ext cx="9067800" cy="40767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r>
              <a:rPr kumimoji="0" lang="en-US" sz="2800" b="0" i="0" u="none" strike="noStrike" kern="0" cap="none" spc="0" normalizeH="0" baseline="0" noProof="0" dirty="0">
                <a:ln>
                  <a:noFill/>
                </a:ln>
                <a:solidFill>
                  <a:schemeClr val="tx2"/>
                </a:solidFill>
                <a:effectLst/>
                <a:uLnTx/>
                <a:uFillTx/>
                <a:latin typeface="+mn-lt"/>
                <a:ea typeface="+mn-ea"/>
                <a:cs typeface="+mn-cs"/>
              </a:rPr>
              <a:t>Watch the video!!!</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r>
              <a:rPr kumimoji="0" lang="en-US" sz="2800" b="0" i="0" u="none" strike="noStrike" kern="0" cap="none" spc="0" normalizeH="0" baseline="0" noProof="0" dirty="0">
                <a:ln>
                  <a:noFill/>
                </a:ln>
                <a:solidFill>
                  <a:schemeClr val="tx2"/>
                </a:solidFill>
                <a:effectLst/>
                <a:uLnTx/>
                <a:uFillTx/>
                <a:latin typeface="+mn-lt"/>
                <a:ea typeface="+mn-ea"/>
                <a:cs typeface="+mn-cs"/>
                <a:hlinkClick r:id="rId1"/>
              </a:rPr>
              <a:t>https://www.youtube.com/watch?v=s1DNVWKeQ_w</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0" y="457200"/>
            <a:ext cx="8077200" cy="609600"/>
          </a:xfrm>
          <a:ln/>
        </p:spPr>
        <p:txBody>
          <a:bodyPr vert="horz" wrap="square" lIns="90488" tIns="44450" rIns="90488" bIns="44450" anchor="ctr" anchorCtr="0"/>
          <a:p>
            <a:br>
              <a:rPr lang="en-GB" altLang="tr-TR" dirty="0">
                <a:solidFill>
                  <a:srgbClr val="FF0000"/>
                </a:solidFill>
              </a:rPr>
            </a:br>
            <a:br>
              <a:rPr lang="en-GB" altLang="tr-TR" dirty="0">
                <a:solidFill>
                  <a:srgbClr val="FF0000"/>
                </a:solidFill>
              </a:rPr>
            </a:br>
            <a:r>
              <a:rPr lang="en-GB" altLang="tr-TR" dirty="0">
                <a:solidFill>
                  <a:srgbClr val="FF0000"/>
                </a:solidFill>
              </a:rPr>
              <a:t>Normalization Forms </a:t>
            </a:r>
            <a:br>
              <a:rPr lang="en-GB" altLang="tr-TR" dirty="0">
                <a:solidFill>
                  <a:srgbClr val="FF0000"/>
                </a:solidFill>
              </a:rPr>
            </a:br>
            <a:r>
              <a:rPr lang="en-GB" altLang="tr-TR" dirty="0">
                <a:solidFill>
                  <a:srgbClr val="FF0000"/>
                </a:solidFill>
              </a:rPr>
              <a:t>(simple simple simple)</a:t>
            </a:r>
            <a:br>
              <a:rPr lang="en-GB" altLang="tr-TR" dirty="0">
                <a:solidFill>
                  <a:srgbClr val="FF0000"/>
                </a:solidFill>
              </a:rPr>
            </a:br>
            <a:endParaRPr lang="en-US" altLang="tr-TR" dirty="0">
              <a:solidFill>
                <a:srgbClr val="FF0000"/>
              </a:solidFill>
            </a:endParaRPr>
          </a:p>
        </p:txBody>
      </p:sp>
      <p:sp>
        <p:nvSpPr>
          <p:cNvPr id="22530" name="Rectangle 4"/>
          <p:cNvSpPr>
            <a:spLocks noGrp="1"/>
          </p:cNvSpPr>
          <p:nvPr>
            <p:ph sz="half" idx="2"/>
          </p:nvPr>
        </p:nvSpPr>
        <p:spPr>
          <a:xfrm>
            <a:off x="304800" y="1752600"/>
            <a:ext cx="8382000" cy="4648200"/>
          </a:xfrm>
          <a:ln/>
        </p:spPr>
        <p:txBody>
          <a:bodyPr vert="horz" wrap="square" lIns="90488" tIns="44450" rIns="90488" bIns="44450" anchor="t" anchorCtr="0"/>
          <a:p>
            <a:pPr marL="0" indent="0">
              <a:buSzTx/>
              <a:buFont typeface="Monotype Sorts" pitchFamily="2" charset="2"/>
              <a:buNone/>
            </a:pPr>
            <a:endParaRPr lang="en-US" altLang="en-US" sz="2400" b="1" dirty="0">
              <a:solidFill>
                <a:srgbClr val="C00000"/>
              </a:solidFill>
              <a:latin typeface="+mn-lt"/>
              <a:ea typeface="+mn-ea"/>
              <a:cs typeface="+mn-cs"/>
            </a:endParaRPr>
          </a:p>
          <a:p>
            <a:pPr marL="0" indent="0">
              <a:buSzTx/>
              <a:buFont typeface="Monotype Sorts" pitchFamily="2" charset="2"/>
              <a:buNone/>
            </a:pPr>
            <a:endParaRPr lang="en-US" altLang="en-US" sz="2400" dirty="0">
              <a:latin typeface="+mn-lt"/>
              <a:ea typeface="+mn-ea"/>
              <a:cs typeface="+mn-cs"/>
            </a:endParaRPr>
          </a:p>
          <a:p>
            <a:pPr marL="0" indent="0">
              <a:buSzTx/>
              <a:buFont typeface="Monotype Sorts" pitchFamily="2" charset="2"/>
              <a:buNone/>
            </a:pPr>
            <a:endParaRPr lang="en-US" altLang="en-US" sz="2400" dirty="0">
              <a:latin typeface="+mn-lt"/>
              <a:ea typeface="+mn-ea"/>
              <a:cs typeface="+mn-cs"/>
            </a:endParaRPr>
          </a:p>
          <a:p>
            <a:pPr marL="0" indent="0">
              <a:buSzTx/>
              <a:buFont typeface="Monotype Sorts" pitchFamily="2" charset="2"/>
              <a:buNone/>
            </a:pPr>
            <a:r>
              <a:rPr lang="en-US" altLang="en-US" sz="2400" b="1" dirty="0">
                <a:latin typeface="+mn-lt"/>
                <a:ea typeface="+mn-ea"/>
                <a:cs typeface="+mn-cs"/>
              </a:rPr>
              <a:t>“Data depends on the key                           [1NF]</a:t>
            </a:r>
            <a:endParaRPr lang="en-US" altLang="en-US" sz="2400" b="1" dirty="0">
              <a:latin typeface="+mn-lt"/>
              <a:ea typeface="+mn-ea"/>
              <a:cs typeface="+mn-cs"/>
            </a:endParaRPr>
          </a:p>
          <a:p>
            <a:pPr marL="0" indent="0">
              <a:buSzTx/>
              <a:buFont typeface="Monotype Sorts" pitchFamily="2" charset="2"/>
              <a:buNone/>
            </a:pPr>
            <a:r>
              <a:rPr lang="en-US" altLang="en-US" sz="2400" b="1" dirty="0">
                <a:latin typeface="+mn-lt"/>
                <a:ea typeface="+mn-ea"/>
                <a:cs typeface="+mn-cs"/>
              </a:rPr>
              <a:t>                              the whole key                  [2NF] </a:t>
            </a:r>
            <a:endParaRPr lang="en-US" altLang="en-US" sz="2400" b="1" dirty="0">
              <a:latin typeface="+mn-lt"/>
              <a:ea typeface="+mn-ea"/>
              <a:cs typeface="+mn-cs"/>
            </a:endParaRPr>
          </a:p>
          <a:p>
            <a:pPr marL="0" indent="0">
              <a:buSzTx/>
              <a:buFont typeface="Monotype Sorts" pitchFamily="2" charset="2"/>
              <a:buNone/>
            </a:pPr>
            <a:r>
              <a:rPr lang="en-US" altLang="en-US" sz="2400" b="1" dirty="0">
                <a:latin typeface="+mn-lt"/>
                <a:ea typeface="+mn-ea"/>
                <a:cs typeface="+mn-cs"/>
              </a:rPr>
              <a:t>                              and nothing but the key [3NF]”</a:t>
            </a:r>
            <a:endParaRPr lang="en-US" altLang="en-US" sz="2400" b="1" dirty="0">
              <a:latin typeface="+mn-lt"/>
              <a:ea typeface="+mn-ea"/>
              <a:cs typeface="+mn-cs"/>
            </a:endParaRPr>
          </a:p>
          <a:p>
            <a:pPr marL="0" indent="0">
              <a:buSzTx/>
              <a:buFont typeface="Monotype Sorts" pitchFamily="2" charset="2"/>
              <a:buNone/>
            </a:pPr>
            <a:endParaRPr lang="en-US" altLang="en-US" sz="2400" b="1" dirty="0">
              <a:latin typeface="+mn-lt"/>
              <a:ea typeface="+mn-ea"/>
              <a:cs typeface="+mn-cs"/>
            </a:endParaRPr>
          </a:p>
          <a:p>
            <a:pPr marL="0" indent="0">
              <a:buSzTx/>
              <a:buFont typeface="Monotype Sorts" pitchFamily="2" charset="2"/>
              <a:buNone/>
            </a:pPr>
            <a:r>
              <a:rPr lang="en-US" altLang="en-US" sz="2400" b="1" dirty="0">
                <a:latin typeface="+mn-lt"/>
                <a:ea typeface="+mn-ea"/>
                <a:cs typeface="+mn-cs"/>
              </a:rPr>
              <a:t>“If all the arrows in FDs are out of a candidate key” [BCNF]</a:t>
            </a:r>
            <a:endParaRPr lang="en-US" altLang="en-US" sz="2400" b="1" dirty="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381000" y="9525"/>
            <a:ext cx="7772400" cy="600075"/>
          </a:xfrm>
          <a:ln/>
        </p:spPr>
        <p:txBody>
          <a:bodyPr vert="horz" wrap="square" lIns="90488" tIns="44450" rIns="90488" bIns="44450" anchor="ctr" anchorCtr="0"/>
          <a:p>
            <a:r>
              <a:rPr lang="en-GB" altLang="en-US" dirty="0">
                <a:solidFill>
                  <a:srgbClr val="FF0000"/>
                </a:solidFill>
              </a:rPr>
              <a:t>First normal form (1NF)</a:t>
            </a:r>
            <a:endParaRPr lang="en-GB" altLang="en-US" dirty="0">
              <a:solidFill>
                <a:srgbClr val="FF0000"/>
              </a:solidFill>
            </a:endParaRPr>
          </a:p>
        </p:txBody>
      </p:sp>
      <p:sp>
        <p:nvSpPr>
          <p:cNvPr id="23554" name="Rectangle 3"/>
          <p:cNvSpPr>
            <a:spLocks noGrp="1"/>
          </p:cNvSpPr>
          <p:nvPr>
            <p:ph sz="half" idx="1"/>
          </p:nvPr>
        </p:nvSpPr>
        <p:spPr>
          <a:xfrm>
            <a:off x="38100" y="609600"/>
            <a:ext cx="8458200" cy="1447800"/>
          </a:xfrm>
          <a:ln/>
        </p:spPr>
        <p:txBody>
          <a:bodyPr vert="horz" wrap="square" lIns="90488" tIns="44450" rIns="90488" bIns="44450" anchor="t" anchorCtr="0"/>
          <a:p>
            <a:pPr>
              <a:buSzTx/>
            </a:pPr>
            <a:r>
              <a:rPr lang="en-GB" altLang="en-US" dirty="0">
                <a:latin typeface="+mn-lt"/>
                <a:ea typeface="+mn-ea"/>
                <a:cs typeface="+mn-cs"/>
              </a:rPr>
              <a:t>First normal form (1NF)</a:t>
            </a:r>
            <a:endParaRPr lang="en-GB" altLang="en-US" dirty="0">
              <a:latin typeface="+mn-lt"/>
              <a:ea typeface="+mn-ea"/>
              <a:cs typeface="+mn-cs"/>
            </a:endParaRPr>
          </a:p>
          <a:p>
            <a:pPr lvl="1">
              <a:buFontTx/>
            </a:pPr>
            <a:r>
              <a:rPr lang="en-GB" altLang="en-US" sz="2000" dirty="0">
                <a:latin typeface="+mn-lt"/>
              </a:rPr>
              <a:t>All data values are atomic</a:t>
            </a:r>
            <a:endParaRPr lang="en-GB" altLang="en-US" sz="2000" dirty="0">
              <a:latin typeface="+mn-lt"/>
            </a:endParaRPr>
          </a:p>
          <a:p>
            <a:pPr lvl="1">
              <a:buFontTx/>
            </a:pPr>
            <a:r>
              <a:rPr lang="en-GB" altLang="en-US" sz="2000" dirty="0">
                <a:latin typeface="+mn-lt"/>
              </a:rPr>
              <a:t>Each row is unique (has a primary key)</a:t>
            </a:r>
            <a:endParaRPr lang="en-GB" altLang="en-US" sz="2000" dirty="0">
              <a:latin typeface="+mn-lt"/>
            </a:endParaRPr>
          </a:p>
          <a:p>
            <a:pPr lvl="1">
              <a:buFontTx/>
            </a:pPr>
            <a:endParaRPr lang="en-GB" altLang="en-US" sz="2000" dirty="0">
              <a:latin typeface="+mn-lt"/>
            </a:endParaRPr>
          </a:p>
          <a:p>
            <a:pPr lvl="1">
              <a:buFontTx/>
            </a:pPr>
            <a:endParaRPr lang="en-US" altLang="en-US" sz="2000" dirty="0">
              <a:latin typeface="+mn-lt"/>
            </a:endParaRPr>
          </a:p>
        </p:txBody>
      </p:sp>
      <p:sp>
        <p:nvSpPr>
          <p:cNvPr id="4" name="Rectangle 3"/>
          <p:cNvSpPr txBox="1">
            <a:spLocks noChangeArrowheads="1"/>
          </p:cNvSpPr>
          <p:nvPr/>
        </p:nvSpPr>
        <p:spPr bwMode="auto">
          <a:xfrm>
            <a:off x="38100" y="1814513"/>
            <a:ext cx="9078913" cy="128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800">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8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sz="1800">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sz="1800">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sz="1800">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sz="1800">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a:buChar char="n"/>
              <a:defRPr/>
            </a:pPr>
            <a:r>
              <a:rPr kumimoji="1" lang="en-GB" altLang="en-US" sz="2800" b="0" i="0" u="none" strike="noStrike" kern="0" cap="none" spc="0" normalizeH="0" baseline="0" noProof="0" dirty="0">
                <a:ln>
                  <a:noFill/>
                </a:ln>
                <a:solidFill>
                  <a:srgbClr val="000000"/>
                </a:solidFill>
                <a:effectLst/>
                <a:uLnTx/>
                <a:uFillTx/>
                <a:latin typeface="+mn-lt"/>
                <a:ea typeface="+mn-ea"/>
                <a:cs typeface="+mn-cs"/>
              </a:rPr>
              <a:t>Step by step 1NF:</a:t>
            </a:r>
            <a:endParaRPr kumimoji="1" lang="en-GB" altLang="en-US" sz="2800" b="0" i="0" u="none" strike="noStrike" kern="0" cap="none" spc="0" normalizeH="0" baseline="0" noProof="0" dirty="0">
              <a:ln>
                <a:noFill/>
              </a:ln>
              <a:solidFill>
                <a:srgbClr val="000000"/>
              </a:solidFill>
              <a:effectLst/>
              <a:uLnTx/>
              <a:uFillTx/>
              <a:latin typeface="+mn-lt"/>
              <a:ea typeface="+mn-ea"/>
              <a:cs typeface="+mn-cs"/>
            </a:endParaRPr>
          </a:p>
          <a:p>
            <a:pPr marL="914400" marR="0" lvl="1" indent="-457200" algn="l" defTabSz="914400" rtl="0" eaLnBrk="0" fontAlgn="base" latinLnBrk="0" hangingPunct="0">
              <a:lnSpc>
                <a:spcPct val="100000"/>
              </a:lnSpc>
              <a:spcBef>
                <a:spcPct val="35000"/>
              </a:spcBef>
              <a:spcAft>
                <a:spcPct val="0"/>
              </a:spcAft>
              <a:buClr>
                <a:schemeClr val="hlink"/>
              </a:buClr>
              <a:buSzPct val="80000"/>
              <a:buFont typeface="+mj-lt"/>
              <a:buAutoNum type="arabicPeriod"/>
              <a:defRPr/>
            </a:pPr>
            <a:r>
              <a:rPr kumimoji="1" lang="en-US" sz="2000" b="0" i="0" u="none" strike="noStrike" kern="1200" cap="none" spc="0" normalizeH="0" baseline="0" noProof="0" dirty="0">
                <a:ln>
                  <a:noFill/>
                </a:ln>
                <a:solidFill>
                  <a:srgbClr val="000000"/>
                </a:solidFill>
                <a:effectLst/>
                <a:uLnTx/>
                <a:uFillTx/>
                <a:latin typeface="+mn-lt"/>
                <a:ea typeface="+mn-ea"/>
                <a:cs typeface="+mn-cs"/>
              </a:rPr>
              <a:t>Eliminate repeating groups, eliminate all-null columns</a:t>
            </a:r>
            <a:endParaRPr kumimoji="1" lang="en-US" sz="2000" b="0" i="0" u="none" strike="noStrike" kern="1200" cap="none" spc="0" normalizeH="0" baseline="0" noProof="0" dirty="0">
              <a:ln>
                <a:noFill/>
              </a:ln>
              <a:solidFill>
                <a:srgbClr val="000000"/>
              </a:solidFill>
              <a:effectLst/>
              <a:uLnTx/>
              <a:uFillTx/>
              <a:latin typeface="+mn-lt"/>
              <a:ea typeface="+mn-ea"/>
              <a:cs typeface="+mn-cs"/>
            </a:endParaRPr>
          </a:p>
          <a:p>
            <a:pPr marL="914400" marR="0" lvl="1" indent="-457200" algn="l" defTabSz="914400" rtl="0" eaLnBrk="0" fontAlgn="base" latinLnBrk="0" hangingPunct="0">
              <a:lnSpc>
                <a:spcPct val="100000"/>
              </a:lnSpc>
              <a:spcBef>
                <a:spcPct val="35000"/>
              </a:spcBef>
              <a:spcAft>
                <a:spcPct val="0"/>
              </a:spcAft>
              <a:buClr>
                <a:schemeClr val="hlink"/>
              </a:buClr>
              <a:buSzPct val="80000"/>
              <a:buFont typeface="+mj-lt"/>
              <a:buAutoNum type="arabicPeriod"/>
              <a:defRPr/>
            </a:pPr>
            <a:r>
              <a:rPr kumimoji="1" lang="en-US" sz="2000" b="0" i="0" u="none" strike="noStrike" kern="1200" cap="none" spc="0" normalizeH="0" baseline="0" noProof="0" dirty="0">
                <a:ln>
                  <a:noFill/>
                </a:ln>
                <a:solidFill>
                  <a:srgbClr val="000000"/>
                </a:solidFill>
                <a:effectLst/>
                <a:uLnTx/>
                <a:uFillTx/>
                <a:latin typeface="+mn-lt"/>
                <a:ea typeface="+mn-ea"/>
                <a:cs typeface="+mn-cs"/>
              </a:rPr>
              <a:t>Identify the Primary Key –Primary key must uniquely identify attribute value –New key must be composed</a:t>
            </a:r>
            <a:endParaRPr kumimoji="1" lang="en-US" sz="2000" b="0" i="0" u="none" strike="noStrike" kern="1200" cap="none" spc="0" normalizeH="0" baseline="0" noProof="0" dirty="0">
              <a:ln>
                <a:noFill/>
              </a:ln>
              <a:solidFill>
                <a:srgbClr val="000000"/>
              </a:solidFill>
              <a:effectLst/>
              <a:uLnTx/>
              <a:uFillTx/>
              <a:latin typeface="+mn-lt"/>
              <a:ea typeface="+mn-ea"/>
              <a:cs typeface="+mn-cs"/>
            </a:endParaRPr>
          </a:p>
          <a:p>
            <a:pPr marL="914400" marR="0" lvl="1" indent="-457200" algn="l" defTabSz="914400" rtl="0" eaLnBrk="0" fontAlgn="base" latinLnBrk="0" hangingPunct="0">
              <a:lnSpc>
                <a:spcPct val="100000"/>
              </a:lnSpc>
              <a:spcBef>
                <a:spcPct val="35000"/>
              </a:spcBef>
              <a:spcAft>
                <a:spcPct val="0"/>
              </a:spcAft>
              <a:buClr>
                <a:schemeClr val="hlink"/>
              </a:buClr>
              <a:buSzPct val="80000"/>
              <a:buFont typeface="+mj-lt"/>
              <a:buAutoNum type="arabicPeriod"/>
              <a:defRPr/>
            </a:pPr>
            <a:r>
              <a:rPr kumimoji="1" lang="en-US" sz="2000" b="0" i="0" u="none" strike="noStrike" kern="1200" cap="none" spc="0" normalizeH="0" baseline="0" noProof="0" dirty="0">
                <a:ln>
                  <a:noFill/>
                </a:ln>
                <a:solidFill>
                  <a:srgbClr val="000000"/>
                </a:solidFill>
                <a:effectLst/>
                <a:uLnTx/>
                <a:uFillTx/>
                <a:latin typeface="+mn-lt"/>
                <a:ea typeface="+mn-ea"/>
                <a:cs typeface="+mn-cs"/>
              </a:rPr>
              <a:t>Identify All Dependencies –Dependencies can be depicted with help of a </a:t>
            </a:r>
            <a:r>
              <a:rPr kumimoji="1" lang="en-US" sz="2000" b="1" i="0" u="none" strike="noStrike" kern="1200" cap="none" spc="0" normalizeH="0" baseline="0" noProof="0" dirty="0">
                <a:ln>
                  <a:noFill/>
                </a:ln>
                <a:solidFill>
                  <a:srgbClr val="000000"/>
                </a:solidFill>
                <a:effectLst/>
                <a:uLnTx/>
                <a:uFillTx/>
                <a:latin typeface="+mn-lt"/>
                <a:ea typeface="+mn-ea"/>
                <a:cs typeface="+mn-cs"/>
              </a:rPr>
              <a:t>dependency diagram</a:t>
            </a:r>
            <a:endParaRPr kumimoji="1" lang="en-GB" altLang="en-US" sz="2000" b="1"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endParaRPr kumimoji="1" lang="en-US" altLang="en-US" sz="2000" b="0" i="0" u="sng" strike="noStrike" kern="0" cap="none" spc="0" normalizeH="0" baseline="0" noProof="0" dirty="0">
              <a:ln>
                <a:noFill/>
              </a:ln>
              <a:solidFill>
                <a:schemeClr val="tx1"/>
              </a:solidFill>
              <a:effectLst/>
              <a:uLnTx/>
              <a:uFillTx/>
              <a:latin typeface="+mn-lt"/>
              <a:ea typeface="+mn-ea"/>
              <a:cs typeface="+mn-cs"/>
            </a:endParaRPr>
          </a:p>
        </p:txBody>
      </p:sp>
      <p:pic>
        <p:nvPicPr>
          <p:cNvPr id="18437" name="Picture 5" descr="Fig05-03"/>
          <p:cNvPicPr>
            <a:picLocks noChangeAspect="1"/>
          </p:cNvPicPr>
          <p:nvPr/>
        </p:nvPicPr>
        <p:blipFill>
          <a:blip r:embed="rId1"/>
          <a:stretch>
            <a:fillRect/>
          </a:stretch>
        </p:blipFill>
        <p:spPr>
          <a:xfrm>
            <a:off x="-533400" y="4114800"/>
            <a:ext cx="10134600" cy="2819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p:cTn id="13" dur="500" fill="hold"/>
                                        <p:tgtEl>
                                          <p:spTgt spid="18437"/>
                                        </p:tgtEl>
                                        <p:attrNameLst>
                                          <p:attrName>ppt_x</p:attrName>
                                        </p:attrNameLst>
                                      </p:cBhvr>
                                      <p:tavLst>
                                        <p:tav tm="0">
                                          <p:val>
                                            <p:strVal val="#ppt_x"/>
                                          </p:val>
                                        </p:tav>
                                        <p:tav tm="100000">
                                          <p:val>
                                            <p:strVal val="#ppt_x"/>
                                          </p:val>
                                        </p:tav>
                                      </p:tavLst>
                                    </p:anim>
                                    <p:anim calcmode="lin" valueType="num">
                                      <p:cBhvr>
                                        <p:cTn id="14"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24578" name="Rectangle 2"/>
          <p:cNvSpPr>
            <a:spLocks noGrp="1"/>
          </p:cNvSpPr>
          <p:nvPr>
            <p:ph type="title"/>
          </p:nvPr>
        </p:nvSpPr>
        <p:spPr>
          <a:xfrm>
            <a:off x="0" y="152400"/>
            <a:ext cx="7772400" cy="1104900"/>
          </a:xfrm>
          <a:ln/>
        </p:spPr>
        <p:txBody>
          <a:bodyPr vert="horz" wrap="square" lIns="90488" tIns="44450" rIns="90488" bIns="44450" anchor="ctr" anchorCtr="0"/>
          <a:p>
            <a:pPr eaLnBrk="1" hangingPunct="1"/>
            <a:r>
              <a:rPr lang="en-US" altLang="en-US" dirty="0">
                <a:solidFill>
                  <a:srgbClr val="FF0000"/>
                </a:solidFill>
              </a:rPr>
              <a:t>Normalization of DB Tables</a:t>
            </a:r>
            <a:endParaRPr lang="en-US" altLang="en-US" dirty="0">
              <a:solidFill>
                <a:srgbClr val="FF0000"/>
              </a:solidFill>
            </a:endParaRPr>
          </a:p>
        </p:txBody>
      </p:sp>
      <p:sp>
        <p:nvSpPr>
          <p:cNvPr id="24579" name="Rectangle 3"/>
          <p:cNvSpPr>
            <a:spLocks noGrp="1"/>
          </p:cNvSpPr>
          <p:nvPr>
            <p:ph idx="1"/>
          </p:nvPr>
        </p:nvSpPr>
        <p:spPr>
          <a:xfrm>
            <a:off x="381000" y="1398588"/>
            <a:ext cx="8763000" cy="5067300"/>
          </a:xfrm>
          <a:ln/>
        </p:spPr>
        <p:txBody>
          <a:bodyPr vert="horz" wrap="square" lIns="90488" tIns="44450" rIns="90488" bIns="44450" anchor="t" anchorCtr="0"/>
          <a:p>
            <a:pPr eaLnBrk="1" hangingPunct="1">
              <a:lnSpc>
                <a:spcPct val="90000"/>
              </a:lnSpc>
            </a:pPr>
            <a:r>
              <a:rPr lang="en-US" altLang="en-US" sz="2000" dirty="0"/>
              <a:t>Normalization</a:t>
            </a:r>
            <a:endParaRPr lang="en-US" altLang="en-US" sz="2000" dirty="0"/>
          </a:p>
          <a:p>
            <a:pPr lvl="1" eaLnBrk="1" hangingPunct="1">
              <a:lnSpc>
                <a:spcPct val="90000"/>
              </a:lnSpc>
            </a:pPr>
            <a:r>
              <a:rPr lang="en-US" altLang="en-US" sz="1800" dirty="0"/>
              <a:t>Process for evaluating and correcting table structures </a:t>
            </a:r>
            <a:endParaRPr lang="en-US" altLang="en-US" sz="1800" dirty="0"/>
          </a:p>
          <a:p>
            <a:pPr lvl="2" eaLnBrk="1" hangingPunct="1">
              <a:lnSpc>
                <a:spcPct val="90000"/>
              </a:lnSpc>
            </a:pPr>
            <a:r>
              <a:rPr lang="en-US" altLang="en-US" sz="1600" dirty="0"/>
              <a:t>determines the </a:t>
            </a:r>
            <a:r>
              <a:rPr lang="en-US" altLang="en-US" sz="1600" dirty="0">
                <a:solidFill>
                  <a:srgbClr val="800000"/>
                </a:solidFill>
              </a:rPr>
              <a:t>optimal assignments of attributes to entities</a:t>
            </a:r>
            <a:endParaRPr lang="en-US" altLang="en-US" sz="1600" dirty="0">
              <a:solidFill>
                <a:srgbClr val="800000"/>
              </a:solidFill>
            </a:endParaRPr>
          </a:p>
          <a:p>
            <a:pPr lvl="1" eaLnBrk="1" hangingPunct="1">
              <a:lnSpc>
                <a:spcPct val="90000"/>
              </a:lnSpc>
            </a:pPr>
            <a:r>
              <a:rPr lang="en-US" altLang="en-US" sz="1800" dirty="0"/>
              <a:t>Normalization provides micro view of entities</a:t>
            </a:r>
            <a:endParaRPr lang="en-US" altLang="en-US" sz="1600" dirty="0"/>
          </a:p>
          <a:p>
            <a:pPr lvl="2" eaLnBrk="1" hangingPunct="1">
              <a:lnSpc>
                <a:spcPct val="90000"/>
              </a:lnSpc>
            </a:pPr>
            <a:r>
              <a:rPr lang="en-US" altLang="en-US" sz="1600" dirty="0"/>
              <a:t>focuses on characteristics of specific entities</a:t>
            </a:r>
            <a:endParaRPr lang="en-US" altLang="en-US" sz="1600" dirty="0"/>
          </a:p>
          <a:p>
            <a:pPr lvl="2" eaLnBrk="1" hangingPunct="1">
              <a:lnSpc>
                <a:spcPct val="90000"/>
              </a:lnSpc>
            </a:pPr>
            <a:r>
              <a:rPr lang="en-US" altLang="en-US" sz="1600" dirty="0">
                <a:solidFill>
                  <a:srgbClr val="800000"/>
                </a:solidFill>
              </a:rPr>
              <a:t>may yield additional entities</a:t>
            </a:r>
            <a:endParaRPr lang="en-US" altLang="en-US" sz="1400" dirty="0">
              <a:solidFill>
                <a:srgbClr val="800000"/>
              </a:solidFill>
            </a:endParaRPr>
          </a:p>
          <a:p>
            <a:pPr lvl="1" eaLnBrk="1" hangingPunct="1">
              <a:lnSpc>
                <a:spcPct val="90000"/>
              </a:lnSpc>
            </a:pPr>
            <a:r>
              <a:rPr lang="en-US" altLang="en-US" sz="1800" dirty="0"/>
              <a:t>Works through a series of stages called normal forms</a:t>
            </a:r>
            <a:endParaRPr lang="en-US" altLang="en-US" sz="1800" dirty="0"/>
          </a:p>
          <a:p>
            <a:pPr lvl="2" eaLnBrk="1" hangingPunct="1">
              <a:lnSpc>
                <a:spcPct val="90000"/>
              </a:lnSpc>
            </a:pPr>
            <a:r>
              <a:rPr lang="en-US" altLang="en-US" sz="1200" dirty="0"/>
              <a:t>1NF </a:t>
            </a:r>
            <a:r>
              <a:rPr lang="en-US" altLang="en-US" sz="1200" dirty="0">
                <a:sym typeface="Symbol" pitchFamily="18" charset="2"/>
              </a:rPr>
              <a:t> 2NF</a:t>
            </a:r>
            <a:r>
              <a:rPr lang="en-US" altLang="en-US" sz="1200" dirty="0"/>
              <a:t> </a:t>
            </a:r>
            <a:r>
              <a:rPr lang="en-US" altLang="en-US" sz="1200" dirty="0">
                <a:sym typeface="Symbol" pitchFamily="18" charset="2"/>
              </a:rPr>
              <a:t> 3NF</a:t>
            </a:r>
            <a:r>
              <a:rPr lang="en-US" altLang="en-US" sz="1200" dirty="0"/>
              <a:t> </a:t>
            </a:r>
            <a:r>
              <a:rPr lang="en-US" altLang="en-US" sz="1200" dirty="0">
                <a:sym typeface="Symbol" pitchFamily="18" charset="2"/>
              </a:rPr>
              <a:t> 4NF (optional)</a:t>
            </a:r>
            <a:endParaRPr lang="en-US" altLang="en-US" sz="1200" dirty="0">
              <a:sym typeface="Symbol" pitchFamily="18" charset="2"/>
            </a:endParaRPr>
          </a:p>
          <a:p>
            <a:pPr lvl="1" eaLnBrk="1" hangingPunct="1">
              <a:lnSpc>
                <a:spcPct val="90000"/>
              </a:lnSpc>
            </a:pPr>
            <a:r>
              <a:rPr lang="en-US" altLang="en-US" sz="1800" dirty="0">
                <a:sym typeface="Symbol" pitchFamily="18" charset="2"/>
              </a:rPr>
              <a:t>Higher the normal form, slower the database response</a:t>
            </a:r>
            <a:endParaRPr lang="en-US" altLang="en-US" sz="1800" dirty="0">
              <a:sym typeface="Symbol" pitchFamily="18" charset="2"/>
            </a:endParaRPr>
          </a:p>
          <a:p>
            <a:pPr lvl="2" eaLnBrk="1" hangingPunct="1">
              <a:lnSpc>
                <a:spcPct val="90000"/>
              </a:lnSpc>
            </a:pPr>
            <a:r>
              <a:rPr lang="en-US" altLang="en-US" sz="1600" dirty="0">
                <a:sym typeface="Symbol" pitchFamily="18" charset="2"/>
              </a:rPr>
              <a:t>more joins are required to answer end-user queries</a:t>
            </a:r>
            <a:endParaRPr lang="en-US" altLang="en-US" sz="1400" dirty="0">
              <a:sym typeface="Symbol" pitchFamily="18" charset="2"/>
            </a:endParaRPr>
          </a:p>
          <a:p>
            <a:pPr lvl="1" eaLnBrk="1" hangingPunct="1">
              <a:lnSpc>
                <a:spcPct val="90000"/>
              </a:lnSpc>
            </a:pPr>
            <a:endParaRPr lang="en-US" altLang="en-US" sz="1200" dirty="0">
              <a:sym typeface="Symbol" pitchFamily="18" charset="2"/>
            </a:endParaRPr>
          </a:p>
          <a:p>
            <a:pPr eaLnBrk="1" hangingPunct="1">
              <a:lnSpc>
                <a:spcPct val="90000"/>
              </a:lnSpc>
            </a:pPr>
            <a:r>
              <a:rPr lang="en-US" altLang="en-US" sz="2000" dirty="0"/>
              <a:t>Why normalize?</a:t>
            </a:r>
            <a:endParaRPr lang="en-US" altLang="en-US" sz="2000" dirty="0"/>
          </a:p>
          <a:p>
            <a:pPr lvl="1" eaLnBrk="1" hangingPunct="1">
              <a:lnSpc>
                <a:spcPct val="90000"/>
              </a:lnSpc>
            </a:pPr>
            <a:r>
              <a:rPr lang="en-US" altLang="en-US" sz="1800" dirty="0"/>
              <a:t>Reduce uncontrolled data redundancies</a:t>
            </a:r>
            <a:endParaRPr lang="en-US" altLang="en-US" sz="1800" dirty="0"/>
          </a:p>
          <a:p>
            <a:pPr lvl="2" eaLnBrk="1" hangingPunct="1">
              <a:lnSpc>
                <a:spcPct val="90000"/>
              </a:lnSpc>
            </a:pPr>
            <a:r>
              <a:rPr lang="en-US" altLang="en-US" sz="1600" dirty="0"/>
              <a:t>Help eliminate data anomalies</a:t>
            </a:r>
            <a:endParaRPr lang="en-US" altLang="en-US" sz="1600" dirty="0"/>
          </a:p>
          <a:p>
            <a:pPr lvl="1" eaLnBrk="1" hangingPunct="1">
              <a:lnSpc>
                <a:spcPct val="90000"/>
              </a:lnSpc>
            </a:pPr>
            <a:r>
              <a:rPr lang="en-US" altLang="en-US" sz="1800" dirty="0"/>
              <a:t>Produce controlled redundancies to link tables</a:t>
            </a:r>
            <a:endParaRPr lang="en-US"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26626" name="Rectangle 2"/>
          <p:cNvSpPr>
            <a:spLocks noGrp="1"/>
          </p:cNvSpPr>
          <p:nvPr>
            <p:ph type="title"/>
          </p:nvPr>
        </p:nvSpPr>
        <p:spPr>
          <a:xfrm>
            <a:off x="457200" y="0"/>
            <a:ext cx="7772400" cy="914400"/>
          </a:xfrm>
          <a:ln/>
        </p:spPr>
        <p:txBody>
          <a:bodyPr vert="horz" wrap="square" lIns="90488" tIns="44450" rIns="90488" bIns="44450" anchor="ctr" anchorCtr="0"/>
          <a:p>
            <a:pPr eaLnBrk="1" hangingPunct="1"/>
            <a:r>
              <a:rPr lang="en-US" altLang="en-US" dirty="0">
                <a:solidFill>
                  <a:srgbClr val="FF0000"/>
                </a:solidFill>
              </a:rPr>
              <a:t>Example: </a:t>
            </a:r>
            <a:r>
              <a:rPr lang="en-US" altLang="en-US" sz="3200" dirty="0">
                <a:solidFill>
                  <a:srgbClr val="FF0000"/>
                </a:solidFill>
              </a:rPr>
              <a:t>Need for Normalization</a:t>
            </a:r>
            <a:endParaRPr lang="en-US" altLang="en-US" sz="3200" dirty="0">
              <a:solidFill>
                <a:srgbClr val="FF0000"/>
              </a:solidFill>
            </a:endParaRPr>
          </a:p>
        </p:txBody>
      </p:sp>
      <p:sp>
        <p:nvSpPr>
          <p:cNvPr id="26627" name="Rectangle 3"/>
          <p:cNvSpPr>
            <a:spLocks noGrp="1"/>
          </p:cNvSpPr>
          <p:nvPr>
            <p:ph idx="1"/>
          </p:nvPr>
        </p:nvSpPr>
        <p:spPr>
          <a:xfrm>
            <a:off x="0" y="804863"/>
            <a:ext cx="9296400" cy="2370137"/>
          </a:xfrm>
          <a:ln/>
        </p:spPr>
        <p:txBody>
          <a:bodyPr vert="horz" wrap="square" lIns="90488" tIns="44450" rIns="90488" bIns="44450" anchor="t" anchorCtr="0"/>
          <a:p>
            <a:pPr eaLnBrk="1" hangingPunct="1">
              <a:lnSpc>
                <a:spcPct val="80000"/>
              </a:lnSpc>
            </a:pPr>
            <a:r>
              <a:rPr lang="en-US" altLang="en-US" sz="2000" dirty="0"/>
              <a:t>PRO_NUM is intended to be primary key but contain nulls</a:t>
            </a:r>
            <a:endParaRPr lang="en-US" altLang="en-US" sz="2000" dirty="0"/>
          </a:p>
          <a:p>
            <a:pPr eaLnBrk="1" hangingPunct="1">
              <a:lnSpc>
                <a:spcPct val="80000"/>
              </a:lnSpc>
            </a:pPr>
            <a:r>
              <a:rPr lang="en-US" altLang="en-US" sz="1600" dirty="0"/>
              <a:t>T</a:t>
            </a:r>
            <a:r>
              <a:rPr lang="en-US" altLang="en-US" sz="2000" dirty="0"/>
              <a:t>able entries invite data inconsistencies</a:t>
            </a:r>
            <a:endParaRPr lang="en-US" altLang="en-US" sz="2000" dirty="0"/>
          </a:p>
          <a:p>
            <a:pPr lvl="1" eaLnBrk="1" hangingPunct="1">
              <a:lnSpc>
                <a:spcPct val="80000"/>
              </a:lnSpc>
            </a:pPr>
            <a:r>
              <a:rPr lang="en-US" altLang="en-US" sz="1200" dirty="0"/>
              <a:t>e.g. </a:t>
            </a:r>
            <a:r>
              <a:rPr lang="en-US" altLang="en-US" sz="1200" dirty="0">
                <a:solidFill>
                  <a:srgbClr val="006600"/>
                </a:solidFill>
              </a:rPr>
              <a:t>“Elect. Engineer”, “Elect.Eng.”, “EE”</a:t>
            </a:r>
            <a:endParaRPr lang="en-US" altLang="en-US" sz="1200" dirty="0">
              <a:solidFill>
                <a:srgbClr val="006600"/>
              </a:solidFill>
            </a:endParaRPr>
          </a:p>
          <a:p>
            <a:pPr eaLnBrk="1" hangingPunct="1">
              <a:lnSpc>
                <a:spcPct val="80000"/>
              </a:lnSpc>
            </a:pPr>
            <a:r>
              <a:rPr lang="en-US" altLang="en-US" sz="2000" dirty="0"/>
              <a:t>Table displays data redundancies that can cause data anomalies</a:t>
            </a:r>
            <a:endParaRPr lang="en-US" altLang="en-US" sz="2000" dirty="0"/>
          </a:p>
          <a:p>
            <a:pPr lvl="1" eaLnBrk="1" hangingPunct="1">
              <a:lnSpc>
                <a:spcPct val="80000"/>
              </a:lnSpc>
            </a:pPr>
            <a:r>
              <a:rPr lang="en-US" altLang="en-US" sz="1400" dirty="0"/>
              <a:t>Update anomalies</a:t>
            </a:r>
            <a:endParaRPr lang="en-US" altLang="en-US" sz="1400" dirty="0"/>
          </a:p>
          <a:p>
            <a:pPr lvl="2" eaLnBrk="1" hangingPunct="1">
              <a:lnSpc>
                <a:spcPct val="80000"/>
              </a:lnSpc>
            </a:pPr>
            <a:r>
              <a:rPr lang="en-US" altLang="en-US" sz="1200" dirty="0"/>
              <a:t>Modifying JOB_CLASS could require many alterations (all the rows for the same EMP_NUM)</a:t>
            </a:r>
            <a:endParaRPr lang="en-US" altLang="en-US" sz="1000" dirty="0"/>
          </a:p>
          <a:p>
            <a:pPr lvl="1" eaLnBrk="1" hangingPunct="1">
              <a:lnSpc>
                <a:spcPct val="80000"/>
              </a:lnSpc>
            </a:pPr>
            <a:r>
              <a:rPr lang="en-US" altLang="en-US" sz="1400" dirty="0"/>
              <a:t>Insertion anomalies</a:t>
            </a:r>
            <a:endParaRPr lang="en-US" altLang="en-US" sz="1400" dirty="0"/>
          </a:p>
          <a:p>
            <a:pPr lvl="2" eaLnBrk="1" hangingPunct="1">
              <a:lnSpc>
                <a:spcPct val="80000"/>
              </a:lnSpc>
            </a:pPr>
            <a:r>
              <a:rPr lang="en-US" altLang="en-US" sz="1200" dirty="0"/>
              <a:t>New employee must be assigned a project</a:t>
            </a:r>
            <a:endParaRPr lang="en-US" altLang="en-US" sz="1000" dirty="0"/>
          </a:p>
          <a:p>
            <a:pPr lvl="1" eaLnBrk="1" hangingPunct="1">
              <a:lnSpc>
                <a:spcPct val="80000"/>
              </a:lnSpc>
            </a:pPr>
            <a:r>
              <a:rPr lang="en-US" altLang="en-US" sz="1400" dirty="0"/>
              <a:t>Deletion anomalies</a:t>
            </a:r>
            <a:endParaRPr lang="en-US" altLang="en-US" sz="1300" dirty="0"/>
          </a:p>
          <a:p>
            <a:pPr lvl="2" eaLnBrk="1" hangingPunct="1">
              <a:lnSpc>
                <a:spcPct val="80000"/>
              </a:lnSpc>
            </a:pPr>
            <a:r>
              <a:rPr lang="en-US" altLang="en-US" sz="1200" dirty="0"/>
              <a:t>If employee quits and a row deleted, other vital data may get lost</a:t>
            </a:r>
            <a:endParaRPr lang="en-US" altLang="en-US" sz="1000" dirty="0"/>
          </a:p>
        </p:txBody>
      </p:sp>
      <p:pic>
        <p:nvPicPr>
          <p:cNvPr id="26628" name="Picture 7"/>
          <p:cNvPicPr>
            <a:picLocks noChangeAspect="1"/>
          </p:cNvPicPr>
          <p:nvPr/>
        </p:nvPicPr>
        <p:blipFill>
          <a:blip r:embed="rId1"/>
          <a:stretch>
            <a:fillRect/>
          </a:stretch>
        </p:blipFill>
        <p:spPr>
          <a:xfrm>
            <a:off x="531813" y="3557588"/>
            <a:ext cx="8001000" cy="2263775"/>
          </a:xfrm>
          <a:prstGeom prst="rect">
            <a:avLst/>
          </a:prstGeom>
          <a:noFill/>
          <a:ln w="12700">
            <a:noFill/>
          </a:ln>
        </p:spPr>
      </p:pic>
      <p:sp>
        <p:nvSpPr>
          <p:cNvPr id="26629" name="Text Box 8"/>
          <p:cNvSpPr txBox="1"/>
          <p:nvPr/>
        </p:nvSpPr>
        <p:spPr>
          <a:xfrm>
            <a:off x="2720975" y="6203950"/>
            <a:ext cx="3622675" cy="214313"/>
          </a:xfrm>
          <a:prstGeom prst="rect">
            <a:avLst/>
          </a:prstGeom>
          <a:noFill/>
          <a:ln w="12700">
            <a:noFill/>
          </a:ln>
        </p:spPr>
        <p:txBody>
          <a:bodyPr anchor="t" anchorCtr="0">
            <a:spAutoFit/>
          </a:bodyPr>
          <a:p>
            <a:endParaRPr lang="en-US">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52400" y="38100"/>
            <a:ext cx="7772400" cy="1104900"/>
          </a:xfrm>
          <a:ln/>
        </p:spPr>
        <p:txBody>
          <a:bodyPr vert="horz" wrap="square" lIns="90488" tIns="44450" rIns="90488" bIns="44450" anchor="ctr" anchorCtr="0"/>
          <a:p>
            <a:r>
              <a:rPr lang="en-GB" altLang="en-US" dirty="0">
                <a:solidFill>
                  <a:srgbClr val="FF0000"/>
                </a:solidFill>
              </a:rPr>
              <a:t>Normalization</a:t>
            </a:r>
            <a:endParaRPr lang="en-GB" altLang="en-US" dirty="0">
              <a:solidFill>
                <a:srgbClr val="FF0000"/>
              </a:solidFill>
            </a:endParaRPr>
          </a:p>
        </p:txBody>
      </p:sp>
      <p:sp>
        <p:nvSpPr>
          <p:cNvPr id="6" name="Rectangle 3"/>
          <p:cNvSpPr txBox="1">
            <a:spLocks noChangeArrowheads="1"/>
          </p:cNvSpPr>
          <p:nvPr/>
        </p:nvSpPr>
        <p:spPr bwMode="auto">
          <a:xfrm>
            <a:off x="533400" y="1363663"/>
            <a:ext cx="86042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a:buChar char="n"/>
              <a:defRPr/>
            </a:pPr>
            <a:r>
              <a:rPr lang="en-GB" altLang="en-US" sz="2400" strike="noStrike" noProof="1" dirty="0">
                <a:solidFill>
                  <a:srgbClr val="000000"/>
                </a:solidFill>
                <a:latin typeface="+mn-lt"/>
                <a:ea typeface="+mn-ea"/>
                <a:cs typeface="+mn-cs"/>
                <a:sym typeface="+mn-ea"/>
              </a:rPr>
              <a:t>1NF</a:t>
            </a:r>
            <a:r>
              <a:rPr lang="en-US" altLang="en-GB" sz="2400" strike="noStrike" noProof="1" dirty="0">
                <a:solidFill>
                  <a:srgbClr val="000000"/>
                </a:solidFill>
                <a:latin typeface="+mn-lt"/>
                <a:ea typeface="+mn-ea"/>
                <a:cs typeface="+mn-cs"/>
                <a:sym typeface="+mn-ea"/>
              </a:rPr>
              <a:t> (atomic, primary key)</a:t>
            </a:r>
            <a:r>
              <a:rPr lang="en-GB" altLang="en-US" sz="2400" strike="noStrike" noProof="1" dirty="0">
                <a:solidFill>
                  <a:srgbClr val="000000"/>
                </a:solidFill>
                <a:latin typeface="+mn-lt"/>
                <a:ea typeface="+mn-ea"/>
                <a:cs typeface="+mn-cs"/>
                <a:sym typeface="+mn-ea"/>
              </a:rPr>
              <a:t>: </a:t>
            </a:r>
            <a:endParaRPr lang="en-GB" altLang="en-US" sz="2400" strike="noStrike" noProof="1" dirty="0">
              <a:solidFill>
                <a:srgbClr val="000000"/>
              </a:solidFill>
            </a:endParaRPr>
          </a:p>
          <a:p>
            <a:pPr lvl="1" fontAlgn="base"/>
            <a:r>
              <a:rPr lang="en-GB" altLang="en-US" sz="2400" strike="noStrike" noProof="1" dirty="0">
                <a:solidFill>
                  <a:srgbClr val="000000"/>
                </a:solidFill>
                <a:latin typeface="+mn-lt"/>
                <a:ea typeface="+mn-ea"/>
                <a:cs typeface="+mn-cs"/>
                <a:sym typeface="+mn-ea"/>
              </a:rPr>
              <a:t>{Order, Product,</a:t>
            </a:r>
            <a:r>
              <a:rPr lang="en-GB" altLang="en-US" sz="2400" u="none" strike="noStrike" noProof="1" dirty="0">
                <a:solidFill>
                  <a:srgbClr val="000000"/>
                </a:solidFill>
                <a:latin typeface="+mn-lt"/>
                <a:ea typeface="+mn-ea"/>
                <a:cs typeface="+mn-cs"/>
                <a:sym typeface="+mn-ea"/>
              </a:rPr>
              <a:t> Customer, Address, Quantity, UnitPrice}</a:t>
            </a:r>
            <a:endParaRPr kumimoji="1" lang="en-GB" altLang="en-US" sz="2400" b="0" i="0" u="none" strike="noStrike" kern="0" cap="none" spc="0" normalizeH="0" baseline="0" noProof="0" dirty="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a:buChar char="n"/>
              <a:defRPr/>
            </a:pPr>
            <a:r>
              <a:rPr kumimoji="1" lang="en-GB" altLang="en-US" sz="2400" b="0" i="0" u="none" strike="noStrike" kern="0" cap="none" spc="0" normalizeH="0" baseline="0" noProof="0" dirty="0">
                <a:ln>
                  <a:noFill/>
                </a:ln>
                <a:solidFill>
                  <a:srgbClr val="000000"/>
                </a:solidFill>
                <a:effectLst/>
                <a:uLnTx/>
                <a:uFillTx/>
                <a:latin typeface="+mn-lt"/>
                <a:ea typeface="+mn-ea"/>
                <a:cs typeface="+mn-cs"/>
              </a:rPr>
              <a:t>2NF (no </a:t>
            </a:r>
            <a:r>
              <a:rPr kumimoji="1" lang="en-GB" altLang="en-US" sz="2400" b="1" i="0" u="none" strike="noStrike" kern="0" cap="none" spc="0" normalizeH="0" baseline="0" noProof="0" dirty="0">
                <a:ln>
                  <a:noFill/>
                </a:ln>
                <a:solidFill>
                  <a:srgbClr val="000000"/>
                </a:solidFill>
                <a:effectLst/>
                <a:uLnTx/>
                <a:uFillTx/>
                <a:latin typeface="+mn-lt"/>
                <a:ea typeface="+mn-ea"/>
                <a:cs typeface="+mn-cs"/>
              </a:rPr>
              <a:t>partial</a:t>
            </a:r>
            <a:r>
              <a:rPr kumimoji="1" lang="en-GB" altLang="en-US" sz="2400" b="0" i="0" u="none" strike="noStrike" kern="0" cap="none" spc="0" normalizeH="0" baseline="0" noProof="0" dirty="0">
                <a:ln>
                  <a:noFill/>
                </a:ln>
                <a:solidFill>
                  <a:srgbClr val="000000"/>
                </a:solidFill>
                <a:effectLst/>
                <a:uLnTx/>
                <a:uFillTx/>
                <a:latin typeface="+mn-lt"/>
                <a:ea typeface="+mn-ea"/>
                <a:cs typeface="+mn-cs"/>
              </a:rPr>
              <a:t> dependency on key)</a:t>
            </a:r>
            <a:endParaRPr kumimoji="1" lang="en-GB"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0"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0" i="0" strike="noStrike" kern="0" cap="none" spc="0" normalizeH="0" baseline="0" noProof="0" dirty="0">
                <a:ln>
                  <a:noFill/>
                </a:ln>
                <a:solidFill>
                  <a:srgbClr val="000000"/>
                </a:solidFill>
                <a:effectLst/>
                <a:uLnTx/>
                <a:uFillTx/>
                <a:latin typeface="+mn-lt"/>
                <a:ea typeface="+mn-ea"/>
                <a:cs typeface="+mn-cs"/>
              </a:rPr>
              <a:t>Product</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 </a:t>
            </a:r>
            <a:r>
              <a:rPr kumimoji="1" lang="en-GB" altLang="en-US" sz="2000" b="0" i="0" u="none" strike="noStrike" kern="0" cap="none" spc="0" normalizeH="0" baseline="0" noProof="0" dirty="0" err="1">
                <a:ln>
                  <a:noFill/>
                </a:ln>
                <a:solidFill>
                  <a:srgbClr val="000000"/>
                </a:solidFill>
                <a:effectLst/>
                <a:uLnTx/>
                <a:uFillTx/>
                <a:latin typeface="+mn-lt"/>
                <a:ea typeface="+mn-ea"/>
                <a:cs typeface="+mn-cs"/>
              </a:rPr>
              <a:t>UnitPrice</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a:t>
            </a:r>
            <a:endParaRPr kumimoji="1" lang="en-GB" altLang="en-US" sz="20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0"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0" i="0" strike="noStrike" kern="0" cap="none" spc="0" normalizeH="0" baseline="0" noProof="0" dirty="0">
                <a:ln>
                  <a:noFill/>
                </a:ln>
                <a:solidFill>
                  <a:srgbClr val="000000"/>
                </a:solidFill>
                <a:effectLst/>
                <a:uLnTx/>
                <a:uFillTx/>
                <a:latin typeface="+mn-lt"/>
                <a:ea typeface="+mn-ea"/>
                <a:cs typeface="+mn-cs"/>
              </a:rPr>
              <a:t>Order, Product</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 Quantity}</a:t>
            </a:r>
            <a:endParaRPr kumimoji="1" lang="en-GB" altLang="en-US" sz="20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1"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1" i="0" strike="noStrike" kern="0" cap="none" spc="0" normalizeH="0" baseline="0" noProof="0" dirty="0">
                <a:ln>
                  <a:noFill/>
                </a:ln>
                <a:solidFill>
                  <a:srgbClr val="000000"/>
                </a:solidFill>
                <a:effectLst/>
                <a:uLnTx/>
                <a:uFillTx/>
                <a:latin typeface="+mn-lt"/>
                <a:ea typeface="+mn-ea"/>
                <a:cs typeface="+mn-cs"/>
              </a:rPr>
              <a:t>Order</a:t>
            </a:r>
            <a:r>
              <a:rPr kumimoji="1" lang="en-GB" altLang="en-US" sz="2000" b="1" i="0" u="none" strike="noStrike" kern="0" cap="none" spc="0" normalizeH="0" baseline="0" noProof="0" dirty="0">
                <a:ln>
                  <a:noFill/>
                </a:ln>
                <a:solidFill>
                  <a:srgbClr val="000000"/>
                </a:solidFill>
                <a:effectLst/>
                <a:uLnTx/>
                <a:uFillTx/>
                <a:latin typeface="+mn-lt"/>
                <a:ea typeface="+mn-ea"/>
                <a:cs typeface="+mn-cs"/>
              </a:rPr>
              <a:t>, Customer, Address}</a:t>
            </a:r>
            <a:endParaRPr kumimoji="1" lang="en-GB" altLang="en-US" sz="2000" b="1" i="0" u="none" strike="noStrike" kern="0" cap="none" spc="0" normalizeH="0" baseline="0" noProof="0" dirty="0">
              <a:ln>
                <a:noFill/>
              </a:ln>
              <a:solidFill>
                <a:srgbClr val="000000"/>
              </a:solidFill>
              <a:effectLst/>
              <a:uLnTx/>
              <a:uFillTx/>
              <a:latin typeface="+mn-lt"/>
              <a:ea typeface="+mn-ea"/>
              <a:cs typeface="+mn-cs"/>
            </a:endParaRPr>
          </a:p>
        </p:txBody>
      </p:sp>
      <p:sp>
        <p:nvSpPr>
          <p:cNvPr id="7" name="Rectangle 3"/>
          <p:cNvSpPr txBox="1">
            <a:spLocks noChangeArrowheads="1"/>
          </p:cNvSpPr>
          <p:nvPr/>
        </p:nvSpPr>
        <p:spPr bwMode="auto">
          <a:xfrm>
            <a:off x="533400" y="4114800"/>
            <a:ext cx="8077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a:buChar char="n"/>
              <a:defRPr/>
            </a:pPr>
            <a:r>
              <a:rPr kumimoji="1" lang="en-GB" altLang="en-US" sz="2400" b="0" i="0" u="none" strike="noStrike" kern="0" cap="none" spc="0" normalizeH="0" baseline="0" noProof="0" dirty="0">
                <a:ln>
                  <a:noFill/>
                </a:ln>
                <a:solidFill>
                  <a:srgbClr val="000000"/>
                </a:solidFill>
                <a:effectLst/>
                <a:uLnTx/>
                <a:uFillTx/>
                <a:latin typeface="+mn-lt"/>
                <a:ea typeface="+mn-ea"/>
                <a:cs typeface="+mn-cs"/>
              </a:rPr>
              <a:t>3NF (no </a:t>
            </a:r>
            <a:r>
              <a:rPr kumimoji="1" lang="en-GB" altLang="en-US" sz="2400" b="1" i="0" u="none" strike="noStrike" kern="0" cap="none" spc="0" normalizeH="0" baseline="0" noProof="0" dirty="0">
                <a:ln>
                  <a:noFill/>
                </a:ln>
                <a:solidFill>
                  <a:srgbClr val="000000"/>
                </a:solidFill>
                <a:effectLst/>
                <a:uLnTx/>
                <a:uFillTx/>
                <a:latin typeface="+mn-lt"/>
                <a:ea typeface="+mn-ea"/>
                <a:cs typeface="+mn-cs"/>
              </a:rPr>
              <a:t>transitive</a:t>
            </a:r>
            <a:r>
              <a:rPr kumimoji="1" lang="en-GB" altLang="en-US" sz="2400" b="0" i="0" u="none" strike="noStrike" kern="0" cap="none" spc="0" normalizeH="0" baseline="0" noProof="0" dirty="0">
                <a:ln>
                  <a:noFill/>
                </a:ln>
                <a:solidFill>
                  <a:srgbClr val="000000"/>
                </a:solidFill>
                <a:effectLst/>
                <a:uLnTx/>
                <a:uFillTx/>
                <a:latin typeface="+mn-lt"/>
                <a:ea typeface="+mn-ea"/>
                <a:cs typeface="+mn-cs"/>
              </a:rPr>
              <a:t> dependence on a key)</a:t>
            </a:r>
            <a:endParaRPr kumimoji="1" lang="en-GB" altLang="en-US" sz="24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0" i="0" u="sng" strike="noStrike" kern="0" cap="none" spc="0" normalizeH="0" baseline="0" noProof="0" dirty="0">
                <a:ln>
                  <a:noFill/>
                </a:ln>
                <a:solidFill>
                  <a:srgbClr val="000000"/>
                </a:solidFill>
                <a:effectLst/>
                <a:uLnTx/>
                <a:uFillTx/>
                <a:latin typeface="+mn-lt"/>
                <a:ea typeface="+mn-ea"/>
                <a:cs typeface="+mn-cs"/>
              </a:rPr>
              <a:t>{</a:t>
            </a:r>
            <a:r>
              <a:rPr kumimoji="1" lang="en-GB" altLang="en-US" sz="2000" b="0" i="0" strike="noStrike" kern="0" cap="none" spc="0" normalizeH="0" baseline="0" noProof="0" dirty="0">
                <a:ln>
                  <a:noFill/>
                </a:ln>
                <a:solidFill>
                  <a:srgbClr val="000000"/>
                </a:solidFill>
                <a:effectLst/>
                <a:uLnTx/>
                <a:uFillTx/>
                <a:latin typeface="+mn-lt"/>
                <a:ea typeface="+mn-ea"/>
                <a:cs typeface="+mn-cs"/>
              </a:rPr>
              <a:t>Product</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 </a:t>
            </a:r>
            <a:r>
              <a:rPr kumimoji="1" lang="en-GB" altLang="en-US" sz="2000" b="0" i="0" u="none" strike="noStrike" kern="0" cap="none" spc="0" normalizeH="0" baseline="0" noProof="0" dirty="0" err="1">
                <a:ln>
                  <a:noFill/>
                </a:ln>
                <a:solidFill>
                  <a:srgbClr val="000000"/>
                </a:solidFill>
                <a:effectLst/>
                <a:uLnTx/>
                <a:uFillTx/>
                <a:latin typeface="+mn-lt"/>
                <a:ea typeface="+mn-ea"/>
                <a:cs typeface="+mn-cs"/>
              </a:rPr>
              <a:t>UnitPrice</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a:t>
            </a:r>
            <a:endParaRPr kumimoji="1" lang="en-GB" altLang="en-US" sz="20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0"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0" i="0" strike="noStrike" kern="0" cap="none" spc="0" normalizeH="0" baseline="0" noProof="0" dirty="0">
                <a:ln>
                  <a:noFill/>
                </a:ln>
                <a:solidFill>
                  <a:srgbClr val="000000"/>
                </a:solidFill>
                <a:effectLst/>
                <a:uLnTx/>
                <a:uFillTx/>
                <a:latin typeface="+mn-lt"/>
                <a:ea typeface="+mn-ea"/>
                <a:cs typeface="+mn-cs"/>
              </a:rPr>
              <a:t>Order, Product</a:t>
            </a:r>
            <a:r>
              <a:rPr kumimoji="1" lang="en-GB" altLang="en-US" sz="2000" b="0" i="0" u="none" strike="noStrike" kern="0" cap="none" spc="0" normalizeH="0" baseline="0" noProof="0" dirty="0">
                <a:ln>
                  <a:noFill/>
                </a:ln>
                <a:solidFill>
                  <a:srgbClr val="000000"/>
                </a:solidFill>
                <a:effectLst/>
                <a:uLnTx/>
                <a:uFillTx/>
                <a:latin typeface="+mn-lt"/>
                <a:ea typeface="+mn-ea"/>
                <a:cs typeface="+mn-cs"/>
              </a:rPr>
              <a:t>, Quantity}</a:t>
            </a:r>
            <a:endParaRPr kumimoji="1" lang="en-GB" altLang="en-US" sz="2000" b="0"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1"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1" i="0" strike="noStrike" kern="0" cap="none" spc="0" normalizeH="0" baseline="0" noProof="0" dirty="0">
                <a:ln>
                  <a:noFill/>
                </a:ln>
                <a:solidFill>
                  <a:srgbClr val="000000"/>
                </a:solidFill>
                <a:effectLst/>
                <a:uLnTx/>
                <a:uFillTx/>
                <a:latin typeface="+mn-lt"/>
                <a:ea typeface="+mn-ea"/>
                <a:cs typeface="+mn-cs"/>
              </a:rPr>
              <a:t>Order</a:t>
            </a:r>
            <a:r>
              <a:rPr kumimoji="1" lang="en-GB" altLang="en-US" sz="2000" b="1" i="0" u="none" strike="noStrike" kern="0" cap="none" spc="0" normalizeH="0" baseline="0" noProof="0" dirty="0">
                <a:ln>
                  <a:noFill/>
                </a:ln>
                <a:solidFill>
                  <a:srgbClr val="000000"/>
                </a:solidFill>
                <a:effectLst/>
                <a:uLnTx/>
                <a:uFillTx/>
                <a:latin typeface="+mn-lt"/>
                <a:ea typeface="+mn-ea"/>
                <a:cs typeface="+mn-cs"/>
              </a:rPr>
              <a:t>, Customer} </a:t>
            </a:r>
            <a:endParaRPr kumimoji="1" lang="en-GB" altLang="en-US" sz="2000" b="1" i="0" u="none" strike="noStrike" kern="0" cap="none" spc="0" normalizeH="0" baseline="0" noProof="0" dirty="0">
              <a:ln>
                <a:noFill/>
              </a:ln>
              <a:solidFill>
                <a:srgbClr val="000000"/>
              </a:solidFill>
              <a:effectLst/>
              <a:uLnTx/>
              <a:uFillTx/>
              <a:latin typeface="+mn-lt"/>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a:buChar char="l"/>
              <a:defRPr/>
            </a:pPr>
            <a:r>
              <a:rPr kumimoji="1" lang="en-GB" altLang="en-US" sz="2000" b="1" i="0" u="none" strike="noStrike" kern="0" cap="none" spc="0" normalizeH="0" baseline="0" noProof="0" dirty="0">
                <a:ln>
                  <a:noFill/>
                </a:ln>
                <a:solidFill>
                  <a:srgbClr val="000000"/>
                </a:solidFill>
                <a:effectLst/>
                <a:uLnTx/>
                <a:uFillTx/>
                <a:latin typeface="+mn-lt"/>
                <a:ea typeface="+mn-ea"/>
                <a:cs typeface="+mn-cs"/>
              </a:rPr>
              <a:t>{</a:t>
            </a:r>
            <a:r>
              <a:rPr kumimoji="1" lang="en-GB" altLang="en-US" sz="2000" b="1" i="0" strike="noStrike" kern="0" cap="none" spc="0" normalizeH="0" baseline="0" noProof="0" dirty="0">
                <a:ln>
                  <a:noFill/>
                </a:ln>
                <a:solidFill>
                  <a:srgbClr val="000000"/>
                </a:solidFill>
                <a:effectLst/>
                <a:uLnTx/>
                <a:uFillTx/>
                <a:latin typeface="+mn-lt"/>
                <a:ea typeface="+mn-ea"/>
                <a:cs typeface="+mn-cs"/>
              </a:rPr>
              <a:t>Customer</a:t>
            </a:r>
            <a:r>
              <a:rPr kumimoji="1" lang="en-GB" altLang="en-US" sz="2000" b="1" i="0" u="none" strike="noStrike" kern="0" cap="none" spc="0" normalizeH="0" baseline="0" noProof="0" dirty="0">
                <a:ln>
                  <a:noFill/>
                </a:ln>
                <a:solidFill>
                  <a:srgbClr val="000000"/>
                </a:solidFill>
                <a:effectLst/>
                <a:uLnTx/>
                <a:uFillTx/>
                <a:latin typeface="+mn-lt"/>
                <a:ea typeface="+mn-ea"/>
                <a:cs typeface="+mn-cs"/>
              </a:rPr>
              <a:t>, Address}</a:t>
            </a:r>
            <a:endParaRPr kumimoji="1" lang="en-GB" altLang="en-US" sz="2000" b="1"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28674" name="Rectangle 2"/>
          <p:cNvSpPr>
            <a:spLocks noGrp="1"/>
          </p:cNvSpPr>
          <p:nvPr>
            <p:ph type="title"/>
          </p:nvPr>
        </p:nvSpPr>
        <p:spPr>
          <a:xfrm>
            <a:off x="4763" y="228600"/>
            <a:ext cx="7772400" cy="1104900"/>
          </a:xfrm>
          <a:ln/>
        </p:spPr>
        <p:txBody>
          <a:bodyPr vert="horz" wrap="square" lIns="90488" tIns="44450" rIns="90488" bIns="44450" anchor="ctr" anchorCtr="0"/>
          <a:p>
            <a:pPr eaLnBrk="1" hangingPunct="1"/>
            <a:r>
              <a:rPr lang="en-US" altLang="en-US" dirty="0">
                <a:solidFill>
                  <a:srgbClr val="FF0000"/>
                </a:solidFill>
              </a:rPr>
              <a:t>Normalization: </a:t>
            </a:r>
            <a:r>
              <a:rPr lang="en-US" altLang="en-US" sz="3200" dirty="0">
                <a:solidFill>
                  <a:srgbClr val="FF0000"/>
                </a:solidFill>
              </a:rPr>
              <a:t>First Normal Form</a:t>
            </a:r>
            <a:endParaRPr lang="en-US" altLang="en-US" sz="3200" dirty="0">
              <a:solidFill>
                <a:srgbClr val="FF0000"/>
              </a:solidFill>
            </a:endParaRPr>
          </a:p>
        </p:txBody>
      </p:sp>
      <p:sp>
        <p:nvSpPr>
          <p:cNvPr id="28675" name="Rectangle 3"/>
          <p:cNvSpPr>
            <a:spLocks noGrp="1"/>
          </p:cNvSpPr>
          <p:nvPr>
            <p:ph idx="1"/>
          </p:nvPr>
        </p:nvSpPr>
        <p:spPr>
          <a:xfrm>
            <a:off x="500063" y="1338263"/>
            <a:ext cx="7772400" cy="4076700"/>
          </a:xfrm>
          <a:ln/>
        </p:spPr>
        <p:txBody>
          <a:bodyPr vert="horz" wrap="square" lIns="90488" tIns="44450" rIns="90488" bIns="44450" anchor="t" anchorCtr="0"/>
          <a:p>
            <a:pPr marL="533400" indent="-533400" eaLnBrk="1" hangingPunct="1">
              <a:lnSpc>
                <a:spcPct val="90000"/>
              </a:lnSpc>
            </a:pPr>
            <a:r>
              <a:rPr lang="en-US" altLang="en-US" sz="2000" dirty="0"/>
              <a:t>First Normal Form (1NF)</a:t>
            </a:r>
            <a:endParaRPr lang="en-US" altLang="en-US" sz="2000" dirty="0"/>
          </a:p>
          <a:p>
            <a:pPr marL="914400" lvl="1" indent="-457200" eaLnBrk="1" hangingPunct="1">
              <a:lnSpc>
                <a:spcPct val="90000"/>
              </a:lnSpc>
            </a:pPr>
            <a:r>
              <a:rPr lang="en-US" altLang="en-US" sz="1800" dirty="0"/>
              <a:t>All the primary key attributes are defined</a:t>
            </a:r>
            <a:endParaRPr lang="en-US" altLang="en-US" sz="1800" dirty="0"/>
          </a:p>
          <a:p>
            <a:pPr marL="914400" lvl="1" indent="-457200" eaLnBrk="1" hangingPunct="1">
              <a:lnSpc>
                <a:spcPct val="90000"/>
              </a:lnSpc>
            </a:pPr>
            <a:r>
              <a:rPr lang="en-US" altLang="en-US" sz="1800" dirty="0"/>
              <a:t>There are no repeating groups</a:t>
            </a:r>
            <a:endParaRPr lang="en-US" altLang="en-US" sz="1800" dirty="0"/>
          </a:p>
          <a:p>
            <a:pPr marL="914400" lvl="1" indent="-457200" eaLnBrk="1" hangingPunct="1">
              <a:lnSpc>
                <a:spcPct val="90000"/>
              </a:lnSpc>
            </a:pPr>
            <a:r>
              <a:rPr lang="en-US" altLang="en-US" sz="1800" dirty="0"/>
              <a:t>All attributes are dependent on the primary key</a:t>
            </a:r>
            <a:br>
              <a:rPr lang="en-US" altLang="en-US" sz="1800" dirty="0"/>
            </a:br>
            <a:endParaRPr lang="en-US" altLang="en-US" sz="1800" dirty="0"/>
          </a:p>
          <a:p>
            <a:pPr marL="533400" indent="-533400" eaLnBrk="1" hangingPunct="1">
              <a:lnSpc>
                <a:spcPct val="90000"/>
              </a:lnSpc>
            </a:pPr>
            <a:r>
              <a:rPr lang="en-US" altLang="en-US" sz="2000" dirty="0"/>
              <a:t>Conversion to 1NF</a:t>
            </a:r>
            <a:endParaRPr lang="en-US" altLang="en-US" sz="2000" dirty="0"/>
          </a:p>
          <a:p>
            <a:pPr marL="914400" lvl="1" indent="-457200" eaLnBrk="1" hangingPunct="1">
              <a:lnSpc>
                <a:spcPct val="90000"/>
              </a:lnSpc>
            </a:pPr>
            <a:r>
              <a:rPr lang="en-US" altLang="en-US" sz="1800" dirty="0"/>
              <a:t>Objective</a:t>
            </a:r>
            <a:endParaRPr lang="en-US" altLang="en-US" sz="1800" dirty="0"/>
          </a:p>
          <a:p>
            <a:pPr marL="1295400" lvl="2" indent="-381000" eaLnBrk="1" hangingPunct="1">
              <a:lnSpc>
                <a:spcPct val="90000"/>
              </a:lnSpc>
            </a:pPr>
            <a:r>
              <a:rPr lang="en-US" altLang="en-US" sz="1600" dirty="0"/>
              <a:t>Develop a proper </a:t>
            </a:r>
            <a:r>
              <a:rPr lang="en-US" altLang="en-US" sz="1600" dirty="0">
                <a:solidFill>
                  <a:srgbClr val="800000"/>
                </a:solidFill>
              </a:rPr>
              <a:t>primary key</a:t>
            </a:r>
            <a:endParaRPr lang="en-US" altLang="en-US" sz="1600" dirty="0">
              <a:solidFill>
                <a:srgbClr val="800000"/>
              </a:solidFill>
            </a:endParaRPr>
          </a:p>
          <a:p>
            <a:pPr marL="914400" lvl="1" indent="-457200" eaLnBrk="1" hangingPunct="1">
              <a:lnSpc>
                <a:spcPct val="90000"/>
              </a:lnSpc>
            </a:pPr>
            <a:r>
              <a:rPr lang="en-US" altLang="en-US" sz="1800" dirty="0"/>
              <a:t>Steps</a:t>
            </a:r>
            <a:endParaRPr lang="en-US" altLang="en-US" sz="1800" dirty="0"/>
          </a:p>
          <a:p>
            <a:pPr marL="1295400" lvl="2" indent="-381000" eaLnBrk="1" hangingPunct="1">
              <a:lnSpc>
                <a:spcPct val="90000"/>
              </a:lnSpc>
              <a:buFont typeface="Tahoma" pitchFamily="34" charset="0"/>
              <a:buAutoNum type="arabicPeriod"/>
            </a:pPr>
            <a:r>
              <a:rPr lang="en-US" altLang="en-US" sz="1600" dirty="0"/>
              <a:t>Eliminate repeating groups</a:t>
            </a:r>
            <a:endParaRPr lang="en-US" altLang="en-US" sz="1600" dirty="0"/>
          </a:p>
          <a:p>
            <a:pPr marL="1714500" lvl="3" indent="-342900" eaLnBrk="1" hangingPunct="1">
              <a:lnSpc>
                <a:spcPct val="90000"/>
              </a:lnSpc>
            </a:pPr>
            <a:r>
              <a:rPr lang="en-US" altLang="en-US" sz="1400" dirty="0"/>
              <a:t>fill in the null cells with appropriate data value</a:t>
            </a:r>
            <a:endParaRPr lang="en-US" altLang="en-US" sz="1400" dirty="0"/>
          </a:p>
          <a:p>
            <a:pPr marL="1295400" lvl="2" indent="-381000" eaLnBrk="1" hangingPunct="1">
              <a:lnSpc>
                <a:spcPct val="90000"/>
              </a:lnSpc>
              <a:buFont typeface="Tahoma" pitchFamily="34" charset="0"/>
              <a:buAutoNum type="arabicPeriod"/>
            </a:pPr>
            <a:r>
              <a:rPr lang="en-US" altLang="en-US" sz="1600" dirty="0"/>
              <a:t>Identify primary key</a:t>
            </a:r>
            <a:endParaRPr lang="en-US" altLang="en-US" sz="1600" dirty="0"/>
          </a:p>
          <a:p>
            <a:pPr marL="1714500" lvl="3" indent="-342900" eaLnBrk="1" hangingPunct="1">
              <a:lnSpc>
                <a:spcPct val="90000"/>
              </a:lnSpc>
            </a:pPr>
            <a:r>
              <a:rPr lang="en-US" altLang="en-US" sz="1400" dirty="0"/>
              <a:t>identify attribute(s) that uniquely identifies each row</a:t>
            </a:r>
            <a:endParaRPr lang="en-US" altLang="en-US" sz="1400" dirty="0"/>
          </a:p>
          <a:p>
            <a:pPr marL="1295400" lvl="2" indent="-381000" eaLnBrk="1" hangingPunct="1">
              <a:lnSpc>
                <a:spcPct val="90000"/>
              </a:lnSpc>
              <a:buFont typeface="Tahoma" pitchFamily="34" charset="0"/>
              <a:buAutoNum type="arabicPeriod"/>
            </a:pPr>
            <a:r>
              <a:rPr lang="en-US" altLang="en-US" sz="1600" dirty="0"/>
              <a:t>Identify all dependencies</a:t>
            </a:r>
            <a:endParaRPr lang="en-US" altLang="en-US" sz="1600" dirty="0"/>
          </a:p>
          <a:p>
            <a:pPr marL="1714500" lvl="3" indent="-342900" eaLnBrk="1" hangingPunct="1">
              <a:lnSpc>
                <a:spcPct val="90000"/>
              </a:lnSpc>
            </a:pPr>
            <a:r>
              <a:rPr lang="en-US" altLang="en-US" sz="1400" dirty="0"/>
              <a:t>make sure all attributes are dependent on the primary key </a:t>
            </a:r>
            <a:br>
              <a:rPr lang="en-US" altLang="en-US" sz="1400" dirty="0"/>
            </a:br>
            <a:endParaRPr lang="en-US"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30722" name="Rectangle 2"/>
          <p:cNvSpPr>
            <a:spLocks noGrp="1"/>
          </p:cNvSpPr>
          <p:nvPr>
            <p:ph type="title"/>
          </p:nvPr>
        </p:nvSpPr>
        <p:spPr>
          <a:xfrm>
            <a:off x="304800" y="73025"/>
            <a:ext cx="7772400" cy="1104900"/>
          </a:xfrm>
          <a:ln/>
        </p:spPr>
        <p:txBody>
          <a:bodyPr vert="horz" wrap="square" lIns="90488" tIns="44450" rIns="90488" bIns="44450" anchor="ctr" anchorCtr="0"/>
          <a:p>
            <a:pPr eaLnBrk="1" hangingPunct="1"/>
            <a:r>
              <a:rPr lang="en-US" altLang="en-US" dirty="0">
                <a:solidFill>
                  <a:srgbClr val="FF0000"/>
                </a:solidFill>
              </a:rPr>
              <a:t>Normalization: </a:t>
            </a:r>
            <a:r>
              <a:rPr lang="en-US" altLang="en-US" sz="3200" dirty="0">
                <a:solidFill>
                  <a:srgbClr val="FF0000"/>
                </a:solidFill>
              </a:rPr>
              <a:t>1NF example</a:t>
            </a:r>
            <a:endParaRPr lang="en-US" altLang="en-US" sz="3200" dirty="0">
              <a:solidFill>
                <a:srgbClr val="FF0000"/>
              </a:solidFill>
            </a:endParaRPr>
          </a:p>
        </p:txBody>
      </p:sp>
      <p:sp>
        <p:nvSpPr>
          <p:cNvPr id="30723" name="Rectangle 3"/>
          <p:cNvSpPr>
            <a:spLocks noGrp="1"/>
          </p:cNvSpPr>
          <p:nvPr>
            <p:ph idx="1"/>
          </p:nvPr>
        </p:nvSpPr>
        <p:spPr>
          <a:xfrm>
            <a:off x="457200" y="1230313"/>
            <a:ext cx="8229600" cy="650875"/>
          </a:xfrm>
          <a:ln/>
        </p:spPr>
        <p:txBody>
          <a:bodyPr vert="horz" wrap="square" lIns="90488" tIns="44450" rIns="90488" bIns="44450" anchor="t" anchorCtr="0"/>
          <a:p>
            <a:pPr eaLnBrk="1" hangingPunct="1">
              <a:buClr>
                <a:srgbClr val="0000FF"/>
              </a:buClr>
              <a:buSzPct val="80000"/>
              <a:buFont typeface="Tahoma" pitchFamily="34" charset="0"/>
              <a:buAutoNum type="arabicPeriod"/>
            </a:pPr>
            <a:r>
              <a:rPr lang="en-US" altLang="en-US" sz="1600" dirty="0"/>
              <a:t>Eliminate repeating groups  </a:t>
            </a:r>
            <a:r>
              <a:rPr lang="en-US" altLang="en-US" sz="1200" dirty="0"/>
              <a:t>- Fill in the null cells to make each row define a single entity</a:t>
            </a:r>
            <a:endParaRPr lang="en-US" altLang="en-US" sz="1200" dirty="0"/>
          </a:p>
          <a:p>
            <a:pPr eaLnBrk="1" hangingPunct="1">
              <a:lnSpc>
                <a:spcPct val="80000"/>
              </a:lnSpc>
              <a:buSzPct val="80000"/>
              <a:buFont typeface="Tahoma" pitchFamily="34" charset="0"/>
              <a:buAutoNum type="arabicPeriod" startAt="2"/>
            </a:pPr>
            <a:r>
              <a:rPr lang="en-US" altLang="en-US" sz="1600" dirty="0"/>
              <a:t>Identify the primary key </a:t>
            </a:r>
            <a:r>
              <a:rPr lang="en-US" altLang="en-US" sz="1400" dirty="0"/>
              <a:t>- </a:t>
            </a:r>
            <a:r>
              <a:rPr lang="en-US" altLang="en-US" sz="1200" dirty="0"/>
              <a:t>Make sure all attributes are dependent on the primary key</a:t>
            </a:r>
            <a:endParaRPr lang="en-US" altLang="en-US" sz="1600" dirty="0"/>
          </a:p>
        </p:txBody>
      </p:sp>
      <p:pic>
        <p:nvPicPr>
          <p:cNvPr id="30724" name="Picture 4"/>
          <p:cNvPicPr>
            <a:picLocks noChangeAspect="1"/>
          </p:cNvPicPr>
          <p:nvPr/>
        </p:nvPicPr>
        <p:blipFill>
          <a:blip r:embed="rId1"/>
          <a:stretch>
            <a:fillRect/>
          </a:stretch>
        </p:blipFill>
        <p:spPr>
          <a:xfrm>
            <a:off x="820738" y="4394200"/>
            <a:ext cx="7421562" cy="2082800"/>
          </a:xfrm>
          <a:prstGeom prst="rect">
            <a:avLst/>
          </a:prstGeom>
          <a:noFill/>
          <a:ln w="12700">
            <a:noFill/>
          </a:ln>
        </p:spPr>
      </p:pic>
      <p:pic>
        <p:nvPicPr>
          <p:cNvPr id="30725" name="Picture 6"/>
          <p:cNvPicPr>
            <a:picLocks noChangeAspect="1"/>
          </p:cNvPicPr>
          <p:nvPr/>
        </p:nvPicPr>
        <p:blipFill>
          <a:blip r:embed="rId2"/>
          <a:stretch>
            <a:fillRect/>
          </a:stretch>
        </p:blipFill>
        <p:spPr>
          <a:xfrm>
            <a:off x="776288" y="1957388"/>
            <a:ext cx="7459662" cy="2109787"/>
          </a:xfrm>
          <a:prstGeom prst="rect">
            <a:avLst/>
          </a:prstGeom>
          <a:noFill/>
          <a:ln w="12700">
            <a:noFill/>
          </a:ln>
        </p:spPr>
      </p:pic>
      <p:sp>
        <p:nvSpPr>
          <p:cNvPr id="30726" name="Text Box 7"/>
          <p:cNvSpPr txBox="1"/>
          <p:nvPr/>
        </p:nvSpPr>
        <p:spPr>
          <a:xfrm>
            <a:off x="852488" y="6486525"/>
            <a:ext cx="3622675" cy="214313"/>
          </a:xfrm>
          <a:prstGeom prst="rect">
            <a:avLst/>
          </a:prstGeom>
          <a:noFill/>
          <a:ln w="12700">
            <a:noFill/>
          </a:ln>
        </p:spPr>
        <p:txBody>
          <a:bodyPr anchor="t" anchorCtr="0">
            <a:spAutoFit/>
          </a:bodyPr>
          <a:p>
            <a:endParaRPr lang="en-US">
              <a:latin typeface="Times New Roman" panose="02020603050405020304" pitchFamily="18" charset="0"/>
            </a:endParaRPr>
          </a:p>
        </p:txBody>
      </p:sp>
      <p:sp>
        <p:nvSpPr>
          <p:cNvPr id="30727" name="Rectangle 8"/>
          <p:cNvSpPr/>
          <p:nvPr/>
        </p:nvSpPr>
        <p:spPr>
          <a:xfrm>
            <a:off x="1139825" y="4376738"/>
            <a:ext cx="784225" cy="2112962"/>
          </a:xfrm>
          <a:prstGeom prst="rect">
            <a:avLst/>
          </a:prstGeom>
          <a:noFill/>
          <a:ln w="25400" cap="rnd" cmpd="sng">
            <a:solidFill>
              <a:srgbClr val="FF3300"/>
            </a:solidFill>
            <a:prstDash val="sysDot"/>
            <a:miter/>
            <a:headEnd type="none" w="med" len="med"/>
            <a:tailEnd type="none" w="med" len="med"/>
          </a:ln>
        </p:spPr>
        <p:txBody>
          <a:bodyPr wrap="none" anchor="ctr" anchorCtr="0"/>
          <a:p>
            <a:pPr eaLnBrk="0" hangingPunct="0">
              <a:buClrTx/>
              <a:buFontTx/>
            </a:pPr>
            <a:endParaRPr lang="en-US" altLang="en-US" dirty="0">
              <a:latin typeface="Tahoma" pitchFamily="34" charset="0"/>
              <a:ea typeface="Arial" panose="020B0604020202020204" pitchFamily="34" charset="0"/>
            </a:endParaRPr>
          </a:p>
        </p:txBody>
      </p:sp>
      <p:sp>
        <p:nvSpPr>
          <p:cNvPr id="30728" name="AutoShape 9"/>
          <p:cNvSpPr/>
          <p:nvPr/>
        </p:nvSpPr>
        <p:spPr>
          <a:xfrm>
            <a:off x="1995488" y="4102100"/>
            <a:ext cx="204787" cy="239713"/>
          </a:xfrm>
          <a:prstGeom prst="downArrow">
            <a:avLst>
              <a:gd name="adj1" fmla="val 50000"/>
              <a:gd name="adj2" fmla="val 29242"/>
            </a:avLst>
          </a:prstGeom>
          <a:solidFill>
            <a:schemeClr val="accent1"/>
          </a:solidFill>
          <a:ln w="12700" cap="flat" cmpd="sng">
            <a:solidFill>
              <a:schemeClr val="tx1"/>
            </a:solidFill>
            <a:prstDash val="solid"/>
            <a:miter/>
            <a:headEnd type="none" w="med" len="med"/>
            <a:tailEnd type="none" w="med" len="med"/>
          </a:ln>
        </p:spPr>
        <p:txBody>
          <a:bodyPr vert="eaVert" wrap="none" anchor="ctr" anchorCtr="0"/>
          <a:p>
            <a:pPr eaLnBrk="0" hangingPunct="0">
              <a:buClrTx/>
              <a:buFontTx/>
            </a:pPr>
            <a:endParaRPr lang="en-US" altLang="en-US" dirty="0">
              <a:latin typeface="Tahoma" pitchFamily="34" charset="0"/>
              <a:ea typeface="Arial" panose="020B0604020202020204" pitchFamily="34" charset="0"/>
            </a:endParaRPr>
          </a:p>
        </p:txBody>
      </p:sp>
      <p:sp>
        <p:nvSpPr>
          <p:cNvPr id="30729" name="Rectangle 8"/>
          <p:cNvSpPr/>
          <p:nvPr/>
        </p:nvSpPr>
        <p:spPr>
          <a:xfrm>
            <a:off x="2947988" y="4391025"/>
            <a:ext cx="784225" cy="2112963"/>
          </a:xfrm>
          <a:prstGeom prst="rect">
            <a:avLst/>
          </a:prstGeom>
          <a:noFill/>
          <a:ln w="25400" cap="rnd" cmpd="sng">
            <a:solidFill>
              <a:srgbClr val="FF3300"/>
            </a:solidFill>
            <a:prstDash val="sysDot"/>
            <a:miter/>
            <a:headEnd type="none" w="med" len="med"/>
            <a:tailEnd type="none" w="med" len="med"/>
          </a:ln>
        </p:spPr>
        <p:txBody>
          <a:bodyPr wrap="none" anchor="ctr" anchorCtr="0"/>
          <a:p>
            <a:pPr eaLnBrk="0" hangingPunct="0">
              <a:buClrTx/>
              <a:buFontTx/>
            </a:pPr>
            <a:endParaRPr lang="en-US" altLang="en-US" dirty="0">
              <a:latin typeface="Tahoma" pitchFamily="34" charset="0"/>
              <a:ea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32770" name="Rectangle 2"/>
          <p:cNvSpPr>
            <a:spLocks noGrp="1"/>
          </p:cNvSpPr>
          <p:nvPr>
            <p:ph type="title"/>
          </p:nvPr>
        </p:nvSpPr>
        <p:spPr>
          <a:xfrm>
            <a:off x="685800" y="219075"/>
            <a:ext cx="7772400" cy="1104900"/>
          </a:xfrm>
          <a:ln/>
        </p:spPr>
        <p:txBody>
          <a:bodyPr vert="horz" wrap="square" lIns="90488" tIns="44450" rIns="90488" bIns="44450" anchor="ctr" anchorCtr="0"/>
          <a:p>
            <a:pPr eaLnBrk="1" hangingPunct="1"/>
            <a:r>
              <a:rPr lang="en-US" altLang="en-US" dirty="0"/>
              <a:t>Normalization: </a:t>
            </a:r>
            <a:r>
              <a:rPr lang="en-US" altLang="en-US" sz="3200" dirty="0"/>
              <a:t>1NF example</a:t>
            </a:r>
            <a:endParaRPr lang="en-US" altLang="en-US" sz="3200" dirty="0"/>
          </a:p>
        </p:txBody>
      </p:sp>
      <p:sp>
        <p:nvSpPr>
          <p:cNvPr id="32771" name="Rectangle 3"/>
          <p:cNvSpPr>
            <a:spLocks noGrp="1"/>
          </p:cNvSpPr>
          <p:nvPr>
            <p:ph idx="1"/>
          </p:nvPr>
        </p:nvSpPr>
        <p:spPr>
          <a:xfrm>
            <a:off x="457200" y="1381125"/>
            <a:ext cx="8229600" cy="2189163"/>
          </a:xfrm>
          <a:ln/>
        </p:spPr>
        <p:txBody>
          <a:bodyPr vert="horz" wrap="square" lIns="90488" tIns="44450" rIns="90488" bIns="44450" anchor="t" anchorCtr="0"/>
          <a:p>
            <a:pPr eaLnBrk="1" hangingPunct="1">
              <a:lnSpc>
                <a:spcPct val="80000"/>
              </a:lnSpc>
              <a:buSzPct val="80000"/>
              <a:buFont typeface="Tahoma" pitchFamily="34" charset="0"/>
              <a:buAutoNum type="arabicPeriod" startAt="3"/>
            </a:pPr>
            <a:r>
              <a:rPr lang="en-US" altLang="en-US" sz="1800" dirty="0"/>
              <a:t>Identify all dependencies </a:t>
            </a:r>
            <a:r>
              <a:rPr lang="en-US" altLang="en-US" sz="1600" dirty="0"/>
              <a:t>(in a </a:t>
            </a:r>
            <a:r>
              <a:rPr lang="en-US" altLang="en-US" sz="1600" dirty="0">
                <a:solidFill>
                  <a:srgbClr val="800000"/>
                </a:solidFill>
              </a:rPr>
              <a:t>Dependency Table)</a:t>
            </a:r>
            <a:endParaRPr lang="en-US" altLang="en-US" sz="1800" dirty="0">
              <a:solidFill>
                <a:srgbClr val="800000"/>
              </a:solidFill>
            </a:endParaRPr>
          </a:p>
          <a:p>
            <a:pPr lvl="1" eaLnBrk="1" hangingPunct="1">
              <a:lnSpc>
                <a:spcPct val="80000"/>
              </a:lnSpc>
            </a:pPr>
            <a:r>
              <a:rPr lang="en-US" altLang="en-US" sz="1600" dirty="0"/>
              <a:t>Desirable dependencies (arrows above)</a:t>
            </a:r>
            <a:endParaRPr lang="en-US" altLang="en-US" sz="1600" dirty="0"/>
          </a:p>
          <a:p>
            <a:pPr lvl="2" eaLnBrk="1" hangingPunct="1">
              <a:lnSpc>
                <a:spcPct val="80000"/>
              </a:lnSpc>
            </a:pPr>
            <a:r>
              <a:rPr lang="en-US" altLang="en-US" sz="1400" dirty="0"/>
              <a:t>based on primary key (functional dependency)</a:t>
            </a:r>
            <a:endParaRPr lang="en-US" altLang="en-US" sz="1400" dirty="0"/>
          </a:p>
          <a:p>
            <a:pPr lvl="1" eaLnBrk="1" hangingPunct="1">
              <a:lnSpc>
                <a:spcPct val="80000"/>
              </a:lnSpc>
            </a:pPr>
            <a:r>
              <a:rPr lang="en-US" altLang="en-US" sz="1600" dirty="0"/>
              <a:t>Less desirable dependencies (arrows below)</a:t>
            </a:r>
            <a:endParaRPr lang="en-US" altLang="en-US" sz="1400" dirty="0"/>
          </a:p>
          <a:p>
            <a:pPr lvl="2" eaLnBrk="1" hangingPunct="1">
              <a:lnSpc>
                <a:spcPct val="80000"/>
              </a:lnSpc>
            </a:pPr>
            <a:r>
              <a:rPr lang="en-US" altLang="en-US" sz="1400" dirty="0">
                <a:solidFill>
                  <a:srgbClr val="800000"/>
                </a:solidFill>
              </a:rPr>
              <a:t>Partial dependency</a:t>
            </a:r>
            <a:endParaRPr lang="en-US" altLang="en-US" sz="1400" dirty="0">
              <a:solidFill>
                <a:srgbClr val="800000"/>
              </a:solidFill>
            </a:endParaRPr>
          </a:p>
          <a:p>
            <a:pPr lvl="3" eaLnBrk="1" hangingPunct="1">
              <a:lnSpc>
                <a:spcPct val="90000"/>
              </a:lnSpc>
            </a:pPr>
            <a:r>
              <a:rPr lang="en-US" altLang="en-US" sz="1100" dirty="0"/>
              <a:t>based on part of composite primary key</a:t>
            </a:r>
            <a:endParaRPr lang="en-US" altLang="en-US" sz="1100" dirty="0"/>
          </a:p>
          <a:p>
            <a:pPr lvl="2" eaLnBrk="1" hangingPunct="1">
              <a:lnSpc>
                <a:spcPct val="80000"/>
              </a:lnSpc>
            </a:pPr>
            <a:r>
              <a:rPr lang="en-US" altLang="en-US" sz="1400" dirty="0">
                <a:solidFill>
                  <a:srgbClr val="800000"/>
                </a:solidFill>
              </a:rPr>
              <a:t>Transitive dependency</a:t>
            </a:r>
            <a:endParaRPr lang="en-US" altLang="en-US" sz="1400" dirty="0">
              <a:solidFill>
                <a:srgbClr val="800000"/>
              </a:solidFill>
            </a:endParaRPr>
          </a:p>
          <a:p>
            <a:pPr lvl="3" eaLnBrk="1" hangingPunct="1">
              <a:lnSpc>
                <a:spcPct val="80000"/>
              </a:lnSpc>
            </a:pPr>
            <a:r>
              <a:rPr lang="en-US" altLang="en-US" sz="1100" dirty="0"/>
              <a:t>one nonprime attribute depends on another nonprime attribute</a:t>
            </a:r>
            <a:endParaRPr lang="en-US" altLang="en-US" sz="1100" dirty="0"/>
          </a:p>
          <a:p>
            <a:pPr lvl="2" eaLnBrk="1" hangingPunct="1">
              <a:lnSpc>
                <a:spcPct val="90000"/>
              </a:lnSpc>
            </a:pPr>
            <a:r>
              <a:rPr lang="en-US" altLang="en-US" sz="1400" dirty="0"/>
              <a:t>Subject to data redundancies and anomalies</a:t>
            </a:r>
            <a:endParaRPr lang="en-US" altLang="en-US" sz="1400" dirty="0"/>
          </a:p>
        </p:txBody>
      </p:sp>
      <p:pic>
        <p:nvPicPr>
          <p:cNvPr id="32772" name="Picture 8"/>
          <p:cNvPicPr>
            <a:picLocks noChangeAspect="1"/>
          </p:cNvPicPr>
          <p:nvPr/>
        </p:nvPicPr>
        <p:blipFill>
          <a:blip r:embed="rId1"/>
          <a:stretch>
            <a:fillRect/>
          </a:stretch>
        </p:blipFill>
        <p:spPr>
          <a:xfrm>
            <a:off x="896938" y="3595688"/>
            <a:ext cx="6000750" cy="2867025"/>
          </a:xfrm>
          <a:prstGeom prst="rect">
            <a:avLst/>
          </a:prstGeom>
          <a:noFill/>
          <a:ln w="1270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endParaRPr lang="en-US" altLang="en-US" dirty="0"/>
          </a:p>
        </p:txBody>
      </p:sp>
      <p:sp>
        <p:nvSpPr>
          <p:cNvPr id="34818" name="Rectangle 2"/>
          <p:cNvSpPr>
            <a:spLocks noGrp="1"/>
          </p:cNvSpPr>
          <p:nvPr>
            <p:ph type="title"/>
          </p:nvPr>
        </p:nvSpPr>
        <p:spPr>
          <a:ln/>
        </p:spPr>
        <p:txBody>
          <a:bodyPr vert="horz" wrap="square" lIns="90488" tIns="44450" rIns="90488" bIns="44450" anchor="ctr" anchorCtr="0"/>
          <a:p>
            <a:pPr eaLnBrk="1" hangingPunct="1"/>
            <a:r>
              <a:rPr lang="en-US" altLang="en-US" dirty="0"/>
              <a:t>Normalization: </a:t>
            </a:r>
            <a:r>
              <a:rPr lang="en-US" altLang="en-US" sz="3200" dirty="0"/>
              <a:t>Second Normal Form</a:t>
            </a:r>
            <a:endParaRPr lang="en-US" altLang="en-US" sz="3200" dirty="0"/>
          </a:p>
        </p:txBody>
      </p:sp>
      <p:sp>
        <p:nvSpPr>
          <p:cNvPr id="52227" name="Rectangle 3"/>
          <p:cNvSpPr>
            <a:spLocks noGrp="1"/>
          </p:cNvSpPr>
          <p:nvPr>
            <p:ph idx="1"/>
          </p:nvPr>
        </p:nvSpPr>
        <p:spPr>
          <a:xfrm>
            <a:off x="277813" y="1666875"/>
            <a:ext cx="7772400" cy="4076700"/>
          </a:xfrm>
          <a:ln/>
        </p:spPr>
        <p:txBody>
          <a:bodyPr vert="horz" wrap="square" lIns="90488" tIns="44450" rIns="90488" bIns="44450" anchor="t" anchorCtr="0"/>
          <a:p>
            <a:pPr marL="533400" indent="-533400" eaLnBrk="1" hangingPunct="1">
              <a:lnSpc>
                <a:spcPct val="90000"/>
              </a:lnSpc>
            </a:pPr>
            <a:r>
              <a:rPr lang="en-US" altLang="en-US" sz="2000" dirty="0"/>
              <a:t>Second Normal Form (2NF)</a:t>
            </a:r>
            <a:endParaRPr lang="en-US" altLang="en-US" sz="2000" dirty="0"/>
          </a:p>
          <a:p>
            <a:pPr marL="914400" lvl="1" indent="-457200" eaLnBrk="1" hangingPunct="1">
              <a:lnSpc>
                <a:spcPct val="90000"/>
              </a:lnSpc>
            </a:pPr>
            <a:r>
              <a:rPr lang="en-US" altLang="en-US" sz="1800" dirty="0"/>
              <a:t>It is in 1NF</a:t>
            </a:r>
            <a:endParaRPr lang="en-US" altLang="en-US" sz="1800" dirty="0"/>
          </a:p>
          <a:p>
            <a:pPr marL="914400" lvl="1" indent="-457200" eaLnBrk="1" hangingPunct="1">
              <a:lnSpc>
                <a:spcPct val="90000"/>
              </a:lnSpc>
            </a:pPr>
            <a:r>
              <a:rPr lang="en-US" altLang="en-US" sz="1800" dirty="0"/>
              <a:t>There are </a:t>
            </a:r>
            <a:r>
              <a:rPr lang="en-US" altLang="en-US" sz="1800" dirty="0">
                <a:solidFill>
                  <a:srgbClr val="800000"/>
                </a:solidFill>
              </a:rPr>
              <a:t>no partial dependencies</a:t>
            </a:r>
            <a:br>
              <a:rPr lang="en-US" altLang="en-US" sz="1800" dirty="0"/>
            </a:br>
            <a:endParaRPr lang="en-US" altLang="en-US" sz="1800" dirty="0"/>
          </a:p>
          <a:p>
            <a:pPr marL="533400" indent="-533400" eaLnBrk="1" hangingPunct="1">
              <a:lnSpc>
                <a:spcPct val="90000"/>
              </a:lnSpc>
            </a:pPr>
            <a:r>
              <a:rPr lang="en-US" altLang="en-US" sz="2000" dirty="0"/>
              <a:t>Conversion to 2NF</a:t>
            </a:r>
            <a:endParaRPr lang="en-US" altLang="en-US" sz="2000" dirty="0"/>
          </a:p>
          <a:p>
            <a:pPr marL="914400" lvl="1" indent="-457200" eaLnBrk="1" hangingPunct="1">
              <a:lnSpc>
                <a:spcPct val="90000"/>
              </a:lnSpc>
            </a:pPr>
            <a:r>
              <a:rPr lang="en-US" altLang="en-US" sz="1800" dirty="0"/>
              <a:t>Objective</a:t>
            </a:r>
            <a:endParaRPr lang="en-US" altLang="en-US" sz="1800" dirty="0"/>
          </a:p>
          <a:p>
            <a:pPr marL="1295400" lvl="2" indent="-381000" eaLnBrk="1" hangingPunct="1">
              <a:lnSpc>
                <a:spcPct val="90000"/>
              </a:lnSpc>
            </a:pPr>
            <a:r>
              <a:rPr lang="en-US" altLang="en-US" sz="1600" dirty="0"/>
              <a:t>Eliminate partial dependencies</a:t>
            </a:r>
            <a:endParaRPr lang="en-US" altLang="en-US" sz="1600" dirty="0"/>
          </a:p>
          <a:p>
            <a:pPr marL="914400" lvl="1" indent="-457200" eaLnBrk="1" hangingPunct="1">
              <a:lnSpc>
                <a:spcPct val="90000"/>
              </a:lnSpc>
            </a:pPr>
            <a:r>
              <a:rPr lang="en-US" altLang="en-US" sz="1800" dirty="0"/>
              <a:t>Steps</a:t>
            </a:r>
            <a:endParaRPr lang="en-US" altLang="en-US" sz="1800" dirty="0"/>
          </a:p>
          <a:p>
            <a:pPr marL="1295400" lvl="2" indent="-381000" eaLnBrk="1" hangingPunct="1">
              <a:lnSpc>
                <a:spcPct val="90000"/>
              </a:lnSpc>
              <a:buFont typeface="Tahoma" pitchFamily="34" charset="0"/>
              <a:buAutoNum type="arabicPeriod"/>
            </a:pPr>
            <a:r>
              <a:rPr lang="en-US" altLang="en-US" sz="1600" dirty="0"/>
              <a:t>Start with 1NF format</a:t>
            </a:r>
            <a:endParaRPr lang="en-US" altLang="en-US" sz="1600" dirty="0"/>
          </a:p>
          <a:p>
            <a:pPr marL="1295400" lvl="2" indent="-381000" eaLnBrk="1" hangingPunct="1">
              <a:lnSpc>
                <a:spcPct val="90000"/>
              </a:lnSpc>
              <a:buFont typeface="Tahoma" pitchFamily="34" charset="0"/>
              <a:buAutoNum type="arabicPeriod"/>
            </a:pPr>
            <a:r>
              <a:rPr lang="en-US" altLang="en-US" sz="1600" dirty="0"/>
              <a:t>Write each key component (w/ partial dependency) on separate line</a:t>
            </a:r>
            <a:endParaRPr lang="en-US" altLang="en-US" sz="1600" dirty="0"/>
          </a:p>
          <a:p>
            <a:pPr marL="1295400" lvl="2" indent="-381000" eaLnBrk="1" hangingPunct="1">
              <a:lnSpc>
                <a:spcPct val="90000"/>
              </a:lnSpc>
              <a:buFont typeface="Tahoma" pitchFamily="34" charset="0"/>
              <a:buAutoNum type="arabicPeriod"/>
            </a:pPr>
            <a:r>
              <a:rPr lang="en-US" altLang="en-US" sz="1600" dirty="0"/>
              <a:t>Write original (composite) key on last line</a:t>
            </a:r>
            <a:endParaRPr lang="en-US" altLang="en-US" sz="1600" dirty="0"/>
          </a:p>
          <a:p>
            <a:pPr marL="1295400" lvl="2" indent="-381000" eaLnBrk="1" hangingPunct="1">
              <a:lnSpc>
                <a:spcPct val="90000"/>
              </a:lnSpc>
              <a:buFont typeface="Tahoma" pitchFamily="34" charset="0"/>
              <a:buAutoNum type="arabicPeriod"/>
            </a:pPr>
            <a:r>
              <a:rPr lang="en-US" altLang="en-US" sz="1600" dirty="0"/>
              <a:t>Each component is new table</a:t>
            </a:r>
            <a:endParaRPr lang="en-US" altLang="en-US" sz="1600" dirty="0"/>
          </a:p>
          <a:p>
            <a:pPr marL="1295400" lvl="2" indent="-381000" eaLnBrk="1" hangingPunct="1">
              <a:lnSpc>
                <a:spcPct val="90000"/>
              </a:lnSpc>
              <a:buFont typeface="Tahoma" pitchFamily="34" charset="0"/>
              <a:buAutoNum type="arabicPeriod"/>
            </a:pPr>
            <a:r>
              <a:rPr lang="en-US" altLang="en-US" sz="1600" dirty="0"/>
              <a:t>Write dependent attributes after each key</a:t>
            </a:r>
            <a:br>
              <a:rPr lang="en-US" altLang="en-US" sz="1600" dirty="0"/>
            </a:br>
            <a:endParaRPr lang="en-US" altLang="en-US" sz="1600" dirty="0"/>
          </a:p>
          <a:p>
            <a:pPr marL="1295400" lvl="2" indent="-381000" eaLnBrk="1" hangingPunct="1">
              <a:lnSpc>
                <a:spcPct val="90000"/>
              </a:lnSpc>
              <a:buFont typeface="Tahoma" pitchFamily="34" charset="0"/>
              <a:buNone/>
            </a:pPr>
            <a:r>
              <a:rPr lang="en-US" altLang="en-US" sz="1200" dirty="0">
                <a:solidFill>
                  <a:srgbClr val="006600"/>
                </a:solidFill>
              </a:rPr>
              <a:t>1NF (</a:t>
            </a:r>
            <a:r>
              <a:rPr lang="en-US" altLang="en-US" sz="1200" b="1" u="sng" dirty="0">
                <a:solidFill>
                  <a:srgbClr val="006600"/>
                </a:solidFill>
              </a:rPr>
              <a:t>PROJ_NUM</a:t>
            </a:r>
            <a:r>
              <a:rPr lang="en-US" altLang="en-US" sz="1200" u="sng" dirty="0">
                <a:solidFill>
                  <a:srgbClr val="006600"/>
                </a:solidFill>
              </a:rPr>
              <a:t>,</a:t>
            </a:r>
            <a:r>
              <a:rPr lang="en-US" altLang="en-US" sz="1200" dirty="0">
                <a:solidFill>
                  <a:srgbClr val="006600"/>
                </a:solidFill>
              </a:rPr>
              <a:t> </a:t>
            </a:r>
            <a:r>
              <a:rPr lang="en-US" altLang="en-US" sz="1200" b="1" u="sng" dirty="0">
                <a:solidFill>
                  <a:srgbClr val="006600"/>
                </a:solidFill>
              </a:rPr>
              <a:t>EMP_NUM</a:t>
            </a:r>
            <a:r>
              <a:rPr lang="en-US" altLang="en-US" sz="1200" dirty="0">
                <a:solidFill>
                  <a:srgbClr val="006600"/>
                </a:solidFill>
              </a:rPr>
              <a:t>, PROJ_NAME, EMP_NAME, JOB_CLASS, CHG_HOUR, HOURS)</a:t>
            </a:r>
            <a:endParaRPr lang="en-US" altLang="en-US" sz="1200" dirty="0">
              <a:solidFill>
                <a:srgbClr val="006600"/>
              </a:solidFill>
            </a:endParaRPr>
          </a:p>
          <a:p>
            <a:pPr marL="1295400" lvl="2" indent="-381000" eaLnBrk="1" hangingPunct="1">
              <a:lnSpc>
                <a:spcPct val="90000"/>
              </a:lnSpc>
              <a:buFont typeface="Tahoma" pitchFamily="34" charset="0"/>
              <a:buNone/>
            </a:pPr>
            <a:r>
              <a:rPr lang="en-US" altLang="en-US" sz="1200" dirty="0">
                <a:solidFill>
                  <a:srgbClr val="006600"/>
                </a:solidFill>
              </a:rPr>
              <a:t>                    </a:t>
            </a:r>
            <a:r>
              <a:rPr lang="en-US" altLang="en-US" sz="1400" b="1" dirty="0">
                <a:sym typeface="Symbol" pitchFamily="18" charset="2"/>
              </a:rPr>
              <a:t></a:t>
            </a:r>
            <a:endParaRPr lang="en-US" altLang="en-US" sz="1400" b="1" dirty="0">
              <a:solidFill>
                <a:srgbClr val="006600"/>
              </a:solidFill>
            </a:endParaRPr>
          </a:p>
          <a:p>
            <a:pPr marL="1295400" lvl="2" indent="-381000" eaLnBrk="1" hangingPunct="1">
              <a:lnSpc>
                <a:spcPct val="90000"/>
              </a:lnSpc>
              <a:buFont typeface="Tahoma" pitchFamily="34" charset="0"/>
              <a:buNone/>
            </a:pPr>
            <a:r>
              <a:rPr lang="en-US" altLang="en-US" sz="1200" dirty="0">
                <a:solidFill>
                  <a:srgbClr val="006600"/>
                </a:solidFill>
              </a:rPr>
              <a:t>PROJECT (</a:t>
            </a:r>
            <a:r>
              <a:rPr lang="en-US" altLang="en-US" sz="1200" b="1" u="sng" dirty="0">
                <a:solidFill>
                  <a:srgbClr val="006600"/>
                </a:solidFill>
              </a:rPr>
              <a:t>PROJ_NUM</a:t>
            </a:r>
            <a:r>
              <a:rPr lang="en-US" altLang="en-US" sz="1200" u="sng" dirty="0">
                <a:solidFill>
                  <a:srgbClr val="006600"/>
                </a:solidFill>
              </a:rPr>
              <a:t>,</a:t>
            </a:r>
            <a:r>
              <a:rPr lang="en-US" altLang="en-US" sz="1200" dirty="0">
                <a:solidFill>
                  <a:srgbClr val="006600"/>
                </a:solidFill>
              </a:rPr>
              <a:t> PROJ_NAME)</a:t>
            </a:r>
            <a:endParaRPr lang="en-US" altLang="en-US" sz="1200" dirty="0">
              <a:solidFill>
                <a:srgbClr val="006600"/>
              </a:solidFill>
            </a:endParaRPr>
          </a:p>
          <a:p>
            <a:pPr marL="1295400" lvl="2" indent="-381000" eaLnBrk="1" hangingPunct="1">
              <a:lnSpc>
                <a:spcPct val="90000"/>
              </a:lnSpc>
              <a:buFont typeface="Tahoma" pitchFamily="34" charset="0"/>
              <a:buNone/>
            </a:pPr>
            <a:r>
              <a:rPr lang="en-US" altLang="en-US" sz="1200" dirty="0">
                <a:solidFill>
                  <a:srgbClr val="006600"/>
                </a:solidFill>
              </a:rPr>
              <a:t>EMPLOYEE (</a:t>
            </a:r>
            <a:r>
              <a:rPr lang="en-US" altLang="en-US" sz="1200" b="1" u="sng" dirty="0">
                <a:solidFill>
                  <a:srgbClr val="006600"/>
                </a:solidFill>
              </a:rPr>
              <a:t>EMP_NUM</a:t>
            </a:r>
            <a:r>
              <a:rPr lang="en-US" altLang="en-US" sz="1200" dirty="0">
                <a:solidFill>
                  <a:srgbClr val="006600"/>
                </a:solidFill>
              </a:rPr>
              <a:t>, EMP_NAME, JOB_CLASS, CHG_HOUR)</a:t>
            </a:r>
            <a:endParaRPr lang="en-US" altLang="en-US" sz="1200" dirty="0">
              <a:solidFill>
                <a:srgbClr val="006600"/>
              </a:solidFill>
            </a:endParaRPr>
          </a:p>
          <a:p>
            <a:pPr marL="1295400" lvl="2" indent="-381000" eaLnBrk="1" hangingPunct="1">
              <a:lnSpc>
                <a:spcPct val="90000"/>
              </a:lnSpc>
              <a:buFont typeface="Tahoma" pitchFamily="34" charset="0"/>
              <a:buNone/>
            </a:pPr>
            <a:r>
              <a:rPr lang="en-US" altLang="en-US" sz="1200" dirty="0">
                <a:solidFill>
                  <a:srgbClr val="006600"/>
                </a:solidFill>
              </a:rPr>
              <a:t>ASSIGN (</a:t>
            </a:r>
            <a:r>
              <a:rPr lang="en-US" altLang="en-US" sz="1200" b="1" u="sng" dirty="0">
                <a:solidFill>
                  <a:srgbClr val="006600"/>
                </a:solidFill>
              </a:rPr>
              <a:t>PROJ_NUM, EMP_NUM</a:t>
            </a:r>
            <a:r>
              <a:rPr lang="en-US" altLang="en-US" sz="1200" dirty="0">
                <a:solidFill>
                  <a:srgbClr val="006600"/>
                </a:solidFill>
              </a:rPr>
              <a:t>, HOURS)</a:t>
            </a:r>
            <a:endParaRPr lang="en-US" altLang="en-US" sz="1100" dirty="0">
              <a:solidFill>
                <a:srgbClr val="006600"/>
              </a:solidFill>
            </a:endParaRPr>
          </a:p>
        </p:txBody>
      </p:sp>
      <p:pic>
        <p:nvPicPr>
          <p:cNvPr id="34820" name="Picture 6"/>
          <p:cNvPicPr>
            <a:picLocks noChangeAspect="1"/>
          </p:cNvPicPr>
          <p:nvPr/>
        </p:nvPicPr>
        <p:blipFill>
          <a:blip r:embed="rId1"/>
          <a:stretch>
            <a:fillRect/>
          </a:stretch>
        </p:blipFill>
        <p:spPr>
          <a:xfrm>
            <a:off x="5099050" y="1520825"/>
            <a:ext cx="4068763" cy="1328738"/>
          </a:xfrm>
          <a:prstGeom prst="rect">
            <a:avLst/>
          </a:prstGeom>
          <a:noFill/>
          <a:ln w="127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charRg st="414" end="436"/>
                                            </p:txEl>
                                          </p:spTgt>
                                        </p:tgtEl>
                                        <p:attrNameLst>
                                          <p:attrName>style.visibility</p:attrName>
                                        </p:attrNameLst>
                                      </p:cBhvr>
                                      <p:to>
                                        <p:strVal val="visible"/>
                                      </p:to>
                                    </p:set>
                                    <p:anim calcmode="lin" valueType="num">
                                      <p:cBhvr additive="base">
                                        <p:cTn id="7" dur="500" fill="hold"/>
                                        <p:tgtEl>
                                          <p:spTgt spid="52227">
                                            <p:txEl>
                                              <p:charRg st="414" end="4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charRg st="414" end="43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7">
                                            <p:txEl>
                                              <p:charRg st="436" end="466"/>
                                            </p:txEl>
                                          </p:spTgt>
                                        </p:tgtEl>
                                        <p:attrNameLst>
                                          <p:attrName>style.visibility</p:attrName>
                                        </p:attrNameLst>
                                      </p:cBhvr>
                                      <p:to>
                                        <p:strVal val="visible"/>
                                      </p:to>
                                    </p:set>
                                    <p:anim calcmode="lin" valueType="num">
                                      <p:cBhvr additive="base">
                                        <p:cTn id="11" dur="500" fill="hold"/>
                                        <p:tgtEl>
                                          <p:spTgt spid="52227">
                                            <p:txEl>
                                              <p:charRg st="436" end="46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charRg st="436" end="46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227">
                                            <p:txEl>
                                              <p:charRg st="466" end="516"/>
                                            </p:txEl>
                                          </p:spTgt>
                                        </p:tgtEl>
                                        <p:attrNameLst>
                                          <p:attrName>style.visibility</p:attrName>
                                        </p:attrNameLst>
                                      </p:cBhvr>
                                      <p:to>
                                        <p:strVal val="visible"/>
                                      </p:to>
                                    </p:set>
                                    <p:anim calcmode="lin" valueType="num">
                                      <p:cBhvr additive="base">
                                        <p:cTn id="15" dur="500" fill="hold"/>
                                        <p:tgtEl>
                                          <p:spTgt spid="52227">
                                            <p:txEl>
                                              <p:charRg st="466" end="51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7">
                                            <p:txEl>
                                              <p:charRg st="466" end="51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227">
                                            <p:txEl>
                                              <p:charRg st="516" end="550"/>
                                            </p:txEl>
                                          </p:spTgt>
                                        </p:tgtEl>
                                        <p:attrNameLst>
                                          <p:attrName>style.visibility</p:attrName>
                                        </p:attrNameLst>
                                      </p:cBhvr>
                                      <p:to>
                                        <p:strVal val="visible"/>
                                      </p:to>
                                    </p:set>
                                    <p:anim calcmode="lin" valueType="num">
                                      <p:cBhvr additive="base">
                                        <p:cTn id="19" dur="500" fill="hold"/>
                                        <p:tgtEl>
                                          <p:spTgt spid="52227">
                                            <p:txEl>
                                              <p:charRg st="516" end="5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516" end="5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endParaRPr lang="en-US" altLang="en-US" dirty="0"/>
          </a:p>
        </p:txBody>
      </p:sp>
      <p:sp>
        <p:nvSpPr>
          <p:cNvPr id="36866" name="Rectangle 2"/>
          <p:cNvSpPr>
            <a:spLocks noGrp="1"/>
          </p:cNvSpPr>
          <p:nvPr>
            <p:ph type="title"/>
          </p:nvPr>
        </p:nvSpPr>
        <p:spPr>
          <a:ln/>
        </p:spPr>
        <p:txBody>
          <a:bodyPr vert="horz" wrap="square" lIns="90488" tIns="44450" rIns="90488" bIns="44450" anchor="ctr" anchorCtr="0"/>
          <a:p>
            <a:pPr eaLnBrk="1" hangingPunct="1"/>
            <a:r>
              <a:rPr lang="en-US" altLang="en-US" dirty="0"/>
              <a:t>Normalization: </a:t>
            </a:r>
            <a:r>
              <a:rPr lang="en-US" altLang="en-US" sz="3200" dirty="0"/>
              <a:t>2NF example</a:t>
            </a:r>
            <a:endParaRPr lang="en-US" altLang="en-US" sz="3200" dirty="0"/>
          </a:p>
        </p:txBody>
      </p:sp>
      <p:sp>
        <p:nvSpPr>
          <p:cNvPr id="36867" name="Rectangle 3"/>
          <p:cNvSpPr>
            <a:spLocks noGrp="1"/>
          </p:cNvSpPr>
          <p:nvPr>
            <p:ph idx="1"/>
          </p:nvPr>
        </p:nvSpPr>
        <p:spPr>
          <a:xfrm>
            <a:off x="457200" y="1381125"/>
            <a:ext cx="8229600" cy="2528888"/>
          </a:xfrm>
          <a:ln/>
        </p:spPr>
        <p:txBody>
          <a:bodyPr vert="horz" wrap="square" lIns="90488" tIns="44450" rIns="90488" bIns="44450" anchor="t" anchorCtr="0"/>
          <a:p>
            <a:pPr eaLnBrk="1" hangingPunct="1"/>
            <a:endParaRPr lang="en-US" altLang="en-US" sz="1800" dirty="0"/>
          </a:p>
        </p:txBody>
      </p:sp>
      <p:sp>
        <p:nvSpPr>
          <p:cNvPr id="36868" name="Text Box 5"/>
          <p:cNvSpPr txBox="1"/>
          <p:nvPr/>
        </p:nvSpPr>
        <p:spPr>
          <a:xfrm>
            <a:off x="2959100" y="6149975"/>
            <a:ext cx="3622675" cy="214313"/>
          </a:xfrm>
          <a:prstGeom prst="rect">
            <a:avLst/>
          </a:prstGeom>
          <a:noFill/>
          <a:ln w="12700">
            <a:noFill/>
          </a:ln>
        </p:spPr>
        <p:txBody>
          <a:bodyPr anchor="t" anchorCtr="0">
            <a:spAutoFit/>
          </a:bodyPr>
          <a:p>
            <a:endParaRPr lang="en-US">
              <a:latin typeface="Times New Roman" panose="02020603050405020304" pitchFamily="18" charset="0"/>
            </a:endParaRPr>
          </a:p>
        </p:txBody>
      </p:sp>
      <p:pic>
        <p:nvPicPr>
          <p:cNvPr id="36869" name="Picture 11" descr="Fig05-04"/>
          <p:cNvPicPr>
            <a:picLocks noChangeAspect="1"/>
          </p:cNvPicPr>
          <p:nvPr/>
        </p:nvPicPr>
        <p:blipFill>
          <a:blip r:embed="rId1"/>
          <a:stretch>
            <a:fillRect/>
          </a:stretch>
        </p:blipFill>
        <p:spPr>
          <a:xfrm>
            <a:off x="601663" y="1558925"/>
            <a:ext cx="6629400" cy="46831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endParaRPr lang="en-US" altLang="en-US" dirty="0"/>
          </a:p>
        </p:txBody>
      </p:sp>
      <p:sp>
        <p:nvSpPr>
          <p:cNvPr id="38914" name="Rectangle 2"/>
          <p:cNvSpPr>
            <a:spLocks noGrp="1"/>
          </p:cNvSpPr>
          <p:nvPr>
            <p:ph type="title"/>
          </p:nvPr>
        </p:nvSpPr>
        <p:spPr>
          <a:ln/>
        </p:spPr>
        <p:txBody>
          <a:bodyPr vert="horz" wrap="square" lIns="90488" tIns="44450" rIns="90488" bIns="44450" anchor="ctr" anchorCtr="0"/>
          <a:p>
            <a:pPr eaLnBrk="1" hangingPunct="1"/>
            <a:r>
              <a:rPr lang="en-US" altLang="en-US" dirty="0"/>
              <a:t>Normalization: </a:t>
            </a:r>
            <a:r>
              <a:rPr lang="en-US" altLang="en-US" sz="3200" dirty="0"/>
              <a:t>Third Normal Form</a:t>
            </a:r>
            <a:endParaRPr lang="en-US" altLang="en-US" sz="3200" dirty="0"/>
          </a:p>
        </p:txBody>
      </p:sp>
      <p:sp>
        <p:nvSpPr>
          <p:cNvPr id="38915" name="Rectangle 3"/>
          <p:cNvSpPr>
            <a:spLocks noGrp="1"/>
          </p:cNvSpPr>
          <p:nvPr>
            <p:ph idx="1"/>
          </p:nvPr>
        </p:nvSpPr>
        <p:spPr>
          <a:xfrm>
            <a:off x="227013" y="1717675"/>
            <a:ext cx="7772400" cy="4076700"/>
          </a:xfrm>
          <a:ln/>
        </p:spPr>
        <p:txBody>
          <a:bodyPr vert="horz" wrap="square" lIns="90488" tIns="44450" rIns="90488" bIns="44450" anchor="t" anchorCtr="0"/>
          <a:p>
            <a:pPr marL="533400" indent="-533400" eaLnBrk="1" hangingPunct="1"/>
            <a:r>
              <a:rPr lang="en-US" altLang="en-US" sz="2000" dirty="0"/>
              <a:t>Third Normal Form (3NF)</a:t>
            </a:r>
            <a:endParaRPr lang="en-US" altLang="en-US" sz="2000" dirty="0"/>
          </a:p>
          <a:p>
            <a:pPr marL="914400" lvl="1" indent="-457200" eaLnBrk="1" hangingPunct="1"/>
            <a:r>
              <a:rPr lang="en-US" altLang="en-US" sz="1800" dirty="0"/>
              <a:t>It is in 2NF</a:t>
            </a:r>
            <a:endParaRPr lang="en-US" altLang="en-US" sz="1800" dirty="0"/>
          </a:p>
          <a:p>
            <a:pPr marL="914400" lvl="1" indent="-457200" eaLnBrk="1" hangingPunct="1"/>
            <a:r>
              <a:rPr lang="en-US" altLang="en-US" sz="1800" dirty="0"/>
              <a:t>There are </a:t>
            </a:r>
            <a:r>
              <a:rPr lang="en-US" altLang="en-US" sz="1800" dirty="0">
                <a:solidFill>
                  <a:srgbClr val="800000"/>
                </a:solidFill>
              </a:rPr>
              <a:t>no transitive dependencies</a:t>
            </a:r>
            <a:br>
              <a:rPr lang="en-US" altLang="en-US" sz="1800" dirty="0"/>
            </a:br>
            <a:endParaRPr lang="en-US" altLang="en-US" sz="1800" dirty="0"/>
          </a:p>
          <a:p>
            <a:pPr marL="533400" indent="-533400" eaLnBrk="1" hangingPunct="1"/>
            <a:r>
              <a:rPr lang="en-US" altLang="en-US" sz="2000" dirty="0"/>
              <a:t>Conversion to 3NF</a:t>
            </a:r>
            <a:endParaRPr lang="en-US" altLang="en-US" sz="2000" dirty="0"/>
          </a:p>
          <a:p>
            <a:pPr marL="914400" lvl="1" indent="-457200" eaLnBrk="1" hangingPunct="1"/>
            <a:r>
              <a:rPr lang="en-US" altLang="en-US" sz="1800" dirty="0"/>
              <a:t>Objective</a:t>
            </a:r>
            <a:endParaRPr lang="en-US" altLang="en-US" sz="1800" dirty="0"/>
          </a:p>
          <a:p>
            <a:pPr marL="1295400" lvl="2" indent="-381000" eaLnBrk="1" hangingPunct="1"/>
            <a:r>
              <a:rPr lang="en-US" altLang="en-US" sz="1600" dirty="0"/>
              <a:t>Eliminate transitive dependencies (T</a:t>
            </a:r>
            <a:r>
              <a:rPr lang="" altLang="en-US" sz="1600" dirty="0"/>
              <a:t>D</a:t>
            </a:r>
            <a:r>
              <a:rPr lang="en-US" altLang="en-US" sz="1600" dirty="0"/>
              <a:t>)</a:t>
            </a:r>
            <a:endParaRPr lang="en-US" altLang="en-US" sz="1600" dirty="0"/>
          </a:p>
          <a:p>
            <a:pPr marL="914400" lvl="1" indent="-457200" eaLnBrk="1" hangingPunct="1"/>
            <a:r>
              <a:rPr lang="en-US" altLang="en-US" sz="1800" dirty="0"/>
              <a:t>Steps</a:t>
            </a:r>
            <a:endParaRPr lang="en-US" altLang="en-US" sz="1800" dirty="0"/>
          </a:p>
          <a:p>
            <a:pPr marL="1295400" lvl="2" indent="-381000" eaLnBrk="1" hangingPunct="1">
              <a:buFont typeface="Tahoma" pitchFamily="34" charset="0"/>
              <a:buAutoNum type="arabicPeriod"/>
            </a:pPr>
            <a:r>
              <a:rPr lang="en-US" altLang="en-US" sz="1600" dirty="0"/>
              <a:t>Start with 2NF format</a:t>
            </a:r>
            <a:endParaRPr lang="en-US" altLang="en-US" sz="1600" dirty="0"/>
          </a:p>
          <a:p>
            <a:pPr marL="1295400" lvl="2" indent="-381000" eaLnBrk="1" hangingPunct="1">
              <a:buFont typeface="Tahoma" pitchFamily="34" charset="0"/>
              <a:buAutoNum type="arabicPeriod"/>
            </a:pPr>
            <a:r>
              <a:rPr lang="en-US" altLang="en-US" sz="1600" dirty="0"/>
              <a:t>Break off the T</a:t>
            </a:r>
            <a:r>
              <a:rPr lang="" altLang="en-US" sz="1600" dirty="0"/>
              <a:t>D</a:t>
            </a:r>
            <a:r>
              <a:rPr lang="en-US" altLang="en-US" sz="1600" dirty="0"/>
              <a:t> pieces and create separate tables</a:t>
            </a:r>
            <a:endParaRPr lang="en-US" altLang="en-US" sz="1600" dirty="0"/>
          </a:p>
          <a:p>
            <a:pPr marL="1295400" lvl="2" indent="-381000" eaLnBrk="1" hangingPunct="1">
              <a:buFont typeface="Tahoma" pitchFamily="34" charset="0"/>
              <a:buNone/>
            </a:pPr>
            <a:endParaRPr lang="en-US" altLang="en-US" sz="1400" dirty="0">
              <a:solidFill>
                <a:srgbClr val="006600"/>
              </a:solidFill>
            </a:endParaRPr>
          </a:p>
          <a:p>
            <a:pPr marL="1295400" lvl="2" indent="-381000" eaLnBrk="1" hangingPunct="1">
              <a:buFont typeface="Tahoma" pitchFamily="34" charset="0"/>
              <a:buNone/>
            </a:pPr>
            <a:r>
              <a:rPr lang="en-US" altLang="en-US" sz="1200" dirty="0">
                <a:solidFill>
                  <a:srgbClr val="006600"/>
                </a:solidFill>
              </a:rPr>
              <a:t>EMPLOYEE (</a:t>
            </a:r>
            <a:r>
              <a:rPr lang="en-US" altLang="en-US" sz="1200" b="1" u="sng" dirty="0">
                <a:solidFill>
                  <a:srgbClr val="006600"/>
                </a:solidFill>
              </a:rPr>
              <a:t>EMP_NUM</a:t>
            </a:r>
            <a:r>
              <a:rPr lang="en-US" altLang="en-US" sz="1200" dirty="0">
                <a:solidFill>
                  <a:srgbClr val="006600"/>
                </a:solidFill>
              </a:rPr>
              <a:t>, EMP_NAME, JOB_CLASS, CHG_HOUR)</a:t>
            </a:r>
            <a:endParaRPr lang="en-US" altLang="en-US" sz="1200" dirty="0">
              <a:solidFill>
                <a:srgbClr val="006600"/>
              </a:solidFill>
            </a:endParaRPr>
          </a:p>
          <a:p>
            <a:pPr marL="1295400" lvl="2" indent="-381000" eaLnBrk="1" hangingPunct="1">
              <a:buFont typeface="Tahoma" pitchFamily="34" charset="0"/>
              <a:buNone/>
            </a:pPr>
            <a:r>
              <a:rPr lang="en-US" altLang="en-US" sz="1400" dirty="0"/>
              <a:t>            </a:t>
            </a:r>
            <a:r>
              <a:rPr lang="en-US" altLang="en-US" sz="1400" b="1" dirty="0">
                <a:sym typeface="Symbol" pitchFamily="18" charset="2"/>
              </a:rPr>
              <a:t></a:t>
            </a:r>
            <a:endParaRPr lang="en-US" altLang="en-US" sz="1400" b="1" dirty="0">
              <a:sym typeface="Symbol" pitchFamily="18" charset="2"/>
            </a:endParaRPr>
          </a:p>
          <a:p>
            <a:pPr marL="1295400" lvl="2" indent="-381000" eaLnBrk="1" hangingPunct="1">
              <a:buFont typeface="Tahoma" pitchFamily="34" charset="0"/>
              <a:buNone/>
            </a:pPr>
            <a:r>
              <a:rPr lang="en-US" altLang="en-US" sz="1200" dirty="0">
                <a:solidFill>
                  <a:srgbClr val="006600"/>
                </a:solidFill>
              </a:rPr>
              <a:t>EMPLOYEE (</a:t>
            </a:r>
            <a:r>
              <a:rPr lang="en-US" altLang="en-US" sz="1200" b="1" u="sng" dirty="0">
                <a:solidFill>
                  <a:srgbClr val="006600"/>
                </a:solidFill>
              </a:rPr>
              <a:t>EMP_NUM</a:t>
            </a:r>
            <a:r>
              <a:rPr lang="en-US" altLang="en-US" sz="1200" dirty="0">
                <a:solidFill>
                  <a:srgbClr val="006600"/>
                </a:solidFill>
              </a:rPr>
              <a:t>, EMP_NAME, JOB_CLASS)</a:t>
            </a:r>
            <a:endParaRPr lang="en-US" altLang="en-US" sz="1200" dirty="0">
              <a:solidFill>
                <a:srgbClr val="006600"/>
              </a:solidFill>
            </a:endParaRPr>
          </a:p>
          <a:p>
            <a:pPr marL="1295400" lvl="2" indent="-381000" eaLnBrk="1" hangingPunct="1">
              <a:buFont typeface="Tahoma" pitchFamily="34" charset="0"/>
              <a:buNone/>
            </a:pPr>
            <a:r>
              <a:rPr lang="en-US" altLang="en-US" sz="1200" dirty="0">
                <a:solidFill>
                  <a:srgbClr val="006600"/>
                </a:solidFill>
              </a:rPr>
              <a:t>JOB (</a:t>
            </a:r>
            <a:r>
              <a:rPr lang="en-US" altLang="en-US" sz="1200" b="1" u="sng" dirty="0">
                <a:solidFill>
                  <a:srgbClr val="006600"/>
                </a:solidFill>
              </a:rPr>
              <a:t>JOB_CLASS</a:t>
            </a:r>
            <a:r>
              <a:rPr lang="en-US" altLang="en-US" sz="1200" dirty="0">
                <a:solidFill>
                  <a:srgbClr val="006600"/>
                </a:solidFill>
              </a:rPr>
              <a:t>, CHG_HOUR)</a:t>
            </a:r>
            <a:endParaRPr lang="en-US" altLang="en-US" sz="1200" dirty="0">
              <a:solidFill>
                <a:srgbClr val="006600"/>
              </a:solidFill>
            </a:endParaRPr>
          </a:p>
          <a:p>
            <a:pPr marL="533400" indent="-533400">
              <a:spcBef>
                <a:spcPct val="0"/>
              </a:spcBef>
              <a:buClrTx/>
              <a:buFontTx/>
              <a:buNone/>
            </a:pPr>
            <a:endParaRPr lang="en-US" altLang="en-US" sz="1200" dirty="0">
              <a:solidFill>
                <a:srgbClr val="006600"/>
              </a:solidFill>
            </a:endParaRPr>
          </a:p>
        </p:txBody>
      </p:sp>
      <p:pic>
        <p:nvPicPr>
          <p:cNvPr id="38916" name="Picture 6"/>
          <p:cNvPicPr>
            <a:picLocks noChangeAspect="1"/>
          </p:cNvPicPr>
          <p:nvPr/>
        </p:nvPicPr>
        <p:blipFill>
          <a:blip r:embed="rId1"/>
          <a:stretch>
            <a:fillRect/>
          </a:stretch>
        </p:blipFill>
        <p:spPr>
          <a:xfrm>
            <a:off x="5294313" y="1843088"/>
            <a:ext cx="3641725" cy="1465262"/>
          </a:xfrm>
          <a:prstGeom prst="rect">
            <a:avLst/>
          </a:prstGeom>
          <a:noFill/>
          <a:ln w="1270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Number Placeholder 5"/>
          <p:cNvSpPr txBox="1">
            <a:spLocks noGrp="1"/>
          </p:cNvSpPr>
          <p:nvPr>
            <p:ph type="sldNum" sz="quarter"/>
          </p:nvPr>
        </p:nvSpPr>
        <p:spPr>
          <a:xfrm>
            <a:off x="8305800" y="6477000"/>
            <a:ext cx="381000" cy="244475"/>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dirty="0"/>
            </a:fld>
            <a:endParaRPr lang="en-US" altLang="en-US" dirty="0"/>
          </a:p>
        </p:txBody>
      </p:sp>
      <p:sp>
        <p:nvSpPr>
          <p:cNvPr id="40962" name="Rectangle 2"/>
          <p:cNvSpPr>
            <a:spLocks noGrp="1"/>
          </p:cNvSpPr>
          <p:nvPr>
            <p:ph type="title"/>
          </p:nvPr>
        </p:nvSpPr>
        <p:spPr>
          <a:ln/>
        </p:spPr>
        <p:txBody>
          <a:bodyPr vert="horz" wrap="square" lIns="90488" tIns="44450" rIns="90488" bIns="44450" anchor="ctr" anchorCtr="0"/>
          <a:p>
            <a:pPr eaLnBrk="1" hangingPunct="1"/>
            <a:r>
              <a:rPr lang="en-US" altLang="en-US" dirty="0"/>
              <a:t>Normalization: </a:t>
            </a:r>
            <a:r>
              <a:rPr lang="en-US" altLang="en-US" sz="3200" dirty="0"/>
              <a:t>3NF example</a:t>
            </a:r>
            <a:endParaRPr lang="en-US" altLang="en-US" sz="3200" dirty="0"/>
          </a:p>
        </p:txBody>
      </p:sp>
      <p:sp>
        <p:nvSpPr>
          <p:cNvPr id="40963" name="Text Box 5"/>
          <p:cNvSpPr txBox="1"/>
          <p:nvPr/>
        </p:nvSpPr>
        <p:spPr>
          <a:xfrm>
            <a:off x="2959100" y="6149975"/>
            <a:ext cx="3622675" cy="214313"/>
          </a:xfrm>
          <a:prstGeom prst="rect">
            <a:avLst/>
          </a:prstGeom>
          <a:noFill/>
          <a:ln w="12700">
            <a:noFill/>
          </a:ln>
        </p:spPr>
        <p:txBody>
          <a:bodyPr anchor="t" anchorCtr="0">
            <a:spAutoFit/>
          </a:bodyPr>
          <a:p>
            <a:endParaRPr lang="en-US">
              <a:latin typeface="Times New Roman" panose="02020603050405020304" pitchFamily="18" charset="0"/>
            </a:endParaRPr>
          </a:p>
        </p:txBody>
      </p:sp>
      <p:pic>
        <p:nvPicPr>
          <p:cNvPr id="40964" name="Picture 11" descr="Fig05-05"/>
          <p:cNvPicPr>
            <a:picLocks noGrp="1" noChangeAspect="1"/>
          </p:cNvPicPr>
          <p:nvPr>
            <p:ph idx="1"/>
          </p:nvPr>
        </p:nvPicPr>
        <p:blipFill>
          <a:blip r:embed="rId1"/>
          <a:stretch>
            <a:fillRect/>
          </a:stretch>
        </p:blipFill>
        <p:spPr>
          <a:xfrm>
            <a:off x="609600" y="1600200"/>
            <a:ext cx="8153400" cy="4400550"/>
          </a:xfr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Unvan 1"/>
          <p:cNvSpPr>
            <a:spLocks noGrp="1"/>
          </p:cNvSpPr>
          <p:nvPr>
            <p:ph type="title"/>
          </p:nvPr>
        </p:nvSpPr>
        <p:spPr>
          <a:ln/>
        </p:spPr>
        <p:txBody>
          <a:bodyPr vert="horz" wrap="square" lIns="90488" tIns="44450" rIns="90488" bIns="44450" anchor="ctr" anchorCtr="0"/>
          <a:p>
            <a:endParaRPr lang="en-US" altLang="en-US" dirty="0"/>
          </a:p>
        </p:txBody>
      </p:sp>
      <p:sp>
        <p:nvSpPr>
          <p:cNvPr id="43010" name="İçerik Yer Tutucusu 2"/>
          <p:cNvSpPr>
            <a:spLocks noGrp="1"/>
          </p:cNvSpPr>
          <p:nvPr>
            <p:ph sz="half" idx="1"/>
          </p:nvPr>
        </p:nvSpPr>
        <p:spPr>
          <a:ln/>
        </p:spPr>
        <p:txBody>
          <a:bodyPr vert="horz" wrap="square" lIns="90488" tIns="44450" rIns="90488" bIns="44450" anchor="t" anchorCtr="0"/>
          <a:p>
            <a:pPr>
              <a:buSzTx/>
            </a:pPr>
            <a:endParaRPr lang="en-US" altLang="en-US" dirty="0">
              <a:latin typeface="+mn-lt"/>
              <a:ea typeface="+mn-ea"/>
              <a:cs typeface="+mn-cs"/>
            </a:endParaRPr>
          </a:p>
        </p:txBody>
      </p:sp>
      <p:sp>
        <p:nvSpPr>
          <p:cNvPr id="43011" name="İçerik Yer Tutucusu 3"/>
          <p:cNvSpPr>
            <a:spLocks noGrp="1"/>
          </p:cNvSpPr>
          <p:nvPr>
            <p:ph sz="half" idx="2"/>
          </p:nvPr>
        </p:nvSpPr>
        <p:spPr>
          <a:ln/>
        </p:spPr>
        <p:txBody>
          <a:bodyPr vert="horz" wrap="square" lIns="90488" tIns="44450" rIns="90488" bIns="44450" anchor="t" anchorCtr="0"/>
          <a:p>
            <a:pPr>
              <a:buSzTx/>
            </a:pPr>
            <a:endParaRPr lang="en-US" altLang="en-US" dirty="0">
              <a:latin typeface="+mn-lt"/>
              <a:ea typeface="+mn-ea"/>
              <a:cs typeface="+mn-cs"/>
            </a:endParaRPr>
          </a:p>
        </p:txBody>
      </p:sp>
      <p:pic>
        <p:nvPicPr>
          <p:cNvPr id="43012" name="Picture 2" descr="Example 1 Invoice Table Order ID Order Date Customer ID Customer Product Finish Natural Ash Cherr Customer Product ID Product Address Unit Price Ordered uantit Name Value Furniture Plano, TX Value Furniture Plano, TX Value Furniture Plano, TX Furniture Galle Furniture Galle Description Dining Table Writers Desk Entertainment Center Natural Maple 650.00 4-Dr Dresser Entertainment Center Natural Maple 650.00 800.00 325.00 100610/24/2006 100610/24/2006 100610/24/2006 1007 0/25/2006 1007 0/25/2006 Boulder, Co Boulder, Co Oak 500.00 Order Date Cus tomer ID Customer Name Customer Address Product Description Product Finish Unit Pric Ordered Quantit The figure above shows the functional dependencies in the Invoice relation. The primary key for the relation is the combination of Order ID and Product ID Functional dependency A Order ID-» Order Date, CustomerID, Customer Name, Customer_Address Is this a partial or transitive dependency? Functional dependency B Product ID - Product Description, Product Finish, Unit Price Is this a partial or transitive dependency? Functional dependency C Customer ID Customer Name, Customer Address Is this a partial or transitive dependency?"/>
          <p:cNvPicPr>
            <a:picLocks noChangeAspect="1"/>
          </p:cNvPicPr>
          <p:nvPr/>
        </p:nvPicPr>
        <p:blipFill>
          <a:blip r:embed="rId1"/>
          <a:stretch>
            <a:fillRect/>
          </a:stretch>
        </p:blipFill>
        <p:spPr>
          <a:xfrm>
            <a:off x="-88900" y="38100"/>
            <a:ext cx="9204325" cy="67405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0" y="152400"/>
            <a:ext cx="7772400" cy="1104900"/>
          </a:xfrm>
          <a:ln/>
        </p:spPr>
        <p:txBody>
          <a:bodyPr vert="horz" wrap="square" lIns="90488" tIns="44450" rIns="90488" bIns="44450" anchor="ctr" anchorCtr="0"/>
          <a:p>
            <a:pPr eaLnBrk="1" hangingPunct="1"/>
            <a:r>
              <a:rPr lang="en-US" altLang="en-US" dirty="0">
                <a:solidFill>
                  <a:srgbClr val="FF0000"/>
                </a:solidFill>
              </a:rPr>
              <a:t>Normalization of DB Tables</a:t>
            </a:r>
            <a:endParaRPr lang="en-US" altLang="en-US" dirty="0">
              <a:solidFill>
                <a:srgbClr val="FF0000"/>
              </a:solidFill>
            </a:endParaRPr>
          </a:p>
        </p:txBody>
      </p:sp>
      <p:sp>
        <p:nvSpPr>
          <p:cNvPr id="40964" name="Rectangle 3"/>
          <p:cNvSpPr>
            <a:spLocks noGrp="1"/>
          </p:cNvSpPr>
          <p:nvPr>
            <p:ph idx="1"/>
          </p:nvPr>
        </p:nvSpPr>
        <p:spPr>
          <a:xfrm>
            <a:off x="381000" y="1398588"/>
            <a:ext cx="8763000" cy="5067300"/>
          </a:xfrm>
        </p:spPr>
        <p:txBody>
          <a:bodyPr vert="horz" wrap="square" lIns="90488" tIns="44450" rIns="90488" bIns="44450" anchor="t" anchorCtr="0"/>
          <a:p>
            <a:pPr marL="342900" marR="0" indent="-34290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Char char="Ø"/>
            </a:pPr>
            <a:r>
              <a:rPr kumimoji="0" lang="en-US" altLang="en-US" sz="2000" b="0" i="0" u="none" strike="noStrike" kern="0" cap="none" spc="0" normalizeH="0" baseline="0" noProof="1" dirty="0">
                <a:solidFill>
                  <a:schemeClr val="tx2"/>
                </a:solidFill>
                <a:latin typeface="+mn-lt"/>
                <a:ea typeface="+mn-ea"/>
                <a:cs typeface="+mn-cs"/>
              </a:rPr>
              <a:t>Normalization</a:t>
            </a:r>
            <a:endParaRPr kumimoji="0" lang="en-US" altLang="en-US" sz="2000" b="0" i="0" u="none" strike="noStrike" kern="0" cap="none" spc="0" normalizeH="0" baseline="0" noProof="1" dirty="0">
              <a:solidFill>
                <a:schemeClr val="tx2"/>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2"/>
              </a:buClr>
              <a:buSzTx/>
              <a:buFontTx/>
              <a:buChar char="–"/>
            </a:pPr>
            <a:r>
              <a:rPr kumimoji="0" lang="en-US" altLang="en-US" sz="1800" b="0" i="0" u="none" strike="noStrike" kern="0" cap="none" spc="0" normalizeH="0" baseline="0" noProof="1" dirty="0">
                <a:solidFill>
                  <a:schemeClr val="tx2"/>
                </a:solidFill>
                <a:latin typeface="+mn-lt"/>
                <a:ea typeface="Arial" panose="020B0604020202020204" pitchFamily="34" charset="0"/>
                <a:cs typeface="+mn-ea"/>
              </a:rPr>
              <a:t>Process for evaluating and correcting table structures </a:t>
            </a:r>
            <a:endParaRPr kumimoji="0" lang="en-US" altLang="en-US" sz="1800" b="0" i="0" u="none" strike="noStrike" kern="0" cap="none" spc="0" normalizeH="0" baseline="0" noProof="1" dirty="0">
              <a:solidFill>
                <a:schemeClr val="tx2"/>
              </a:solidFill>
              <a:latin typeface="+mn-lt"/>
              <a:ea typeface="Arial" panose="020B0604020202020204" pitchFamily="34" charset="0"/>
              <a:cs typeface="+mn-ea"/>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600" b="0" i="0" u="none" strike="noStrike" kern="0" cap="none" spc="0" normalizeH="0" baseline="0" noProof="1" dirty="0">
                <a:solidFill>
                  <a:schemeClr val="tx2"/>
                </a:solidFill>
                <a:latin typeface="+mn-lt"/>
                <a:ea typeface="Arial" panose="020B0604020202020204" pitchFamily="34" charset="0"/>
                <a:cs typeface="+mn-ea"/>
              </a:rPr>
              <a:t>determines the </a:t>
            </a:r>
            <a:r>
              <a:rPr kumimoji="0" lang="en-US" altLang="en-US" sz="1600" b="0" i="0" u="none" strike="noStrike" kern="0" cap="none" spc="0" normalizeH="0" baseline="0" noProof="1" dirty="0">
                <a:solidFill>
                  <a:srgbClr val="800000"/>
                </a:solidFill>
                <a:latin typeface="+mn-lt"/>
                <a:ea typeface="Arial" panose="020B0604020202020204" pitchFamily="34" charset="0"/>
                <a:cs typeface="+mn-ea"/>
              </a:rPr>
              <a:t>optimal assignments of attributes to entities</a:t>
            </a:r>
            <a:endParaRPr kumimoji="0" lang="en-US" altLang="en-US" sz="1600" b="0" i="0" u="none" strike="noStrike" kern="0" cap="none" spc="0" normalizeH="0" baseline="0" noProof="1" dirty="0">
              <a:solidFill>
                <a:srgbClr val="800000"/>
              </a:solidFill>
              <a:latin typeface="+mn-lt"/>
              <a:ea typeface="Arial" panose="020B0604020202020204" pitchFamily="34" charset="0"/>
              <a:cs typeface="+mn-ea"/>
            </a:endParaRPr>
          </a:p>
          <a:p>
            <a:pPr marL="742950" marR="0" lvl="1" indent="-285750" algn="l" defTabSz="914400" rtl="0" eaLnBrk="1" fontAlgn="base" latinLnBrk="0" hangingPunct="1">
              <a:lnSpc>
                <a:spcPct val="90000"/>
              </a:lnSpc>
              <a:spcBef>
                <a:spcPct val="20000"/>
              </a:spcBef>
              <a:spcAft>
                <a:spcPct val="0"/>
              </a:spcAft>
              <a:buClr>
                <a:schemeClr val="tx2"/>
              </a:buClr>
              <a:buSzTx/>
              <a:buFontTx/>
              <a:buChar char="–"/>
            </a:pPr>
            <a:r>
              <a:rPr kumimoji="0" lang="en-US" altLang="en-US" sz="1800" b="0" i="0" u="none" strike="noStrike" kern="0" cap="none" spc="0" normalizeH="0" baseline="0" noProof="1" dirty="0">
                <a:solidFill>
                  <a:schemeClr val="tx2"/>
                </a:solidFill>
                <a:latin typeface="+mn-lt"/>
                <a:ea typeface="Arial" panose="020B0604020202020204" pitchFamily="34" charset="0"/>
                <a:cs typeface="+mn-ea"/>
              </a:rPr>
              <a:t>Normalization provides micro view of entities</a:t>
            </a:r>
            <a:endParaRPr kumimoji="0" lang="en-US" altLang="en-US" sz="1600" b="0" i="0" u="none" strike="noStrike" kern="0" cap="none" spc="0" normalizeH="0" baseline="0" noProof="1" dirty="0">
              <a:solidFill>
                <a:schemeClr val="tx2"/>
              </a:solidFill>
              <a:latin typeface="+mn-lt"/>
              <a:ea typeface="Arial" panose="020B0604020202020204" pitchFamily="34" charset="0"/>
              <a:cs typeface="+mn-ea"/>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600" b="0" i="0" u="none" strike="noStrike" kern="0" cap="none" spc="0" normalizeH="0" baseline="0" noProof="1" dirty="0">
                <a:solidFill>
                  <a:schemeClr val="tx2"/>
                </a:solidFill>
                <a:latin typeface="+mn-lt"/>
                <a:ea typeface="Arial" panose="020B0604020202020204" pitchFamily="34" charset="0"/>
                <a:cs typeface="+mn-ea"/>
              </a:rPr>
              <a:t>focuses on characteristics of specific entities</a:t>
            </a:r>
            <a:endParaRPr kumimoji="0" lang="en-US" altLang="en-US" sz="1600" b="0" i="0" u="none" strike="noStrike" kern="0" cap="none" spc="0" normalizeH="0" baseline="0" noProof="1" dirty="0">
              <a:solidFill>
                <a:schemeClr val="tx2"/>
              </a:solidFill>
              <a:latin typeface="+mn-lt"/>
              <a:ea typeface="Arial" panose="020B0604020202020204" pitchFamily="34" charset="0"/>
              <a:cs typeface="+mn-ea"/>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600" b="0" i="0" u="none" strike="noStrike" kern="0" cap="none" spc="0" normalizeH="0" baseline="0" noProof="1" dirty="0">
                <a:solidFill>
                  <a:srgbClr val="800000"/>
                </a:solidFill>
                <a:latin typeface="+mn-lt"/>
                <a:ea typeface="Arial" panose="020B0604020202020204" pitchFamily="34" charset="0"/>
                <a:cs typeface="+mn-ea"/>
              </a:rPr>
              <a:t>may yield additional entities</a:t>
            </a:r>
            <a:endParaRPr kumimoji="0" lang="en-US" altLang="en-US" sz="1400" b="0" i="0" u="none" strike="noStrike" kern="0" cap="none" spc="0" normalizeH="0" baseline="0" noProof="1" dirty="0">
              <a:solidFill>
                <a:srgbClr val="800000"/>
              </a:solidFill>
              <a:latin typeface="+mn-lt"/>
              <a:ea typeface="Arial" panose="020B0604020202020204" pitchFamily="34" charset="0"/>
              <a:cs typeface="+mn-ea"/>
            </a:endParaRPr>
          </a:p>
          <a:p>
            <a:pPr marL="742950" marR="0" lvl="1" indent="-285750" algn="l" defTabSz="914400" rtl="0" eaLnBrk="1" fontAlgn="base" latinLnBrk="0" hangingPunct="1">
              <a:lnSpc>
                <a:spcPct val="90000"/>
              </a:lnSpc>
              <a:spcBef>
                <a:spcPct val="20000"/>
              </a:spcBef>
              <a:spcAft>
                <a:spcPct val="0"/>
              </a:spcAft>
              <a:buClr>
                <a:schemeClr val="tx2"/>
              </a:buClr>
              <a:buSzTx/>
              <a:buFontTx/>
              <a:buChar char="–"/>
            </a:pPr>
            <a:r>
              <a:rPr kumimoji="0" lang="en-US" altLang="en-US" sz="1800" b="0" i="0" u="none" strike="noStrike" kern="0" cap="none" spc="0" normalizeH="0" baseline="0" noProof="1" dirty="0">
                <a:solidFill>
                  <a:schemeClr val="tx2"/>
                </a:solidFill>
                <a:latin typeface="+mn-lt"/>
                <a:ea typeface="Arial" panose="020B0604020202020204" pitchFamily="34" charset="0"/>
                <a:cs typeface="+mn-ea"/>
              </a:rPr>
              <a:t>Works through a series of stages called normal forms</a:t>
            </a:r>
            <a:endParaRPr kumimoji="0" lang="en-US" altLang="en-US" sz="1800" b="0" i="0" u="none" strike="noStrike" kern="0" cap="none" spc="0" normalizeH="0" baseline="0" noProof="1" dirty="0">
              <a:solidFill>
                <a:schemeClr val="tx2"/>
              </a:solidFill>
              <a:latin typeface="+mn-lt"/>
              <a:ea typeface="Arial" panose="020B0604020202020204" pitchFamily="34" charset="0"/>
              <a:cs typeface="+mn-ea"/>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200" b="0" i="0" u="none" strike="noStrike" kern="0" cap="none" spc="0" normalizeH="0" baseline="0" noProof="1" dirty="0">
                <a:solidFill>
                  <a:schemeClr val="tx2"/>
                </a:solidFill>
                <a:latin typeface="+mn-lt"/>
                <a:ea typeface="Arial" panose="020B0604020202020204" pitchFamily="34" charset="0"/>
                <a:cs typeface="+mn-ea"/>
              </a:rPr>
              <a:t>1NF </a:t>
            </a:r>
            <a:r>
              <a:rPr kumimoji="0" lang="en-US" altLang="en-US" sz="12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 2NF</a:t>
            </a:r>
            <a:r>
              <a:rPr kumimoji="0" lang="en-US" altLang="en-US" sz="1200" b="0" i="0" u="none" strike="noStrike" kern="0" cap="none" spc="0" normalizeH="0" baseline="0" noProof="1" dirty="0">
                <a:solidFill>
                  <a:schemeClr val="tx2"/>
                </a:solidFill>
                <a:latin typeface="+mn-lt"/>
                <a:ea typeface="Arial" panose="020B0604020202020204" pitchFamily="34" charset="0"/>
                <a:cs typeface="+mn-ea"/>
              </a:rPr>
              <a:t> </a:t>
            </a:r>
            <a:r>
              <a:rPr kumimoji="0" lang="en-US" altLang="en-US" sz="12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 3NF</a:t>
            </a:r>
            <a:r>
              <a:rPr kumimoji="0" lang="en-US" altLang="en-US" sz="1200" b="0" i="0" u="none" strike="noStrike" kern="0" cap="none" spc="0" normalizeH="0" baseline="0" noProof="1" dirty="0">
                <a:solidFill>
                  <a:schemeClr val="tx2"/>
                </a:solidFill>
                <a:latin typeface="+mn-lt"/>
                <a:ea typeface="Arial" panose="020B0604020202020204" pitchFamily="34" charset="0"/>
                <a:cs typeface="+mn-ea"/>
              </a:rPr>
              <a:t> </a:t>
            </a:r>
            <a:r>
              <a:rPr kumimoji="0" lang="en-US" altLang="en-US" sz="12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 4NF (optional)</a:t>
            </a:r>
            <a:endParaRPr kumimoji="0" lang="en-US" altLang="en-US" sz="1200" b="0" i="0" u="none" strike="noStrike" kern="0" cap="none" spc="0" normalizeH="0" baseline="0" noProof="1" dirty="0">
              <a:solidFill>
                <a:schemeClr val="tx2"/>
              </a:solidFill>
              <a:latin typeface="+mn-lt"/>
              <a:ea typeface="Arial" panose="020B0604020202020204" pitchFamily="34" charset="0"/>
              <a:cs typeface="+mn-ea"/>
              <a:sym typeface="Symbol" pitchFamily="18" charset="2"/>
            </a:endParaRPr>
          </a:p>
          <a:p>
            <a:pPr marL="742950" marR="0" lvl="1" indent="-285750" algn="l" defTabSz="914400" rtl="0" eaLnBrk="1" fontAlgn="base" latinLnBrk="0" hangingPunct="1">
              <a:lnSpc>
                <a:spcPct val="90000"/>
              </a:lnSpc>
              <a:spcBef>
                <a:spcPct val="20000"/>
              </a:spcBef>
              <a:spcAft>
                <a:spcPct val="0"/>
              </a:spcAft>
              <a:buClr>
                <a:schemeClr val="tx2"/>
              </a:buClr>
              <a:buSzTx/>
              <a:buFontTx/>
              <a:buChar char="–"/>
            </a:pPr>
            <a:r>
              <a:rPr kumimoji="0" lang="en-US" altLang="en-US" sz="1800" b="1" i="0" u="none" strike="noStrike" kern="0" cap="none" spc="0" normalizeH="0" baseline="0" noProof="1" dirty="0">
                <a:solidFill>
                  <a:schemeClr val="tx2"/>
                </a:solidFill>
                <a:latin typeface="+mn-lt"/>
                <a:ea typeface="Arial" panose="020B0604020202020204" pitchFamily="34" charset="0"/>
                <a:cs typeface="+mn-ea"/>
                <a:sym typeface="Symbol" pitchFamily="18" charset="2"/>
              </a:rPr>
              <a:t>Higher </a:t>
            </a:r>
            <a:r>
              <a:rPr kumimoji="0" lang="en-US" altLang="en-US" sz="18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the normal form, </a:t>
            </a:r>
            <a:r>
              <a:rPr kumimoji="0" lang="en-US" altLang="en-US" sz="1800" b="1" i="0" u="none" strike="noStrike" kern="0" cap="none" spc="0" normalizeH="0" baseline="0" noProof="1" dirty="0">
                <a:solidFill>
                  <a:schemeClr val="tx2"/>
                </a:solidFill>
                <a:latin typeface="+mn-lt"/>
                <a:ea typeface="Arial" panose="020B0604020202020204" pitchFamily="34" charset="0"/>
                <a:cs typeface="+mn-ea"/>
                <a:sym typeface="Symbol" pitchFamily="18" charset="2"/>
              </a:rPr>
              <a:t>slower</a:t>
            </a:r>
            <a:r>
              <a:rPr kumimoji="0" lang="en-US" altLang="en-US" sz="18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 the database response</a:t>
            </a:r>
            <a:endParaRPr kumimoji="0" lang="en-US" altLang="en-US" sz="1800" b="0" i="0" u="none" strike="noStrike" kern="0" cap="none" spc="0" normalizeH="0" baseline="0" noProof="1" dirty="0">
              <a:solidFill>
                <a:schemeClr val="tx2"/>
              </a:solidFill>
              <a:latin typeface="+mn-lt"/>
              <a:ea typeface="Arial" panose="020B0604020202020204" pitchFamily="34" charset="0"/>
              <a:cs typeface="+mn-ea"/>
              <a:sym typeface="Symbol" pitchFamily="18" charset="2"/>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600" b="0" i="0" u="none" strike="noStrike" kern="0" cap="none" spc="0" normalizeH="0" baseline="0" noProof="1" dirty="0">
                <a:solidFill>
                  <a:schemeClr val="tx2"/>
                </a:solidFill>
                <a:latin typeface="+mn-lt"/>
                <a:ea typeface="Arial" panose="020B0604020202020204" pitchFamily="34" charset="0"/>
                <a:cs typeface="+mn-ea"/>
                <a:sym typeface="Symbol" pitchFamily="18" charset="2"/>
              </a:rPr>
              <a:t>more joins are required to answer end-user queries</a:t>
            </a:r>
            <a:endParaRPr kumimoji="0" lang="en-US" altLang="en-US" sz="1400" b="0" i="0" u="none" strike="noStrike" kern="0" cap="none" spc="0" normalizeH="0" baseline="0" noProof="1" dirty="0">
              <a:solidFill>
                <a:schemeClr val="tx2"/>
              </a:solidFill>
              <a:latin typeface="+mn-lt"/>
              <a:ea typeface="Arial" panose="020B0604020202020204" pitchFamily="34" charset="0"/>
              <a:cs typeface="+mn-ea"/>
              <a:sym typeface="Symbol" pitchFamily="18" charset="2"/>
            </a:endParaRPr>
          </a:p>
          <a:p>
            <a:pPr marL="742950" marR="0" lvl="1" indent="-285750" algn="l" defTabSz="914400" rtl="0" eaLnBrk="1" fontAlgn="base" latinLnBrk="0" hangingPunct="1">
              <a:lnSpc>
                <a:spcPct val="90000"/>
              </a:lnSpc>
              <a:spcBef>
                <a:spcPct val="20000"/>
              </a:spcBef>
              <a:spcAft>
                <a:spcPct val="0"/>
              </a:spcAft>
              <a:buClr>
                <a:schemeClr val="tx2"/>
              </a:buClr>
              <a:buSzTx/>
              <a:buFontTx/>
              <a:buChar char="–"/>
            </a:pPr>
            <a:endParaRPr kumimoji="0" lang="en-US" altLang="en-US" sz="1200" b="0" i="0" u="none" strike="noStrike" kern="0" cap="none" spc="0" normalizeH="0" baseline="0" noProof="1" dirty="0">
              <a:solidFill>
                <a:schemeClr val="tx2"/>
              </a:solidFill>
              <a:latin typeface="+mn-lt"/>
              <a:ea typeface="Arial" panose="020B0604020202020204" pitchFamily="34" charset="0"/>
              <a:cs typeface="+mn-ea"/>
              <a:sym typeface="Symbol" pitchFamily="18" charset="2"/>
            </a:endParaRPr>
          </a:p>
          <a:p>
            <a:pPr marL="342900" marR="0" indent="-34290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Char char="Ø"/>
            </a:pPr>
            <a:r>
              <a:rPr kumimoji="0" lang="en-US" altLang="en-US" sz="2000" b="1" i="0" u="none" strike="noStrike" kern="0" cap="none" spc="0" normalizeH="0" baseline="0" noProof="1" dirty="0">
                <a:solidFill>
                  <a:schemeClr val="tx2"/>
                </a:solidFill>
                <a:latin typeface="+mn-lt"/>
                <a:ea typeface="+mn-ea"/>
                <a:cs typeface="+mn-cs"/>
              </a:rPr>
              <a:t>So if the response is slow, why do the database people normalize?</a:t>
            </a:r>
            <a:endParaRPr kumimoji="0" lang="en-US" altLang="en-US" sz="2000" b="1" i="0" u="none" strike="noStrike" kern="0" cap="none" spc="0" normalizeH="0" baseline="0" noProof="1" dirty="0">
              <a:solidFill>
                <a:schemeClr val="tx2"/>
              </a:solidFill>
              <a:latin typeface="+mn-lt"/>
              <a:ea typeface="+mn-ea"/>
              <a:cs typeface="+mn-cs"/>
            </a:endParaRPr>
          </a:p>
          <a:p>
            <a:pPr marL="800100" marR="0" lvl="1" indent="-342900" algn="l" defTabSz="914400" rtl="0" eaLnBrk="1" fontAlgn="base" latinLnBrk="0" hangingPunct="1">
              <a:lnSpc>
                <a:spcPct val="90000"/>
              </a:lnSpc>
              <a:spcBef>
                <a:spcPct val="20000"/>
              </a:spcBef>
              <a:spcAft>
                <a:spcPct val="0"/>
              </a:spcAft>
              <a:buClr>
                <a:schemeClr val="tx2"/>
              </a:buClr>
              <a:buSzTx/>
              <a:buFontTx/>
              <a:buAutoNum type="arabicPeriod"/>
            </a:pPr>
            <a:r>
              <a:rPr kumimoji="0" lang="en-US" altLang="en-US" sz="1800" b="0" i="0" u="none" strike="noStrike" kern="0" cap="none" spc="0" normalizeH="0" baseline="0" noProof="1" dirty="0">
                <a:solidFill>
                  <a:schemeClr val="tx2"/>
                </a:solidFill>
                <a:latin typeface="+mn-lt"/>
                <a:ea typeface="Arial" panose="020B0604020202020204" pitchFamily="34" charset="0"/>
                <a:cs typeface="+mn-ea"/>
              </a:rPr>
              <a:t>Reduce uncontrolled data redundancies</a:t>
            </a:r>
            <a:endParaRPr kumimoji="0" lang="en-US" altLang="en-US" sz="1800" b="0" i="0" u="none" strike="noStrike" kern="0" cap="none" spc="0" normalizeH="0" baseline="0" noProof="1" dirty="0">
              <a:solidFill>
                <a:schemeClr val="tx2"/>
              </a:solidFill>
              <a:latin typeface="+mn-lt"/>
              <a:ea typeface="Arial" panose="020B0604020202020204" pitchFamily="34" charset="0"/>
              <a:cs typeface="+mn-ea"/>
            </a:endParaRPr>
          </a:p>
          <a:p>
            <a:pPr marL="1143000" marR="0" lvl="2" indent="-228600" algn="l" defTabSz="914400" rtl="0" eaLnBrk="1" fontAlgn="base" latinLnBrk="0" hangingPunct="1">
              <a:lnSpc>
                <a:spcPct val="90000"/>
              </a:lnSpc>
              <a:spcBef>
                <a:spcPct val="20000"/>
              </a:spcBef>
              <a:spcAft>
                <a:spcPct val="0"/>
              </a:spcAft>
              <a:buClr>
                <a:schemeClr val="tx2"/>
              </a:buClr>
              <a:buSzTx/>
              <a:buFontTx/>
              <a:buChar char="•"/>
            </a:pPr>
            <a:r>
              <a:rPr kumimoji="0" lang="en-US" altLang="en-US" sz="1600" b="0" i="0" u="none" strike="noStrike" kern="0" cap="none" spc="0" normalizeH="0" baseline="0" noProof="1" dirty="0">
                <a:solidFill>
                  <a:schemeClr val="tx2"/>
                </a:solidFill>
                <a:latin typeface="+mn-lt"/>
                <a:ea typeface="Arial" panose="020B0604020202020204" pitchFamily="34" charset="0"/>
                <a:cs typeface="+mn-ea"/>
              </a:rPr>
              <a:t>Help eliminate data anomalies</a:t>
            </a:r>
            <a:endParaRPr kumimoji="0" lang="en-US" altLang="en-US" sz="1600" b="0" i="0" u="none" strike="noStrike" kern="0" cap="none" spc="0" normalizeH="0" baseline="0" noProof="1" dirty="0">
              <a:solidFill>
                <a:schemeClr val="tx2"/>
              </a:solidFill>
              <a:latin typeface="+mn-lt"/>
              <a:ea typeface="Arial" panose="020B0604020202020204" pitchFamily="34" charset="0"/>
              <a:cs typeface="+mn-ea"/>
            </a:endParaRPr>
          </a:p>
          <a:p>
            <a:pPr marL="800100" marR="0" lvl="1" indent="-342900" algn="l" defTabSz="914400" rtl="0" eaLnBrk="1" fontAlgn="base" latinLnBrk="0" hangingPunct="1">
              <a:lnSpc>
                <a:spcPct val="90000"/>
              </a:lnSpc>
              <a:spcBef>
                <a:spcPct val="20000"/>
              </a:spcBef>
              <a:spcAft>
                <a:spcPct val="0"/>
              </a:spcAft>
              <a:buClr>
                <a:schemeClr val="tx2"/>
              </a:buClr>
              <a:buSzTx/>
              <a:buFontTx/>
              <a:buAutoNum type="arabicPeriod"/>
            </a:pPr>
            <a:r>
              <a:rPr kumimoji="0" lang="en-US" altLang="en-US" sz="1800" b="0" i="0" u="none" strike="noStrike" kern="0" cap="none" spc="0" normalizeH="0" baseline="0" noProof="1" dirty="0">
                <a:solidFill>
                  <a:schemeClr val="tx2"/>
                </a:solidFill>
                <a:latin typeface="+mn-lt"/>
                <a:ea typeface="Arial" panose="020B0604020202020204" pitchFamily="34" charset="0"/>
                <a:cs typeface="+mn-ea"/>
              </a:rPr>
              <a:t>Produce controlled redundancies to link tables</a:t>
            </a:r>
            <a:endParaRPr kumimoji="0" lang="en-US" altLang="en-US" sz="1800" b="0" i="0" u="none" strike="noStrike" kern="0" cap="none" spc="0" normalizeH="0" baseline="0" noProof="1" dirty="0">
              <a:solidFill>
                <a:schemeClr val="tx2"/>
              </a:solidFill>
              <a:latin typeface="+mn-lt"/>
              <a:ea typeface="Arial" panose="020B0604020202020204" pitchFamily="34" charset="0"/>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charRg st="14" end="70"/>
                                            </p:txEl>
                                          </p:spTgt>
                                        </p:tgtEl>
                                        <p:attrNameLst>
                                          <p:attrName>style.visibility</p:attrName>
                                        </p:attrNameLst>
                                      </p:cBhvr>
                                      <p:to>
                                        <p:strVal val="visible"/>
                                      </p:to>
                                    </p:set>
                                    <p:anim calcmode="lin" valueType="num">
                                      <p:cBhvr additive="base">
                                        <p:cTn id="7" dur="500" fill="hold"/>
                                        <p:tgtEl>
                                          <p:spTgt spid="40964">
                                            <p:txEl>
                                              <p:charRg st="14"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charRg st="14" end="7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4">
                                            <p:txEl>
                                              <p:charRg st="70" end="131"/>
                                            </p:txEl>
                                          </p:spTgt>
                                        </p:tgtEl>
                                        <p:attrNameLst>
                                          <p:attrName>style.visibility</p:attrName>
                                        </p:attrNameLst>
                                      </p:cBhvr>
                                      <p:to>
                                        <p:strVal val="visible"/>
                                      </p:to>
                                    </p:set>
                                    <p:anim calcmode="lin" valueType="num">
                                      <p:cBhvr additive="base">
                                        <p:cTn id="11" dur="500" fill="hold"/>
                                        <p:tgtEl>
                                          <p:spTgt spid="40964">
                                            <p:txEl>
                                              <p:charRg st="70" end="13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4">
                                            <p:txEl>
                                              <p:charRg st="70" end="13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64">
                                            <p:txEl>
                                              <p:charRg st="131" end="177"/>
                                            </p:txEl>
                                          </p:spTgt>
                                        </p:tgtEl>
                                        <p:attrNameLst>
                                          <p:attrName>style.visibility</p:attrName>
                                        </p:attrNameLst>
                                      </p:cBhvr>
                                      <p:to>
                                        <p:strVal val="visible"/>
                                      </p:to>
                                    </p:set>
                                    <p:anim calcmode="lin" valueType="num">
                                      <p:cBhvr additive="base">
                                        <p:cTn id="17" dur="500" fill="hold"/>
                                        <p:tgtEl>
                                          <p:spTgt spid="40964">
                                            <p:txEl>
                                              <p:charRg st="131" end="1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4">
                                            <p:txEl>
                                              <p:charRg st="131" end="1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4">
                                            <p:txEl>
                                              <p:charRg st="177" end="225"/>
                                            </p:txEl>
                                          </p:spTgt>
                                        </p:tgtEl>
                                        <p:attrNameLst>
                                          <p:attrName>style.visibility</p:attrName>
                                        </p:attrNameLst>
                                      </p:cBhvr>
                                      <p:to>
                                        <p:strVal val="visible"/>
                                      </p:to>
                                    </p:set>
                                    <p:anim calcmode="lin" valueType="num">
                                      <p:cBhvr additive="base">
                                        <p:cTn id="21" dur="500" fill="hold"/>
                                        <p:tgtEl>
                                          <p:spTgt spid="40964">
                                            <p:txEl>
                                              <p:charRg st="177" end="22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4">
                                            <p:txEl>
                                              <p:charRg st="177" end="22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64">
                                            <p:txEl>
                                              <p:charRg st="225" end="255"/>
                                            </p:txEl>
                                          </p:spTgt>
                                        </p:tgtEl>
                                        <p:attrNameLst>
                                          <p:attrName>style.visibility</p:attrName>
                                        </p:attrNameLst>
                                      </p:cBhvr>
                                      <p:to>
                                        <p:strVal val="visible"/>
                                      </p:to>
                                    </p:set>
                                    <p:anim calcmode="lin" valueType="num">
                                      <p:cBhvr additive="base">
                                        <p:cTn id="25" dur="500" fill="hold"/>
                                        <p:tgtEl>
                                          <p:spTgt spid="40964">
                                            <p:txEl>
                                              <p:charRg st="225" end="25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charRg st="225" end="25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charRg st="255" end="308"/>
                                            </p:txEl>
                                          </p:spTgt>
                                        </p:tgtEl>
                                        <p:attrNameLst>
                                          <p:attrName>style.visibility</p:attrName>
                                        </p:attrNameLst>
                                      </p:cBhvr>
                                      <p:to>
                                        <p:strVal val="visible"/>
                                      </p:to>
                                    </p:set>
                                    <p:anim calcmode="lin" valueType="num">
                                      <p:cBhvr additive="base">
                                        <p:cTn id="31" dur="500" fill="hold"/>
                                        <p:tgtEl>
                                          <p:spTgt spid="40964">
                                            <p:txEl>
                                              <p:charRg st="255" end="30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charRg st="255" end="30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964">
                                            <p:txEl>
                                              <p:charRg st="308" end="341"/>
                                            </p:txEl>
                                          </p:spTgt>
                                        </p:tgtEl>
                                        <p:attrNameLst>
                                          <p:attrName>style.visibility</p:attrName>
                                        </p:attrNameLst>
                                      </p:cBhvr>
                                      <p:to>
                                        <p:strVal val="visible"/>
                                      </p:to>
                                    </p:set>
                                    <p:anim calcmode="lin" valueType="num">
                                      <p:cBhvr additive="base">
                                        <p:cTn id="35" dur="500" fill="hold"/>
                                        <p:tgtEl>
                                          <p:spTgt spid="40964">
                                            <p:txEl>
                                              <p:charRg st="308" end="34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4">
                                            <p:txEl>
                                              <p:charRg st="308" end="34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0964">
                                            <p:txEl>
                                              <p:charRg st="341" end="394"/>
                                            </p:txEl>
                                          </p:spTgt>
                                        </p:tgtEl>
                                        <p:attrNameLst>
                                          <p:attrName>style.visibility</p:attrName>
                                        </p:attrNameLst>
                                      </p:cBhvr>
                                      <p:to>
                                        <p:strVal val="visible"/>
                                      </p:to>
                                    </p:set>
                                    <p:anim calcmode="lin" valueType="num">
                                      <p:cBhvr additive="base">
                                        <p:cTn id="41" dur="500" fill="hold"/>
                                        <p:tgtEl>
                                          <p:spTgt spid="40964">
                                            <p:txEl>
                                              <p:charRg st="341" end="39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64">
                                            <p:txEl>
                                              <p:charRg st="341" end="39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0964">
                                            <p:txEl>
                                              <p:charRg st="394" end="445"/>
                                            </p:txEl>
                                          </p:spTgt>
                                        </p:tgtEl>
                                        <p:attrNameLst>
                                          <p:attrName>style.visibility</p:attrName>
                                        </p:attrNameLst>
                                      </p:cBhvr>
                                      <p:to>
                                        <p:strVal val="visible"/>
                                      </p:to>
                                    </p:set>
                                    <p:anim calcmode="lin" valueType="num">
                                      <p:cBhvr additive="base">
                                        <p:cTn id="47" dur="500" fill="hold"/>
                                        <p:tgtEl>
                                          <p:spTgt spid="40964">
                                            <p:txEl>
                                              <p:charRg st="394" end="4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964">
                                            <p:txEl>
                                              <p:charRg st="394" end="44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0964">
                                            <p:txEl>
                                              <p:charRg st="446" end="512"/>
                                            </p:txEl>
                                          </p:spTgt>
                                        </p:tgtEl>
                                        <p:attrNameLst>
                                          <p:attrName>style.visibility</p:attrName>
                                        </p:attrNameLst>
                                      </p:cBhvr>
                                      <p:to>
                                        <p:strVal val="visible"/>
                                      </p:to>
                                    </p:set>
                                    <p:anim calcmode="lin" valueType="num">
                                      <p:cBhvr additive="base">
                                        <p:cTn id="53" dur="500" fill="hold"/>
                                        <p:tgtEl>
                                          <p:spTgt spid="40964">
                                            <p:txEl>
                                              <p:charRg st="446" end="5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964">
                                            <p:txEl>
                                              <p:charRg st="446" end="51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0964">
                                            <p:txEl>
                                              <p:charRg st="512" end="550"/>
                                            </p:txEl>
                                          </p:spTgt>
                                        </p:tgtEl>
                                        <p:attrNameLst>
                                          <p:attrName>style.visibility</p:attrName>
                                        </p:attrNameLst>
                                      </p:cBhvr>
                                      <p:to>
                                        <p:strVal val="visible"/>
                                      </p:to>
                                    </p:set>
                                    <p:anim calcmode="lin" valueType="num">
                                      <p:cBhvr additive="base">
                                        <p:cTn id="59" dur="500" fill="hold"/>
                                        <p:tgtEl>
                                          <p:spTgt spid="40964">
                                            <p:txEl>
                                              <p:charRg st="512" end="55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0964">
                                            <p:txEl>
                                              <p:charRg st="512" end="55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0964">
                                            <p:txEl>
                                              <p:charRg st="550" end="580"/>
                                            </p:txEl>
                                          </p:spTgt>
                                        </p:tgtEl>
                                        <p:attrNameLst>
                                          <p:attrName>style.visibility</p:attrName>
                                        </p:attrNameLst>
                                      </p:cBhvr>
                                      <p:to>
                                        <p:strVal val="visible"/>
                                      </p:to>
                                    </p:set>
                                    <p:anim calcmode="lin" valueType="num">
                                      <p:cBhvr additive="base">
                                        <p:cTn id="65" dur="500" fill="hold"/>
                                        <p:tgtEl>
                                          <p:spTgt spid="40964">
                                            <p:txEl>
                                              <p:charRg st="550" end="58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964">
                                            <p:txEl>
                                              <p:charRg st="550" end="58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0964">
                                            <p:txEl>
                                              <p:charRg st="580" end="627"/>
                                            </p:txEl>
                                          </p:spTgt>
                                        </p:tgtEl>
                                        <p:attrNameLst>
                                          <p:attrName>style.visibility</p:attrName>
                                        </p:attrNameLst>
                                      </p:cBhvr>
                                      <p:to>
                                        <p:strVal val="visible"/>
                                      </p:to>
                                    </p:set>
                                    <p:anim calcmode="lin" valueType="num">
                                      <p:cBhvr additive="base">
                                        <p:cTn id="71" dur="500" fill="hold"/>
                                        <p:tgtEl>
                                          <p:spTgt spid="40964">
                                            <p:txEl>
                                              <p:charRg st="580" end="62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0964">
                                            <p:txEl>
                                              <p:charRg st="580" end="6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5"/>
          <p:cNvSpPr txBox="1">
            <a:spLocks noGrp="1"/>
          </p:cNvSpPr>
          <p:nvPr>
            <p:ph type="sldNum" sz="quarter"/>
          </p:nvPr>
        </p:nvSpPr>
        <p:spPr>
          <a:xfrm>
            <a:off x="6553200" y="6248400"/>
            <a:ext cx="1905000" cy="45720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spcBef>
                <a:spcPct val="50000"/>
              </a:spcBef>
              <a:buClrTx/>
              <a:buSzTx/>
              <a:buFontTx/>
            </a:pPr>
            <a:fld id="{9A0DB2DC-4C9A-4742-B13C-FB6460FD3503}" type="slidenum">
              <a:rPr lang="en-US" altLang="en-US" dirty="0"/>
            </a:fld>
            <a:endParaRPr lang="en-US" altLang="en-US" dirty="0"/>
          </a:p>
        </p:txBody>
      </p:sp>
      <p:sp>
        <p:nvSpPr>
          <p:cNvPr id="10242" name="Rectangle 2050"/>
          <p:cNvSpPr>
            <a:spLocks noGrp="1"/>
          </p:cNvSpPr>
          <p:nvPr>
            <p:ph type="title"/>
          </p:nvPr>
        </p:nvSpPr>
        <p:spPr>
          <a:xfrm>
            <a:off x="266700" y="139700"/>
            <a:ext cx="7772400" cy="762000"/>
          </a:xfrm>
          <a:ln/>
        </p:spPr>
        <p:txBody>
          <a:bodyPr vert="horz" wrap="square" lIns="90488" tIns="44450" rIns="90488" bIns="44450" anchor="ctr" anchorCtr="0"/>
          <a:p>
            <a:r>
              <a:rPr lang="en-US" altLang="tr-TR" sz="3600" dirty="0">
                <a:solidFill>
                  <a:srgbClr val="FF0000"/>
                </a:solidFill>
              </a:rPr>
              <a:t>Redundancy</a:t>
            </a:r>
            <a:endParaRPr lang="en-US" altLang="tr-TR" sz="3600" dirty="0">
              <a:solidFill>
                <a:srgbClr val="FF0000"/>
              </a:solidFill>
            </a:endParaRPr>
          </a:p>
        </p:txBody>
      </p:sp>
      <p:sp>
        <p:nvSpPr>
          <p:cNvPr id="10243" name="Rectangle 2051"/>
          <p:cNvSpPr>
            <a:spLocks noGrp="1"/>
          </p:cNvSpPr>
          <p:nvPr>
            <p:ph idx="1"/>
          </p:nvPr>
        </p:nvSpPr>
        <p:spPr>
          <a:xfrm>
            <a:off x="152400" y="1676400"/>
            <a:ext cx="8915400" cy="2057400"/>
          </a:xfrm>
          <a:ln/>
        </p:spPr>
        <p:txBody>
          <a:bodyPr vert="horz" wrap="square" lIns="90488" tIns="44450" rIns="90488" bIns="44450" anchor="t" anchorCtr="0"/>
          <a:p>
            <a:pPr>
              <a:lnSpc>
                <a:spcPct val="90000"/>
              </a:lnSpc>
            </a:pPr>
            <a:r>
              <a:rPr lang="en-US" altLang="en-US" dirty="0"/>
              <a:t>Dependencies between attributes cause redundancy</a:t>
            </a:r>
            <a:endParaRPr lang="en-US" altLang="en-US" dirty="0"/>
          </a:p>
          <a:p>
            <a:pPr lvl="1">
              <a:lnSpc>
                <a:spcPct val="90000"/>
              </a:lnSpc>
            </a:pPr>
            <a:r>
              <a:rPr lang="en-US" altLang="en-US" sz="2800" dirty="0"/>
              <a:t>Eg.  All addresses in the same town have the same zip code</a:t>
            </a:r>
            <a:endParaRPr lang="en-US" altLang="en-US" sz="2800" dirty="0"/>
          </a:p>
        </p:txBody>
      </p:sp>
      <p:sp>
        <p:nvSpPr>
          <p:cNvPr id="10244" name="Text Box 2052"/>
          <p:cNvSpPr txBox="1"/>
          <p:nvPr/>
        </p:nvSpPr>
        <p:spPr>
          <a:xfrm>
            <a:off x="1295400" y="4038600"/>
            <a:ext cx="4832350" cy="1917700"/>
          </a:xfrm>
          <a:prstGeom prst="rect">
            <a:avLst/>
          </a:prstGeom>
          <a:noFill/>
          <a:ln w="9525">
            <a:noFill/>
          </a:ln>
        </p:spPr>
        <p:txBody>
          <a:bodyPr wrap="none" anchor="t" anchorCtr="0">
            <a:spAutoFit/>
          </a:bodyPr>
          <a:p>
            <a:pPr eaLnBrk="0" hangingPunct="0">
              <a:buClrTx/>
              <a:buFontTx/>
            </a:pPr>
            <a:r>
              <a:rPr lang="en-US" altLang="en-US" i="1" dirty="0">
                <a:latin typeface="Times New Roman" panose="02020603050405020304" pitchFamily="18" charset="0"/>
              </a:rPr>
              <a:t>SSN</a:t>
            </a:r>
            <a:r>
              <a:rPr lang="en-US" altLang="en-US" dirty="0">
                <a:latin typeface="Times New Roman" panose="02020603050405020304" pitchFamily="18" charset="0"/>
              </a:rPr>
              <a:t>     </a:t>
            </a:r>
            <a:r>
              <a:rPr lang="en-US" altLang="en-US" i="1" dirty="0">
                <a:latin typeface="Times New Roman" panose="02020603050405020304" pitchFamily="18" charset="0"/>
              </a:rPr>
              <a:t>Name</a:t>
            </a:r>
            <a:r>
              <a:rPr lang="en-US" altLang="en-US" dirty="0">
                <a:latin typeface="Times New Roman" panose="02020603050405020304" pitchFamily="18" charset="0"/>
              </a:rPr>
              <a:t>     </a:t>
            </a:r>
            <a:r>
              <a:rPr lang="en-US" altLang="en-US" i="1" dirty="0">
                <a:latin typeface="Times New Roman" panose="02020603050405020304" pitchFamily="18" charset="0"/>
              </a:rPr>
              <a:t>Town</a:t>
            </a:r>
            <a:r>
              <a:rPr lang="en-US" altLang="en-US" dirty="0">
                <a:latin typeface="Times New Roman" panose="02020603050405020304" pitchFamily="18" charset="0"/>
              </a:rPr>
              <a:t>                  </a:t>
            </a:r>
            <a:r>
              <a:rPr lang="en-US" altLang="en-US" i="1" dirty="0">
                <a:latin typeface="Times New Roman" panose="02020603050405020304" pitchFamily="18" charset="0"/>
              </a:rPr>
              <a:t>Zip</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1234     Joe       Stony Brook     11790</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4321     Mary    Stony Brook     11790</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5454     Tom     Stony Brook     11790</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             ………………….</a:t>
            </a:r>
            <a:endParaRPr lang="en-US" altLang="en-US" dirty="0">
              <a:latin typeface="Times New Roman" panose="02020603050405020304" pitchFamily="18" charset="0"/>
            </a:endParaRPr>
          </a:p>
        </p:txBody>
      </p:sp>
      <p:sp>
        <p:nvSpPr>
          <p:cNvPr id="10245" name="Line 2054"/>
          <p:cNvSpPr/>
          <p:nvPr/>
        </p:nvSpPr>
        <p:spPr>
          <a:xfrm>
            <a:off x="1295400" y="4419600"/>
            <a:ext cx="5181600" cy="0"/>
          </a:xfrm>
          <a:prstGeom prst="line">
            <a:avLst/>
          </a:prstGeom>
          <a:ln w="9525" cap="flat" cmpd="sng">
            <a:solidFill>
              <a:schemeClr val="tx1"/>
            </a:solidFill>
            <a:prstDash val="solid"/>
            <a:round/>
            <a:headEnd type="none" w="med" len="med"/>
            <a:tailEnd type="none" w="med" len="med"/>
          </a:ln>
        </p:spPr>
      </p:sp>
      <p:sp>
        <p:nvSpPr>
          <p:cNvPr id="10246" name="Line 2055"/>
          <p:cNvSpPr/>
          <p:nvPr/>
        </p:nvSpPr>
        <p:spPr>
          <a:xfrm>
            <a:off x="1295400" y="4038600"/>
            <a:ext cx="0" cy="1905000"/>
          </a:xfrm>
          <a:prstGeom prst="line">
            <a:avLst/>
          </a:prstGeom>
          <a:ln w="9525" cap="flat" cmpd="sng">
            <a:solidFill>
              <a:schemeClr val="tx1"/>
            </a:solidFill>
            <a:prstDash val="solid"/>
            <a:round/>
            <a:headEnd type="none" w="med" len="med"/>
            <a:tailEnd type="none" w="med" len="med"/>
          </a:ln>
        </p:spPr>
      </p:sp>
      <p:sp>
        <p:nvSpPr>
          <p:cNvPr id="10247" name="Line 2058"/>
          <p:cNvSpPr/>
          <p:nvPr/>
        </p:nvSpPr>
        <p:spPr>
          <a:xfrm>
            <a:off x="1295400" y="4038600"/>
            <a:ext cx="5181600" cy="0"/>
          </a:xfrm>
          <a:prstGeom prst="line">
            <a:avLst/>
          </a:prstGeom>
          <a:ln w="9525" cap="flat" cmpd="sng">
            <a:solidFill>
              <a:schemeClr val="tx1"/>
            </a:solidFill>
            <a:prstDash val="solid"/>
            <a:round/>
            <a:headEnd type="none" w="med" len="med"/>
            <a:tailEnd type="none" w="med" len="med"/>
          </a:ln>
        </p:spPr>
      </p:sp>
      <p:sp>
        <p:nvSpPr>
          <p:cNvPr id="10248" name="Freeform 2061"/>
          <p:cNvSpPr/>
          <p:nvPr/>
        </p:nvSpPr>
        <p:spPr>
          <a:xfrm>
            <a:off x="3163888" y="4422775"/>
            <a:ext cx="3286125" cy="13255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70" h="835">
                <a:moveTo>
                  <a:pt x="1993" y="249"/>
                </a:moveTo>
                <a:cubicBezTo>
                  <a:pt x="1983" y="220"/>
                  <a:pt x="1977" y="151"/>
                  <a:pt x="1957" y="131"/>
                </a:cubicBezTo>
                <a:cubicBezTo>
                  <a:pt x="1933" y="107"/>
                  <a:pt x="1919" y="134"/>
                  <a:pt x="1893" y="112"/>
                </a:cubicBezTo>
                <a:cubicBezTo>
                  <a:pt x="1863" y="87"/>
                  <a:pt x="1889" y="62"/>
                  <a:pt x="1856" y="48"/>
                </a:cubicBezTo>
                <a:cubicBezTo>
                  <a:pt x="1822" y="33"/>
                  <a:pt x="1812" y="27"/>
                  <a:pt x="1774" y="21"/>
                </a:cubicBezTo>
                <a:cubicBezTo>
                  <a:pt x="1705" y="10"/>
                  <a:pt x="1605" y="38"/>
                  <a:pt x="1536" y="30"/>
                </a:cubicBezTo>
                <a:cubicBezTo>
                  <a:pt x="1451" y="33"/>
                  <a:pt x="1356" y="32"/>
                  <a:pt x="1271" y="39"/>
                </a:cubicBezTo>
                <a:cubicBezTo>
                  <a:pt x="1222" y="43"/>
                  <a:pt x="1154" y="59"/>
                  <a:pt x="1106" y="67"/>
                </a:cubicBezTo>
                <a:cubicBezTo>
                  <a:pt x="1031" y="80"/>
                  <a:pt x="971" y="31"/>
                  <a:pt x="896" y="39"/>
                </a:cubicBezTo>
                <a:cubicBezTo>
                  <a:pt x="695" y="30"/>
                  <a:pt x="468" y="0"/>
                  <a:pt x="256" y="30"/>
                </a:cubicBezTo>
                <a:cubicBezTo>
                  <a:pt x="185" y="53"/>
                  <a:pt x="118" y="75"/>
                  <a:pt x="46" y="94"/>
                </a:cubicBezTo>
                <a:cubicBezTo>
                  <a:pt x="0" y="162"/>
                  <a:pt x="13" y="127"/>
                  <a:pt x="0" y="195"/>
                </a:cubicBezTo>
                <a:cubicBezTo>
                  <a:pt x="2" y="245"/>
                  <a:pt x="4" y="387"/>
                  <a:pt x="18" y="460"/>
                </a:cubicBezTo>
                <a:cubicBezTo>
                  <a:pt x="40" y="578"/>
                  <a:pt x="122" y="679"/>
                  <a:pt x="220" y="743"/>
                </a:cubicBezTo>
                <a:cubicBezTo>
                  <a:pt x="240" y="756"/>
                  <a:pt x="296" y="765"/>
                  <a:pt x="320" y="771"/>
                </a:cubicBezTo>
                <a:cubicBezTo>
                  <a:pt x="378" y="786"/>
                  <a:pt x="435" y="804"/>
                  <a:pt x="494" y="816"/>
                </a:cubicBezTo>
                <a:cubicBezTo>
                  <a:pt x="917" y="811"/>
                  <a:pt x="1116" y="835"/>
                  <a:pt x="1445" y="789"/>
                </a:cubicBezTo>
                <a:cubicBezTo>
                  <a:pt x="1563" y="772"/>
                  <a:pt x="1676" y="750"/>
                  <a:pt x="1792" y="725"/>
                </a:cubicBezTo>
                <a:cubicBezTo>
                  <a:pt x="1828" y="717"/>
                  <a:pt x="1857" y="708"/>
                  <a:pt x="1893" y="697"/>
                </a:cubicBezTo>
                <a:cubicBezTo>
                  <a:pt x="1911" y="691"/>
                  <a:pt x="1948" y="679"/>
                  <a:pt x="1948" y="679"/>
                </a:cubicBezTo>
                <a:cubicBezTo>
                  <a:pt x="1954" y="670"/>
                  <a:pt x="1959" y="660"/>
                  <a:pt x="1966" y="652"/>
                </a:cubicBezTo>
                <a:cubicBezTo>
                  <a:pt x="1980" y="636"/>
                  <a:pt x="2012" y="606"/>
                  <a:pt x="2012" y="606"/>
                </a:cubicBezTo>
                <a:cubicBezTo>
                  <a:pt x="2018" y="588"/>
                  <a:pt x="2024" y="569"/>
                  <a:pt x="2030" y="551"/>
                </a:cubicBezTo>
                <a:cubicBezTo>
                  <a:pt x="2033" y="542"/>
                  <a:pt x="2039" y="524"/>
                  <a:pt x="2039" y="524"/>
                </a:cubicBezTo>
                <a:cubicBezTo>
                  <a:pt x="2034" y="393"/>
                  <a:pt x="2070" y="326"/>
                  <a:pt x="1993" y="249"/>
                </a:cubicBezTo>
                <a:close/>
              </a:path>
            </a:pathLst>
          </a:custGeom>
          <a:noFill/>
          <a:ln w="9525" cap="flat" cmpd="sng">
            <a:solidFill>
              <a:srgbClr val="FF0000"/>
            </a:solidFill>
            <a:prstDash val="solid"/>
            <a:round/>
            <a:headEnd type="none" w="med" len="med"/>
            <a:tailEnd type="none" w="med" len="med"/>
          </a:ln>
        </p:spPr>
        <p:txBody>
          <a:bodyPr/>
          <a:p>
            <a:endParaRPr lang="en-US"/>
          </a:p>
        </p:txBody>
      </p:sp>
      <p:sp>
        <p:nvSpPr>
          <p:cNvPr id="10249" name="AutoShape 2062"/>
          <p:cNvSpPr/>
          <p:nvPr/>
        </p:nvSpPr>
        <p:spPr>
          <a:xfrm>
            <a:off x="7315200" y="4343400"/>
            <a:ext cx="1447800" cy="457200"/>
          </a:xfrm>
          <a:prstGeom prst="wedgeRoundRectCallout">
            <a:avLst>
              <a:gd name="adj1" fmla="val -106690"/>
              <a:gd name="adj2" fmla="val 75000"/>
              <a:gd name="adj3" fmla="val 16667"/>
            </a:avLst>
          </a:prstGeom>
          <a:noFill/>
          <a:ln w="9525" cap="flat" cmpd="sng">
            <a:solidFill>
              <a:schemeClr val="tx1"/>
            </a:solidFill>
            <a:prstDash val="solid"/>
            <a:miter/>
            <a:headEnd type="none" w="med" len="med"/>
            <a:tailEnd type="none" w="med" len="med"/>
          </a:ln>
        </p:spPr>
        <p:txBody>
          <a:bodyPr anchor="t" anchorCtr="0"/>
          <a:p>
            <a:pPr algn="ctr" eaLnBrk="0" hangingPunct="0">
              <a:buClrTx/>
              <a:buFontTx/>
            </a:pPr>
            <a:r>
              <a:rPr lang="en-US" altLang="en-US" sz="1600" i="1" dirty="0">
                <a:latin typeface="Helvetica" pitchFamily="34" charset="0"/>
              </a:rPr>
              <a:t>Redundancy</a:t>
            </a:r>
            <a:endParaRPr lang="en-US" altLang="en-US" sz="1600" i="1" dirty="0">
              <a:latin typeface="Helvetic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050"/>
          <p:cNvSpPr>
            <a:spLocks noGrp="1"/>
          </p:cNvSpPr>
          <p:nvPr>
            <p:ph type="title"/>
          </p:nvPr>
        </p:nvSpPr>
        <p:spPr>
          <a:xfrm>
            <a:off x="288925" y="74613"/>
            <a:ext cx="7772400" cy="1104900"/>
          </a:xfrm>
          <a:ln/>
        </p:spPr>
        <p:txBody>
          <a:bodyPr vert="horz" wrap="square" lIns="90488" tIns="44450" rIns="90488" bIns="44450" anchor="ctr" anchorCtr="0"/>
          <a:p>
            <a:r>
              <a:rPr lang="en-US" altLang="tr-TR" dirty="0">
                <a:solidFill>
                  <a:srgbClr val="FF0000"/>
                </a:solidFill>
              </a:rPr>
              <a:t>Example</a:t>
            </a:r>
            <a:endParaRPr lang="en-US" altLang="tr-TR" dirty="0">
              <a:solidFill>
                <a:srgbClr val="FF0000"/>
              </a:solidFill>
            </a:endParaRPr>
          </a:p>
        </p:txBody>
      </p:sp>
      <p:sp>
        <p:nvSpPr>
          <p:cNvPr id="11266" name="Text Box 2051"/>
          <p:cNvSpPr txBox="1"/>
          <p:nvPr/>
        </p:nvSpPr>
        <p:spPr>
          <a:xfrm>
            <a:off x="2209800" y="4545013"/>
            <a:ext cx="4414838" cy="1506537"/>
          </a:xfrm>
          <a:prstGeom prst="rect">
            <a:avLst/>
          </a:prstGeom>
          <a:noFill/>
          <a:ln w="9525">
            <a:noFill/>
          </a:ln>
        </p:spPr>
        <p:txBody>
          <a:bodyPr wrap="none" anchor="t" anchorCtr="0">
            <a:spAutoFit/>
          </a:bodyPr>
          <a:p>
            <a:pPr eaLnBrk="0" hangingPunct="0">
              <a:buClrTx/>
              <a:buFontTx/>
            </a:pPr>
            <a:r>
              <a:rPr lang="en-US" altLang="en-US" sz="2000" i="1" dirty="0">
                <a:latin typeface="Times New Roman" panose="02020603050405020304" pitchFamily="18" charset="0"/>
              </a:rPr>
              <a:t>SSN      Name          Address          Hobby</a:t>
            </a:r>
            <a:endParaRPr lang="en-US" altLang="en-US" sz="2000" i="1"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1111    Joe        123 Main     biking</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1111    Joe        123 Main     hiking</a:t>
            </a:r>
            <a:endParaRPr lang="en-US" altLang="en-US"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      …………….</a:t>
            </a:r>
            <a:endParaRPr lang="en-US" altLang="en-US" dirty="0">
              <a:latin typeface="Times New Roman" panose="02020603050405020304" pitchFamily="18" charset="0"/>
            </a:endParaRPr>
          </a:p>
        </p:txBody>
      </p:sp>
      <p:sp>
        <p:nvSpPr>
          <p:cNvPr id="11267" name="Text Box 2052"/>
          <p:cNvSpPr txBox="1"/>
          <p:nvPr/>
        </p:nvSpPr>
        <p:spPr>
          <a:xfrm>
            <a:off x="2209800" y="2335213"/>
            <a:ext cx="5562600" cy="768350"/>
          </a:xfrm>
          <a:prstGeom prst="rect">
            <a:avLst/>
          </a:prstGeom>
          <a:noFill/>
          <a:ln w="9525">
            <a:noFill/>
          </a:ln>
        </p:spPr>
        <p:txBody>
          <a:bodyPr wrap="none" anchor="t" anchorCtr="0">
            <a:spAutoFit/>
          </a:bodyPr>
          <a:p>
            <a:pPr eaLnBrk="0" hangingPunct="0">
              <a:buClrTx/>
              <a:buFontTx/>
            </a:pPr>
            <a:r>
              <a:rPr lang="en-US" altLang="en-US" sz="2000" i="1" dirty="0">
                <a:latin typeface="Times New Roman" panose="02020603050405020304" pitchFamily="18" charset="0"/>
              </a:rPr>
              <a:t> SSN     Name          Address              Hobby</a:t>
            </a:r>
            <a:endParaRPr lang="en-US" altLang="en-US" sz="2000" i="1" dirty="0">
              <a:latin typeface="Times New Roman" panose="02020603050405020304" pitchFamily="18" charset="0"/>
            </a:endParaRPr>
          </a:p>
          <a:p>
            <a:pPr eaLnBrk="0" hangingPunct="0">
              <a:buClrTx/>
              <a:buFontTx/>
            </a:pPr>
            <a:r>
              <a:rPr lang="en-US" altLang="en-US" dirty="0">
                <a:latin typeface="Times New Roman" panose="02020603050405020304" pitchFamily="18" charset="0"/>
              </a:rPr>
              <a:t>1111    Joe        123 Main    {biking, hiking}</a:t>
            </a:r>
            <a:endParaRPr lang="en-US" altLang="en-US" dirty="0">
              <a:latin typeface="Times New Roman" panose="02020603050405020304" pitchFamily="18" charset="0"/>
            </a:endParaRPr>
          </a:p>
        </p:txBody>
      </p:sp>
      <p:sp>
        <p:nvSpPr>
          <p:cNvPr id="11268" name="Text Box 2053"/>
          <p:cNvSpPr txBox="1"/>
          <p:nvPr/>
        </p:nvSpPr>
        <p:spPr>
          <a:xfrm>
            <a:off x="533400" y="1828800"/>
            <a:ext cx="1444625" cy="457200"/>
          </a:xfrm>
          <a:prstGeom prst="rect">
            <a:avLst/>
          </a:prstGeom>
          <a:noFill/>
          <a:ln w="9525">
            <a:noFill/>
          </a:ln>
        </p:spPr>
        <p:txBody>
          <a:bodyPr wrap="none" anchor="t" anchorCtr="0">
            <a:spAutoFit/>
          </a:bodyPr>
          <a:p>
            <a:pPr eaLnBrk="0" hangingPunct="0">
              <a:buClrTx/>
              <a:buFontTx/>
            </a:pPr>
            <a:r>
              <a:rPr lang="en-US" altLang="en-US" dirty="0">
                <a:latin typeface="Times New Roman" panose="02020603050405020304" pitchFamily="18" charset="0"/>
              </a:rPr>
              <a:t>ER Model</a:t>
            </a:r>
            <a:endParaRPr lang="en-US" altLang="en-US" dirty="0">
              <a:latin typeface="Times New Roman" panose="02020603050405020304" pitchFamily="18" charset="0"/>
            </a:endParaRPr>
          </a:p>
        </p:txBody>
      </p:sp>
      <p:sp>
        <p:nvSpPr>
          <p:cNvPr id="11269" name="Text Box 2055"/>
          <p:cNvSpPr txBox="1"/>
          <p:nvPr/>
        </p:nvSpPr>
        <p:spPr>
          <a:xfrm>
            <a:off x="288925" y="4079875"/>
            <a:ext cx="2305050" cy="457200"/>
          </a:xfrm>
          <a:prstGeom prst="rect">
            <a:avLst/>
          </a:prstGeom>
          <a:noFill/>
          <a:ln w="9525">
            <a:noFill/>
          </a:ln>
        </p:spPr>
        <p:txBody>
          <a:bodyPr wrap="none" anchor="t" anchorCtr="0">
            <a:spAutoFit/>
          </a:bodyPr>
          <a:p>
            <a:pPr eaLnBrk="0" hangingPunct="0">
              <a:buClrTx/>
              <a:buFontTx/>
            </a:pPr>
            <a:r>
              <a:rPr lang="en-US" altLang="en-US" dirty="0">
                <a:latin typeface="Times New Roman" panose="02020603050405020304" pitchFamily="18" charset="0"/>
              </a:rPr>
              <a:t>Relational Model</a:t>
            </a:r>
            <a:endParaRPr lang="en-US" altLang="en-US" dirty="0">
              <a:latin typeface="Times New Roman" panose="02020603050405020304" pitchFamily="18" charset="0"/>
            </a:endParaRPr>
          </a:p>
        </p:txBody>
      </p:sp>
      <p:sp>
        <p:nvSpPr>
          <p:cNvPr id="11270" name="Line 2056"/>
          <p:cNvSpPr/>
          <p:nvPr/>
        </p:nvSpPr>
        <p:spPr>
          <a:xfrm>
            <a:off x="2209800" y="2209800"/>
            <a:ext cx="5791200" cy="0"/>
          </a:xfrm>
          <a:prstGeom prst="line">
            <a:avLst/>
          </a:prstGeom>
          <a:ln w="9525" cap="flat" cmpd="sng">
            <a:solidFill>
              <a:schemeClr val="tx1"/>
            </a:solidFill>
            <a:prstDash val="solid"/>
            <a:round/>
            <a:headEnd type="none" w="med" len="med"/>
            <a:tailEnd type="none" w="med" len="med"/>
          </a:ln>
        </p:spPr>
      </p:sp>
      <p:sp>
        <p:nvSpPr>
          <p:cNvPr id="11271" name="Line 2060"/>
          <p:cNvSpPr/>
          <p:nvPr/>
        </p:nvSpPr>
        <p:spPr>
          <a:xfrm>
            <a:off x="2209800" y="2667000"/>
            <a:ext cx="5791200" cy="0"/>
          </a:xfrm>
          <a:prstGeom prst="line">
            <a:avLst/>
          </a:prstGeom>
          <a:ln w="9525" cap="flat" cmpd="sng">
            <a:solidFill>
              <a:schemeClr val="tx1"/>
            </a:solidFill>
            <a:prstDash val="solid"/>
            <a:round/>
            <a:headEnd type="none" w="med" len="med"/>
            <a:tailEnd type="none" w="med" len="med"/>
          </a:ln>
        </p:spPr>
      </p:sp>
      <p:sp>
        <p:nvSpPr>
          <p:cNvPr id="11272" name="Line 2061"/>
          <p:cNvSpPr/>
          <p:nvPr/>
        </p:nvSpPr>
        <p:spPr>
          <a:xfrm flipH="1">
            <a:off x="2209800" y="2209800"/>
            <a:ext cx="0" cy="1295400"/>
          </a:xfrm>
          <a:prstGeom prst="line">
            <a:avLst/>
          </a:prstGeom>
          <a:ln w="9525" cap="flat" cmpd="sng">
            <a:solidFill>
              <a:schemeClr val="tx1"/>
            </a:solidFill>
            <a:prstDash val="solid"/>
            <a:round/>
            <a:headEnd type="none" w="med" len="med"/>
            <a:tailEnd type="none" w="med" len="med"/>
          </a:ln>
        </p:spPr>
      </p:sp>
      <p:sp>
        <p:nvSpPr>
          <p:cNvPr id="11273" name="Line 2062"/>
          <p:cNvSpPr/>
          <p:nvPr/>
        </p:nvSpPr>
        <p:spPr>
          <a:xfrm flipH="1">
            <a:off x="8001000" y="2209800"/>
            <a:ext cx="0" cy="1295400"/>
          </a:xfrm>
          <a:prstGeom prst="line">
            <a:avLst/>
          </a:prstGeom>
          <a:ln w="9525" cap="flat" cmpd="sng">
            <a:solidFill>
              <a:schemeClr val="tx1"/>
            </a:solidFill>
            <a:prstDash val="solid"/>
            <a:round/>
            <a:headEnd type="none" w="med" len="med"/>
            <a:tailEnd type="none" w="med" len="med"/>
          </a:ln>
        </p:spPr>
      </p:sp>
      <p:sp>
        <p:nvSpPr>
          <p:cNvPr id="11274" name="Line 2063"/>
          <p:cNvSpPr/>
          <p:nvPr/>
        </p:nvSpPr>
        <p:spPr>
          <a:xfrm>
            <a:off x="2209800" y="4495800"/>
            <a:ext cx="4572000" cy="0"/>
          </a:xfrm>
          <a:prstGeom prst="line">
            <a:avLst/>
          </a:prstGeom>
          <a:ln w="9525" cap="flat" cmpd="sng">
            <a:solidFill>
              <a:schemeClr val="tx1"/>
            </a:solidFill>
            <a:prstDash val="solid"/>
            <a:round/>
            <a:headEnd type="none" w="med" len="med"/>
            <a:tailEnd type="none" w="med" len="med"/>
          </a:ln>
        </p:spPr>
      </p:sp>
      <p:sp>
        <p:nvSpPr>
          <p:cNvPr id="11275" name="Line 2064"/>
          <p:cNvSpPr/>
          <p:nvPr/>
        </p:nvSpPr>
        <p:spPr>
          <a:xfrm>
            <a:off x="2209800" y="4495800"/>
            <a:ext cx="0" cy="1219200"/>
          </a:xfrm>
          <a:prstGeom prst="line">
            <a:avLst/>
          </a:prstGeom>
          <a:ln w="9525" cap="flat" cmpd="sng">
            <a:solidFill>
              <a:schemeClr val="tx1"/>
            </a:solidFill>
            <a:prstDash val="solid"/>
            <a:round/>
            <a:headEnd type="none" w="med" len="med"/>
            <a:tailEnd type="none" w="med" len="med"/>
          </a:ln>
        </p:spPr>
      </p:sp>
      <p:sp>
        <p:nvSpPr>
          <p:cNvPr id="11276" name="Line 2065"/>
          <p:cNvSpPr/>
          <p:nvPr/>
        </p:nvSpPr>
        <p:spPr>
          <a:xfrm>
            <a:off x="6781800" y="4495800"/>
            <a:ext cx="0" cy="1219200"/>
          </a:xfrm>
          <a:prstGeom prst="line">
            <a:avLst/>
          </a:prstGeom>
          <a:ln w="9525" cap="flat" cmpd="sng">
            <a:solidFill>
              <a:schemeClr val="tx1"/>
            </a:solidFill>
            <a:prstDash val="solid"/>
            <a:round/>
            <a:headEnd type="none" w="med" len="med"/>
            <a:tailEnd type="none" w="med" len="med"/>
          </a:ln>
        </p:spPr>
      </p:sp>
      <p:sp>
        <p:nvSpPr>
          <p:cNvPr id="11277" name="Line 2066"/>
          <p:cNvSpPr/>
          <p:nvPr/>
        </p:nvSpPr>
        <p:spPr>
          <a:xfrm>
            <a:off x="2209800" y="4876800"/>
            <a:ext cx="4572000" cy="0"/>
          </a:xfrm>
          <a:prstGeom prst="line">
            <a:avLst/>
          </a:prstGeom>
          <a:ln w="9525" cap="flat" cmpd="sng">
            <a:solidFill>
              <a:schemeClr val="tx1"/>
            </a:solidFill>
            <a:prstDash val="solid"/>
            <a:round/>
            <a:headEnd type="none" w="med" len="med"/>
            <a:tailEnd type="none" w="med" len="med"/>
          </a:ln>
        </p:spPr>
      </p:sp>
      <p:sp>
        <p:nvSpPr>
          <p:cNvPr id="11278" name="Freeform 2067"/>
          <p:cNvSpPr/>
          <p:nvPr/>
        </p:nvSpPr>
        <p:spPr>
          <a:xfrm>
            <a:off x="2057400" y="4800600"/>
            <a:ext cx="3498850" cy="1038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04" h="654">
                <a:moveTo>
                  <a:pt x="923" y="99"/>
                </a:moveTo>
                <a:cubicBezTo>
                  <a:pt x="810" y="90"/>
                  <a:pt x="696" y="89"/>
                  <a:pt x="584" y="71"/>
                </a:cubicBezTo>
                <a:cubicBezTo>
                  <a:pt x="482" y="73"/>
                  <a:pt x="162" y="0"/>
                  <a:pt x="36" y="126"/>
                </a:cubicBezTo>
                <a:cubicBezTo>
                  <a:pt x="8" y="211"/>
                  <a:pt x="0" y="301"/>
                  <a:pt x="54" y="382"/>
                </a:cubicBezTo>
                <a:cubicBezTo>
                  <a:pt x="67" y="421"/>
                  <a:pt x="79" y="420"/>
                  <a:pt x="109" y="446"/>
                </a:cubicBezTo>
                <a:cubicBezTo>
                  <a:pt x="125" y="460"/>
                  <a:pt x="140" y="477"/>
                  <a:pt x="155" y="492"/>
                </a:cubicBezTo>
                <a:cubicBezTo>
                  <a:pt x="226" y="563"/>
                  <a:pt x="364" y="566"/>
                  <a:pt x="456" y="574"/>
                </a:cubicBezTo>
                <a:cubicBezTo>
                  <a:pt x="654" y="613"/>
                  <a:pt x="861" y="598"/>
                  <a:pt x="1060" y="602"/>
                </a:cubicBezTo>
                <a:cubicBezTo>
                  <a:pt x="1193" y="617"/>
                  <a:pt x="1320" y="619"/>
                  <a:pt x="1453" y="611"/>
                </a:cubicBezTo>
                <a:cubicBezTo>
                  <a:pt x="1462" y="608"/>
                  <a:pt x="1471" y="604"/>
                  <a:pt x="1480" y="602"/>
                </a:cubicBezTo>
                <a:cubicBezTo>
                  <a:pt x="1519" y="594"/>
                  <a:pt x="1561" y="595"/>
                  <a:pt x="1599" y="583"/>
                </a:cubicBezTo>
                <a:cubicBezTo>
                  <a:pt x="1620" y="576"/>
                  <a:pt x="1639" y="654"/>
                  <a:pt x="1657" y="642"/>
                </a:cubicBezTo>
                <a:cubicBezTo>
                  <a:pt x="1666" y="636"/>
                  <a:pt x="1831" y="624"/>
                  <a:pt x="1831" y="624"/>
                </a:cubicBezTo>
                <a:cubicBezTo>
                  <a:pt x="1854" y="589"/>
                  <a:pt x="2161" y="584"/>
                  <a:pt x="2169" y="542"/>
                </a:cubicBezTo>
                <a:cubicBezTo>
                  <a:pt x="2166" y="490"/>
                  <a:pt x="2204" y="210"/>
                  <a:pt x="2197" y="158"/>
                </a:cubicBezTo>
                <a:cubicBezTo>
                  <a:pt x="2184" y="56"/>
                  <a:pt x="1850" y="70"/>
                  <a:pt x="1758" y="48"/>
                </a:cubicBezTo>
                <a:cubicBezTo>
                  <a:pt x="1546" y="64"/>
                  <a:pt x="1511" y="30"/>
                  <a:pt x="1118" y="94"/>
                </a:cubicBezTo>
                <a:cubicBezTo>
                  <a:pt x="1055" y="74"/>
                  <a:pt x="1042" y="119"/>
                  <a:pt x="923" y="99"/>
                </a:cubicBezTo>
                <a:close/>
              </a:path>
            </a:pathLst>
          </a:custGeom>
          <a:noFill/>
          <a:ln w="9525" cap="flat" cmpd="sng">
            <a:solidFill>
              <a:srgbClr val="FF0000"/>
            </a:solidFill>
            <a:prstDash val="solid"/>
            <a:round/>
            <a:headEnd type="none" w="med" len="med"/>
            <a:tailEnd type="none" w="med" len="med"/>
          </a:ln>
        </p:spPr>
        <p:txBody>
          <a:bodyPr/>
          <a:p>
            <a:endParaRPr lang="en-US"/>
          </a:p>
        </p:txBody>
      </p:sp>
      <p:sp>
        <p:nvSpPr>
          <p:cNvPr id="11279" name="AutoShape 2068"/>
          <p:cNvSpPr/>
          <p:nvPr/>
        </p:nvSpPr>
        <p:spPr>
          <a:xfrm>
            <a:off x="6705600" y="5943600"/>
            <a:ext cx="1524000" cy="457200"/>
          </a:xfrm>
          <a:prstGeom prst="wedgeRoundRectCallout">
            <a:avLst>
              <a:gd name="adj1" fmla="val -141176"/>
              <a:gd name="adj2" fmla="val -83681"/>
              <a:gd name="adj3" fmla="val 16667"/>
            </a:avLst>
          </a:prstGeom>
          <a:noFill/>
          <a:ln w="9525" cap="flat" cmpd="sng">
            <a:solidFill>
              <a:schemeClr val="tx1"/>
            </a:solidFill>
            <a:prstDash val="solid"/>
            <a:miter/>
            <a:headEnd type="none" w="med" len="med"/>
            <a:tailEnd type="none" w="med" len="med"/>
          </a:ln>
        </p:spPr>
        <p:txBody>
          <a:bodyPr anchor="t" anchorCtr="0"/>
          <a:p>
            <a:pPr algn="ctr" eaLnBrk="0" hangingPunct="0">
              <a:buClrTx/>
              <a:buFontTx/>
            </a:pPr>
            <a:r>
              <a:rPr lang="en-US" altLang="en-US" sz="1800" i="1" dirty="0">
                <a:latin typeface="Helvetica" pitchFamily="34" charset="0"/>
              </a:rPr>
              <a:t>Redundancy</a:t>
            </a:r>
            <a:endParaRPr lang="en-US" altLang="en-US" sz="1800" i="1" dirty="0">
              <a:latin typeface="Helvetic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274638" y="228600"/>
            <a:ext cx="7772400" cy="838200"/>
          </a:xfrm>
          <a:ln/>
        </p:spPr>
        <p:txBody>
          <a:bodyPr vert="horz" wrap="square" lIns="90488" tIns="44450" rIns="90488" bIns="44450" anchor="ctr" anchorCtr="0"/>
          <a:p>
            <a:r>
              <a:rPr lang="en-US" altLang="tr-TR" dirty="0">
                <a:solidFill>
                  <a:srgbClr val="FF0000"/>
                </a:solidFill>
              </a:rPr>
              <a:t>Anomalies</a:t>
            </a:r>
            <a:endParaRPr lang="en-US" altLang="tr-TR" dirty="0">
              <a:solidFill>
                <a:srgbClr val="FF0000"/>
              </a:solidFill>
            </a:endParaRPr>
          </a:p>
        </p:txBody>
      </p:sp>
      <p:sp>
        <p:nvSpPr>
          <p:cNvPr id="12290" name="Rectangle 3"/>
          <p:cNvSpPr>
            <a:spLocks noGrp="1"/>
          </p:cNvSpPr>
          <p:nvPr>
            <p:ph idx="1"/>
          </p:nvPr>
        </p:nvSpPr>
        <p:spPr>
          <a:xfrm>
            <a:off x="0" y="1295400"/>
            <a:ext cx="9144000" cy="5181600"/>
          </a:xfrm>
          <a:ln/>
        </p:spPr>
        <p:txBody>
          <a:bodyPr vert="horz" wrap="square" lIns="90488" tIns="44450" rIns="90488" bIns="44450" anchor="t" anchorCtr="0"/>
          <a:p>
            <a:pPr marL="0" indent="0">
              <a:lnSpc>
                <a:spcPct val="90000"/>
              </a:lnSpc>
              <a:buNone/>
            </a:pPr>
            <a:r>
              <a:rPr lang="en-US" altLang="en-US" sz="2400" dirty="0"/>
              <a:t>  Redundancy leads to anomalies:</a:t>
            </a:r>
            <a:endParaRPr lang="en-US" altLang="en-US" sz="2400" dirty="0"/>
          </a:p>
          <a:p>
            <a:pPr lvl="1">
              <a:lnSpc>
                <a:spcPct val="90000"/>
              </a:lnSpc>
            </a:pPr>
            <a:r>
              <a:rPr lang="en-US" altLang="en-US" b="1" dirty="0"/>
              <a:t>Update anomaly</a:t>
            </a:r>
            <a:r>
              <a:rPr lang="en-US" altLang="en-US" dirty="0"/>
              <a:t>: If you need to change </a:t>
            </a:r>
            <a:r>
              <a:rPr lang="en-US" altLang="en-US" i="1" dirty="0"/>
              <a:t>Address, you</a:t>
            </a:r>
            <a:r>
              <a:rPr lang="en-US" altLang="en-US" dirty="0"/>
              <a:t> must change in multiple places (columns/tables)</a:t>
            </a:r>
            <a:endParaRPr lang="en-US" altLang="en-US" dirty="0"/>
          </a:p>
          <a:p>
            <a:pPr lvl="1">
              <a:lnSpc>
                <a:spcPct val="90000"/>
              </a:lnSpc>
            </a:pPr>
            <a:r>
              <a:rPr lang="en-US" altLang="en-US" b="1" dirty="0"/>
              <a:t>Deletion anomaly</a:t>
            </a:r>
            <a:r>
              <a:rPr lang="en-US" altLang="en-US" dirty="0"/>
              <a:t>: Suppose a person gives up all hobbies.  Do we:</a:t>
            </a:r>
            <a:endParaRPr lang="en-US" altLang="en-US" dirty="0"/>
          </a:p>
          <a:p>
            <a:pPr lvl="2">
              <a:lnSpc>
                <a:spcPct val="90000"/>
              </a:lnSpc>
            </a:pPr>
            <a:r>
              <a:rPr lang="en-US" altLang="en-US" sz="2400" dirty="0"/>
              <a:t>Set Hobby attribute to null?  </a:t>
            </a:r>
            <a:r>
              <a:rPr lang="en-US" altLang="en-US" sz="2400" u="sng" dirty="0"/>
              <a:t>No</a:t>
            </a:r>
            <a:r>
              <a:rPr lang="en-US" altLang="en-US" sz="2400" dirty="0"/>
              <a:t>, you can’t, because </a:t>
            </a:r>
            <a:r>
              <a:rPr lang="en-US" altLang="en-US" sz="2400" i="1" dirty="0"/>
              <a:t>Hobby</a:t>
            </a:r>
            <a:r>
              <a:rPr lang="en-US" altLang="en-US" sz="2400" dirty="0"/>
              <a:t> is part of key</a:t>
            </a:r>
            <a:endParaRPr lang="en-US" altLang="en-US" sz="2400" dirty="0"/>
          </a:p>
          <a:p>
            <a:pPr lvl="2">
              <a:lnSpc>
                <a:spcPct val="90000"/>
              </a:lnSpc>
            </a:pPr>
            <a:r>
              <a:rPr lang="en-US" altLang="en-US" sz="2400" dirty="0"/>
              <a:t>Delete the entire row?  </a:t>
            </a:r>
            <a:r>
              <a:rPr lang="en-US" altLang="en-US" sz="2400" u="sng" dirty="0"/>
              <a:t>No</a:t>
            </a:r>
            <a:r>
              <a:rPr lang="en-US" altLang="en-US" sz="2400" dirty="0"/>
              <a:t>, since we lose other information in the row</a:t>
            </a:r>
            <a:endParaRPr lang="en-US" altLang="en-US" sz="2400" dirty="0"/>
          </a:p>
          <a:p>
            <a:pPr lvl="1">
              <a:lnSpc>
                <a:spcPct val="90000"/>
              </a:lnSpc>
            </a:pPr>
            <a:r>
              <a:rPr lang="en-US" altLang="en-US" b="1" dirty="0"/>
              <a:t>Insertion anomaly</a:t>
            </a:r>
            <a:r>
              <a:rPr lang="en-US" altLang="en-US" dirty="0"/>
              <a:t>: </a:t>
            </a:r>
            <a:r>
              <a:rPr lang="en-US" altLang="en-US" i="1" dirty="0"/>
              <a:t>Hobby</a:t>
            </a:r>
            <a:r>
              <a:rPr lang="en-US" altLang="en-US" dirty="0"/>
              <a:t> value must be supplied for any inserted row </a:t>
            </a:r>
            <a:r>
              <a:rPr lang="en-US" altLang="en-US" b="1" dirty="0"/>
              <a:t>since </a:t>
            </a:r>
            <a:r>
              <a:rPr lang="en-US" altLang="en-US" b="1" i="1" dirty="0"/>
              <a:t>Hobby</a:t>
            </a:r>
            <a:r>
              <a:rPr lang="en-US" altLang="en-US" b="1" dirty="0"/>
              <a:t> is part of key</a:t>
            </a:r>
            <a:endParaRPr lang="en-US"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52400" y="228600"/>
            <a:ext cx="7772400" cy="762000"/>
          </a:xfrm>
          <a:ln/>
        </p:spPr>
        <p:txBody>
          <a:bodyPr vert="horz" wrap="square" lIns="90488" tIns="44450" rIns="90488" bIns="44450" anchor="ctr" anchorCtr="0"/>
          <a:p>
            <a:r>
              <a:rPr lang="en-US" altLang="tr-TR" dirty="0">
                <a:solidFill>
                  <a:srgbClr val="FF0000"/>
                </a:solidFill>
              </a:rPr>
              <a:t>Decomposition of Tables</a:t>
            </a:r>
            <a:endParaRPr lang="en-US" altLang="tr-TR" dirty="0">
              <a:solidFill>
                <a:srgbClr val="FF0000"/>
              </a:solidFill>
            </a:endParaRPr>
          </a:p>
        </p:txBody>
      </p:sp>
      <p:sp>
        <p:nvSpPr>
          <p:cNvPr id="6147" name="Rectangle 3"/>
          <p:cNvSpPr>
            <a:spLocks noGrp="1" noChangeArrowheads="1"/>
          </p:cNvSpPr>
          <p:nvPr>
            <p:ph idx="1"/>
          </p:nvPr>
        </p:nvSpPr>
        <p:spPr>
          <a:xfrm>
            <a:off x="152400" y="1066800"/>
            <a:ext cx="8686800" cy="5105400"/>
          </a:xfrm>
        </p:spPr>
        <p:txBody>
          <a:bodyPr vert="horz" wrap="square" lIns="90488" tIns="44450" rIns="90488" bIns="4445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Char char="Ø"/>
              <a:defRPr/>
            </a:pPr>
            <a:r>
              <a:rPr kumimoji="0" lang="en-US" sz="3200" b="1" i="0" u="none" strike="noStrike" kern="0" cap="none" spc="0" normalizeH="0" baseline="0" noProof="0" dirty="0">
                <a:ln>
                  <a:noFill/>
                </a:ln>
                <a:solidFill>
                  <a:schemeClr val="tx2"/>
                </a:solidFill>
                <a:effectLst/>
                <a:uLnTx/>
                <a:uFillTx/>
                <a:latin typeface="+mn-lt"/>
                <a:ea typeface="+mn-ea"/>
                <a:cs typeface="+mn-cs"/>
              </a:rPr>
              <a:t>Solution</a:t>
            </a:r>
            <a:r>
              <a:rPr kumimoji="0" lang="en-US" sz="3200" b="0" i="0" u="none" strike="noStrike" kern="0" cap="none" spc="0" normalizeH="0" baseline="0" noProof="0" dirty="0">
                <a:ln>
                  <a:noFill/>
                </a:ln>
                <a:solidFill>
                  <a:schemeClr val="tx2"/>
                </a:solidFill>
                <a:effectLst/>
                <a:uLnTx/>
                <a:uFillTx/>
                <a:latin typeface="+mn-lt"/>
                <a:ea typeface="+mn-ea"/>
                <a:cs typeface="+mn-cs"/>
              </a:rPr>
              <a:t>: use two relations to store </a:t>
            </a:r>
            <a:r>
              <a:rPr kumimoji="0" lang="en-US" sz="32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Person</a:t>
            </a:r>
            <a:r>
              <a:rPr kumimoji="0" lang="en-US" sz="3200" b="0" i="0" u="none" strike="noStrike" kern="0" cap="none" spc="0" normalizeH="0" baseline="0" noProof="0" dirty="0">
                <a:ln>
                  <a:noFill/>
                </a:ln>
                <a:solidFill>
                  <a:schemeClr val="tx2"/>
                </a:solidFill>
                <a:effectLst/>
                <a:uLnTx/>
                <a:uFillTx/>
                <a:latin typeface="+mn-lt"/>
                <a:ea typeface="+mn-ea"/>
                <a:cs typeface="+mn-cs"/>
              </a:rPr>
              <a:t> information</a:t>
            </a:r>
            <a:endParaRPr kumimoji="0" lang="en-US" sz="3200" b="0" i="0" u="none" strike="noStrike" kern="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tx2"/>
              </a:buClr>
              <a:buSzTx/>
              <a:buFontTx/>
              <a:buChar char="–"/>
              <a:defRPr/>
            </a:pPr>
            <a:r>
              <a:rPr kumimoji="0" lang="en-US" sz="32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Arial" panose="020B0604020202020204" pitchFamily="34" charset="0"/>
                <a:cs typeface="+mn-ea"/>
              </a:rPr>
              <a:t>Person1</a:t>
            </a: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a:t>
            </a:r>
            <a:r>
              <a:rPr kumimoji="0" lang="en-US" sz="3200" b="0" i="1" u="none" strike="noStrike" kern="0" cap="none" spc="0" normalizeH="0" baseline="0" noProof="0" dirty="0">
                <a:ln>
                  <a:noFill/>
                </a:ln>
                <a:solidFill>
                  <a:schemeClr val="tx2"/>
                </a:solidFill>
                <a:effectLst/>
                <a:uLnTx/>
                <a:uFillTx/>
                <a:latin typeface="+mn-lt"/>
                <a:ea typeface="Arial" panose="020B0604020202020204" pitchFamily="34" charset="0"/>
                <a:cs typeface="+mn-ea"/>
              </a:rPr>
              <a:t>SSN, Name, Address</a:t>
            </a: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a:t>
            </a:r>
            <a:endPar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742950" marR="0" lvl="1" indent="-285750" algn="l" defTabSz="914400" rtl="0" eaLnBrk="0" fontAlgn="base" latinLnBrk="0" hangingPunct="0">
              <a:lnSpc>
                <a:spcPct val="90000"/>
              </a:lnSpc>
              <a:spcBef>
                <a:spcPct val="20000"/>
              </a:spcBef>
              <a:spcAft>
                <a:spcPct val="0"/>
              </a:spcAft>
              <a:buClr>
                <a:schemeClr val="tx2"/>
              </a:buClr>
              <a:buSzTx/>
              <a:buFontTx/>
              <a:buChar char="–"/>
              <a:defRPr/>
            </a:pPr>
            <a:r>
              <a:rPr kumimoji="0" lang="en-US" sz="32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Arial" panose="020B0604020202020204" pitchFamily="34" charset="0"/>
                <a:cs typeface="+mn-ea"/>
              </a:rPr>
              <a:t>Hobbies</a:t>
            </a: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a:t>
            </a:r>
            <a:r>
              <a:rPr kumimoji="0" lang="en-US" sz="3200" b="0" i="1" u="none" strike="noStrike" kern="0" cap="none" spc="0" normalizeH="0" baseline="0" noProof="0" dirty="0">
                <a:ln>
                  <a:noFill/>
                </a:ln>
                <a:solidFill>
                  <a:schemeClr val="tx2"/>
                </a:solidFill>
                <a:effectLst/>
                <a:uLnTx/>
                <a:uFillTx/>
                <a:latin typeface="+mn-lt"/>
                <a:ea typeface="Arial" panose="020B0604020202020204" pitchFamily="34" charset="0"/>
                <a:cs typeface="+mn-ea"/>
              </a:rPr>
              <a:t>SSN, Hobby</a:t>
            </a: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a:t>
            </a:r>
            <a:endPar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Char char="Ø"/>
              <a:defRPr/>
            </a:pPr>
            <a:r>
              <a:rPr kumimoji="0" lang="en-US" sz="3200" b="0" i="0" u="none" strike="noStrike" kern="0" cap="none" spc="0" normalizeH="0" baseline="0" noProof="0" dirty="0">
                <a:ln>
                  <a:noFill/>
                </a:ln>
                <a:solidFill>
                  <a:schemeClr val="tx2"/>
                </a:solidFill>
                <a:effectLst/>
                <a:uLnTx/>
                <a:uFillTx/>
                <a:latin typeface="+mn-lt"/>
                <a:ea typeface="+mn-ea"/>
                <a:cs typeface="+mn-cs"/>
              </a:rPr>
              <a:t>The decomposition is more general: people with hobbies can now be described </a:t>
            </a:r>
            <a:endParaRPr kumimoji="0" lang="en-US" sz="32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Char char="Ø"/>
              <a:defRPr/>
            </a:pPr>
            <a:r>
              <a:rPr kumimoji="0" lang="en-US" sz="3200" b="0" i="0" u="none" strike="noStrike" kern="0" cap="none" spc="0" normalizeH="0" baseline="0" noProof="0" dirty="0">
                <a:ln>
                  <a:noFill/>
                </a:ln>
                <a:solidFill>
                  <a:schemeClr val="tx2"/>
                </a:solidFill>
                <a:effectLst/>
                <a:uLnTx/>
                <a:uFillTx/>
                <a:latin typeface="+mn-lt"/>
                <a:ea typeface="+mn-ea"/>
                <a:cs typeface="+mn-cs"/>
              </a:rPr>
              <a:t>No update anomalies:</a:t>
            </a:r>
            <a:endParaRPr kumimoji="0" lang="en-US" sz="3200" b="0" i="0" u="none" strike="noStrike" kern="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tx2"/>
              </a:buClr>
              <a:buSzTx/>
              <a:buFontTx/>
              <a:buChar char="–"/>
              <a:defRPr/>
            </a:pP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Name and address stored once</a:t>
            </a:r>
            <a:endPar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742950" marR="0" lvl="1" indent="-285750" algn="l" defTabSz="914400" rtl="0" eaLnBrk="0" fontAlgn="base" latinLnBrk="0" hangingPunct="0">
              <a:lnSpc>
                <a:spcPct val="90000"/>
              </a:lnSpc>
              <a:spcBef>
                <a:spcPct val="20000"/>
              </a:spcBef>
              <a:spcAft>
                <a:spcPct val="0"/>
              </a:spcAft>
              <a:buClr>
                <a:schemeClr val="tx2"/>
              </a:buClr>
              <a:buSzTx/>
              <a:buFontTx/>
              <a:buChar char="–"/>
              <a:defRPr/>
            </a:pPr>
            <a:r>
              <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A hobby  can  be separately supplied or deleted</a:t>
            </a:r>
            <a:endParaRPr kumimoji="0" lang="en-US" sz="32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288925" y="0"/>
            <a:ext cx="8683625" cy="1104900"/>
          </a:xfrm>
          <a:ln/>
        </p:spPr>
        <p:txBody>
          <a:bodyPr vert="horz" wrap="square" lIns="90488" tIns="44450" rIns="90488" bIns="44450" anchor="ctr" anchorCtr="0"/>
          <a:p>
            <a:r>
              <a:rPr lang="en-US" altLang="tr-TR" dirty="0">
                <a:solidFill>
                  <a:srgbClr val="FF0000"/>
                </a:solidFill>
              </a:rPr>
              <a:t>What if you need to combine tables?</a:t>
            </a:r>
            <a:endParaRPr lang="en-US" altLang="tr-TR" dirty="0">
              <a:solidFill>
                <a:srgbClr val="FF0000"/>
              </a:solidFill>
            </a:endParaRPr>
          </a:p>
        </p:txBody>
      </p:sp>
      <p:sp>
        <p:nvSpPr>
          <p:cNvPr id="14338" name="Rectangle 3"/>
          <p:cNvSpPr>
            <a:spLocks noGrp="1"/>
          </p:cNvSpPr>
          <p:nvPr>
            <p:ph idx="1"/>
          </p:nvPr>
        </p:nvSpPr>
        <p:spPr>
          <a:xfrm>
            <a:off x="171450" y="1104900"/>
            <a:ext cx="8153400" cy="5083175"/>
          </a:xfrm>
          <a:ln/>
        </p:spPr>
        <p:txBody>
          <a:bodyPr vert="horz" wrap="square" lIns="90488" tIns="44450" rIns="90488" bIns="44450" anchor="t" anchorCtr="0"/>
          <a:p>
            <a:r>
              <a:rPr lang="en-US" altLang="en-US" sz="2400" dirty="0"/>
              <a:t>Suppose we combine </a:t>
            </a:r>
            <a:r>
              <a:rPr lang="en-US" altLang="en-US" sz="2400" i="1" dirty="0"/>
              <a:t>borrower</a:t>
            </a:r>
            <a:r>
              <a:rPr lang="en-US" altLang="en-US" sz="2400" dirty="0"/>
              <a:t> and </a:t>
            </a:r>
            <a:r>
              <a:rPr lang="en-US" altLang="en-US" sz="2400" i="1" dirty="0"/>
              <a:t>loan</a:t>
            </a:r>
            <a:r>
              <a:rPr lang="en-US" altLang="en-US" sz="2400" dirty="0"/>
              <a:t> to get </a:t>
            </a:r>
            <a:endParaRPr lang="en-US" altLang="en-US" sz="2400" dirty="0"/>
          </a:p>
          <a:p>
            <a:pPr lvl="1">
              <a:buFont typeface="Monotype Sorts" pitchFamily="2" charset="2"/>
              <a:buNone/>
            </a:pPr>
            <a:r>
              <a:rPr lang="en-US" altLang="en-US" i="1" dirty="0"/>
              <a:t>bor_loan</a:t>
            </a:r>
            <a:r>
              <a:rPr lang="en-US" altLang="en-US" dirty="0"/>
              <a:t> = (</a:t>
            </a:r>
            <a:r>
              <a:rPr lang="en-US" altLang="en-US" i="1" dirty="0"/>
              <a:t>customer_id</a:t>
            </a:r>
            <a:r>
              <a:rPr lang="en-US" altLang="en-US" dirty="0"/>
              <a:t>, </a:t>
            </a:r>
            <a:r>
              <a:rPr lang="en-US" altLang="en-US" i="1" dirty="0"/>
              <a:t>loan_number</a:t>
            </a:r>
            <a:r>
              <a:rPr lang="en-US" altLang="en-US" dirty="0"/>
              <a:t>, </a:t>
            </a:r>
            <a:r>
              <a:rPr lang="en-US" altLang="en-US" i="1" dirty="0"/>
              <a:t>amount </a:t>
            </a:r>
            <a:r>
              <a:rPr lang="en-US" altLang="en-US" dirty="0"/>
              <a:t>)</a:t>
            </a:r>
            <a:endParaRPr lang="en-US" altLang="en-US" dirty="0"/>
          </a:p>
          <a:p>
            <a:r>
              <a:rPr lang="en-US" altLang="en-US" sz="2400" dirty="0"/>
              <a:t>Result might cause a possible </a:t>
            </a:r>
            <a:r>
              <a:rPr lang="en-US" altLang="en-US" sz="2400" u="sng" dirty="0"/>
              <a:t>repetition of information</a:t>
            </a:r>
            <a:r>
              <a:rPr lang="en-US" altLang="en-US" sz="2400" dirty="0"/>
              <a:t> (L-100 in example below)</a:t>
            </a:r>
            <a:endParaRPr lang="en-US" altLang="en-US" sz="2400" dirty="0"/>
          </a:p>
          <a:p>
            <a:pPr lvl="1">
              <a:buFont typeface="Monotype Sorts" pitchFamily="2" charset="2"/>
              <a:buNone/>
            </a:pPr>
            <a:endParaRPr lang="en-US" altLang="en-US" dirty="0"/>
          </a:p>
        </p:txBody>
      </p:sp>
      <p:pic>
        <p:nvPicPr>
          <p:cNvPr id="14339" name="Picture 4" descr="7"/>
          <p:cNvPicPr>
            <a:picLocks noChangeAspect="1"/>
          </p:cNvPicPr>
          <p:nvPr/>
        </p:nvPicPr>
        <p:blipFill>
          <a:blip r:embed="rId1"/>
          <a:stretch>
            <a:fillRect/>
          </a:stretch>
        </p:blipFill>
        <p:spPr>
          <a:xfrm>
            <a:off x="1227138" y="2892425"/>
            <a:ext cx="6042025" cy="392906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5875" y="-38100"/>
            <a:ext cx="9161463" cy="1104900"/>
          </a:xfrm>
          <a:ln/>
        </p:spPr>
        <p:txBody>
          <a:bodyPr vert="horz" wrap="square" lIns="90488" tIns="44450" rIns="90488" bIns="44450" anchor="ctr" anchorCtr="0"/>
          <a:p>
            <a:r>
              <a:rPr lang="en-US" altLang="tr-TR" dirty="0">
                <a:solidFill>
                  <a:srgbClr val="FF0000"/>
                </a:solidFill>
              </a:rPr>
              <a:t>A Combined Schema Without Repetition</a:t>
            </a:r>
            <a:endParaRPr lang="en-US" altLang="tr-TR" dirty="0">
              <a:solidFill>
                <a:srgbClr val="FF0000"/>
              </a:solidFill>
            </a:endParaRPr>
          </a:p>
        </p:txBody>
      </p:sp>
      <p:sp>
        <p:nvSpPr>
          <p:cNvPr id="15362" name="Rectangle 3"/>
          <p:cNvSpPr>
            <a:spLocks noGrp="1"/>
          </p:cNvSpPr>
          <p:nvPr>
            <p:ph idx="1"/>
          </p:nvPr>
        </p:nvSpPr>
        <p:spPr>
          <a:xfrm>
            <a:off x="228600" y="1066800"/>
            <a:ext cx="8247063" cy="4930775"/>
          </a:xfrm>
          <a:ln/>
        </p:spPr>
        <p:txBody>
          <a:bodyPr vert="horz" wrap="square" lIns="90488" tIns="44450" rIns="90488" bIns="44450" anchor="t" anchorCtr="0"/>
          <a:p>
            <a:r>
              <a:rPr lang="en-US" altLang="en-US" sz="2400" dirty="0"/>
              <a:t>Consider combining </a:t>
            </a:r>
            <a:r>
              <a:rPr lang="en-US" altLang="en-US" sz="2400" i="1" dirty="0"/>
              <a:t>loan_branch</a:t>
            </a:r>
            <a:r>
              <a:rPr lang="en-US" altLang="en-US" sz="2400" dirty="0"/>
              <a:t> and </a:t>
            </a:r>
            <a:r>
              <a:rPr lang="en-US" altLang="en-US" sz="2400" i="1" dirty="0"/>
              <a:t>loan</a:t>
            </a:r>
            <a:endParaRPr lang="en-US" altLang="en-US" sz="2400" i="1" dirty="0"/>
          </a:p>
          <a:p>
            <a:pPr lvl="1">
              <a:buFont typeface="Monotype Sorts" pitchFamily="2" charset="2"/>
              <a:buNone/>
            </a:pPr>
            <a:r>
              <a:rPr lang="en-US" altLang="en-US" i="1" dirty="0"/>
              <a:t>loan_amt_br</a:t>
            </a:r>
            <a:r>
              <a:rPr lang="en-US" altLang="en-US" dirty="0"/>
              <a:t> = (</a:t>
            </a:r>
            <a:r>
              <a:rPr lang="en-US" altLang="en-US" i="1" dirty="0"/>
              <a:t>loan_number</a:t>
            </a:r>
            <a:r>
              <a:rPr lang="en-US" altLang="en-US" dirty="0"/>
              <a:t>, </a:t>
            </a:r>
            <a:r>
              <a:rPr lang="en-US" altLang="en-US" i="1" dirty="0"/>
              <a:t>amount</a:t>
            </a:r>
            <a:r>
              <a:rPr lang="en-US" altLang="en-US" dirty="0"/>
              <a:t>, </a:t>
            </a:r>
            <a:r>
              <a:rPr lang="en-US" altLang="en-US" i="1" dirty="0"/>
              <a:t>branch_name</a:t>
            </a:r>
            <a:r>
              <a:rPr lang="en-US" altLang="en-US" dirty="0"/>
              <a:t>)</a:t>
            </a:r>
            <a:endParaRPr lang="en-US" altLang="en-US" dirty="0"/>
          </a:p>
          <a:p>
            <a:r>
              <a:rPr lang="en-US" altLang="en-US" sz="2400" dirty="0"/>
              <a:t>No repetition (as suggested by example below)</a:t>
            </a:r>
            <a:endParaRPr lang="en-US" altLang="en-US" sz="2400" dirty="0"/>
          </a:p>
        </p:txBody>
      </p:sp>
      <p:pic>
        <p:nvPicPr>
          <p:cNvPr id="15363" name="Picture 4" descr="7"/>
          <p:cNvPicPr>
            <a:picLocks noChangeAspect="1"/>
          </p:cNvPicPr>
          <p:nvPr/>
        </p:nvPicPr>
        <p:blipFill>
          <a:blip r:embed="rId1"/>
          <a:stretch>
            <a:fillRect/>
          </a:stretch>
        </p:blipFill>
        <p:spPr>
          <a:xfrm>
            <a:off x="1425575" y="2493963"/>
            <a:ext cx="5703888" cy="3263900"/>
          </a:xfrm>
          <a:prstGeom prst="rect">
            <a:avLst/>
          </a:prstGeom>
          <a:noFill/>
          <a:ln w="9525">
            <a:noFill/>
          </a:ln>
        </p:spPr>
      </p:pic>
    </p:spTree>
  </p:cSld>
  <p:clrMapOvr>
    <a:masterClrMapping/>
  </p:clrMapOvr>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fmx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fmx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fmx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fmx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fmx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fmx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fmx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fmx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fmx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fmx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H:\jmh\work\ifmx.ppt</Template>
  <TotalTime>0</TotalTime>
  <Words>8746</Words>
  <Application>WPS Presentation</Application>
  <PresentationFormat>Ekran Gösterisi (4:3)</PresentationFormat>
  <Paragraphs>298</Paragraphs>
  <Slides>27</Slides>
  <Notes>3</Notes>
  <HiddenSlides>0</HiddenSlides>
  <MMClips>1</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27</vt:i4>
      </vt:variant>
    </vt:vector>
  </HeadingPairs>
  <TitlesOfParts>
    <vt:vector size="50" baseType="lpstr">
      <vt:lpstr>Arial</vt:lpstr>
      <vt:lpstr>SimSun</vt:lpstr>
      <vt:lpstr>Wingdings</vt:lpstr>
      <vt:lpstr>Droid Sans Fallback</vt:lpstr>
      <vt:lpstr>OpenSymbol</vt:lpstr>
      <vt:lpstr>Standard Symbols PS</vt:lpstr>
      <vt:lpstr>Times New Roman</vt:lpstr>
      <vt:lpstr>Book Antiqua</vt:lpstr>
      <vt:lpstr>Monotype Sorts</vt:lpstr>
      <vt:lpstr>Webdings</vt:lpstr>
      <vt:lpstr>Symbol</vt:lpstr>
      <vt:lpstr>Gubbi</vt:lpstr>
      <vt:lpstr>Helvetica</vt:lpstr>
      <vt:lpstr>lucida grande</vt:lpstr>
      <vt:lpstr>Monotype Sorts</vt:lpstr>
      <vt:lpstr>Microsoft YaHei</vt:lpstr>
      <vt:lpstr>Arial Unicode MS</vt:lpstr>
      <vt:lpstr>Webdings</vt:lpstr>
      <vt:lpstr>Tahoma</vt:lpstr>
      <vt:lpstr>DejaVu Sans</vt:lpstr>
      <vt:lpstr>ifmx</vt:lpstr>
      <vt:lpstr>Default Design</vt:lpstr>
      <vt:lpstr>1_ifmx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dc:title>
  <dc:creator>Tugba Onal-Suzek</dc:creator>
  <cp:keywords>Chapter 1</cp:keywords>
  <dc:description>See the notes for information on how the slides are organized.</dc:description>
  <dc:subject>Database Management Systems</dc:subject>
  <cp:lastModifiedBy>Tuğba Önal Süzek</cp:lastModifiedBy>
  <cp:revision>330</cp:revision>
  <cp:lastPrinted>2024-11-17T21:48:30Z</cp:lastPrinted>
  <dcterms:created xsi:type="dcterms:W3CDTF">2024-11-17T21:48:30Z</dcterms:created>
  <dcterms:modified xsi:type="dcterms:W3CDTF">2024-11-17T21:48:30Z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