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Inter" panose="020B0604020202020204" charset="0"/>
      <p:regular r:id="rId14"/>
    </p:embeddedFont>
    <p:embeddedFont>
      <p:font typeface="Inter Bold" panose="020B0604020202020204" charset="0"/>
      <p:regular r:id="rId15"/>
    </p:embeddedFont>
    <p:embeddedFont>
      <p:font typeface="Noto Kufi Arabic Bold" panose="020B0604020202020204" charset="0"/>
      <p:regular r:id="rId16"/>
    </p:embeddedFont>
    <p:embeddedFont>
      <p:font typeface="Times New Roman Bold" panose="020B0604020202020204" charset="-94"/>
      <p:regular r:id="rId17"/>
    </p:embeddedFont>
    <p:embeddedFont>
      <p:font typeface="Times New Roman Bold Italics" panose="020B0604020202020204" charset="-94"/>
      <p:regular r:id="rId18"/>
    </p:embeddedFont>
    <p:embeddedFont>
      <p:font typeface="Times New Roman Italics" panose="020B0604020202020204" charset="-9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14103" y="1133085"/>
            <a:ext cx="1586530" cy="1586530"/>
          </a:xfrm>
          <a:custGeom>
            <a:avLst/>
            <a:gdLst/>
            <a:ahLst/>
            <a:cxnLst/>
            <a:rect l="l" t="t" r="r" b="b"/>
            <a:pathLst>
              <a:path w="1586530" h="1586530">
                <a:moveTo>
                  <a:pt x="0" y="0"/>
                </a:moveTo>
                <a:lnTo>
                  <a:pt x="1586530" y="0"/>
                </a:lnTo>
                <a:lnTo>
                  <a:pt x="1586530" y="1586530"/>
                </a:lnTo>
                <a:lnTo>
                  <a:pt x="0" y="15865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470139"/>
            <a:chOff x="0" y="0"/>
            <a:chExt cx="4816593" cy="1238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23823"/>
            </a:xfrm>
            <a:custGeom>
              <a:avLst/>
              <a:gdLst/>
              <a:ahLst/>
              <a:cxnLst/>
              <a:rect l="l" t="t" r="r" b="b"/>
              <a:pathLst>
                <a:path w="4816592" h="123823">
                  <a:moveTo>
                    <a:pt x="0" y="0"/>
                  </a:moveTo>
                  <a:lnTo>
                    <a:pt x="4816592" y="0"/>
                  </a:lnTo>
                  <a:lnTo>
                    <a:pt x="4816592" y="123823"/>
                  </a:lnTo>
                  <a:lnTo>
                    <a:pt x="0" y="12382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1714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9314481"/>
            <a:ext cx="618132" cy="1019951"/>
            <a:chOff x="0" y="0"/>
            <a:chExt cx="162800" cy="2686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800" cy="268629"/>
            </a:xfrm>
            <a:custGeom>
              <a:avLst/>
              <a:gdLst/>
              <a:ahLst/>
              <a:cxnLst/>
              <a:rect l="l" t="t" r="r" b="b"/>
              <a:pathLst>
                <a:path w="162800" h="268629">
                  <a:moveTo>
                    <a:pt x="0" y="0"/>
                  </a:moveTo>
                  <a:lnTo>
                    <a:pt x="162800" y="0"/>
                  </a:lnTo>
                  <a:lnTo>
                    <a:pt x="162800" y="268629"/>
                  </a:lnTo>
                  <a:lnTo>
                    <a:pt x="0" y="268629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2800" cy="316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725802" y="1028700"/>
            <a:ext cx="5888301" cy="1795300"/>
          </a:xfrm>
          <a:custGeom>
            <a:avLst/>
            <a:gdLst/>
            <a:ahLst/>
            <a:cxnLst/>
            <a:rect l="l" t="t" r="r" b="b"/>
            <a:pathLst>
              <a:path w="5888301" h="1795300">
                <a:moveTo>
                  <a:pt x="0" y="0"/>
                </a:moveTo>
                <a:lnTo>
                  <a:pt x="5888301" y="0"/>
                </a:lnTo>
                <a:lnTo>
                  <a:pt x="5888301" y="1795300"/>
                </a:lnTo>
                <a:lnTo>
                  <a:pt x="0" y="179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77" t="-83623" b="-80020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0" name="TextBox 10"/>
          <p:cNvSpPr txBox="1"/>
          <p:nvPr/>
        </p:nvSpPr>
        <p:spPr>
          <a:xfrm>
            <a:off x="10343515" y="1249971"/>
            <a:ext cx="5201788" cy="127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10"/>
              </a:lnSpc>
            </a:pPr>
            <a:r>
              <a:rPr lang="en-US" sz="3650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SAR ARGE TEKNOLOJİ VE YAZILIM A.Ş.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42697" y="4474894"/>
            <a:ext cx="12802606" cy="1261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5"/>
              </a:lnSpc>
            </a:pPr>
            <a:r>
              <a:rPr lang="en-US" sz="3603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Döner kanatlı insansız hava araçlarının (İHA) kontrol yapıları hakkında bir diyalog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23886" y="5876499"/>
            <a:ext cx="5765649" cy="689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5"/>
              </a:lnSpc>
            </a:pPr>
            <a:r>
              <a:rPr lang="en-US" sz="3603" b="1" i="1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Staj Başvuru Sunumu Devamı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676157" y="6706604"/>
            <a:ext cx="2935686" cy="132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5"/>
              </a:lnSpc>
            </a:pPr>
            <a:r>
              <a:rPr lang="en-US" sz="360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Hazırlayan: İbrahim Helli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165858" y="9171606"/>
            <a:ext cx="3956284" cy="611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5"/>
              </a:lnSpc>
            </a:pPr>
            <a:r>
              <a:rPr lang="en-US" sz="3603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Tarih : 2</a:t>
            </a:r>
            <a:r>
              <a:rPr lang="tr-TR" sz="3603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7</a:t>
            </a:r>
            <a:r>
              <a:rPr lang="en-US" sz="3603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.03.2025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9499"/>
            <a:ext cx="1589072" cy="286142"/>
            <a:chOff x="0" y="0"/>
            <a:chExt cx="418521" cy="753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8521" cy="75363"/>
            </a:xfrm>
            <a:custGeom>
              <a:avLst/>
              <a:gdLst/>
              <a:ahLst/>
              <a:cxnLst/>
              <a:rect l="l" t="t" r="r" b="b"/>
              <a:pathLst>
                <a:path w="418521" h="75363">
                  <a:moveTo>
                    <a:pt x="0" y="0"/>
                  </a:moveTo>
                  <a:lnTo>
                    <a:pt x="418521" y="0"/>
                  </a:lnTo>
                  <a:lnTo>
                    <a:pt x="418521" y="75363"/>
                  </a:lnTo>
                  <a:lnTo>
                    <a:pt x="0" y="7536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18521" cy="1229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9314481"/>
            <a:ext cx="18288000" cy="0"/>
          </a:xfrm>
          <a:prstGeom prst="line">
            <a:avLst/>
          </a:prstGeom>
          <a:ln w="38100" cap="flat">
            <a:solidFill>
              <a:srgbClr val="0070C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6" name="Group 6"/>
          <p:cNvGrpSpPr/>
          <p:nvPr/>
        </p:nvGrpSpPr>
        <p:grpSpPr>
          <a:xfrm>
            <a:off x="0" y="9314481"/>
            <a:ext cx="618132" cy="1019951"/>
            <a:chOff x="0" y="0"/>
            <a:chExt cx="162800" cy="2686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800" cy="268629"/>
            </a:xfrm>
            <a:custGeom>
              <a:avLst/>
              <a:gdLst/>
              <a:ahLst/>
              <a:cxnLst/>
              <a:rect l="l" t="t" r="r" b="b"/>
              <a:pathLst>
                <a:path w="162800" h="268629">
                  <a:moveTo>
                    <a:pt x="0" y="0"/>
                  </a:moveTo>
                  <a:lnTo>
                    <a:pt x="162800" y="0"/>
                  </a:lnTo>
                  <a:lnTo>
                    <a:pt x="162800" y="268629"/>
                  </a:lnTo>
                  <a:lnTo>
                    <a:pt x="0" y="268629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2800" cy="316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1323741"/>
            <a:ext cx="7271363" cy="7990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1. </a:t>
            </a:r>
            <a:r>
              <a:rPr lang="en-US" sz="1903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PID Kontrolör (Proportional-Integral-Derivative)</a:t>
            </a:r>
          </a:p>
          <a:p>
            <a:pPr marL="411060" lvl="1" indent="-205530" algn="l">
              <a:lnSpc>
                <a:spcPts val="2665"/>
              </a:lnSpc>
              <a:buFont typeface="Arial"/>
              <a:buChar char="•"/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Özellikler: Basit tasarım ve uygulama; doğrusal sistemler için uygundur.</a:t>
            </a:r>
          </a:p>
          <a:p>
            <a:pPr marL="411060" lvl="1" indent="-205530" algn="l">
              <a:lnSpc>
                <a:spcPts val="2665"/>
              </a:lnSpc>
              <a:buFont typeface="Arial"/>
              <a:buChar char="•"/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Avantajlar: Kolay ayarlanabilir, düşük hesaplama gereksinimi, geniş uygulama alanı.</a:t>
            </a:r>
          </a:p>
          <a:p>
            <a:pPr marL="411060" lvl="1" indent="-205530" algn="l">
              <a:lnSpc>
                <a:spcPts val="2665"/>
              </a:lnSpc>
              <a:buFont typeface="Arial"/>
              <a:buChar char="•"/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Dezavantajlar: Doğrusal olmayan sistemlerde zayıf performans; kazançların yanlış ayarlanması kararsızlığa neden olabilir.</a:t>
            </a:r>
          </a:p>
          <a:p>
            <a:pPr algn="l">
              <a:lnSpc>
                <a:spcPts val="2665"/>
              </a:lnSpc>
            </a:pPr>
            <a:endParaRPr lang="en-US" sz="1903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2. </a:t>
            </a:r>
            <a:r>
              <a:rPr lang="en-US" sz="1903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LQR (Linear Quadratic Regulator)</a:t>
            </a:r>
          </a:p>
          <a:p>
            <a:pPr marL="411060" lvl="1" indent="-205530" algn="l">
              <a:lnSpc>
                <a:spcPts val="2665"/>
              </a:lnSpc>
              <a:buFont typeface="Arial"/>
              <a:buChar char="•"/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Özellikler: Optimal kontrol sağlar; doğrusal sistemlerde kararlıdır.</a:t>
            </a:r>
          </a:p>
          <a:p>
            <a:pPr marL="411060" lvl="1" indent="-205530" algn="l">
              <a:lnSpc>
                <a:spcPts val="2665"/>
              </a:lnSpc>
              <a:buFont typeface="Arial"/>
              <a:buChar char="•"/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Avantajlar: Hızlı yanıt, çoklu giriş-çıkış sistemlerini yönetebilir.</a:t>
            </a:r>
          </a:p>
          <a:p>
            <a:pPr marL="411060" lvl="1" indent="-205530" algn="l">
              <a:lnSpc>
                <a:spcPts val="2665"/>
              </a:lnSpc>
              <a:buFont typeface="Arial"/>
              <a:buChar char="•"/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Dezavantajlar: Doğrusal olmayan sistemlerde sınırlı performans; integral kısmı olmadığından kalıcı hata oluşabilir.</a:t>
            </a:r>
          </a:p>
          <a:p>
            <a:pPr algn="l">
              <a:lnSpc>
                <a:spcPts val="2665"/>
              </a:lnSpc>
            </a:pPr>
            <a:endParaRPr lang="en-US" sz="1903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3. </a:t>
            </a:r>
            <a:r>
              <a:rPr lang="en-US" sz="1903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SMC (Sliding Mode Control)</a:t>
            </a:r>
          </a:p>
          <a:p>
            <a:pPr marL="411060" lvl="1" indent="-205530" algn="l">
              <a:lnSpc>
                <a:spcPts val="2665"/>
              </a:lnSpc>
              <a:buFont typeface="Arial"/>
              <a:buChar char="•"/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Özellikler: Belirsizliklere ve gürültülere dayanıklıdır.</a:t>
            </a:r>
          </a:p>
          <a:p>
            <a:pPr marL="411060" lvl="1" indent="-205530" algn="l">
              <a:lnSpc>
                <a:spcPts val="2665"/>
              </a:lnSpc>
              <a:buFont typeface="Arial"/>
              <a:buChar char="•"/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Avantajlar: Doğrusal olmayan sistemlerde iyi performans; yüksek kararlılık.</a:t>
            </a:r>
          </a:p>
          <a:p>
            <a:pPr marL="411060" lvl="1" indent="-205530" algn="l">
              <a:lnSpc>
                <a:spcPts val="2665"/>
              </a:lnSpc>
              <a:buFont typeface="Arial"/>
              <a:buChar char="•"/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Dezavantajlar: Çatırdama (chattering) sorunu; enerji kaybına ve mekanik aşınmaya yol açabilir.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84322" y="709563"/>
            <a:ext cx="13656165" cy="589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5"/>
              </a:lnSpc>
            </a:pPr>
            <a:r>
              <a:rPr lang="en-US" sz="3403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Yaygın Kontrolcü Yapıların Karşılaştırılması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84322" y="9614004"/>
            <a:ext cx="2172742" cy="34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Reference </a:t>
            </a:r>
            <a:r>
              <a:rPr lang="en-US" sz="180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[7],  [9]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22258" y="1323741"/>
            <a:ext cx="7271363" cy="7323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4. </a:t>
            </a:r>
            <a:r>
              <a:rPr lang="en-US" sz="1903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MPC (Model Predictive Control)</a:t>
            </a:r>
          </a:p>
          <a:p>
            <a:pPr marL="411060" lvl="1" indent="-205530" algn="l">
              <a:lnSpc>
                <a:spcPts val="2665"/>
              </a:lnSpc>
              <a:buFont typeface="Arial"/>
              <a:buChar char="•"/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Özellikler: Gelecekteki durumları tahmin ederek kontrol sağlar.</a:t>
            </a:r>
          </a:p>
          <a:p>
            <a:pPr marL="411060" lvl="1" indent="-205530" algn="l">
              <a:lnSpc>
                <a:spcPts val="2665"/>
              </a:lnSpc>
              <a:buFont typeface="Arial"/>
              <a:buChar char="•"/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Avantajlar: Çok değişkenli sistemlerde etkili; kısıtlamaları yönetebilir.</a:t>
            </a:r>
          </a:p>
          <a:p>
            <a:pPr marL="411060" lvl="1" indent="-205530" algn="l">
              <a:lnSpc>
                <a:spcPts val="2665"/>
              </a:lnSpc>
              <a:buFont typeface="Arial"/>
              <a:buChar char="•"/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Dezavantajlar: Yüksek hesaplama maliyeti; karmaşık uygulama.</a:t>
            </a:r>
          </a:p>
          <a:p>
            <a:pPr algn="l">
              <a:lnSpc>
                <a:spcPts val="2665"/>
              </a:lnSpc>
            </a:pPr>
            <a:endParaRPr lang="en-US" sz="1903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5. </a:t>
            </a:r>
            <a:r>
              <a:rPr lang="en-US" sz="1903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MRAC (Model Reference Adaptive Control)</a:t>
            </a:r>
          </a:p>
          <a:p>
            <a:pPr marL="411060" lvl="1" indent="-205530" algn="l">
              <a:lnSpc>
                <a:spcPts val="2665"/>
              </a:lnSpc>
              <a:buFont typeface="Arial"/>
              <a:buChar char="•"/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Özellikler: Referans modele dayalı adaptif kontrol sağlar.</a:t>
            </a:r>
          </a:p>
          <a:p>
            <a:pPr marL="411060" lvl="1" indent="-205530" algn="l">
              <a:lnSpc>
                <a:spcPts val="2665"/>
              </a:lnSpc>
              <a:buFont typeface="Arial"/>
              <a:buChar char="•"/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Avantajlar: Değişen koşullara uyum; doğrusal olmayan sistemlerde yüksek performans.</a:t>
            </a:r>
          </a:p>
          <a:p>
            <a:pPr marL="411060" lvl="1" indent="-205530" algn="l">
              <a:lnSpc>
                <a:spcPts val="2665"/>
              </a:lnSpc>
              <a:buFont typeface="Arial"/>
              <a:buChar char="•"/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Dezavantajlar: Karmaşık tasarım; doğru modelleme gerektirir.</a:t>
            </a:r>
          </a:p>
          <a:p>
            <a:pPr algn="l">
              <a:lnSpc>
                <a:spcPts val="2665"/>
              </a:lnSpc>
            </a:pPr>
            <a:endParaRPr lang="en-US" sz="1903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665"/>
              </a:lnSpc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6. </a:t>
            </a:r>
            <a:r>
              <a:rPr lang="en-US" sz="1903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Backstepping Kontrol</a:t>
            </a:r>
          </a:p>
          <a:p>
            <a:pPr marL="411060" lvl="1" indent="-205530" algn="l">
              <a:lnSpc>
                <a:spcPts val="2665"/>
              </a:lnSpc>
              <a:buFont typeface="Arial"/>
              <a:buChar char="•"/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Özellikler: Lyapunov kararlılık teorisine dayanır.</a:t>
            </a:r>
          </a:p>
          <a:p>
            <a:pPr marL="411060" lvl="1" indent="-205530" algn="l">
              <a:lnSpc>
                <a:spcPts val="2665"/>
              </a:lnSpc>
              <a:buFont typeface="Arial"/>
              <a:buChar char="•"/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Avantajlar: Doğrusal olmayan sistemlerde iyi performans; kararlılık sağlar.</a:t>
            </a:r>
          </a:p>
          <a:p>
            <a:pPr marL="411060" lvl="1" indent="-205530" algn="l">
              <a:lnSpc>
                <a:spcPts val="2665"/>
              </a:lnSpc>
              <a:buFont typeface="Arial"/>
              <a:buChar char="•"/>
            </a:pPr>
            <a:r>
              <a:rPr lang="en-US" sz="19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Dezavantajlar: Çok sayıda parametre gerektirir; aşırı karmaşıklık.</a:t>
            </a:r>
          </a:p>
          <a:p>
            <a:pPr algn="l">
              <a:lnSpc>
                <a:spcPts val="2665"/>
              </a:lnSpc>
            </a:pPr>
            <a:endParaRPr lang="en-US" sz="1903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9499"/>
            <a:ext cx="1589072" cy="286142"/>
            <a:chOff x="0" y="0"/>
            <a:chExt cx="418521" cy="753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8521" cy="75363"/>
            </a:xfrm>
            <a:custGeom>
              <a:avLst/>
              <a:gdLst/>
              <a:ahLst/>
              <a:cxnLst/>
              <a:rect l="l" t="t" r="r" b="b"/>
              <a:pathLst>
                <a:path w="418521" h="75363">
                  <a:moveTo>
                    <a:pt x="0" y="0"/>
                  </a:moveTo>
                  <a:lnTo>
                    <a:pt x="418521" y="0"/>
                  </a:lnTo>
                  <a:lnTo>
                    <a:pt x="418521" y="75363"/>
                  </a:lnTo>
                  <a:lnTo>
                    <a:pt x="0" y="7536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18521" cy="1229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9314481"/>
            <a:ext cx="18288000" cy="0"/>
          </a:xfrm>
          <a:prstGeom prst="line">
            <a:avLst/>
          </a:prstGeom>
          <a:ln w="38100" cap="flat">
            <a:solidFill>
              <a:srgbClr val="0070C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6" name="Group 6"/>
          <p:cNvGrpSpPr/>
          <p:nvPr/>
        </p:nvGrpSpPr>
        <p:grpSpPr>
          <a:xfrm>
            <a:off x="0" y="9314481"/>
            <a:ext cx="618132" cy="1019951"/>
            <a:chOff x="0" y="0"/>
            <a:chExt cx="162800" cy="2686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800" cy="268629"/>
            </a:xfrm>
            <a:custGeom>
              <a:avLst/>
              <a:gdLst/>
              <a:ahLst/>
              <a:cxnLst/>
              <a:rect l="l" t="t" r="r" b="b"/>
              <a:pathLst>
                <a:path w="162800" h="268629">
                  <a:moveTo>
                    <a:pt x="0" y="0"/>
                  </a:moveTo>
                  <a:lnTo>
                    <a:pt x="162800" y="0"/>
                  </a:lnTo>
                  <a:lnTo>
                    <a:pt x="162800" y="268629"/>
                  </a:lnTo>
                  <a:lnTo>
                    <a:pt x="0" y="268629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2800" cy="316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3493371" y="2727856"/>
            <a:ext cx="11301259" cy="4831288"/>
          </a:xfrm>
          <a:custGeom>
            <a:avLst/>
            <a:gdLst/>
            <a:ahLst/>
            <a:cxnLst/>
            <a:rect l="l" t="t" r="r" b="b"/>
            <a:pathLst>
              <a:path w="11301259" h="4831288">
                <a:moveTo>
                  <a:pt x="0" y="0"/>
                </a:moveTo>
                <a:lnTo>
                  <a:pt x="11301258" y="0"/>
                </a:lnTo>
                <a:lnTo>
                  <a:pt x="11301258" y="4831288"/>
                </a:lnTo>
                <a:lnTo>
                  <a:pt x="0" y="48312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0" name="TextBox 10"/>
          <p:cNvSpPr txBox="1"/>
          <p:nvPr/>
        </p:nvSpPr>
        <p:spPr>
          <a:xfrm>
            <a:off x="1589072" y="1822142"/>
            <a:ext cx="7271363" cy="490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5"/>
              </a:lnSpc>
            </a:pPr>
            <a:r>
              <a:rPr lang="en-US" sz="28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Fuzzy controller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84322" y="709563"/>
            <a:ext cx="14360068" cy="589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5"/>
              </a:lnSpc>
            </a:pPr>
            <a:r>
              <a:rPr lang="en-US" sz="3403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Öğrenmeye Tabanlı Uçuş Kontrolü (Learning-Based Flight Control)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9456842"/>
            <a:ext cx="11552887" cy="65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Roy, R., Islam, M., Sadman, N., Mahmud, M. A. P., Gupta, K. D., &amp; Ahsan, M. M. (2021). A review on comparative remarks, performance evaluation and improvement strategies of quadrotor controllers. 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Technologies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07243" y="7482944"/>
            <a:ext cx="6774344" cy="34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1803" b="1" i="1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Figure 14.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 A block diagram of Fuzzy Controller (Mamdani Model).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4322" y="719088"/>
            <a:ext cx="10338506" cy="580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5"/>
              </a:lnSpc>
            </a:pPr>
            <a:r>
              <a:rPr lang="en-US" sz="3403" b="1">
                <a:solidFill>
                  <a:srgbClr val="000000"/>
                </a:solidFill>
                <a:latin typeface="Noto Kufi Arabic Bold"/>
                <a:ea typeface="Noto Kufi Arabic Bold"/>
                <a:cs typeface="Noto Kufi Arabic Bold"/>
                <a:sym typeface="Noto Kufi Arabic Bold"/>
              </a:rPr>
              <a:t>Kaynakça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899499"/>
            <a:ext cx="1589072" cy="286142"/>
            <a:chOff x="0" y="0"/>
            <a:chExt cx="418521" cy="7536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8521" cy="75363"/>
            </a:xfrm>
            <a:custGeom>
              <a:avLst/>
              <a:gdLst/>
              <a:ahLst/>
              <a:cxnLst/>
              <a:rect l="l" t="t" r="r" b="b"/>
              <a:pathLst>
                <a:path w="418521" h="75363">
                  <a:moveTo>
                    <a:pt x="0" y="0"/>
                  </a:moveTo>
                  <a:lnTo>
                    <a:pt x="418521" y="0"/>
                  </a:lnTo>
                  <a:lnTo>
                    <a:pt x="418521" y="75363"/>
                  </a:lnTo>
                  <a:lnTo>
                    <a:pt x="0" y="7536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18521" cy="1229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94536" y="1515599"/>
            <a:ext cx="8525868" cy="725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[1] 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Roy, R., Islam, M., Sadman, N., Mahmud, M. A. P., Gupta, K. D., &amp; Ahsan, M. M. (2021). A review on comparative remarks, performance evaluation and improvement strategies of quadrotor controllers.</a:t>
            </a:r>
            <a:r>
              <a:rPr lang="en-US" sz="1800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Technologies,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9(2), 37. https://doi.org/10.3390/technologies9020037</a:t>
            </a:r>
          </a:p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[2]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Haci, B., Bayezit, I., &amp; Jambak, A. I. (2024). Advanced UAV system utilization of LQR and ESC techniques for flight control.</a:t>
            </a:r>
            <a:r>
              <a:rPr lang="en-US" sz="1800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Aerospace Systems.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https://doi.org/10.1007/s42401-024-00313-1</a:t>
            </a:r>
          </a:p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[3]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Reyes-Valeria, E., Enriquez-Caldera, R., Camacho-Lara, S., &amp; Guichard, J. (2013). LQR control for a quadrotor using unit quaternions: Modeling and simulation. 2013 </a:t>
            </a:r>
            <a:r>
              <a:rPr lang="en-US" sz="1800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International Conference on Electronics, Communications and Computers (CONIELECOMP)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172–178. https://doi.org/10.1109/CONIELECOMP.2013.6525781</a:t>
            </a:r>
          </a:p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[4]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Taame, A., Lachkar, I., &amp; Abouloifa, A. (2022). Modeling of an unmanned aerial vehicle and trajectory tracking control using backstepping approach. IFAC PapersOnLine, 55(12), 276–281. https://doi.org/10.1016/j.ifacol.2022.07.324</a:t>
            </a:r>
          </a:p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[5]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Zhang, D., Pan, P., &amp; Zeng, Y. (2018). An optimum model reference adaptive control algorithm for smart base-isolated structures. Bulletin of Earthquake Engineering, 16(12), 5647–5670. https://doi.org/10.1007/s10518-018-0403-z</a:t>
            </a:r>
          </a:p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[6]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Hui, N., Guo, Y., Han, X., &amp; Wu, B. (2024). Robust H-Infinity dual cascade MPC-based attitude control study of a quadcopter UAV. </a:t>
            </a:r>
            <a:r>
              <a:rPr lang="en-US" sz="1800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Actuators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13(10), 392. https://doi.org/10.3390/act13100392</a:t>
            </a:r>
          </a:p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[7]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Sahoo, S. R., &amp; Manivannan, P. V. (2025). Hybrid high-level controller (H2LC) using LQR and MRAC for enhanced quadcopter trajectory tracking performance. </a:t>
            </a:r>
            <a:r>
              <a:rPr lang="en-US" sz="1800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Journal of Control and Decision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https://doi.org/10.1080/23307706.2025.2469887</a:t>
            </a:r>
          </a:p>
        </p:txBody>
      </p:sp>
      <p:sp>
        <p:nvSpPr>
          <p:cNvPr id="7" name="AutoShape 7"/>
          <p:cNvSpPr/>
          <p:nvPr/>
        </p:nvSpPr>
        <p:spPr>
          <a:xfrm>
            <a:off x="0" y="9314481"/>
            <a:ext cx="18288000" cy="0"/>
          </a:xfrm>
          <a:prstGeom prst="line">
            <a:avLst/>
          </a:prstGeom>
          <a:ln w="38100" cap="flat">
            <a:solidFill>
              <a:srgbClr val="0070C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8" name="Group 8"/>
          <p:cNvGrpSpPr/>
          <p:nvPr/>
        </p:nvGrpSpPr>
        <p:grpSpPr>
          <a:xfrm>
            <a:off x="0" y="9314481"/>
            <a:ext cx="618132" cy="1019951"/>
            <a:chOff x="0" y="0"/>
            <a:chExt cx="162800" cy="26862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2800" cy="268629"/>
            </a:xfrm>
            <a:custGeom>
              <a:avLst/>
              <a:gdLst/>
              <a:ahLst/>
              <a:cxnLst/>
              <a:rect l="l" t="t" r="r" b="b"/>
              <a:pathLst>
                <a:path w="162800" h="268629">
                  <a:moveTo>
                    <a:pt x="0" y="0"/>
                  </a:moveTo>
                  <a:lnTo>
                    <a:pt x="162800" y="0"/>
                  </a:lnTo>
                  <a:lnTo>
                    <a:pt x="162800" y="268629"/>
                  </a:lnTo>
                  <a:lnTo>
                    <a:pt x="0" y="268629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62800" cy="316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518377" y="1515599"/>
            <a:ext cx="8525868" cy="2545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[8]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Arafat, M. Y., Alam, M. M., &amp; Moh, S. (2023). Vision-based navigation techniques for unmanned aerial vehicles: </a:t>
            </a:r>
            <a:r>
              <a:rPr lang="en-US" sz="1800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Review and challenges. Drones,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7(2), 89. https://doi.org/10.3390/drones7020089</a:t>
            </a:r>
          </a:p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[9]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Lee, D., Ha, C., &amp; Zuo, Z. (2013). Backstepping control of quadrotor-type UAVs and its application to teleoperation over the internet. In S. Lee, H. Cho, K. J. Yoon, &amp; J. Lee (Eds.), Intelligent Autonomous Systems 12. Advances in Intelligent Systems and Computing (Vol. 194, pp. 217–225).</a:t>
            </a:r>
            <a:r>
              <a:rPr lang="en-US" sz="1800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Springer, Berlin, Heidelberg.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https://doi.org/10.1007/978-3-642-33932-5_21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9499"/>
            <a:ext cx="1589072" cy="286142"/>
            <a:chOff x="0" y="0"/>
            <a:chExt cx="418521" cy="753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8521" cy="75363"/>
            </a:xfrm>
            <a:custGeom>
              <a:avLst/>
              <a:gdLst/>
              <a:ahLst/>
              <a:cxnLst/>
              <a:rect l="l" t="t" r="r" b="b"/>
              <a:pathLst>
                <a:path w="418521" h="75363">
                  <a:moveTo>
                    <a:pt x="0" y="0"/>
                  </a:moveTo>
                  <a:lnTo>
                    <a:pt x="418521" y="0"/>
                  </a:lnTo>
                  <a:lnTo>
                    <a:pt x="418521" y="75363"/>
                  </a:lnTo>
                  <a:lnTo>
                    <a:pt x="0" y="7536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18521" cy="1229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9314481"/>
            <a:ext cx="18288000" cy="0"/>
          </a:xfrm>
          <a:prstGeom prst="line">
            <a:avLst/>
          </a:prstGeom>
          <a:ln w="38100" cap="flat">
            <a:solidFill>
              <a:srgbClr val="0070C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6" name="Group 6"/>
          <p:cNvGrpSpPr/>
          <p:nvPr/>
        </p:nvGrpSpPr>
        <p:grpSpPr>
          <a:xfrm>
            <a:off x="0" y="9314481"/>
            <a:ext cx="618132" cy="1019951"/>
            <a:chOff x="0" y="0"/>
            <a:chExt cx="162800" cy="2686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800" cy="268629"/>
            </a:xfrm>
            <a:custGeom>
              <a:avLst/>
              <a:gdLst/>
              <a:ahLst/>
              <a:cxnLst/>
              <a:rect l="l" t="t" r="r" b="b"/>
              <a:pathLst>
                <a:path w="162800" h="268629">
                  <a:moveTo>
                    <a:pt x="0" y="0"/>
                  </a:moveTo>
                  <a:lnTo>
                    <a:pt x="162800" y="0"/>
                  </a:lnTo>
                  <a:lnTo>
                    <a:pt x="162800" y="268629"/>
                  </a:lnTo>
                  <a:lnTo>
                    <a:pt x="0" y="268629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2800" cy="316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84322" y="709563"/>
            <a:ext cx="10338506" cy="589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5"/>
              </a:lnSpc>
            </a:pPr>
            <a:r>
              <a:rPr lang="en-US" sz="3403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Uçuş Kontrol Tekniklerinin Sınıflandırılması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456842"/>
            <a:ext cx="11552887" cy="65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Roy, R., Islam, M., Sadman, N., Mahmud, M. A. P., Gupta, K. D., &amp; Ahsan, M. M. (2021). A review on comparative remarks, performance evaluation and improvement strategies of quadrotor controllers. 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Technologies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18132" y="1625015"/>
            <a:ext cx="12904223" cy="6513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5365" lvl="1" indent="-302682" algn="l">
              <a:lnSpc>
                <a:spcPts val="3925"/>
              </a:lnSpc>
              <a:buAutoNum type="arabicPeriod"/>
            </a:pPr>
            <a:r>
              <a:rPr lang="en-US" sz="2803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Doğrusal</a:t>
            </a:r>
            <a:r>
              <a:rPr lang="en-US" sz="2803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803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Uçuş</a:t>
            </a:r>
            <a:r>
              <a:rPr lang="en-US" sz="2803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803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Kontrolü</a:t>
            </a:r>
            <a:r>
              <a:rPr lang="en-US" sz="2803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(Linear Flight Control):</a:t>
            </a:r>
          </a:p>
          <a:p>
            <a:pPr marL="1124372" lvl="2" indent="-374791" algn="l">
              <a:lnSpc>
                <a:spcPts val="3645"/>
              </a:lnSpc>
              <a:buFont typeface="Arial"/>
              <a:buChar char="⚬"/>
            </a:pPr>
            <a:r>
              <a:rPr lang="en-US" sz="2603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PID Controller</a:t>
            </a:r>
          </a:p>
          <a:p>
            <a:pPr marL="1124372" lvl="2" indent="-374791" algn="l">
              <a:lnSpc>
                <a:spcPts val="3645"/>
              </a:lnSpc>
              <a:buFont typeface="Arial"/>
              <a:buChar char="⚬"/>
            </a:pPr>
            <a:r>
              <a:rPr lang="en-US" sz="2603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Linear Quadratic Regulator (LQR) Control</a:t>
            </a:r>
          </a:p>
          <a:p>
            <a:pPr marL="1124372" lvl="2" indent="-374791" algn="l">
              <a:lnSpc>
                <a:spcPts val="3645"/>
              </a:lnSpc>
              <a:buFont typeface="Arial"/>
              <a:buChar char="⚬"/>
            </a:pPr>
            <a:r>
              <a:rPr lang="en-US" sz="2603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H∞</a:t>
            </a:r>
          </a:p>
          <a:p>
            <a:pPr marL="1124372" lvl="2" indent="-374791" algn="l">
              <a:lnSpc>
                <a:spcPts val="3645"/>
              </a:lnSpc>
              <a:buFont typeface="Arial"/>
              <a:buChar char="⚬"/>
            </a:pPr>
            <a:r>
              <a:rPr lang="en-US" sz="2603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Gain-Scheduling</a:t>
            </a:r>
          </a:p>
          <a:p>
            <a:pPr marL="605365" lvl="1" indent="-302682" algn="l">
              <a:lnSpc>
                <a:spcPts val="3925"/>
              </a:lnSpc>
              <a:buAutoNum type="arabicPeriod"/>
            </a:pPr>
            <a:r>
              <a:rPr lang="en-US" sz="2803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Doğrusal</a:t>
            </a:r>
            <a:r>
              <a:rPr lang="en-US" sz="2803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803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Olmayan</a:t>
            </a:r>
            <a:r>
              <a:rPr lang="en-US" sz="2803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803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Uçuş</a:t>
            </a:r>
            <a:r>
              <a:rPr lang="en-US" sz="2803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803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Kontrolü</a:t>
            </a:r>
            <a:r>
              <a:rPr lang="en-US" sz="2803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(Non-Linear Flight Control):</a:t>
            </a:r>
          </a:p>
          <a:p>
            <a:pPr marL="1124372" lvl="2" indent="-374791" algn="l">
              <a:lnSpc>
                <a:spcPts val="3645"/>
              </a:lnSpc>
              <a:buFont typeface="Arial"/>
              <a:buChar char="⚬"/>
            </a:pPr>
            <a:r>
              <a:rPr lang="en-US" sz="2603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Feedback linearization Control (FLC)</a:t>
            </a:r>
          </a:p>
          <a:p>
            <a:pPr marL="1124372" lvl="2" indent="-374791" algn="l">
              <a:lnSpc>
                <a:spcPts val="3645"/>
              </a:lnSpc>
              <a:buFont typeface="Arial"/>
              <a:buChar char="⚬"/>
            </a:pPr>
            <a:r>
              <a:rPr lang="en-US" sz="2603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Backstepping Control</a:t>
            </a:r>
          </a:p>
          <a:p>
            <a:pPr marL="1124372" lvl="2" indent="-374791" algn="l">
              <a:lnSpc>
                <a:spcPts val="3645"/>
              </a:lnSpc>
              <a:buFont typeface="Arial"/>
              <a:buChar char="⚬"/>
            </a:pPr>
            <a:r>
              <a:rPr lang="en-US" sz="2603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Sliding Mode Control (SMC)</a:t>
            </a:r>
          </a:p>
          <a:p>
            <a:pPr marL="1124372" lvl="2" indent="-374791" algn="l">
              <a:lnSpc>
                <a:spcPts val="3645"/>
              </a:lnSpc>
              <a:buFont typeface="Arial"/>
              <a:buChar char="⚬"/>
            </a:pPr>
            <a:r>
              <a:rPr lang="en-US" sz="2603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Model Predictive Control (MPC)</a:t>
            </a:r>
          </a:p>
          <a:p>
            <a:pPr marL="1124372" lvl="2" indent="-374791" algn="l">
              <a:lnSpc>
                <a:spcPts val="3645"/>
              </a:lnSpc>
              <a:buFont typeface="Arial"/>
              <a:buChar char="⚬"/>
            </a:pPr>
            <a:r>
              <a:rPr lang="en-US" sz="2603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Model reference adaptive control (MRAC)</a:t>
            </a:r>
          </a:p>
          <a:p>
            <a:pPr marL="605365" lvl="1" indent="-302682" algn="l">
              <a:lnSpc>
                <a:spcPts val="3925"/>
              </a:lnSpc>
              <a:buAutoNum type="arabicPeriod"/>
            </a:pPr>
            <a:r>
              <a:rPr lang="en-US" sz="2803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Öğrenmeye</a:t>
            </a:r>
            <a:r>
              <a:rPr lang="en-US" sz="2803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803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Tabanlı</a:t>
            </a:r>
            <a:r>
              <a:rPr lang="en-US" sz="2803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803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Uçuş</a:t>
            </a:r>
            <a:r>
              <a:rPr lang="en-US" sz="2803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803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Kontrolü</a:t>
            </a:r>
            <a:r>
              <a:rPr lang="en-US" sz="2803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(Learning-Based Flight Control):</a:t>
            </a:r>
          </a:p>
          <a:p>
            <a:pPr marL="1124372" lvl="2" indent="-374791" algn="l">
              <a:lnSpc>
                <a:spcPts val="3645"/>
              </a:lnSpc>
              <a:buFont typeface="Arial"/>
              <a:buChar char="⚬"/>
            </a:pPr>
            <a:r>
              <a:rPr lang="en-US" sz="2603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Bulanık</a:t>
            </a:r>
            <a:r>
              <a:rPr lang="en-US" sz="2603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603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Mantık</a:t>
            </a:r>
            <a:r>
              <a:rPr lang="en-US" sz="2603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(Fuzzy Logic)</a:t>
            </a:r>
          </a:p>
          <a:p>
            <a:pPr marL="1124372" lvl="2" indent="-374791" algn="l">
              <a:lnSpc>
                <a:spcPts val="3645"/>
              </a:lnSpc>
              <a:buFont typeface="Arial"/>
              <a:buChar char="⚬"/>
            </a:pPr>
            <a:r>
              <a:rPr lang="en-US" sz="2603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Sinir</a:t>
            </a:r>
            <a:r>
              <a:rPr lang="en-US" sz="2603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603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Ağları</a:t>
            </a:r>
            <a:r>
              <a:rPr lang="en-US" sz="2603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(Neural Networks)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9499"/>
            <a:ext cx="1589072" cy="286142"/>
            <a:chOff x="0" y="0"/>
            <a:chExt cx="418521" cy="753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8521" cy="75363"/>
            </a:xfrm>
            <a:custGeom>
              <a:avLst/>
              <a:gdLst/>
              <a:ahLst/>
              <a:cxnLst/>
              <a:rect l="l" t="t" r="r" b="b"/>
              <a:pathLst>
                <a:path w="418521" h="75363">
                  <a:moveTo>
                    <a:pt x="0" y="0"/>
                  </a:moveTo>
                  <a:lnTo>
                    <a:pt x="418521" y="0"/>
                  </a:lnTo>
                  <a:lnTo>
                    <a:pt x="418521" y="75363"/>
                  </a:lnTo>
                  <a:lnTo>
                    <a:pt x="0" y="7536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18521" cy="1229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9314481"/>
            <a:ext cx="18288000" cy="0"/>
          </a:xfrm>
          <a:prstGeom prst="line">
            <a:avLst/>
          </a:prstGeom>
          <a:ln w="38100" cap="flat">
            <a:solidFill>
              <a:srgbClr val="0070C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6" name="Group 6"/>
          <p:cNvGrpSpPr/>
          <p:nvPr/>
        </p:nvGrpSpPr>
        <p:grpSpPr>
          <a:xfrm>
            <a:off x="0" y="9314481"/>
            <a:ext cx="618132" cy="1019951"/>
            <a:chOff x="0" y="0"/>
            <a:chExt cx="162800" cy="2686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800" cy="268629"/>
            </a:xfrm>
            <a:custGeom>
              <a:avLst/>
              <a:gdLst/>
              <a:ahLst/>
              <a:cxnLst/>
              <a:rect l="l" t="t" r="r" b="b"/>
              <a:pathLst>
                <a:path w="162800" h="268629">
                  <a:moveTo>
                    <a:pt x="0" y="0"/>
                  </a:moveTo>
                  <a:lnTo>
                    <a:pt x="162800" y="0"/>
                  </a:lnTo>
                  <a:lnTo>
                    <a:pt x="162800" y="268629"/>
                  </a:lnTo>
                  <a:lnTo>
                    <a:pt x="0" y="268629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2800" cy="316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89072" y="1822142"/>
            <a:ext cx="1972656" cy="490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5"/>
              </a:lnSpc>
            </a:pPr>
            <a:r>
              <a:rPr lang="en-US" sz="28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PID Control</a:t>
            </a:r>
          </a:p>
        </p:txBody>
      </p:sp>
      <p:sp>
        <p:nvSpPr>
          <p:cNvPr id="10" name="Freeform 10"/>
          <p:cNvSpPr/>
          <p:nvPr/>
        </p:nvSpPr>
        <p:spPr>
          <a:xfrm>
            <a:off x="3237022" y="3833831"/>
            <a:ext cx="9344565" cy="3515893"/>
          </a:xfrm>
          <a:custGeom>
            <a:avLst/>
            <a:gdLst/>
            <a:ahLst/>
            <a:cxnLst/>
            <a:rect l="l" t="t" r="r" b="b"/>
            <a:pathLst>
              <a:path w="9344565" h="3515893">
                <a:moveTo>
                  <a:pt x="0" y="0"/>
                </a:moveTo>
                <a:lnTo>
                  <a:pt x="9344565" y="0"/>
                </a:lnTo>
                <a:lnTo>
                  <a:pt x="9344565" y="3515893"/>
                </a:lnTo>
                <a:lnTo>
                  <a:pt x="0" y="3515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1" name="TextBox 11"/>
          <p:cNvSpPr txBox="1"/>
          <p:nvPr/>
        </p:nvSpPr>
        <p:spPr>
          <a:xfrm>
            <a:off x="1684322" y="709563"/>
            <a:ext cx="10338506" cy="589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5"/>
              </a:lnSpc>
            </a:pPr>
            <a:r>
              <a:rPr lang="en-US" sz="3403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Doğrusal Uçuş Kontrolü (Linear Flight Control)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9456842"/>
            <a:ext cx="11552887" cy="65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Roy, R., Islam, M., Sadman, N., Mahmud, M. A. P., Gupta, K. D., &amp; Ahsan, M. M. (2021). A review on comparative remarks, performance evaluation and improvement strategies of quadrotor controllers. 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Technologies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09002" y="7273524"/>
            <a:ext cx="4482938" cy="34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1803" b="1" i="1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Figure 1.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A block diagram of PID controller.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9499"/>
            <a:ext cx="1589072" cy="286142"/>
            <a:chOff x="0" y="0"/>
            <a:chExt cx="418521" cy="753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8521" cy="75363"/>
            </a:xfrm>
            <a:custGeom>
              <a:avLst/>
              <a:gdLst/>
              <a:ahLst/>
              <a:cxnLst/>
              <a:rect l="l" t="t" r="r" b="b"/>
              <a:pathLst>
                <a:path w="418521" h="75363">
                  <a:moveTo>
                    <a:pt x="0" y="0"/>
                  </a:moveTo>
                  <a:lnTo>
                    <a:pt x="418521" y="0"/>
                  </a:lnTo>
                  <a:lnTo>
                    <a:pt x="418521" y="75363"/>
                  </a:lnTo>
                  <a:lnTo>
                    <a:pt x="0" y="7536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18521" cy="1229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9314481"/>
            <a:ext cx="18288000" cy="0"/>
          </a:xfrm>
          <a:prstGeom prst="line">
            <a:avLst/>
          </a:prstGeom>
          <a:ln w="38100" cap="flat">
            <a:solidFill>
              <a:srgbClr val="0070C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6" name="Group 6"/>
          <p:cNvGrpSpPr/>
          <p:nvPr/>
        </p:nvGrpSpPr>
        <p:grpSpPr>
          <a:xfrm>
            <a:off x="0" y="9314481"/>
            <a:ext cx="618132" cy="1019951"/>
            <a:chOff x="0" y="0"/>
            <a:chExt cx="162800" cy="2686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800" cy="268629"/>
            </a:xfrm>
            <a:custGeom>
              <a:avLst/>
              <a:gdLst/>
              <a:ahLst/>
              <a:cxnLst/>
              <a:rect l="l" t="t" r="r" b="b"/>
              <a:pathLst>
                <a:path w="162800" h="268629">
                  <a:moveTo>
                    <a:pt x="0" y="0"/>
                  </a:moveTo>
                  <a:lnTo>
                    <a:pt x="162800" y="0"/>
                  </a:lnTo>
                  <a:lnTo>
                    <a:pt x="162800" y="268629"/>
                  </a:lnTo>
                  <a:lnTo>
                    <a:pt x="0" y="268629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2800" cy="316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28700" y="3251276"/>
            <a:ext cx="7028557" cy="2644494"/>
          </a:xfrm>
          <a:custGeom>
            <a:avLst/>
            <a:gdLst/>
            <a:ahLst/>
            <a:cxnLst/>
            <a:rect l="l" t="t" r="r" b="b"/>
            <a:pathLst>
              <a:path w="7028557" h="2644494">
                <a:moveTo>
                  <a:pt x="0" y="0"/>
                </a:moveTo>
                <a:lnTo>
                  <a:pt x="7028557" y="0"/>
                </a:lnTo>
                <a:lnTo>
                  <a:pt x="7028557" y="2644495"/>
                </a:lnTo>
                <a:lnTo>
                  <a:pt x="0" y="26444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0" name="TextBox 10"/>
          <p:cNvSpPr txBox="1"/>
          <p:nvPr/>
        </p:nvSpPr>
        <p:spPr>
          <a:xfrm>
            <a:off x="1589072" y="1822142"/>
            <a:ext cx="7271363" cy="490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5"/>
              </a:lnSpc>
            </a:pPr>
            <a:r>
              <a:rPr lang="en-US" sz="28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Linear Quadratic Regulator (LQR) Control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84322" y="709563"/>
            <a:ext cx="10338506" cy="589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5"/>
              </a:lnSpc>
            </a:pPr>
            <a:r>
              <a:rPr lang="en-US" sz="3403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Doğrusal Uçuş Kontrolü (Linear Flight Control)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9456842"/>
            <a:ext cx="11552887" cy="65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Roy, R., Islam, M., Sadman, N., Mahmud, M. A. P., Gupta, K. D., &amp; Ahsan, M. M. (2021). A review on comparative remarks, performance evaluation and improvement strategies of quadrotor controllers. 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Technologies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00595" y="5819571"/>
            <a:ext cx="4482938" cy="34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1803" b="1" i="1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Figure 2.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A block diagram of LQR controller.</a:t>
            </a:r>
          </a:p>
        </p:txBody>
      </p:sp>
      <p:sp>
        <p:nvSpPr>
          <p:cNvPr id="14" name="Freeform 14"/>
          <p:cNvSpPr/>
          <p:nvPr/>
        </p:nvSpPr>
        <p:spPr>
          <a:xfrm>
            <a:off x="9144000" y="3078278"/>
            <a:ext cx="6527785" cy="2490865"/>
          </a:xfrm>
          <a:custGeom>
            <a:avLst/>
            <a:gdLst/>
            <a:ahLst/>
            <a:cxnLst/>
            <a:rect l="l" t="t" r="r" b="b"/>
            <a:pathLst>
              <a:path w="6527785" h="2490865">
                <a:moveTo>
                  <a:pt x="0" y="0"/>
                </a:moveTo>
                <a:lnTo>
                  <a:pt x="6527785" y="0"/>
                </a:lnTo>
                <a:lnTo>
                  <a:pt x="6527785" y="2490865"/>
                </a:lnTo>
                <a:lnTo>
                  <a:pt x="0" y="2490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5" name="Freeform 15"/>
          <p:cNvSpPr/>
          <p:nvPr/>
        </p:nvSpPr>
        <p:spPr>
          <a:xfrm>
            <a:off x="9144000" y="6236253"/>
            <a:ext cx="6785197" cy="2392070"/>
          </a:xfrm>
          <a:custGeom>
            <a:avLst/>
            <a:gdLst/>
            <a:ahLst/>
            <a:cxnLst/>
            <a:rect l="l" t="t" r="r" b="b"/>
            <a:pathLst>
              <a:path w="6785197" h="2392070">
                <a:moveTo>
                  <a:pt x="0" y="0"/>
                </a:moveTo>
                <a:lnTo>
                  <a:pt x="6785197" y="0"/>
                </a:lnTo>
                <a:lnTo>
                  <a:pt x="6785197" y="2392069"/>
                </a:lnTo>
                <a:lnTo>
                  <a:pt x="0" y="23920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6" name="TextBox 16"/>
          <p:cNvSpPr txBox="1"/>
          <p:nvPr/>
        </p:nvSpPr>
        <p:spPr>
          <a:xfrm>
            <a:off x="10340117" y="5492943"/>
            <a:ext cx="4482938" cy="34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1803" b="1" i="1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Figure 3.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A block diagram of LQR controller.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166423" y="8552122"/>
            <a:ext cx="5505361" cy="34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1803" b="1" i="1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Figure 4.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LQR Quadrotor Control using quaternions.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285319" y="9456842"/>
            <a:ext cx="2172742" cy="34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Reference </a:t>
            </a:r>
            <a:r>
              <a:rPr lang="en-US" sz="180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[1], [2], [3]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9499"/>
            <a:ext cx="1589072" cy="286142"/>
            <a:chOff x="0" y="0"/>
            <a:chExt cx="418521" cy="753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8521" cy="75363"/>
            </a:xfrm>
            <a:custGeom>
              <a:avLst/>
              <a:gdLst/>
              <a:ahLst/>
              <a:cxnLst/>
              <a:rect l="l" t="t" r="r" b="b"/>
              <a:pathLst>
                <a:path w="418521" h="75363">
                  <a:moveTo>
                    <a:pt x="0" y="0"/>
                  </a:moveTo>
                  <a:lnTo>
                    <a:pt x="418521" y="0"/>
                  </a:lnTo>
                  <a:lnTo>
                    <a:pt x="418521" y="75363"/>
                  </a:lnTo>
                  <a:lnTo>
                    <a:pt x="0" y="7536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18521" cy="1229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9314481"/>
            <a:ext cx="18288000" cy="0"/>
          </a:xfrm>
          <a:prstGeom prst="line">
            <a:avLst/>
          </a:prstGeom>
          <a:ln w="38100" cap="flat">
            <a:solidFill>
              <a:srgbClr val="0070C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6" name="Group 6"/>
          <p:cNvGrpSpPr/>
          <p:nvPr/>
        </p:nvGrpSpPr>
        <p:grpSpPr>
          <a:xfrm>
            <a:off x="0" y="9314481"/>
            <a:ext cx="618132" cy="1019951"/>
            <a:chOff x="0" y="0"/>
            <a:chExt cx="162800" cy="2686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800" cy="268629"/>
            </a:xfrm>
            <a:custGeom>
              <a:avLst/>
              <a:gdLst/>
              <a:ahLst/>
              <a:cxnLst/>
              <a:rect l="l" t="t" r="r" b="b"/>
              <a:pathLst>
                <a:path w="162800" h="268629">
                  <a:moveTo>
                    <a:pt x="0" y="0"/>
                  </a:moveTo>
                  <a:lnTo>
                    <a:pt x="162800" y="0"/>
                  </a:lnTo>
                  <a:lnTo>
                    <a:pt x="162800" y="268629"/>
                  </a:lnTo>
                  <a:lnTo>
                    <a:pt x="0" y="268629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2800" cy="316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3707099" y="3777063"/>
            <a:ext cx="10873803" cy="4023307"/>
          </a:xfrm>
          <a:custGeom>
            <a:avLst/>
            <a:gdLst/>
            <a:ahLst/>
            <a:cxnLst/>
            <a:rect l="l" t="t" r="r" b="b"/>
            <a:pathLst>
              <a:path w="10873803" h="4023307">
                <a:moveTo>
                  <a:pt x="0" y="0"/>
                </a:moveTo>
                <a:lnTo>
                  <a:pt x="10873802" y="0"/>
                </a:lnTo>
                <a:lnTo>
                  <a:pt x="10873802" y="4023308"/>
                </a:lnTo>
                <a:lnTo>
                  <a:pt x="0" y="40233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0" name="TextBox 10"/>
          <p:cNvSpPr txBox="1"/>
          <p:nvPr/>
        </p:nvSpPr>
        <p:spPr>
          <a:xfrm>
            <a:off x="1589072" y="1822142"/>
            <a:ext cx="7271363" cy="490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5"/>
              </a:lnSpc>
            </a:pPr>
            <a:r>
              <a:rPr lang="en-US" sz="28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Feedback linearization Control (FLC)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84322" y="709563"/>
            <a:ext cx="13656165" cy="589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5"/>
              </a:lnSpc>
            </a:pPr>
            <a:r>
              <a:rPr lang="en-US" sz="3403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Doğrusal Olmayan Uçuş Kontrolü (Non-Linear Flight Control)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9456842"/>
            <a:ext cx="11552887" cy="65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Roy, R., Islam, M., Sadman, N., Mahmud, M. A. P., Gupta, K. D., &amp; Ahsan, M. M. (2021). A review on comparative remarks, performance evaluation and improvement strategies of quadrotor controllers. 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Technologies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902531" y="7724171"/>
            <a:ext cx="4482938" cy="34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1803" b="1" i="1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Figure 5.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 A block diagram of FLC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9499"/>
            <a:ext cx="1589072" cy="286142"/>
            <a:chOff x="0" y="0"/>
            <a:chExt cx="418521" cy="753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8521" cy="75363"/>
            </a:xfrm>
            <a:custGeom>
              <a:avLst/>
              <a:gdLst/>
              <a:ahLst/>
              <a:cxnLst/>
              <a:rect l="l" t="t" r="r" b="b"/>
              <a:pathLst>
                <a:path w="418521" h="75363">
                  <a:moveTo>
                    <a:pt x="0" y="0"/>
                  </a:moveTo>
                  <a:lnTo>
                    <a:pt x="418521" y="0"/>
                  </a:lnTo>
                  <a:lnTo>
                    <a:pt x="418521" y="75363"/>
                  </a:lnTo>
                  <a:lnTo>
                    <a:pt x="0" y="7536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18521" cy="1229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9314481"/>
            <a:ext cx="18288000" cy="0"/>
          </a:xfrm>
          <a:prstGeom prst="line">
            <a:avLst/>
          </a:prstGeom>
          <a:ln w="38100" cap="flat">
            <a:solidFill>
              <a:srgbClr val="0070C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6" name="Group 6"/>
          <p:cNvGrpSpPr/>
          <p:nvPr/>
        </p:nvGrpSpPr>
        <p:grpSpPr>
          <a:xfrm>
            <a:off x="0" y="9314481"/>
            <a:ext cx="618132" cy="1019951"/>
            <a:chOff x="0" y="0"/>
            <a:chExt cx="162800" cy="2686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800" cy="268629"/>
            </a:xfrm>
            <a:custGeom>
              <a:avLst/>
              <a:gdLst/>
              <a:ahLst/>
              <a:cxnLst/>
              <a:rect l="l" t="t" r="r" b="b"/>
              <a:pathLst>
                <a:path w="162800" h="268629">
                  <a:moveTo>
                    <a:pt x="0" y="0"/>
                  </a:moveTo>
                  <a:lnTo>
                    <a:pt x="162800" y="0"/>
                  </a:lnTo>
                  <a:lnTo>
                    <a:pt x="162800" y="268629"/>
                  </a:lnTo>
                  <a:lnTo>
                    <a:pt x="0" y="268629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2800" cy="316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902480" y="3457839"/>
            <a:ext cx="8540852" cy="2391438"/>
          </a:xfrm>
          <a:custGeom>
            <a:avLst/>
            <a:gdLst/>
            <a:ahLst/>
            <a:cxnLst/>
            <a:rect l="l" t="t" r="r" b="b"/>
            <a:pathLst>
              <a:path w="8540852" h="2391438">
                <a:moveTo>
                  <a:pt x="0" y="0"/>
                </a:moveTo>
                <a:lnTo>
                  <a:pt x="8540851" y="0"/>
                </a:lnTo>
                <a:lnTo>
                  <a:pt x="8540851" y="2391439"/>
                </a:lnTo>
                <a:lnTo>
                  <a:pt x="0" y="23914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0" name="Freeform 10"/>
          <p:cNvSpPr/>
          <p:nvPr/>
        </p:nvSpPr>
        <p:spPr>
          <a:xfrm>
            <a:off x="11129942" y="2100857"/>
            <a:ext cx="5670810" cy="6018593"/>
          </a:xfrm>
          <a:custGeom>
            <a:avLst/>
            <a:gdLst/>
            <a:ahLst/>
            <a:cxnLst/>
            <a:rect l="l" t="t" r="r" b="b"/>
            <a:pathLst>
              <a:path w="5670810" h="6018593">
                <a:moveTo>
                  <a:pt x="0" y="0"/>
                </a:moveTo>
                <a:lnTo>
                  <a:pt x="5670809" y="0"/>
                </a:lnTo>
                <a:lnTo>
                  <a:pt x="5670809" y="6018593"/>
                </a:lnTo>
                <a:lnTo>
                  <a:pt x="0" y="60185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1" name="TextBox 11"/>
          <p:cNvSpPr txBox="1"/>
          <p:nvPr/>
        </p:nvSpPr>
        <p:spPr>
          <a:xfrm>
            <a:off x="1589072" y="1822142"/>
            <a:ext cx="7271363" cy="490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5"/>
              </a:lnSpc>
            </a:pPr>
            <a:r>
              <a:rPr lang="en-US" sz="28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Backstepping Control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84322" y="709563"/>
            <a:ext cx="13656165" cy="589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5"/>
              </a:lnSpc>
            </a:pPr>
            <a:r>
              <a:rPr lang="en-US" sz="3403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Doğrusal Olmayan Uçuş Kontrolü (Non-Linear Flight Control)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9456842"/>
            <a:ext cx="11552887" cy="65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Roy, R., Islam, M., Sadman, N., Mahmud, M. A. P., Gupta, K. D., &amp; Ahsan, M. M. (2021). A review on comparative remarks, performance evaluation and improvement strategies of quadrotor controllers. 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Technologies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77497" y="5773078"/>
            <a:ext cx="4482938" cy="34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1803" b="1" i="1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Figure 6.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 A block diagram of Backstepping.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317813" y="8240679"/>
            <a:ext cx="4482938" cy="34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1803" b="1" i="1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Figure 7.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 Structure of Backstepping Control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285319" y="9456842"/>
            <a:ext cx="2172742" cy="34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Reference </a:t>
            </a:r>
            <a:r>
              <a:rPr lang="en-US" sz="180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[1],  [4]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9499"/>
            <a:ext cx="1589072" cy="286142"/>
            <a:chOff x="0" y="0"/>
            <a:chExt cx="418521" cy="753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8521" cy="75363"/>
            </a:xfrm>
            <a:custGeom>
              <a:avLst/>
              <a:gdLst/>
              <a:ahLst/>
              <a:cxnLst/>
              <a:rect l="l" t="t" r="r" b="b"/>
              <a:pathLst>
                <a:path w="418521" h="75363">
                  <a:moveTo>
                    <a:pt x="0" y="0"/>
                  </a:moveTo>
                  <a:lnTo>
                    <a:pt x="418521" y="0"/>
                  </a:lnTo>
                  <a:lnTo>
                    <a:pt x="418521" y="75363"/>
                  </a:lnTo>
                  <a:lnTo>
                    <a:pt x="0" y="7536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18521" cy="1229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9314481"/>
            <a:ext cx="18288000" cy="0"/>
          </a:xfrm>
          <a:prstGeom prst="line">
            <a:avLst/>
          </a:prstGeom>
          <a:ln w="38100" cap="flat">
            <a:solidFill>
              <a:srgbClr val="0070C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6" name="Group 6"/>
          <p:cNvGrpSpPr/>
          <p:nvPr/>
        </p:nvGrpSpPr>
        <p:grpSpPr>
          <a:xfrm>
            <a:off x="0" y="9314481"/>
            <a:ext cx="618132" cy="1019951"/>
            <a:chOff x="0" y="0"/>
            <a:chExt cx="162800" cy="2686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800" cy="268629"/>
            </a:xfrm>
            <a:custGeom>
              <a:avLst/>
              <a:gdLst/>
              <a:ahLst/>
              <a:cxnLst/>
              <a:rect l="l" t="t" r="r" b="b"/>
              <a:pathLst>
                <a:path w="162800" h="268629">
                  <a:moveTo>
                    <a:pt x="0" y="0"/>
                  </a:moveTo>
                  <a:lnTo>
                    <a:pt x="162800" y="0"/>
                  </a:lnTo>
                  <a:lnTo>
                    <a:pt x="162800" y="268629"/>
                  </a:lnTo>
                  <a:lnTo>
                    <a:pt x="0" y="268629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2800" cy="316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3493371" y="3109273"/>
            <a:ext cx="11301259" cy="4068453"/>
          </a:xfrm>
          <a:custGeom>
            <a:avLst/>
            <a:gdLst/>
            <a:ahLst/>
            <a:cxnLst/>
            <a:rect l="l" t="t" r="r" b="b"/>
            <a:pathLst>
              <a:path w="11301259" h="4068453">
                <a:moveTo>
                  <a:pt x="0" y="0"/>
                </a:moveTo>
                <a:lnTo>
                  <a:pt x="11301258" y="0"/>
                </a:lnTo>
                <a:lnTo>
                  <a:pt x="11301258" y="4068454"/>
                </a:lnTo>
                <a:lnTo>
                  <a:pt x="0" y="40684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0" name="TextBox 10"/>
          <p:cNvSpPr txBox="1"/>
          <p:nvPr/>
        </p:nvSpPr>
        <p:spPr>
          <a:xfrm>
            <a:off x="1589072" y="1822142"/>
            <a:ext cx="7271363" cy="490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5"/>
              </a:lnSpc>
            </a:pPr>
            <a:r>
              <a:rPr lang="en-US" sz="28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Sliding Mode Control (SMC)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84322" y="709563"/>
            <a:ext cx="13656165" cy="589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5"/>
              </a:lnSpc>
            </a:pPr>
            <a:r>
              <a:rPr lang="en-US" sz="3403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Doğrusal Olmayan Uçuş Kontrolü (Non-Linear Flight Control)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9456842"/>
            <a:ext cx="11552887" cy="65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Roy, R., Islam, M., Sadman, N., Mahmud, M. A. P., Gupta, K. D., &amp; Ahsan, M. M. (2021). A review on comparative remarks, performance evaluation and improvement strategies of quadrotor controllers. 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Technologies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05143" y="7101527"/>
            <a:ext cx="5336599" cy="34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1803" b="1" i="1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Figure 8.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 A block diagram of Sliding Mode Control.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9499"/>
            <a:ext cx="1589072" cy="286142"/>
            <a:chOff x="0" y="0"/>
            <a:chExt cx="418521" cy="753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8521" cy="75363"/>
            </a:xfrm>
            <a:custGeom>
              <a:avLst/>
              <a:gdLst/>
              <a:ahLst/>
              <a:cxnLst/>
              <a:rect l="l" t="t" r="r" b="b"/>
              <a:pathLst>
                <a:path w="418521" h="75363">
                  <a:moveTo>
                    <a:pt x="0" y="0"/>
                  </a:moveTo>
                  <a:lnTo>
                    <a:pt x="418521" y="0"/>
                  </a:lnTo>
                  <a:lnTo>
                    <a:pt x="418521" y="75363"/>
                  </a:lnTo>
                  <a:lnTo>
                    <a:pt x="0" y="7536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18521" cy="1229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9314481"/>
            <a:ext cx="18288000" cy="0"/>
          </a:xfrm>
          <a:prstGeom prst="line">
            <a:avLst/>
          </a:prstGeom>
          <a:ln w="38100" cap="flat">
            <a:solidFill>
              <a:srgbClr val="0070C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6" name="Group 6"/>
          <p:cNvGrpSpPr/>
          <p:nvPr/>
        </p:nvGrpSpPr>
        <p:grpSpPr>
          <a:xfrm>
            <a:off x="0" y="9314481"/>
            <a:ext cx="618132" cy="1019951"/>
            <a:chOff x="0" y="0"/>
            <a:chExt cx="162800" cy="2686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800" cy="268629"/>
            </a:xfrm>
            <a:custGeom>
              <a:avLst/>
              <a:gdLst/>
              <a:ahLst/>
              <a:cxnLst/>
              <a:rect l="l" t="t" r="r" b="b"/>
              <a:pathLst>
                <a:path w="162800" h="268629">
                  <a:moveTo>
                    <a:pt x="0" y="0"/>
                  </a:moveTo>
                  <a:lnTo>
                    <a:pt x="162800" y="0"/>
                  </a:lnTo>
                  <a:lnTo>
                    <a:pt x="162800" y="268629"/>
                  </a:lnTo>
                  <a:lnTo>
                    <a:pt x="0" y="268629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2800" cy="316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712632" y="2667134"/>
            <a:ext cx="5284194" cy="2807228"/>
          </a:xfrm>
          <a:custGeom>
            <a:avLst/>
            <a:gdLst/>
            <a:ahLst/>
            <a:cxnLst/>
            <a:rect l="l" t="t" r="r" b="b"/>
            <a:pathLst>
              <a:path w="5284194" h="2807228">
                <a:moveTo>
                  <a:pt x="0" y="0"/>
                </a:moveTo>
                <a:lnTo>
                  <a:pt x="5284193" y="0"/>
                </a:lnTo>
                <a:lnTo>
                  <a:pt x="5284193" y="2807227"/>
                </a:lnTo>
                <a:lnTo>
                  <a:pt x="0" y="2807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0" name="Freeform 10"/>
          <p:cNvSpPr/>
          <p:nvPr/>
        </p:nvSpPr>
        <p:spPr>
          <a:xfrm>
            <a:off x="971550" y="6005032"/>
            <a:ext cx="6289979" cy="2759728"/>
          </a:xfrm>
          <a:custGeom>
            <a:avLst/>
            <a:gdLst/>
            <a:ahLst/>
            <a:cxnLst/>
            <a:rect l="l" t="t" r="r" b="b"/>
            <a:pathLst>
              <a:path w="6289979" h="2759728">
                <a:moveTo>
                  <a:pt x="0" y="0"/>
                </a:moveTo>
                <a:lnTo>
                  <a:pt x="6289979" y="0"/>
                </a:lnTo>
                <a:lnTo>
                  <a:pt x="6289979" y="2759729"/>
                </a:lnTo>
                <a:lnTo>
                  <a:pt x="0" y="27597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>
          <a:xfrm>
            <a:off x="8131554" y="2603437"/>
            <a:ext cx="9902873" cy="5421823"/>
          </a:xfrm>
          <a:custGeom>
            <a:avLst/>
            <a:gdLst/>
            <a:ahLst/>
            <a:cxnLst/>
            <a:rect l="l" t="t" r="r" b="b"/>
            <a:pathLst>
              <a:path w="9902873" h="5421823">
                <a:moveTo>
                  <a:pt x="0" y="0"/>
                </a:moveTo>
                <a:lnTo>
                  <a:pt x="9902873" y="0"/>
                </a:lnTo>
                <a:lnTo>
                  <a:pt x="9902873" y="5421823"/>
                </a:lnTo>
                <a:lnTo>
                  <a:pt x="0" y="54218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2" name="TextBox 12"/>
          <p:cNvSpPr txBox="1"/>
          <p:nvPr/>
        </p:nvSpPr>
        <p:spPr>
          <a:xfrm>
            <a:off x="1589072" y="1822142"/>
            <a:ext cx="7271363" cy="490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5"/>
              </a:lnSpc>
            </a:pPr>
            <a:r>
              <a:rPr lang="en-US" sz="28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Model Predictive Control (MPC)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84322" y="709563"/>
            <a:ext cx="13656165" cy="589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5"/>
              </a:lnSpc>
            </a:pPr>
            <a:r>
              <a:rPr lang="en-US" sz="3403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Doğrusal Olmayan Uçuş Kontrolü (Non-Linear Flight Control)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9456842"/>
            <a:ext cx="11552887" cy="65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Roy, R., Islam, M., Sadman, N., Mahmud, M. A. P., Gupta, K. D., &amp; Ahsan, M. M. (2021). A review on comparative remarks, performance evaluation and improvement strategies of quadrotor controllers. 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Technologies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86429" y="5398161"/>
            <a:ext cx="5336599" cy="34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1803" b="1" i="1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Figure 9.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 A block diagram of Model Predictive Control.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7004" y="8750701"/>
            <a:ext cx="7219070" cy="34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1803" b="1" i="1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Figure 10.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 Structure of robust H-infinity based dual cascade MPC control.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360726" y="8239600"/>
            <a:ext cx="6527231" cy="34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1803" b="1" i="1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Figure 11.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 Overall structure diagram of control algorithm.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285319" y="9456842"/>
            <a:ext cx="2172742" cy="34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Reference </a:t>
            </a:r>
            <a:r>
              <a:rPr lang="en-US" sz="180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[1],  [6]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9499"/>
            <a:ext cx="1589072" cy="286142"/>
            <a:chOff x="0" y="0"/>
            <a:chExt cx="418521" cy="753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8521" cy="75363"/>
            </a:xfrm>
            <a:custGeom>
              <a:avLst/>
              <a:gdLst/>
              <a:ahLst/>
              <a:cxnLst/>
              <a:rect l="l" t="t" r="r" b="b"/>
              <a:pathLst>
                <a:path w="418521" h="75363">
                  <a:moveTo>
                    <a:pt x="0" y="0"/>
                  </a:moveTo>
                  <a:lnTo>
                    <a:pt x="418521" y="0"/>
                  </a:lnTo>
                  <a:lnTo>
                    <a:pt x="418521" y="75363"/>
                  </a:lnTo>
                  <a:lnTo>
                    <a:pt x="0" y="75363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18521" cy="1229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9314481"/>
            <a:ext cx="18288000" cy="0"/>
          </a:xfrm>
          <a:prstGeom prst="line">
            <a:avLst/>
          </a:prstGeom>
          <a:ln w="38100" cap="flat">
            <a:solidFill>
              <a:srgbClr val="0070C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6" name="Group 6"/>
          <p:cNvGrpSpPr/>
          <p:nvPr/>
        </p:nvGrpSpPr>
        <p:grpSpPr>
          <a:xfrm>
            <a:off x="0" y="9314481"/>
            <a:ext cx="618132" cy="1019951"/>
            <a:chOff x="0" y="0"/>
            <a:chExt cx="162800" cy="2686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800" cy="268629"/>
            </a:xfrm>
            <a:custGeom>
              <a:avLst/>
              <a:gdLst/>
              <a:ahLst/>
              <a:cxnLst/>
              <a:rect l="l" t="t" r="r" b="b"/>
              <a:pathLst>
                <a:path w="162800" h="268629">
                  <a:moveTo>
                    <a:pt x="0" y="0"/>
                  </a:moveTo>
                  <a:lnTo>
                    <a:pt x="162800" y="0"/>
                  </a:lnTo>
                  <a:lnTo>
                    <a:pt x="162800" y="268629"/>
                  </a:lnTo>
                  <a:lnTo>
                    <a:pt x="0" y="268629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2800" cy="316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794536" y="3478340"/>
            <a:ext cx="8369404" cy="4247472"/>
          </a:xfrm>
          <a:custGeom>
            <a:avLst/>
            <a:gdLst/>
            <a:ahLst/>
            <a:cxnLst/>
            <a:rect l="l" t="t" r="r" b="b"/>
            <a:pathLst>
              <a:path w="8369404" h="4247472">
                <a:moveTo>
                  <a:pt x="0" y="0"/>
                </a:moveTo>
                <a:lnTo>
                  <a:pt x="8369404" y="0"/>
                </a:lnTo>
                <a:lnTo>
                  <a:pt x="8369404" y="4247472"/>
                </a:lnTo>
                <a:lnTo>
                  <a:pt x="0" y="4247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0" name="Freeform 10"/>
          <p:cNvSpPr/>
          <p:nvPr/>
        </p:nvSpPr>
        <p:spPr>
          <a:xfrm>
            <a:off x="9571794" y="2427197"/>
            <a:ext cx="8040457" cy="5438273"/>
          </a:xfrm>
          <a:custGeom>
            <a:avLst/>
            <a:gdLst/>
            <a:ahLst/>
            <a:cxnLst/>
            <a:rect l="l" t="t" r="r" b="b"/>
            <a:pathLst>
              <a:path w="8040457" h="5438273">
                <a:moveTo>
                  <a:pt x="0" y="0"/>
                </a:moveTo>
                <a:lnTo>
                  <a:pt x="8040457" y="0"/>
                </a:lnTo>
                <a:lnTo>
                  <a:pt x="8040457" y="5438273"/>
                </a:lnTo>
                <a:lnTo>
                  <a:pt x="0" y="54382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1" name="TextBox 11"/>
          <p:cNvSpPr txBox="1"/>
          <p:nvPr/>
        </p:nvSpPr>
        <p:spPr>
          <a:xfrm>
            <a:off x="1589072" y="1822142"/>
            <a:ext cx="7271363" cy="490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5"/>
              </a:lnSpc>
            </a:pPr>
            <a:r>
              <a:rPr lang="en-US" sz="280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Model reference adaptive control (MRAC)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84322" y="709563"/>
            <a:ext cx="13656165" cy="589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5"/>
              </a:lnSpc>
            </a:pPr>
            <a:r>
              <a:rPr lang="en-US" sz="3403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Doğrusal Olmayan Uçuş Kontrolü (Non-Linear Flight Control)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9456842"/>
            <a:ext cx="11552887" cy="65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Roy, R., Islam, M., Sadman, N., Mahmud, M. A. P., Gupta, K. D., &amp; Ahsan, M. M. (2021). A review on comparative remarks, performance evaluation and improvement strategies of quadrotor controllers. 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Technologies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75765" y="7649612"/>
            <a:ext cx="5336599" cy="34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1803" b="1" i="1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Figure 12.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 A block diagram of adaptive control.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923723" y="7783865"/>
            <a:ext cx="6122866" cy="34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1803" b="1" i="1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Figure 13.</a:t>
            </a: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 A Block diagram of model reference adaptive control.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285319" y="9456842"/>
            <a:ext cx="2172742" cy="34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3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Reference </a:t>
            </a:r>
            <a:r>
              <a:rPr lang="en-US" sz="180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[1],  [5]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8903</TotalTime>
  <Words>1634</Words>
  <Application>Microsoft Office PowerPoint</Application>
  <PresentationFormat>Özel</PresentationFormat>
  <Paragraphs>103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22" baseType="lpstr">
      <vt:lpstr>Times New Roman</vt:lpstr>
      <vt:lpstr>Arial</vt:lpstr>
      <vt:lpstr>Times New Roman Bold Italics</vt:lpstr>
      <vt:lpstr>Noto Kufi Arabic Bold</vt:lpstr>
      <vt:lpstr>Inter Bold</vt:lpstr>
      <vt:lpstr>Calibri</vt:lpstr>
      <vt:lpstr>Times New Roman Bold</vt:lpstr>
      <vt:lpstr>Inter</vt:lpstr>
      <vt:lpstr>Times New Roman Italics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 ARGE TEKNOLOJİ VE YAZILIM A.Ş.</dc:title>
  <cp:lastModifiedBy>ibrahim helli</cp:lastModifiedBy>
  <cp:revision>2</cp:revision>
  <dcterms:created xsi:type="dcterms:W3CDTF">2006-08-16T00:00:00Z</dcterms:created>
  <dcterms:modified xsi:type="dcterms:W3CDTF">2025-04-02T16:28:39Z</dcterms:modified>
  <dc:identifier>DAGhIF4OTEA</dc:identifier>
</cp:coreProperties>
</file>