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nter Bold" charset="1" panose="020B0802030000000004"/>
      <p:regular r:id="rId19"/>
    </p:embeddedFont>
    <p:embeddedFont>
      <p:font typeface="Times New Roman Bold Italics" charset="1" panose="02030802070405090303"/>
      <p:regular r:id="rId20"/>
    </p:embeddedFont>
    <p:embeddedFont>
      <p:font typeface="Times New Roman Bold" charset="1" panose="02030802070405020303"/>
      <p:regular r:id="rId21"/>
    </p:embeddedFont>
    <p:embeddedFont>
      <p:font typeface="Inter" charset="1" panose="020B0502030000000004"/>
      <p:regular r:id="rId22"/>
    </p:embeddedFont>
    <p:embeddedFont>
      <p:font typeface="Times New Roman Italics" charset="1" panose="02030502070405090303"/>
      <p:regular r:id="rId23"/>
    </p:embeddedFont>
    <p:embeddedFont>
      <p:font typeface="Times New Roman" charset="1" panose="02030502070405020303"/>
      <p:regular r:id="rId24"/>
    </p:embeddedFont>
    <p:embeddedFont>
      <p:font typeface="Noto Kufi Arabic Bold" charset="1" panose="020B08060308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14103" y="1133085"/>
            <a:ext cx="1586530" cy="1586530"/>
          </a:xfrm>
          <a:custGeom>
            <a:avLst/>
            <a:gdLst/>
            <a:ahLst/>
            <a:cxnLst/>
            <a:rect r="r" b="b" t="t" l="l"/>
            <a:pathLst>
              <a:path h="1586530" w="1586530">
                <a:moveTo>
                  <a:pt x="0" y="0"/>
                </a:moveTo>
                <a:lnTo>
                  <a:pt x="1586530" y="0"/>
                </a:lnTo>
                <a:lnTo>
                  <a:pt x="1586530" y="1586530"/>
                </a:lnTo>
                <a:lnTo>
                  <a:pt x="0" y="1586530"/>
                </a:lnTo>
                <a:lnTo>
                  <a:pt x="0" y="0"/>
                </a:lnTo>
                <a:close/>
              </a:path>
            </a:pathLst>
          </a:custGeom>
          <a:blipFill>
            <a:blip r:embed="rId2"/>
            <a:stretch>
              <a:fillRect l="0" t="0" r="0" b="0"/>
            </a:stretch>
          </a:blipFill>
        </p:spPr>
      </p:sp>
      <p:grpSp>
        <p:nvGrpSpPr>
          <p:cNvPr name="Group 3" id="3"/>
          <p:cNvGrpSpPr/>
          <p:nvPr/>
        </p:nvGrpSpPr>
        <p:grpSpPr>
          <a:xfrm rot="0">
            <a:off x="0" y="0"/>
            <a:ext cx="18288000" cy="470139"/>
            <a:chOff x="0" y="0"/>
            <a:chExt cx="4816593" cy="123823"/>
          </a:xfrm>
        </p:grpSpPr>
        <p:sp>
          <p:nvSpPr>
            <p:cNvPr name="Freeform 4" id="4"/>
            <p:cNvSpPr/>
            <p:nvPr/>
          </p:nvSpPr>
          <p:spPr>
            <a:xfrm flipH="false" flipV="false" rot="0">
              <a:off x="0" y="0"/>
              <a:ext cx="4816592" cy="123823"/>
            </a:xfrm>
            <a:custGeom>
              <a:avLst/>
              <a:gdLst/>
              <a:ahLst/>
              <a:cxnLst/>
              <a:rect r="r" b="b" t="t" l="l"/>
              <a:pathLst>
                <a:path h="123823" w="4816592">
                  <a:moveTo>
                    <a:pt x="0" y="0"/>
                  </a:moveTo>
                  <a:lnTo>
                    <a:pt x="4816592" y="0"/>
                  </a:lnTo>
                  <a:lnTo>
                    <a:pt x="4816592" y="123823"/>
                  </a:lnTo>
                  <a:lnTo>
                    <a:pt x="0" y="123823"/>
                  </a:lnTo>
                  <a:close/>
                </a:path>
              </a:pathLst>
            </a:custGeom>
            <a:solidFill>
              <a:srgbClr val="0070C0"/>
            </a:solidFill>
          </p:spPr>
        </p:sp>
        <p:sp>
          <p:nvSpPr>
            <p:cNvPr name="TextBox 5" id="5"/>
            <p:cNvSpPr txBox="true"/>
            <p:nvPr/>
          </p:nvSpPr>
          <p:spPr>
            <a:xfrm>
              <a:off x="0" y="-47625"/>
              <a:ext cx="4816593" cy="1714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9314481"/>
            <a:ext cx="618132" cy="1019951"/>
            <a:chOff x="0" y="0"/>
            <a:chExt cx="162800" cy="268629"/>
          </a:xfrm>
        </p:grpSpPr>
        <p:sp>
          <p:nvSpPr>
            <p:cNvPr name="Freeform 7" id="7"/>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8" id="8"/>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725802" y="1028700"/>
            <a:ext cx="5888301" cy="1795300"/>
          </a:xfrm>
          <a:custGeom>
            <a:avLst/>
            <a:gdLst/>
            <a:ahLst/>
            <a:cxnLst/>
            <a:rect r="r" b="b" t="t" l="l"/>
            <a:pathLst>
              <a:path h="1795300" w="5888301">
                <a:moveTo>
                  <a:pt x="0" y="0"/>
                </a:moveTo>
                <a:lnTo>
                  <a:pt x="5888301" y="0"/>
                </a:lnTo>
                <a:lnTo>
                  <a:pt x="5888301" y="1795300"/>
                </a:lnTo>
                <a:lnTo>
                  <a:pt x="0" y="1795300"/>
                </a:lnTo>
                <a:lnTo>
                  <a:pt x="0" y="0"/>
                </a:lnTo>
                <a:close/>
              </a:path>
            </a:pathLst>
          </a:custGeom>
          <a:blipFill>
            <a:blip r:embed="rId3"/>
            <a:stretch>
              <a:fillRect l="-7177" t="-83623" r="0" b="-80020"/>
            </a:stretch>
          </a:blipFill>
        </p:spPr>
      </p:sp>
      <p:sp>
        <p:nvSpPr>
          <p:cNvPr name="TextBox 10" id="10"/>
          <p:cNvSpPr txBox="true"/>
          <p:nvPr/>
        </p:nvSpPr>
        <p:spPr>
          <a:xfrm rot="0">
            <a:off x="10343515" y="1249971"/>
            <a:ext cx="5201788" cy="1276557"/>
          </a:xfrm>
          <a:prstGeom prst="rect">
            <a:avLst/>
          </a:prstGeom>
        </p:spPr>
        <p:txBody>
          <a:bodyPr anchor="t" rtlCol="false" tIns="0" lIns="0" bIns="0" rIns="0">
            <a:spAutoFit/>
          </a:bodyPr>
          <a:lstStyle/>
          <a:p>
            <a:pPr algn="l">
              <a:lnSpc>
                <a:spcPts val="5110"/>
              </a:lnSpc>
            </a:pPr>
            <a:r>
              <a:rPr lang="en-US" sz="3650" b="true">
                <a:solidFill>
                  <a:srgbClr val="000000"/>
                </a:solidFill>
                <a:latin typeface="Inter Bold"/>
                <a:ea typeface="Inter Bold"/>
                <a:cs typeface="Inter Bold"/>
                <a:sym typeface="Inter Bold"/>
              </a:rPr>
              <a:t>SAR ARGE TEKNOLOJİ VE YAZILIM A.Ş.</a:t>
            </a:r>
          </a:p>
        </p:txBody>
      </p:sp>
      <p:sp>
        <p:nvSpPr>
          <p:cNvPr name="TextBox 11" id="11"/>
          <p:cNvSpPr txBox="true"/>
          <p:nvPr/>
        </p:nvSpPr>
        <p:spPr>
          <a:xfrm rot="0">
            <a:off x="2742697" y="4474894"/>
            <a:ext cx="12802606" cy="1261011"/>
          </a:xfrm>
          <a:prstGeom prst="rect">
            <a:avLst/>
          </a:prstGeom>
        </p:spPr>
        <p:txBody>
          <a:bodyPr anchor="t" rtlCol="false" tIns="0" lIns="0" bIns="0" rIns="0">
            <a:spAutoFit/>
          </a:bodyPr>
          <a:lstStyle/>
          <a:p>
            <a:pPr algn="ctr">
              <a:lnSpc>
                <a:spcPts val="5045"/>
              </a:lnSpc>
            </a:pPr>
            <a:r>
              <a:rPr lang="en-US" sz="3603" b="true">
                <a:solidFill>
                  <a:srgbClr val="000000"/>
                </a:solidFill>
                <a:latin typeface="Inter Bold"/>
                <a:ea typeface="Inter Bold"/>
                <a:cs typeface="Inter Bold"/>
                <a:sym typeface="Inter Bold"/>
              </a:rPr>
              <a:t>Döner kanatlı kamikaze insansız hava araçlarının (İHA) güdüm yöntemlerinin araştırılması</a:t>
            </a:r>
          </a:p>
        </p:txBody>
      </p:sp>
      <p:sp>
        <p:nvSpPr>
          <p:cNvPr name="TextBox 12" id="12"/>
          <p:cNvSpPr txBox="true"/>
          <p:nvPr/>
        </p:nvSpPr>
        <p:spPr>
          <a:xfrm rot="0">
            <a:off x="6923886" y="5876499"/>
            <a:ext cx="4440228" cy="689511"/>
          </a:xfrm>
          <a:prstGeom prst="rect">
            <a:avLst/>
          </a:prstGeom>
        </p:spPr>
        <p:txBody>
          <a:bodyPr anchor="t" rtlCol="false" tIns="0" lIns="0" bIns="0" rIns="0">
            <a:spAutoFit/>
          </a:bodyPr>
          <a:lstStyle/>
          <a:p>
            <a:pPr algn="ctr">
              <a:lnSpc>
                <a:spcPts val="5045"/>
              </a:lnSpc>
            </a:pPr>
            <a:r>
              <a:rPr lang="en-US" b="true" sz="3603" i="true">
                <a:solidFill>
                  <a:srgbClr val="000000"/>
                </a:solidFill>
                <a:latin typeface="Times New Roman Bold Italics"/>
                <a:ea typeface="Times New Roman Bold Italics"/>
                <a:cs typeface="Times New Roman Bold Italics"/>
                <a:sym typeface="Times New Roman Bold Italics"/>
              </a:rPr>
              <a:t>Staj Başvuru Sunumu</a:t>
            </a:r>
          </a:p>
        </p:txBody>
      </p:sp>
      <p:sp>
        <p:nvSpPr>
          <p:cNvPr name="TextBox 13" id="13"/>
          <p:cNvSpPr txBox="true"/>
          <p:nvPr/>
        </p:nvSpPr>
        <p:spPr>
          <a:xfrm rot="0">
            <a:off x="7676157" y="6706604"/>
            <a:ext cx="2935686" cy="1327686"/>
          </a:xfrm>
          <a:prstGeom prst="rect">
            <a:avLst/>
          </a:prstGeom>
        </p:spPr>
        <p:txBody>
          <a:bodyPr anchor="t" rtlCol="false" tIns="0" lIns="0" bIns="0" rIns="0">
            <a:spAutoFit/>
          </a:bodyPr>
          <a:lstStyle/>
          <a:p>
            <a:pPr algn="ctr">
              <a:lnSpc>
                <a:spcPts val="5045"/>
              </a:lnSpc>
            </a:pPr>
            <a:r>
              <a:rPr lang="en-US" sz="3603" b="true">
                <a:solidFill>
                  <a:srgbClr val="000000"/>
                </a:solidFill>
                <a:latin typeface="Times New Roman Bold"/>
                <a:ea typeface="Times New Roman Bold"/>
                <a:cs typeface="Times New Roman Bold"/>
                <a:sym typeface="Times New Roman Bold"/>
              </a:rPr>
              <a:t>Hazırlayan: İbrahim Helli</a:t>
            </a:r>
          </a:p>
        </p:txBody>
      </p:sp>
      <p:sp>
        <p:nvSpPr>
          <p:cNvPr name="TextBox 14" id="14"/>
          <p:cNvSpPr txBox="true"/>
          <p:nvPr/>
        </p:nvSpPr>
        <p:spPr>
          <a:xfrm rot="0">
            <a:off x="7165858" y="9171606"/>
            <a:ext cx="3956284" cy="689511"/>
          </a:xfrm>
          <a:prstGeom prst="rect">
            <a:avLst/>
          </a:prstGeom>
        </p:spPr>
        <p:txBody>
          <a:bodyPr anchor="t" rtlCol="false" tIns="0" lIns="0" bIns="0" rIns="0">
            <a:spAutoFit/>
          </a:bodyPr>
          <a:lstStyle/>
          <a:p>
            <a:pPr algn="ctr">
              <a:lnSpc>
                <a:spcPts val="5045"/>
              </a:lnSpc>
            </a:pPr>
            <a:r>
              <a:rPr lang="en-US" sz="3603" b="true">
                <a:solidFill>
                  <a:srgbClr val="000000"/>
                </a:solidFill>
                <a:latin typeface="Times New Roman Bold"/>
                <a:ea typeface="Times New Roman Bold"/>
                <a:cs typeface="Times New Roman Bold"/>
                <a:sym typeface="Times New Roman Bold"/>
              </a:rPr>
              <a:t>Tarih : 11.03.2025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9499"/>
            <a:ext cx="1589072" cy="286142"/>
            <a:chOff x="0" y="0"/>
            <a:chExt cx="418521" cy="75363"/>
          </a:xfrm>
        </p:grpSpPr>
        <p:sp>
          <p:nvSpPr>
            <p:cNvPr name="Freeform 3" id="3"/>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4" id="4"/>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6" id="6"/>
          <p:cNvGrpSpPr/>
          <p:nvPr/>
        </p:nvGrpSpPr>
        <p:grpSpPr>
          <a:xfrm rot="0">
            <a:off x="0" y="9314481"/>
            <a:ext cx="618132" cy="1019951"/>
            <a:chOff x="0" y="0"/>
            <a:chExt cx="162800" cy="268629"/>
          </a:xfrm>
        </p:grpSpPr>
        <p:sp>
          <p:nvSpPr>
            <p:cNvPr name="Freeform 7" id="7"/>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8" id="8"/>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3685438"/>
            <a:ext cx="7553903" cy="3206483"/>
          </a:xfrm>
          <a:custGeom>
            <a:avLst/>
            <a:gdLst/>
            <a:ahLst/>
            <a:cxnLst/>
            <a:rect r="r" b="b" t="t" l="l"/>
            <a:pathLst>
              <a:path h="3206483" w="7553903">
                <a:moveTo>
                  <a:pt x="0" y="0"/>
                </a:moveTo>
                <a:lnTo>
                  <a:pt x="7553903" y="0"/>
                </a:lnTo>
                <a:lnTo>
                  <a:pt x="7553903" y="3206483"/>
                </a:lnTo>
                <a:lnTo>
                  <a:pt x="0" y="3206483"/>
                </a:lnTo>
                <a:lnTo>
                  <a:pt x="0" y="0"/>
                </a:lnTo>
                <a:close/>
              </a:path>
            </a:pathLst>
          </a:custGeom>
          <a:blipFill>
            <a:blip r:embed="rId2"/>
            <a:stretch>
              <a:fillRect l="0" t="0" r="-1766" b="0"/>
            </a:stretch>
          </a:blipFill>
        </p:spPr>
      </p:sp>
      <p:sp>
        <p:nvSpPr>
          <p:cNvPr name="Freeform 10" id="10"/>
          <p:cNvSpPr/>
          <p:nvPr/>
        </p:nvSpPr>
        <p:spPr>
          <a:xfrm flipH="false" flipV="false" rot="0">
            <a:off x="8836479" y="3685438"/>
            <a:ext cx="4356192" cy="3806123"/>
          </a:xfrm>
          <a:custGeom>
            <a:avLst/>
            <a:gdLst/>
            <a:ahLst/>
            <a:cxnLst/>
            <a:rect r="r" b="b" t="t" l="l"/>
            <a:pathLst>
              <a:path h="3806123" w="4356192">
                <a:moveTo>
                  <a:pt x="0" y="0"/>
                </a:moveTo>
                <a:lnTo>
                  <a:pt x="4356193" y="0"/>
                </a:lnTo>
                <a:lnTo>
                  <a:pt x="4356193" y="3806124"/>
                </a:lnTo>
                <a:lnTo>
                  <a:pt x="0" y="3806124"/>
                </a:lnTo>
                <a:lnTo>
                  <a:pt x="0" y="0"/>
                </a:lnTo>
                <a:close/>
              </a:path>
            </a:pathLst>
          </a:custGeom>
          <a:blipFill>
            <a:blip r:embed="rId3"/>
            <a:stretch>
              <a:fillRect l="0" t="0" r="0" b="0"/>
            </a:stretch>
          </a:blipFill>
        </p:spPr>
      </p:sp>
      <p:sp>
        <p:nvSpPr>
          <p:cNvPr name="Freeform 11" id="11"/>
          <p:cNvSpPr/>
          <p:nvPr/>
        </p:nvSpPr>
        <p:spPr>
          <a:xfrm flipH="false" flipV="false" rot="0">
            <a:off x="13449847" y="3685438"/>
            <a:ext cx="4286175" cy="3806123"/>
          </a:xfrm>
          <a:custGeom>
            <a:avLst/>
            <a:gdLst/>
            <a:ahLst/>
            <a:cxnLst/>
            <a:rect r="r" b="b" t="t" l="l"/>
            <a:pathLst>
              <a:path h="3806123" w="4286175">
                <a:moveTo>
                  <a:pt x="0" y="0"/>
                </a:moveTo>
                <a:lnTo>
                  <a:pt x="4286174" y="0"/>
                </a:lnTo>
                <a:lnTo>
                  <a:pt x="4286174" y="3806124"/>
                </a:lnTo>
                <a:lnTo>
                  <a:pt x="0" y="3806124"/>
                </a:lnTo>
                <a:lnTo>
                  <a:pt x="0" y="0"/>
                </a:lnTo>
                <a:close/>
              </a:path>
            </a:pathLst>
          </a:custGeom>
          <a:blipFill>
            <a:blip r:embed="rId4"/>
            <a:stretch>
              <a:fillRect l="0" t="0" r="0" b="0"/>
            </a:stretch>
          </a:blipFill>
        </p:spPr>
      </p:sp>
      <p:sp>
        <p:nvSpPr>
          <p:cNvPr name="TextBox 12" id="12"/>
          <p:cNvSpPr txBox="true"/>
          <p:nvPr/>
        </p:nvSpPr>
        <p:spPr>
          <a:xfrm rot="0">
            <a:off x="1684322" y="709563"/>
            <a:ext cx="10338506" cy="589816"/>
          </a:xfrm>
          <a:prstGeom prst="rect">
            <a:avLst/>
          </a:prstGeom>
        </p:spPr>
        <p:txBody>
          <a:bodyPr anchor="t" rtlCol="false" tIns="0" lIns="0" bIns="0" rIns="0">
            <a:spAutoFit/>
          </a:bodyPr>
          <a:lstStyle/>
          <a:p>
            <a:pPr algn="l">
              <a:lnSpc>
                <a:spcPts val="4765"/>
              </a:lnSpc>
            </a:pPr>
            <a:r>
              <a:rPr lang="en-US" sz="3403" b="true">
                <a:solidFill>
                  <a:srgbClr val="000000"/>
                </a:solidFill>
                <a:latin typeface="Inter Bold"/>
                <a:ea typeface="Inter Bold"/>
                <a:cs typeface="Inter Bold"/>
                <a:sym typeface="Inter Bold"/>
              </a:rPr>
              <a:t>Terminal Güdüm</a:t>
            </a:r>
          </a:p>
        </p:txBody>
      </p:sp>
      <p:sp>
        <p:nvSpPr>
          <p:cNvPr name="TextBox 13" id="13"/>
          <p:cNvSpPr txBox="true"/>
          <p:nvPr/>
        </p:nvSpPr>
        <p:spPr>
          <a:xfrm rot="0">
            <a:off x="618132" y="1663178"/>
            <a:ext cx="16436695" cy="490756"/>
          </a:xfrm>
          <a:prstGeom prst="rect">
            <a:avLst/>
          </a:prstGeom>
        </p:spPr>
        <p:txBody>
          <a:bodyPr anchor="t" rtlCol="false" tIns="0" lIns="0" bIns="0" rIns="0">
            <a:spAutoFit/>
          </a:bodyPr>
          <a:lstStyle/>
          <a:p>
            <a:pPr algn="l">
              <a:lnSpc>
                <a:spcPts val="3925"/>
              </a:lnSpc>
            </a:pPr>
            <a:r>
              <a:rPr lang="en-US" sz="2803">
                <a:solidFill>
                  <a:srgbClr val="000000"/>
                </a:solidFill>
                <a:latin typeface="Inter"/>
                <a:ea typeface="Inter"/>
                <a:cs typeface="Inter"/>
                <a:sym typeface="Inter"/>
              </a:rPr>
              <a:t>Derin Öğrenme Tabanlı Hedef Takibi ve Dalış algoritması örnek uygulama</a:t>
            </a:r>
          </a:p>
        </p:txBody>
      </p:sp>
      <p:sp>
        <p:nvSpPr>
          <p:cNvPr name="TextBox 14" id="14"/>
          <p:cNvSpPr txBox="true"/>
          <p:nvPr/>
        </p:nvSpPr>
        <p:spPr>
          <a:xfrm rot="0">
            <a:off x="2043976" y="7123947"/>
            <a:ext cx="5523350" cy="659030"/>
          </a:xfrm>
          <a:prstGeom prst="rect">
            <a:avLst/>
          </a:prstGeom>
        </p:spPr>
        <p:txBody>
          <a:bodyPr anchor="t" rtlCol="false" tIns="0" lIns="0" bIns="0" rIns="0">
            <a:spAutoFit/>
          </a:bodyPr>
          <a:lstStyle/>
          <a:p>
            <a:pPr algn="ctr">
              <a:lnSpc>
                <a:spcPts val="2525"/>
              </a:lnSpc>
            </a:pPr>
            <a:r>
              <a:rPr lang="en-US" b="true" sz="1803" i="true">
                <a:solidFill>
                  <a:srgbClr val="000000"/>
                </a:solidFill>
                <a:latin typeface="Times New Roman Bold Italics"/>
                <a:ea typeface="Times New Roman Bold Italics"/>
                <a:cs typeface="Times New Roman Bold Italics"/>
                <a:sym typeface="Times New Roman Bold Italics"/>
              </a:rPr>
              <a:t>Şekil 11.</a:t>
            </a:r>
            <a:r>
              <a:rPr lang="en-US" sz="1803" i="true">
                <a:solidFill>
                  <a:srgbClr val="000000"/>
                </a:solidFill>
                <a:latin typeface="Times New Roman Italics"/>
                <a:ea typeface="Times New Roman Italics"/>
                <a:cs typeface="Times New Roman Italics"/>
                <a:sym typeface="Times New Roman Italics"/>
              </a:rPr>
              <a:t> KİHA'nın,</a:t>
            </a:r>
            <a:r>
              <a:rPr lang="en-US" b="true" sz="1803" i="true">
                <a:solidFill>
                  <a:srgbClr val="000000"/>
                </a:solidFill>
                <a:latin typeface="Times New Roman Bold Italics"/>
                <a:ea typeface="Times New Roman Bold Italics"/>
                <a:cs typeface="Times New Roman Bold Italics"/>
                <a:sym typeface="Times New Roman Bold Italics"/>
              </a:rPr>
              <a:t> a)</a:t>
            </a:r>
            <a:r>
              <a:rPr lang="en-US" sz="1803" i="true">
                <a:solidFill>
                  <a:srgbClr val="000000"/>
                </a:solidFill>
                <a:latin typeface="Times New Roman Italics"/>
                <a:ea typeface="Times New Roman Italics"/>
                <a:cs typeface="Times New Roman Italics"/>
                <a:sym typeface="Times New Roman Italics"/>
              </a:rPr>
              <a:t> 2 boyutlu kuvvet denge gösterimi,</a:t>
            </a:r>
            <a:r>
              <a:rPr lang="en-US" b="true" sz="1803" i="true">
                <a:solidFill>
                  <a:srgbClr val="000000"/>
                </a:solidFill>
                <a:latin typeface="Times New Roman Bold Italics"/>
                <a:ea typeface="Times New Roman Bold Italics"/>
                <a:cs typeface="Times New Roman Bold Italics"/>
                <a:sym typeface="Times New Roman Bold Italics"/>
              </a:rPr>
              <a:t> b)</a:t>
            </a:r>
            <a:r>
              <a:rPr lang="en-US" sz="1803" i="true">
                <a:solidFill>
                  <a:srgbClr val="000000"/>
                </a:solidFill>
                <a:latin typeface="Times New Roman Italics"/>
                <a:ea typeface="Times New Roman Italics"/>
                <a:cs typeface="Times New Roman Italics"/>
                <a:sym typeface="Times New Roman Italics"/>
              </a:rPr>
              <a:t> hıza bağlı hedef dalış modellemesi  </a:t>
            </a:r>
            <a:r>
              <a:rPr lang="en-US" sz="1803" i="true">
                <a:solidFill>
                  <a:srgbClr val="000000"/>
                </a:solidFill>
                <a:latin typeface="Times New Roman Italics"/>
                <a:ea typeface="Times New Roman Italics"/>
                <a:cs typeface="Times New Roman Italics"/>
                <a:sym typeface="Times New Roman Italics"/>
              </a:rPr>
              <a:t>  </a:t>
            </a:r>
          </a:p>
        </p:txBody>
      </p:sp>
      <p:sp>
        <p:nvSpPr>
          <p:cNvPr name="TextBox 15" id="15"/>
          <p:cNvSpPr txBox="true"/>
          <p:nvPr/>
        </p:nvSpPr>
        <p:spPr>
          <a:xfrm rot="0">
            <a:off x="879773" y="2343830"/>
            <a:ext cx="16436695" cy="895885"/>
          </a:xfrm>
          <a:prstGeom prst="rect">
            <a:avLst/>
          </a:prstGeom>
        </p:spPr>
        <p:txBody>
          <a:bodyPr anchor="t" rtlCol="false" tIns="0" lIns="0" bIns="0" rIns="0">
            <a:spAutoFit/>
          </a:bodyPr>
          <a:lstStyle/>
          <a:p>
            <a:pPr algn="l" marL="562186" indent="-281093" lvl="1">
              <a:lnSpc>
                <a:spcPts val="3645"/>
              </a:lnSpc>
              <a:buFont typeface="Arial"/>
              <a:buChar char="•"/>
            </a:pPr>
            <a:r>
              <a:rPr lang="en-US" sz="2603">
                <a:solidFill>
                  <a:srgbClr val="000000"/>
                </a:solidFill>
                <a:latin typeface="Inter"/>
                <a:ea typeface="Inter"/>
                <a:cs typeface="Inter"/>
                <a:sym typeface="Inter"/>
              </a:rPr>
              <a:t>Derin Öğrenme Tabanlı Hedef Takibi için Faster R-CNN modeli ve KCF Tracker Algoritması uygulanmıştır</a:t>
            </a:r>
          </a:p>
        </p:txBody>
      </p:sp>
      <p:sp>
        <p:nvSpPr>
          <p:cNvPr name="TextBox 16" id="16"/>
          <p:cNvSpPr txBox="true"/>
          <p:nvPr/>
        </p:nvSpPr>
        <p:spPr>
          <a:xfrm rot="0">
            <a:off x="1028700" y="9409731"/>
            <a:ext cx="10486954" cy="659030"/>
          </a:xfrm>
          <a:prstGeom prst="rect">
            <a:avLst/>
          </a:prstGeom>
        </p:spPr>
        <p:txBody>
          <a:bodyPr anchor="t" rtlCol="false" tIns="0" lIns="0" bIns="0" rIns="0">
            <a:spAutoFit/>
          </a:bodyPr>
          <a:lstStyle/>
          <a:p>
            <a:pPr algn="l">
              <a:lnSpc>
                <a:spcPts val="2525"/>
              </a:lnSpc>
            </a:pPr>
            <a:r>
              <a:rPr lang="en-US" sz="1803">
                <a:solidFill>
                  <a:srgbClr val="000000"/>
                </a:solidFill>
                <a:latin typeface="Times New Roman"/>
                <a:ea typeface="Times New Roman"/>
                <a:cs typeface="Times New Roman"/>
                <a:sym typeface="Times New Roman"/>
              </a:rPr>
              <a:t>Can, E., Kirklar, B. I., Namdar, M., &amp; Basgumus, A. (2024). Deep learning based target tracking and diving algorithm in Kamikaze UAVs. </a:t>
            </a:r>
            <a:r>
              <a:rPr lang="en-US" sz="1803" i="true">
                <a:solidFill>
                  <a:srgbClr val="000000"/>
                </a:solidFill>
                <a:latin typeface="Times New Roman Italics"/>
                <a:ea typeface="Times New Roman Italics"/>
                <a:cs typeface="Times New Roman Italics"/>
                <a:sym typeface="Times New Roman Italics"/>
              </a:rPr>
              <a:t>2024 Innovations in Intelligent Systems and Applications Conference (ASYU).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9499"/>
            <a:ext cx="1589072" cy="286142"/>
            <a:chOff x="0" y="0"/>
            <a:chExt cx="418521" cy="75363"/>
          </a:xfrm>
        </p:grpSpPr>
        <p:sp>
          <p:nvSpPr>
            <p:cNvPr name="Freeform 3" id="3"/>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4" id="4"/>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6" id="6"/>
          <p:cNvGrpSpPr/>
          <p:nvPr/>
        </p:nvGrpSpPr>
        <p:grpSpPr>
          <a:xfrm rot="0">
            <a:off x="0" y="9314481"/>
            <a:ext cx="618132" cy="1019951"/>
            <a:chOff x="0" y="0"/>
            <a:chExt cx="162800" cy="268629"/>
          </a:xfrm>
        </p:grpSpPr>
        <p:sp>
          <p:nvSpPr>
            <p:cNvPr name="Freeform 7" id="7"/>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8" id="8"/>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794536" y="4538292"/>
            <a:ext cx="7880821" cy="3925138"/>
          </a:xfrm>
          <a:custGeom>
            <a:avLst/>
            <a:gdLst/>
            <a:ahLst/>
            <a:cxnLst/>
            <a:rect r="r" b="b" t="t" l="l"/>
            <a:pathLst>
              <a:path h="3925138" w="7880821">
                <a:moveTo>
                  <a:pt x="0" y="0"/>
                </a:moveTo>
                <a:lnTo>
                  <a:pt x="7880821" y="0"/>
                </a:lnTo>
                <a:lnTo>
                  <a:pt x="7880821" y="3925138"/>
                </a:lnTo>
                <a:lnTo>
                  <a:pt x="0" y="3925138"/>
                </a:lnTo>
                <a:lnTo>
                  <a:pt x="0" y="0"/>
                </a:lnTo>
                <a:close/>
              </a:path>
            </a:pathLst>
          </a:custGeom>
          <a:blipFill>
            <a:blip r:embed="rId2"/>
            <a:stretch>
              <a:fillRect l="0" t="0" r="0" b="0"/>
            </a:stretch>
          </a:blipFill>
        </p:spPr>
      </p:sp>
      <p:sp>
        <p:nvSpPr>
          <p:cNvPr name="Freeform 10" id="10"/>
          <p:cNvSpPr/>
          <p:nvPr/>
        </p:nvSpPr>
        <p:spPr>
          <a:xfrm flipH="false" flipV="false" rot="0">
            <a:off x="9098120" y="4557935"/>
            <a:ext cx="7537088" cy="3885853"/>
          </a:xfrm>
          <a:custGeom>
            <a:avLst/>
            <a:gdLst/>
            <a:ahLst/>
            <a:cxnLst/>
            <a:rect r="r" b="b" t="t" l="l"/>
            <a:pathLst>
              <a:path h="3885853" w="7537088">
                <a:moveTo>
                  <a:pt x="0" y="0"/>
                </a:moveTo>
                <a:lnTo>
                  <a:pt x="7537089" y="0"/>
                </a:lnTo>
                <a:lnTo>
                  <a:pt x="7537089" y="3885853"/>
                </a:lnTo>
                <a:lnTo>
                  <a:pt x="0" y="3885853"/>
                </a:lnTo>
                <a:lnTo>
                  <a:pt x="0" y="0"/>
                </a:lnTo>
                <a:close/>
              </a:path>
            </a:pathLst>
          </a:custGeom>
          <a:blipFill>
            <a:blip r:embed="rId3"/>
            <a:stretch>
              <a:fillRect l="0" t="0" r="0" b="0"/>
            </a:stretch>
          </a:blipFill>
        </p:spPr>
      </p:sp>
      <p:sp>
        <p:nvSpPr>
          <p:cNvPr name="TextBox 11" id="11"/>
          <p:cNvSpPr txBox="true"/>
          <p:nvPr/>
        </p:nvSpPr>
        <p:spPr>
          <a:xfrm rot="0">
            <a:off x="1684322" y="709563"/>
            <a:ext cx="10338506" cy="589816"/>
          </a:xfrm>
          <a:prstGeom prst="rect">
            <a:avLst/>
          </a:prstGeom>
        </p:spPr>
        <p:txBody>
          <a:bodyPr anchor="t" rtlCol="false" tIns="0" lIns="0" bIns="0" rIns="0">
            <a:spAutoFit/>
          </a:bodyPr>
          <a:lstStyle/>
          <a:p>
            <a:pPr algn="l">
              <a:lnSpc>
                <a:spcPts val="4765"/>
              </a:lnSpc>
            </a:pPr>
            <a:r>
              <a:rPr lang="en-US" sz="3403" b="true">
                <a:solidFill>
                  <a:srgbClr val="000000"/>
                </a:solidFill>
                <a:latin typeface="Inter Bold"/>
                <a:ea typeface="Inter Bold"/>
                <a:cs typeface="Inter Bold"/>
                <a:sym typeface="Inter Bold"/>
              </a:rPr>
              <a:t>Terminal Güdüm</a:t>
            </a:r>
          </a:p>
        </p:txBody>
      </p:sp>
      <p:sp>
        <p:nvSpPr>
          <p:cNvPr name="TextBox 12" id="12"/>
          <p:cNvSpPr txBox="true"/>
          <p:nvPr/>
        </p:nvSpPr>
        <p:spPr>
          <a:xfrm rot="0">
            <a:off x="618132" y="1663178"/>
            <a:ext cx="14996113" cy="490756"/>
          </a:xfrm>
          <a:prstGeom prst="rect">
            <a:avLst/>
          </a:prstGeom>
        </p:spPr>
        <p:txBody>
          <a:bodyPr anchor="t" rtlCol="false" tIns="0" lIns="0" bIns="0" rIns="0">
            <a:spAutoFit/>
          </a:bodyPr>
          <a:lstStyle/>
          <a:p>
            <a:pPr algn="l">
              <a:lnSpc>
                <a:spcPts val="3925"/>
              </a:lnSpc>
            </a:pPr>
            <a:r>
              <a:rPr lang="en-US" sz="2803">
                <a:solidFill>
                  <a:srgbClr val="000000"/>
                </a:solidFill>
                <a:latin typeface="Inter"/>
                <a:ea typeface="Inter"/>
                <a:cs typeface="Inter"/>
                <a:sym typeface="Inter"/>
              </a:rPr>
              <a:t>Derin Öğrenme Tabanlı Hedef Takibi ve Dalış algoritması örnek uygulama</a:t>
            </a:r>
          </a:p>
        </p:txBody>
      </p:sp>
      <p:sp>
        <p:nvSpPr>
          <p:cNvPr name="TextBox 13" id="13"/>
          <p:cNvSpPr txBox="true"/>
          <p:nvPr/>
        </p:nvSpPr>
        <p:spPr>
          <a:xfrm rot="0">
            <a:off x="1684322" y="8387230"/>
            <a:ext cx="14793936" cy="344705"/>
          </a:xfrm>
          <a:prstGeom prst="rect">
            <a:avLst/>
          </a:prstGeom>
        </p:spPr>
        <p:txBody>
          <a:bodyPr anchor="t" rtlCol="false" tIns="0" lIns="0" bIns="0" rIns="0">
            <a:spAutoFit/>
          </a:bodyPr>
          <a:lstStyle/>
          <a:p>
            <a:pPr algn="ctr">
              <a:lnSpc>
                <a:spcPts val="2525"/>
              </a:lnSpc>
            </a:pPr>
            <a:r>
              <a:rPr lang="en-US" b="true" sz="1803" i="true">
                <a:solidFill>
                  <a:srgbClr val="000000"/>
                </a:solidFill>
                <a:latin typeface="Times New Roman Bold Italics"/>
                <a:ea typeface="Times New Roman Bold Italics"/>
                <a:cs typeface="Times New Roman Bold Italics"/>
                <a:sym typeface="Times New Roman Bold Italics"/>
              </a:rPr>
              <a:t>Şekil 12.</a:t>
            </a:r>
            <a:r>
              <a:rPr lang="en-US" sz="1803" i="true">
                <a:solidFill>
                  <a:srgbClr val="000000"/>
                </a:solidFill>
                <a:latin typeface="Times New Roman Italics"/>
                <a:ea typeface="Times New Roman Italics"/>
                <a:cs typeface="Times New Roman Italics"/>
                <a:sym typeface="Times New Roman Italics"/>
              </a:rPr>
              <a:t>  KİHA’nın, </a:t>
            </a:r>
            <a:r>
              <a:rPr lang="en-US" b="true" sz="1803" i="true">
                <a:solidFill>
                  <a:srgbClr val="000000"/>
                </a:solidFill>
                <a:latin typeface="Times New Roman Bold Italics"/>
                <a:ea typeface="Times New Roman Bold Italics"/>
                <a:cs typeface="Times New Roman Bold Italics"/>
                <a:sym typeface="Times New Roman Bold Italics"/>
              </a:rPr>
              <a:t>a)</a:t>
            </a:r>
            <a:r>
              <a:rPr lang="en-US" sz="1803" i="true">
                <a:solidFill>
                  <a:srgbClr val="000000"/>
                </a:solidFill>
                <a:latin typeface="Times New Roman Italics"/>
                <a:ea typeface="Times New Roman Italics"/>
                <a:cs typeface="Times New Roman Italics"/>
                <a:sym typeface="Times New Roman Italics"/>
              </a:rPr>
              <a:t> derin öğrenme modeli hedef tespit yüzdesi ve FPS değeri, </a:t>
            </a:r>
            <a:r>
              <a:rPr lang="en-US" b="true" sz="1803" i="true">
                <a:solidFill>
                  <a:srgbClr val="000000"/>
                </a:solidFill>
                <a:latin typeface="Times New Roman Bold Italics"/>
                <a:ea typeface="Times New Roman Bold Italics"/>
                <a:cs typeface="Times New Roman Bold Italics"/>
                <a:sym typeface="Times New Roman Bold Italics"/>
              </a:rPr>
              <a:t>b)</a:t>
            </a:r>
            <a:r>
              <a:rPr lang="en-US" sz="1803" i="true">
                <a:solidFill>
                  <a:srgbClr val="000000"/>
                </a:solidFill>
                <a:latin typeface="Times New Roman Italics"/>
                <a:ea typeface="Times New Roman Italics"/>
                <a:cs typeface="Times New Roman Italics"/>
                <a:sym typeface="Times New Roman Italics"/>
              </a:rPr>
              <a:t> hibrit derin öğrenme modelli takip başarısı ve FPS değeri </a:t>
            </a:r>
          </a:p>
        </p:txBody>
      </p:sp>
      <p:sp>
        <p:nvSpPr>
          <p:cNvPr name="TextBox 14" id="14"/>
          <p:cNvSpPr txBox="true"/>
          <p:nvPr/>
        </p:nvSpPr>
        <p:spPr>
          <a:xfrm rot="0">
            <a:off x="879773" y="2225676"/>
            <a:ext cx="17001624" cy="1746442"/>
          </a:xfrm>
          <a:prstGeom prst="rect">
            <a:avLst/>
          </a:prstGeom>
        </p:spPr>
        <p:txBody>
          <a:bodyPr anchor="t" rtlCol="false" tIns="0" lIns="0" bIns="0" rIns="0">
            <a:spAutoFit/>
          </a:bodyPr>
          <a:lstStyle/>
          <a:p>
            <a:pPr algn="l">
              <a:lnSpc>
                <a:spcPts val="3489"/>
              </a:lnSpc>
            </a:pPr>
            <a:r>
              <a:rPr lang="en-US" sz="2492">
                <a:solidFill>
                  <a:srgbClr val="000000"/>
                </a:solidFill>
                <a:latin typeface="Inter"/>
                <a:ea typeface="Inter"/>
                <a:cs typeface="Inter"/>
                <a:sym typeface="Inter"/>
              </a:rPr>
              <a:t>“Bu çalışmada, Quadrotor tipi KİHA’lar için terminal saldırı dalış analizi, hedef takip algoritması ve hedef dalış algoritması sunulmaktadır. KİHA’lar tarafından, hedeflerin imhası için hedef tespit ve hedef dalış algoritması geliştirilmiştir. Önerilen derin öğrenme modelinde %92.94 tespit, %84.07 takip başarısı ve 5.04 FPS değeri gözlenirken, geliştirilen hibrit derin öğrenme modeli ile %99.97 takip yüzdesi ve 156.89 FPS değeri gözlenmiştir.”</a:t>
            </a:r>
          </a:p>
        </p:txBody>
      </p:sp>
      <p:sp>
        <p:nvSpPr>
          <p:cNvPr name="TextBox 15" id="15"/>
          <p:cNvSpPr txBox="true"/>
          <p:nvPr/>
        </p:nvSpPr>
        <p:spPr>
          <a:xfrm rot="0">
            <a:off x="1028700" y="9409731"/>
            <a:ext cx="10486954" cy="659030"/>
          </a:xfrm>
          <a:prstGeom prst="rect">
            <a:avLst/>
          </a:prstGeom>
        </p:spPr>
        <p:txBody>
          <a:bodyPr anchor="t" rtlCol="false" tIns="0" lIns="0" bIns="0" rIns="0">
            <a:spAutoFit/>
          </a:bodyPr>
          <a:lstStyle/>
          <a:p>
            <a:pPr algn="l">
              <a:lnSpc>
                <a:spcPts val="2525"/>
              </a:lnSpc>
            </a:pPr>
            <a:r>
              <a:rPr lang="en-US" sz="1803">
                <a:solidFill>
                  <a:srgbClr val="000000"/>
                </a:solidFill>
                <a:latin typeface="Times New Roman"/>
                <a:ea typeface="Times New Roman"/>
                <a:cs typeface="Times New Roman"/>
                <a:sym typeface="Times New Roman"/>
              </a:rPr>
              <a:t>Can, E., Kirklar, B. I., Namdar, M., &amp; Basgumus, A. (2024). Deep learning based target tracking and diving algorithm in Kamikaze UAVs. </a:t>
            </a:r>
            <a:r>
              <a:rPr lang="en-US" sz="1803" i="true">
                <a:solidFill>
                  <a:srgbClr val="000000"/>
                </a:solidFill>
                <a:latin typeface="Times New Roman Italics"/>
                <a:ea typeface="Times New Roman Italics"/>
                <a:cs typeface="Times New Roman Italics"/>
                <a:sym typeface="Times New Roman Italics"/>
              </a:rPr>
              <a:t>2024 Innovations in Intelligent Systems and Applications Conference (ASYU). </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899499"/>
            <a:ext cx="1589072" cy="286142"/>
            <a:chOff x="0" y="0"/>
            <a:chExt cx="418521" cy="75363"/>
          </a:xfrm>
        </p:grpSpPr>
        <p:sp>
          <p:nvSpPr>
            <p:cNvPr name="Freeform 3" id="3"/>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4" id="4"/>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6" id="6"/>
          <p:cNvGrpSpPr/>
          <p:nvPr/>
        </p:nvGrpSpPr>
        <p:grpSpPr>
          <a:xfrm rot="0">
            <a:off x="0" y="9314481"/>
            <a:ext cx="618132" cy="1019951"/>
            <a:chOff x="0" y="0"/>
            <a:chExt cx="162800" cy="268629"/>
          </a:xfrm>
        </p:grpSpPr>
        <p:sp>
          <p:nvSpPr>
            <p:cNvPr name="Freeform 7" id="7"/>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8" id="8"/>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84322" y="709563"/>
            <a:ext cx="10338506" cy="589816"/>
          </a:xfrm>
          <a:prstGeom prst="rect">
            <a:avLst/>
          </a:prstGeom>
        </p:spPr>
        <p:txBody>
          <a:bodyPr anchor="t" rtlCol="false" tIns="0" lIns="0" bIns="0" rIns="0">
            <a:spAutoFit/>
          </a:bodyPr>
          <a:lstStyle/>
          <a:p>
            <a:pPr algn="l">
              <a:lnSpc>
                <a:spcPts val="4765"/>
              </a:lnSpc>
            </a:pPr>
            <a:r>
              <a:rPr lang="en-US" sz="3403" b="true">
                <a:solidFill>
                  <a:srgbClr val="000000"/>
                </a:solidFill>
                <a:latin typeface="Inter Bold"/>
                <a:ea typeface="Inter Bold"/>
                <a:cs typeface="Inter Bold"/>
                <a:sym typeface="Inter Bold"/>
              </a:rPr>
              <a:t>Kemikaze İHA ve Normal İHA için Kontrolcüler</a:t>
            </a:r>
          </a:p>
        </p:txBody>
      </p:sp>
      <p:sp>
        <p:nvSpPr>
          <p:cNvPr name="TextBox 10" id="10"/>
          <p:cNvSpPr txBox="true"/>
          <p:nvPr/>
        </p:nvSpPr>
        <p:spPr>
          <a:xfrm rot="0">
            <a:off x="618132" y="1663178"/>
            <a:ext cx="16436695" cy="490756"/>
          </a:xfrm>
          <a:prstGeom prst="rect">
            <a:avLst/>
          </a:prstGeom>
        </p:spPr>
        <p:txBody>
          <a:bodyPr anchor="t" rtlCol="false" tIns="0" lIns="0" bIns="0" rIns="0">
            <a:spAutoFit/>
          </a:bodyPr>
          <a:lstStyle/>
          <a:p>
            <a:pPr algn="l">
              <a:lnSpc>
                <a:spcPts val="3925"/>
              </a:lnSpc>
            </a:pPr>
            <a:r>
              <a:rPr lang="en-US" sz="2803">
                <a:solidFill>
                  <a:srgbClr val="000000"/>
                </a:solidFill>
                <a:latin typeface="Inter"/>
                <a:ea typeface="Inter"/>
                <a:cs typeface="Inter"/>
                <a:sym typeface="Inter"/>
              </a:rPr>
              <a:t>Kontrolcülerin Farkları </a:t>
            </a:r>
          </a:p>
        </p:txBody>
      </p:sp>
      <p:sp>
        <p:nvSpPr>
          <p:cNvPr name="TextBox 11" id="11"/>
          <p:cNvSpPr txBox="true"/>
          <p:nvPr/>
        </p:nvSpPr>
        <p:spPr>
          <a:xfrm rot="0">
            <a:off x="1209675" y="2358307"/>
            <a:ext cx="5824875" cy="5840095"/>
          </a:xfrm>
          <a:prstGeom prst="rect">
            <a:avLst/>
          </a:prstGeom>
        </p:spPr>
        <p:txBody>
          <a:bodyPr anchor="t" rtlCol="false" tIns="0" lIns="0" bIns="0" rIns="0">
            <a:spAutoFit/>
          </a:bodyPr>
          <a:lstStyle/>
          <a:p>
            <a:pPr algn="l">
              <a:lnSpc>
                <a:spcPts val="3079"/>
              </a:lnSpc>
            </a:pPr>
            <a:r>
              <a:rPr lang="en-US" sz="2199" b="true">
                <a:solidFill>
                  <a:srgbClr val="000000"/>
                </a:solidFill>
                <a:latin typeface="Inter Bold"/>
                <a:ea typeface="Inter Bold"/>
                <a:cs typeface="Inter Bold"/>
                <a:sym typeface="Inter Bold"/>
              </a:rPr>
              <a:t>Betaflight </a:t>
            </a:r>
          </a:p>
          <a:p>
            <a:pPr algn="l" marL="474979" indent="-237490" lvl="1">
              <a:lnSpc>
                <a:spcPts val="3079"/>
              </a:lnSpc>
              <a:buAutoNum type="arabicPeriod" startAt="1"/>
            </a:pPr>
            <a:r>
              <a:rPr lang="en-US" sz="2199">
                <a:solidFill>
                  <a:srgbClr val="000000"/>
                </a:solidFill>
                <a:latin typeface="Inter"/>
                <a:ea typeface="Inter"/>
                <a:cs typeface="Inter"/>
                <a:sym typeface="Inter"/>
              </a:rPr>
              <a:t>Rate Kontrolcü mekanizması: Mevcut</a:t>
            </a:r>
          </a:p>
          <a:p>
            <a:pPr algn="l" marL="474979" indent="-237490" lvl="1">
              <a:lnSpc>
                <a:spcPts val="3079"/>
              </a:lnSpc>
              <a:buAutoNum type="arabicPeriod" startAt="1"/>
            </a:pPr>
            <a:r>
              <a:rPr lang="en-US" sz="2199">
                <a:solidFill>
                  <a:srgbClr val="000000"/>
                </a:solidFill>
                <a:latin typeface="Inter"/>
                <a:ea typeface="Inter"/>
                <a:cs typeface="Inter"/>
                <a:sym typeface="Inter"/>
              </a:rPr>
              <a:t>Offboard Modu: Desteklenmez</a:t>
            </a:r>
          </a:p>
          <a:p>
            <a:pPr algn="l" marL="474979" indent="-237490" lvl="1">
              <a:lnSpc>
                <a:spcPts val="3079"/>
              </a:lnSpc>
              <a:buAutoNum type="arabicPeriod" startAt="1"/>
            </a:pPr>
            <a:r>
              <a:rPr lang="en-US" sz="2199">
                <a:solidFill>
                  <a:srgbClr val="000000"/>
                </a:solidFill>
                <a:latin typeface="Inter"/>
                <a:ea typeface="Inter"/>
                <a:cs typeface="Inter"/>
                <a:sym typeface="Inter"/>
              </a:rPr>
              <a:t>Açık kaynaklıdır</a:t>
            </a:r>
          </a:p>
          <a:p>
            <a:pPr algn="l" marL="474979" indent="-237490" lvl="1">
              <a:lnSpc>
                <a:spcPts val="3079"/>
              </a:lnSpc>
              <a:buAutoNum type="arabicPeriod" startAt="1"/>
            </a:pPr>
            <a:r>
              <a:rPr lang="en-US" sz="2199">
                <a:solidFill>
                  <a:srgbClr val="000000"/>
                </a:solidFill>
                <a:latin typeface="Inter"/>
                <a:ea typeface="Inter"/>
                <a:cs typeface="Inter"/>
                <a:sym typeface="Inter"/>
              </a:rPr>
              <a:t>Yüksek hız ve manevra kabiliyeti sağlar</a:t>
            </a:r>
          </a:p>
          <a:p>
            <a:pPr algn="l" marL="474979" indent="-237490" lvl="1">
              <a:lnSpc>
                <a:spcPts val="3079"/>
              </a:lnSpc>
              <a:buAutoNum type="arabicPeriod" startAt="1"/>
            </a:pPr>
            <a:r>
              <a:rPr lang="en-US" sz="2199">
                <a:solidFill>
                  <a:srgbClr val="000000"/>
                </a:solidFill>
                <a:latin typeface="Inter"/>
                <a:ea typeface="Inter"/>
                <a:cs typeface="Inter"/>
                <a:sym typeface="Inter"/>
              </a:rPr>
              <a:t>Manuel kontrol için tasarlanmıştır</a:t>
            </a:r>
          </a:p>
          <a:p>
            <a:pPr algn="l" marL="474979" indent="-237490" lvl="1">
              <a:lnSpc>
                <a:spcPts val="3079"/>
              </a:lnSpc>
              <a:buAutoNum type="arabicPeriod" startAt="1"/>
            </a:pPr>
            <a:r>
              <a:rPr lang="en-US" sz="2199">
                <a:solidFill>
                  <a:srgbClr val="000000"/>
                </a:solidFill>
                <a:latin typeface="Inter"/>
                <a:ea typeface="Inter"/>
                <a:cs typeface="Inter"/>
                <a:sym typeface="Inter"/>
              </a:rPr>
              <a:t>Yarış dronları için optimize edilmiştir.</a:t>
            </a:r>
          </a:p>
          <a:p>
            <a:pPr algn="l" marL="474979" indent="-237490" lvl="1">
              <a:lnSpc>
                <a:spcPts val="3079"/>
              </a:lnSpc>
              <a:buAutoNum type="arabicPeriod" startAt="1"/>
            </a:pPr>
            <a:r>
              <a:rPr lang="en-US" sz="2199">
                <a:solidFill>
                  <a:srgbClr val="000000"/>
                </a:solidFill>
                <a:latin typeface="Inter"/>
                <a:ea typeface="Inter"/>
                <a:cs typeface="Inter"/>
                <a:sym typeface="Inter"/>
              </a:rPr>
              <a:t>PID Kontrolcü destekler</a:t>
            </a:r>
          </a:p>
          <a:p>
            <a:pPr algn="l">
              <a:lnSpc>
                <a:spcPts val="3079"/>
              </a:lnSpc>
            </a:pPr>
          </a:p>
          <a:p>
            <a:pPr algn="l">
              <a:lnSpc>
                <a:spcPts val="3079"/>
              </a:lnSpc>
            </a:pPr>
            <a:r>
              <a:rPr lang="en-US" sz="2199" b="true">
                <a:solidFill>
                  <a:srgbClr val="000000"/>
                </a:solidFill>
                <a:latin typeface="Inter Bold"/>
                <a:ea typeface="Inter Bold"/>
                <a:cs typeface="Inter Bold"/>
                <a:sym typeface="Inter Bold"/>
              </a:rPr>
              <a:t>DJI Uçuş Kontrolcüsü</a:t>
            </a:r>
          </a:p>
          <a:p>
            <a:pPr algn="l" marL="474979" indent="-237490" lvl="1">
              <a:lnSpc>
                <a:spcPts val="3079"/>
              </a:lnSpc>
              <a:buAutoNum type="arabicPeriod" startAt="1"/>
            </a:pPr>
            <a:r>
              <a:rPr lang="en-US" sz="2199">
                <a:solidFill>
                  <a:srgbClr val="000000"/>
                </a:solidFill>
                <a:latin typeface="Inter"/>
                <a:ea typeface="Inter"/>
                <a:cs typeface="Inter"/>
                <a:sym typeface="Inter"/>
              </a:rPr>
              <a:t>Rate Kontrolcü: Mevcut.</a:t>
            </a:r>
          </a:p>
          <a:p>
            <a:pPr algn="l" marL="474979" indent="-237490" lvl="1">
              <a:lnSpc>
                <a:spcPts val="3079"/>
              </a:lnSpc>
              <a:buAutoNum type="arabicPeriod" startAt="1"/>
            </a:pPr>
            <a:r>
              <a:rPr lang="en-US" sz="2199">
                <a:solidFill>
                  <a:srgbClr val="000000"/>
                </a:solidFill>
                <a:latin typeface="Inter"/>
                <a:ea typeface="Inter"/>
                <a:cs typeface="Inter"/>
                <a:sym typeface="Inter"/>
              </a:rPr>
              <a:t>Offboard Modu: Desteklenmez</a:t>
            </a:r>
          </a:p>
          <a:p>
            <a:pPr algn="l" marL="474979" indent="-237490" lvl="1">
              <a:lnSpc>
                <a:spcPts val="3079"/>
              </a:lnSpc>
              <a:buAutoNum type="arabicPeriod" startAt="1"/>
            </a:pPr>
            <a:r>
              <a:rPr lang="en-US" sz="2199">
                <a:solidFill>
                  <a:srgbClr val="000000"/>
                </a:solidFill>
                <a:latin typeface="Inter"/>
                <a:ea typeface="Inter"/>
                <a:cs typeface="Inter"/>
                <a:sym typeface="Inter"/>
              </a:rPr>
              <a:t>Kapalı bir ekosisteme sahiptir.</a:t>
            </a:r>
          </a:p>
          <a:p>
            <a:pPr algn="l" marL="474979" indent="-237490" lvl="1">
              <a:lnSpc>
                <a:spcPts val="3079"/>
              </a:lnSpc>
              <a:buAutoNum type="arabicPeriod" startAt="1"/>
            </a:pPr>
            <a:r>
              <a:rPr lang="en-US" sz="2199">
                <a:solidFill>
                  <a:srgbClr val="000000"/>
                </a:solidFill>
                <a:latin typeface="Inter"/>
                <a:ea typeface="Inter"/>
                <a:cs typeface="Inter"/>
                <a:sym typeface="Inter"/>
              </a:rPr>
              <a:t>PID Kontrolcü destekler</a:t>
            </a:r>
          </a:p>
          <a:p>
            <a:pPr algn="l">
              <a:lnSpc>
                <a:spcPts val="3079"/>
              </a:lnSpc>
            </a:pPr>
          </a:p>
        </p:txBody>
      </p:sp>
      <p:sp>
        <p:nvSpPr>
          <p:cNvPr name="TextBox 12" id="12"/>
          <p:cNvSpPr txBox="true"/>
          <p:nvPr/>
        </p:nvSpPr>
        <p:spPr>
          <a:xfrm rot="0">
            <a:off x="7802180" y="2453557"/>
            <a:ext cx="8441295" cy="4277995"/>
          </a:xfrm>
          <a:prstGeom prst="rect">
            <a:avLst/>
          </a:prstGeom>
        </p:spPr>
        <p:txBody>
          <a:bodyPr anchor="t" rtlCol="false" tIns="0" lIns="0" bIns="0" rIns="0">
            <a:spAutoFit/>
          </a:bodyPr>
          <a:lstStyle/>
          <a:p>
            <a:pPr algn="l">
              <a:lnSpc>
                <a:spcPts val="3079"/>
              </a:lnSpc>
            </a:pPr>
            <a:r>
              <a:rPr lang="en-US" sz="2199" b="true">
                <a:solidFill>
                  <a:srgbClr val="000000"/>
                </a:solidFill>
                <a:latin typeface="Inter Bold"/>
                <a:ea typeface="Inter Bold"/>
                <a:cs typeface="Inter Bold"/>
                <a:sym typeface="Inter Bold"/>
              </a:rPr>
              <a:t>PX4-Autopilot</a:t>
            </a:r>
          </a:p>
          <a:p>
            <a:pPr algn="l" marL="474979" indent="-237490" lvl="1">
              <a:lnSpc>
                <a:spcPts val="3079"/>
              </a:lnSpc>
              <a:buAutoNum type="arabicPeriod" startAt="1"/>
            </a:pPr>
            <a:r>
              <a:rPr lang="en-US" sz="2199">
                <a:solidFill>
                  <a:srgbClr val="000000"/>
                </a:solidFill>
                <a:latin typeface="Inter"/>
                <a:ea typeface="Inter"/>
                <a:cs typeface="Inter"/>
                <a:sym typeface="Inter"/>
              </a:rPr>
              <a:t>Rate Kontrolcü mekanizması: Mevcut</a:t>
            </a:r>
          </a:p>
          <a:p>
            <a:pPr algn="l" marL="474979" indent="-237490" lvl="1">
              <a:lnSpc>
                <a:spcPts val="3079"/>
              </a:lnSpc>
              <a:buAutoNum type="arabicPeriod" startAt="1"/>
            </a:pPr>
            <a:r>
              <a:rPr lang="en-US" sz="2199">
                <a:solidFill>
                  <a:srgbClr val="000000"/>
                </a:solidFill>
                <a:latin typeface="Inter"/>
                <a:ea typeface="Inter"/>
                <a:cs typeface="Inter"/>
                <a:sym typeface="Inter"/>
              </a:rPr>
              <a:t>Offboard Modu: Mevcut.</a:t>
            </a:r>
          </a:p>
          <a:p>
            <a:pPr algn="l" marL="474979" indent="-237490" lvl="1">
              <a:lnSpc>
                <a:spcPts val="3079"/>
              </a:lnSpc>
              <a:buAutoNum type="arabicPeriod" startAt="1"/>
            </a:pPr>
            <a:r>
              <a:rPr lang="en-US" sz="2199">
                <a:solidFill>
                  <a:srgbClr val="000000"/>
                </a:solidFill>
                <a:latin typeface="Inter"/>
                <a:ea typeface="Inter"/>
                <a:cs typeface="Inter"/>
                <a:sym typeface="Inter"/>
              </a:rPr>
              <a:t>Açık kaynaklıdır</a:t>
            </a:r>
          </a:p>
          <a:p>
            <a:pPr algn="l" marL="474979" indent="-237490" lvl="1">
              <a:lnSpc>
                <a:spcPts val="3079"/>
              </a:lnSpc>
              <a:buAutoNum type="arabicPeriod" startAt="1"/>
            </a:pPr>
            <a:r>
              <a:rPr lang="en-US" sz="2199">
                <a:solidFill>
                  <a:srgbClr val="000000"/>
                </a:solidFill>
                <a:latin typeface="Inter"/>
                <a:ea typeface="Inter"/>
                <a:cs typeface="Inter"/>
                <a:sym typeface="Inter"/>
              </a:rPr>
              <a:t>Otonom görevler ve hedef tespiti için uygundur. Özellikle karmaşık görevlerde tercih edilir. </a:t>
            </a:r>
          </a:p>
          <a:p>
            <a:pPr algn="l" marL="474979" indent="-237490" lvl="1">
              <a:lnSpc>
                <a:spcPts val="3079"/>
              </a:lnSpc>
              <a:buAutoNum type="arabicPeriod" startAt="1"/>
            </a:pPr>
            <a:r>
              <a:rPr lang="en-US" sz="2199">
                <a:solidFill>
                  <a:srgbClr val="000000"/>
                </a:solidFill>
                <a:latin typeface="Inter"/>
                <a:ea typeface="Inter"/>
                <a:cs typeface="Inter"/>
                <a:sym typeface="Inter"/>
              </a:rPr>
              <a:t>PID ve LQR tabanlı kontrol algoritmalarını destekler, stabilizasyon ve hassas kontrol için kullanılabilir.</a:t>
            </a:r>
          </a:p>
          <a:p>
            <a:pPr algn="l" marL="474979" indent="-237490" lvl="1">
              <a:lnSpc>
                <a:spcPts val="3079"/>
              </a:lnSpc>
              <a:buAutoNum type="arabicPeriod" startAt="1"/>
            </a:pPr>
            <a:r>
              <a:rPr lang="en-US" sz="2199">
                <a:solidFill>
                  <a:srgbClr val="000000"/>
                </a:solidFill>
                <a:latin typeface="Inter"/>
                <a:ea typeface="Inter"/>
                <a:cs typeface="Inter"/>
                <a:sym typeface="Inter"/>
              </a:rPr>
              <a:t>MPC algoritmalarını destekler ve otonom görevlerde rota planlama ve kontrol için kullanılabilir.</a:t>
            </a:r>
          </a:p>
          <a:p>
            <a:pPr algn="l">
              <a:lnSpc>
                <a:spcPts val="3079"/>
              </a:lnSpc>
            </a:pPr>
          </a:p>
        </p:txBody>
      </p:sp>
      <p:sp>
        <p:nvSpPr>
          <p:cNvPr name="TextBox 13" id="13"/>
          <p:cNvSpPr txBox="true"/>
          <p:nvPr/>
        </p:nvSpPr>
        <p:spPr>
          <a:xfrm rot="0">
            <a:off x="1028700" y="9409731"/>
            <a:ext cx="10486954" cy="344705"/>
          </a:xfrm>
          <a:prstGeom prst="rect">
            <a:avLst/>
          </a:prstGeom>
        </p:spPr>
        <p:txBody>
          <a:bodyPr anchor="t" rtlCol="false" tIns="0" lIns="0" bIns="0" rIns="0">
            <a:spAutoFit/>
          </a:bodyPr>
          <a:lstStyle/>
          <a:p>
            <a:pPr algn="l">
              <a:lnSpc>
                <a:spcPts val="2525"/>
              </a:lnSpc>
            </a:pPr>
            <a:r>
              <a:rPr lang="en-US" sz="1803">
                <a:solidFill>
                  <a:srgbClr val="000000"/>
                </a:solidFill>
                <a:latin typeface="Times New Roman"/>
                <a:ea typeface="Times New Roman"/>
                <a:cs typeface="Times New Roman"/>
                <a:sym typeface="Times New Roman"/>
              </a:rPr>
              <a:t>Betaflight </a:t>
            </a:r>
            <a:r>
              <a:rPr lang="en-US" sz="1803">
                <a:solidFill>
                  <a:srgbClr val="000000"/>
                </a:solidFill>
                <a:latin typeface="Times New Roman"/>
                <a:ea typeface="Times New Roman"/>
                <a:cs typeface="Times New Roman"/>
                <a:sym typeface="Times New Roman"/>
              </a:rPr>
              <a:t>Open Source Flight Controller Firmware.</a:t>
            </a:r>
            <a:r>
              <a:rPr lang="en-US" sz="1803" i="true">
                <a:solidFill>
                  <a:srgbClr val="000000"/>
                </a:solidFill>
                <a:latin typeface="Times New Roman Italics"/>
                <a:ea typeface="Times New Roman Italics"/>
                <a:cs typeface="Times New Roman Italics"/>
                <a:sym typeface="Times New Roman Italics"/>
              </a:rPr>
              <a:t> GitHub.</a:t>
            </a:r>
          </a:p>
        </p:txBody>
      </p:sp>
      <p:sp>
        <p:nvSpPr>
          <p:cNvPr name="TextBox 14" id="14"/>
          <p:cNvSpPr txBox="true"/>
          <p:nvPr/>
        </p:nvSpPr>
        <p:spPr>
          <a:xfrm rot="0">
            <a:off x="1028700" y="9748257"/>
            <a:ext cx="8330700" cy="344705"/>
          </a:xfrm>
          <a:prstGeom prst="rect">
            <a:avLst/>
          </a:prstGeom>
        </p:spPr>
        <p:txBody>
          <a:bodyPr anchor="t" rtlCol="false" tIns="0" lIns="0" bIns="0" rIns="0">
            <a:spAutoFit/>
          </a:bodyPr>
          <a:lstStyle/>
          <a:p>
            <a:pPr algn="l">
              <a:lnSpc>
                <a:spcPts val="2525"/>
              </a:lnSpc>
            </a:pPr>
            <a:r>
              <a:rPr lang="en-US" sz="1803">
                <a:solidFill>
                  <a:srgbClr val="000000"/>
                </a:solidFill>
                <a:latin typeface="Times New Roman"/>
                <a:ea typeface="Times New Roman"/>
                <a:cs typeface="Times New Roman"/>
                <a:sym typeface="Times New Roman"/>
              </a:rPr>
              <a:t>PX4 Autopilot Software: Open Source Flight Control </a:t>
            </a:r>
            <a:r>
              <a:rPr lang="en-US" sz="1803">
                <a:solidFill>
                  <a:srgbClr val="000000"/>
                </a:solidFill>
                <a:latin typeface="Times New Roman"/>
                <a:ea typeface="Times New Roman"/>
                <a:cs typeface="Times New Roman"/>
                <a:sym typeface="Times New Roman"/>
              </a:rPr>
              <a:t>Solution for Drones. </a:t>
            </a:r>
            <a:r>
              <a:rPr lang="en-US" sz="1803" i="true">
                <a:solidFill>
                  <a:srgbClr val="000000"/>
                </a:solidFill>
                <a:latin typeface="Times New Roman Italics"/>
                <a:ea typeface="Times New Roman Italics"/>
                <a:cs typeface="Times New Roman Italics"/>
                <a:sym typeface="Times New Roman Italics"/>
              </a:rPr>
              <a:t>GitHub</a:t>
            </a:r>
            <a:r>
              <a:rPr lang="en-US" sz="1803">
                <a:solidFill>
                  <a:srgbClr val="000000"/>
                </a:solidFill>
                <a:latin typeface="Times New Roman"/>
                <a:ea typeface="Times New Roman"/>
                <a:cs typeface="Times New Roman"/>
                <a:sym typeface="Times New Roman"/>
              </a:rPr>
              <a:t>.</a:t>
            </a:r>
          </a:p>
        </p:txBody>
      </p:sp>
      <p:sp>
        <p:nvSpPr>
          <p:cNvPr name="TextBox 15" id="15"/>
          <p:cNvSpPr txBox="true"/>
          <p:nvPr/>
        </p:nvSpPr>
        <p:spPr>
          <a:xfrm rot="0">
            <a:off x="7377931" y="9409731"/>
            <a:ext cx="848498" cy="344705"/>
          </a:xfrm>
          <a:prstGeom prst="rect">
            <a:avLst/>
          </a:prstGeom>
        </p:spPr>
        <p:txBody>
          <a:bodyPr anchor="t" rtlCol="false" tIns="0" lIns="0" bIns="0" rIns="0">
            <a:spAutoFit/>
          </a:bodyPr>
          <a:lstStyle/>
          <a:p>
            <a:pPr algn="l">
              <a:lnSpc>
                <a:spcPts val="2525"/>
              </a:lnSpc>
            </a:pPr>
            <a:r>
              <a:rPr lang="en-US" sz="1803" i="true">
                <a:solidFill>
                  <a:srgbClr val="000000"/>
                </a:solidFill>
                <a:latin typeface="Times New Roman Italics"/>
                <a:ea typeface="Times New Roman Italics"/>
                <a:cs typeface="Times New Roman Italics"/>
                <a:sym typeface="Times New Roman Italics"/>
              </a:rPr>
              <a:t>Copilot.</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84322" y="719088"/>
            <a:ext cx="10338506" cy="580291"/>
          </a:xfrm>
          <a:prstGeom prst="rect">
            <a:avLst/>
          </a:prstGeom>
        </p:spPr>
        <p:txBody>
          <a:bodyPr anchor="t" rtlCol="false" tIns="0" lIns="0" bIns="0" rIns="0">
            <a:spAutoFit/>
          </a:bodyPr>
          <a:lstStyle/>
          <a:p>
            <a:pPr algn="l">
              <a:lnSpc>
                <a:spcPts val="4765"/>
              </a:lnSpc>
            </a:pPr>
            <a:r>
              <a:rPr lang="en-US" sz="3403" b="true">
                <a:solidFill>
                  <a:srgbClr val="000000"/>
                </a:solidFill>
                <a:latin typeface="Noto Kufi Arabic Bold"/>
                <a:ea typeface="Noto Kufi Arabic Bold"/>
                <a:cs typeface="Noto Kufi Arabic Bold"/>
                <a:sym typeface="Noto Kufi Arabic Bold"/>
              </a:rPr>
              <a:t>Kaynakça</a:t>
            </a:r>
          </a:p>
        </p:txBody>
      </p:sp>
      <p:grpSp>
        <p:nvGrpSpPr>
          <p:cNvPr name="Group 3" id="3"/>
          <p:cNvGrpSpPr/>
          <p:nvPr/>
        </p:nvGrpSpPr>
        <p:grpSpPr>
          <a:xfrm rot="0">
            <a:off x="0" y="899499"/>
            <a:ext cx="1589072" cy="286142"/>
            <a:chOff x="0" y="0"/>
            <a:chExt cx="418521" cy="75363"/>
          </a:xfrm>
        </p:grpSpPr>
        <p:sp>
          <p:nvSpPr>
            <p:cNvPr name="Freeform 4" id="4"/>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5" id="5"/>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94536" y="1515599"/>
            <a:ext cx="8525868" cy="7574280"/>
          </a:xfrm>
          <a:prstGeom prst="rect">
            <a:avLst/>
          </a:prstGeom>
        </p:spPr>
        <p:txBody>
          <a:bodyPr anchor="t" rtlCol="false" tIns="0" lIns="0" bIns="0" rIns="0">
            <a:spAutoFit/>
          </a:bodyPr>
          <a:lstStyle/>
          <a:p>
            <a:pPr algn="l">
              <a:lnSpc>
                <a:spcPts val="2520"/>
              </a:lnSpc>
            </a:pPr>
            <a:r>
              <a:rPr lang="en-US" sz="1800">
                <a:solidFill>
                  <a:srgbClr val="000000"/>
                </a:solidFill>
                <a:latin typeface="Times New Roman"/>
                <a:ea typeface="Times New Roman"/>
                <a:cs typeface="Times New Roman"/>
                <a:sym typeface="Times New Roman"/>
              </a:rPr>
              <a:t>Elmas, E. E., &amp; Alkan, M. (2022). Detection and tracking of moving objects with</a:t>
            </a:r>
          </a:p>
          <a:p>
            <a:pPr algn="l">
              <a:lnSpc>
                <a:spcPts val="2520"/>
              </a:lnSpc>
            </a:pPr>
            <a:r>
              <a:rPr lang="en-US" sz="1800">
                <a:solidFill>
                  <a:srgbClr val="000000"/>
                </a:solidFill>
                <a:latin typeface="Times New Roman"/>
                <a:ea typeface="Times New Roman"/>
                <a:cs typeface="Times New Roman"/>
                <a:sym typeface="Times New Roman"/>
              </a:rPr>
              <a:t>      unmanned aerial vehicles.Gazi </a:t>
            </a:r>
            <a:r>
              <a:rPr lang="en-US" sz="1800" i="true">
                <a:solidFill>
                  <a:srgbClr val="000000"/>
                </a:solidFill>
                <a:latin typeface="Times New Roman Italics"/>
                <a:ea typeface="Times New Roman Italics"/>
                <a:cs typeface="Times New Roman Italics"/>
                <a:sym typeface="Times New Roman Italics"/>
              </a:rPr>
              <a:t>Üniversitesi Fen Bilimleri Dergisi</a:t>
            </a:r>
            <a:r>
              <a:rPr lang="en-US" sz="1800">
                <a:solidFill>
                  <a:srgbClr val="000000"/>
                </a:solidFill>
                <a:latin typeface="Times New Roman"/>
                <a:ea typeface="Times New Roman"/>
                <a:cs typeface="Times New Roman"/>
                <a:sym typeface="Times New Roman"/>
              </a:rPr>
              <a:t> Part C: Tasarım ve</a:t>
            </a:r>
          </a:p>
          <a:p>
            <a:pPr algn="l">
              <a:lnSpc>
                <a:spcPts val="2520"/>
              </a:lnSpc>
            </a:pPr>
            <a:r>
              <a:rPr lang="en-US" sz="1800">
                <a:solidFill>
                  <a:srgbClr val="000000"/>
                </a:solidFill>
                <a:latin typeface="Times New Roman"/>
                <a:ea typeface="Times New Roman"/>
                <a:cs typeface="Times New Roman"/>
                <a:sym typeface="Times New Roman"/>
              </a:rPr>
              <a:t>      Teknoloji, 10(4), 1111-1126. https://doi.org/10.29109/gujsc.1199340</a:t>
            </a:r>
          </a:p>
          <a:p>
            <a:pPr algn="l">
              <a:lnSpc>
                <a:spcPts val="2520"/>
              </a:lnSpc>
            </a:pPr>
            <a:r>
              <a:rPr lang="en-US" sz="1800">
                <a:solidFill>
                  <a:srgbClr val="000000"/>
                </a:solidFill>
                <a:latin typeface="Times New Roman"/>
                <a:ea typeface="Times New Roman"/>
                <a:cs typeface="Times New Roman"/>
                <a:sym typeface="Times New Roman"/>
              </a:rPr>
              <a:t>Özdemir, B. (2021, Temmuz 17). Optik Akış (Optical Flow) ile nesne takibi.</a:t>
            </a:r>
            <a:r>
              <a:rPr lang="en-US" sz="1800" i="true">
                <a:solidFill>
                  <a:srgbClr val="000000"/>
                </a:solidFill>
                <a:latin typeface="Times New Roman Italics"/>
                <a:ea typeface="Times New Roman Italics"/>
                <a:cs typeface="Times New Roman Italics"/>
                <a:sym typeface="Times New Roman Italics"/>
              </a:rPr>
              <a:t> Medium</a:t>
            </a:r>
            <a:r>
              <a:rPr lang="en-US" sz="1800">
                <a:solidFill>
                  <a:srgbClr val="000000"/>
                </a:solidFill>
                <a:latin typeface="Times New Roman"/>
                <a:ea typeface="Times New Roman"/>
                <a:cs typeface="Times New Roman"/>
                <a:sym typeface="Times New Roman"/>
              </a:rPr>
              <a:t>.</a:t>
            </a:r>
          </a:p>
          <a:p>
            <a:pPr algn="l">
              <a:lnSpc>
                <a:spcPts val="2520"/>
              </a:lnSpc>
            </a:pPr>
            <a:r>
              <a:rPr lang="en-US" sz="1800">
                <a:solidFill>
                  <a:srgbClr val="000000"/>
                </a:solidFill>
                <a:latin typeface="Times New Roman"/>
                <a:ea typeface="Times New Roman"/>
                <a:cs typeface="Times New Roman"/>
                <a:sym typeface="Times New Roman"/>
              </a:rPr>
              <a:t>      https://burakzdd.medium.com/optik-ak%C4%B1%C5%9F-optical-flow-ile-nesne-</a:t>
            </a:r>
          </a:p>
          <a:p>
            <a:pPr algn="l">
              <a:lnSpc>
                <a:spcPts val="2520"/>
              </a:lnSpc>
            </a:pPr>
            <a:r>
              <a:rPr lang="en-US" sz="1800">
                <a:solidFill>
                  <a:srgbClr val="000000"/>
                </a:solidFill>
                <a:latin typeface="Times New Roman"/>
                <a:ea typeface="Times New Roman"/>
                <a:cs typeface="Times New Roman"/>
                <a:sym typeface="Times New Roman"/>
              </a:rPr>
              <a:t>      takibi-22a5b44269a5</a:t>
            </a:r>
          </a:p>
          <a:p>
            <a:pPr algn="l">
              <a:lnSpc>
                <a:spcPts val="2520"/>
              </a:lnSpc>
            </a:pPr>
            <a:r>
              <a:rPr lang="en-US" sz="1800">
                <a:solidFill>
                  <a:srgbClr val="000000"/>
                </a:solidFill>
                <a:latin typeface="Times New Roman"/>
                <a:ea typeface="Times New Roman"/>
                <a:cs typeface="Times New Roman"/>
                <a:sym typeface="Times New Roman"/>
              </a:rPr>
              <a:t>PX4 Development Team. (n.d.). Optical Flow.</a:t>
            </a:r>
            <a:r>
              <a:rPr lang="en-US" sz="1800" i="true">
                <a:solidFill>
                  <a:srgbClr val="000000"/>
                </a:solidFill>
                <a:latin typeface="Times New Roman Italics"/>
                <a:ea typeface="Times New Roman Italics"/>
                <a:cs typeface="Times New Roman Italics"/>
                <a:sym typeface="Times New Roman Italics"/>
              </a:rPr>
              <a:t> GitHub. </a:t>
            </a:r>
            <a:r>
              <a:rPr lang="en-US" sz="1800">
                <a:solidFill>
                  <a:srgbClr val="000000"/>
                </a:solidFill>
                <a:latin typeface="Times New Roman"/>
                <a:ea typeface="Times New Roman"/>
                <a:cs typeface="Times New Roman"/>
                <a:sym typeface="Times New Roman"/>
              </a:rPr>
              <a:t>Retrieved March 9, 2025, from</a:t>
            </a:r>
          </a:p>
          <a:p>
            <a:pPr algn="l">
              <a:lnSpc>
                <a:spcPts val="2520"/>
              </a:lnSpc>
            </a:pPr>
            <a:r>
              <a:rPr lang="en-US" sz="1800">
                <a:solidFill>
                  <a:srgbClr val="000000"/>
                </a:solidFill>
                <a:latin typeface="Times New Roman"/>
                <a:ea typeface="Times New Roman"/>
                <a:cs typeface="Times New Roman"/>
                <a:sym typeface="Times New Roman"/>
              </a:rPr>
              <a:t>      https://github.com/PX4/PX4-user_guide/blob/main/en/sensor/optical_flow.md</a:t>
            </a:r>
          </a:p>
          <a:p>
            <a:pPr algn="l">
              <a:lnSpc>
                <a:spcPts val="2520"/>
              </a:lnSpc>
            </a:pPr>
            <a:r>
              <a:rPr lang="en-US" sz="1800">
                <a:solidFill>
                  <a:srgbClr val="000000"/>
                </a:solidFill>
                <a:latin typeface="Times New Roman"/>
                <a:ea typeface="Times New Roman"/>
                <a:cs typeface="Times New Roman"/>
                <a:sym typeface="Times New Roman"/>
              </a:rPr>
              <a:t>Tan, F. G., Yüksel, A. S., Aydemir, E., &amp; Ersoy, M. (2021). Derin Öğrenme Teknikleri ile</a:t>
            </a:r>
          </a:p>
          <a:p>
            <a:pPr algn="l">
              <a:lnSpc>
                <a:spcPts val="2520"/>
              </a:lnSpc>
            </a:pPr>
            <a:r>
              <a:rPr lang="en-US" sz="1800">
                <a:solidFill>
                  <a:srgbClr val="000000"/>
                </a:solidFill>
                <a:latin typeface="Times New Roman"/>
                <a:ea typeface="Times New Roman"/>
                <a:cs typeface="Times New Roman"/>
                <a:sym typeface="Times New Roman"/>
              </a:rPr>
              <a:t>     Nesne Tespiti ve Takibi Üzerine Bir İnceleme. </a:t>
            </a:r>
            <a:r>
              <a:rPr lang="en-US" sz="1800" i="true">
                <a:solidFill>
                  <a:srgbClr val="000000"/>
                </a:solidFill>
                <a:latin typeface="Times New Roman Italics"/>
                <a:ea typeface="Times New Roman Italics"/>
                <a:cs typeface="Times New Roman Italics"/>
                <a:sym typeface="Times New Roman Italics"/>
              </a:rPr>
              <a:t>Avrupa Bilim ve Teknoloji Dergisi,</a:t>
            </a:r>
            <a:r>
              <a:rPr lang="en-US" sz="1800">
                <a:solidFill>
                  <a:srgbClr val="000000"/>
                </a:solidFill>
                <a:latin typeface="Times New Roman"/>
                <a:ea typeface="Times New Roman"/>
                <a:cs typeface="Times New Roman"/>
                <a:sym typeface="Times New Roman"/>
              </a:rPr>
              <a:t> (25),</a:t>
            </a:r>
          </a:p>
          <a:p>
            <a:pPr algn="l">
              <a:lnSpc>
                <a:spcPts val="2520"/>
              </a:lnSpc>
            </a:pPr>
            <a:r>
              <a:rPr lang="en-US" sz="1800">
                <a:solidFill>
                  <a:srgbClr val="000000"/>
                </a:solidFill>
                <a:latin typeface="Times New Roman"/>
                <a:ea typeface="Times New Roman"/>
                <a:cs typeface="Times New Roman"/>
                <a:sym typeface="Times New Roman"/>
              </a:rPr>
              <a:t>     159-171. https://doi.org/10.31590/ejosat.878552</a:t>
            </a:r>
          </a:p>
          <a:p>
            <a:pPr algn="l">
              <a:lnSpc>
                <a:spcPts val="2520"/>
              </a:lnSpc>
            </a:pPr>
            <a:r>
              <a:rPr lang="en-US" sz="1800">
                <a:solidFill>
                  <a:srgbClr val="000000"/>
                </a:solidFill>
                <a:latin typeface="Times New Roman"/>
                <a:ea typeface="Times New Roman"/>
                <a:cs typeface="Times New Roman"/>
                <a:sym typeface="Times New Roman"/>
              </a:rPr>
              <a:t>Koç, M. (2020). Derin öğrenme kullanarak İHA ile hareketli bir hedefin otonom olarak</a:t>
            </a:r>
          </a:p>
          <a:p>
            <a:pPr algn="l">
              <a:lnSpc>
                <a:spcPts val="2520"/>
              </a:lnSpc>
            </a:pPr>
            <a:r>
              <a:rPr lang="en-US" sz="1800">
                <a:solidFill>
                  <a:srgbClr val="000000"/>
                </a:solidFill>
                <a:latin typeface="Times New Roman"/>
                <a:ea typeface="Times New Roman"/>
                <a:cs typeface="Times New Roman"/>
                <a:sym typeface="Times New Roman"/>
              </a:rPr>
              <a:t>      yakalanması (Yüksek Lisans Tezi). </a:t>
            </a:r>
            <a:r>
              <a:rPr lang="en-US" sz="1800" i="true">
                <a:solidFill>
                  <a:srgbClr val="000000"/>
                </a:solidFill>
                <a:latin typeface="Times New Roman Italics"/>
                <a:ea typeface="Times New Roman Italics"/>
                <a:cs typeface="Times New Roman Italics"/>
                <a:sym typeface="Times New Roman Italics"/>
              </a:rPr>
              <a:t>İstanbul Sabahattin Zaim Üniversitesi,</a:t>
            </a:r>
            <a:r>
              <a:rPr lang="en-US" sz="1800">
                <a:solidFill>
                  <a:srgbClr val="000000"/>
                </a:solidFill>
                <a:latin typeface="Times New Roman"/>
                <a:ea typeface="Times New Roman"/>
                <a:cs typeface="Times New Roman"/>
                <a:sym typeface="Times New Roman"/>
              </a:rPr>
              <a:t> Bilgisayar</a:t>
            </a:r>
          </a:p>
          <a:p>
            <a:pPr algn="l">
              <a:lnSpc>
                <a:spcPts val="2520"/>
              </a:lnSpc>
            </a:pPr>
            <a:r>
              <a:rPr lang="en-US" sz="1800">
                <a:solidFill>
                  <a:srgbClr val="000000"/>
                </a:solidFill>
                <a:latin typeface="Times New Roman"/>
                <a:ea typeface="Times New Roman"/>
                <a:cs typeface="Times New Roman"/>
                <a:sym typeface="Times New Roman"/>
              </a:rPr>
              <a:t>      Bilimi ve Mühendisliği Ana Bilim Dalı. Erişim adresi:</a:t>
            </a:r>
          </a:p>
          <a:p>
            <a:pPr algn="l">
              <a:lnSpc>
                <a:spcPts val="2520"/>
              </a:lnSpc>
            </a:pPr>
            <a:r>
              <a:rPr lang="en-US" sz="1800">
                <a:solidFill>
                  <a:srgbClr val="000000"/>
                </a:solidFill>
                <a:latin typeface="Times New Roman"/>
                <a:ea typeface="Times New Roman"/>
                <a:cs typeface="Times New Roman"/>
                <a:sym typeface="Times New Roman"/>
              </a:rPr>
              <a:t>      https://openaccess.izu.edu.tr/xmlui/bitstream/handle/20.500.12436/2395/618922_.pdf</a:t>
            </a:r>
          </a:p>
          <a:p>
            <a:pPr algn="l">
              <a:lnSpc>
                <a:spcPts val="2520"/>
              </a:lnSpc>
            </a:pPr>
            <a:r>
              <a:rPr lang="en-US" sz="1800">
                <a:solidFill>
                  <a:srgbClr val="000000"/>
                </a:solidFill>
                <a:latin typeface="Times New Roman"/>
                <a:ea typeface="Times New Roman"/>
                <a:cs typeface="Times New Roman"/>
                <a:sym typeface="Times New Roman"/>
              </a:rPr>
              <a:t>      ?sequence=1</a:t>
            </a:r>
          </a:p>
          <a:p>
            <a:pPr algn="l">
              <a:lnSpc>
                <a:spcPts val="2520"/>
              </a:lnSpc>
            </a:pPr>
            <a:r>
              <a:rPr lang="en-US" sz="1800">
                <a:solidFill>
                  <a:srgbClr val="000000"/>
                </a:solidFill>
                <a:latin typeface="Times New Roman"/>
                <a:ea typeface="Times New Roman"/>
                <a:cs typeface="Times New Roman"/>
                <a:sym typeface="Times New Roman"/>
              </a:rPr>
              <a:t>Can, E., Kirklar, B. I., Namdar, M., &amp; Basgumus, A. (2024). Deep learning based target</a:t>
            </a:r>
          </a:p>
          <a:p>
            <a:pPr algn="l">
              <a:lnSpc>
                <a:spcPts val="2520"/>
              </a:lnSpc>
            </a:pPr>
            <a:r>
              <a:rPr lang="en-US" sz="1800">
                <a:solidFill>
                  <a:srgbClr val="000000"/>
                </a:solidFill>
                <a:latin typeface="Times New Roman"/>
                <a:ea typeface="Times New Roman"/>
                <a:cs typeface="Times New Roman"/>
                <a:sym typeface="Times New Roman"/>
              </a:rPr>
              <a:t>      tracking and diving algorithm in Kamikaze UAVs. </a:t>
            </a:r>
            <a:r>
              <a:rPr lang="en-US" sz="1800" i="true">
                <a:solidFill>
                  <a:srgbClr val="000000"/>
                </a:solidFill>
                <a:latin typeface="Times New Roman Italics"/>
                <a:ea typeface="Times New Roman Italics"/>
                <a:cs typeface="Times New Roman Italics"/>
                <a:sym typeface="Times New Roman Italics"/>
              </a:rPr>
              <a:t>2024 Innovations in Intelligent</a:t>
            </a:r>
          </a:p>
          <a:p>
            <a:pPr algn="l">
              <a:lnSpc>
                <a:spcPts val="2520"/>
              </a:lnSpc>
            </a:pPr>
            <a:r>
              <a:rPr lang="en-US" sz="1800" i="true">
                <a:solidFill>
                  <a:srgbClr val="000000"/>
                </a:solidFill>
                <a:latin typeface="Times New Roman Italics"/>
                <a:ea typeface="Times New Roman Italics"/>
                <a:cs typeface="Times New Roman Italics"/>
                <a:sym typeface="Times New Roman Italics"/>
              </a:rPr>
              <a:t>     Systems and Applications Conference (ASYU).</a:t>
            </a:r>
            <a:r>
              <a:rPr lang="en-US" sz="1800">
                <a:solidFill>
                  <a:srgbClr val="000000"/>
                </a:solidFill>
                <a:latin typeface="Times New Roman"/>
                <a:ea typeface="Times New Roman"/>
                <a:cs typeface="Times New Roman"/>
                <a:sym typeface="Times New Roman"/>
              </a:rPr>
              <a:t> Ankara, Türkiye: IEEE.</a:t>
            </a:r>
          </a:p>
          <a:p>
            <a:pPr algn="l">
              <a:lnSpc>
                <a:spcPts val="2520"/>
              </a:lnSpc>
            </a:pPr>
            <a:r>
              <a:rPr lang="en-US" sz="1800">
                <a:solidFill>
                  <a:srgbClr val="000000"/>
                </a:solidFill>
                <a:latin typeface="Times New Roman"/>
                <a:ea typeface="Times New Roman"/>
                <a:cs typeface="Times New Roman"/>
                <a:sym typeface="Times New Roman"/>
              </a:rPr>
              <a:t>     https://doi.org/10.1109/ASYU62119.2024.10757004</a:t>
            </a:r>
          </a:p>
          <a:p>
            <a:pPr algn="l">
              <a:lnSpc>
                <a:spcPts val="2520"/>
              </a:lnSpc>
            </a:pPr>
            <a:r>
              <a:rPr lang="en-US" sz="1800">
                <a:solidFill>
                  <a:srgbClr val="000000"/>
                </a:solidFill>
                <a:latin typeface="Times New Roman"/>
                <a:ea typeface="Times New Roman"/>
                <a:cs typeface="Times New Roman"/>
                <a:sym typeface="Times New Roman"/>
              </a:rPr>
              <a:t>The Betaflight Open Source Flight Controller Firmware Project. (2025). Betaflight</a:t>
            </a:r>
          </a:p>
          <a:p>
            <a:pPr algn="l">
              <a:lnSpc>
                <a:spcPts val="2520"/>
              </a:lnSpc>
            </a:pPr>
            <a:r>
              <a:rPr lang="en-US" sz="1800">
                <a:solidFill>
                  <a:srgbClr val="000000"/>
                </a:solidFill>
                <a:latin typeface="Times New Roman"/>
                <a:ea typeface="Times New Roman"/>
                <a:cs typeface="Times New Roman"/>
                <a:sym typeface="Times New Roman"/>
              </a:rPr>
              <a:t>     Open Source Flight Controller Firmware. </a:t>
            </a:r>
            <a:r>
              <a:rPr lang="en-US" sz="1800" i="true">
                <a:solidFill>
                  <a:srgbClr val="000000"/>
                </a:solidFill>
                <a:latin typeface="Times New Roman Italics"/>
                <a:ea typeface="Times New Roman Italics"/>
                <a:cs typeface="Times New Roman Italics"/>
                <a:sym typeface="Times New Roman Italics"/>
              </a:rPr>
              <a:t>GitHub.</a:t>
            </a:r>
            <a:r>
              <a:rPr lang="en-US" sz="1800">
                <a:solidFill>
                  <a:srgbClr val="000000"/>
                </a:solidFill>
                <a:latin typeface="Times New Roman"/>
                <a:ea typeface="Times New Roman"/>
                <a:cs typeface="Times New Roman"/>
                <a:sym typeface="Times New Roman"/>
              </a:rPr>
              <a:t> https://github.com/betaflight</a:t>
            </a:r>
          </a:p>
          <a:p>
            <a:pPr algn="l">
              <a:lnSpc>
                <a:spcPts val="2520"/>
              </a:lnSpc>
            </a:pPr>
            <a:r>
              <a:rPr lang="en-US" sz="1800">
                <a:solidFill>
                  <a:srgbClr val="000000"/>
                </a:solidFill>
                <a:latin typeface="Times New Roman"/>
                <a:ea typeface="Times New Roman"/>
                <a:cs typeface="Times New Roman"/>
                <a:sym typeface="Times New Roman"/>
              </a:rPr>
              <a:t>Dronecode Foundation. (2025). PX4 Autopilot Software: Open Source Flight Control</a:t>
            </a:r>
          </a:p>
          <a:p>
            <a:pPr algn="l">
              <a:lnSpc>
                <a:spcPts val="2520"/>
              </a:lnSpc>
            </a:pPr>
            <a:r>
              <a:rPr lang="en-US" sz="1800">
                <a:solidFill>
                  <a:srgbClr val="000000"/>
                </a:solidFill>
                <a:latin typeface="Times New Roman"/>
                <a:ea typeface="Times New Roman"/>
                <a:cs typeface="Times New Roman"/>
                <a:sym typeface="Times New Roman"/>
              </a:rPr>
              <a:t>     Solution for Drones. GitHub. Retrieved from https://github.com/PX4/PX4-Autopilot</a:t>
            </a:r>
          </a:p>
        </p:txBody>
      </p:sp>
      <p:sp>
        <p:nvSpPr>
          <p:cNvPr name="AutoShape 7" id="7"/>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8" id="8"/>
          <p:cNvGrpSpPr/>
          <p:nvPr/>
        </p:nvGrpSpPr>
        <p:grpSpPr>
          <a:xfrm rot="0">
            <a:off x="0" y="9314481"/>
            <a:ext cx="618132" cy="1019951"/>
            <a:chOff x="0" y="0"/>
            <a:chExt cx="162800" cy="268629"/>
          </a:xfrm>
        </p:grpSpPr>
        <p:sp>
          <p:nvSpPr>
            <p:cNvPr name="Freeform 9" id="9"/>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10" id="10"/>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89072" y="709563"/>
            <a:ext cx="2815795" cy="589816"/>
          </a:xfrm>
          <a:prstGeom prst="rect">
            <a:avLst/>
          </a:prstGeom>
        </p:spPr>
        <p:txBody>
          <a:bodyPr anchor="t" rtlCol="false" tIns="0" lIns="0" bIns="0" rIns="0">
            <a:spAutoFit/>
          </a:bodyPr>
          <a:lstStyle/>
          <a:p>
            <a:pPr algn="ctr">
              <a:lnSpc>
                <a:spcPts val="4765"/>
              </a:lnSpc>
            </a:pPr>
            <a:r>
              <a:rPr lang="en-US" sz="3403" b="true">
                <a:solidFill>
                  <a:srgbClr val="000000"/>
                </a:solidFill>
                <a:latin typeface="Inter Bold"/>
                <a:ea typeface="Inter Bold"/>
                <a:cs typeface="Inter Bold"/>
                <a:sym typeface="Inter Bold"/>
              </a:rPr>
              <a:t>İçindekiler</a:t>
            </a:r>
          </a:p>
        </p:txBody>
      </p:sp>
      <p:sp>
        <p:nvSpPr>
          <p:cNvPr name="TextBox 3" id="3"/>
          <p:cNvSpPr txBox="true"/>
          <p:nvPr/>
        </p:nvSpPr>
        <p:spPr>
          <a:xfrm rot="0">
            <a:off x="618132" y="1884039"/>
            <a:ext cx="16436695" cy="4790976"/>
          </a:xfrm>
          <a:prstGeom prst="rect">
            <a:avLst/>
          </a:prstGeom>
        </p:spPr>
        <p:txBody>
          <a:bodyPr anchor="t" rtlCol="false" tIns="0" lIns="0" bIns="0" rIns="0">
            <a:spAutoFit/>
          </a:bodyPr>
          <a:lstStyle/>
          <a:p>
            <a:pPr algn="l" marL="648544" indent="-324272" lvl="1">
              <a:lnSpc>
                <a:spcPts val="4205"/>
              </a:lnSpc>
              <a:buAutoNum type="arabicPeriod" startAt="1"/>
            </a:pPr>
            <a:r>
              <a:rPr lang="en-US" sz="3003">
                <a:solidFill>
                  <a:srgbClr val="000000"/>
                </a:solidFill>
                <a:latin typeface="Inter"/>
                <a:ea typeface="Inter"/>
                <a:cs typeface="Inter"/>
                <a:sym typeface="Inter"/>
              </a:rPr>
              <a:t>Tek Kamera ile Güdüm nasıl çalışır?</a:t>
            </a:r>
          </a:p>
          <a:p>
            <a:pPr algn="l" marL="648544" indent="-324272" lvl="1">
              <a:lnSpc>
                <a:spcPts val="4205"/>
              </a:lnSpc>
              <a:buAutoNum type="arabicPeriod" startAt="1"/>
            </a:pPr>
            <a:r>
              <a:rPr lang="en-US" sz="3003">
                <a:solidFill>
                  <a:srgbClr val="000000"/>
                </a:solidFill>
                <a:latin typeface="Inter"/>
                <a:ea typeface="Inter"/>
                <a:cs typeface="Inter"/>
                <a:sym typeface="Inter"/>
              </a:rPr>
              <a:t>Optik Akış (Optical Flow) Tabanlı Güdüm</a:t>
            </a:r>
          </a:p>
          <a:p>
            <a:pPr algn="l" marL="648544" indent="-324272" lvl="1">
              <a:lnSpc>
                <a:spcPts val="4205"/>
              </a:lnSpc>
              <a:buAutoNum type="arabicPeriod" startAt="1"/>
            </a:pPr>
            <a:r>
              <a:rPr lang="en-US" sz="3003">
                <a:solidFill>
                  <a:srgbClr val="000000"/>
                </a:solidFill>
                <a:latin typeface="Inter"/>
                <a:ea typeface="Inter"/>
                <a:cs typeface="Inter"/>
                <a:sym typeface="Inter"/>
              </a:rPr>
              <a:t>Örnek Uygulama 1</a:t>
            </a:r>
          </a:p>
          <a:p>
            <a:pPr algn="l" marL="648544" indent="-324272" lvl="1">
              <a:lnSpc>
                <a:spcPts val="4205"/>
              </a:lnSpc>
              <a:buAutoNum type="arabicPeriod" startAt="1"/>
            </a:pPr>
            <a:r>
              <a:rPr lang="en-US" sz="3003">
                <a:solidFill>
                  <a:srgbClr val="000000"/>
                </a:solidFill>
                <a:latin typeface="Inter"/>
                <a:ea typeface="Inter"/>
                <a:cs typeface="Inter"/>
                <a:sym typeface="Inter"/>
              </a:rPr>
              <a:t>Örnek Uygulama 2</a:t>
            </a:r>
          </a:p>
          <a:p>
            <a:pPr algn="l" marL="648544" indent="-324272" lvl="1">
              <a:lnSpc>
                <a:spcPts val="4205"/>
              </a:lnSpc>
              <a:buAutoNum type="arabicPeriod" startAt="1"/>
            </a:pPr>
            <a:r>
              <a:rPr lang="en-US" sz="3003">
                <a:solidFill>
                  <a:srgbClr val="000000"/>
                </a:solidFill>
                <a:latin typeface="Inter"/>
                <a:ea typeface="Inter"/>
                <a:cs typeface="Inter"/>
                <a:sym typeface="Inter"/>
              </a:rPr>
              <a:t>Klasik Görüntü İşleme Yöntemleri</a:t>
            </a:r>
          </a:p>
          <a:p>
            <a:pPr algn="l" marL="648544" indent="-324272" lvl="1">
              <a:lnSpc>
                <a:spcPts val="4205"/>
              </a:lnSpc>
              <a:buAutoNum type="arabicPeriod" startAt="1"/>
            </a:pPr>
            <a:r>
              <a:rPr lang="en-US" sz="3003">
                <a:solidFill>
                  <a:srgbClr val="000000"/>
                </a:solidFill>
                <a:latin typeface="Inter"/>
                <a:ea typeface="Inter"/>
                <a:cs typeface="Inter"/>
                <a:sym typeface="Inter"/>
              </a:rPr>
              <a:t>Renk Takibi </a:t>
            </a:r>
          </a:p>
          <a:p>
            <a:pPr algn="l" marL="648544" indent="-324272" lvl="1">
              <a:lnSpc>
                <a:spcPts val="4205"/>
              </a:lnSpc>
              <a:buAutoNum type="arabicPeriod" startAt="1"/>
            </a:pPr>
            <a:r>
              <a:rPr lang="en-US" sz="3003">
                <a:solidFill>
                  <a:srgbClr val="000000"/>
                </a:solidFill>
                <a:latin typeface="Inter"/>
                <a:ea typeface="Inter"/>
                <a:cs typeface="Inter"/>
                <a:sym typeface="Inter"/>
              </a:rPr>
              <a:t>Derin Öğrenme Tabanlı Hedef Takibi</a:t>
            </a:r>
          </a:p>
          <a:p>
            <a:pPr algn="l" marL="648544" indent="-324272" lvl="1">
              <a:lnSpc>
                <a:spcPts val="4205"/>
              </a:lnSpc>
              <a:buAutoNum type="arabicPeriod" startAt="1"/>
            </a:pPr>
            <a:r>
              <a:rPr lang="en-US" sz="3003">
                <a:solidFill>
                  <a:srgbClr val="000000"/>
                </a:solidFill>
                <a:latin typeface="Inter"/>
                <a:ea typeface="Inter"/>
                <a:cs typeface="Inter"/>
                <a:sym typeface="Inter"/>
              </a:rPr>
              <a:t>Derin Öğrenme Tabanlı Hedef Takibi ve Dalış algoritması örnek uygulama</a:t>
            </a:r>
          </a:p>
          <a:p>
            <a:pPr algn="l" marL="648544" indent="-324272" lvl="1">
              <a:lnSpc>
                <a:spcPts val="4205"/>
              </a:lnSpc>
              <a:buAutoNum type="arabicPeriod" startAt="1"/>
            </a:pPr>
            <a:r>
              <a:rPr lang="en-US" sz="3003">
                <a:solidFill>
                  <a:srgbClr val="000000"/>
                </a:solidFill>
                <a:latin typeface="Inter"/>
                <a:ea typeface="Inter"/>
                <a:cs typeface="Inter"/>
                <a:sym typeface="Inter"/>
              </a:rPr>
              <a:t>Kontrolcülerin Farkları </a:t>
            </a:r>
          </a:p>
        </p:txBody>
      </p:sp>
      <p:sp>
        <p:nvSpPr>
          <p:cNvPr name="AutoShape 4" id="4"/>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5" id="5"/>
          <p:cNvGrpSpPr/>
          <p:nvPr/>
        </p:nvGrpSpPr>
        <p:grpSpPr>
          <a:xfrm rot="0">
            <a:off x="0" y="899499"/>
            <a:ext cx="1589072" cy="286142"/>
            <a:chOff x="0" y="0"/>
            <a:chExt cx="418521" cy="75363"/>
          </a:xfrm>
        </p:grpSpPr>
        <p:sp>
          <p:nvSpPr>
            <p:cNvPr name="Freeform 6" id="6"/>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7" id="7"/>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0" y="9314481"/>
            <a:ext cx="618132" cy="1019951"/>
            <a:chOff x="0" y="0"/>
            <a:chExt cx="162800" cy="268629"/>
          </a:xfrm>
        </p:grpSpPr>
        <p:sp>
          <p:nvSpPr>
            <p:cNvPr name="Freeform 9" id="9"/>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10" id="10"/>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84322" y="709563"/>
            <a:ext cx="10338506" cy="589816"/>
          </a:xfrm>
          <a:prstGeom prst="rect">
            <a:avLst/>
          </a:prstGeom>
        </p:spPr>
        <p:txBody>
          <a:bodyPr anchor="t" rtlCol="false" tIns="0" lIns="0" bIns="0" rIns="0">
            <a:spAutoFit/>
          </a:bodyPr>
          <a:lstStyle/>
          <a:p>
            <a:pPr algn="ctr">
              <a:lnSpc>
                <a:spcPts val="4765"/>
              </a:lnSpc>
            </a:pPr>
            <a:r>
              <a:rPr lang="en-US" sz="3403" b="true">
                <a:solidFill>
                  <a:srgbClr val="000000"/>
                </a:solidFill>
                <a:latin typeface="Inter Bold"/>
                <a:ea typeface="Inter Bold"/>
                <a:cs typeface="Inter Bold"/>
                <a:sym typeface="Inter Bold"/>
              </a:rPr>
              <a:t>Tek Kamera ile Güdüm (vision-based guidance)</a:t>
            </a:r>
          </a:p>
        </p:txBody>
      </p:sp>
      <p:sp>
        <p:nvSpPr>
          <p:cNvPr name="TextBox 3" id="3"/>
          <p:cNvSpPr txBox="true"/>
          <p:nvPr/>
        </p:nvSpPr>
        <p:spPr>
          <a:xfrm rot="0">
            <a:off x="794536" y="2126114"/>
            <a:ext cx="16436695" cy="5324376"/>
          </a:xfrm>
          <a:prstGeom prst="rect">
            <a:avLst/>
          </a:prstGeom>
        </p:spPr>
        <p:txBody>
          <a:bodyPr anchor="t" rtlCol="false" tIns="0" lIns="0" bIns="0" rIns="0">
            <a:spAutoFit/>
          </a:bodyPr>
          <a:lstStyle/>
          <a:p>
            <a:pPr algn="l">
              <a:lnSpc>
                <a:spcPts val="4205"/>
              </a:lnSpc>
            </a:pPr>
            <a:r>
              <a:rPr lang="en-US" sz="3003">
                <a:solidFill>
                  <a:srgbClr val="000000"/>
                </a:solidFill>
                <a:latin typeface="Inter"/>
                <a:ea typeface="Inter"/>
                <a:cs typeface="Inter"/>
                <a:sym typeface="Inter"/>
              </a:rPr>
              <a:t>Tek Kamera ile Güdüm nasıl çalışır?</a:t>
            </a:r>
          </a:p>
          <a:p>
            <a:pPr algn="l" marL="648544" indent="-324272" lvl="1">
              <a:lnSpc>
                <a:spcPts val="4205"/>
              </a:lnSpc>
              <a:buAutoNum type="arabicPeriod" startAt="1"/>
            </a:pPr>
            <a:r>
              <a:rPr lang="en-US" b="true" sz="3003">
                <a:solidFill>
                  <a:srgbClr val="000000"/>
                </a:solidFill>
                <a:latin typeface="Inter Bold"/>
                <a:ea typeface="Inter Bold"/>
                <a:cs typeface="Inter Bold"/>
                <a:sym typeface="Inter Bold"/>
              </a:rPr>
              <a:t>Görüntü Toplama:</a:t>
            </a:r>
            <a:r>
              <a:rPr lang="en-US" sz="3003">
                <a:solidFill>
                  <a:srgbClr val="000000"/>
                </a:solidFill>
                <a:latin typeface="Inter"/>
                <a:ea typeface="Inter"/>
                <a:cs typeface="Inter"/>
                <a:sym typeface="Inter"/>
              </a:rPr>
              <a:t> Sürekli görüntü alma işlemi</a:t>
            </a:r>
          </a:p>
          <a:p>
            <a:pPr algn="l" marL="648544" indent="-324272" lvl="1">
              <a:lnSpc>
                <a:spcPts val="4205"/>
              </a:lnSpc>
              <a:buAutoNum type="arabicPeriod" startAt="1"/>
            </a:pPr>
            <a:r>
              <a:rPr lang="en-US" b="true" sz="3003">
                <a:solidFill>
                  <a:srgbClr val="000000"/>
                </a:solidFill>
                <a:latin typeface="Inter Bold"/>
                <a:ea typeface="Inter Bold"/>
                <a:cs typeface="Inter Bold"/>
                <a:sym typeface="Inter Bold"/>
              </a:rPr>
              <a:t>Görüntü İşleme ve Hedef Takibi:</a:t>
            </a:r>
            <a:r>
              <a:rPr lang="en-US" sz="3003">
                <a:solidFill>
                  <a:srgbClr val="000000"/>
                </a:solidFill>
                <a:latin typeface="Inter"/>
                <a:ea typeface="Inter"/>
                <a:cs typeface="Inter"/>
                <a:sym typeface="Inter"/>
              </a:rPr>
              <a:t> Optik Akış Yöntemi, Klasik Görüntü İşleme Yöntemleri, Kalman Filtre, Derin Öğrenme Tabanlı Hedef Takibi ve KCF (Kernelized Correlation Filter) Tracker Algoritması</a:t>
            </a:r>
          </a:p>
          <a:p>
            <a:pPr algn="l" marL="648544" indent="-324272" lvl="1">
              <a:lnSpc>
                <a:spcPts val="4205"/>
              </a:lnSpc>
              <a:buAutoNum type="arabicPeriod" startAt="1"/>
            </a:pPr>
            <a:r>
              <a:rPr lang="en-US" b="true" sz="3003">
                <a:solidFill>
                  <a:srgbClr val="000000"/>
                </a:solidFill>
                <a:latin typeface="Inter Bold"/>
                <a:ea typeface="Inter Bold"/>
                <a:cs typeface="Inter Bold"/>
                <a:sym typeface="Inter Bold"/>
              </a:rPr>
              <a:t>Yönlendirme ve Kontrol veya Terminal Güdüm: </a:t>
            </a:r>
            <a:r>
              <a:rPr lang="en-US" sz="3003">
                <a:solidFill>
                  <a:srgbClr val="000000"/>
                </a:solidFill>
                <a:latin typeface="Inter"/>
                <a:ea typeface="Inter"/>
                <a:cs typeface="Inter"/>
                <a:sym typeface="Inter"/>
              </a:rPr>
              <a:t>Oransal Navigasyon (PN), Genişletilmiş Oransal Navigasyon (APN), Optimal Güdüm Kontrolcüleri (LQR ve MPC gibi algoritmalar vuruş hassasiyeti artırılmak için) </a:t>
            </a:r>
          </a:p>
          <a:p>
            <a:pPr algn="l">
              <a:lnSpc>
                <a:spcPts val="4205"/>
              </a:lnSpc>
            </a:pPr>
            <a:r>
              <a:rPr lang="en-US" sz="3003">
                <a:solidFill>
                  <a:srgbClr val="000000"/>
                </a:solidFill>
                <a:latin typeface="Inter"/>
                <a:ea typeface="Inter"/>
                <a:cs typeface="Inter"/>
                <a:sym typeface="Inter"/>
              </a:rPr>
              <a:t>      </a:t>
            </a:r>
          </a:p>
          <a:p>
            <a:pPr algn="l">
              <a:lnSpc>
                <a:spcPts val="4205"/>
              </a:lnSpc>
            </a:pPr>
          </a:p>
        </p:txBody>
      </p:sp>
      <p:sp>
        <p:nvSpPr>
          <p:cNvPr name="TextBox 4" id="4"/>
          <p:cNvSpPr txBox="true"/>
          <p:nvPr/>
        </p:nvSpPr>
        <p:spPr>
          <a:xfrm rot="0">
            <a:off x="835824" y="9479752"/>
            <a:ext cx="848498" cy="344705"/>
          </a:xfrm>
          <a:prstGeom prst="rect">
            <a:avLst/>
          </a:prstGeom>
        </p:spPr>
        <p:txBody>
          <a:bodyPr anchor="t" rtlCol="false" tIns="0" lIns="0" bIns="0" rIns="0">
            <a:spAutoFit/>
          </a:bodyPr>
          <a:lstStyle/>
          <a:p>
            <a:pPr algn="l">
              <a:lnSpc>
                <a:spcPts val="2525"/>
              </a:lnSpc>
            </a:pPr>
            <a:r>
              <a:rPr lang="en-US" sz="1803" i="true">
                <a:solidFill>
                  <a:srgbClr val="000000"/>
                </a:solidFill>
                <a:latin typeface="Times New Roman Italics"/>
                <a:ea typeface="Times New Roman Italics"/>
                <a:cs typeface="Times New Roman Italics"/>
                <a:sym typeface="Times New Roman Italics"/>
              </a:rPr>
              <a:t>Copilot.</a:t>
            </a:r>
          </a:p>
        </p:txBody>
      </p:sp>
      <p:sp>
        <p:nvSpPr>
          <p:cNvPr name="AutoShape 5" id="5"/>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6" id="6"/>
          <p:cNvGrpSpPr/>
          <p:nvPr/>
        </p:nvGrpSpPr>
        <p:grpSpPr>
          <a:xfrm rot="0">
            <a:off x="0" y="899499"/>
            <a:ext cx="1589072" cy="286142"/>
            <a:chOff x="0" y="0"/>
            <a:chExt cx="418521" cy="75363"/>
          </a:xfrm>
        </p:grpSpPr>
        <p:sp>
          <p:nvSpPr>
            <p:cNvPr name="Freeform 7" id="7"/>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8" id="8"/>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9314481"/>
            <a:ext cx="618132" cy="1019951"/>
            <a:chOff x="0" y="0"/>
            <a:chExt cx="162800" cy="268629"/>
          </a:xfrm>
        </p:grpSpPr>
        <p:sp>
          <p:nvSpPr>
            <p:cNvPr name="Freeform 10" id="10"/>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11" id="11"/>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3" id="3"/>
          <p:cNvGrpSpPr/>
          <p:nvPr/>
        </p:nvGrpSpPr>
        <p:grpSpPr>
          <a:xfrm rot="0">
            <a:off x="0" y="899499"/>
            <a:ext cx="1589072" cy="286142"/>
            <a:chOff x="0" y="0"/>
            <a:chExt cx="418521" cy="75363"/>
          </a:xfrm>
        </p:grpSpPr>
        <p:sp>
          <p:nvSpPr>
            <p:cNvPr name="Freeform 4" id="4"/>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5" id="5"/>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9314481"/>
            <a:ext cx="618132" cy="1019951"/>
            <a:chOff x="0" y="0"/>
            <a:chExt cx="162800" cy="268629"/>
          </a:xfrm>
        </p:grpSpPr>
        <p:sp>
          <p:nvSpPr>
            <p:cNvPr name="Freeform 7" id="7"/>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8" id="8"/>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3640789" y="1549712"/>
            <a:ext cx="3618511" cy="7187576"/>
          </a:xfrm>
          <a:custGeom>
            <a:avLst/>
            <a:gdLst/>
            <a:ahLst/>
            <a:cxnLst/>
            <a:rect r="r" b="b" t="t" l="l"/>
            <a:pathLst>
              <a:path h="7187576" w="3618511">
                <a:moveTo>
                  <a:pt x="0" y="0"/>
                </a:moveTo>
                <a:lnTo>
                  <a:pt x="3618511" y="0"/>
                </a:lnTo>
                <a:lnTo>
                  <a:pt x="3618511" y="7187576"/>
                </a:lnTo>
                <a:lnTo>
                  <a:pt x="0" y="7187576"/>
                </a:lnTo>
                <a:lnTo>
                  <a:pt x="0" y="0"/>
                </a:lnTo>
                <a:close/>
              </a:path>
            </a:pathLst>
          </a:custGeom>
          <a:blipFill>
            <a:blip r:embed="rId2"/>
            <a:stretch>
              <a:fillRect l="0" t="0" r="-636" b="0"/>
            </a:stretch>
          </a:blipFill>
        </p:spPr>
      </p:sp>
      <p:sp>
        <p:nvSpPr>
          <p:cNvPr name="Freeform 10" id="10"/>
          <p:cNvSpPr/>
          <p:nvPr/>
        </p:nvSpPr>
        <p:spPr>
          <a:xfrm flipH="false" flipV="false" rot="0">
            <a:off x="2180434" y="6592619"/>
            <a:ext cx="8214935" cy="2186008"/>
          </a:xfrm>
          <a:custGeom>
            <a:avLst/>
            <a:gdLst/>
            <a:ahLst/>
            <a:cxnLst/>
            <a:rect r="r" b="b" t="t" l="l"/>
            <a:pathLst>
              <a:path h="2186008" w="8214935">
                <a:moveTo>
                  <a:pt x="0" y="0"/>
                </a:moveTo>
                <a:lnTo>
                  <a:pt x="8214935" y="0"/>
                </a:lnTo>
                <a:lnTo>
                  <a:pt x="8214935" y="2186008"/>
                </a:lnTo>
                <a:lnTo>
                  <a:pt x="0" y="2186008"/>
                </a:lnTo>
                <a:lnTo>
                  <a:pt x="0" y="0"/>
                </a:lnTo>
                <a:close/>
              </a:path>
            </a:pathLst>
          </a:custGeom>
          <a:blipFill>
            <a:blip r:embed="rId3"/>
            <a:stretch>
              <a:fillRect l="0" t="0" r="0" b="0"/>
            </a:stretch>
          </a:blipFill>
        </p:spPr>
      </p:sp>
      <p:sp>
        <p:nvSpPr>
          <p:cNvPr name="TextBox 11" id="11"/>
          <p:cNvSpPr txBox="true"/>
          <p:nvPr/>
        </p:nvSpPr>
        <p:spPr>
          <a:xfrm rot="0">
            <a:off x="1684322" y="709563"/>
            <a:ext cx="10338506" cy="589816"/>
          </a:xfrm>
          <a:prstGeom prst="rect">
            <a:avLst/>
          </a:prstGeom>
        </p:spPr>
        <p:txBody>
          <a:bodyPr anchor="t" rtlCol="false" tIns="0" lIns="0" bIns="0" rIns="0">
            <a:spAutoFit/>
          </a:bodyPr>
          <a:lstStyle/>
          <a:p>
            <a:pPr algn="l">
              <a:lnSpc>
                <a:spcPts val="4765"/>
              </a:lnSpc>
            </a:pPr>
            <a:r>
              <a:rPr lang="en-US" sz="3403" b="true">
                <a:solidFill>
                  <a:srgbClr val="000000"/>
                </a:solidFill>
                <a:latin typeface="Inter Bold"/>
                <a:ea typeface="Inter Bold"/>
                <a:cs typeface="Inter Bold"/>
                <a:sym typeface="Inter Bold"/>
              </a:rPr>
              <a:t>Görüntü İşleme ve Hedef Takibi</a:t>
            </a:r>
          </a:p>
        </p:txBody>
      </p:sp>
      <p:sp>
        <p:nvSpPr>
          <p:cNvPr name="TextBox 12" id="12"/>
          <p:cNvSpPr txBox="true"/>
          <p:nvPr/>
        </p:nvSpPr>
        <p:spPr>
          <a:xfrm rot="0">
            <a:off x="618132" y="1492541"/>
            <a:ext cx="16436695" cy="490756"/>
          </a:xfrm>
          <a:prstGeom prst="rect">
            <a:avLst/>
          </a:prstGeom>
        </p:spPr>
        <p:txBody>
          <a:bodyPr anchor="t" rtlCol="false" tIns="0" lIns="0" bIns="0" rIns="0">
            <a:spAutoFit/>
          </a:bodyPr>
          <a:lstStyle/>
          <a:p>
            <a:pPr algn="l">
              <a:lnSpc>
                <a:spcPts val="3925"/>
              </a:lnSpc>
            </a:pPr>
            <a:r>
              <a:rPr lang="en-US" sz="2803">
                <a:solidFill>
                  <a:srgbClr val="000000"/>
                </a:solidFill>
                <a:latin typeface="Inter"/>
                <a:ea typeface="Inter"/>
                <a:cs typeface="Inter"/>
                <a:sym typeface="Inter"/>
              </a:rPr>
              <a:t>Optik Akış (Optical Flow) Tabanlı Güdüm:</a:t>
            </a:r>
          </a:p>
        </p:txBody>
      </p:sp>
      <p:sp>
        <p:nvSpPr>
          <p:cNvPr name="TextBox 13" id="13"/>
          <p:cNvSpPr txBox="true"/>
          <p:nvPr/>
        </p:nvSpPr>
        <p:spPr>
          <a:xfrm rot="0">
            <a:off x="1028700" y="2126172"/>
            <a:ext cx="11845004" cy="4778801"/>
          </a:xfrm>
          <a:prstGeom prst="rect">
            <a:avLst/>
          </a:prstGeom>
        </p:spPr>
        <p:txBody>
          <a:bodyPr anchor="t" rtlCol="false" tIns="0" lIns="0" bIns="0" rIns="0">
            <a:spAutoFit/>
          </a:bodyPr>
          <a:lstStyle/>
          <a:p>
            <a:pPr algn="l">
              <a:lnSpc>
                <a:spcPts val="3448"/>
              </a:lnSpc>
            </a:pPr>
            <a:r>
              <a:rPr lang="en-US" sz="2463">
                <a:solidFill>
                  <a:srgbClr val="000000"/>
                </a:solidFill>
                <a:latin typeface="Inter"/>
                <a:ea typeface="Inter"/>
                <a:cs typeface="Inter"/>
                <a:sym typeface="Inter"/>
              </a:rPr>
              <a:t>Optik akış, kamera görüntüsündeki piksel hareketlerinin analiz edilmesiyle elde edilen hareket bilgisidir. </a:t>
            </a:r>
          </a:p>
          <a:p>
            <a:pPr algn="l">
              <a:lnSpc>
                <a:spcPts val="3448"/>
              </a:lnSpc>
            </a:pPr>
            <a:r>
              <a:rPr lang="en-US" sz="2463">
                <a:solidFill>
                  <a:srgbClr val="000000"/>
                </a:solidFill>
                <a:latin typeface="Inter"/>
                <a:ea typeface="Inter"/>
                <a:cs typeface="Inter"/>
                <a:sym typeface="Inter"/>
              </a:rPr>
              <a:t>Kamikaze İHA'larda bu teknoloji şu şekilde kullanılır:</a:t>
            </a:r>
          </a:p>
          <a:p>
            <a:pPr algn="l">
              <a:lnSpc>
                <a:spcPts val="3448"/>
              </a:lnSpc>
            </a:pPr>
          </a:p>
          <a:p>
            <a:pPr algn="l">
              <a:lnSpc>
                <a:spcPts val="3448"/>
              </a:lnSpc>
            </a:pPr>
            <a:r>
              <a:rPr lang="en-US" sz="2463">
                <a:solidFill>
                  <a:srgbClr val="000000"/>
                </a:solidFill>
                <a:latin typeface="Inter"/>
                <a:ea typeface="Inter"/>
                <a:cs typeface="Inter"/>
                <a:sym typeface="Inter"/>
              </a:rPr>
              <a:t>Hedef üzerindeki optik akış analizi, hedefe olan yaklaşma hızı, açısı ve yoğunluğu hakkında bilgi sağlar ve  Zemin üzerindeki optik akış analizi ile İHA'nın gerçek hızı tahmin edilebilir.</a:t>
            </a:r>
          </a:p>
          <a:p>
            <a:pPr algn="l">
              <a:lnSpc>
                <a:spcPts val="3448"/>
              </a:lnSpc>
            </a:pPr>
          </a:p>
          <a:p>
            <a:pPr algn="l">
              <a:lnSpc>
                <a:spcPts val="3448"/>
              </a:lnSpc>
            </a:pPr>
            <a:r>
              <a:rPr lang="en-US" sz="2463">
                <a:solidFill>
                  <a:srgbClr val="000000"/>
                </a:solidFill>
                <a:latin typeface="Inter"/>
                <a:ea typeface="Inter"/>
                <a:cs typeface="Inter"/>
                <a:sym typeface="Inter"/>
              </a:rPr>
              <a:t>Algoritma olarak genellikle Lucas-Kanade veya Horn-Schunck yöntemleri kullanılır.</a:t>
            </a:r>
          </a:p>
          <a:p>
            <a:pPr algn="l">
              <a:lnSpc>
                <a:spcPts val="3448"/>
              </a:lnSpc>
            </a:pPr>
          </a:p>
        </p:txBody>
      </p:sp>
      <p:sp>
        <p:nvSpPr>
          <p:cNvPr name="TextBox 14" id="14"/>
          <p:cNvSpPr txBox="true"/>
          <p:nvPr/>
        </p:nvSpPr>
        <p:spPr>
          <a:xfrm rot="0">
            <a:off x="4710082" y="8826577"/>
            <a:ext cx="1907104" cy="344705"/>
          </a:xfrm>
          <a:prstGeom prst="rect">
            <a:avLst/>
          </a:prstGeom>
        </p:spPr>
        <p:txBody>
          <a:bodyPr anchor="t" rtlCol="false" tIns="0" lIns="0" bIns="0" rIns="0">
            <a:spAutoFit/>
          </a:bodyPr>
          <a:lstStyle/>
          <a:p>
            <a:pPr algn="l">
              <a:lnSpc>
                <a:spcPts val="2525"/>
              </a:lnSpc>
            </a:pPr>
            <a:r>
              <a:rPr lang="en-US" sz="1803" i="true" b="true">
                <a:solidFill>
                  <a:srgbClr val="000000"/>
                </a:solidFill>
                <a:latin typeface="Times New Roman Bold Italics"/>
                <a:ea typeface="Times New Roman Bold Italics"/>
                <a:cs typeface="Times New Roman Bold Italics"/>
                <a:sym typeface="Times New Roman Bold Italics"/>
              </a:rPr>
              <a:t>Şekil 1.</a:t>
            </a:r>
            <a:r>
              <a:rPr lang="en-US" sz="1803" i="true">
                <a:solidFill>
                  <a:srgbClr val="000000"/>
                </a:solidFill>
                <a:latin typeface="Times New Roman Italics"/>
                <a:ea typeface="Times New Roman Italics"/>
                <a:cs typeface="Times New Roman Italics"/>
                <a:sym typeface="Times New Roman Italics"/>
              </a:rPr>
              <a:t> Optik Akış</a:t>
            </a:r>
          </a:p>
        </p:txBody>
      </p:sp>
      <p:sp>
        <p:nvSpPr>
          <p:cNvPr name="TextBox 15" id="15"/>
          <p:cNvSpPr txBox="true"/>
          <p:nvPr/>
        </p:nvSpPr>
        <p:spPr>
          <a:xfrm rot="0">
            <a:off x="794536" y="9512672"/>
            <a:ext cx="16436695" cy="344805"/>
          </a:xfrm>
          <a:prstGeom prst="rect">
            <a:avLst/>
          </a:prstGeom>
        </p:spPr>
        <p:txBody>
          <a:bodyPr anchor="t" rtlCol="false" tIns="0" lIns="0" bIns="0" rIns="0">
            <a:spAutoFit/>
          </a:bodyPr>
          <a:lstStyle/>
          <a:p>
            <a:pPr algn="l">
              <a:lnSpc>
                <a:spcPts val="2519"/>
              </a:lnSpc>
            </a:pPr>
            <a:r>
              <a:rPr lang="en-US" sz="1799">
                <a:solidFill>
                  <a:srgbClr val="000000"/>
                </a:solidFill>
                <a:latin typeface="Times New Roman"/>
                <a:ea typeface="Times New Roman"/>
                <a:cs typeface="Times New Roman"/>
                <a:sym typeface="Times New Roman"/>
              </a:rPr>
              <a:t>Elmas, E. E., &amp; Alkan, M. (2022). Detection and tracking of moving objects with unmanned aerial vehicles.</a:t>
            </a:r>
          </a:p>
        </p:txBody>
      </p:sp>
      <p:sp>
        <p:nvSpPr>
          <p:cNvPr name="TextBox 16" id="16"/>
          <p:cNvSpPr txBox="true"/>
          <p:nvPr/>
        </p:nvSpPr>
        <p:spPr>
          <a:xfrm rot="0">
            <a:off x="11920110" y="8702427"/>
            <a:ext cx="6367890" cy="344705"/>
          </a:xfrm>
          <a:prstGeom prst="rect">
            <a:avLst/>
          </a:prstGeom>
        </p:spPr>
        <p:txBody>
          <a:bodyPr anchor="t" rtlCol="false" tIns="0" lIns="0" bIns="0" rIns="0">
            <a:spAutoFit/>
          </a:bodyPr>
          <a:lstStyle/>
          <a:p>
            <a:pPr algn="ctr">
              <a:lnSpc>
                <a:spcPts val="2525"/>
              </a:lnSpc>
            </a:pPr>
            <a:r>
              <a:rPr lang="en-US" b="true" sz="1803" i="true">
                <a:solidFill>
                  <a:srgbClr val="000000"/>
                </a:solidFill>
                <a:latin typeface="Times New Roman Bold Italics"/>
                <a:ea typeface="Times New Roman Bold Italics"/>
                <a:cs typeface="Times New Roman Bold Italics"/>
                <a:sym typeface="Times New Roman Bold Italics"/>
              </a:rPr>
              <a:t>Şekil 2.</a:t>
            </a:r>
            <a:r>
              <a:rPr lang="en-US" sz="1803" i="true">
                <a:solidFill>
                  <a:srgbClr val="000000"/>
                </a:solidFill>
                <a:latin typeface="Times New Roman Italics"/>
                <a:ea typeface="Times New Roman Italics"/>
                <a:cs typeface="Times New Roman Italics"/>
                <a:sym typeface="Times New Roman Italics"/>
              </a:rPr>
              <a:t> Bir otomobilin hareketinin vektörel olarak yönü ve şiddeti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3" id="3"/>
          <p:cNvGrpSpPr/>
          <p:nvPr/>
        </p:nvGrpSpPr>
        <p:grpSpPr>
          <a:xfrm rot="0">
            <a:off x="0" y="899499"/>
            <a:ext cx="1589072" cy="286142"/>
            <a:chOff x="0" y="0"/>
            <a:chExt cx="418521" cy="75363"/>
          </a:xfrm>
        </p:grpSpPr>
        <p:sp>
          <p:nvSpPr>
            <p:cNvPr name="Freeform 4" id="4"/>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5" id="5"/>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9314481"/>
            <a:ext cx="618132" cy="1019951"/>
            <a:chOff x="0" y="0"/>
            <a:chExt cx="162800" cy="268629"/>
          </a:xfrm>
        </p:grpSpPr>
        <p:sp>
          <p:nvSpPr>
            <p:cNvPr name="Freeform 7" id="7"/>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8" id="8"/>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9512501" y="2240472"/>
            <a:ext cx="8183078" cy="4078467"/>
          </a:xfrm>
          <a:custGeom>
            <a:avLst/>
            <a:gdLst/>
            <a:ahLst/>
            <a:cxnLst/>
            <a:rect r="r" b="b" t="t" l="l"/>
            <a:pathLst>
              <a:path h="4078467" w="8183078">
                <a:moveTo>
                  <a:pt x="0" y="0"/>
                </a:moveTo>
                <a:lnTo>
                  <a:pt x="8183078" y="0"/>
                </a:lnTo>
                <a:lnTo>
                  <a:pt x="8183078" y="4078467"/>
                </a:lnTo>
                <a:lnTo>
                  <a:pt x="0" y="4078467"/>
                </a:lnTo>
                <a:lnTo>
                  <a:pt x="0" y="0"/>
                </a:lnTo>
                <a:close/>
              </a:path>
            </a:pathLst>
          </a:custGeom>
          <a:blipFill>
            <a:blip r:embed="rId2"/>
            <a:stretch>
              <a:fillRect l="0" t="0" r="0" b="0"/>
            </a:stretch>
          </a:blipFill>
        </p:spPr>
      </p:sp>
      <p:sp>
        <p:nvSpPr>
          <p:cNvPr name="Freeform 10" id="10"/>
          <p:cNvSpPr/>
          <p:nvPr/>
        </p:nvSpPr>
        <p:spPr>
          <a:xfrm flipH="false" flipV="false" rot="0">
            <a:off x="541392" y="2240472"/>
            <a:ext cx="8971108" cy="2725058"/>
          </a:xfrm>
          <a:custGeom>
            <a:avLst/>
            <a:gdLst/>
            <a:ahLst/>
            <a:cxnLst/>
            <a:rect r="r" b="b" t="t" l="l"/>
            <a:pathLst>
              <a:path h="2725058" w="8971108">
                <a:moveTo>
                  <a:pt x="0" y="0"/>
                </a:moveTo>
                <a:lnTo>
                  <a:pt x="8971109" y="0"/>
                </a:lnTo>
                <a:lnTo>
                  <a:pt x="8971109" y="2725058"/>
                </a:lnTo>
                <a:lnTo>
                  <a:pt x="0" y="2725058"/>
                </a:lnTo>
                <a:lnTo>
                  <a:pt x="0" y="0"/>
                </a:lnTo>
                <a:close/>
              </a:path>
            </a:pathLst>
          </a:custGeom>
          <a:blipFill>
            <a:blip r:embed="rId3"/>
            <a:stretch>
              <a:fillRect l="0" t="0" r="0" b="0"/>
            </a:stretch>
          </a:blipFill>
        </p:spPr>
      </p:sp>
      <p:sp>
        <p:nvSpPr>
          <p:cNvPr name="TextBox 11" id="11"/>
          <p:cNvSpPr txBox="true"/>
          <p:nvPr/>
        </p:nvSpPr>
        <p:spPr>
          <a:xfrm rot="0">
            <a:off x="1684322" y="709563"/>
            <a:ext cx="10338506" cy="589816"/>
          </a:xfrm>
          <a:prstGeom prst="rect">
            <a:avLst/>
          </a:prstGeom>
        </p:spPr>
        <p:txBody>
          <a:bodyPr anchor="t" rtlCol="false" tIns="0" lIns="0" bIns="0" rIns="0">
            <a:spAutoFit/>
          </a:bodyPr>
          <a:lstStyle/>
          <a:p>
            <a:pPr algn="l">
              <a:lnSpc>
                <a:spcPts val="4765"/>
              </a:lnSpc>
            </a:pPr>
            <a:r>
              <a:rPr lang="en-US" sz="3403" b="true">
                <a:solidFill>
                  <a:srgbClr val="000000"/>
                </a:solidFill>
                <a:latin typeface="Inter Bold"/>
                <a:ea typeface="Inter Bold"/>
                <a:cs typeface="Inter Bold"/>
                <a:sym typeface="Inter Bold"/>
              </a:rPr>
              <a:t>Görüntü İşleme ve Hedef Takibi</a:t>
            </a:r>
          </a:p>
        </p:txBody>
      </p:sp>
      <p:sp>
        <p:nvSpPr>
          <p:cNvPr name="TextBox 12" id="12"/>
          <p:cNvSpPr txBox="true"/>
          <p:nvPr/>
        </p:nvSpPr>
        <p:spPr>
          <a:xfrm rot="0">
            <a:off x="618132" y="1492541"/>
            <a:ext cx="16436695" cy="490756"/>
          </a:xfrm>
          <a:prstGeom prst="rect">
            <a:avLst/>
          </a:prstGeom>
        </p:spPr>
        <p:txBody>
          <a:bodyPr anchor="t" rtlCol="false" tIns="0" lIns="0" bIns="0" rIns="0">
            <a:spAutoFit/>
          </a:bodyPr>
          <a:lstStyle/>
          <a:p>
            <a:pPr algn="l">
              <a:lnSpc>
                <a:spcPts val="3925"/>
              </a:lnSpc>
            </a:pPr>
            <a:r>
              <a:rPr lang="en-US" sz="2803">
                <a:solidFill>
                  <a:srgbClr val="000000"/>
                </a:solidFill>
                <a:latin typeface="Inter"/>
                <a:ea typeface="Inter"/>
                <a:cs typeface="Inter"/>
                <a:sym typeface="Inter"/>
              </a:rPr>
              <a:t>Örnek Uygulama 1</a:t>
            </a:r>
          </a:p>
        </p:txBody>
      </p:sp>
      <p:sp>
        <p:nvSpPr>
          <p:cNvPr name="TextBox 13" id="13"/>
          <p:cNvSpPr txBox="true"/>
          <p:nvPr/>
        </p:nvSpPr>
        <p:spPr>
          <a:xfrm rot="0">
            <a:off x="1684322" y="4889330"/>
            <a:ext cx="6192517" cy="344705"/>
          </a:xfrm>
          <a:prstGeom prst="rect">
            <a:avLst/>
          </a:prstGeom>
        </p:spPr>
        <p:txBody>
          <a:bodyPr anchor="t" rtlCol="false" tIns="0" lIns="0" bIns="0" rIns="0">
            <a:spAutoFit/>
          </a:bodyPr>
          <a:lstStyle/>
          <a:p>
            <a:pPr algn="l">
              <a:lnSpc>
                <a:spcPts val="2525"/>
              </a:lnSpc>
            </a:pPr>
            <a:r>
              <a:rPr lang="en-US" sz="1803" i="true" b="true">
                <a:solidFill>
                  <a:srgbClr val="000000"/>
                </a:solidFill>
                <a:latin typeface="Times New Roman Bold Italics"/>
                <a:ea typeface="Times New Roman Bold Italics"/>
                <a:cs typeface="Times New Roman Bold Italics"/>
                <a:sym typeface="Times New Roman Bold Italics"/>
              </a:rPr>
              <a:t>Şekil 3.</a:t>
            </a:r>
            <a:r>
              <a:rPr lang="en-US" sz="1803" i="true">
                <a:solidFill>
                  <a:srgbClr val="000000"/>
                </a:solidFill>
                <a:latin typeface="Times New Roman Italics"/>
                <a:ea typeface="Times New Roman Italics"/>
                <a:cs typeface="Times New Roman Italics"/>
                <a:sym typeface="Times New Roman Italics"/>
              </a:rPr>
              <a:t> . Bir Ağacın Kayan Görüntü Dizisinin birkaç imge örneği</a:t>
            </a:r>
          </a:p>
        </p:txBody>
      </p:sp>
      <p:sp>
        <p:nvSpPr>
          <p:cNvPr name="TextBox 14" id="14"/>
          <p:cNvSpPr txBox="true"/>
          <p:nvPr/>
        </p:nvSpPr>
        <p:spPr>
          <a:xfrm rot="0">
            <a:off x="794536" y="9512672"/>
            <a:ext cx="16436695" cy="344805"/>
          </a:xfrm>
          <a:prstGeom prst="rect">
            <a:avLst/>
          </a:prstGeom>
        </p:spPr>
        <p:txBody>
          <a:bodyPr anchor="t" rtlCol="false" tIns="0" lIns="0" bIns="0" rIns="0">
            <a:spAutoFit/>
          </a:bodyPr>
          <a:lstStyle/>
          <a:p>
            <a:pPr algn="l">
              <a:lnSpc>
                <a:spcPts val="2519"/>
              </a:lnSpc>
            </a:pPr>
            <a:r>
              <a:rPr lang="en-US" sz="1799">
                <a:solidFill>
                  <a:srgbClr val="000000"/>
                </a:solidFill>
                <a:latin typeface="Times New Roman"/>
                <a:ea typeface="Times New Roman"/>
                <a:cs typeface="Times New Roman"/>
                <a:sym typeface="Times New Roman"/>
              </a:rPr>
              <a:t>Elmas, E. E., &amp; Alkan, M. (2022). Detection and tracking of moving objects with unmanned aerial vehicles.</a:t>
            </a:r>
          </a:p>
        </p:txBody>
      </p:sp>
      <p:sp>
        <p:nvSpPr>
          <p:cNvPr name="TextBox 15" id="15"/>
          <p:cNvSpPr txBox="true"/>
          <p:nvPr/>
        </p:nvSpPr>
        <p:spPr>
          <a:xfrm rot="0">
            <a:off x="9154878" y="6377474"/>
            <a:ext cx="8898325" cy="344705"/>
          </a:xfrm>
          <a:prstGeom prst="rect">
            <a:avLst/>
          </a:prstGeom>
        </p:spPr>
        <p:txBody>
          <a:bodyPr anchor="t" rtlCol="false" tIns="0" lIns="0" bIns="0" rIns="0">
            <a:spAutoFit/>
          </a:bodyPr>
          <a:lstStyle/>
          <a:p>
            <a:pPr algn="ctr">
              <a:lnSpc>
                <a:spcPts val="2525"/>
              </a:lnSpc>
            </a:pPr>
            <a:r>
              <a:rPr lang="en-US" b="true" sz="1803" i="true">
                <a:solidFill>
                  <a:srgbClr val="000000"/>
                </a:solidFill>
                <a:latin typeface="Times New Roman Bold Italics"/>
                <a:ea typeface="Times New Roman Bold Italics"/>
                <a:cs typeface="Times New Roman Bold Italics"/>
                <a:sym typeface="Times New Roman Bold Italics"/>
              </a:rPr>
              <a:t>Şekil 4.</a:t>
            </a:r>
            <a:r>
              <a:rPr lang="en-US" sz="1803" i="true">
                <a:solidFill>
                  <a:srgbClr val="000000"/>
                </a:solidFill>
                <a:latin typeface="Times New Roman Italics"/>
                <a:ea typeface="Times New Roman Italics"/>
                <a:cs typeface="Times New Roman Italics"/>
                <a:sym typeface="Times New Roman Italics"/>
              </a:rPr>
              <a:t> . Bir ağacın kayan görüntü dizisinin örneklenmesi a) Horn Schunck b) Lucas Kanade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9499"/>
            <a:ext cx="1589072" cy="286142"/>
            <a:chOff x="0" y="0"/>
            <a:chExt cx="418521" cy="75363"/>
          </a:xfrm>
        </p:grpSpPr>
        <p:sp>
          <p:nvSpPr>
            <p:cNvPr name="Freeform 3" id="3"/>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4" id="4"/>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9144000" y="2615579"/>
            <a:ext cx="8273420" cy="4529697"/>
          </a:xfrm>
          <a:custGeom>
            <a:avLst/>
            <a:gdLst/>
            <a:ahLst/>
            <a:cxnLst/>
            <a:rect r="r" b="b" t="t" l="l"/>
            <a:pathLst>
              <a:path h="4529697" w="8273420">
                <a:moveTo>
                  <a:pt x="0" y="0"/>
                </a:moveTo>
                <a:lnTo>
                  <a:pt x="8273420" y="0"/>
                </a:lnTo>
                <a:lnTo>
                  <a:pt x="8273420" y="4529697"/>
                </a:lnTo>
                <a:lnTo>
                  <a:pt x="0" y="4529697"/>
                </a:lnTo>
                <a:lnTo>
                  <a:pt x="0" y="0"/>
                </a:lnTo>
                <a:close/>
              </a:path>
            </a:pathLst>
          </a:custGeom>
          <a:blipFill>
            <a:blip r:embed="rId2"/>
            <a:stretch>
              <a:fillRect l="0" t="0" r="0" b="0"/>
            </a:stretch>
          </a:blipFill>
        </p:spPr>
      </p:sp>
      <p:sp>
        <p:nvSpPr>
          <p:cNvPr name="Freeform 6" id="6"/>
          <p:cNvSpPr/>
          <p:nvPr/>
        </p:nvSpPr>
        <p:spPr>
          <a:xfrm flipH="false" flipV="false" rot="0">
            <a:off x="836084" y="2729879"/>
            <a:ext cx="7466295" cy="4274454"/>
          </a:xfrm>
          <a:custGeom>
            <a:avLst/>
            <a:gdLst/>
            <a:ahLst/>
            <a:cxnLst/>
            <a:rect r="r" b="b" t="t" l="l"/>
            <a:pathLst>
              <a:path h="4274454" w="7466295">
                <a:moveTo>
                  <a:pt x="0" y="0"/>
                </a:moveTo>
                <a:lnTo>
                  <a:pt x="7466295" y="0"/>
                </a:lnTo>
                <a:lnTo>
                  <a:pt x="7466295" y="4274454"/>
                </a:lnTo>
                <a:lnTo>
                  <a:pt x="0" y="4274454"/>
                </a:lnTo>
                <a:lnTo>
                  <a:pt x="0" y="0"/>
                </a:lnTo>
                <a:close/>
              </a:path>
            </a:pathLst>
          </a:custGeom>
          <a:blipFill>
            <a:blip r:embed="rId3"/>
            <a:stretch>
              <a:fillRect l="0" t="0" r="0" b="0"/>
            </a:stretch>
          </a:blipFill>
        </p:spPr>
      </p:sp>
      <p:sp>
        <p:nvSpPr>
          <p:cNvPr name="TextBox 7" id="7"/>
          <p:cNvSpPr txBox="true"/>
          <p:nvPr/>
        </p:nvSpPr>
        <p:spPr>
          <a:xfrm rot="0">
            <a:off x="1684322" y="709563"/>
            <a:ext cx="10338506" cy="589816"/>
          </a:xfrm>
          <a:prstGeom prst="rect">
            <a:avLst/>
          </a:prstGeom>
        </p:spPr>
        <p:txBody>
          <a:bodyPr anchor="t" rtlCol="false" tIns="0" lIns="0" bIns="0" rIns="0">
            <a:spAutoFit/>
          </a:bodyPr>
          <a:lstStyle/>
          <a:p>
            <a:pPr algn="l">
              <a:lnSpc>
                <a:spcPts val="4765"/>
              </a:lnSpc>
            </a:pPr>
            <a:r>
              <a:rPr lang="en-US" sz="3403" b="true">
                <a:solidFill>
                  <a:srgbClr val="000000"/>
                </a:solidFill>
                <a:latin typeface="Inter Bold"/>
                <a:ea typeface="Inter Bold"/>
                <a:cs typeface="Inter Bold"/>
                <a:sym typeface="Inter Bold"/>
              </a:rPr>
              <a:t>Görüntü İşleme ve Hedef Takibi</a:t>
            </a:r>
          </a:p>
        </p:txBody>
      </p:sp>
      <p:sp>
        <p:nvSpPr>
          <p:cNvPr name="TextBox 8" id="8"/>
          <p:cNvSpPr txBox="true"/>
          <p:nvPr/>
        </p:nvSpPr>
        <p:spPr>
          <a:xfrm rot="0">
            <a:off x="618132" y="1663178"/>
            <a:ext cx="16436695" cy="523776"/>
          </a:xfrm>
          <a:prstGeom prst="rect">
            <a:avLst/>
          </a:prstGeom>
        </p:spPr>
        <p:txBody>
          <a:bodyPr anchor="t" rtlCol="false" tIns="0" lIns="0" bIns="0" rIns="0">
            <a:spAutoFit/>
          </a:bodyPr>
          <a:lstStyle/>
          <a:p>
            <a:pPr algn="l">
              <a:lnSpc>
                <a:spcPts val="4205"/>
              </a:lnSpc>
            </a:pPr>
            <a:r>
              <a:rPr lang="en-US" sz="3003">
                <a:solidFill>
                  <a:srgbClr val="000000"/>
                </a:solidFill>
                <a:latin typeface="Inter"/>
                <a:ea typeface="Inter"/>
                <a:cs typeface="Inter"/>
                <a:sym typeface="Inter"/>
              </a:rPr>
              <a:t>Örnek Uygulama 2</a:t>
            </a:r>
          </a:p>
        </p:txBody>
      </p:sp>
      <p:sp>
        <p:nvSpPr>
          <p:cNvPr name="TextBox 9" id="9"/>
          <p:cNvSpPr txBox="true"/>
          <p:nvPr/>
        </p:nvSpPr>
        <p:spPr>
          <a:xfrm rot="0">
            <a:off x="10831435" y="7172558"/>
            <a:ext cx="4898549" cy="344705"/>
          </a:xfrm>
          <a:prstGeom prst="rect">
            <a:avLst/>
          </a:prstGeom>
        </p:spPr>
        <p:txBody>
          <a:bodyPr anchor="t" rtlCol="false" tIns="0" lIns="0" bIns="0" rIns="0">
            <a:spAutoFit/>
          </a:bodyPr>
          <a:lstStyle/>
          <a:p>
            <a:pPr algn="l">
              <a:lnSpc>
                <a:spcPts val="2525"/>
              </a:lnSpc>
            </a:pPr>
            <a:r>
              <a:rPr lang="en-US" sz="1803" i="true" b="true">
                <a:solidFill>
                  <a:srgbClr val="000000"/>
                </a:solidFill>
                <a:latin typeface="Times New Roman Bold Italics"/>
                <a:ea typeface="Times New Roman Bold Italics"/>
                <a:cs typeface="Times New Roman Bold Italics"/>
                <a:sym typeface="Times New Roman Bold Italics"/>
              </a:rPr>
              <a:t>Şekil 6.</a:t>
            </a:r>
            <a:r>
              <a:rPr lang="en-US" sz="1803" i="true">
                <a:solidFill>
                  <a:srgbClr val="000000"/>
                </a:solidFill>
                <a:latin typeface="Times New Roman Italics"/>
                <a:ea typeface="Times New Roman Italics"/>
                <a:cs typeface="Times New Roman Italics"/>
                <a:sym typeface="Times New Roman Italics"/>
              </a:rPr>
              <a:t> PX4 Optical Flow ve Lidar-Lite kullanımı</a:t>
            </a:r>
            <a:r>
              <a:rPr lang="en-US" sz="1803" i="true">
                <a:solidFill>
                  <a:srgbClr val="000000"/>
                </a:solidFill>
                <a:latin typeface="Times New Roman Italics"/>
                <a:ea typeface="Times New Roman Italics"/>
                <a:cs typeface="Times New Roman Italics"/>
                <a:sym typeface="Times New Roman Italics"/>
              </a:rPr>
              <a:t>  </a:t>
            </a:r>
          </a:p>
        </p:txBody>
      </p:sp>
      <p:sp>
        <p:nvSpPr>
          <p:cNvPr name="TextBox 10" id="10"/>
          <p:cNvSpPr txBox="true"/>
          <p:nvPr/>
        </p:nvSpPr>
        <p:spPr>
          <a:xfrm rot="0">
            <a:off x="794536" y="7015345"/>
            <a:ext cx="7661204" cy="659130"/>
          </a:xfrm>
          <a:prstGeom prst="rect">
            <a:avLst/>
          </a:prstGeom>
        </p:spPr>
        <p:txBody>
          <a:bodyPr anchor="t" rtlCol="false" tIns="0" lIns="0" bIns="0" rIns="0">
            <a:spAutoFit/>
          </a:bodyPr>
          <a:lstStyle/>
          <a:p>
            <a:pPr algn="l">
              <a:lnSpc>
                <a:spcPts val="2520"/>
              </a:lnSpc>
            </a:pPr>
            <a:r>
              <a:rPr lang="en-US" sz="1800" i="true" b="true">
                <a:solidFill>
                  <a:srgbClr val="000000"/>
                </a:solidFill>
                <a:latin typeface="Times New Roman Bold Italics"/>
                <a:ea typeface="Times New Roman Bold Italics"/>
                <a:cs typeface="Times New Roman Bold Italics"/>
                <a:sym typeface="Times New Roman Bold Italics"/>
              </a:rPr>
              <a:t> Şekil 5.</a:t>
            </a:r>
            <a:r>
              <a:rPr lang="en-US" sz="1800" i="true">
                <a:solidFill>
                  <a:srgbClr val="000000"/>
                </a:solidFill>
                <a:latin typeface="Times New Roman Italics"/>
                <a:ea typeface="Times New Roman Italics"/>
                <a:cs typeface="Times New Roman Italics"/>
                <a:sym typeface="Times New Roman Italics"/>
              </a:rPr>
              <a:t> Lucas-Kanade Optik Akış, nesnenin piksel yoğunlukları ardışık kareler arasında değişime uğramaz</a:t>
            </a:r>
          </a:p>
        </p:txBody>
      </p:sp>
      <p:sp>
        <p:nvSpPr>
          <p:cNvPr name="TextBox 11" id="11"/>
          <p:cNvSpPr txBox="true"/>
          <p:nvPr/>
        </p:nvSpPr>
        <p:spPr>
          <a:xfrm rot="0">
            <a:off x="879773" y="9343056"/>
            <a:ext cx="7956706" cy="659030"/>
          </a:xfrm>
          <a:prstGeom prst="rect">
            <a:avLst/>
          </a:prstGeom>
        </p:spPr>
        <p:txBody>
          <a:bodyPr anchor="t" rtlCol="false" tIns="0" lIns="0" bIns="0" rIns="0">
            <a:spAutoFit/>
          </a:bodyPr>
          <a:lstStyle/>
          <a:p>
            <a:pPr algn="l">
              <a:lnSpc>
                <a:spcPts val="2525"/>
              </a:lnSpc>
            </a:pPr>
            <a:r>
              <a:rPr lang="en-US" sz="1803">
                <a:solidFill>
                  <a:srgbClr val="000000"/>
                </a:solidFill>
                <a:latin typeface="Times New Roman"/>
                <a:ea typeface="Times New Roman"/>
                <a:cs typeface="Times New Roman"/>
                <a:sym typeface="Times New Roman"/>
              </a:rPr>
              <a:t>Özdemir, B. (2021, Temmuz 17). Optik Akış (Optical Flow) ile nesne takibi.</a:t>
            </a:r>
          </a:p>
          <a:p>
            <a:pPr algn="l">
              <a:lnSpc>
                <a:spcPts val="2525"/>
              </a:lnSpc>
            </a:pPr>
            <a:r>
              <a:rPr lang="en-US" sz="1803">
                <a:solidFill>
                  <a:srgbClr val="000000"/>
                </a:solidFill>
                <a:latin typeface="Times New Roman"/>
                <a:ea typeface="Times New Roman"/>
                <a:cs typeface="Times New Roman"/>
                <a:sym typeface="Times New Roman"/>
              </a:rPr>
              <a:t>PX4 Development Team. (n.d.). Optical Flow. </a:t>
            </a:r>
          </a:p>
        </p:txBody>
      </p:sp>
      <p:sp>
        <p:nvSpPr>
          <p:cNvPr name="AutoShape 12" id="12"/>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13" id="13"/>
          <p:cNvGrpSpPr/>
          <p:nvPr/>
        </p:nvGrpSpPr>
        <p:grpSpPr>
          <a:xfrm rot="0">
            <a:off x="0" y="9314481"/>
            <a:ext cx="618132" cy="1019951"/>
            <a:chOff x="0" y="0"/>
            <a:chExt cx="162800" cy="268629"/>
          </a:xfrm>
        </p:grpSpPr>
        <p:sp>
          <p:nvSpPr>
            <p:cNvPr name="Freeform 14" id="14"/>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15" id="15"/>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899499"/>
            <a:ext cx="1589072" cy="286142"/>
            <a:chOff x="0" y="0"/>
            <a:chExt cx="418521" cy="75363"/>
          </a:xfrm>
        </p:grpSpPr>
        <p:sp>
          <p:nvSpPr>
            <p:cNvPr name="Freeform 3" id="3"/>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4" id="4"/>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684322" y="709563"/>
            <a:ext cx="10338506" cy="589816"/>
          </a:xfrm>
          <a:prstGeom prst="rect">
            <a:avLst/>
          </a:prstGeom>
        </p:spPr>
        <p:txBody>
          <a:bodyPr anchor="t" rtlCol="false" tIns="0" lIns="0" bIns="0" rIns="0">
            <a:spAutoFit/>
          </a:bodyPr>
          <a:lstStyle/>
          <a:p>
            <a:pPr algn="l">
              <a:lnSpc>
                <a:spcPts val="4765"/>
              </a:lnSpc>
            </a:pPr>
            <a:r>
              <a:rPr lang="en-US" sz="3403" b="true">
                <a:solidFill>
                  <a:srgbClr val="000000"/>
                </a:solidFill>
                <a:latin typeface="Inter Bold"/>
                <a:ea typeface="Inter Bold"/>
                <a:cs typeface="Inter Bold"/>
                <a:sym typeface="Inter Bold"/>
              </a:rPr>
              <a:t>Görüntü İşleme ve Hedef Takibi</a:t>
            </a:r>
          </a:p>
        </p:txBody>
      </p:sp>
      <p:sp>
        <p:nvSpPr>
          <p:cNvPr name="TextBox 6" id="6"/>
          <p:cNvSpPr txBox="true"/>
          <p:nvPr/>
        </p:nvSpPr>
        <p:spPr>
          <a:xfrm rot="0">
            <a:off x="618132" y="1663178"/>
            <a:ext cx="16436695" cy="490756"/>
          </a:xfrm>
          <a:prstGeom prst="rect">
            <a:avLst/>
          </a:prstGeom>
        </p:spPr>
        <p:txBody>
          <a:bodyPr anchor="t" rtlCol="false" tIns="0" lIns="0" bIns="0" rIns="0">
            <a:spAutoFit/>
          </a:bodyPr>
          <a:lstStyle/>
          <a:p>
            <a:pPr algn="l">
              <a:lnSpc>
                <a:spcPts val="3925"/>
              </a:lnSpc>
            </a:pPr>
            <a:r>
              <a:rPr lang="en-US" sz="2803">
                <a:solidFill>
                  <a:srgbClr val="000000"/>
                </a:solidFill>
                <a:latin typeface="Inter"/>
                <a:ea typeface="Inter"/>
                <a:cs typeface="Inter"/>
                <a:sym typeface="Inter"/>
              </a:rPr>
              <a:t>Klasik Görüntü İşleme Yöntemleri</a:t>
            </a:r>
          </a:p>
        </p:txBody>
      </p:sp>
      <p:sp>
        <p:nvSpPr>
          <p:cNvPr name="AutoShape 7" id="7"/>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8" id="8"/>
          <p:cNvGrpSpPr/>
          <p:nvPr/>
        </p:nvGrpSpPr>
        <p:grpSpPr>
          <a:xfrm rot="0">
            <a:off x="0" y="9314481"/>
            <a:ext cx="618132" cy="1019951"/>
            <a:chOff x="0" y="0"/>
            <a:chExt cx="162800" cy="268629"/>
          </a:xfrm>
        </p:grpSpPr>
        <p:sp>
          <p:nvSpPr>
            <p:cNvPr name="Freeform 9" id="9"/>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10" id="10"/>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777598" y="2515883"/>
            <a:ext cx="10052376" cy="4670862"/>
          </a:xfrm>
          <a:prstGeom prst="rect">
            <a:avLst/>
          </a:prstGeom>
        </p:spPr>
        <p:txBody>
          <a:bodyPr anchor="t" rtlCol="false" tIns="0" lIns="0" bIns="0" rIns="0">
            <a:spAutoFit/>
          </a:bodyPr>
          <a:lstStyle/>
          <a:p>
            <a:pPr algn="l" marL="641680" indent="-320840" lvl="1">
              <a:lnSpc>
                <a:spcPts val="4160"/>
              </a:lnSpc>
              <a:buAutoNum type="arabicPeriod" startAt="1"/>
            </a:pPr>
            <a:r>
              <a:rPr lang="en-US" b="true" sz="2972">
                <a:solidFill>
                  <a:srgbClr val="000000"/>
                </a:solidFill>
                <a:latin typeface="Inter Bold"/>
                <a:ea typeface="Inter Bold"/>
                <a:cs typeface="Inter Bold"/>
                <a:sym typeface="Inter Bold"/>
              </a:rPr>
              <a:t>Histogram of Oriented Gradients (HOG): </a:t>
            </a:r>
            <a:r>
              <a:rPr lang="en-US" sz="2972">
                <a:solidFill>
                  <a:srgbClr val="000000"/>
                </a:solidFill>
                <a:latin typeface="Inter"/>
                <a:ea typeface="Inter"/>
                <a:cs typeface="Inter"/>
                <a:sym typeface="Inter"/>
              </a:rPr>
              <a:t>Özellik çıkarımı için kullanılır.</a:t>
            </a:r>
          </a:p>
          <a:p>
            <a:pPr algn="l" marL="641680" indent="-320840" lvl="1">
              <a:lnSpc>
                <a:spcPts val="4160"/>
              </a:lnSpc>
              <a:buAutoNum type="arabicPeriod" startAt="1"/>
            </a:pPr>
            <a:r>
              <a:rPr lang="en-US" b="true" sz="2972">
                <a:solidFill>
                  <a:srgbClr val="000000"/>
                </a:solidFill>
                <a:latin typeface="Inter Bold"/>
                <a:ea typeface="Inter Bold"/>
                <a:cs typeface="Inter Bold"/>
                <a:sym typeface="Inter Bold"/>
              </a:rPr>
              <a:t>Template Matching: </a:t>
            </a:r>
            <a:r>
              <a:rPr lang="en-US" sz="2972">
                <a:solidFill>
                  <a:srgbClr val="000000"/>
                </a:solidFill>
                <a:latin typeface="Inter"/>
                <a:ea typeface="Inter"/>
                <a:cs typeface="Inter"/>
                <a:sym typeface="Inter"/>
              </a:rPr>
              <a:t>Bilinen bir hedef görüntüsü ile eşleşme aranır.</a:t>
            </a:r>
          </a:p>
          <a:p>
            <a:pPr algn="l" marL="641680" indent="-320840" lvl="1">
              <a:lnSpc>
                <a:spcPts val="4160"/>
              </a:lnSpc>
              <a:buAutoNum type="arabicPeriod" startAt="1"/>
            </a:pPr>
            <a:r>
              <a:rPr lang="en-US" b="true" sz="2972">
                <a:solidFill>
                  <a:srgbClr val="000000"/>
                </a:solidFill>
                <a:latin typeface="Inter Bold"/>
                <a:ea typeface="Inter Bold"/>
                <a:cs typeface="Inter Bold"/>
                <a:sym typeface="Inter Bold"/>
              </a:rPr>
              <a:t>Background Subtraction: </a:t>
            </a:r>
            <a:r>
              <a:rPr lang="en-US" sz="2972">
                <a:solidFill>
                  <a:srgbClr val="000000"/>
                </a:solidFill>
                <a:latin typeface="Inter"/>
                <a:ea typeface="Inter"/>
                <a:cs typeface="Inter"/>
                <a:sym typeface="Inter"/>
              </a:rPr>
              <a:t>Arka plan çıkarımı ile hareketli nesnelerin tespiti sağlanır.</a:t>
            </a:r>
          </a:p>
          <a:p>
            <a:pPr algn="l" marL="641680" indent="-320840" lvl="1">
              <a:lnSpc>
                <a:spcPts val="4160"/>
              </a:lnSpc>
              <a:buAutoNum type="arabicPeriod" startAt="1"/>
            </a:pPr>
            <a:r>
              <a:rPr lang="en-US" b="true" sz="2972">
                <a:solidFill>
                  <a:srgbClr val="000000"/>
                </a:solidFill>
                <a:latin typeface="Inter Bold"/>
                <a:ea typeface="Inter Bold"/>
                <a:cs typeface="Inter Bold"/>
                <a:sym typeface="Inter Bold"/>
              </a:rPr>
              <a:t>Renk Takibi: </a:t>
            </a:r>
            <a:r>
              <a:rPr lang="en-US" sz="2972">
                <a:solidFill>
                  <a:srgbClr val="000000"/>
                </a:solidFill>
                <a:latin typeface="Inter"/>
                <a:ea typeface="Inter"/>
                <a:cs typeface="Inter"/>
                <a:sym typeface="Inter"/>
              </a:rPr>
              <a:t>HSV renk uzayında belirli renk aralıklarını takip etme.</a:t>
            </a:r>
          </a:p>
          <a:p>
            <a:pPr algn="l">
              <a:lnSpc>
                <a:spcPts val="3840"/>
              </a:lnSpc>
            </a:pPr>
          </a:p>
        </p:txBody>
      </p:sp>
      <p:sp>
        <p:nvSpPr>
          <p:cNvPr name="TextBox 12" id="12"/>
          <p:cNvSpPr txBox="true"/>
          <p:nvPr/>
        </p:nvSpPr>
        <p:spPr>
          <a:xfrm rot="0">
            <a:off x="1164823" y="9479752"/>
            <a:ext cx="848498" cy="344705"/>
          </a:xfrm>
          <a:prstGeom prst="rect">
            <a:avLst/>
          </a:prstGeom>
        </p:spPr>
        <p:txBody>
          <a:bodyPr anchor="t" rtlCol="false" tIns="0" lIns="0" bIns="0" rIns="0">
            <a:spAutoFit/>
          </a:bodyPr>
          <a:lstStyle/>
          <a:p>
            <a:pPr algn="l">
              <a:lnSpc>
                <a:spcPts val="2525"/>
              </a:lnSpc>
            </a:pPr>
            <a:r>
              <a:rPr lang="en-US" sz="1803" i="true">
                <a:solidFill>
                  <a:srgbClr val="000000"/>
                </a:solidFill>
                <a:latin typeface="Times New Roman Italics"/>
                <a:ea typeface="Times New Roman Italics"/>
                <a:cs typeface="Times New Roman Italics"/>
                <a:sym typeface="Times New Roman Italics"/>
              </a:rPr>
              <a:t>Copilot.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99499"/>
            <a:ext cx="1589072" cy="286142"/>
            <a:chOff x="0" y="0"/>
            <a:chExt cx="418521" cy="75363"/>
          </a:xfrm>
        </p:grpSpPr>
        <p:sp>
          <p:nvSpPr>
            <p:cNvPr name="Freeform 3" id="3"/>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4" id="4"/>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6" id="6"/>
          <p:cNvGrpSpPr/>
          <p:nvPr/>
        </p:nvGrpSpPr>
        <p:grpSpPr>
          <a:xfrm rot="0">
            <a:off x="0" y="9314481"/>
            <a:ext cx="618132" cy="1019951"/>
            <a:chOff x="0" y="0"/>
            <a:chExt cx="162800" cy="268629"/>
          </a:xfrm>
        </p:grpSpPr>
        <p:sp>
          <p:nvSpPr>
            <p:cNvPr name="Freeform 7" id="7"/>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8" id="8"/>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2178553" y="3483343"/>
            <a:ext cx="3042673" cy="2926207"/>
          </a:xfrm>
          <a:custGeom>
            <a:avLst/>
            <a:gdLst/>
            <a:ahLst/>
            <a:cxnLst/>
            <a:rect r="r" b="b" t="t" l="l"/>
            <a:pathLst>
              <a:path h="2926207" w="3042673">
                <a:moveTo>
                  <a:pt x="0" y="0"/>
                </a:moveTo>
                <a:lnTo>
                  <a:pt x="3042673" y="0"/>
                </a:lnTo>
                <a:lnTo>
                  <a:pt x="3042673" y="2926206"/>
                </a:lnTo>
                <a:lnTo>
                  <a:pt x="0" y="2926206"/>
                </a:lnTo>
                <a:lnTo>
                  <a:pt x="0" y="0"/>
                </a:lnTo>
                <a:close/>
              </a:path>
            </a:pathLst>
          </a:custGeom>
          <a:blipFill>
            <a:blip r:embed="rId2"/>
            <a:stretch>
              <a:fillRect l="0" t="0" r="0" b="0"/>
            </a:stretch>
          </a:blipFill>
        </p:spPr>
      </p:sp>
      <p:sp>
        <p:nvSpPr>
          <p:cNvPr name="Freeform 10" id="10"/>
          <p:cNvSpPr/>
          <p:nvPr/>
        </p:nvSpPr>
        <p:spPr>
          <a:xfrm flipH="false" flipV="false" rot="0">
            <a:off x="5716526" y="3483343"/>
            <a:ext cx="2964209" cy="2926207"/>
          </a:xfrm>
          <a:custGeom>
            <a:avLst/>
            <a:gdLst/>
            <a:ahLst/>
            <a:cxnLst/>
            <a:rect r="r" b="b" t="t" l="l"/>
            <a:pathLst>
              <a:path h="2926207" w="2964209">
                <a:moveTo>
                  <a:pt x="0" y="0"/>
                </a:moveTo>
                <a:lnTo>
                  <a:pt x="2964209" y="0"/>
                </a:lnTo>
                <a:lnTo>
                  <a:pt x="2964209" y="2926206"/>
                </a:lnTo>
                <a:lnTo>
                  <a:pt x="0" y="2926206"/>
                </a:lnTo>
                <a:lnTo>
                  <a:pt x="0" y="0"/>
                </a:lnTo>
                <a:close/>
              </a:path>
            </a:pathLst>
          </a:custGeom>
          <a:blipFill>
            <a:blip r:embed="rId3"/>
            <a:stretch>
              <a:fillRect l="0" t="0" r="0" b="0"/>
            </a:stretch>
          </a:blipFill>
        </p:spPr>
      </p:sp>
      <p:sp>
        <p:nvSpPr>
          <p:cNvPr name="Freeform 11" id="11"/>
          <p:cNvSpPr/>
          <p:nvPr/>
        </p:nvSpPr>
        <p:spPr>
          <a:xfrm flipH="false" flipV="false" rot="0">
            <a:off x="9171791" y="3516706"/>
            <a:ext cx="2914263" cy="2926207"/>
          </a:xfrm>
          <a:custGeom>
            <a:avLst/>
            <a:gdLst/>
            <a:ahLst/>
            <a:cxnLst/>
            <a:rect r="r" b="b" t="t" l="l"/>
            <a:pathLst>
              <a:path h="2926207" w="2914263">
                <a:moveTo>
                  <a:pt x="0" y="0"/>
                </a:moveTo>
                <a:lnTo>
                  <a:pt x="2914263" y="0"/>
                </a:lnTo>
                <a:lnTo>
                  <a:pt x="2914263" y="2926206"/>
                </a:lnTo>
                <a:lnTo>
                  <a:pt x="0" y="2926206"/>
                </a:lnTo>
                <a:lnTo>
                  <a:pt x="0" y="0"/>
                </a:lnTo>
                <a:close/>
              </a:path>
            </a:pathLst>
          </a:custGeom>
          <a:blipFill>
            <a:blip r:embed="rId4"/>
            <a:stretch>
              <a:fillRect l="0" t="0" r="0" b="0"/>
            </a:stretch>
          </a:blipFill>
        </p:spPr>
      </p:sp>
      <p:sp>
        <p:nvSpPr>
          <p:cNvPr name="Freeform 12" id="12"/>
          <p:cNvSpPr/>
          <p:nvPr/>
        </p:nvSpPr>
        <p:spPr>
          <a:xfrm flipH="false" flipV="false" rot="0">
            <a:off x="12581354" y="3516706"/>
            <a:ext cx="2862918" cy="2892843"/>
          </a:xfrm>
          <a:custGeom>
            <a:avLst/>
            <a:gdLst/>
            <a:ahLst/>
            <a:cxnLst/>
            <a:rect r="r" b="b" t="t" l="l"/>
            <a:pathLst>
              <a:path h="2892843" w="2862918">
                <a:moveTo>
                  <a:pt x="0" y="0"/>
                </a:moveTo>
                <a:lnTo>
                  <a:pt x="2862917" y="0"/>
                </a:lnTo>
                <a:lnTo>
                  <a:pt x="2862917" y="2892843"/>
                </a:lnTo>
                <a:lnTo>
                  <a:pt x="0" y="2892843"/>
                </a:lnTo>
                <a:lnTo>
                  <a:pt x="0" y="0"/>
                </a:lnTo>
                <a:close/>
              </a:path>
            </a:pathLst>
          </a:custGeom>
          <a:blipFill>
            <a:blip r:embed="rId5"/>
            <a:stretch>
              <a:fillRect l="0" t="0" r="0" b="0"/>
            </a:stretch>
          </a:blipFill>
        </p:spPr>
      </p:sp>
      <p:sp>
        <p:nvSpPr>
          <p:cNvPr name="TextBox 13" id="13"/>
          <p:cNvSpPr txBox="true"/>
          <p:nvPr/>
        </p:nvSpPr>
        <p:spPr>
          <a:xfrm rot="0">
            <a:off x="1684322" y="709563"/>
            <a:ext cx="10338506" cy="589816"/>
          </a:xfrm>
          <a:prstGeom prst="rect">
            <a:avLst/>
          </a:prstGeom>
        </p:spPr>
        <p:txBody>
          <a:bodyPr anchor="t" rtlCol="false" tIns="0" lIns="0" bIns="0" rIns="0">
            <a:spAutoFit/>
          </a:bodyPr>
          <a:lstStyle/>
          <a:p>
            <a:pPr algn="l">
              <a:lnSpc>
                <a:spcPts val="4765"/>
              </a:lnSpc>
            </a:pPr>
            <a:r>
              <a:rPr lang="en-US" sz="3403" b="true">
                <a:solidFill>
                  <a:srgbClr val="000000"/>
                </a:solidFill>
                <a:latin typeface="Inter Bold"/>
                <a:ea typeface="Inter Bold"/>
                <a:cs typeface="Inter Bold"/>
                <a:sym typeface="Inter Bold"/>
              </a:rPr>
              <a:t>Görüntü İşleme ve Hedef Takibi</a:t>
            </a:r>
          </a:p>
        </p:txBody>
      </p:sp>
      <p:sp>
        <p:nvSpPr>
          <p:cNvPr name="TextBox 14" id="14"/>
          <p:cNvSpPr txBox="true"/>
          <p:nvPr/>
        </p:nvSpPr>
        <p:spPr>
          <a:xfrm rot="0">
            <a:off x="618132" y="1663178"/>
            <a:ext cx="16436695" cy="490756"/>
          </a:xfrm>
          <a:prstGeom prst="rect">
            <a:avLst/>
          </a:prstGeom>
        </p:spPr>
        <p:txBody>
          <a:bodyPr anchor="t" rtlCol="false" tIns="0" lIns="0" bIns="0" rIns="0">
            <a:spAutoFit/>
          </a:bodyPr>
          <a:lstStyle/>
          <a:p>
            <a:pPr algn="l">
              <a:lnSpc>
                <a:spcPts val="3925"/>
              </a:lnSpc>
            </a:pPr>
            <a:r>
              <a:rPr lang="en-US" sz="2803" b="true">
                <a:solidFill>
                  <a:srgbClr val="000000"/>
                </a:solidFill>
                <a:latin typeface="Inter Bold"/>
                <a:ea typeface="Inter Bold"/>
                <a:cs typeface="Inter Bold"/>
                <a:sym typeface="Inter Bold"/>
              </a:rPr>
              <a:t>Renk Takibi</a:t>
            </a:r>
            <a:r>
              <a:rPr lang="en-US" sz="2803">
                <a:solidFill>
                  <a:srgbClr val="000000"/>
                </a:solidFill>
                <a:latin typeface="Inter"/>
                <a:ea typeface="Inter"/>
                <a:cs typeface="Inter"/>
                <a:sym typeface="Inter"/>
              </a:rPr>
              <a:t> </a:t>
            </a:r>
          </a:p>
        </p:txBody>
      </p:sp>
      <p:sp>
        <p:nvSpPr>
          <p:cNvPr name="TextBox 15" id="15"/>
          <p:cNvSpPr txBox="true"/>
          <p:nvPr/>
        </p:nvSpPr>
        <p:spPr>
          <a:xfrm rot="0">
            <a:off x="879773" y="9343056"/>
            <a:ext cx="8589450" cy="973355"/>
          </a:xfrm>
          <a:prstGeom prst="rect">
            <a:avLst/>
          </a:prstGeom>
        </p:spPr>
        <p:txBody>
          <a:bodyPr anchor="t" rtlCol="false" tIns="0" lIns="0" bIns="0" rIns="0">
            <a:spAutoFit/>
          </a:bodyPr>
          <a:lstStyle/>
          <a:p>
            <a:pPr algn="l">
              <a:lnSpc>
                <a:spcPts val="2525"/>
              </a:lnSpc>
            </a:pPr>
            <a:r>
              <a:rPr lang="en-US" sz="1803">
                <a:solidFill>
                  <a:srgbClr val="000000"/>
                </a:solidFill>
                <a:latin typeface="Times New Roman"/>
                <a:ea typeface="Times New Roman"/>
                <a:cs typeface="Times New Roman"/>
                <a:sym typeface="Times New Roman"/>
              </a:rPr>
              <a:t>Koç, M. (2020). Derin öğrenme kullanarak İHA ile hareketli bir hedefin otonom olarak</a:t>
            </a:r>
          </a:p>
          <a:p>
            <a:pPr algn="l">
              <a:lnSpc>
                <a:spcPts val="2525"/>
              </a:lnSpc>
            </a:pPr>
            <a:r>
              <a:rPr lang="en-US" sz="1803">
                <a:solidFill>
                  <a:srgbClr val="000000"/>
                </a:solidFill>
                <a:latin typeface="Times New Roman"/>
                <a:ea typeface="Times New Roman"/>
                <a:cs typeface="Times New Roman"/>
                <a:sym typeface="Times New Roman"/>
              </a:rPr>
              <a:t> yakalanması (Yüksek Lisans Tezi)</a:t>
            </a:r>
          </a:p>
          <a:p>
            <a:pPr algn="l">
              <a:lnSpc>
                <a:spcPts val="2525"/>
              </a:lnSpc>
            </a:pPr>
          </a:p>
        </p:txBody>
      </p:sp>
      <p:sp>
        <p:nvSpPr>
          <p:cNvPr name="TextBox 16" id="16"/>
          <p:cNvSpPr txBox="true"/>
          <p:nvPr/>
        </p:nvSpPr>
        <p:spPr>
          <a:xfrm rot="0">
            <a:off x="1028700" y="6452437"/>
            <a:ext cx="5342379" cy="659030"/>
          </a:xfrm>
          <a:prstGeom prst="rect">
            <a:avLst/>
          </a:prstGeom>
        </p:spPr>
        <p:txBody>
          <a:bodyPr anchor="t" rtlCol="false" tIns="0" lIns="0" bIns="0" rIns="0">
            <a:spAutoFit/>
          </a:bodyPr>
          <a:lstStyle/>
          <a:p>
            <a:pPr algn="ctr">
              <a:lnSpc>
                <a:spcPts val="2525"/>
              </a:lnSpc>
            </a:pPr>
            <a:r>
              <a:rPr lang="en-US" b="true" sz="1803" i="true">
                <a:solidFill>
                  <a:srgbClr val="000000"/>
                </a:solidFill>
                <a:latin typeface="Times New Roman Bold Italics"/>
                <a:ea typeface="Times New Roman Bold Italics"/>
                <a:cs typeface="Times New Roman Bold Italics"/>
                <a:sym typeface="Times New Roman Bold Italics"/>
              </a:rPr>
              <a:t>Şekil 7.</a:t>
            </a:r>
            <a:r>
              <a:rPr lang="en-US" sz="1803" i="true">
                <a:solidFill>
                  <a:srgbClr val="000000"/>
                </a:solidFill>
                <a:latin typeface="Times New Roman Italics"/>
                <a:ea typeface="Times New Roman Italics"/>
                <a:cs typeface="Times New Roman Italics"/>
                <a:sym typeface="Times New Roman Italics"/>
              </a:rPr>
              <a:t> Simülasyon ortamının </a:t>
            </a:r>
          </a:p>
          <a:p>
            <a:pPr algn="ctr">
              <a:lnSpc>
                <a:spcPts val="2525"/>
              </a:lnSpc>
            </a:pPr>
            <a:r>
              <a:rPr lang="en-US" sz="1803" i="true">
                <a:solidFill>
                  <a:srgbClr val="000000"/>
                </a:solidFill>
                <a:latin typeface="Times New Roman Italics"/>
                <a:ea typeface="Times New Roman Italics"/>
                <a:cs typeface="Times New Roman Italics"/>
                <a:sym typeface="Times New Roman Italics"/>
              </a:rPr>
              <a:t>üstten çekilmiş görüntüsü </a:t>
            </a:r>
            <a:r>
              <a:rPr lang="en-US" sz="1803" i="true">
                <a:solidFill>
                  <a:srgbClr val="000000"/>
                </a:solidFill>
                <a:latin typeface="Times New Roman Italics"/>
                <a:ea typeface="Times New Roman Italics"/>
                <a:cs typeface="Times New Roman Italics"/>
                <a:sym typeface="Times New Roman Italics"/>
              </a:rPr>
              <a:t>  </a:t>
            </a:r>
          </a:p>
        </p:txBody>
      </p:sp>
      <p:sp>
        <p:nvSpPr>
          <p:cNvPr name="TextBox 17" id="17"/>
          <p:cNvSpPr txBox="true"/>
          <p:nvPr/>
        </p:nvSpPr>
        <p:spPr>
          <a:xfrm rot="0">
            <a:off x="4527441" y="6452437"/>
            <a:ext cx="5342379" cy="659030"/>
          </a:xfrm>
          <a:prstGeom prst="rect">
            <a:avLst/>
          </a:prstGeom>
        </p:spPr>
        <p:txBody>
          <a:bodyPr anchor="t" rtlCol="false" tIns="0" lIns="0" bIns="0" rIns="0">
            <a:spAutoFit/>
          </a:bodyPr>
          <a:lstStyle/>
          <a:p>
            <a:pPr algn="ctr">
              <a:lnSpc>
                <a:spcPts val="2525"/>
              </a:lnSpc>
            </a:pPr>
            <a:r>
              <a:rPr lang="en-US" b="true" sz="1803" i="true">
                <a:solidFill>
                  <a:srgbClr val="000000"/>
                </a:solidFill>
                <a:latin typeface="Times New Roman Bold Italics"/>
                <a:ea typeface="Times New Roman Bold Italics"/>
                <a:cs typeface="Times New Roman Bold Italics"/>
                <a:sym typeface="Times New Roman Bold Italics"/>
              </a:rPr>
              <a:t>Şekil 8.</a:t>
            </a:r>
            <a:r>
              <a:rPr lang="en-US" sz="1803" i="true">
                <a:solidFill>
                  <a:srgbClr val="000000"/>
                </a:solidFill>
                <a:latin typeface="Times New Roman Italics"/>
                <a:ea typeface="Times New Roman Italics"/>
                <a:cs typeface="Times New Roman Italics"/>
                <a:sym typeface="Times New Roman Italics"/>
              </a:rPr>
              <a:t>  HSV Renk uzayında </a:t>
            </a:r>
          </a:p>
          <a:p>
            <a:pPr algn="ctr">
              <a:lnSpc>
                <a:spcPts val="2525"/>
              </a:lnSpc>
            </a:pPr>
            <a:r>
              <a:rPr lang="en-US" sz="1803" i="true">
                <a:solidFill>
                  <a:srgbClr val="000000"/>
                </a:solidFill>
                <a:latin typeface="Times New Roman Italics"/>
                <a:ea typeface="Times New Roman Italics"/>
                <a:cs typeface="Times New Roman Italics"/>
                <a:sym typeface="Times New Roman Italics"/>
              </a:rPr>
              <a:t>sahnenin görüntüsü  </a:t>
            </a:r>
            <a:r>
              <a:rPr lang="en-US" sz="1803" i="true">
                <a:solidFill>
                  <a:srgbClr val="000000"/>
                </a:solidFill>
                <a:latin typeface="Times New Roman Italics"/>
                <a:ea typeface="Times New Roman Italics"/>
                <a:cs typeface="Times New Roman Italics"/>
                <a:sym typeface="Times New Roman Italics"/>
              </a:rPr>
              <a:t>  </a:t>
            </a:r>
          </a:p>
        </p:txBody>
      </p:sp>
      <p:sp>
        <p:nvSpPr>
          <p:cNvPr name="TextBox 18" id="18"/>
          <p:cNvSpPr txBox="true"/>
          <p:nvPr/>
        </p:nvSpPr>
        <p:spPr>
          <a:xfrm rot="0">
            <a:off x="7957733" y="6452437"/>
            <a:ext cx="5342379" cy="659030"/>
          </a:xfrm>
          <a:prstGeom prst="rect">
            <a:avLst/>
          </a:prstGeom>
        </p:spPr>
        <p:txBody>
          <a:bodyPr anchor="t" rtlCol="false" tIns="0" lIns="0" bIns="0" rIns="0">
            <a:spAutoFit/>
          </a:bodyPr>
          <a:lstStyle/>
          <a:p>
            <a:pPr algn="ctr">
              <a:lnSpc>
                <a:spcPts val="2525"/>
              </a:lnSpc>
            </a:pPr>
            <a:r>
              <a:rPr lang="en-US" b="true" sz="1803" i="true">
                <a:solidFill>
                  <a:srgbClr val="000000"/>
                </a:solidFill>
                <a:latin typeface="Times New Roman Bold Italics"/>
                <a:ea typeface="Times New Roman Bold Italics"/>
                <a:cs typeface="Times New Roman Bold Italics"/>
                <a:sym typeface="Times New Roman Bold Italics"/>
              </a:rPr>
              <a:t>Şekil 9.</a:t>
            </a:r>
            <a:r>
              <a:rPr lang="en-US" sz="1803" i="true">
                <a:solidFill>
                  <a:srgbClr val="000000"/>
                </a:solidFill>
                <a:latin typeface="Times New Roman Italics"/>
                <a:ea typeface="Times New Roman Italics"/>
                <a:cs typeface="Times New Roman Italics"/>
                <a:sym typeface="Times New Roman Italics"/>
              </a:rPr>
              <a:t>  Mavi renk filtresinin</a:t>
            </a:r>
          </a:p>
          <a:p>
            <a:pPr algn="ctr">
              <a:lnSpc>
                <a:spcPts val="2525"/>
              </a:lnSpc>
            </a:pPr>
            <a:r>
              <a:rPr lang="en-US" sz="1803" i="true">
                <a:solidFill>
                  <a:srgbClr val="000000"/>
                </a:solidFill>
                <a:latin typeface="Times New Roman Italics"/>
                <a:ea typeface="Times New Roman Italics"/>
                <a:cs typeface="Times New Roman Italics"/>
                <a:sym typeface="Times New Roman Italics"/>
              </a:rPr>
              <a:t> uygulama görüntüsü  </a:t>
            </a:r>
            <a:r>
              <a:rPr lang="en-US" sz="1803" i="true">
                <a:solidFill>
                  <a:srgbClr val="000000"/>
                </a:solidFill>
                <a:latin typeface="Times New Roman Italics"/>
                <a:ea typeface="Times New Roman Italics"/>
                <a:cs typeface="Times New Roman Italics"/>
                <a:sym typeface="Times New Roman Italics"/>
              </a:rPr>
              <a:t>  </a:t>
            </a:r>
          </a:p>
        </p:txBody>
      </p:sp>
      <p:sp>
        <p:nvSpPr>
          <p:cNvPr name="TextBox 19" id="19"/>
          <p:cNvSpPr txBox="true"/>
          <p:nvPr/>
        </p:nvSpPr>
        <p:spPr>
          <a:xfrm rot="0">
            <a:off x="11341623" y="6452437"/>
            <a:ext cx="5342379" cy="659030"/>
          </a:xfrm>
          <a:prstGeom prst="rect">
            <a:avLst/>
          </a:prstGeom>
        </p:spPr>
        <p:txBody>
          <a:bodyPr anchor="t" rtlCol="false" tIns="0" lIns="0" bIns="0" rIns="0">
            <a:spAutoFit/>
          </a:bodyPr>
          <a:lstStyle/>
          <a:p>
            <a:pPr algn="ctr">
              <a:lnSpc>
                <a:spcPts val="2525"/>
              </a:lnSpc>
            </a:pPr>
            <a:r>
              <a:rPr lang="en-US" b="true" sz="1803" i="true">
                <a:solidFill>
                  <a:srgbClr val="000000"/>
                </a:solidFill>
                <a:latin typeface="Times New Roman Bold Italics"/>
                <a:ea typeface="Times New Roman Bold Italics"/>
                <a:cs typeface="Times New Roman Bold Italics"/>
                <a:sym typeface="Times New Roman Bold Italics"/>
              </a:rPr>
              <a:t>Şekil 10.</a:t>
            </a:r>
            <a:r>
              <a:rPr lang="en-US" sz="1803" i="true">
                <a:solidFill>
                  <a:srgbClr val="000000"/>
                </a:solidFill>
                <a:latin typeface="Times New Roman Italics"/>
                <a:ea typeface="Times New Roman Italics"/>
                <a:cs typeface="Times New Roman Italics"/>
                <a:sym typeface="Times New Roman Italics"/>
              </a:rPr>
              <a:t>  Tespit edilmiş </a:t>
            </a:r>
          </a:p>
          <a:p>
            <a:pPr algn="ctr">
              <a:lnSpc>
                <a:spcPts val="2525"/>
              </a:lnSpc>
            </a:pPr>
            <a:r>
              <a:rPr lang="en-US" sz="1803" i="true">
                <a:solidFill>
                  <a:srgbClr val="000000"/>
                </a:solidFill>
                <a:latin typeface="Times New Roman Italics"/>
                <a:ea typeface="Times New Roman Italics"/>
                <a:cs typeface="Times New Roman Italics"/>
                <a:sym typeface="Times New Roman Italics"/>
              </a:rPr>
              <a:t>kutu nesnesi</a:t>
            </a:r>
          </a:p>
        </p:txBody>
      </p:sp>
      <p:sp>
        <p:nvSpPr>
          <p:cNvPr name="TextBox 20" id="20"/>
          <p:cNvSpPr txBox="true"/>
          <p:nvPr/>
        </p:nvSpPr>
        <p:spPr>
          <a:xfrm rot="0">
            <a:off x="925653" y="7680259"/>
            <a:ext cx="16436695" cy="692150"/>
          </a:xfrm>
          <a:prstGeom prst="rect">
            <a:avLst/>
          </a:prstGeom>
        </p:spPr>
        <p:txBody>
          <a:bodyPr anchor="t" rtlCol="false" tIns="0" lIns="0" bIns="0" rIns="0">
            <a:spAutoFit/>
          </a:bodyPr>
          <a:lstStyle/>
          <a:p>
            <a:pPr algn="l">
              <a:lnSpc>
                <a:spcPts val="2799"/>
              </a:lnSpc>
            </a:pPr>
            <a:r>
              <a:rPr lang="en-US" sz="1999">
                <a:solidFill>
                  <a:srgbClr val="000000"/>
                </a:solidFill>
                <a:latin typeface="Inter"/>
                <a:ea typeface="Inter"/>
                <a:cs typeface="Inter"/>
                <a:sym typeface="Inter"/>
              </a:rPr>
              <a:t>Not: Reng takibi için KCF Tracker Algoritması kullanabiliriz ardından kalman kullanarak konum tahmini yapabiliriz </a:t>
            </a:r>
          </a:p>
          <a:p>
            <a:pPr algn="l">
              <a:lnSpc>
                <a:spcPts val="2799"/>
              </a:lnSpc>
            </a:pPr>
            <a:r>
              <a:rPr lang="en-US" sz="1999">
                <a:solidFill>
                  <a:srgbClr val="000000"/>
                </a:solidFill>
                <a:latin typeface="Inter"/>
                <a:ea typeface="Inter"/>
                <a:cs typeface="Inter"/>
                <a:sym typeface="Inter"/>
              </a:rPr>
              <a:t>Hue (Ton), Saturation (Doygunluk) ve Value (Parlaklık)</a:t>
            </a:r>
          </a:p>
        </p:txBody>
      </p:sp>
      <p:sp>
        <p:nvSpPr>
          <p:cNvPr name="TextBox 21" id="21"/>
          <p:cNvSpPr txBox="true"/>
          <p:nvPr/>
        </p:nvSpPr>
        <p:spPr>
          <a:xfrm rot="0">
            <a:off x="879773" y="2346883"/>
            <a:ext cx="16436695" cy="895885"/>
          </a:xfrm>
          <a:prstGeom prst="rect">
            <a:avLst/>
          </a:prstGeom>
        </p:spPr>
        <p:txBody>
          <a:bodyPr anchor="t" rtlCol="false" tIns="0" lIns="0" bIns="0" rIns="0">
            <a:spAutoFit/>
          </a:bodyPr>
          <a:lstStyle/>
          <a:p>
            <a:pPr algn="l">
              <a:lnSpc>
                <a:spcPts val="3645"/>
              </a:lnSpc>
            </a:pPr>
            <a:r>
              <a:rPr lang="en-US" sz="2603">
                <a:solidFill>
                  <a:srgbClr val="000000"/>
                </a:solidFill>
                <a:latin typeface="Inter"/>
                <a:ea typeface="Inter"/>
                <a:cs typeface="Inter"/>
                <a:sym typeface="Inter"/>
              </a:rPr>
              <a:t>“HSV renk uzayı seçme nedeni insan gözünün renk uzayına daha yakın olduğu için algılama kolaylaşacaktır”</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899499"/>
            <a:ext cx="1589072" cy="286142"/>
            <a:chOff x="0" y="0"/>
            <a:chExt cx="418521" cy="75363"/>
          </a:xfrm>
        </p:grpSpPr>
        <p:sp>
          <p:nvSpPr>
            <p:cNvPr name="Freeform 3" id="3"/>
            <p:cNvSpPr/>
            <p:nvPr/>
          </p:nvSpPr>
          <p:spPr>
            <a:xfrm flipH="false" flipV="false" rot="0">
              <a:off x="0" y="0"/>
              <a:ext cx="418521" cy="75363"/>
            </a:xfrm>
            <a:custGeom>
              <a:avLst/>
              <a:gdLst/>
              <a:ahLst/>
              <a:cxnLst/>
              <a:rect r="r" b="b" t="t" l="l"/>
              <a:pathLst>
                <a:path h="75363" w="418521">
                  <a:moveTo>
                    <a:pt x="0" y="0"/>
                  </a:moveTo>
                  <a:lnTo>
                    <a:pt x="418521" y="0"/>
                  </a:lnTo>
                  <a:lnTo>
                    <a:pt x="418521" y="75363"/>
                  </a:lnTo>
                  <a:lnTo>
                    <a:pt x="0" y="75363"/>
                  </a:lnTo>
                  <a:close/>
                </a:path>
              </a:pathLst>
            </a:custGeom>
            <a:solidFill>
              <a:srgbClr val="0070C0"/>
            </a:solidFill>
          </p:spPr>
        </p:sp>
        <p:sp>
          <p:nvSpPr>
            <p:cNvPr name="TextBox 4" id="4"/>
            <p:cNvSpPr txBox="true"/>
            <p:nvPr/>
          </p:nvSpPr>
          <p:spPr>
            <a:xfrm>
              <a:off x="0" y="-47625"/>
              <a:ext cx="418521" cy="12298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684322" y="709563"/>
            <a:ext cx="10338506" cy="589816"/>
          </a:xfrm>
          <a:prstGeom prst="rect">
            <a:avLst/>
          </a:prstGeom>
        </p:spPr>
        <p:txBody>
          <a:bodyPr anchor="t" rtlCol="false" tIns="0" lIns="0" bIns="0" rIns="0">
            <a:spAutoFit/>
          </a:bodyPr>
          <a:lstStyle/>
          <a:p>
            <a:pPr algn="l">
              <a:lnSpc>
                <a:spcPts val="4765"/>
              </a:lnSpc>
            </a:pPr>
            <a:r>
              <a:rPr lang="en-US" sz="3403" b="true">
                <a:solidFill>
                  <a:srgbClr val="000000"/>
                </a:solidFill>
                <a:latin typeface="Inter Bold"/>
                <a:ea typeface="Inter Bold"/>
                <a:cs typeface="Inter Bold"/>
                <a:sym typeface="Inter Bold"/>
              </a:rPr>
              <a:t>Görüntü İşleme ve Hedef Takibi</a:t>
            </a:r>
          </a:p>
        </p:txBody>
      </p:sp>
      <p:sp>
        <p:nvSpPr>
          <p:cNvPr name="TextBox 6" id="6"/>
          <p:cNvSpPr txBox="true"/>
          <p:nvPr/>
        </p:nvSpPr>
        <p:spPr>
          <a:xfrm rot="0">
            <a:off x="618132" y="1663178"/>
            <a:ext cx="16436695" cy="490756"/>
          </a:xfrm>
          <a:prstGeom prst="rect">
            <a:avLst/>
          </a:prstGeom>
        </p:spPr>
        <p:txBody>
          <a:bodyPr anchor="t" rtlCol="false" tIns="0" lIns="0" bIns="0" rIns="0">
            <a:spAutoFit/>
          </a:bodyPr>
          <a:lstStyle/>
          <a:p>
            <a:pPr algn="l">
              <a:lnSpc>
                <a:spcPts val="3925"/>
              </a:lnSpc>
            </a:pPr>
            <a:r>
              <a:rPr lang="en-US" sz="2803">
                <a:solidFill>
                  <a:srgbClr val="000000"/>
                </a:solidFill>
                <a:latin typeface="Inter"/>
                <a:ea typeface="Inter"/>
                <a:cs typeface="Inter"/>
                <a:sym typeface="Inter"/>
              </a:rPr>
              <a:t>Derin Öğrenme Tabanlı Hedef Takibi</a:t>
            </a:r>
          </a:p>
        </p:txBody>
      </p:sp>
      <p:sp>
        <p:nvSpPr>
          <p:cNvPr name="TextBox 7" id="7"/>
          <p:cNvSpPr txBox="true"/>
          <p:nvPr/>
        </p:nvSpPr>
        <p:spPr>
          <a:xfrm rot="0">
            <a:off x="879773" y="9343056"/>
            <a:ext cx="8589450" cy="659030"/>
          </a:xfrm>
          <a:prstGeom prst="rect">
            <a:avLst/>
          </a:prstGeom>
        </p:spPr>
        <p:txBody>
          <a:bodyPr anchor="t" rtlCol="false" tIns="0" lIns="0" bIns="0" rIns="0">
            <a:spAutoFit/>
          </a:bodyPr>
          <a:lstStyle/>
          <a:p>
            <a:pPr algn="l">
              <a:lnSpc>
                <a:spcPts val="2525"/>
              </a:lnSpc>
            </a:pPr>
            <a:r>
              <a:rPr lang="en-US" sz="1803">
                <a:solidFill>
                  <a:srgbClr val="000000"/>
                </a:solidFill>
                <a:latin typeface="Times New Roman"/>
                <a:ea typeface="Times New Roman"/>
                <a:cs typeface="Times New Roman"/>
                <a:sym typeface="Times New Roman"/>
              </a:rPr>
              <a:t>Tan, F. G., Yüksel, A. S., Aydemir, E., &amp; Ersoy, M. (2021). Derin Öğrenme Teknikleri ile Nesne Tespiti ve Takibi Üzerine Bir İnceleme. </a:t>
            </a:r>
            <a:r>
              <a:rPr lang="en-US" sz="1803" i="true">
                <a:solidFill>
                  <a:srgbClr val="000000"/>
                </a:solidFill>
                <a:latin typeface="Times New Roman Italics"/>
                <a:ea typeface="Times New Roman Italics"/>
                <a:cs typeface="Times New Roman Italics"/>
                <a:sym typeface="Times New Roman Italics"/>
              </a:rPr>
              <a:t>Avrupa Bilim ve Teknoloji Dergisi,</a:t>
            </a:r>
          </a:p>
        </p:txBody>
      </p:sp>
      <p:sp>
        <p:nvSpPr>
          <p:cNvPr name="AutoShape 8" id="8"/>
          <p:cNvSpPr/>
          <p:nvPr/>
        </p:nvSpPr>
        <p:spPr>
          <a:xfrm>
            <a:off x="0" y="9314481"/>
            <a:ext cx="18288000" cy="0"/>
          </a:xfrm>
          <a:prstGeom prst="line">
            <a:avLst/>
          </a:prstGeom>
          <a:ln cap="flat" w="38100">
            <a:solidFill>
              <a:srgbClr val="0070C0"/>
            </a:solidFill>
            <a:prstDash val="solid"/>
            <a:headEnd type="none" len="sm" w="sm"/>
            <a:tailEnd type="none" len="sm" w="sm"/>
          </a:ln>
        </p:spPr>
      </p:sp>
      <p:grpSp>
        <p:nvGrpSpPr>
          <p:cNvPr name="Group 9" id="9"/>
          <p:cNvGrpSpPr/>
          <p:nvPr/>
        </p:nvGrpSpPr>
        <p:grpSpPr>
          <a:xfrm rot="0">
            <a:off x="0" y="9314481"/>
            <a:ext cx="618132" cy="1019951"/>
            <a:chOff x="0" y="0"/>
            <a:chExt cx="162800" cy="268629"/>
          </a:xfrm>
        </p:grpSpPr>
        <p:sp>
          <p:nvSpPr>
            <p:cNvPr name="Freeform 10" id="10"/>
            <p:cNvSpPr/>
            <p:nvPr/>
          </p:nvSpPr>
          <p:spPr>
            <a:xfrm flipH="false" flipV="false" rot="0">
              <a:off x="0" y="0"/>
              <a:ext cx="162800" cy="268629"/>
            </a:xfrm>
            <a:custGeom>
              <a:avLst/>
              <a:gdLst/>
              <a:ahLst/>
              <a:cxnLst/>
              <a:rect r="r" b="b" t="t" l="l"/>
              <a:pathLst>
                <a:path h="268629" w="162800">
                  <a:moveTo>
                    <a:pt x="0" y="0"/>
                  </a:moveTo>
                  <a:lnTo>
                    <a:pt x="162800" y="0"/>
                  </a:lnTo>
                  <a:lnTo>
                    <a:pt x="162800" y="268629"/>
                  </a:lnTo>
                  <a:lnTo>
                    <a:pt x="0" y="268629"/>
                  </a:lnTo>
                  <a:close/>
                </a:path>
              </a:pathLst>
            </a:custGeom>
            <a:solidFill>
              <a:srgbClr val="0070C0"/>
            </a:solidFill>
          </p:spPr>
        </p:sp>
        <p:sp>
          <p:nvSpPr>
            <p:cNvPr name="TextBox 11" id="11"/>
            <p:cNvSpPr txBox="true"/>
            <p:nvPr/>
          </p:nvSpPr>
          <p:spPr>
            <a:xfrm>
              <a:off x="0" y="-47625"/>
              <a:ext cx="162800" cy="316254"/>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794536" y="2341548"/>
            <a:ext cx="14254848" cy="4708525"/>
          </a:xfrm>
          <a:prstGeom prst="rect">
            <a:avLst/>
          </a:prstGeom>
        </p:spPr>
        <p:txBody>
          <a:bodyPr anchor="t" rtlCol="false" tIns="0" lIns="0" bIns="0" rIns="0">
            <a:spAutoFit/>
          </a:bodyPr>
          <a:lstStyle/>
          <a:p>
            <a:pPr algn="l" marL="561341" indent="-280670" lvl="1">
              <a:lnSpc>
                <a:spcPts val="3640"/>
              </a:lnSpc>
              <a:buAutoNum type="arabicPeriod" startAt="1"/>
            </a:pPr>
            <a:r>
              <a:rPr lang="en-US" b="true" sz="2600">
                <a:solidFill>
                  <a:srgbClr val="000000"/>
                </a:solidFill>
                <a:latin typeface="Inter Bold"/>
                <a:ea typeface="Inter Bold"/>
                <a:cs typeface="Inter Bold"/>
                <a:sym typeface="Inter Bold"/>
              </a:rPr>
              <a:t>Ön işleme aşaması:</a:t>
            </a:r>
          </a:p>
          <a:p>
            <a:pPr algn="l">
              <a:lnSpc>
                <a:spcPts val="3360"/>
              </a:lnSpc>
            </a:pPr>
            <a:r>
              <a:rPr lang="en-US" sz="2400">
                <a:solidFill>
                  <a:srgbClr val="000000"/>
                </a:solidFill>
                <a:latin typeface="Inter"/>
                <a:ea typeface="Inter"/>
                <a:cs typeface="Inter"/>
                <a:sym typeface="Inter"/>
              </a:rPr>
              <a:t>      • Video çekim ve hazırlama</a:t>
            </a:r>
          </a:p>
          <a:p>
            <a:pPr algn="l">
              <a:lnSpc>
                <a:spcPts val="3640"/>
              </a:lnSpc>
            </a:pPr>
            <a:r>
              <a:rPr lang="en-US" sz="2600">
                <a:solidFill>
                  <a:srgbClr val="000000"/>
                </a:solidFill>
                <a:latin typeface="Inter"/>
                <a:ea typeface="Inter"/>
                <a:cs typeface="Inter"/>
                <a:sym typeface="Inter"/>
              </a:rPr>
              <a:t>  2.</a:t>
            </a:r>
            <a:r>
              <a:rPr lang="en-US" sz="2600" b="true">
                <a:solidFill>
                  <a:srgbClr val="000000"/>
                </a:solidFill>
                <a:latin typeface="Inter Bold"/>
                <a:ea typeface="Inter Bold"/>
                <a:cs typeface="Inter Bold"/>
                <a:sym typeface="Inter Bold"/>
              </a:rPr>
              <a:t>Hedef </a:t>
            </a:r>
            <a:r>
              <a:rPr lang="en-US" sz="2600" b="true">
                <a:solidFill>
                  <a:srgbClr val="000000"/>
                </a:solidFill>
                <a:latin typeface="Inter Bold"/>
                <a:ea typeface="Inter Bold"/>
                <a:cs typeface="Inter Bold"/>
                <a:sym typeface="Inter Bold"/>
              </a:rPr>
              <a:t>tespiti ve sınıflandırılması:</a:t>
            </a:r>
          </a:p>
          <a:p>
            <a:pPr algn="l">
              <a:lnSpc>
                <a:spcPts val="3360"/>
              </a:lnSpc>
            </a:pPr>
            <a:r>
              <a:rPr lang="en-US" sz="2400">
                <a:solidFill>
                  <a:srgbClr val="000000"/>
                </a:solidFill>
                <a:latin typeface="Inter"/>
                <a:ea typeface="Inter"/>
                <a:cs typeface="Inter"/>
                <a:sym typeface="Inter"/>
              </a:rPr>
              <a:t>     </a:t>
            </a:r>
            <a:r>
              <a:rPr lang="en-US" sz="2400">
                <a:solidFill>
                  <a:srgbClr val="000000"/>
                </a:solidFill>
                <a:latin typeface="Inter"/>
                <a:ea typeface="Inter"/>
                <a:cs typeface="Inter"/>
                <a:sym typeface="Inter"/>
              </a:rPr>
              <a:t>• YOLO (You Only Look Once), </a:t>
            </a:r>
          </a:p>
          <a:p>
            <a:pPr algn="l">
              <a:lnSpc>
                <a:spcPts val="3360"/>
              </a:lnSpc>
            </a:pPr>
            <a:r>
              <a:rPr lang="en-US" sz="2400">
                <a:solidFill>
                  <a:srgbClr val="000000"/>
                </a:solidFill>
                <a:latin typeface="Inter"/>
                <a:ea typeface="Inter"/>
                <a:cs typeface="Inter"/>
                <a:sym typeface="Inter"/>
              </a:rPr>
              <a:t>     </a:t>
            </a:r>
            <a:r>
              <a:rPr lang="en-US" sz="2400">
                <a:solidFill>
                  <a:srgbClr val="000000"/>
                </a:solidFill>
                <a:latin typeface="Inter"/>
                <a:ea typeface="Inter"/>
                <a:cs typeface="Inter"/>
                <a:sym typeface="Inter"/>
              </a:rPr>
              <a:t>• SSD (Single Shot Multibox Detector), </a:t>
            </a:r>
          </a:p>
          <a:p>
            <a:pPr algn="l">
              <a:lnSpc>
                <a:spcPts val="3360"/>
              </a:lnSpc>
            </a:pPr>
            <a:r>
              <a:rPr lang="en-US" sz="2400">
                <a:solidFill>
                  <a:srgbClr val="000000"/>
                </a:solidFill>
                <a:latin typeface="Inter"/>
                <a:ea typeface="Inter"/>
                <a:cs typeface="Inter"/>
                <a:sym typeface="Inter"/>
              </a:rPr>
              <a:t>     </a:t>
            </a:r>
            <a:r>
              <a:rPr lang="en-US" sz="2400">
                <a:solidFill>
                  <a:srgbClr val="000000"/>
                </a:solidFill>
                <a:latin typeface="Inter"/>
                <a:ea typeface="Inter"/>
                <a:cs typeface="Inter"/>
                <a:sym typeface="Inter"/>
              </a:rPr>
              <a:t>• Faster R-CNN</a:t>
            </a:r>
          </a:p>
          <a:p>
            <a:pPr algn="l">
              <a:lnSpc>
                <a:spcPts val="3640"/>
              </a:lnSpc>
            </a:pPr>
            <a:r>
              <a:rPr lang="en-US" sz="2600">
                <a:solidFill>
                  <a:srgbClr val="000000"/>
                </a:solidFill>
                <a:latin typeface="Inter"/>
                <a:ea typeface="Inter"/>
                <a:cs typeface="Inter"/>
                <a:sym typeface="Inter"/>
              </a:rPr>
              <a:t>  3.</a:t>
            </a:r>
            <a:r>
              <a:rPr lang="en-US" sz="2600" b="true">
                <a:solidFill>
                  <a:srgbClr val="000000"/>
                </a:solidFill>
                <a:latin typeface="Inter Bold"/>
                <a:ea typeface="Inter Bold"/>
                <a:cs typeface="Inter Bold"/>
                <a:sym typeface="Inter Bold"/>
              </a:rPr>
              <a:t>Hedef </a:t>
            </a:r>
            <a:r>
              <a:rPr lang="en-US" sz="2600" b="true">
                <a:solidFill>
                  <a:srgbClr val="000000"/>
                </a:solidFill>
                <a:latin typeface="Inter Bold"/>
                <a:ea typeface="Inter Bold"/>
                <a:cs typeface="Inter Bold"/>
                <a:sym typeface="Inter Bold"/>
              </a:rPr>
              <a:t>takibidir:</a:t>
            </a:r>
          </a:p>
          <a:p>
            <a:pPr algn="l">
              <a:lnSpc>
                <a:spcPts val="3360"/>
              </a:lnSpc>
            </a:pPr>
            <a:r>
              <a:rPr lang="en-US" sz="2400">
                <a:solidFill>
                  <a:srgbClr val="000000"/>
                </a:solidFill>
                <a:latin typeface="Inter"/>
                <a:ea typeface="Inter"/>
                <a:cs typeface="Inter"/>
                <a:sym typeface="Inter"/>
              </a:rPr>
              <a:t>     • KCF Tracker Algoritması </a:t>
            </a:r>
          </a:p>
          <a:p>
            <a:pPr algn="l">
              <a:lnSpc>
                <a:spcPts val="3360"/>
              </a:lnSpc>
            </a:pPr>
            <a:r>
              <a:rPr lang="en-US" sz="2400">
                <a:solidFill>
                  <a:srgbClr val="000000"/>
                </a:solidFill>
                <a:latin typeface="Inter"/>
                <a:ea typeface="Inter"/>
                <a:cs typeface="Inter"/>
                <a:sym typeface="Inter"/>
              </a:rPr>
              <a:t>     • Kalman Filter</a:t>
            </a:r>
          </a:p>
          <a:p>
            <a:pPr algn="l">
              <a:lnSpc>
                <a:spcPts val="3360"/>
              </a:lnSpc>
            </a:pPr>
            <a:r>
              <a:rPr lang="en-US" sz="2400">
                <a:solidFill>
                  <a:srgbClr val="000000"/>
                </a:solidFill>
                <a:latin typeface="Inter"/>
                <a:ea typeface="Inter"/>
                <a:cs typeface="Inter"/>
                <a:sym typeface="Inter"/>
              </a:rPr>
              <a:t>    </a:t>
            </a:r>
          </a:p>
          <a:p>
            <a:pPr algn="l">
              <a:lnSpc>
                <a:spcPts val="3360"/>
              </a:lnSpc>
            </a:pPr>
            <a:r>
              <a:rPr lang="en-US" sz="2400">
                <a:solidFill>
                  <a:srgbClr val="000000"/>
                </a:solidFill>
                <a:latin typeface="Inter"/>
                <a:ea typeface="Inter"/>
                <a:cs typeface="Inter"/>
                <a:sym typeface="Inter"/>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DAGhIF4OTEA</dc:identifier>
  <dcterms:modified xsi:type="dcterms:W3CDTF">2011-08-01T06:04:30Z</dcterms:modified>
  <cp:revision>1</cp:revision>
  <dc:title>SAR ARGE TEKNOLOJİ VE YAZILIM A.Ş.</dc:title>
</cp:coreProperties>
</file>