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9" r:id="rId4"/>
    <p:sldId id="257" r:id="rId5"/>
    <p:sldId id="267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Extra-Bold" panose="020B0604020202020204" charset="0"/>
      <p:regular r:id="rId15"/>
    </p:embeddedFont>
    <p:embeddedFont>
      <p:font typeface="Montserrat Extra-Bold Italics" panose="020B0604020202020204" charset="0"/>
      <p:regular r:id="rId16"/>
    </p:embeddedFont>
    <p:embeddedFont>
      <p:font typeface="Montserrat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6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13885636">
            <a:off x="-4401680" y="390016"/>
            <a:ext cx="17853660" cy="11485272"/>
          </a:xfrm>
          <a:prstGeom prst="rect">
            <a:avLst/>
          </a:prstGeom>
          <a:solidFill>
            <a:srgbClr val="213559"/>
          </a:solidFill>
        </p:spPr>
      </p:sp>
      <p:sp>
        <p:nvSpPr>
          <p:cNvPr id="4" name="AutoShape 4"/>
          <p:cNvSpPr/>
          <p:nvPr/>
        </p:nvSpPr>
        <p:spPr>
          <a:xfrm rot="13885636">
            <a:off x="-5860639" y="390016"/>
            <a:ext cx="17853660" cy="11485272"/>
          </a:xfrm>
          <a:prstGeom prst="rect">
            <a:avLst/>
          </a:prstGeom>
          <a:solidFill>
            <a:srgbClr val="263F6B"/>
          </a:solidFill>
        </p:spPr>
      </p:sp>
      <p:sp>
        <p:nvSpPr>
          <p:cNvPr id="5" name="TextBox 5"/>
          <p:cNvSpPr txBox="1"/>
          <p:nvPr/>
        </p:nvSpPr>
        <p:spPr>
          <a:xfrm>
            <a:off x="1028700" y="5591175"/>
            <a:ext cx="10799778" cy="345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38"/>
              </a:lnSpc>
            </a:pPr>
            <a:r>
              <a:rPr lang="en-US" sz="14986" spc="-884" dirty="0">
                <a:solidFill>
                  <a:srgbClr val="FFFFFF"/>
                </a:solidFill>
                <a:latin typeface="Montserrat Extra-Bold Italics"/>
              </a:rPr>
              <a:t>Data</a:t>
            </a:r>
          </a:p>
          <a:p>
            <a:pPr>
              <a:lnSpc>
                <a:spcPts val="13338"/>
              </a:lnSpc>
            </a:pPr>
            <a:r>
              <a:rPr lang="en-US" sz="14986" spc="-884" dirty="0">
                <a:solidFill>
                  <a:srgbClr val="FFFFFF"/>
                </a:solidFill>
                <a:latin typeface="Montserrat Extra-Bold Italics"/>
              </a:rPr>
              <a:t>Science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34514" y="1085850"/>
            <a:ext cx="4024786" cy="360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14"/>
              </a:lnSpc>
            </a:pPr>
            <a:r>
              <a:rPr lang="en-US" sz="2871" spc="57" dirty="0">
                <a:solidFill>
                  <a:srgbClr val="263F6B"/>
                </a:solidFill>
                <a:latin typeface="Montserrat Italics"/>
              </a:rPr>
              <a:t>Energia Powered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783058" cy="29501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476242" y="8956802"/>
            <a:ext cx="1783058" cy="295015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>
            <a:off x="-1536273" y="4580698"/>
            <a:ext cx="5244233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298994" y="9582841"/>
            <a:ext cx="9005773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3516288" y="3712270"/>
            <a:ext cx="572018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3066191" y="2823187"/>
            <a:ext cx="930938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628699" y="2392260"/>
            <a:ext cx="129153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000000">
              <a:alpha val="6667"/>
            </a:srgbClr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55422" y="1654922"/>
            <a:ext cx="6977156" cy="697715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259858" y="4104113"/>
            <a:ext cx="7768283" cy="2078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71"/>
              </a:lnSpc>
            </a:pPr>
            <a:r>
              <a:rPr lang="en-US" sz="8236" spc="-485" dirty="0">
                <a:solidFill>
                  <a:srgbClr val="FFFFFF"/>
                </a:solidFill>
                <a:latin typeface="Montserrat Extra-Bold Italics"/>
              </a:rPr>
              <a:t>Why </a:t>
            </a:r>
            <a:br>
              <a:rPr lang="en-US" sz="8236" spc="-485" dirty="0">
                <a:solidFill>
                  <a:srgbClr val="FFFFFF"/>
                </a:solidFill>
                <a:latin typeface="Montserrat Extra-Bold Italics"/>
              </a:rPr>
            </a:br>
            <a:r>
              <a:rPr lang="en-US" sz="8236" spc="-485" dirty="0">
                <a:solidFill>
                  <a:srgbClr val="FFFFFF"/>
                </a:solidFill>
                <a:latin typeface="Montserrat Extra-Bold Italics"/>
              </a:rPr>
              <a:t>Data Science?</a:t>
            </a:r>
          </a:p>
        </p:txBody>
      </p:sp>
    </p:spTree>
    <p:extLst>
      <p:ext uri="{BB962C8B-B14F-4D97-AF65-F5344CB8AC3E}">
        <p14:creationId xmlns:p14="http://schemas.microsoft.com/office/powerpoint/2010/main" val="1172289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000000">
              <a:alpha val="6667"/>
            </a:srgbClr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55422" y="1654922"/>
            <a:ext cx="6977156" cy="697715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176317" y="4180713"/>
            <a:ext cx="5935366" cy="2078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71"/>
              </a:lnSpc>
            </a:pPr>
            <a:r>
              <a:rPr lang="en-US" sz="8236" spc="-485" dirty="0">
                <a:solidFill>
                  <a:srgbClr val="FFFFFF"/>
                </a:solidFill>
                <a:latin typeface="Montserrat Extra-Bold Italics"/>
              </a:rPr>
              <a:t>Why </a:t>
            </a:r>
            <a:br>
              <a:rPr lang="en-US" sz="8236" spc="-485" dirty="0">
                <a:solidFill>
                  <a:srgbClr val="FFFFFF"/>
                </a:solidFill>
                <a:latin typeface="Montserrat Extra-Bold Italics"/>
              </a:rPr>
            </a:br>
            <a:r>
              <a:rPr lang="en-US" sz="8236" spc="-485" dirty="0">
                <a:solidFill>
                  <a:srgbClr val="FFFFFF"/>
                </a:solidFill>
                <a:latin typeface="Montserrat Extra-Bold Italics"/>
              </a:rPr>
              <a:t>Python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F7C53A-1040-7ACC-244D-723AD518974D}"/>
              </a:ext>
            </a:extLst>
          </p:cNvPr>
          <p:cNvGrpSpPr/>
          <p:nvPr/>
        </p:nvGrpSpPr>
        <p:grpSpPr>
          <a:xfrm>
            <a:off x="1082240" y="1000125"/>
            <a:ext cx="6657696" cy="2439045"/>
            <a:chOff x="1082240" y="1000125"/>
            <a:chExt cx="6657696" cy="2439045"/>
          </a:xfrm>
        </p:grpSpPr>
        <p:grpSp>
          <p:nvGrpSpPr>
            <p:cNvPr id="3" name="Group 3"/>
            <p:cNvGrpSpPr/>
            <p:nvPr/>
          </p:nvGrpSpPr>
          <p:grpSpPr>
            <a:xfrm>
              <a:off x="1082240" y="1628876"/>
              <a:ext cx="4626722" cy="1810294"/>
              <a:chOff x="0" y="0"/>
              <a:chExt cx="1687841" cy="660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687841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687841" h="660400">
                    <a:moveTo>
                      <a:pt x="1563381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563381" y="0"/>
                    </a:lnTo>
                    <a:cubicBezTo>
                      <a:pt x="1631961" y="0"/>
                      <a:pt x="1687841" y="55880"/>
                      <a:pt x="1687841" y="124460"/>
                    </a:cubicBezTo>
                    <a:lnTo>
                      <a:pt x="1687841" y="535940"/>
                    </a:lnTo>
                    <a:cubicBezTo>
                      <a:pt x="1687841" y="604520"/>
                      <a:pt x="1631961" y="660400"/>
                      <a:pt x="1563381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1707239" flipH="1" flipV="1">
              <a:off x="6064753" y="2118368"/>
              <a:ext cx="1675183" cy="831310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507411" y="2036335"/>
              <a:ext cx="3824986" cy="864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spc="49" dirty="0">
                  <a:solidFill>
                    <a:srgbClr val="212423"/>
                  </a:solidFill>
                  <a:latin typeface="Montserrat"/>
                </a:rPr>
                <a:t>can be used for a wide range of tasks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646003" y="1000125"/>
              <a:ext cx="3499197" cy="467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24"/>
                </a:lnSpc>
              </a:pPr>
              <a:r>
                <a:rPr lang="en-US" sz="2941" spc="58" dirty="0">
                  <a:solidFill>
                    <a:srgbClr val="FFFFFF"/>
                  </a:solidFill>
                  <a:latin typeface="Montserrat Extra-Bold"/>
                </a:rPr>
                <a:t>Versatility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AC7B5C-86C3-091A-D68B-DB4724A12397}"/>
              </a:ext>
            </a:extLst>
          </p:cNvPr>
          <p:cNvGrpSpPr/>
          <p:nvPr/>
        </p:nvGrpSpPr>
        <p:grpSpPr>
          <a:xfrm>
            <a:off x="10339641" y="6852493"/>
            <a:ext cx="6919659" cy="3167807"/>
            <a:chOff x="10339641" y="6852493"/>
            <a:chExt cx="6919659" cy="3167807"/>
          </a:xfrm>
        </p:grpSpPr>
        <p:grpSp>
          <p:nvGrpSpPr>
            <p:cNvPr id="5" name="Group 5"/>
            <p:cNvGrpSpPr/>
            <p:nvPr/>
          </p:nvGrpSpPr>
          <p:grpSpPr>
            <a:xfrm>
              <a:off x="12632578" y="7448006"/>
              <a:ext cx="4626722" cy="2572294"/>
              <a:chOff x="0" y="0"/>
              <a:chExt cx="1687841" cy="660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687841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687841" h="660400">
                    <a:moveTo>
                      <a:pt x="1563381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563381" y="0"/>
                    </a:lnTo>
                    <a:cubicBezTo>
                      <a:pt x="1631961" y="0"/>
                      <a:pt x="1687841" y="55880"/>
                      <a:pt x="1687841" y="124460"/>
                    </a:cubicBezTo>
                    <a:lnTo>
                      <a:pt x="1687841" y="535940"/>
                    </a:lnTo>
                    <a:cubicBezTo>
                      <a:pt x="1687841" y="604520"/>
                      <a:pt x="1631961" y="660400"/>
                      <a:pt x="1563381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1707239">
              <a:off x="10339641" y="7796868"/>
              <a:ext cx="1675183" cy="831310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3033446" y="7689578"/>
              <a:ext cx="3824986" cy="22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spc="49" dirty="0">
                  <a:solidFill>
                    <a:srgbClr val="212423"/>
                  </a:solidFill>
                  <a:latin typeface="Montserrat"/>
                </a:rPr>
                <a:t>Free &amp; available to everyone, and its source code can be freely modified and distributed.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033446" y="6852493"/>
              <a:ext cx="3824986" cy="458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24"/>
                </a:lnSpc>
              </a:pPr>
              <a:r>
                <a:rPr lang="en-US" sz="2941" spc="58" dirty="0">
                  <a:solidFill>
                    <a:srgbClr val="FFFFFF"/>
                  </a:solidFill>
                  <a:latin typeface="Montserrat Extra-Bold"/>
                </a:rPr>
                <a:t>Open-source</a:t>
              </a:r>
            </a:p>
          </p:txBody>
        </p:sp>
      </p:grpSp>
      <p:pic>
        <p:nvPicPr>
          <p:cNvPr id="1028" name="Picture 4" descr="Python Icons – Download for Free in PNG and SVG">
            <a:extLst>
              <a:ext uri="{FF2B5EF4-FFF2-40B4-BE49-F238E27FC236}">
                <a16:creationId xmlns:a16="http://schemas.microsoft.com/office/drawing/2014/main" id="{5D0E7342-C13A-4B17-5EFC-D332A8C9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613" y="4046529"/>
            <a:ext cx="2078774" cy="20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1717F4-B7A9-8F74-CEE5-854C4B12AE11}"/>
              </a:ext>
            </a:extLst>
          </p:cNvPr>
          <p:cNvGrpSpPr/>
          <p:nvPr/>
        </p:nvGrpSpPr>
        <p:grpSpPr>
          <a:xfrm>
            <a:off x="171564" y="3875932"/>
            <a:ext cx="6102361" cy="3248768"/>
            <a:chOff x="1082240" y="1000125"/>
            <a:chExt cx="6102361" cy="3248768"/>
          </a:xfrm>
        </p:grpSpPr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CD2088E6-395F-E030-F669-4B559AABDF99}"/>
                </a:ext>
              </a:extLst>
            </p:cNvPr>
            <p:cNvGrpSpPr/>
            <p:nvPr/>
          </p:nvGrpSpPr>
          <p:grpSpPr>
            <a:xfrm>
              <a:off x="1082240" y="1628876"/>
              <a:ext cx="4626722" cy="2620017"/>
              <a:chOff x="0" y="0"/>
              <a:chExt cx="1687841" cy="955789"/>
            </a:xfrm>
          </p:grpSpPr>
          <p:sp>
            <p:nvSpPr>
              <p:cNvPr id="21" name="Freeform 4">
                <a:extLst>
                  <a:ext uri="{FF2B5EF4-FFF2-40B4-BE49-F238E27FC236}">
                    <a16:creationId xmlns:a16="http://schemas.microsoft.com/office/drawing/2014/main" id="{2035CE4F-C07A-BACF-B907-3DDE1C62E1A2}"/>
                  </a:ext>
                </a:extLst>
              </p:cNvPr>
              <p:cNvSpPr/>
              <p:nvPr/>
            </p:nvSpPr>
            <p:spPr>
              <a:xfrm>
                <a:off x="0" y="0"/>
                <a:ext cx="1687841" cy="955789"/>
              </a:xfrm>
              <a:custGeom>
                <a:avLst/>
                <a:gdLst/>
                <a:ahLst/>
                <a:cxnLst/>
                <a:rect l="l" t="t" r="r" b="b"/>
                <a:pathLst>
                  <a:path w="1687841" h="660400">
                    <a:moveTo>
                      <a:pt x="1563381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563381" y="0"/>
                    </a:lnTo>
                    <a:cubicBezTo>
                      <a:pt x="1631961" y="0"/>
                      <a:pt x="1687841" y="55880"/>
                      <a:pt x="1687841" y="124460"/>
                    </a:cubicBezTo>
                    <a:lnTo>
                      <a:pt x="1687841" y="535940"/>
                    </a:lnTo>
                    <a:cubicBezTo>
                      <a:pt x="1687841" y="604520"/>
                      <a:pt x="1631961" y="660400"/>
                      <a:pt x="1563381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18" name="Picture 9">
              <a:extLst>
                <a:ext uri="{FF2B5EF4-FFF2-40B4-BE49-F238E27FC236}">
                  <a16:creationId xmlns:a16="http://schemas.microsoft.com/office/drawing/2014/main" id="{184E4934-0A5C-C7F8-77C4-449DEF2EA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1033022" flipH="1" flipV="1">
              <a:off x="5808563" y="2192593"/>
              <a:ext cx="1376038" cy="682860"/>
            </a:xfrm>
            <a:prstGeom prst="rect">
              <a:avLst/>
            </a:prstGeom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56463AC4-7A3B-A72D-06AD-BAD8EFE14A83}"/>
                </a:ext>
              </a:extLst>
            </p:cNvPr>
            <p:cNvSpPr txBox="1"/>
            <p:nvPr/>
          </p:nvSpPr>
          <p:spPr>
            <a:xfrm>
              <a:off x="1483108" y="1870447"/>
              <a:ext cx="3824986" cy="1759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00" spc="49" dirty="0">
                  <a:solidFill>
                    <a:srgbClr val="212423"/>
                  </a:solidFill>
                  <a:latin typeface="Montserrat"/>
                </a:rPr>
                <a:t> allowing you to write scripts, build applications, and create complex data analysis</a:t>
              </a: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BEB616B2-2B92-2BFE-FBAF-D638655A38C4}"/>
                </a:ext>
              </a:extLst>
            </p:cNvPr>
            <p:cNvSpPr txBox="1"/>
            <p:nvPr/>
          </p:nvSpPr>
          <p:spPr>
            <a:xfrm>
              <a:off x="1646003" y="1000125"/>
              <a:ext cx="3499197" cy="467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24"/>
                </a:lnSpc>
              </a:pPr>
              <a:r>
                <a:rPr lang="en-US" sz="2941" spc="58" dirty="0">
                  <a:solidFill>
                    <a:srgbClr val="FFFFFF"/>
                  </a:solidFill>
                  <a:latin typeface="Montserrat Extra-Bold"/>
                </a:rPr>
                <a:t>Flexibility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BEFDB9-48A7-355E-5A1B-1D6881E8F738}"/>
              </a:ext>
            </a:extLst>
          </p:cNvPr>
          <p:cNvGrpSpPr/>
          <p:nvPr/>
        </p:nvGrpSpPr>
        <p:grpSpPr>
          <a:xfrm>
            <a:off x="10700083" y="620438"/>
            <a:ext cx="6559217" cy="2439045"/>
            <a:chOff x="-850255" y="1000125"/>
            <a:chExt cx="6559217" cy="2439045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86FBE196-4579-F9A9-638C-28D8D391BF45}"/>
                </a:ext>
              </a:extLst>
            </p:cNvPr>
            <p:cNvGrpSpPr/>
            <p:nvPr/>
          </p:nvGrpSpPr>
          <p:grpSpPr>
            <a:xfrm>
              <a:off x="1082240" y="1628876"/>
              <a:ext cx="4626722" cy="1810294"/>
              <a:chOff x="0" y="0"/>
              <a:chExt cx="1687841" cy="660400"/>
            </a:xfrm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B55411E8-FF7A-7E6B-EE04-39B565AA3460}"/>
                  </a:ext>
                </a:extLst>
              </p:cNvPr>
              <p:cNvSpPr/>
              <p:nvPr/>
            </p:nvSpPr>
            <p:spPr>
              <a:xfrm>
                <a:off x="0" y="0"/>
                <a:ext cx="1687841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687841" h="660400">
                    <a:moveTo>
                      <a:pt x="1563381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563381" y="0"/>
                    </a:lnTo>
                    <a:cubicBezTo>
                      <a:pt x="1631961" y="0"/>
                      <a:pt x="1687841" y="55880"/>
                      <a:pt x="1687841" y="124460"/>
                    </a:cubicBezTo>
                    <a:lnTo>
                      <a:pt x="1687841" y="535940"/>
                    </a:lnTo>
                    <a:cubicBezTo>
                      <a:pt x="1687841" y="604520"/>
                      <a:pt x="1631961" y="660400"/>
                      <a:pt x="1563381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24" name="Picture 9">
              <a:extLst>
                <a:ext uri="{FF2B5EF4-FFF2-40B4-BE49-F238E27FC236}">
                  <a16:creationId xmlns:a16="http://schemas.microsoft.com/office/drawing/2014/main" id="{9CB3066C-FF01-FB74-FEB9-4CD217595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0614634" flipV="1">
              <a:off x="-850255" y="2005406"/>
              <a:ext cx="1675183" cy="831310"/>
            </a:xfrm>
            <a:prstGeom prst="rect">
              <a:avLst/>
            </a:prstGeom>
          </p:spPr>
        </p:pic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180469D5-26C3-6E60-6397-B7084488D9BA}"/>
                </a:ext>
              </a:extLst>
            </p:cNvPr>
            <p:cNvSpPr txBox="1"/>
            <p:nvPr/>
          </p:nvSpPr>
          <p:spPr>
            <a:xfrm>
              <a:off x="1483108" y="2101693"/>
              <a:ext cx="3824986" cy="864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spc="49" dirty="0">
                  <a:solidFill>
                    <a:srgbClr val="212423"/>
                  </a:solidFill>
                  <a:latin typeface="Montserrat"/>
                </a:rPr>
                <a:t>provides a high-level of abstraction</a:t>
              </a:r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4C3C7AA7-0895-7CF5-0926-A67E31070521}"/>
                </a:ext>
              </a:extLst>
            </p:cNvPr>
            <p:cNvSpPr txBox="1"/>
            <p:nvPr/>
          </p:nvSpPr>
          <p:spPr>
            <a:xfrm>
              <a:off x="1646003" y="1000125"/>
              <a:ext cx="3499197" cy="467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24"/>
                </a:lnSpc>
              </a:pPr>
              <a:r>
                <a:rPr lang="en-US" sz="2941" spc="58" dirty="0">
                  <a:solidFill>
                    <a:srgbClr val="FFFFFF"/>
                  </a:solidFill>
                  <a:latin typeface="Montserrat Extra-Bold"/>
                </a:rPr>
                <a:t>High-level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41259 0.4083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34" y="20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6305562" y="-995510"/>
            <a:ext cx="12278020" cy="1227802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1028700" y="3703457"/>
            <a:ext cx="16230600" cy="5554843"/>
          </a:xfrm>
          <a:prstGeom prst="rect">
            <a:avLst/>
          </a:prstGeom>
          <a:solidFill>
            <a:srgbClr val="213559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639230" y="-203728"/>
            <a:ext cx="8944351" cy="10694456"/>
            <a:chOff x="0" y="0"/>
            <a:chExt cx="8603361" cy="10286746"/>
          </a:xfrm>
        </p:grpSpPr>
        <p:sp>
          <p:nvSpPr>
            <p:cNvPr id="6" name="Freeform 6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28801" r="-50549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1200150"/>
            <a:ext cx="5935366" cy="2097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71"/>
              </a:lnSpc>
            </a:pPr>
            <a:r>
              <a:rPr lang="en-US" sz="8236" spc="-485">
                <a:solidFill>
                  <a:srgbClr val="263F6B"/>
                </a:solidFill>
                <a:latin typeface="Montserrat Extra-Bold Italics"/>
              </a:rPr>
              <a:t>TABLE OF 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83557" y="3932941"/>
            <a:ext cx="6123635" cy="492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FFFFFF"/>
                </a:solidFill>
                <a:latin typeface="Montserrat"/>
              </a:rPr>
              <a:t>Integrated Development Env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FFFFFF"/>
                </a:solidFill>
                <a:latin typeface="Montserrat"/>
              </a:rPr>
              <a:t>Data Types 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FFFFFF"/>
                </a:solidFill>
                <a:latin typeface="Montserrat"/>
              </a:rPr>
              <a:t>variables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FFFFFF"/>
                </a:solidFill>
                <a:latin typeface="Montserrat"/>
              </a:rPr>
              <a:t>operations 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FFFFFF"/>
                </a:solidFill>
                <a:latin typeface="Montserrat"/>
              </a:rPr>
              <a:t>Control Flow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FFFFFF"/>
                </a:solidFill>
                <a:latin typeface="Montserrat"/>
              </a:rPr>
              <a:t>Functions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FFFFFF"/>
                </a:solidFill>
                <a:latin typeface="Montserrat"/>
              </a:rPr>
              <a:t>Modules 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476242" y="8956802"/>
            <a:ext cx="1783058" cy="29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83237" y="4465219"/>
            <a:ext cx="25783492" cy="9586163"/>
          </a:xfrm>
          <a:prstGeom prst="rect">
            <a:avLst/>
          </a:prstGeom>
          <a:solidFill>
            <a:srgbClr val="000000">
              <a:alpha val="6667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783058" cy="2950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76242" y="8956802"/>
            <a:ext cx="1783058" cy="29501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4137" y="698454"/>
            <a:ext cx="2556816" cy="25755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79461" y="9578419"/>
            <a:ext cx="2556816" cy="2575547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1028700" y="8302951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1028700" y="1814529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TextBox 12"/>
          <p:cNvSpPr txBox="1"/>
          <p:nvPr/>
        </p:nvSpPr>
        <p:spPr>
          <a:xfrm>
            <a:off x="1295400" y="4301786"/>
            <a:ext cx="20002500" cy="1946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98"/>
              </a:lnSpc>
            </a:pPr>
            <a:r>
              <a:rPr lang="en-US" sz="16194" spc="-955" dirty="0">
                <a:solidFill>
                  <a:srgbClr val="FFFFFF"/>
                </a:solidFill>
                <a:latin typeface="Montserrat Extra-Bold"/>
              </a:rPr>
              <a:t>Let’s Get Coding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80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Montserrat Italics</vt:lpstr>
      <vt:lpstr>Calibri</vt:lpstr>
      <vt:lpstr>Montserrat</vt:lpstr>
      <vt:lpstr>Arial</vt:lpstr>
      <vt:lpstr>Montserrat Extra-Bold Italics</vt:lpstr>
      <vt:lpstr>Montserrat Extra-Bold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Company Profile Presentation</dc:title>
  <dc:creator>DELL</dc:creator>
  <cp:lastModifiedBy>Mohammed Nasser</cp:lastModifiedBy>
  <cp:revision>5</cp:revision>
  <dcterms:created xsi:type="dcterms:W3CDTF">2006-08-16T00:00:00Z</dcterms:created>
  <dcterms:modified xsi:type="dcterms:W3CDTF">2023-03-03T05:36:27Z</dcterms:modified>
  <dc:identifier>DAFZoWYf3iI</dc:identifier>
</cp:coreProperties>
</file>