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426" r:id="rId4"/>
    <p:sldId id="427" r:id="rId5"/>
    <p:sldId id="429" r:id="rId6"/>
    <p:sldId id="428" r:id="rId7"/>
    <p:sldId id="269" r:id="rId8"/>
    <p:sldId id="271" r:id="rId9"/>
    <p:sldId id="270" r:id="rId10"/>
    <p:sldId id="274" r:id="rId11"/>
    <p:sldId id="275" r:id="rId12"/>
    <p:sldId id="278" r:id="rId13"/>
    <p:sldId id="280" r:id="rId14"/>
    <p:sldId id="279" r:id="rId15"/>
    <p:sldId id="376" r:id="rId16"/>
    <p:sldId id="281" r:id="rId17"/>
    <p:sldId id="282" r:id="rId18"/>
    <p:sldId id="283" r:id="rId19"/>
    <p:sldId id="284" r:id="rId20"/>
    <p:sldId id="285" r:id="rId21"/>
    <p:sldId id="287" r:id="rId22"/>
    <p:sldId id="286" r:id="rId23"/>
    <p:sldId id="290" r:id="rId24"/>
    <p:sldId id="288" r:id="rId25"/>
    <p:sldId id="301" r:id="rId26"/>
    <p:sldId id="302" r:id="rId27"/>
    <p:sldId id="387" r:id="rId28"/>
    <p:sldId id="388" r:id="rId29"/>
    <p:sldId id="389" r:id="rId30"/>
    <p:sldId id="303" r:id="rId31"/>
    <p:sldId id="289" r:id="rId32"/>
    <p:sldId id="291" r:id="rId33"/>
    <p:sldId id="392" r:id="rId34"/>
    <p:sldId id="292" r:id="rId35"/>
    <p:sldId id="294" r:id="rId36"/>
    <p:sldId id="295" r:id="rId37"/>
    <p:sldId id="293" r:id="rId38"/>
    <p:sldId id="296" r:id="rId39"/>
    <p:sldId id="298" r:id="rId40"/>
    <p:sldId id="299" r:id="rId41"/>
    <p:sldId id="297" r:id="rId42"/>
    <p:sldId id="304" r:id="rId43"/>
    <p:sldId id="379" r:id="rId44"/>
    <p:sldId id="300" r:id="rId45"/>
    <p:sldId id="305" r:id="rId46"/>
    <p:sldId id="310" r:id="rId47"/>
    <p:sldId id="390" r:id="rId48"/>
    <p:sldId id="309" r:id="rId49"/>
    <p:sldId id="397" r:id="rId50"/>
    <p:sldId id="398" r:id="rId51"/>
    <p:sldId id="391" r:id="rId52"/>
    <p:sldId id="306" r:id="rId53"/>
    <p:sldId id="308" r:id="rId54"/>
    <p:sldId id="307" r:id="rId55"/>
    <p:sldId id="311" r:id="rId56"/>
    <p:sldId id="312" r:id="rId57"/>
    <p:sldId id="314" r:id="rId58"/>
    <p:sldId id="315" r:id="rId59"/>
    <p:sldId id="316" r:id="rId60"/>
    <p:sldId id="317" r:id="rId61"/>
    <p:sldId id="318" r:id="rId62"/>
    <p:sldId id="319" r:id="rId63"/>
    <p:sldId id="325" r:id="rId64"/>
    <p:sldId id="324" r:id="rId65"/>
    <p:sldId id="323" r:id="rId66"/>
    <p:sldId id="326" r:id="rId67"/>
    <p:sldId id="327" r:id="rId68"/>
    <p:sldId id="328" r:id="rId69"/>
    <p:sldId id="329" r:id="rId70"/>
    <p:sldId id="330" r:id="rId71"/>
    <p:sldId id="331" r:id="rId72"/>
    <p:sldId id="332" r:id="rId73"/>
    <p:sldId id="333" r:id="rId74"/>
    <p:sldId id="334" r:id="rId75"/>
    <p:sldId id="335" r:id="rId76"/>
    <p:sldId id="337" r:id="rId77"/>
    <p:sldId id="313" r:id="rId78"/>
    <p:sldId id="339" r:id="rId79"/>
    <p:sldId id="338" r:id="rId80"/>
    <p:sldId id="340" r:id="rId81"/>
    <p:sldId id="341" r:id="rId82"/>
    <p:sldId id="344" r:id="rId83"/>
    <p:sldId id="343" r:id="rId84"/>
    <p:sldId id="342"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86" r:id="rId103"/>
    <p:sldId id="380" r:id="rId104"/>
    <p:sldId id="381" r:id="rId105"/>
    <p:sldId id="363" r:id="rId106"/>
    <p:sldId id="364" r:id="rId107"/>
    <p:sldId id="393" r:id="rId108"/>
    <p:sldId id="365" r:id="rId109"/>
    <p:sldId id="395" r:id="rId110"/>
    <p:sldId id="396" r:id="rId111"/>
    <p:sldId id="394" r:id="rId112"/>
    <p:sldId id="378" r:id="rId113"/>
    <p:sldId id="366" r:id="rId114"/>
    <p:sldId id="368" r:id="rId115"/>
    <p:sldId id="369" r:id="rId116"/>
    <p:sldId id="367" r:id="rId117"/>
    <p:sldId id="370" r:id="rId118"/>
    <p:sldId id="371" r:id="rId119"/>
    <p:sldId id="372" r:id="rId120"/>
    <p:sldId id="373" r:id="rId121"/>
    <p:sldId id="375" r:id="rId122"/>
    <p:sldId id="374" r:id="rId123"/>
    <p:sldId id="382" r:id="rId124"/>
    <p:sldId id="384" r:id="rId125"/>
    <p:sldId id="400" r:id="rId126"/>
    <p:sldId id="407" r:id="rId127"/>
    <p:sldId id="408" r:id="rId128"/>
    <p:sldId id="409" r:id="rId129"/>
    <p:sldId id="403" r:id="rId130"/>
    <p:sldId id="402" r:id="rId131"/>
    <p:sldId id="411" r:id="rId132"/>
    <p:sldId id="410" r:id="rId133"/>
    <p:sldId id="412" r:id="rId134"/>
    <p:sldId id="413" r:id="rId135"/>
    <p:sldId id="415" r:id="rId136"/>
    <p:sldId id="414" r:id="rId137"/>
    <p:sldId id="416" r:id="rId138"/>
    <p:sldId id="419" r:id="rId139"/>
    <p:sldId id="417" r:id="rId140"/>
    <p:sldId id="420" r:id="rId141"/>
    <p:sldId id="421" r:id="rId142"/>
    <p:sldId id="418" r:id="rId143"/>
    <p:sldId id="422" r:id="rId144"/>
    <p:sldId id="423" r:id="rId145"/>
    <p:sldId id="424" r:id="rId146"/>
    <p:sldId id="425" r:id="rId147"/>
    <p:sldId id="431" r:id="rId148"/>
    <p:sldId id="430" r:id="rId149"/>
    <p:sldId id="432" r:id="rId150"/>
    <p:sldId id="433" r:id="rId151"/>
    <p:sldId id="405" r:id="rId152"/>
    <p:sldId id="404" r:id="rId153"/>
    <p:sldId id="434" r:id="rId154"/>
    <p:sldId id="436" r:id="rId155"/>
    <p:sldId id="437" r:id="rId156"/>
    <p:sldId id="438" r:id="rId157"/>
    <p:sldId id="439" r:id="rId158"/>
    <p:sldId id="435" r:id="rId159"/>
    <p:sldId id="440" r:id="rId160"/>
    <p:sldId id="441" r:id="rId161"/>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rol flow" id="{4397ABD8-E006-4D8E-94EE-B820C765F196}">
          <p14:sldIdLst>
            <p14:sldId id="267"/>
          </p14:sldIdLst>
        </p14:section>
        <p14:section name="if condition" id="{C0F6A398-0EDB-4DAF-8647-6576F707DA3E}">
          <p14:sldIdLst>
            <p14:sldId id="268"/>
            <p14:sldId id="426"/>
            <p14:sldId id="427"/>
            <p14:sldId id="429"/>
            <p14:sldId id="428"/>
            <p14:sldId id="269"/>
            <p14:sldId id="271"/>
            <p14:sldId id="270"/>
            <p14:sldId id="274"/>
            <p14:sldId id="275"/>
            <p14:sldId id="278"/>
            <p14:sldId id="280"/>
            <p14:sldId id="279"/>
            <p14:sldId id="376"/>
            <p14:sldId id="281"/>
            <p14:sldId id="282"/>
            <p14:sldId id="283"/>
            <p14:sldId id="284"/>
            <p14:sldId id="285"/>
            <p14:sldId id="287"/>
            <p14:sldId id="286"/>
            <p14:sldId id="290"/>
            <p14:sldId id="288"/>
            <p14:sldId id="301"/>
            <p14:sldId id="302"/>
            <p14:sldId id="387"/>
            <p14:sldId id="388"/>
            <p14:sldId id="389"/>
            <p14:sldId id="303"/>
            <p14:sldId id="289"/>
            <p14:sldId id="291"/>
            <p14:sldId id="392"/>
            <p14:sldId id="292"/>
            <p14:sldId id="294"/>
            <p14:sldId id="295"/>
            <p14:sldId id="293"/>
            <p14:sldId id="296"/>
            <p14:sldId id="298"/>
            <p14:sldId id="299"/>
            <p14:sldId id="297"/>
            <p14:sldId id="304"/>
            <p14:sldId id="379"/>
            <p14:sldId id="300"/>
          </p14:sldIdLst>
        </p14:section>
        <p14:section name="loops" id="{2D4A1968-1473-45B4-BA82-F119BB96B109}">
          <p14:sldIdLst>
            <p14:sldId id="305"/>
            <p14:sldId id="310"/>
            <p14:sldId id="390"/>
            <p14:sldId id="309"/>
            <p14:sldId id="397"/>
            <p14:sldId id="398"/>
            <p14:sldId id="391"/>
            <p14:sldId id="306"/>
            <p14:sldId id="308"/>
            <p14:sldId id="307"/>
            <p14:sldId id="311"/>
            <p14:sldId id="312"/>
            <p14:sldId id="314"/>
            <p14:sldId id="315"/>
            <p14:sldId id="316"/>
            <p14:sldId id="317"/>
            <p14:sldId id="318"/>
            <p14:sldId id="319"/>
            <p14:sldId id="325"/>
            <p14:sldId id="324"/>
            <p14:sldId id="323"/>
            <p14:sldId id="326"/>
            <p14:sldId id="327"/>
            <p14:sldId id="328"/>
            <p14:sldId id="329"/>
            <p14:sldId id="330"/>
            <p14:sldId id="331"/>
            <p14:sldId id="332"/>
            <p14:sldId id="333"/>
            <p14:sldId id="334"/>
            <p14:sldId id="335"/>
            <p14:sldId id="337"/>
            <p14:sldId id="313"/>
            <p14:sldId id="339"/>
            <p14:sldId id="338"/>
            <p14:sldId id="340"/>
            <p14:sldId id="341"/>
            <p14:sldId id="344"/>
            <p14:sldId id="343"/>
            <p14:sldId id="342"/>
            <p14:sldId id="345"/>
            <p14:sldId id="346"/>
            <p14:sldId id="347"/>
            <p14:sldId id="348"/>
            <p14:sldId id="349"/>
            <p14:sldId id="350"/>
            <p14:sldId id="351"/>
            <p14:sldId id="352"/>
            <p14:sldId id="353"/>
            <p14:sldId id="354"/>
            <p14:sldId id="355"/>
            <p14:sldId id="356"/>
            <p14:sldId id="357"/>
            <p14:sldId id="358"/>
            <p14:sldId id="359"/>
            <p14:sldId id="360"/>
            <p14:sldId id="361"/>
            <p14:sldId id="386"/>
            <p14:sldId id="380"/>
            <p14:sldId id="381"/>
          </p14:sldIdLst>
        </p14:section>
        <p14:section name="functions" id="{91D4CD54-623F-41D2-8CD0-5F6DB52DCEA5}">
          <p14:sldIdLst>
            <p14:sldId id="363"/>
            <p14:sldId id="364"/>
            <p14:sldId id="393"/>
            <p14:sldId id="365"/>
            <p14:sldId id="395"/>
            <p14:sldId id="396"/>
            <p14:sldId id="394"/>
            <p14:sldId id="378"/>
            <p14:sldId id="366"/>
            <p14:sldId id="368"/>
            <p14:sldId id="369"/>
            <p14:sldId id="367"/>
            <p14:sldId id="370"/>
            <p14:sldId id="371"/>
            <p14:sldId id="372"/>
            <p14:sldId id="373"/>
            <p14:sldId id="375"/>
            <p14:sldId id="374"/>
            <p14:sldId id="382"/>
          </p14:sldIdLst>
        </p14:section>
        <p14:section name="lambda functions" id="{215D363F-190F-467C-A5B3-4D53F82E87C4}">
          <p14:sldIdLst>
            <p14:sldId id="384"/>
            <p14:sldId id="400"/>
            <p14:sldId id="407"/>
            <p14:sldId id="408"/>
            <p14:sldId id="409"/>
            <p14:sldId id="403"/>
            <p14:sldId id="402"/>
            <p14:sldId id="411"/>
            <p14:sldId id="410"/>
            <p14:sldId id="412"/>
            <p14:sldId id="413"/>
            <p14:sldId id="415"/>
            <p14:sldId id="414"/>
            <p14:sldId id="416"/>
            <p14:sldId id="419"/>
            <p14:sldId id="417"/>
            <p14:sldId id="420"/>
            <p14:sldId id="421"/>
            <p14:sldId id="418"/>
            <p14:sldId id="422"/>
            <p14:sldId id="423"/>
            <p14:sldId id="424"/>
            <p14:sldId id="425"/>
          </p14:sldIdLst>
        </p14:section>
        <p14:section name="modules" id="{0ACED18C-5C70-4C5C-ACC0-D3B5EE2ED18C}">
          <p14:sldIdLst>
            <p14:sldId id="431"/>
            <p14:sldId id="430"/>
            <p14:sldId id="432"/>
            <p14:sldId id="433"/>
          </p14:sldIdLst>
        </p14:section>
        <p14:section name="file handling" id="{98488DF0-05A7-4EAC-AAAB-EBD1B6F23837}">
          <p14:sldIdLst>
            <p14:sldId id="405"/>
            <p14:sldId id="404"/>
            <p14:sldId id="434"/>
            <p14:sldId id="436"/>
            <p14:sldId id="437"/>
            <p14:sldId id="438"/>
            <p14:sldId id="439"/>
            <p14:sldId id="435"/>
          </p14:sldIdLst>
        </p14:section>
        <p14:section name="wrappin up" id="{B9BB11B7-71AC-4785-8184-34DEED3C76A9}">
          <p14:sldIdLst>
            <p14:sldId id="440"/>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guide id="4"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a:srgbClr val="A922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13" autoAdjust="0"/>
    <p:restoredTop sz="94660"/>
  </p:normalViewPr>
  <p:slideViewPr>
    <p:cSldViewPr snapToGrid="0">
      <p:cViewPr varScale="1">
        <p:scale>
          <a:sx n="90" d="100"/>
          <a:sy n="90" d="100"/>
        </p:scale>
        <p:origin x="390" y="78"/>
      </p:cViewPr>
      <p:guideLst>
        <p:guide orient="horz" pos="2160"/>
        <p:guide pos="3840"/>
        <p:guide pos="3940"/>
        <p:guide orient="horz" pos="22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C655-5155-49EF-9B6F-7D00331BE1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778A9E70-7186-4850-BE6F-99EF47899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E80C2EBA-6A9B-4826-BBBE-0DC5C75CCBA1}"/>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5" name="Footer Placeholder 4">
            <a:extLst>
              <a:ext uri="{FF2B5EF4-FFF2-40B4-BE49-F238E27FC236}">
                <a16:creationId xmlns:a16="http://schemas.microsoft.com/office/drawing/2014/main" id="{22B18C16-8F54-46FD-8F21-29E65C8B44BD}"/>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80ED1D3-8E4F-4F2C-BE2C-84C508920DE6}"/>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6286205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990D-F249-4F5C-8A1D-6A4A76C41873}"/>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DA0E3F8E-4CA8-43D4-942D-6BF6CAB42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EB46D87-3FC1-4FBD-A97A-051635AA55C9}"/>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5" name="Footer Placeholder 4">
            <a:extLst>
              <a:ext uri="{FF2B5EF4-FFF2-40B4-BE49-F238E27FC236}">
                <a16:creationId xmlns:a16="http://schemas.microsoft.com/office/drawing/2014/main" id="{AD1F145D-8A85-497D-BA6F-58D0CBF20F38}"/>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162E61B7-C20D-465F-A2F3-32F80AC9D656}"/>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37970560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0B010-FBF9-4B03-93CA-2DF6D58E1B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2E4E3D3D-29FF-4311-A321-1280180C9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B900772-90A0-46C7-97E9-21FD632029DD}"/>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5" name="Footer Placeholder 4">
            <a:extLst>
              <a:ext uri="{FF2B5EF4-FFF2-40B4-BE49-F238E27FC236}">
                <a16:creationId xmlns:a16="http://schemas.microsoft.com/office/drawing/2014/main" id="{AB7C881D-7410-4960-AB07-5D24CB60AA3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5B5DACA-D50C-486C-A934-42B1104EB23D}"/>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955367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78D2-52BD-4AFB-8C36-AA4AF7193A2A}"/>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D5560272-21B2-4746-AFF0-0403D9A636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2701821-5752-4FBB-86D1-E9FDB209DB6D}"/>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5" name="Footer Placeholder 4">
            <a:extLst>
              <a:ext uri="{FF2B5EF4-FFF2-40B4-BE49-F238E27FC236}">
                <a16:creationId xmlns:a16="http://schemas.microsoft.com/office/drawing/2014/main" id="{3BC9ECCC-0C5B-4A47-93C6-163EDDA3626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55B81B8A-E8BC-42EE-9F96-89099F369D18}"/>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504222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3A79-B23B-48E2-85C9-944F19CD5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FDB27811-C7E7-4729-BCA2-39BEF1F60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1796C-0781-4EBC-A075-67097096CF4A}"/>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5" name="Footer Placeholder 4">
            <a:extLst>
              <a:ext uri="{FF2B5EF4-FFF2-40B4-BE49-F238E27FC236}">
                <a16:creationId xmlns:a16="http://schemas.microsoft.com/office/drawing/2014/main" id="{7A3D9598-0254-4399-9379-C563B80A67B4}"/>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06D9E3A-6F4B-4A50-BDEA-FB8F18151F8D}"/>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4917793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693F-2C12-458B-8EC1-473AADDD8CDA}"/>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376CD360-7B0A-40F6-9E7C-5A7C7FADF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6AD843D7-FB78-4CDD-956B-614C72239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5D5AF288-8ABC-4A72-8B9F-710248FD6B0B}"/>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6" name="Footer Placeholder 5">
            <a:extLst>
              <a:ext uri="{FF2B5EF4-FFF2-40B4-BE49-F238E27FC236}">
                <a16:creationId xmlns:a16="http://schemas.microsoft.com/office/drawing/2014/main" id="{38E621D7-5C82-4CA6-9A28-CB8DE585A1D0}"/>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F483CB2-6A57-4174-AAFC-7578517953B6}"/>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39397758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FD8F-AC42-4989-8205-AB13E15465FF}"/>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F05DD7FB-5603-439F-912E-CC3533549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C24C7-D992-43A1-A62E-DCCD88986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D640D3DC-5E4E-4849-8E96-F262BA530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34D0E-D22F-4405-A011-B8FE6D6250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49BEFB29-673F-45FE-8EF9-3F9A5818E319}"/>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8" name="Footer Placeholder 7">
            <a:extLst>
              <a:ext uri="{FF2B5EF4-FFF2-40B4-BE49-F238E27FC236}">
                <a16:creationId xmlns:a16="http://schemas.microsoft.com/office/drawing/2014/main" id="{E38AC0CE-2811-40B2-817D-AE5FA8718C7B}"/>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96367BE3-600D-4DED-81DD-57D96F892B00}"/>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9183932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A812-E24B-4B71-93FA-1D5D76517866}"/>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8C0BEADC-C658-4823-A02F-9AB861DEBD2F}"/>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4" name="Footer Placeholder 3">
            <a:extLst>
              <a:ext uri="{FF2B5EF4-FFF2-40B4-BE49-F238E27FC236}">
                <a16:creationId xmlns:a16="http://schemas.microsoft.com/office/drawing/2014/main" id="{3ED5BAED-7242-420A-B3EA-8A3262ADE318}"/>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724B0E96-C88A-4511-9BB4-A073B1B377B0}"/>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8589067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7F86D-1697-45DE-A60C-D9FBDE40BE4D}"/>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3" name="Footer Placeholder 2">
            <a:extLst>
              <a:ext uri="{FF2B5EF4-FFF2-40B4-BE49-F238E27FC236}">
                <a16:creationId xmlns:a16="http://schemas.microsoft.com/office/drawing/2014/main" id="{F22C103F-80DE-4083-9084-69FE39D4EFAC}"/>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DB2FFC94-44DD-4167-AD8C-A20272C58510}"/>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5818284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4F72-0B31-46A2-BA52-DF8F69ED8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FF291DC0-AD76-4F99-9F99-D947E11C21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8E77D6EB-EB34-4AB4-99BB-239FEA620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12A8D-AD2C-4732-A6A7-1CE02DEA2DFC}"/>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6" name="Footer Placeholder 5">
            <a:extLst>
              <a:ext uri="{FF2B5EF4-FFF2-40B4-BE49-F238E27FC236}">
                <a16:creationId xmlns:a16="http://schemas.microsoft.com/office/drawing/2014/main" id="{76BE7F8A-27A6-48E6-93E1-C50CE14CF047}"/>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47D9E58-794C-44D7-A946-133D1552F51C}"/>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4538964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D657-4F3A-4C92-AA95-AD9819F74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1A4C1997-3B7F-4201-9006-1C5B7A3E0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F61E95D7-3107-49F6-8E3F-55E7389AD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99506-9054-411E-954D-D3E6DB67C184}"/>
              </a:ext>
            </a:extLst>
          </p:cNvPr>
          <p:cNvSpPr>
            <a:spLocks noGrp="1"/>
          </p:cNvSpPr>
          <p:nvPr>
            <p:ph type="dt" sz="half" idx="10"/>
          </p:nvPr>
        </p:nvSpPr>
        <p:spPr/>
        <p:txBody>
          <a:bodyPr/>
          <a:lstStyle/>
          <a:p>
            <a:fld id="{A89754B4-4B16-4C26-B7D8-0B2096C433A5}" type="datetimeFigureOut">
              <a:rPr lang="ar-EG" smtClean="0"/>
              <a:t>09/08/1444</a:t>
            </a:fld>
            <a:endParaRPr lang="ar-EG"/>
          </a:p>
        </p:txBody>
      </p:sp>
      <p:sp>
        <p:nvSpPr>
          <p:cNvPr id="6" name="Footer Placeholder 5">
            <a:extLst>
              <a:ext uri="{FF2B5EF4-FFF2-40B4-BE49-F238E27FC236}">
                <a16:creationId xmlns:a16="http://schemas.microsoft.com/office/drawing/2014/main" id="{2731CC61-9E5F-48B7-B26F-0A06366D1FB3}"/>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BDC260E6-4ED8-42E1-BBC7-DDA602655605}"/>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12060212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9DFBA-3656-465D-BE83-62D98C4D8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FA720FF6-87A2-4A1C-907D-225DC86F1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9661CB3B-9119-4F12-B4F6-30CC6B1A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754B4-4B16-4C26-B7D8-0B2096C433A5}" type="datetimeFigureOut">
              <a:rPr lang="ar-EG" smtClean="0"/>
              <a:t>09/08/1444</a:t>
            </a:fld>
            <a:endParaRPr lang="ar-EG"/>
          </a:p>
        </p:txBody>
      </p:sp>
      <p:sp>
        <p:nvSpPr>
          <p:cNvPr id="5" name="Footer Placeholder 4">
            <a:extLst>
              <a:ext uri="{FF2B5EF4-FFF2-40B4-BE49-F238E27FC236}">
                <a16:creationId xmlns:a16="http://schemas.microsoft.com/office/drawing/2014/main" id="{881EB4BA-67B4-4FDB-8FBC-19818F34B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C6BE2691-255A-4524-A050-CDBDA18FA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9F296-19F8-48C0-BD14-6F1921E9283C}" type="slidenum">
              <a:rPr lang="ar-EG" smtClean="0"/>
              <a:t>‹#›</a:t>
            </a:fld>
            <a:endParaRPr lang="ar-EG"/>
          </a:p>
        </p:txBody>
      </p:sp>
    </p:spTree>
    <p:extLst>
      <p:ext uri="{BB962C8B-B14F-4D97-AF65-F5344CB8AC3E}">
        <p14:creationId xmlns:p14="http://schemas.microsoft.com/office/powerpoint/2010/main" val="947270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841211"/>
            <a:ext cx="10129981" cy="1175578"/>
          </a:xfrm>
          <a:prstGeom prst="rect">
            <a:avLst/>
          </a:prstGeom>
          <a:noFill/>
        </p:spPr>
        <p:txBody>
          <a:bodyPr wrap="square">
            <a:spAutoFit/>
          </a:bodyPr>
          <a:lstStyle/>
          <a:p>
            <a:pPr marL="0" lvl="1" algn="ctr">
              <a:lnSpc>
                <a:spcPts val="8071"/>
              </a:lnSpc>
            </a:pPr>
            <a:r>
              <a:rPr lang="en-US" sz="8236" b="1" i="1" spc="-485" dirty="0">
                <a:solidFill>
                  <a:schemeClr val="bg1"/>
                </a:solidFill>
                <a:latin typeface="Georgia" panose="02040502050405020303" pitchFamily="18" charset="0"/>
              </a:rPr>
              <a:t>Control Flow</a:t>
            </a:r>
          </a:p>
        </p:txBody>
      </p:sp>
      <p:sp>
        <p:nvSpPr>
          <p:cNvPr id="18" name="AutoShape 8">
            <a:extLst>
              <a:ext uri="{FF2B5EF4-FFF2-40B4-BE49-F238E27FC236}">
                <a16:creationId xmlns:a16="http://schemas.microsoft.com/office/drawing/2014/main" id="{B00530C5-8072-412E-AB66-AAFEC66641D8}"/>
              </a:ext>
            </a:extLst>
          </p:cNvPr>
          <p:cNvSpPr/>
          <p:nvPr/>
        </p:nvSpPr>
        <p:spPr>
          <a:xfrm>
            <a:off x="685799" y="5630313"/>
            <a:ext cx="10820400" cy="18000"/>
          </a:xfrm>
          <a:prstGeom prst="rect">
            <a:avLst/>
          </a:prstGeom>
          <a:solidFill>
            <a:schemeClr val="bg1">
              <a:lumMod val="65000"/>
            </a:schemeClr>
          </a:solidFill>
        </p:spPr>
      </p:sp>
      <p:pic>
        <p:nvPicPr>
          <p:cNvPr id="19" name="Picture 3">
            <a:extLst>
              <a:ext uri="{FF2B5EF4-FFF2-40B4-BE49-F238E27FC236}">
                <a16:creationId xmlns:a16="http://schemas.microsoft.com/office/drawing/2014/main" id="{23A01189-87AB-423A-B22F-431AE4621D4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10647476" y="6077943"/>
            <a:ext cx="858724" cy="19667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6E9B385F-D238-4AC9-8424-0C307AAC9C17}"/>
              </a:ext>
            </a:extLst>
          </p:cNvPr>
          <p:cNvSpPr txBox="1"/>
          <p:nvPr/>
        </p:nvSpPr>
        <p:spPr>
          <a:xfrm>
            <a:off x="1257299" y="2459504"/>
            <a:ext cx="9677400" cy="1938992"/>
          </a:xfrm>
          <a:prstGeom prst="rect">
            <a:avLst/>
          </a:prstGeom>
          <a:noFill/>
        </p:spPr>
        <p:txBody>
          <a:bodyPr wrap="square">
            <a:spAutoFit/>
          </a:bodyPr>
          <a:lstStyle/>
          <a:p>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10</a:t>
            </a:r>
            <a:endParaRPr lang="en-US" sz="4000" b="0" dirty="0">
              <a:solidFill>
                <a:srgbClr val="D4D4D4"/>
              </a:solidFill>
              <a:effectLst/>
              <a:latin typeface="Consolas" panose="020B0609020204030204" pitchFamily="49" charset="0"/>
            </a:endParaRPr>
          </a:p>
          <a:p>
            <a:r>
              <a:rPr lang="en-US" sz="4000" b="0" dirty="0">
                <a:solidFill>
                  <a:srgbClr val="C586C0"/>
                </a:solidFill>
                <a:effectLst/>
                <a:latin typeface="Consolas" panose="020B0609020204030204" pitchFamily="49" charset="0"/>
              </a:rPr>
              <a:t>if</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&gt; </a:t>
            </a:r>
            <a:r>
              <a:rPr lang="en-US" sz="4000" b="0" dirty="0">
                <a:solidFill>
                  <a:srgbClr val="B5CEA8"/>
                </a:solidFill>
                <a:effectLst/>
                <a:latin typeface="Consolas" panose="020B0609020204030204" pitchFamily="49" charset="0"/>
              </a:rPr>
              <a:t>5</a:t>
            </a:r>
            <a:r>
              <a:rPr lang="en-US" sz="4000" b="0" dirty="0">
                <a:solidFill>
                  <a:srgbClr val="D4D4D4"/>
                </a:solidFill>
                <a:effectLst/>
                <a:latin typeface="Consolas" panose="020B0609020204030204" pitchFamily="49" charset="0"/>
              </a:rPr>
              <a:t>:</a:t>
            </a:r>
          </a:p>
          <a:p>
            <a:r>
              <a:rPr lang="en-US" sz="4000" b="0" dirty="0">
                <a:solidFill>
                  <a:srgbClr val="D4D4D4"/>
                </a:solidFill>
                <a:effectLst/>
                <a:latin typeface="Consolas" panose="020B0609020204030204" pitchFamily="49" charset="0"/>
              </a:rPr>
              <a:t>    </a:t>
            </a:r>
            <a:r>
              <a:rPr lang="en-US" sz="4000" b="0" dirty="0">
                <a:solidFill>
                  <a:srgbClr val="DCDCAA"/>
                </a:solidFill>
                <a:effectLst/>
                <a:latin typeface="Consolas" panose="020B0609020204030204" pitchFamily="49" charset="0"/>
              </a:rPr>
              <a:t>print</a:t>
            </a:r>
            <a:r>
              <a:rPr lang="en-US" sz="4000" b="0" dirty="0">
                <a:solidFill>
                  <a:srgbClr val="D4D4D4"/>
                </a:solidFill>
                <a:effectLst/>
                <a:latin typeface="Consolas" panose="020B0609020204030204" pitchFamily="49" charset="0"/>
              </a:rPr>
              <a:t>(</a:t>
            </a:r>
            <a:r>
              <a:rPr lang="en-US" sz="4000" b="0" dirty="0">
                <a:solidFill>
                  <a:srgbClr val="CE9178"/>
                </a:solidFill>
                <a:effectLst/>
                <a:latin typeface="Consolas" panose="020B0609020204030204" pitchFamily="49" charset="0"/>
              </a:rPr>
              <a:t>"x is greater than 5"</a:t>
            </a:r>
            <a:r>
              <a:rPr lang="en-US" sz="4000" b="0" dirty="0">
                <a:solidFill>
                  <a:srgbClr val="D4D4D4"/>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E06F3AA-6C9C-400C-BD5A-C443D4F93BD3}"/>
              </a:ext>
            </a:extLst>
          </p:cNvPr>
          <p:cNvSpPr/>
          <p:nvPr/>
        </p:nvSpPr>
        <p:spPr>
          <a:xfrm>
            <a:off x="1257299" y="3149600"/>
            <a:ext cx="749301" cy="5207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Rectangle: Rounded Corners 10">
            <a:extLst>
              <a:ext uri="{FF2B5EF4-FFF2-40B4-BE49-F238E27FC236}">
                <a16:creationId xmlns:a16="http://schemas.microsoft.com/office/drawing/2014/main" id="{D10DEE91-A50F-4E76-A343-D75A9D6AE540}"/>
              </a:ext>
            </a:extLst>
          </p:cNvPr>
          <p:cNvSpPr/>
          <p:nvPr/>
        </p:nvSpPr>
        <p:spPr>
          <a:xfrm>
            <a:off x="4559298" y="5271672"/>
            <a:ext cx="3530601" cy="67523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Built in keyword</a:t>
            </a:r>
            <a:endParaRPr lang="ar-EG" sz="3200" b="1" dirty="0"/>
          </a:p>
        </p:txBody>
      </p:sp>
      <p:cxnSp>
        <p:nvCxnSpPr>
          <p:cNvPr id="20" name="Connector: Curved 19">
            <a:extLst>
              <a:ext uri="{FF2B5EF4-FFF2-40B4-BE49-F238E27FC236}">
                <a16:creationId xmlns:a16="http://schemas.microsoft.com/office/drawing/2014/main" id="{A50F9917-1354-4F54-B960-DA3118896C8C}"/>
              </a:ext>
            </a:extLst>
          </p:cNvPr>
          <p:cNvCxnSpPr>
            <a:cxnSpLocks/>
            <a:stCxn id="4" idx="2"/>
            <a:endCxn id="11" idx="1"/>
          </p:cNvCxnSpPr>
          <p:nvPr/>
        </p:nvCxnSpPr>
        <p:spPr>
          <a:xfrm rot="16200000" flipH="1">
            <a:off x="2126129" y="3176121"/>
            <a:ext cx="1938991" cy="2927348"/>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304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wheel(1)">
                                      <p:cBhvr>
                                        <p:cTn id="15" dur="500"/>
                                        <p:tgtEl>
                                          <p:spTgt spid="11">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uiExpand="1" build="p" animBg="1"/>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 3 5 7 9</a:t>
            </a:r>
            <a:endParaRPr lang="ar-EG" sz="2800" dirty="0"/>
          </a:p>
        </p:txBody>
      </p:sp>
    </p:spTree>
    <p:extLst>
      <p:ext uri="{BB962C8B-B14F-4D97-AF65-F5344CB8AC3E}">
        <p14:creationId xmlns:p14="http://schemas.microsoft.com/office/powerpoint/2010/main" val="75838870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3046988"/>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break</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a:t>
            </a:r>
          </a:p>
          <a:p>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"hello!"</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320513"/>
            <a:ext cx="6097978" cy="954107"/>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p>
          <a:p>
            <a:r>
              <a:rPr lang="en-US" sz="2800" dirty="0">
                <a:solidFill>
                  <a:srgbClr val="D4D4D4"/>
                </a:solidFill>
                <a:latin typeface="Consolas" panose="020B0609020204030204" pitchFamily="49" charset="0"/>
              </a:rPr>
              <a:t>   hello!</a:t>
            </a:r>
            <a:endParaRPr lang="ar-EG" sz="2800" dirty="0"/>
          </a:p>
        </p:txBody>
      </p:sp>
    </p:spTree>
    <p:extLst>
      <p:ext uri="{BB962C8B-B14F-4D97-AF65-F5344CB8AC3E}">
        <p14:creationId xmlns:p14="http://schemas.microsoft.com/office/powerpoint/2010/main" val="8461343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3046988"/>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break</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a:t>
            </a:r>
          </a:p>
          <a:p>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"hello!"</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320513"/>
            <a:ext cx="6097978" cy="954107"/>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p>
          <a:p>
            <a:r>
              <a:rPr lang="en-US" sz="2800" dirty="0">
                <a:solidFill>
                  <a:srgbClr val="D4D4D4"/>
                </a:solidFill>
                <a:latin typeface="Consolas" panose="020B0609020204030204" pitchFamily="49" charset="0"/>
              </a:rPr>
              <a:t>   hello!</a:t>
            </a:r>
            <a:endParaRPr lang="ar-EG" sz="2800" dirty="0"/>
          </a:p>
        </p:txBody>
      </p:sp>
      <p:sp>
        <p:nvSpPr>
          <p:cNvPr id="7" name="Rectangle: Rounded Corners 6">
            <a:extLst>
              <a:ext uri="{FF2B5EF4-FFF2-40B4-BE49-F238E27FC236}">
                <a16:creationId xmlns:a16="http://schemas.microsoft.com/office/drawing/2014/main" id="{073FE7EE-A6BB-4FEB-AE25-AFCFF4468CF5}"/>
              </a:ext>
            </a:extLst>
          </p:cNvPr>
          <p:cNvSpPr/>
          <p:nvPr/>
        </p:nvSpPr>
        <p:spPr>
          <a:xfrm>
            <a:off x="3348842" y="3693226"/>
            <a:ext cx="1282535" cy="46313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0" name="Connector: Curved 9">
            <a:extLst>
              <a:ext uri="{FF2B5EF4-FFF2-40B4-BE49-F238E27FC236}">
                <a16:creationId xmlns:a16="http://schemas.microsoft.com/office/drawing/2014/main" id="{CB1A319A-9A0E-468F-9916-B9D1E6FA763A}"/>
              </a:ext>
            </a:extLst>
          </p:cNvPr>
          <p:cNvCxnSpPr>
            <a:cxnSpLocks/>
            <a:stCxn id="7" idx="3"/>
            <a:endCxn id="12" idx="2"/>
          </p:cNvCxnSpPr>
          <p:nvPr/>
        </p:nvCxnSpPr>
        <p:spPr>
          <a:xfrm flipV="1">
            <a:off x="4631377" y="2662978"/>
            <a:ext cx="4545157" cy="1261817"/>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91384AD-7694-4E80-83F9-188B9495C4B3}"/>
              </a:ext>
            </a:extLst>
          </p:cNvPr>
          <p:cNvSpPr/>
          <p:nvPr/>
        </p:nvSpPr>
        <p:spPr>
          <a:xfrm>
            <a:off x="7107135" y="1633044"/>
            <a:ext cx="4138797" cy="102993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0" dirty="0">
                <a:solidFill>
                  <a:srgbClr val="C586C0"/>
                </a:solidFill>
                <a:effectLst/>
                <a:latin typeface="Consolas" panose="020B0609020204030204" pitchFamily="49" charset="0"/>
              </a:rPr>
              <a:t>break </a:t>
            </a:r>
            <a:r>
              <a:rPr lang="en-US" sz="2800" b="1" dirty="0"/>
              <a:t>keyword for exiting loops prematurely</a:t>
            </a:r>
            <a:endParaRPr lang="ar-EG" sz="2800" b="1" dirty="0"/>
          </a:p>
        </p:txBody>
      </p:sp>
    </p:spTree>
    <p:extLst>
      <p:ext uri="{BB962C8B-B14F-4D97-AF65-F5344CB8AC3E}">
        <p14:creationId xmlns:p14="http://schemas.microsoft.com/office/powerpoint/2010/main" val="1559176551"/>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2">
                                            <p:bg/>
                                          </p:spTgt>
                                        </p:tgtEl>
                                        <p:attrNameLst>
                                          <p:attrName>style.visibility</p:attrName>
                                        </p:attrNameLst>
                                      </p:cBhvr>
                                      <p:to>
                                        <p:strVal val="visible"/>
                                      </p:to>
                                    </p:set>
                                    <p:animEffect transition="in" filter="wheel(1)">
                                      <p:cBhvr>
                                        <p:cTn id="15" dur="500"/>
                                        <p:tgtEl>
                                          <p:spTgt spid="12">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uiExpand="1" build="p" animBg="1"/>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67343"/>
          </a:xfrm>
          <a:prstGeom prst="rect">
            <a:avLst/>
          </a:prstGeom>
          <a:noFill/>
        </p:spPr>
        <p:txBody>
          <a:bodyPr wrap="square">
            <a:spAutoFit/>
          </a:bodyPr>
          <a:lstStyle/>
          <a:p>
            <a:pPr marL="0" lvl="1" algn="ctr">
              <a:lnSpc>
                <a:spcPts val="8071"/>
              </a:lnSpc>
            </a:pPr>
            <a:r>
              <a:rPr lang="en-US" sz="6000" b="1" i="1" spc="-485" dirty="0">
                <a:solidFill>
                  <a:schemeClr val="bg1"/>
                </a:solidFill>
                <a:latin typeface="Georgia" panose="02040502050405020303" pitchFamily="18" charset="0"/>
              </a:rPr>
              <a:t>Example</a:t>
            </a:r>
          </a:p>
        </p:txBody>
      </p:sp>
      <p:sp>
        <p:nvSpPr>
          <p:cNvPr id="13" name="TextBox 12">
            <a:extLst>
              <a:ext uri="{FF2B5EF4-FFF2-40B4-BE49-F238E27FC236}">
                <a16:creationId xmlns:a16="http://schemas.microsoft.com/office/drawing/2014/main" id="{6DEE5E75-F82B-4AD6-BFB3-DCF2AC53C4BB}"/>
              </a:ext>
            </a:extLst>
          </p:cNvPr>
          <p:cNvSpPr txBox="1"/>
          <p:nvPr/>
        </p:nvSpPr>
        <p:spPr>
          <a:xfrm>
            <a:off x="1031008" y="2890391"/>
            <a:ext cx="10129981" cy="1077218"/>
          </a:xfrm>
          <a:prstGeom prst="rect">
            <a:avLst/>
          </a:prstGeom>
          <a:noFill/>
        </p:spPr>
        <p:txBody>
          <a:bodyPr wrap="square">
            <a:spAutoFit/>
          </a:bodyPr>
          <a:lstStyle/>
          <a:p>
            <a:pPr algn="just"/>
            <a:r>
              <a:rPr lang="en-US" sz="3200" dirty="0">
                <a:solidFill>
                  <a:srgbClr val="D1D5DB"/>
                </a:solidFill>
                <a:latin typeface="Söhne"/>
              </a:rPr>
              <a:t>Write a program that loops over a list of numbers and calculate it’s summation and then prints it</a:t>
            </a:r>
          </a:p>
        </p:txBody>
      </p:sp>
    </p:spTree>
    <p:extLst>
      <p:ext uri="{BB962C8B-B14F-4D97-AF65-F5344CB8AC3E}">
        <p14:creationId xmlns:p14="http://schemas.microsoft.com/office/powerpoint/2010/main" val="4404191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67343"/>
          </a:xfrm>
          <a:prstGeom prst="rect">
            <a:avLst/>
          </a:prstGeom>
          <a:noFill/>
        </p:spPr>
        <p:txBody>
          <a:bodyPr wrap="square">
            <a:spAutoFit/>
          </a:bodyPr>
          <a:lstStyle/>
          <a:p>
            <a:pPr marL="0" lvl="1" algn="ctr">
              <a:lnSpc>
                <a:spcPts val="8071"/>
              </a:lnSpc>
            </a:pPr>
            <a:r>
              <a:rPr lang="en-US" sz="6000" b="1" i="1" spc="-485" dirty="0">
                <a:solidFill>
                  <a:schemeClr val="bg1"/>
                </a:solidFill>
                <a:latin typeface="Georgia" panose="02040502050405020303" pitchFamily="18" charset="0"/>
              </a:rPr>
              <a:t>Example</a:t>
            </a:r>
          </a:p>
        </p:txBody>
      </p:sp>
      <p:sp>
        <p:nvSpPr>
          <p:cNvPr id="7" name="TextBox 6">
            <a:extLst>
              <a:ext uri="{FF2B5EF4-FFF2-40B4-BE49-F238E27FC236}">
                <a16:creationId xmlns:a16="http://schemas.microsoft.com/office/drawing/2014/main" id="{953D3AEB-4BD8-4386-A46F-E483FF6090DB}"/>
              </a:ext>
            </a:extLst>
          </p:cNvPr>
          <p:cNvSpPr txBox="1"/>
          <p:nvPr/>
        </p:nvSpPr>
        <p:spPr>
          <a:xfrm>
            <a:off x="1544524" y="1657317"/>
            <a:ext cx="9616466" cy="3108543"/>
          </a:xfrm>
          <a:prstGeom prst="rect">
            <a:avLst/>
          </a:prstGeom>
          <a:noFill/>
        </p:spPr>
        <p:txBody>
          <a:bodyPr wrap="square">
            <a:spAutoFit/>
          </a:bodyPr>
          <a:lstStyle/>
          <a:p>
            <a:r>
              <a:rPr lang="en-US" sz="2800" b="0" dirty="0" err="1">
                <a:solidFill>
                  <a:srgbClr val="9CDCFE"/>
                </a:solidFill>
                <a:effectLst/>
                <a:latin typeface="Consolas" panose="020B0609020204030204" pitchFamily="49" charset="0"/>
              </a:rPr>
              <a:t>lst</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1</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3</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3</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1</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14</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2</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2</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4</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5</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20</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100</a:t>
            </a:r>
            <a:r>
              <a:rPr lang="en-US" sz="2800" b="0" dirty="0">
                <a:solidFill>
                  <a:srgbClr val="D4D4D4"/>
                </a:solidFill>
                <a:effectLst/>
                <a:latin typeface="Consolas" panose="020B0609020204030204" pitchFamily="49" charset="0"/>
              </a:rPr>
              <a:t>]</a:t>
            </a:r>
          </a:p>
          <a:p>
            <a:br>
              <a:rPr lang="en-US" sz="2800" b="0" dirty="0">
                <a:solidFill>
                  <a:srgbClr val="D4D4D4"/>
                </a:solidFill>
                <a:effectLst/>
                <a:latin typeface="Consolas" panose="020B0609020204030204" pitchFamily="49" charset="0"/>
              </a:rPr>
            </a:br>
            <a:r>
              <a:rPr lang="en-US" sz="2800" b="0" dirty="0">
                <a:solidFill>
                  <a:srgbClr val="9CDCFE"/>
                </a:solidFill>
                <a:effectLst/>
                <a:latin typeface="Consolas" panose="020B0609020204030204" pitchFamily="49" charset="0"/>
              </a:rPr>
              <a:t>total</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0</a:t>
            </a:r>
            <a:endParaRPr lang="en-US" sz="2800" b="0" dirty="0">
              <a:solidFill>
                <a:srgbClr val="D4D4D4"/>
              </a:solidFill>
              <a:effectLst/>
              <a:latin typeface="Consolas" panose="020B0609020204030204" pitchFamily="49" charset="0"/>
            </a:endParaRPr>
          </a:p>
          <a:p>
            <a:r>
              <a:rPr lang="en-US" sz="2800" b="0" dirty="0">
                <a:solidFill>
                  <a:srgbClr val="C586C0"/>
                </a:solidFill>
                <a:effectLst/>
                <a:latin typeface="Consolas" panose="020B0609020204030204" pitchFamily="49" charset="0"/>
              </a:rPr>
              <a:t>for</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num</a:t>
            </a:r>
            <a:r>
              <a:rPr lang="en-US" sz="2800" b="0" dirty="0">
                <a:solidFill>
                  <a:srgbClr val="D4D4D4"/>
                </a:solidFill>
                <a:effectLst/>
                <a:latin typeface="Consolas" panose="020B0609020204030204" pitchFamily="49" charset="0"/>
              </a:rPr>
              <a:t> </a:t>
            </a:r>
            <a:r>
              <a:rPr lang="en-US" sz="2800" b="0" dirty="0">
                <a:solidFill>
                  <a:srgbClr val="569CD6"/>
                </a:solidFill>
                <a:effectLst/>
                <a:latin typeface="Consolas" panose="020B0609020204030204" pitchFamily="49" charset="0"/>
              </a:rPr>
              <a:t>in</a:t>
            </a:r>
            <a:r>
              <a:rPr lang="en-US" sz="2800" b="0" dirty="0">
                <a:solidFill>
                  <a:srgbClr val="D4D4D4"/>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lst</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total</a:t>
            </a:r>
            <a:r>
              <a:rPr lang="en-US" sz="2800" b="0" dirty="0">
                <a:solidFill>
                  <a:srgbClr val="D4D4D4"/>
                </a:solidFill>
                <a:effectLst/>
                <a:latin typeface="Consolas" panose="020B0609020204030204" pitchFamily="49" charset="0"/>
              </a:rPr>
              <a:t> += </a:t>
            </a:r>
            <a:r>
              <a:rPr lang="en-US" sz="2800" b="0" dirty="0">
                <a:solidFill>
                  <a:srgbClr val="9CDCFE"/>
                </a:solidFill>
                <a:effectLst/>
                <a:latin typeface="Consolas" panose="020B0609020204030204" pitchFamily="49" charset="0"/>
              </a:rPr>
              <a:t>num</a:t>
            </a:r>
            <a:endParaRPr lang="en-US" sz="2800" b="0" dirty="0">
              <a:solidFill>
                <a:srgbClr val="D4D4D4"/>
              </a:solidFill>
              <a:effectLst/>
              <a:latin typeface="Consolas" panose="020B0609020204030204" pitchFamily="49" charset="0"/>
            </a:endParaRPr>
          </a:p>
          <a:p>
            <a:br>
              <a:rPr lang="en-US" sz="2800" b="0" dirty="0">
                <a:solidFill>
                  <a:srgbClr val="D4D4D4"/>
                </a:solidFill>
                <a:effectLst/>
                <a:latin typeface="Consolas" panose="020B0609020204030204" pitchFamily="49" charset="0"/>
              </a:rPr>
            </a:br>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total</a:t>
            </a:r>
            <a:r>
              <a:rPr lang="en-US" sz="2800"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4840FE0-6BA6-4E01-9302-8D45CABFFF1F}"/>
              </a:ext>
            </a:extLst>
          </p:cNvPr>
          <p:cNvSpPr txBox="1"/>
          <p:nvPr/>
        </p:nvSpPr>
        <p:spPr>
          <a:xfrm>
            <a:off x="1544524" y="5174780"/>
            <a:ext cx="6097772" cy="461665"/>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155</a:t>
            </a:r>
            <a:endParaRPr lang="ar-EG" sz="2400" dirty="0"/>
          </a:p>
        </p:txBody>
      </p:sp>
    </p:spTree>
    <p:extLst>
      <p:ext uri="{BB962C8B-B14F-4D97-AF65-F5344CB8AC3E}">
        <p14:creationId xmlns:p14="http://schemas.microsoft.com/office/powerpoint/2010/main" val="121785237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863460"/>
            <a:ext cx="10129981" cy="1156407"/>
          </a:xfrm>
          <a:prstGeom prst="rect">
            <a:avLst/>
          </a:prstGeom>
          <a:noFill/>
        </p:spPr>
        <p:txBody>
          <a:bodyPr wrap="square">
            <a:spAutoFit/>
          </a:bodyPr>
          <a:lstStyle/>
          <a:p>
            <a:pPr marL="0" lvl="1" algn="ctr">
              <a:lnSpc>
                <a:spcPts val="8071"/>
              </a:lnSpc>
            </a:pPr>
            <a:r>
              <a:rPr lang="en-US" sz="9600" b="1" i="1" spc="-485" dirty="0">
                <a:solidFill>
                  <a:schemeClr val="bg1"/>
                </a:solidFill>
                <a:latin typeface="Georgia" panose="02040502050405020303" pitchFamily="18" charset="0"/>
              </a:rPr>
              <a:t>Functions</a:t>
            </a:r>
          </a:p>
        </p:txBody>
      </p:sp>
    </p:spTree>
    <p:extLst>
      <p:ext uri="{BB962C8B-B14F-4D97-AF65-F5344CB8AC3E}">
        <p14:creationId xmlns:p14="http://schemas.microsoft.com/office/powerpoint/2010/main" val="233833491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Tree>
    <p:extLst>
      <p:ext uri="{BB962C8B-B14F-4D97-AF65-F5344CB8AC3E}">
        <p14:creationId xmlns:p14="http://schemas.microsoft.com/office/powerpoint/2010/main" val="424481341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5" name="TextBox 4">
            <a:extLst>
              <a:ext uri="{FF2B5EF4-FFF2-40B4-BE49-F238E27FC236}">
                <a16:creationId xmlns:a16="http://schemas.microsoft.com/office/drawing/2014/main" id="{5CE6CBAF-7AB3-48FA-940C-820BCF880152}"/>
              </a:ext>
            </a:extLst>
          </p:cNvPr>
          <p:cNvSpPr txBox="1"/>
          <p:nvPr/>
        </p:nvSpPr>
        <p:spPr>
          <a:xfrm>
            <a:off x="1031009" y="2863460"/>
            <a:ext cx="10129981" cy="1156407"/>
          </a:xfrm>
          <a:prstGeom prst="rect">
            <a:avLst/>
          </a:prstGeom>
          <a:noFill/>
        </p:spPr>
        <p:txBody>
          <a:bodyPr wrap="square">
            <a:spAutoFit/>
          </a:bodyPr>
          <a:lstStyle/>
          <a:p>
            <a:pPr marL="0" lvl="1" algn="ctr">
              <a:lnSpc>
                <a:spcPts val="8071"/>
              </a:lnSpc>
            </a:pPr>
            <a:r>
              <a:rPr lang="en-US" sz="8000" b="1" i="1" spc="-485" dirty="0">
                <a:solidFill>
                  <a:schemeClr val="bg1"/>
                </a:solidFill>
                <a:latin typeface="Georgia" panose="02040502050405020303" pitchFamily="18" charset="0"/>
              </a:rPr>
              <a:t>Why Functions?</a:t>
            </a:r>
            <a:endParaRPr lang="en-US" sz="8800" b="1" i="1" spc="-485" dirty="0">
              <a:solidFill>
                <a:schemeClr val="bg1"/>
              </a:solidFill>
              <a:latin typeface="Georgia" panose="02040502050405020303" pitchFamily="18" charset="0"/>
            </a:endParaRPr>
          </a:p>
        </p:txBody>
      </p:sp>
    </p:spTree>
    <p:extLst>
      <p:ext uri="{BB962C8B-B14F-4D97-AF65-F5344CB8AC3E}">
        <p14:creationId xmlns:p14="http://schemas.microsoft.com/office/powerpoint/2010/main" val="1819781831"/>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5" name="TextBox 4">
            <a:extLst>
              <a:ext uri="{FF2B5EF4-FFF2-40B4-BE49-F238E27FC236}">
                <a16:creationId xmlns:a16="http://schemas.microsoft.com/office/drawing/2014/main" id="{11807B2B-8B24-435E-92A2-E6A2FCEE57C4}"/>
              </a:ext>
            </a:extLst>
          </p:cNvPr>
          <p:cNvSpPr txBox="1"/>
          <p:nvPr/>
        </p:nvSpPr>
        <p:spPr>
          <a:xfrm>
            <a:off x="1031009" y="2551837"/>
            <a:ext cx="10129981" cy="1754326"/>
          </a:xfrm>
          <a:prstGeom prst="rect">
            <a:avLst/>
          </a:prstGeom>
          <a:noFill/>
        </p:spPr>
        <p:txBody>
          <a:bodyPr wrap="square">
            <a:spAutoFit/>
          </a:bodyPr>
          <a:lstStyle/>
          <a:p>
            <a:pPr marL="342900" indent="-342900" algn="just">
              <a:buFont typeface="Arial" panose="020B0604020202020204" pitchFamily="34" charset="0"/>
              <a:buChar char="•"/>
            </a:pPr>
            <a:r>
              <a:rPr lang="en-US" sz="3600" dirty="0">
                <a:solidFill>
                  <a:srgbClr val="D1D5DB"/>
                </a:solidFill>
                <a:latin typeface="Söhne"/>
              </a:rPr>
              <a:t>functions are an essential part of programming because they allow you to break down complex tasks into smaller, more manageable pieces.</a:t>
            </a:r>
          </a:p>
        </p:txBody>
      </p:sp>
    </p:spTree>
    <p:extLst>
      <p:ext uri="{BB962C8B-B14F-4D97-AF65-F5344CB8AC3E}">
        <p14:creationId xmlns:p14="http://schemas.microsoft.com/office/powerpoint/2010/main" val="27293797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5" name="TextBox 4">
            <a:extLst>
              <a:ext uri="{FF2B5EF4-FFF2-40B4-BE49-F238E27FC236}">
                <a16:creationId xmlns:a16="http://schemas.microsoft.com/office/drawing/2014/main" id="{11807B2B-8B24-435E-92A2-E6A2FCEE57C4}"/>
              </a:ext>
            </a:extLst>
          </p:cNvPr>
          <p:cNvSpPr txBox="1"/>
          <p:nvPr/>
        </p:nvSpPr>
        <p:spPr>
          <a:xfrm>
            <a:off x="1031008" y="1512337"/>
            <a:ext cx="10129981"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D1D5DB"/>
                </a:solidFill>
                <a:latin typeface="Söhne"/>
              </a:rPr>
              <a:t>There are several reasons why functions are important in Python programming:</a:t>
            </a:r>
          </a:p>
          <a:p>
            <a:pPr marL="800100" lvl="1" indent="-342900" algn="just">
              <a:buFont typeface="Arial" panose="020B0604020202020204" pitchFamily="34" charset="0"/>
              <a:buChar char="•"/>
            </a:pPr>
            <a:r>
              <a:rPr lang="en-US" sz="2400" b="1" u="sng" dirty="0">
                <a:solidFill>
                  <a:srgbClr val="D1D5DB"/>
                </a:solidFill>
                <a:latin typeface="Söhne"/>
              </a:rPr>
              <a:t>Code reuse</a:t>
            </a:r>
            <a:r>
              <a:rPr lang="en-US" sz="2400" dirty="0">
                <a:solidFill>
                  <a:srgbClr val="D1D5DB"/>
                </a:solidFill>
                <a:latin typeface="Söhne"/>
              </a:rPr>
              <a:t>: By defining a function once, you can reuse the same code multiple times throughout your program. This can save you a lot of time and effort, especially when working on larger projects.</a:t>
            </a:r>
          </a:p>
          <a:p>
            <a:pPr marL="800100" lvl="1" indent="-342900" algn="just">
              <a:buFont typeface="Arial" panose="020B0604020202020204" pitchFamily="34" charset="0"/>
              <a:buChar char="•"/>
            </a:pPr>
            <a:r>
              <a:rPr lang="en-US" sz="2400" b="1" u="sng" dirty="0">
                <a:solidFill>
                  <a:srgbClr val="D1D5DB"/>
                </a:solidFill>
                <a:latin typeface="Söhne"/>
              </a:rPr>
              <a:t>Abstraction</a:t>
            </a:r>
            <a:r>
              <a:rPr lang="en-US" sz="2400" dirty="0">
                <a:solidFill>
                  <a:srgbClr val="D1D5DB"/>
                </a:solidFill>
                <a:latin typeface="Söhne"/>
              </a:rPr>
              <a:t>: Functions can be used to abstract away complex code or algorithms, making it easier to understand and work with. This can be especially helpful when working on complex projects with many moving parts.</a:t>
            </a:r>
          </a:p>
          <a:p>
            <a:pPr marL="800100" lvl="1" indent="-342900" algn="just">
              <a:buFont typeface="Arial" panose="020B0604020202020204" pitchFamily="34" charset="0"/>
              <a:buChar char="•"/>
            </a:pPr>
            <a:r>
              <a:rPr lang="en-US" sz="2400" b="1" u="sng" dirty="0">
                <a:solidFill>
                  <a:srgbClr val="D1D5DB"/>
                </a:solidFill>
                <a:latin typeface="Söhne"/>
              </a:rPr>
              <a:t>Testing</a:t>
            </a:r>
            <a:r>
              <a:rPr lang="en-US" sz="2400" dirty="0">
                <a:solidFill>
                  <a:srgbClr val="D1D5DB"/>
                </a:solidFill>
                <a:latin typeface="Söhne"/>
              </a:rPr>
              <a:t>: Functions make it easier to test your code because you can isolate specific parts of your program and test them individually.</a:t>
            </a:r>
          </a:p>
        </p:txBody>
      </p:sp>
    </p:spTree>
    <p:extLst>
      <p:ext uri="{BB962C8B-B14F-4D97-AF65-F5344CB8AC3E}">
        <p14:creationId xmlns:p14="http://schemas.microsoft.com/office/powerpoint/2010/main" val="94159199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6E9B385F-D238-4AC9-8424-0C307AAC9C17}"/>
              </a:ext>
            </a:extLst>
          </p:cNvPr>
          <p:cNvSpPr txBox="1"/>
          <p:nvPr/>
        </p:nvSpPr>
        <p:spPr>
          <a:xfrm>
            <a:off x="1257299" y="2459504"/>
            <a:ext cx="9677400" cy="1938992"/>
          </a:xfrm>
          <a:prstGeom prst="rect">
            <a:avLst/>
          </a:prstGeom>
          <a:noFill/>
        </p:spPr>
        <p:txBody>
          <a:bodyPr wrap="square">
            <a:spAutoFit/>
          </a:bodyPr>
          <a:lstStyle/>
          <a:p>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10</a:t>
            </a:r>
            <a:endParaRPr lang="en-US" sz="4000" b="0" dirty="0">
              <a:solidFill>
                <a:srgbClr val="D4D4D4"/>
              </a:solidFill>
              <a:effectLst/>
              <a:latin typeface="Consolas" panose="020B0609020204030204" pitchFamily="49" charset="0"/>
            </a:endParaRPr>
          </a:p>
          <a:p>
            <a:r>
              <a:rPr lang="en-US" sz="4000" b="0" dirty="0">
                <a:solidFill>
                  <a:srgbClr val="C586C0"/>
                </a:solidFill>
                <a:effectLst/>
                <a:latin typeface="Consolas" panose="020B0609020204030204" pitchFamily="49" charset="0"/>
              </a:rPr>
              <a:t>if</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&gt; </a:t>
            </a:r>
            <a:r>
              <a:rPr lang="en-US" sz="4000" b="0" dirty="0">
                <a:solidFill>
                  <a:srgbClr val="B5CEA8"/>
                </a:solidFill>
                <a:effectLst/>
                <a:latin typeface="Consolas" panose="020B0609020204030204" pitchFamily="49" charset="0"/>
              </a:rPr>
              <a:t>5</a:t>
            </a:r>
            <a:r>
              <a:rPr lang="en-US" sz="4000" b="0" dirty="0">
                <a:solidFill>
                  <a:srgbClr val="D4D4D4"/>
                </a:solidFill>
                <a:effectLst/>
                <a:latin typeface="Consolas" panose="020B0609020204030204" pitchFamily="49" charset="0"/>
              </a:rPr>
              <a:t>:</a:t>
            </a:r>
          </a:p>
          <a:p>
            <a:r>
              <a:rPr lang="en-US" sz="4000" b="0" dirty="0">
                <a:solidFill>
                  <a:srgbClr val="D4D4D4"/>
                </a:solidFill>
                <a:effectLst/>
                <a:latin typeface="Consolas" panose="020B0609020204030204" pitchFamily="49" charset="0"/>
              </a:rPr>
              <a:t>    </a:t>
            </a:r>
            <a:r>
              <a:rPr lang="en-US" sz="4000" b="0" dirty="0">
                <a:solidFill>
                  <a:srgbClr val="DCDCAA"/>
                </a:solidFill>
                <a:effectLst/>
                <a:latin typeface="Consolas" panose="020B0609020204030204" pitchFamily="49" charset="0"/>
              </a:rPr>
              <a:t>print</a:t>
            </a:r>
            <a:r>
              <a:rPr lang="en-US" sz="4000" b="0" dirty="0">
                <a:solidFill>
                  <a:srgbClr val="D4D4D4"/>
                </a:solidFill>
                <a:effectLst/>
                <a:latin typeface="Consolas" panose="020B0609020204030204" pitchFamily="49" charset="0"/>
              </a:rPr>
              <a:t>(</a:t>
            </a:r>
            <a:r>
              <a:rPr lang="en-US" sz="4000" b="0" dirty="0">
                <a:solidFill>
                  <a:srgbClr val="CE9178"/>
                </a:solidFill>
                <a:effectLst/>
                <a:latin typeface="Consolas" panose="020B0609020204030204" pitchFamily="49" charset="0"/>
              </a:rPr>
              <a:t>"x is greater than 5"</a:t>
            </a:r>
            <a:r>
              <a:rPr lang="en-US" sz="4000" b="0" dirty="0">
                <a:solidFill>
                  <a:srgbClr val="D4D4D4"/>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23C81BAD-B752-4312-9893-6C07D67855D4}"/>
              </a:ext>
            </a:extLst>
          </p:cNvPr>
          <p:cNvSpPr/>
          <p:nvPr/>
        </p:nvSpPr>
        <p:spPr>
          <a:xfrm>
            <a:off x="2095499" y="3168650"/>
            <a:ext cx="1511301" cy="5207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FC936D7E-D206-4408-985D-1F3F404BDCD3}"/>
              </a:ext>
            </a:extLst>
          </p:cNvPr>
          <p:cNvSpPr/>
          <p:nvPr/>
        </p:nvSpPr>
        <p:spPr>
          <a:xfrm>
            <a:off x="5968998" y="2493413"/>
            <a:ext cx="3530601" cy="67523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a:t>The condition</a:t>
            </a:r>
            <a:endParaRPr lang="ar-EG" sz="3200" b="1" dirty="0"/>
          </a:p>
        </p:txBody>
      </p:sp>
      <p:cxnSp>
        <p:nvCxnSpPr>
          <p:cNvPr id="11" name="Connector: Curved 10">
            <a:extLst>
              <a:ext uri="{FF2B5EF4-FFF2-40B4-BE49-F238E27FC236}">
                <a16:creationId xmlns:a16="http://schemas.microsoft.com/office/drawing/2014/main" id="{7749F205-1E26-42C9-9A99-051C1421BCAB}"/>
              </a:ext>
            </a:extLst>
          </p:cNvPr>
          <p:cNvCxnSpPr>
            <a:cxnSpLocks/>
            <a:stCxn id="7" idx="0"/>
          </p:cNvCxnSpPr>
          <p:nvPr/>
        </p:nvCxnSpPr>
        <p:spPr>
          <a:xfrm rot="5400000" flipH="1" flipV="1">
            <a:off x="4241265" y="1440917"/>
            <a:ext cx="337618" cy="3117849"/>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2837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wheel(1)">
                                      <p:cBhvr>
                                        <p:cTn id="15" dur="500"/>
                                        <p:tgtEl>
                                          <p:spTgt spid="10">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uiExpand="1"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5" name="TextBox 4">
            <a:extLst>
              <a:ext uri="{FF2B5EF4-FFF2-40B4-BE49-F238E27FC236}">
                <a16:creationId xmlns:a16="http://schemas.microsoft.com/office/drawing/2014/main" id="{11807B2B-8B24-435E-92A2-E6A2FCEE57C4}"/>
              </a:ext>
            </a:extLst>
          </p:cNvPr>
          <p:cNvSpPr txBox="1"/>
          <p:nvPr/>
        </p:nvSpPr>
        <p:spPr>
          <a:xfrm>
            <a:off x="1031009" y="2551837"/>
            <a:ext cx="10129981" cy="1754326"/>
          </a:xfrm>
          <a:prstGeom prst="rect">
            <a:avLst/>
          </a:prstGeom>
          <a:noFill/>
        </p:spPr>
        <p:txBody>
          <a:bodyPr wrap="square">
            <a:spAutoFit/>
          </a:bodyPr>
          <a:lstStyle/>
          <a:p>
            <a:pPr marL="342900" indent="-342900" algn="just">
              <a:buFont typeface="Arial" panose="020B0604020202020204" pitchFamily="34" charset="0"/>
              <a:buChar char="•"/>
            </a:pPr>
            <a:r>
              <a:rPr lang="en-US" sz="3600" b="0" i="0" dirty="0">
                <a:solidFill>
                  <a:srgbClr val="D1D5DB"/>
                </a:solidFill>
                <a:effectLst/>
                <a:latin typeface="Söhne"/>
              </a:rPr>
              <a:t>Overall, functions are a powerful tool in any programming language that can help you write more efficient, reusable, and maintainable code.</a:t>
            </a:r>
            <a:endParaRPr lang="en-US" sz="3600" dirty="0">
              <a:solidFill>
                <a:srgbClr val="D1D5DB"/>
              </a:solidFill>
              <a:latin typeface="Söhne"/>
            </a:endParaRPr>
          </a:p>
        </p:txBody>
      </p:sp>
    </p:spTree>
    <p:extLst>
      <p:ext uri="{BB962C8B-B14F-4D97-AF65-F5344CB8AC3E}">
        <p14:creationId xmlns:p14="http://schemas.microsoft.com/office/powerpoint/2010/main" val="97718906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1807B2B-8B24-435E-92A2-E6A2FCEE57C4}"/>
                  </a:ext>
                </a:extLst>
              </p:cNvPr>
              <p:cNvSpPr txBox="1"/>
              <p:nvPr/>
            </p:nvSpPr>
            <p:spPr>
              <a:xfrm>
                <a:off x="1031008" y="1528888"/>
                <a:ext cx="10129981" cy="2554545"/>
              </a:xfrm>
              <a:prstGeom prst="rect">
                <a:avLst/>
              </a:prstGeom>
              <a:noFill/>
            </p:spPr>
            <p:txBody>
              <a:bodyPr wrap="square">
                <a:spAutoFit/>
              </a:bodyPr>
              <a:lstStyle/>
              <a:p>
                <a:pPr marL="342900" indent="-342900" algn="just">
                  <a:buFont typeface="Arial" panose="020B0604020202020204" pitchFamily="34" charset="0"/>
                  <a:buChar char="•"/>
                </a:pPr>
                <a:r>
                  <a:rPr lang="en-US" sz="3200" dirty="0">
                    <a:solidFill>
                      <a:srgbClr val="D1D5DB"/>
                    </a:solidFill>
                    <a:latin typeface="Söhne"/>
                  </a:rPr>
                  <a:t>Functions are a fundamental concept in programming that allow you to group a set of related instructions together and give them a name.</a:t>
                </a:r>
              </a:p>
              <a:p>
                <a:pPr marL="342900" indent="-342900" algn="just">
                  <a:buFont typeface="Arial" panose="020B0604020202020204" pitchFamily="34" charset="0"/>
                  <a:buChar char="•"/>
                </a:pPr>
                <a:r>
                  <a:rPr lang="en-US" sz="3200" dirty="0">
                    <a:solidFill>
                      <a:srgbClr val="D1D5DB"/>
                    </a:solidFill>
                    <a:latin typeface="Söhne"/>
                  </a:rPr>
                  <a:t>In Python, you can define functions using the "</a:t>
                </a:r>
                <a14:m>
                  <m:oMath xmlns:m="http://schemas.openxmlformats.org/officeDocument/2006/math">
                    <m:r>
                      <a:rPr lang="en-US" sz="3200" b="1" i="1" dirty="0" smtClean="0">
                        <a:solidFill>
                          <a:srgbClr val="D1D5DB"/>
                        </a:solidFill>
                        <a:latin typeface="Cambria Math" panose="02040503050406030204" pitchFamily="18" charset="0"/>
                      </a:rPr>
                      <m:t>𝒅𝒆𝒇</m:t>
                    </m:r>
                  </m:oMath>
                </a14:m>
                <a:r>
                  <a:rPr lang="en-US" sz="3200" dirty="0">
                    <a:solidFill>
                      <a:srgbClr val="D1D5DB"/>
                    </a:solidFill>
                    <a:latin typeface="Söhne"/>
                  </a:rPr>
                  <a:t>" keyword.</a:t>
                </a:r>
              </a:p>
            </p:txBody>
          </p:sp>
        </mc:Choice>
        <mc:Fallback>
          <p:sp>
            <p:nvSpPr>
              <p:cNvPr id="5" name="TextBox 4">
                <a:extLst>
                  <a:ext uri="{FF2B5EF4-FFF2-40B4-BE49-F238E27FC236}">
                    <a16:creationId xmlns:a16="http://schemas.microsoft.com/office/drawing/2014/main" id="{11807B2B-8B24-435E-92A2-E6A2FCEE57C4}"/>
                  </a:ext>
                </a:extLst>
              </p:cNvPr>
              <p:cNvSpPr txBox="1">
                <a:spLocks noRot="1" noChangeAspect="1" noMove="1" noResize="1" noEditPoints="1" noAdjustHandles="1" noChangeArrowheads="1" noChangeShapeType="1" noTextEdit="1"/>
              </p:cNvSpPr>
              <p:nvPr/>
            </p:nvSpPr>
            <p:spPr>
              <a:xfrm>
                <a:off x="1031008" y="1528888"/>
                <a:ext cx="10129981" cy="2554545"/>
              </a:xfrm>
              <a:prstGeom prst="rect">
                <a:avLst/>
              </a:prstGeom>
              <a:blipFill>
                <a:blip r:embed="rId4"/>
                <a:stretch>
                  <a:fillRect l="-1384" t="-3103" r="-1564" b="-6921"/>
                </a:stretch>
              </a:blipFill>
            </p:spPr>
            <p:txBody>
              <a:bodyPr/>
              <a:lstStyle/>
              <a:p>
                <a:r>
                  <a:rPr lang="ar-EG">
                    <a:noFill/>
                  </a:rPr>
                  <a:t> </a:t>
                </a:r>
              </a:p>
            </p:txBody>
          </p:sp>
        </mc:Fallback>
      </mc:AlternateContent>
    </p:spTree>
    <p:extLst>
      <p:ext uri="{BB962C8B-B14F-4D97-AF65-F5344CB8AC3E}">
        <p14:creationId xmlns:p14="http://schemas.microsoft.com/office/powerpoint/2010/main" val="3853098861"/>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1807B2B-8B24-435E-92A2-E6A2FCEE57C4}"/>
                  </a:ext>
                </a:extLst>
              </p:cNvPr>
              <p:cNvSpPr txBox="1"/>
              <p:nvPr/>
            </p:nvSpPr>
            <p:spPr>
              <a:xfrm>
                <a:off x="1031008" y="1528888"/>
                <a:ext cx="10129981" cy="2554545"/>
              </a:xfrm>
              <a:prstGeom prst="rect">
                <a:avLst/>
              </a:prstGeom>
              <a:noFill/>
            </p:spPr>
            <p:txBody>
              <a:bodyPr wrap="square">
                <a:spAutoFit/>
              </a:bodyPr>
              <a:lstStyle/>
              <a:p>
                <a:pPr marL="342900" indent="-342900" algn="just">
                  <a:buFont typeface="Arial" panose="020B0604020202020204" pitchFamily="34" charset="0"/>
                  <a:buChar char="•"/>
                </a:pPr>
                <a:r>
                  <a:rPr lang="en-US" sz="3200" dirty="0">
                    <a:solidFill>
                      <a:srgbClr val="D1D5DB"/>
                    </a:solidFill>
                    <a:latin typeface="Söhne"/>
                  </a:rPr>
                  <a:t>Functions are a fundamental concept in programming that allow you to group a set of related instructions together and give them a name.</a:t>
                </a:r>
              </a:p>
              <a:p>
                <a:pPr marL="342900" indent="-342900" algn="just">
                  <a:buFont typeface="Arial" panose="020B0604020202020204" pitchFamily="34" charset="0"/>
                  <a:buChar char="•"/>
                </a:pPr>
                <a:r>
                  <a:rPr lang="en-US" sz="3200" dirty="0">
                    <a:solidFill>
                      <a:srgbClr val="D1D5DB"/>
                    </a:solidFill>
                    <a:latin typeface="Söhne"/>
                  </a:rPr>
                  <a:t>In Python, you can define functions using the "</a:t>
                </a:r>
                <a14:m>
                  <m:oMath xmlns:m="http://schemas.openxmlformats.org/officeDocument/2006/math">
                    <m:r>
                      <a:rPr lang="en-US" sz="3200" b="1" i="1" dirty="0" smtClean="0">
                        <a:solidFill>
                          <a:srgbClr val="D1D5DB"/>
                        </a:solidFill>
                        <a:latin typeface="Cambria Math" panose="02040503050406030204" pitchFamily="18" charset="0"/>
                      </a:rPr>
                      <m:t>𝒅𝒆𝒇</m:t>
                    </m:r>
                  </m:oMath>
                </a14:m>
                <a:r>
                  <a:rPr lang="en-US" sz="3200" dirty="0">
                    <a:solidFill>
                      <a:srgbClr val="D1D5DB"/>
                    </a:solidFill>
                    <a:latin typeface="Söhne"/>
                  </a:rPr>
                  <a:t>" keyword.</a:t>
                </a:r>
              </a:p>
            </p:txBody>
          </p:sp>
        </mc:Choice>
        <mc:Fallback>
          <p:sp>
            <p:nvSpPr>
              <p:cNvPr id="5" name="TextBox 4">
                <a:extLst>
                  <a:ext uri="{FF2B5EF4-FFF2-40B4-BE49-F238E27FC236}">
                    <a16:creationId xmlns:a16="http://schemas.microsoft.com/office/drawing/2014/main" id="{11807B2B-8B24-435E-92A2-E6A2FCEE57C4}"/>
                  </a:ext>
                </a:extLst>
              </p:cNvPr>
              <p:cNvSpPr txBox="1">
                <a:spLocks noRot="1" noChangeAspect="1" noMove="1" noResize="1" noEditPoints="1" noAdjustHandles="1" noChangeArrowheads="1" noChangeShapeType="1" noTextEdit="1"/>
              </p:cNvSpPr>
              <p:nvPr/>
            </p:nvSpPr>
            <p:spPr>
              <a:xfrm>
                <a:off x="1031008" y="1528888"/>
                <a:ext cx="10129981" cy="2554545"/>
              </a:xfrm>
              <a:prstGeom prst="rect">
                <a:avLst/>
              </a:prstGeom>
              <a:blipFill>
                <a:blip r:embed="rId4"/>
                <a:stretch>
                  <a:fillRect l="-1384" t="-3103" r="-1564" b="-6921"/>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53A2F210-FB88-4026-831D-14479D41C35A}"/>
              </a:ext>
            </a:extLst>
          </p:cNvPr>
          <p:cNvSpPr txBox="1"/>
          <p:nvPr/>
        </p:nvSpPr>
        <p:spPr>
          <a:xfrm>
            <a:off x="1115162" y="4211862"/>
            <a:ext cx="6097978" cy="2308324"/>
          </a:xfrm>
          <a:prstGeom prst="rect">
            <a:avLst/>
          </a:prstGeom>
          <a:noFill/>
        </p:spPr>
        <p:txBody>
          <a:bodyPr wrap="square">
            <a:spAutoFit/>
          </a:bodyPr>
          <a:lstStyle/>
          <a:p>
            <a:r>
              <a:rPr lang="en-US" sz="2400" b="0" dirty="0">
                <a:solidFill>
                  <a:srgbClr val="569CD6"/>
                </a:solidFill>
                <a:effectLst/>
                <a:latin typeface="Consolas" panose="020B0609020204030204" pitchFamily="49" charset="0"/>
              </a:rPr>
              <a:t>def</a:t>
            </a:r>
            <a:r>
              <a:rPr lang="en-US" sz="2400" b="0" dirty="0">
                <a:solidFill>
                  <a:srgbClr val="D4D4D4"/>
                </a:solidFill>
                <a:effectLst/>
                <a:latin typeface="Consolas" panose="020B0609020204030204" pitchFamily="49" charset="0"/>
              </a:rPr>
              <a:t> </a:t>
            </a:r>
            <a:r>
              <a:rPr lang="en-US" sz="2400" b="0" dirty="0" err="1">
                <a:solidFill>
                  <a:srgbClr val="DCDCAA"/>
                </a:solidFill>
                <a:effectLst/>
                <a:latin typeface="Consolas" panose="020B0609020204030204" pitchFamily="49" charset="0"/>
              </a:rPr>
              <a:t>function_name</a:t>
            </a:r>
            <a:r>
              <a:rPr lang="en-US" sz="2400" b="0" dirty="0">
                <a:solidFill>
                  <a:srgbClr val="D4D4D4"/>
                </a:solidFill>
                <a:effectLst/>
                <a:latin typeface="Consolas" panose="020B0609020204030204" pitchFamily="49" charset="0"/>
              </a:rPr>
              <a:t>(</a:t>
            </a:r>
            <a:r>
              <a:rPr lang="en-US" sz="2400" b="0" dirty="0">
                <a:solidFill>
                  <a:srgbClr val="9CDCFE"/>
                </a:solidFill>
                <a:effectLst/>
                <a:latin typeface="Consolas" panose="020B0609020204030204" pitchFamily="49" charset="0"/>
              </a:rPr>
              <a:t>parameters</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"""docstring"""</a:t>
            </a:r>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    statements</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value</a:t>
            </a:r>
          </a:p>
          <a:p>
            <a:endParaRPr lang="en-US" sz="2400" b="0" dirty="0">
              <a:solidFill>
                <a:srgbClr val="D4D4D4"/>
              </a:solidFill>
              <a:effectLst/>
              <a:latin typeface="Consolas" panose="020B0609020204030204" pitchFamily="49" charset="0"/>
            </a:endParaRPr>
          </a:p>
          <a:p>
            <a:r>
              <a:rPr lang="en-US" sz="2400" b="0" dirty="0">
                <a:solidFill>
                  <a:srgbClr val="DCDCAA"/>
                </a:solidFill>
                <a:effectLst/>
                <a:latin typeface="Consolas" panose="020B0609020204030204" pitchFamily="49" charset="0"/>
              </a:rPr>
              <a:t>function_name</a:t>
            </a:r>
            <a:r>
              <a:rPr lang="en-US" sz="2400" b="0" dirty="0">
                <a:solidFill>
                  <a:srgbClr val="D4D4D4"/>
                </a:solidFill>
                <a:effectLst/>
                <a:latin typeface="Consolas" panose="020B0609020204030204" pitchFamily="49" charset="0"/>
              </a:rPr>
              <a:t>(arguments)</a:t>
            </a:r>
          </a:p>
        </p:txBody>
      </p:sp>
    </p:spTree>
    <p:extLst>
      <p:ext uri="{BB962C8B-B14F-4D97-AF65-F5344CB8AC3E}">
        <p14:creationId xmlns:p14="http://schemas.microsoft.com/office/powerpoint/2010/main" val="309906252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9" name="TextBox 8">
            <a:extLst>
              <a:ext uri="{FF2B5EF4-FFF2-40B4-BE49-F238E27FC236}">
                <a16:creationId xmlns:a16="http://schemas.microsoft.com/office/drawing/2014/main" id="{53A2F210-FB88-4026-831D-14479D41C35A}"/>
              </a:ext>
            </a:extLst>
          </p:cNvPr>
          <p:cNvSpPr txBox="1"/>
          <p:nvPr/>
        </p:nvSpPr>
        <p:spPr>
          <a:xfrm>
            <a:off x="1544524" y="2641472"/>
            <a:ext cx="7777606" cy="3046988"/>
          </a:xfrm>
          <a:prstGeom prst="rect">
            <a:avLst/>
          </a:prstGeom>
          <a:noFill/>
        </p:spPr>
        <p:txBody>
          <a:bodyPr wrap="square">
            <a:spAutoFit/>
          </a:bodyPr>
          <a:lstStyle/>
          <a:p>
            <a:r>
              <a:rPr lang="en-US" sz="3200" b="0" dirty="0">
                <a:solidFill>
                  <a:srgbClr val="569CD6"/>
                </a:solidFill>
                <a:effectLst/>
                <a:latin typeface="Consolas" panose="020B0609020204030204" pitchFamily="49" charset="0"/>
              </a:rPr>
              <a:t>def</a:t>
            </a:r>
            <a:r>
              <a:rPr lang="en-US" sz="3200" b="0" dirty="0">
                <a:solidFill>
                  <a:srgbClr val="D4D4D4"/>
                </a:solidFill>
                <a:effectLst/>
                <a:latin typeface="Consolas" panose="020B0609020204030204" pitchFamily="49" charset="0"/>
              </a:rPr>
              <a:t> </a:t>
            </a:r>
            <a:r>
              <a:rPr lang="en-US" sz="3200" b="0" dirty="0" err="1">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parameters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"""docstring"""</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statements</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value</a:t>
            </a:r>
          </a:p>
          <a:p>
            <a:endParaRPr lang="en-US" sz="3200" dirty="0">
              <a:solidFill>
                <a:srgbClr val="D4D4D4"/>
              </a:solidFill>
              <a:latin typeface="Consolas" panose="020B0609020204030204" pitchFamily="49" charset="0"/>
            </a:endParaRPr>
          </a:p>
          <a:p>
            <a:r>
              <a:rPr lang="en-US" sz="3200" b="0" dirty="0">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(arguments)</a:t>
            </a:r>
          </a:p>
        </p:txBody>
      </p:sp>
      <p:sp>
        <p:nvSpPr>
          <p:cNvPr id="7" name="Rectangle: Rounded Corners 6">
            <a:extLst>
              <a:ext uri="{FF2B5EF4-FFF2-40B4-BE49-F238E27FC236}">
                <a16:creationId xmlns:a16="http://schemas.microsoft.com/office/drawing/2014/main" id="{B4B67343-4837-4A52-9880-6432F602372E}"/>
              </a:ext>
            </a:extLst>
          </p:cNvPr>
          <p:cNvSpPr/>
          <p:nvPr/>
        </p:nvSpPr>
        <p:spPr>
          <a:xfrm>
            <a:off x="1544524" y="2641472"/>
            <a:ext cx="842417" cy="52822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0" name="Connector: Curved 9">
            <a:extLst>
              <a:ext uri="{FF2B5EF4-FFF2-40B4-BE49-F238E27FC236}">
                <a16:creationId xmlns:a16="http://schemas.microsoft.com/office/drawing/2014/main" id="{F6684012-01E5-4D33-8E37-688D6CE8991B}"/>
              </a:ext>
            </a:extLst>
          </p:cNvPr>
          <p:cNvCxnSpPr>
            <a:cxnSpLocks/>
            <a:stCxn id="7" idx="0"/>
            <a:endCxn id="11" idx="1"/>
          </p:cNvCxnSpPr>
          <p:nvPr/>
        </p:nvCxnSpPr>
        <p:spPr>
          <a:xfrm rot="5400000" flipH="1" flipV="1">
            <a:off x="1891735" y="1819942"/>
            <a:ext cx="895528" cy="747533"/>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DA156FE0-9AF5-4D8C-B948-B72D0240237D}"/>
              </a:ext>
            </a:extLst>
          </p:cNvPr>
          <p:cNvSpPr/>
          <p:nvPr/>
        </p:nvSpPr>
        <p:spPr>
          <a:xfrm>
            <a:off x="2713266" y="1368673"/>
            <a:ext cx="2856261" cy="75454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Built in keyword</a:t>
            </a:r>
            <a:endParaRPr lang="ar-EG" sz="2800" b="1" dirty="0"/>
          </a:p>
        </p:txBody>
      </p:sp>
    </p:spTree>
    <p:extLst>
      <p:ext uri="{BB962C8B-B14F-4D97-AF65-F5344CB8AC3E}">
        <p14:creationId xmlns:p14="http://schemas.microsoft.com/office/powerpoint/2010/main" val="26434359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wheel(1)">
                                      <p:cBhvr>
                                        <p:cTn id="15" dur="500"/>
                                        <p:tgtEl>
                                          <p:spTgt spid="11">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uiExpand="1" build="p" animBg="1"/>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25" name="Rectangle: Rounded Corners 24">
            <a:extLst>
              <a:ext uri="{FF2B5EF4-FFF2-40B4-BE49-F238E27FC236}">
                <a16:creationId xmlns:a16="http://schemas.microsoft.com/office/drawing/2014/main" id="{047F0EEC-241E-4C5D-85C2-94E2C959F673}"/>
              </a:ext>
            </a:extLst>
          </p:cNvPr>
          <p:cNvSpPr/>
          <p:nvPr/>
        </p:nvSpPr>
        <p:spPr>
          <a:xfrm>
            <a:off x="2469274" y="2641471"/>
            <a:ext cx="3017125" cy="57674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26" name="Connector: Curved 25">
            <a:extLst>
              <a:ext uri="{FF2B5EF4-FFF2-40B4-BE49-F238E27FC236}">
                <a16:creationId xmlns:a16="http://schemas.microsoft.com/office/drawing/2014/main" id="{FECA202E-88DF-4B15-9137-A047023C9827}"/>
              </a:ext>
            </a:extLst>
          </p:cNvPr>
          <p:cNvCxnSpPr>
            <a:cxnSpLocks/>
            <a:stCxn id="25" idx="0"/>
            <a:endCxn id="27" idx="1"/>
          </p:cNvCxnSpPr>
          <p:nvPr/>
        </p:nvCxnSpPr>
        <p:spPr>
          <a:xfrm rot="5400000" flipH="1" flipV="1">
            <a:off x="4683472" y="1228944"/>
            <a:ext cx="706892" cy="2118162"/>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66A95DB-AB9F-4D1C-A4C4-DCD05FF365BB}"/>
              </a:ext>
            </a:extLst>
          </p:cNvPr>
          <p:cNvSpPr/>
          <p:nvPr/>
        </p:nvSpPr>
        <p:spPr>
          <a:xfrm>
            <a:off x="6095999" y="1406481"/>
            <a:ext cx="4374489" cy="105619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0" dirty="0">
                <a:solidFill>
                  <a:srgbClr val="DCDCAA"/>
                </a:solidFill>
                <a:effectLst/>
                <a:latin typeface="Consolas" panose="020B0609020204030204" pitchFamily="49" charset="0"/>
              </a:rPr>
              <a:t>function_name: </a:t>
            </a:r>
            <a:r>
              <a:rPr lang="en-US" sz="2400" b="1" dirty="0"/>
              <a:t>The name you choose for your function </a:t>
            </a:r>
            <a:endParaRPr lang="ar-EG" sz="3200" b="1" dirty="0"/>
          </a:p>
        </p:txBody>
      </p:sp>
      <p:sp>
        <p:nvSpPr>
          <p:cNvPr id="18" name="TextBox 17">
            <a:extLst>
              <a:ext uri="{FF2B5EF4-FFF2-40B4-BE49-F238E27FC236}">
                <a16:creationId xmlns:a16="http://schemas.microsoft.com/office/drawing/2014/main" id="{33568A8C-37AF-47F1-B764-3880DD6D9993}"/>
              </a:ext>
            </a:extLst>
          </p:cNvPr>
          <p:cNvSpPr txBox="1"/>
          <p:nvPr/>
        </p:nvSpPr>
        <p:spPr>
          <a:xfrm>
            <a:off x="1544524" y="2641472"/>
            <a:ext cx="7777606" cy="3046988"/>
          </a:xfrm>
          <a:prstGeom prst="rect">
            <a:avLst/>
          </a:prstGeom>
          <a:noFill/>
        </p:spPr>
        <p:txBody>
          <a:bodyPr wrap="square">
            <a:spAutoFit/>
          </a:bodyPr>
          <a:lstStyle/>
          <a:p>
            <a:r>
              <a:rPr lang="en-US" sz="3200" b="0" dirty="0">
                <a:solidFill>
                  <a:srgbClr val="569CD6"/>
                </a:solidFill>
                <a:effectLst/>
                <a:latin typeface="Consolas" panose="020B0609020204030204" pitchFamily="49" charset="0"/>
              </a:rPr>
              <a:t>def</a:t>
            </a:r>
            <a:r>
              <a:rPr lang="en-US" sz="3200" b="0" dirty="0">
                <a:solidFill>
                  <a:srgbClr val="D4D4D4"/>
                </a:solidFill>
                <a:effectLst/>
                <a:latin typeface="Consolas" panose="020B0609020204030204" pitchFamily="49" charset="0"/>
              </a:rPr>
              <a:t> </a:t>
            </a:r>
            <a:r>
              <a:rPr lang="en-US" sz="3200" b="0" dirty="0" err="1">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parameters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"""docstring"""</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statements</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value</a:t>
            </a:r>
          </a:p>
          <a:p>
            <a:endParaRPr lang="en-US" sz="3200" dirty="0">
              <a:solidFill>
                <a:srgbClr val="D4D4D4"/>
              </a:solidFill>
              <a:latin typeface="Consolas" panose="020B0609020204030204" pitchFamily="49" charset="0"/>
            </a:endParaRPr>
          </a:p>
          <a:p>
            <a:r>
              <a:rPr lang="en-US" sz="3200" b="0" dirty="0">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(arguments)</a:t>
            </a:r>
          </a:p>
        </p:txBody>
      </p:sp>
    </p:spTree>
    <p:extLst>
      <p:ext uri="{BB962C8B-B14F-4D97-AF65-F5344CB8AC3E}">
        <p14:creationId xmlns:p14="http://schemas.microsoft.com/office/powerpoint/2010/main" val="148331832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7">
                                            <p:bg/>
                                          </p:spTgt>
                                        </p:tgtEl>
                                        <p:attrNameLst>
                                          <p:attrName>style.visibility</p:attrName>
                                        </p:attrNameLst>
                                      </p:cBhvr>
                                      <p:to>
                                        <p:strVal val="visible"/>
                                      </p:to>
                                    </p:set>
                                    <p:animEffect transition="in" filter="wheel(1)">
                                      <p:cBhvr>
                                        <p:cTn id="15" dur="500"/>
                                        <p:tgtEl>
                                          <p:spTgt spid="27">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Effect transition="in" filter="fade">
                                      <p:cBhvr>
                                        <p:cTn id="19"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uiExpand="1" build="p" animBg="1"/>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10" name="TextBox 9">
            <a:extLst>
              <a:ext uri="{FF2B5EF4-FFF2-40B4-BE49-F238E27FC236}">
                <a16:creationId xmlns:a16="http://schemas.microsoft.com/office/drawing/2014/main" id="{CEB69845-5440-48F1-B674-12AD2111787F}"/>
              </a:ext>
            </a:extLst>
          </p:cNvPr>
          <p:cNvSpPr txBox="1"/>
          <p:nvPr/>
        </p:nvSpPr>
        <p:spPr>
          <a:xfrm>
            <a:off x="1544524" y="2641472"/>
            <a:ext cx="7777606" cy="3046988"/>
          </a:xfrm>
          <a:prstGeom prst="rect">
            <a:avLst/>
          </a:prstGeom>
          <a:noFill/>
        </p:spPr>
        <p:txBody>
          <a:bodyPr wrap="square">
            <a:spAutoFit/>
          </a:bodyPr>
          <a:lstStyle/>
          <a:p>
            <a:r>
              <a:rPr lang="en-US" sz="3200" b="0" dirty="0">
                <a:solidFill>
                  <a:srgbClr val="569CD6"/>
                </a:solidFill>
                <a:effectLst/>
                <a:latin typeface="Consolas" panose="020B0609020204030204" pitchFamily="49" charset="0"/>
              </a:rPr>
              <a:t>def</a:t>
            </a:r>
            <a:r>
              <a:rPr lang="en-US" sz="3200" b="0" dirty="0">
                <a:solidFill>
                  <a:srgbClr val="D4D4D4"/>
                </a:solidFill>
                <a:effectLst/>
                <a:latin typeface="Consolas" panose="020B0609020204030204" pitchFamily="49" charset="0"/>
              </a:rPr>
              <a:t> </a:t>
            </a:r>
            <a:r>
              <a:rPr lang="en-US" sz="3200" b="0" dirty="0" err="1">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parameters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"""docstring"""</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statements</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value</a:t>
            </a:r>
          </a:p>
          <a:p>
            <a:endParaRPr lang="en-US" sz="3200" dirty="0">
              <a:solidFill>
                <a:srgbClr val="D4D4D4"/>
              </a:solidFill>
              <a:latin typeface="Consolas" panose="020B0609020204030204" pitchFamily="49" charset="0"/>
            </a:endParaRPr>
          </a:p>
          <a:p>
            <a:r>
              <a:rPr lang="en-US" sz="3200" b="0" dirty="0">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(arguments)</a:t>
            </a:r>
          </a:p>
        </p:txBody>
      </p:sp>
      <p:sp>
        <p:nvSpPr>
          <p:cNvPr id="11" name="Rectangle: Rounded Corners 10">
            <a:extLst>
              <a:ext uri="{FF2B5EF4-FFF2-40B4-BE49-F238E27FC236}">
                <a16:creationId xmlns:a16="http://schemas.microsoft.com/office/drawing/2014/main" id="{3D83C542-50E8-47E3-AFF8-15B274E39451}"/>
              </a:ext>
            </a:extLst>
          </p:cNvPr>
          <p:cNvSpPr/>
          <p:nvPr/>
        </p:nvSpPr>
        <p:spPr>
          <a:xfrm>
            <a:off x="5469731" y="2664619"/>
            <a:ext cx="200025" cy="53101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2" name="Connector: Curved 11">
            <a:extLst>
              <a:ext uri="{FF2B5EF4-FFF2-40B4-BE49-F238E27FC236}">
                <a16:creationId xmlns:a16="http://schemas.microsoft.com/office/drawing/2014/main" id="{179A995B-1563-4417-B4F9-4C602493BD79}"/>
              </a:ext>
            </a:extLst>
          </p:cNvPr>
          <p:cNvCxnSpPr>
            <a:cxnSpLocks/>
            <a:stCxn id="11" idx="0"/>
            <a:endCxn id="13" idx="2"/>
          </p:cNvCxnSpPr>
          <p:nvPr/>
        </p:nvCxnSpPr>
        <p:spPr>
          <a:xfrm rot="5400000" flipH="1" flipV="1">
            <a:off x="5922990" y="1824805"/>
            <a:ext cx="486569" cy="1193060"/>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3D09E23C-E271-4DF3-9692-A7B596E3252A}"/>
              </a:ext>
            </a:extLst>
          </p:cNvPr>
          <p:cNvSpPr/>
          <p:nvPr/>
        </p:nvSpPr>
        <p:spPr>
          <a:xfrm>
            <a:off x="5433327" y="1338116"/>
            <a:ext cx="2658954" cy="83993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t>parenthesis: Essential for functions</a:t>
            </a:r>
            <a:endParaRPr lang="ar-EG" sz="2000" b="1" dirty="0"/>
          </a:p>
        </p:txBody>
      </p:sp>
      <p:sp>
        <p:nvSpPr>
          <p:cNvPr id="16" name="Rectangle: Rounded Corners 15">
            <a:extLst>
              <a:ext uri="{FF2B5EF4-FFF2-40B4-BE49-F238E27FC236}">
                <a16:creationId xmlns:a16="http://schemas.microsoft.com/office/drawing/2014/main" id="{098E7071-87AF-4B10-8CCD-7428A7D1D78D}"/>
              </a:ext>
            </a:extLst>
          </p:cNvPr>
          <p:cNvSpPr/>
          <p:nvPr/>
        </p:nvSpPr>
        <p:spPr>
          <a:xfrm>
            <a:off x="7892256" y="2693194"/>
            <a:ext cx="200025" cy="53101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8" name="Connector: Curved 17">
            <a:extLst>
              <a:ext uri="{FF2B5EF4-FFF2-40B4-BE49-F238E27FC236}">
                <a16:creationId xmlns:a16="http://schemas.microsoft.com/office/drawing/2014/main" id="{0E555959-6B48-4710-8A35-C81C76892A05}"/>
              </a:ext>
            </a:extLst>
          </p:cNvPr>
          <p:cNvCxnSpPr>
            <a:cxnSpLocks/>
            <a:stCxn id="16" idx="0"/>
            <a:endCxn id="13" idx="2"/>
          </p:cNvCxnSpPr>
          <p:nvPr/>
        </p:nvCxnSpPr>
        <p:spPr>
          <a:xfrm rot="16200000" flipV="1">
            <a:off x="7119965" y="1820889"/>
            <a:ext cx="515144" cy="1229465"/>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474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heel(1)">
                                      <p:cBhvr>
                                        <p:cTn id="10" dur="500"/>
                                        <p:tgtEl>
                                          <p:spTgt spid="1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par>
                                <p:cTn id="15" presetID="2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13">
                                            <p:bg/>
                                          </p:spTgt>
                                        </p:tgtEl>
                                        <p:attrNameLst>
                                          <p:attrName>style.visibility</p:attrName>
                                        </p:attrNameLst>
                                      </p:cBhvr>
                                      <p:to>
                                        <p:strVal val="visible"/>
                                      </p:to>
                                    </p:set>
                                    <p:animEffect transition="in" filter="wheel(1)">
                                      <p:cBhvr>
                                        <p:cTn id="21" dur="750"/>
                                        <p:tgtEl>
                                          <p:spTgt spid="13">
                                            <p:bg/>
                                          </p:spTgt>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uiExpand="1" build="p" animBg="1"/>
      <p:bldP spid="1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41" name="Rectangle: Rounded Corners 40">
            <a:extLst>
              <a:ext uri="{FF2B5EF4-FFF2-40B4-BE49-F238E27FC236}">
                <a16:creationId xmlns:a16="http://schemas.microsoft.com/office/drawing/2014/main" id="{416AF465-7300-4737-B990-C1CD18582910}"/>
              </a:ext>
            </a:extLst>
          </p:cNvPr>
          <p:cNvSpPr/>
          <p:nvPr/>
        </p:nvSpPr>
        <p:spPr>
          <a:xfrm>
            <a:off x="5639592" y="2654323"/>
            <a:ext cx="2280446" cy="54607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42" name="Connector: Curved 41">
            <a:extLst>
              <a:ext uri="{FF2B5EF4-FFF2-40B4-BE49-F238E27FC236}">
                <a16:creationId xmlns:a16="http://schemas.microsoft.com/office/drawing/2014/main" id="{AD4F1477-5AB4-478A-B298-BC424DF815CC}"/>
              </a:ext>
            </a:extLst>
          </p:cNvPr>
          <p:cNvCxnSpPr>
            <a:cxnSpLocks/>
            <a:stCxn id="41" idx="0"/>
            <a:endCxn id="43" idx="0"/>
          </p:cNvCxnSpPr>
          <p:nvPr/>
        </p:nvCxnSpPr>
        <p:spPr>
          <a:xfrm rot="16200000" flipH="1">
            <a:off x="7893419" y="1540718"/>
            <a:ext cx="1115577" cy="3342787"/>
          </a:xfrm>
          <a:prstGeom prst="curvedConnector3">
            <a:avLst>
              <a:gd name="adj1" fmla="val -2049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76FBD066-CE87-427D-AEFF-B232089597DF}"/>
              </a:ext>
            </a:extLst>
          </p:cNvPr>
          <p:cNvSpPr/>
          <p:nvPr/>
        </p:nvSpPr>
        <p:spPr>
          <a:xfrm>
            <a:off x="8053203" y="3769900"/>
            <a:ext cx="4138797" cy="102993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0" dirty="0">
                <a:solidFill>
                  <a:srgbClr val="9CDCFE"/>
                </a:solidFill>
                <a:effectLst/>
                <a:latin typeface="Consolas" panose="020B0609020204030204" pitchFamily="49" charset="0"/>
              </a:rPr>
              <a:t>parameters</a:t>
            </a:r>
            <a:r>
              <a:rPr lang="en-US" sz="2000" b="0" dirty="0">
                <a:solidFill>
                  <a:srgbClr val="DCDCAA"/>
                </a:solidFill>
                <a:effectLst/>
                <a:latin typeface="Consolas" panose="020B0609020204030204" pitchFamily="49" charset="0"/>
              </a:rPr>
              <a:t>:</a:t>
            </a:r>
            <a:r>
              <a:rPr lang="en-US" dirty="0"/>
              <a:t> </a:t>
            </a:r>
            <a:r>
              <a:rPr lang="en-US" sz="2000" b="1" dirty="0"/>
              <a:t>The inputs that your function will take (if any)</a:t>
            </a:r>
            <a:endParaRPr lang="ar-EG" sz="3200" b="1" dirty="0"/>
          </a:p>
        </p:txBody>
      </p:sp>
      <p:sp>
        <p:nvSpPr>
          <p:cNvPr id="28" name="TextBox 27">
            <a:extLst>
              <a:ext uri="{FF2B5EF4-FFF2-40B4-BE49-F238E27FC236}">
                <a16:creationId xmlns:a16="http://schemas.microsoft.com/office/drawing/2014/main" id="{662A45D0-1FCE-478A-A838-1EC5CFD57400}"/>
              </a:ext>
            </a:extLst>
          </p:cNvPr>
          <p:cNvSpPr txBox="1"/>
          <p:nvPr/>
        </p:nvSpPr>
        <p:spPr>
          <a:xfrm>
            <a:off x="1544524" y="2641472"/>
            <a:ext cx="7777606" cy="3046988"/>
          </a:xfrm>
          <a:prstGeom prst="rect">
            <a:avLst/>
          </a:prstGeom>
          <a:noFill/>
        </p:spPr>
        <p:txBody>
          <a:bodyPr wrap="square">
            <a:spAutoFit/>
          </a:bodyPr>
          <a:lstStyle/>
          <a:p>
            <a:r>
              <a:rPr lang="en-US" sz="3200" b="0" dirty="0">
                <a:solidFill>
                  <a:srgbClr val="569CD6"/>
                </a:solidFill>
                <a:effectLst/>
                <a:latin typeface="Consolas" panose="020B0609020204030204" pitchFamily="49" charset="0"/>
              </a:rPr>
              <a:t>def</a:t>
            </a:r>
            <a:r>
              <a:rPr lang="en-US" sz="3200" b="0" dirty="0">
                <a:solidFill>
                  <a:srgbClr val="D4D4D4"/>
                </a:solidFill>
                <a:effectLst/>
                <a:latin typeface="Consolas" panose="020B0609020204030204" pitchFamily="49" charset="0"/>
              </a:rPr>
              <a:t> </a:t>
            </a:r>
            <a:r>
              <a:rPr lang="en-US" sz="3200" b="0" dirty="0" err="1">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parameters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"""docstring"""</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statements</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value</a:t>
            </a:r>
          </a:p>
          <a:p>
            <a:endParaRPr lang="en-US" sz="3200" dirty="0">
              <a:solidFill>
                <a:srgbClr val="D4D4D4"/>
              </a:solidFill>
              <a:latin typeface="Consolas" panose="020B0609020204030204" pitchFamily="49" charset="0"/>
            </a:endParaRPr>
          </a:p>
          <a:p>
            <a:r>
              <a:rPr lang="en-US" sz="3200" b="0" dirty="0">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(arguments)</a:t>
            </a:r>
          </a:p>
        </p:txBody>
      </p:sp>
    </p:spTree>
    <p:extLst>
      <p:ext uri="{BB962C8B-B14F-4D97-AF65-F5344CB8AC3E}">
        <p14:creationId xmlns:p14="http://schemas.microsoft.com/office/powerpoint/2010/main" val="242784244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3">
                                            <p:bg/>
                                          </p:spTgt>
                                        </p:tgtEl>
                                        <p:attrNameLst>
                                          <p:attrName>style.visibility</p:attrName>
                                        </p:attrNameLst>
                                      </p:cBhvr>
                                      <p:to>
                                        <p:strVal val="visible"/>
                                      </p:to>
                                    </p:set>
                                    <p:animEffect transition="in" filter="wheel(1)">
                                      <p:cBhvr>
                                        <p:cTn id="15" dur="500"/>
                                        <p:tgtEl>
                                          <p:spTgt spid="43">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xEl>
                                              <p:pRg st="0" end="0"/>
                                            </p:txEl>
                                          </p:spTgt>
                                        </p:tgtEl>
                                        <p:attrNameLst>
                                          <p:attrName>style.visibility</p:attrName>
                                        </p:attrNameLst>
                                      </p:cBhvr>
                                      <p:to>
                                        <p:strVal val="visible"/>
                                      </p:to>
                                    </p:set>
                                    <p:animEffect transition="in" filter="fade">
                                      <p:cBhvr>
                                        <p:cTn id="1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uiExpand="1" build="p" animBg="1"/>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41" name="Rectangle: Rounded Corners 40">
            <a:extLst>
              <a:ext uri="{FF2B5EF4-FFF2-40B4-BE49-F238E27FC236}">
                <a16:creationId xmlns:a16="http://schemas.microsoft.com/office/drawing/2014/main" id="{416AF465-7300-4737-B990-C1CD18582910}"/>
              </a:ext>
            </a:extLst>
          </p:cNvPr>
          <p:cNvSpPr/>
          <p:nvPr/>
        </p:nvSpPr>
        <p:spPr>
          <a:xfrm>
            <a:off x="2517569" y="3195970"/>
            <a:ext cx="3442029" cy="4854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42" name="Connector: Curved 41">
            <a:extLst>
              <a:ext uri="{FF2B5EF4-FFF2-40B4-BE49-F238E27FC236}">
                <a16:creationId xmlns:a16="http://schemas.microsoft.com/office/drawing/2014/main" id="{AD4F1477-5AB4-478A-B298-BC424DF815CC}"/>
              </a:ext>
            </a:extLst>
          </p:cNvPr>
          <p:cNvCxnSpPr>
            <a:cxnSpLocks/>
            <a:stCxn id="41" idx="3"/>
            <a:endCxn id="43" idx="2"/>
          </p:cNvCxnSpPr>
          <p:nvPr/>
        </p:nvCxnSpPr>
        <p:spPr>
          <a:xfrm flipV="1">
            <a:off x="5959598" y="2641472"/>
            <a:ext cx="3605976" cy="797220"/>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76FBD066-CE87-427D-AEFF-B232089597DF}"/>
              </a:ext>
            </a:extLst>
          </p:cNvPr>
          <p:cNvSpPr/>
          <p:nvPr/>
        </p:nvSpPr>
        <p:spPr>
          <a:xfrm>
            <a:off x="7125195" y="1443039"/>
            <a:ext cx="4880757" cy="119843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0" dirty="0">
                <a:solidFill>
                  <a:srgbClr val="CE9178"/>
                </a:solidFill>
                <a:effectLst/>
                <a:latin typeface="Consolas" panose="020B0609020204030204" pitchFamily="49" charset="0"/>
              </a:rPr>
              <a:t>"""docstring"""</a:t>
            </a:r>
            <a:r>
              <a:rPr lang="en-US" sz="2000" b="0" dirty="0">
                <a:solidFill>
                  <a:srgbClr val="DCDCAA"/>
                </a:solidFill>
                <a:effectLst/>
                <a:latin typeface="Consolas" panose="020B0609020204030204" pitchFamily="49" charset="0"/>
              </a:rPr>
              <a:t>:</a:t>
            </a:r>
            <a:r>
              <a:rPr lang="en-US" dirty="0"/>
              <a:t> </a:t>
            </a:r>
            <a:r>
              <a:rPr lang="en-US" sz="2000" b="1" dirty="0"/>
              <a:t>A string that describes what your function does, and it is enclosed in triple quotes (optional)</a:t>
            </a:r>
            <a:endParaRPr lang="ar-EG" sz="3200" b="1" dirty="0"/>
          </a:p>
        </p:txBody>
      </p:sp>
      <p:sp>
        <p:nvSpPr>
          <p:cNvPr id="22" name="TextBox 21">
            <a:extLst>
              <a:ext uri="{FF2B5EF4-FFF2-40B4-BE49-F238E27FC236}">
                <a16:creationId xmlns:a16="http://schemas.microsoft.com/office/drawing/2014/main" id="{D5F6E4AE-BFA5-4898-BE74-43BB7E6589FE}"/>
              </a:ext>
            </a:extLst>
          </p:cNvPr>
          <p:cNvSpPr txBox="1"/>
          <p:nvPr/>
        </p:nvSpPr>
        <p:spPr>
          <a:xfrm>
            <a:off x="1544524" y="2641472"/>
            <a:ext cx="7777606" cy="3046988"/>
          </a:xfrm>
          <a:prstGeom prst="rect">
            <a:avLst/>
          </a:prstGeom>
          <a:noFill/>
        </p:spPr>
        <p:txBody>
          <a:bodyPr wrap="square">
            <a:spAutoFit/>
          </a:bodyPr>
          <a:lstStyle/>
          <a:p>
            <a:r>
              <a:rPr lang="en-US" sz="3200" b="0" dirty="0">
                <a:solidFill>
                  <a:srgbClr val="569CD6"/>
                </a:solidFill>
                <a:effectLst/>
                <a:latin typeface="Consolas" panose="020B0609020204030204" pitchFamily="49" charset="0"/>
              </a:rPr>
              <a:t>def</a:t>
            </a:r>
            <a:r>
              <a:rPr lang="en-US" sz="3200" b="0" dirty="0">
                <a:solidFill>
                  <a:srgbClr val="D4D4D4"/>
                </a:solidFill>
                <a:effectLst/>
                <a:latin typeface="Consolas" panose="020B0609020204030204" pitchFamily="49" charset="0"/>
              </a:rPr>
              <a:t> </a:t>
            </a:r>
            <a:r>
              <a:rPr lang="en-US" sz="3200" b="0" dirty="0" err="1">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parameters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"""docstring"""</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statements</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value</a:t>
            </a:r>
          </a:p>
          <a:p>
            <a:endParaRPr lang="en-US" sz="3200" dirty="0">
              <a:solidFill>
                <a:srgbClr val="D4D4D4"/>
              </a:solidFill>
              <a:latin typeface="Consolas" panose="020B0609020204030204" pitchFamily="49" charset="0"/>
            </a:endParaRPr>
          </a:p>
          <a:p>
            <a:r>
              <a:rPr lang="en-US" sz="3200" b="0" dirty="0">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(arguments)</a:t>
            </a:r>
          </a:p>
        </p:txBody>
      </p:sp>
    </p:spTree>
    <p:extLst>
      <p:ext uri="{BB962C8B-B14F-4D97-AF65-F5344CB8AC3E}">
        <p14:creationId xmlns:p14="http://schemas.microsoft.com/office/powerpoint/2010/main" val="17691465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500"/>
                                        <p:tgtEl>
                                          <p:spTgt spid="4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down)">
                                      <p:cBhvr>
                                        <p:cTn id="11" dur="500"/>
                                        <p:tgtEl>
                                          <p:spTgt spid="4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3">
                                            <p:bg/>
                                          </p:spTgt>
                                        </p:tgtEl>
                                        <p:attrNameLst>
                                          <p:attrName>style.visibility</p:attrName>
                                        </p:attrNameLst>
                                      </p:cBhvr>
                                      <p:to>
                                        <p:strVal val="visible"/>
                                      </p:to>
                                    </p:set>
                                    <p:animEffect transition="in" filter="wheel(1)">
                                      <p:cBhvr>
                                        <p:cTn id="15" dur="500"/>
                                        <p:tgtEl>
                                          <p:spTgt spid="43">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xEl>
                                              <p:pRg st="0" end="0"/>
                                            </p:txEl>
                                          </p:spTgt>
                                        </p:tgtEl>
                                        <p:attrNameLst>
                                          <p:attrName>style.visibility</p:attrName>
                                        </p:attrNameLst>
                                      </p:cBhvr>
                                      <p:to>
                                        <p:strVal val="visible"/>
                                      </p:to>
                                    </p:set>
                                    <p:animEffect transition="in" filter="fade">
                                      <p:cBhvr>
                                        <p:cTn id="1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uiExpand="1" build="p" animBg="1"/>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41" name="Rectangle: Rounded Corners 40">
            <a:extLst>
              <a:ext uri="{FF2B5EF4-FFF2-40B4-BE49-F238E27FC236}">
                <a16:creationId xmlns:a16="http://schemas.microsoft.com/office/drawing/2014/main" id="{416AF465-7300-4737-B990-C1CD18582910}"/>
              </a:ext>
            </a:extLst>
          </p:cNvPr>
          <p:cNvSpPr/>
          <p:nvPr/>
        </p:nvSpPr>
        <p:spPr>
          <a:xfrm>
            <a:off x="2438401" y="3689350"/>
            <a:ext cx="2425699" cy="47561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42" name="Connector: Curved 41">
            <a:extLst>
              <a:ext uri="{FF2B5EF4-FFF2-40B4-BE49-F238E27FC236}">
                <a16:creationId xmlns:a16="http://schemas.microsoft.com/office/drawing/2014/main" id="{AD4F1477-5AB4-478A-B298-BC424DF815CC}"/>
              </a:ext>
            </a:extLst>
          </p:cNvPr>
          <p:cNvCxnSpPr>
            <a:cxnSpLocks/>
            <a:stCxn id="41" idx="3"/>
            <a:endCxn id="43" idx="1"/>
          </p:cNvCxnSpPr>
          <p:nvPr/>
        </p:nvCxnSpPr>
        <p:spPr>
          <a:xfrm>
            <a:off x="4864100" y="3927158"/>
            <a:ext cx="1889620" cy="626588"/>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76FBD066-CE87-427D-AEFF-B232089597DF}"/>
              </a:ext>
            </a:extLst>
          </p:cNvPr>
          <p:cNvSpPr/>
          <p:nvPr/>
        </p:nvSpPr>
        <p:spPr>
          <a:xfrm>
            <a:off x="6753720" y="4068846"/>
            <a:ext cx="4752480" cy="969799"/>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0" dirty="0">
                <a:solidFill>
                  <a:srgbClr val="D4D4D4"/>
                </a:solidFill>
                <a:effectLst/>
                <a:latin typeface="Consolas" panose="020B0609020204030204" pitchFamily="49" charset="0"/>
              </a:rPr>
              <a:t>statements</a:t>
            </a:r>
            <a:r>
              <a:rPr lang="en-US" sz="2000" b="0" dirty="0">
                <a:solidFill>
                  <a:srgbClr val="DCDCAA"/>
                </a:solidFill>
                <a:effectLst/>
                <a:latin typeface="Consolas" panose="020B0609020204030204" pitchFamily="49" charset="0"/>
              </a:rPr>
              <a:t>:</a:t>
            </a:r>
            <a:r>
              <a:rPr lang="en-US" sz="2000" dirty="0"/>
              <a:t> </a:t>
            </a:r>
            <a:r>
              <a:rPr lang="en-US" sz="2000" b="1" dirty="0"/>
              <a:t>The instructions that your function will execute</a:t>
            </a:r>
            <a:endParaRPr lang="ar-EG" sz="3200" b="1" dirty="0"/>
          </a:p>
        </p:txBody>
      </p:sp>
      <p:sp>
        <p:nvSpPr>
          <p:cNvPr id="10" name="TextBox 9">
            <a:extLst>
              <a:ext uri="{FF2B5EF4-FFF2-40B4-BE49-F238E27FC236}">
                <a16:creationId xmlns:a16="http://schemas.microsoft.com/office/drawing/2014/main" id="{7CBF5075-E147-46C5-90B3-1664A08F6843}"/>
              </a:ext>
            </a:extLst>
          </p:cNvPr>
          <p:cNvSpPr txBox="1"/>
          <p:nvPr/>
        </p:nvSpPr>
        <p:spPr>
          <a:xfrm>
            <a:off x="1544524" y="2641472"/>
            <a:ext cx="7777606" cy="3046988"/>
          </a:xfrm>
          <a:prstGeom prst="rect">
            <a:avLst/>
          </a:prstGeom>
          <a:noFill/>
        </p:spPr>
        <p:txBody>
          <a:bodyPr wrap="square">
            <a:spAutoFit/>
          </a:bodyPr>
          <a:lstStyle/>
          <a:p>
            <a:r>
              <a:rPr lang="en-US" sz="3200" b="0" dirty="0">
                <a:solidFill>
                  <a:srgbClr val="569CD6"/>
                </a:solidFill>
                <a:effectLst/>
                <a:latin typeface="Consolas" panose="020B0609020204030204" pitchFamily="49" charset="0"/>
              </a:rPr>
              <a:t>def</a:t>
            </a:r>
            <a:r>
              <a:rPr lang="en-US" sz="3200" b="0" dirty="0">
                <a:solidFill>
                  <a:srgbClr val="D4D4D4"/>
                </a:solidFill>
                <a:effectLst/>
                <a:latin typeface="Consolas" panose="020B0609020204030204" pitchFamily="49" charset="0"/>
              </a:rPr>
              <a:t> </a:t>
            </a:r>
            <a:r>
              <a:rPr lang="en-US" sz="3200" b="0" dirty="0" err="1">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parameters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"""docstring"""</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statements</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value</a:t>
            </a:r>
          </a:p>
          <a:p>
            <a:endParaRPr lang="en-US" sz="3200" dirty="0">
              <a:solidFill>
                <a:srgbClr val="D4D4D4"/>
              </a:solidFill>
              <a:latin typeface="Consolas" panose="020B0609020204030204" pitchFamily="49" charset="0"/>
            </a:endParaRPr>
          </a:p>
          <a:p>
            <a:r>
              <a:rPr lang="en-US" sz="3200" b="0" dirty="0">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(arguments)</a:t>
            </a:r>
          </a:p>
        </p:txBody>
      </p:sp>
    </p:spTree>
    <p:extLst>
      <p:ext uri="{BB962C8B-B14F-4D97-AF65-F5344CB8AC3E}">
        <p14:creationId xmlns:p14="http://schemas.microsoft.com/office/powerpoint/2010/main" val="276993597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3">
                                            <p:bg/>
                                          </p:spTgt>
                                        </p:tgtEl>
                                        <p:attrNameLst>
                                          <p:attrName>style.visibility</p:attrName>
                                        </p:attrNameLst>
                                      </p:cBhvr>
                                      <p:to>
                                        <p:strVal val="visible"/>
                                      </p:to>
                                    </p:set>
                                    <p:animEffect transition="in" filter="wheel(1)">
                                      <p:cBhvr>
                                        <p:cTn id="15" dur="500"/>
                                        <p:tgtEl>
                                          <p:spTgt spid="43">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xEl>
                                              <p:pRg st="0" end="0"/>
                                            </p:txEl>
                                          </p:spTgt>
                                        </p:tgtEl>
                                        <p:attrNameLst>
                                          <p:attrName>style.visibility</p:attrName>
                                        </p:attrNameLst>
                                      </p:cBhvr>
                                      <p:to>
                                        <p:strVal val="visible"/>
                                      </p:to>
                                    </p:set>
                                    <p:animEffect transition="in" filter="fade">
                                      <p:cBhvr>
                                        <p:cTn id="1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uiExpand="1" build="p" animBg="1"/>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41" name="Rectangle: Rounded Corners 40">
            <a:extLst>
              <a:ext uri="{FF2B5EF4-FFF2-40B4-BE49-F238E27FC236}">
                <a16:creationId xmlns:a16="http://schemas.microsoft.com/office/drawing/2014/main" id="{416AF465-7300-4737-B990-C1CD18582910}"/>
              </a:ext>
            </a:extLst>
          </p:cNvPr>
          <p:cNvSpPr/>
          <p:nvPr/>
        </p:nvSpPr>
        <p:spPr>
          <a:xfrm>
            <a:off x="2392471" y="4164966"/>
            <a:ext cx="2987249" cy="50724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42" name="Connector: Curved 41">
            <a:extLst>
              <a:ext uri="{FF2B5EF4-FFF2-40B4-BE49-F238E27FC236}">
                <a16:creationId xmlns:a16="http://schemas.microsoft.com/office/drawing/2014/main" id="{AD4F1477-5AB4-478A-B298-BC424DF815CC}"/>
              </a:ext>
            </a:extLst>
          </p:cNvPr>
          <p:cNvCxnSpPr>
            <a:cxnSpLocks/>
            <a:stCxn id="41" idx="3"/>
            <a:endCxn id="43" idx="0"/>
          </p:cNvCxnSpPr>
          <p:nvPr/>
        </p:nvCxnSpPr>
        <p:spPr>
          <a:xfrm>
            <a:off x="5379720" y="4418587"/>
            <a:ext cx="4093610" cy="1241107"/>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76FBD066-CE87-427D-AEFF-B232089597DF}"/>
              </a:ext>
            </a:extLst>
          </p:cNvPr>
          <p:cNvSpPr/>
          <p:nvPr/>
        </p:nvSpPr>
        <p:spPr>
          <a:xfrm>
            <a:off x="7064679" y="5659694"/>
            <a:ext cx="4817302" cy="969799"/>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value</a:t>
            </a:r>
            <a:r>
              <a:rPr lang="en-US" sz="2000" b="0" dirty="0">
                <a:solidFill>
                  <a:srgbClr val="DCDCAA"/>
                </a:solidFill>
                <a:effectLst/>
                <a:latin typeface="Consolas" panose="020B0609020204030204" pitchFamily="49" charset="0"/>
              </a:rPr>
              <a:t>:</a:t>
            </a:r>
            <a:r>
              <a:rPr lang="en-US" dirty="0"/>
              <a:t> </a:t>
            </a:r>
            <a:r>
              <a:rPr lang="en-US" sz="2000" b="1" dirty="0"/>
              <a:t>Specifies the output that your function will produce (if any)</a:t>
            </a:r>
            <a:endParaRPr lang="ar-EG" sz="3200" b="1" dirty="0"/>
          </a:p>
        </p:txBody>
      </p:sp>
      <p:sp>
        <p:nvSpPr>
          <p:cNvPr id="14" name="TextBox 13">
            <a:extLst>
              <a:ext uri="{FF2B5EF4-FFF2-40B4-BE49-F238E27FC236}">
                <a16:creationId xmlns:a16="http://schemas.microsoft.com/office/drawing/2014/main" id="{FF15E838-8FDE-4102-90AC-77D715636454}"/>
              </a:ext>
            </a:extLst>
          </p:cNvPr>
          <p:cNvSpPr txBox="1"/>
          <p:nvPr/>
        </p:nvSpPr>
        <p:spPr>
          <a:xfrm>
            <a:off x="1544524" y="2641472"/>
            <a:ext cx="7777606" cy="3046988"/>
          </a:xfrm>
          <a:prstGeom prst="rect">
            <a:avLst/>
          </a:prstGeom>
          <a:noFill/>
        </p:spPr>
        <p:txBody>
          <a:bodyPr wrap="square">
            <a:spAutoFit/>
          </a:bodyPr>
          <a:lstStyle/>
          <a:p>
            <a:r>
              <a:rPr lang="en-US" sz="3200" b="0" dirty="0">
                <a:solidFill>
                  <a:srgbClr val="569CD6"/>
                </a:solidFill>
                <a:effectLst/>
                <a:latin typeface="Consolas" panose="020B0609020204030204" pitchFamily="49" charset="0"/>
              </a:rPr>
              <a:t>def</a:t>
            </a:r>
            <a:r>
              <a:rPr lang="en-US" sz="3200" b="0" dirty="0">
                <a:solidFill>
                  <a:srgbClr val="D4D4D4"/>
                </a:solidFill>
                <a:effectLst/>
                <a:latin typeface="Consolas" panose="020B0609020204030204" pitchFamily="49" charset="0"/>
              </a:rPr>
              <a:t> </a:t>
            </a:r>
            <a:r>
              <a:rPr lang="en-US" sz="3200" b="0" dirty="0" err="1">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parameters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"""docstring"""</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statements</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value</a:t>
            </a:r>
          </a:p>
          <a:p>
            <a:endParaRPr lang="en-US" sz="3200" dirty="0">
              <a:solidFill>
                <a:srgbClr val="D4D4D4"/>
              </a:solidFill>
              <a:latin typeface="Consolas" panose="020B0609020204030204" pitchFamily="49" charset="0"/>
            </a:endParaRPr>
          </a:p>
          <a:p>
            <a:r>
              <a:rPr lang="en-US" sz="3200" b="0" dirty="0">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(arguments)</a:t>
            </a:r>
          </a:p>
        </p:txBody>
      </p:sp>
    </p:spTree>
    <p:extLst>
      <p:ext uri="{BB962C8B-B14F-4D97-AF65-F5344CB8AC3E}">
        <p14:creationId xmlns:p14="http://schemas.microsoft.com/office/powerpoint/2010/main" val="20125004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3">
                                            <p:bg/>
                                          </p:spTgt>
                                        </p:tgtEl>
                                        <p:attrNameLst>
                                          <p:attrName>style.visibility</p:attrName>
                                        </p:attrNameLst>
                                      </p:cBhvr>
                                      <p:to>
                                        <p:strVal val="visible"/>
                                      </p:to>
                                    </p:set>
                                    <p:animEffect transition="in" filter="wheel(1)">
                                      <p:cBhvr>
                                        <p:cTn id="15" dur="500"/>
                                        <p:tgtEl>
                                          <p:spTgt spid="43">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xEl>
                                              <p:pRg st="0" end="0"/>
                                            </p:txEl>
                                          </p:spTgt>
                                        </p:tgtEl>
                                        <p:attrNameLst>
                                          <p:attrName>style.visibility</p:attrName>
                                        </p:attrNameLst>
                                      </p:cBhvr>
                                      <p:to>
                                        <p:strVal val="visible"/>
                                      </p:to>
                                    </p:set>
                                    <p:animEffect transition="in" filter="fade">
                                      <p:cBhvr>
                                        <p:cTn id="1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6E9B385F-D238-4AC9-8424-0C307AAC9C17}"/>
              </a:ext>
            </a:extLst>
          </p:cNvPr>
          <p:cNvSpPr txBox="1"/>
          <p:nvPr/>
        </p:nvSpPr>
        <p:spPr>
          <a:xfrm>
            <a:off x="1257299" y="2459504"/>
            <a:ext cx="9677400" cy="1938992"/>
          </a:xfrm>
          <a:prstGeom prst="rect">
            <a:avLst/>
          </a:prstGeom>
          <a:noFill/>
        </p:spPr>
        <p:txBody>
          <a:bodyPr wrap="square">
            <a:spAutoFit/>
          </a:bodyPr>
          <a:lstStyle/>
          <a:p>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10</a:t>
            </a:r>
            <a:endParaRPr lang="en-US" sz="4000" b="0" dirty="0">
              <a:solidFill>
                <a:srgbClr val="D4D4D4"/>
              </a:solidFill>
              <a:effectLst/>
              <a:latin typeface="Consolas" panose="020B0609020204030204" pitchFamily="49" charset="0"/>
            </a:endParaRPr>
          </a:p>
          <a:p>
            <a:r>
              <a:rPr lang="en-US" sz="4000" b="0" dirty="0">
                <a:solidFill>
                  <a:srgbClr val="C586C0"/>
                </a:solidFill>
                <a:effectLst/>
                <a:latin typeface="Consolas" panose="020B0609020204030204" pitchFamily="49" charset="0"/>
              </a:rPr>
              <a:t>if</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&gt; </a:t>
            </a:r>
            <a:r>
              <a:rPr lang="en-US" sz="4000" b="0" dirty="0">
                <a:solidFill>
                  <a:srgbClr val="B5CEA8"/>
                </a:solidFill>
                <a:effectLst/>
                <a:latin typeface="Consolas" panose="020B0609020204030204" pitchFamily="49" charset="0"/>
              </a:rPr>
              <a:t>5</a:t>
            </a:r>
            <a:r>
              <a:rPr lang="en-US" sz="4000" b="0" dirty="0">
                <a:solidFill>
                  <a:srgbClr val="D4D4D4"/>
                </a:solidFill>
                <a:effectLst/>
                <a:latin typeface="Consolas" panose="020B0609020204030204" pitchFamily="49" charset="0"/>
              </a:rPr>
              <a:t>:</a:t>
            </a:r>
          </a:p>
          <a:p>
            <a:r>
              <a:rPr lang="en-US" sz="4000" b="0" dirty="0">
                <a:solidFill>
                  <a:srgbClr val="D4D4D4"/>
                </a:solidFill>
                <a:effectLst/>
                <a:latin typeface="Consolas" panose="020B0609020204030204" pitchFamily="49" charset="0"/>
              </a:rPr>
              <a:t>    </a:t>
            </a:r>
            <a:r>
              <a:rPr lang="en-US" sz="4000" b="0" dirty="0">
                <a:solidFill>
                  <a:srgbClr val="DCDCAA"/>
                </a:solidFill>
                <a:effectLst/>
                <a:latin typeface="Consolas" panose="020B0609020204030204" pitchFamily="49" charset="0"/>
              </a:rPr>
              <a:t>print</a:t>
            </a:r>
            <a:r>
              <a:rPr lang="en-US" sz="4000" b="0" dirty="0">
                <a:solidFill>
                  <a:srgbClr val="D4D4D4"/>
                </a:solidFill>
                <a:effectLst/>
                <a:latin typeface="Consolas" panose="020B0609020204030204" pitchFamily="49" charset="0"/>
              </a:rPr>
              <a:t>(</a:t>
            </a:r>
            <a:r>
              <a:rPr lang="en-US" sz="4000" b="0" dirty="0">
                <a:solidFill>
                  <a:srgbClr val="CE9178"/>
                </a:solidFill>
                <a:effectLst/>
                <a:latin typeface="Consolas" panose="020B0609020204030204" pitchFamily="49" charset="0"/>
              </a:rPr>
              <a:t>"x is greater than 5"</a:t>
            </a:r>
            <a:r>
              <a:rPr lang="en-US" sz="4000" b="0" dirty="0">
                <a:solidFill>
                  <a:srgbClr val="D4D4D4"/>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23C81BAD-B752-4312-9893-6C07D67855D4}"/>
              </a:ext>
            </a:extLst>
          </p:cNvPr>
          <p:cNvSpPr/>
          <p:nvPr/>
        </p:nvSpPr>
        <p:spPr>
          <a:xfrm>
            <a:off x="3619500" y="3168650"/>
            <a:ext cx="228600" cy="50165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FC936D7E-D206-4408-985D-1F3F404BDCD3}"/>
              </a:ext>
            </a:extLst>
          </p:cNvPr>
          <p:cNvSpPr/>
          <p:nvPr/>
        </p:nvSpPr>
        <p:spPr>
          <a:xfrm>
            <a:off x="5816598" y="2169043"/>
            <a:ext cx="4784062" cy="99960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A colon representing the end of the condition</a:t>
            </a:r>
            <a:endParaRPr lang="ar-EG" sz="3200" b="1" dirty="0"/>
          </a:p>
        </p:txBody>
      </p:sp>
      <p:cxnSp>
        <p:nvCxnSpPr>
          <p:cNvPr id="11" name="Connector: Curved 10">
            <a:extLst>
              <a:ext uri="{FF2B5EF4-FFF2-40B4-BE49-F238E27FC236}">
                <a16:creationId xmlns:a16="http://schemas.microsoft.com/office/drawing/2014/main" id="{7749F205-1E26-42C9-9A99-051C1421BCAB}"/>
              </a:ext>
            </a:extLst>
          </p:cNvPr>
          <p:cNvCxnSpPr>
            <a:cxnSpLocks/>
            <a:stCxn id="7" idx="0"/>
            <a:endCxn id="10" idx="1"/>
          </p:cNvCxnSpPr>
          <p:nvPr/>
        </p:nvCxnSpPr>
        <p:spPr>
          <a:xfrm rot="5400000" flipH="1" flipV="1">
            <a:off x="4525298" y="1877350"/>
            <a:ext cx="499803" cy="2082798"/>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9350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wheel(1)">
                                      <p:cBhvr>
                                        <p:cTn id="15" dur="500"/>
                                        <p:tgtEl>
                                          <p:spTgt spid="10">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uiExpand="1" build="p"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41" name="Rectangle: Rounded Corners 40">
            <a:extLst>
              <a:ext uri="{FF2B5EF4-FFF2-40B4-BE49-F238E27FC236}">
                <a16:creationId xmlns:a16="http://schemas.microsoft.com/office/drawing/2014/main" id="{416AF465-7300-4737-B990-C1CD18582910}"/>
              </a:ext>
            </a:extLst>
          </p:cNvPr>
          <p:cNvSpPr/>
          <p:nvPr/>
        </p:nvSpPr>
        <p:spPr>
          <a:xfrm>
            <a:off x="1544524" y="5141071"/>
            <a:ext cx="5520155" cy="50724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42" name="Connector: Curved 41">
            <a:extLst>
              <a:ext uri="{FF2B5EF4-FFF2-40B4-BE49-F238E27FC236}">
                <a16:creationId xmlns:a16="http://schemas.microsoft.com/office/drawing/2014/main" id="{AD4F1477-5AB4-478A-B298-BC424DF815CC}"/>
              </a:ext>
            </a:extLst>
          </p:cNvPr>
          <p:cNvCxnSpPr>
            <a:cxnSpLocks/>
            <a:stCxn id="41" idx="3"/>
            <a:endCxn id="43" idx="2"/>
          </p:cNvCxnSpPr>
          <p:nvPr/>
        </p:nvCxnSpPr>
        <p:spPr>
          <a:xfrm flipV="1">
            <a:off x="7064679" y="2466430"/>
            <a:ext cx="2048156" cy="2928262"/>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76FBD066-CE87-427D-AEFF-B232089597DF}"/>
              </a:ext>
            </a:extLst>
          </p:cNvPr>
          <p:cNvSpPr/>
          <p:nvPr/>
        </p:nvSpPr>
        <p:spPr>
          <a:xfrm>
            <a:off x="7064679" y="1496631"/>
            <a:ext cx="4096311" cy="969799"/>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This is how we call the function</a:t>
            </a:r>
            <a:endParaRPr lang="ar-EG" sz="3200" b="1" dirty="0"/>
          </a:p>
        </p:txBody>
      </p:sp>
      <p:sp>
        <p:nvSpPr>
          <p:cNvPr id="10" name="TextBox 9">
            <a:extLst>
              <a:ext uri="{FF2B5EF4-FFF2-40B4-BE49-F238E27FC236}">
                <a16:creationId xmlns:a16="http://schemas.microsoft.com/office/drawing/2014/main" id="{0F5C17B5-6709-45A8-B10A-0246B7720A00}"/>
              </a:ext>
            </a:extLst>
          </p:cNvPr>
          <p:cNvSpPr txBox="1"/>
          <p:nvPr/>
        </p:nvSpPr>
        <p:spPr>
          <a:xfrm>
            <a:off x="1544524" y="2641472"/>
            <a:ext cx="7777606" cy="3046988"/>
          </a:xfrm>
          <a:prstGeom prst="rect">
            <a:avLst/>
          </a:prstGeom>
          <a:noFill/>
        </p:spPr>
        <p:txBody>
          <a:bodyPr wrap="square">
            <a:spAutoFit/>
          </a:bodyPr>
          <a:lstStyle/>
          <a:p>
            <a:r>
              <a:rPr lang="en-US" sz="3200" b="0" dirty="0">
                <a:solidFill>
                  <a:srgbClr val="569CD6"/>
                </a:solidFill>
                <a:effectLst/>
                <a:latin typeface="Consolas" panose="020B0609020204030204" pitchFamily="49" charset="0"/>
              </a:rPr>
              <a:t>def</a:t>
            </a:r>
            <a:r>
              <a:rPr lang="en-US" sz="3200" b="0" dirty="0">
                <a:solidFill>
                  <a:srgbClr val="D4D4D4"/>
                </a:solidFill>
                <a:effectLst/>
                <a:latin typeface="Consolas" panose="020B0609020204030204" pitchFamily="49" charset="0"/>
              </a:rPr>
              <a:t> </a:t>
            </a:r>
            <a:r>
              <a:rPr lang="en-US" sz="3200" b="0" dirty="0" err="1">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parameters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"""docstring"""</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statements</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value</a:t>
            </a:r>
          </a:p>
          <a:p>
            <a:endParaRPr lang="en-US" sz="3200" dirty="0">
              <a:solidFill>
                <a:srgbClr val="D4D4D4"/>
              </a:solidFill>
              <a:latin typeface="Consolas" panose="020B0609020204030204" pitchFamily="49" charset="0"/>
            </a:endParaRPr>
          </a:p>
          <a:p>
            <a:r>
              <a:rPr lang="en-US" sz="3200" b="0" dirty="0">
                <a:solidFill>
                  <a:srgbClr val="DCDCAA"/>
                </a:solidFill>
                <a:effectLst/>
                <a:latin typeface="Consolas" panose="020B0609020204030204" pitchFamily="49" charset="0"/>
              </a:rPr>
              <a:t>function_name</a:t>
            </a:r>
            <a:r>
              <a:rPr lang="en-US" sz="3200" b="0" dirty="0">
                <a:solidFill>
                  <a:srgbClr val="D4D4D4"/>
                </a:solidFill>
                <a:effectLst/>
                <a:latin typeface="Consolas" panose="020B0609020204030204" pitchFamily="49" charset="0"/>
              </a:rPr>
              <a:t>(arguments)</a:t>
            </a:r>
          </a:p>
        </p:txBody>
      </p:sp>
    </p:spTree>
    <p:extLst>
      <p:ext uri="{BB962C8B-B14F-4D97-AF65-F5344CB8AC3E}">
        <p14:creationId xmlns:p14="http://schemas.microsoft.com/office/powerpoint/2010/main" val="349785275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3">
                                            <p:bg/>
                                          </p:spTgt>
                                        </p:tgtEl>
                                        <p:attrNameLst>
                                          <p:attrName>style.visibility</p:attrName>
                                        </p:attrNameLst>
                                      </p:cBhvr>
                                      <p:to>
                                        <p:strVal val="visible"/>
                                      </p:to>
                                    </p:set>
                                    <p:animEffect transition="in" filter="wheel(1)">
                                      <p:cBhvr>
                                        <p:cTn id="15" dur="500"/>
                                        <p:tgtEl>
                                          <p:spTgt spid="43">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xEl>
                                              <p:pRg st="0" end="0"/>
                                            </p:txEl>
                                          </p:spTgt>
                                        </p:tgtEl>
                                        <p:attrNameLst>
                                          <p:attrName>style.visibility</p:attrName>
                                        </p:attrNameLst>
                                      </p:cBhvr>
                                      <p:to>
                                        <p:strVal val="visible"/>
                                      </p:to>
                                    </p:set>
                                    <p:animEffect transition="in" filter="fade">
                                      <p:cBhvr>
                                        <p:cTn id="1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uiExpand="1" build="p" animBg="1"/>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11" name="TextBox 10">
            <a:extLst>
              <a:ext uri="{FF2B5EF4-FFF2-40B4-BE49-F238E27FC236}">
                <a16:creationId xmlns:a16="http://schemas.microsoft.com/office/drawing/2014/main" id="{44FBDDB4-3F36-49D4-989A-69FE46CD685C}"/>
              </a:ext>
            </a:extLst>
          </p:cNvPr>
          <p:cNvSpPr txBox="1"/>
          <p:nvPr/>
        </p:nvSpPr>
        <p:spPr>
          <a:xfrm>
            <a:off x="1544524" y="1657317"/>
            <a:ext cx="8109859" cy="2246769"/>
          </a:xfrm>
          <a:prstGeom prst="rect">
            <a:avLst/>
          </a:prstGeom>
          <a:noFill/>
        </p:spPr>
        <p:txBody>
          <a:bodyPr wrap="square">
            <a:spAutoFit/>
          </a:bodyPr>
          <a:lstStyle/>
          <a:p>
            <a:r>
              <a:rPr lang="en-US" sz="2800" b="0" dirty="0">
                <a:solidFill>
                  <a:srgbClr val="569CD6"/>
                </a:solidFill>
                <a:effectLst/>
                <a:latin typeface="Consolas" panose="020B0609020204030204" pitchFamily="49" charset="0"/>
              </a:rPr>
              <a:t>def</a:t>
            </a:r>
            <a:r>
              <a:rPr lang="en-US" sz="2800" b="0" dirty="0">
                <a:solidFill>
                  <a:srgbClr val="D4D4D4"/>
                </a:solidFill>
                <a:effectLst/>
                <a:latin typeface="Consolas" panose="020B0609020204030204" pitchFamily="49" charset="0"/>
              </a:rPr>
              <a:t> </a:t>
            </a:r>
            <a:r>
              <a:rPr lang="en-US" sz="2800" b="0" dirty="0">
                <a:solidFill>
                  <a:srgbClr val="DCDCAA"/>
                </a:solidFill>
                <a:effectLst/>
                <a:latin typeface="Consolas" panose="020B0609020204030204" pitchFamily="49" charset="0"/>
              </a:rPr>
              <a:t>square</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x</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"""Returns the square of x."""</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C586C0"/>
                </a:solidFill>
                <a:effectLst/>
                <a:latin typeface="Consolas" panose="020B0609020204030204" pitchFamily="49" charset="0"/>
              </a:rPr>
              <a:t>return</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x</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2</a:t>
            </a:r>
          </a:p>
          <a:p>
            <a:endParaRPr lang="en-US" sz="2800" dirty="0">
              <a:solidFill>
                <a:srgbClr val="B5CEA8"/>
              </a:solidFill>
              <a:latin typeface="Consolas" panose="020B0609020204030204" pitchFamily="49" charset="0"/>
            </a:endParaRP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DCDCAA"/>
                </a:solidFill>
                <a:effectLst/>
                <a:latin typeface="Consolas" panose="020B0609020204030204" pitchFamily="49" charset="0"/>
              </a:rPr>
              <a:t>square</a:t>
            </a:r>
            <a:r>
              <a:rPr lang="en-US" sz="2800" b="0" dirty="0">
                <a:solidFill>
                  <a:srgbClr val="D4D4D4"/>
                </a:solidFill>
                <a:effectLst/>
                <a:latin typeface="Consolas" panose="020B0609020204030204" pitchFamily="49" charset="0"/>
              </a:rPr>
              <a:t>(</a:t>
            </a:r>
            <a:r>
              <a:rPr lang="en-US" sz="2800" b="0" dirty="0">
                <a:solidFill>
                  <a:srgbClr val="B5CEA8"/>
                </a:solidFill>
                <a:effectLst/>
                <a:latin typeface="Consolas" panose="020B0609020204030204" pitchFamily="49" charset="0"/>
              </a:rPr>
              <a:t>5</a:t>
            </a:r>
            <a:r>
              <a:rPr lang="en-US" sz="28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DCE07FA0-2E22-4843-BBA2-02130A8522BC}"/>
              </a:ext>
            </a:extLst>
          </p:cNvPr>
          <p:cNvSpPr txBox="1"/>
          <p:nvPr/>
        </p:nvSpPr>
        <p:spPr>
          <a:xfrm>
            <a:off x="1544524" y="4480789"/>
            <a:ext cx="10142260"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25</a:t>
            </a:r>
            <a:endParaRPr lang="ar-EG" sz="2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448614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11" name="TextBox 10">
            <a:extLst>
              <a:ext uri="{FF2B5EF4-FFF2-40B4-BE49-F238E27FC236}">
                <a16:creationId xmlns:a16="http://schemas.microsoft.com/office/drawing/2014/main" id="{44FBDDB4-3F36-49D4-989A-69FE46CD685C}"/>
              </a:ext>
            </a:extLst>
          </p:cNvPr>
          <p:cNvSpPr txBox="1"/>
          <p:nvPr/>
        </p:nvSpPr>
        <p:spPr>
          <a:xfrm>
            <a:off x="1544524" y="1657317"/>
            <a:ext cx="8109859" cy="2677656"/>
          </a:xfrm>
          <a:prstGeom prst="rect">
            <a:avLst/>
          </a:prstGeom>
          <a:noFill/>
        </p:spPr>
        <p:txBody>
          <a:bodyPr wrap="square">
            <a:spAutoFit/>
          </a:bodyPr>
          <a:lstStyle/>
          <a:p>
            <a:r>
              <a:rPr lang="en-US" sz="2800" b="0" dirty="0">
                <a:solidFill>
                  <a:srgbClr val="569CD6"/>
                </a:solidFill>
                <a:effectLst/>
                <a:latin typeface="Consolas" panose="020B0609020204030204" pitchFamily="49" charset="0"/>
              </a:rPr>
              <a:t>def</a:t>
            </a:r>
            <a:r>
              <a:rPr lang="en-US" sz="2800" b="0" dirty="0">
                <a:solidFill>
                  <a:srgbClr val="D4D4D4"/>
                </a:solidFill>
                <a:effectLst/>
                <a:latin typeface="Consolas" panose="020B0609020204030204" pitchFamily="49" charset="0"/>
              </a:rPr>
              <a:t> </a:t>
            </a:r>
            <a:r>
              <a:rPr lang="en-US" sz="2800" b="0" dirty="0">
                <a:solidFill>
                  <a:srgbClr val="DCDCAA"/>
                </a:solidFill>
                <a:effectLst/>
                <a:latin typeface="Consolas" panose="020B0609020204030204" pitchFamily="49" charset="0"/>
              </a:rPr>
              <a:t>square</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x</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"""Returns the square of x."""</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C586C0"/>
                </a:solidFill>
                <a:effectLst/>
                <a:latin typeface="Consolas" panose="020B0609020204030204" pitchFamily="49" charset="0"/>
              </a:rPr>
              <a:t>return</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x</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2</a:t>
            </a:r>
          </a:p>
          <a:p>
            <a:endParaRPr lang="en-US" sz="2800" dirty="0">
              <a:solidFill>
                <a:srgbClr val="B5CEA8"/>
              </a:solidFill>
              <a:latin typeface="Consolas" panose="020B0609020204030204" pitchFamily="49" charset="0"/>
            </a:endParaRPr>
          </a:p>
          <a:p>
            <a:r>
              <a:rPr lang="en-US" sz="2800" dirty="0">
                <a:solidFill>
                  <a:srgbClr val="DCDCAA"/>
                </a:solidFill>
                <a:latin typeface="Consolas" panose="020B0609020204030204" pitchFamily="49" charset="0"/>
              </a:rPr>
              <a:t>help</a:t>
            </a:r>
            <a:r>
              <a:rPr lang="en-US" sz="2800" dirty="0">
                <a:solidFill>
                  <a:srgbClr val="D4D4D4"/>
                </a:solidFill>
                <a:latin typeface="Consolas" panose="020B0609020204030204" pitchFamily="49" charset="0"/>
              </a:rPr>
              <a:t>(</a:t>
            </a:r>
            <a:r>
              <a:rPr lang="en-US" sz="2800" dirty="0">
                <a:solidFill>
                  <a:srgbClr val="DCDCAA"/>
                </a:solidFill>
                <a:latin typeface="Consolas" panose="020B0609020204030204" pitchFamily="49" charset="0"/>
              </a:rPr>
              <a:t>square</a:t>
            </a:r>
            <a:r>
              <a:rPr lang="en-US" sz="2800" dirty="0">
                <a:solidFill>
                  <a:srgbClr val="D4D4D4"/>
                </a:solidFill>
                <a:latin typeface="Consolas" panose="020B0609020204030204" pitchFamily="49" charset="0"/>
              </a:rPr>
              <a:t>)</a:t>
            </a: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DCDCAA"/>
                </a:solidFill>
                <a:effectLst/>
                <a:latin typeface="Consolas" panose="020B0609020204030204" pitchFamily="49" charset="0"/>
              </a:rPr>
              <a:t>square</a:t>
            </a:r>
            <a:r>
              <a:rPr lang="en-US" sz="2800" b="0" dirty="0">
                <a:solidFill>
                  <a:srgbClr val="D4D4D4"/>
                </a:solidFill>
                <a:effectLst/>
                <a:latin typeface="Consolas" panose="020B0609020204030204" pitchFamily="49" charset="0"/>
              </a:rPr>
              <a:t>(</a:t>
            </a:r>
            <a:r>
              <a:rPr lang="en-US" sz="2800" b="0" dirty="0">
                <a:solidFill>
                  <a:srgbClr val="B5CEA8"/>
                </a:solidFill>
                <a:effectLst/>
                <a:latin typeface="Consolas" panose="020B0609020204030204" pitchFamily="49" charset="0"/>
              </a:rPr>
              <a:t>5</a:t>
            </a:r>
            <a:r>
              <a:rPr lang="en-US" sz="28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DCE07FA0-2E22-4843-BBA2-02130A8522BC}"/>
              </a:ext>
            </a:extLst>
          </p:cNvPr>
          <p:cNvSpPr txBox="1"/>
          <p:nvPr/>
        </p:nvSpPr>
        <p:spPr>
          <a:xfrm>
            <a:off x="1544524" y="4480789"/>
            <a:ext cx="10142260" cy="1938992"/>
          </a:xfrm>
          <a:prstGeom prst="rect">
            <a:avLst/>
          </a:prstGeom>
          <a:noFill/>
        </p:spPr>
        <p:txBody>
          <a:bodyPr wrap="square">
            <a:spAutoFit/>
          </a:bodyPr>
          <a:lstStyle/>
          <a:p>
            <a:r>
              <a:rPr lang="en-US" sz="2400" dirty="0">
                <a:solidFill>
                  <a:srgbClr val="D4D4D4"/>
                </a:solidFill>
                <a:latin typeface="Consolas" panose="020B0609020204030204" pitchFamily="49" charset="0"/>
              </a:rPr>
              <a:t>&gt;&gt; Help on function square in module __main__:</a:t>
            </a:r>
          </a:p>
          <a:p>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   square(x) Returns the square of x.</a:t>
            </a:r>
          </a:p>
          <a:p>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   25</a:t>
            </a:r>
            <a:endParaRPr lang="ar-EG" sz="2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467498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Functions</a:t>
            </a:r>
          </a:p>
        </p:txBody>
      </p:sp>
      <p:sp>
        <p:nvSpPr>
          <p:cNvPr id="9" name="TextBox 8">
            <a:extLst>
              <a:ext uri="{FF2B5EF4-FFF2-40B4-BE49-F238E27FC236}">
                <a16:creationId xmlns:a16="http://schemas.microsoft.com/office/drawing/2014/main" id="{0307F6DF-1B00-4231-8094-4A985C3B9F4A}"/>
              </a:ext>
            </a:extLst>
          </p:cNvPr>
          <p:cNvSpPr txBox="1"/>
          <p:nvPr/>
        </p:nvSpPr>
        <p:spPr>
          <a:xfrm>
            <a:off x="1544524" y="1528888"/>
            <a:ext cx="9961676" cy="4647426"/>
          </a:xfrm>
          <a:prstGeom prst="rect">
            <a:avLst/>
          </a:prstGeom>
          <a:noFill/>
        </p:spPr>
        <p:txBody>
          <a:bodyPr wrap="square">
            <a:spAutoFit/>
          </a:bodyPr>
          <a:lstStyle/>
          <a:p>
            <a:r>
              <a:rPr lang="en-US" sz="1600" b="0" dirty="0">
                <a:solidFill>
                  <a:srgbClr val="569CD6"/>
                </a:solidFill>
                <a:effectLst/>
                <a:latin typeface="Consolas" panose="020B0609020204030204" pitchFamily="49" charset="0"/>
              </a:rPr>
              <a:t>def</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find_sum</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lst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CE9178"/>
                </a:solidFill>
                <a:effectLst/>
                <a:latin typeface="Consolas" panose="020B0609020204030204" pitchFamily="49" charset="0"/>
              </a:rPr>
              <a:t>    This function takes a list of numbers as input and returns the sum of all the numbers in the list.</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Args</a:t>
            </a:r>
            <a:r>
              <a:rPr lang="en-US" sz="1600" b="0" dirty="0">
                <a:solidFill>
                  <a:srgbClr val="CE9178"/>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lst</a:t>
            </a:r>
            <a:r>
              <a:rPr lang="en-US" sz="1600" b="0" dirty="0">
                <a:solidFill>
                  <a:srgbClr val="CE9178"/>
                </a:solidFill>
                <a:effectLst/>
                <a:latin typeface="Consolas" panose="020B0609020204030204" pitchFamily="49" charset="0"/>
              </a:rPr>
              <a:t> (list): A list of numbers.</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a:solidFill>
                  <a:srgbClr val="CE9178"/>
                </a:solidFill>
                <a:effectLst/>
                <a:latin typeface="Consolas" panose="020B0609020204030204" pitchFamily="49" charset="0"/>
              </a:rPr>
              <a:t>    Returns:</a:t>
            </a:r>
            <a:endParaRPr lang="en-US" sz="1600" b="0" dirty="0">
              <a:solidFill>
                <a:srgbClr val="D4D4D4"/>
              </a:solidFill>
              <a:effectLst/>
              <a:latin typeface="Consolas" panose="020B0609020204030204" pitchFamily="49" charset="0"/>
            </a:endParaRPr>
          </a:p>
          <a:p>
            <a:r>
              <a:rPr lang="en-US" sz="1600" b="0" dirty="0">
                <a:solidFill>
                  <a:srgbClr val="CE9178"/>
                </a:solidFill>
                <a:effectLst/>
                <a:latin typeface="Consolas" panose="020B0609020204030204" pitchFamily="49" charset="0"/>
              </a:rPr>
              <a:t>    int or float: The sum of all the numbers in the list.</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a:solidFill>
                  <a:srgbClr val="CE9178"/>
                </a:solidFill>
                <a:effectLst/>
                <a:latin typeface="Consolas" panose="020B0609020204030204" pitchFamily="49" charset="0"/>
              </a:rPr>
              <a:t>    """</a:t>
            </a: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total</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0</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lst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total</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num</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total</a:t>
            </a:r>
          </a:p>
          <a:p>
            <a:endParaRPr lang="en-US" sz="1600" dirty="0">
              <a:solidFill>
                <a:srgbClr val="9CDCFE"/>
              </a:solidFill>
              <a:latin typeface="Consolas" panose="020B0609020204030204" pitchFamily="49" charset="0"/>
            </a:endParaRPr>
          </a:p>
          <a:p>
            <a:r>
              <a:rPr lang="en-US" sz="1600" b="0" dirty="0">
                <a:solidFill>
                  <a:srgbClr val="DCDCAA"/>
                </a:solidFill>
                <a:effectLst/>
                <a:latin typeface="Consolas" panose="020B0609020204030204" pitchFamily="49" charset="0"/>
              </a:rPr>
              <a:t>print</a:t>
            </a:r>
            <a:r>
              <a:rPr lang="en-US" sz="1600" b="0" dirty="0">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find_sum</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3</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3</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14</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4</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20</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100</a:t>
            </a:r>
            <a:r>
              <a:rPr lang="en-US" sz="16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10A91EE-4056-4CEF-889B-EBC52656B255}"/>
              </a:ext>
            </a:extLst>
          </p:cNvPr>
          <p:cNvSpPr txBox="1"/>
          <p:nvPr/>
        </p:nvSpPr>
        <p:spPr>
          <a:xfrm>
            <a:off x="1544524" y="6176314"/>
            <a:ext cx="10142260" cy="338554"/>
          </a:xfrm>
          <a:prstGeom prst="rect">
            <a:avLst/>
          </a:prstGeom>
          <a:noFill/>
        </p:spPr>
        <p:txBody>
          <a:bodyPr wrap="square">
            <a:spAutoFit/>
          </a:bodyPr>
          <a:lstStyle/>
          <a:p>
            <a:r>
              <a:rPr lang="en-US" sz="1600" dirty="0">
                <a:solidFill>
                  <a:srgbClr val="D4D4D4"/>
                </a:solidFill>
                <a:latin typeface="Consolas" panose="020B0609020204030204" pitchFamily="49" charset="0"/>
              </a:rPr>
              <a:t>&gt;&gt; 155</a:t>
            </a:r>
            <a:endParaRPr lang="ar-EG"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02450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Tree>
    <p:extLst>
      <p:ext uri="{BB962C8B-B14F-4D97-AF65-F5344CB8AC3E}">
        <p14:creationId xmlns:p14="http://schemas.microsoft.com/office/powerpoint/2010/main" val="4206878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BE7366C-208E-477F-896F-8E834E81DC96}"/>
                  </a:ext>
                </a:extLst>
              </p:cNvPr>
              <p:cNvSpPr txBox="1"/>
              <p:nvPr/>
            </p:nvSpPr>
            <p:spPr>
              <a:xfrm>
                <a:off x="1031008" y="1528888"/>
                <a:ext cx="10246592" cy="3046988"/>
              </a:xfrm>
              <a:prstGeom prst="rect">
                <a:avLst/>
              </a:prstGeom>
              <a:noFill/>
            </p:spPr>
            <p:txBody>
              <a:bodyPr wrap="square">
                <a:spAutoFit/>
              </a:bodyPr>
              <a:lstStyle/>
              <a:p>
                <a:pPr marL="342900" indent="-342900" algn="just">
                  <a:buFont typeface="Arial" panose="020B0604020202020204" pitchFamily="34" charset="0"/>
                  <a:buChar char="•"/>
                </a:pPr>
                <a:r>
                  <a:rPr lang="en-US" sz="3200" dirty="0">
                    <a:solidFill>
                      <a:srgbClr val="D1D5DB"/>
                    </a:solidFill>
                    <a:latin typeface="Söhne"/>
                  </a:rPr>
                  <a:t>Lambda functions, also known as anonymous functions, are functions that are defined without a name. They are a concise way to define small, one-time-use functions in your code.</a:t>
                </a:r>
              </a:p>
              <a:p>
                <a:pPr marL="342900" indent="-342900" algn="just">
                  <a:buFont typeface="Arial" panose="020B0604020202020204" pitchFamily="34" charset="0"/>
                  <a:buChar char="•"/>
                </a:pPr>
                <a:r>
                  <a:rPr lang="en-US" sz="3200" dirty="0">
                    <a:solidFill>
                      <a:srgbClr val="D1D5DB"/>
                    </a:solidFill>
                    <a:latin typeface="Söhne"/>
                  </a:rPr>
                  <a:t>They are created using the “</a:t>
                </a:r>
                <a14:m>
                  <m:oMath xmlns:m="http://schemas.openxmlformats.org/officeDocument/2006/math">
                    <m:r>
                      <a:rPr lang="en-US" sz="3200" b="1" i="1" dirty="0" smtClean="0">
                        <a:solidFill>
                          <a:srgbClr val="D1D5DB"/>
                        </a:solidFill>
                        <a:latin typeface="Cambria Math" panose="02040503050406030204" pitchFamily="18" charset="0"/>
                      </a:rPr>
                      <m:t>𝒍𝒂𝒎𝒃𝒅𝒂</m:t>
                    </m:r>
                  </m:oMath>
                </a14:m>
                <a:r>
                  <a:rPr lang="en-US" sz="3200" dirty="0">
                    <a:solidFill>
                      <a:srgbClr val="D1D5DB"/>
                    </a:solidFill>
                    <a:latin typeface="Söhne"/>
                  </a:rPr>
                  <a:t>” keyword and can take any number of arguments.</a:t>
                </a:r>
              </a:p>
            </p:txBody>
          </p:sp>
        </mc:Choice>
        <mc:Fallback>
          <p:sp>
            <p:nvSpPr>
              <p:cNvPr id="5" name="TextBox 4">
                <a:extLst>
                  <a:ext uri="{FF2B5EF4-FFF2-40B4-BE49-F238E27FC236}">
                    <a16:creationId xmlns:a16="http://schemas.microsoft.com/office/drawing/2014/main" id="{5BE7366C-208E-477F-896F-8E834E81DC96}"/>
                  </a:ext>
                </a:extLst>
              </p:cNvPr>
              <p:cNvSpPr txBox="1">
                <a:spLocks noRot="1" noChangeAspect="1" noMove="1" noResize="1" noEditPoints="1" noAdjustHandles="1" noChangeArrowheads="1" noChangeShapeType="1" noTextEdit="1"/>
              </p:cNvSpPr>
              <p:nvPr/>
            </p:nvSpPr>
            <p:spPr>
              <a:xfrm>
                <a:off x="1031008" y="1528888"/>
                <a:ext cx="10246592" cy="3046988"/>
              </a:xfrm>
              <a:prstGeom prst="rect">
                <a:avLst/>
              </a:prstGeom>
              <a:blipFill>
                <a:blip r:embed="rId4"/>
                <a:stretch>
                  <a:fillRect l="-1368" t="-2600" r="-1547" b="-5600"/>
                </a:stretch>
              </a:blipFill>
            </p:spPr>
            <p:txBody>
              <a:bodyPr/>
              <a:lstStyle/>
              <a:p>
                <a:r>
                  <a:rPr lang="ar-EG">
                    <a:noFill/>
                  </a:rPr>
                  <a:t> </a:t>
                </a:r>
              </a:p>
            </p:txBody>
          </p:sp>
        </mc:Fallback>
      </mc:AlternateContent>
    </p:spTree>
    <p:extLst>
      <p:ext uri="{BB962C8B-B14F-4D97-AF65-F5344CB8AC3E}">
        <p14:creationId xmlns:p14="http://schemas.microsoft.com/office/powerpoint/2010/main" val="4026190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5CE6CBAF-7AB3-48FA-940C-820BCF880152}"/>
              </a:ext>
            </a:extLst>
          </p:cNvPr>
          <p:cNvSpPr txBox="1"/>
          <p:nvPr/>
        </p:nvSpPr>
        <p:spPr>
          <a:xfrm>
            <a:off x="1031009" y="2863460"/>
            <a:ext cx="10129981" cy="1067343"/>
          </a:xfrm>
          <a:prstGeom prst="rect">
            <a:avLst/>
          </a:prstGeom>
          <a:noFill/>
        </p:spPr>
        <p:txBody>
          <a:bodyPr wrap="square">
            <a:spAutoFit/>
          </a:bodyPr>
          <a:lstStyle/>
          <a:p>
            <a:pPr marL="0" lvl="1" algn="ctr">
              <a:lnSpc>
                <a:spcPts val="8071"/>
              </a:lnSpc>
            </a:pPr>
            <a:r>
              <a:rPr lang="en-US" sz="6600" b="1" i="1" spc="-485" dirty="0">
                <a:solidFill>
                  <a:schemeClr val="bg1"/>
                </a:solidFill>
                <a:latin typeface="Georgia" panose="02040502050405020303" pitchFamily="18" charset="0"/>
              </a:rPr>
              <a:t>Why Lambda  functions?</a:t>
            </a:r>
            <a:endParaRPr lang="en-US" sz="7200" b="1" i="1" spc="-485" dirty="0">
              <a:solidFill>
                <a:schemeClr val="bg1"/>
              </a:solidFill>
              <a:latin typeface="Georgia" panose="02040502050405020303" pitchFamily="18" charset="0"/>
            </a:endParaRPr>
          </a:p>
        </p:txBody>
      </p:sp>
      <p:sp>
        <p:nvSpPr>
          <p:cNvPr id="6" name="TextBox 5">
            <a:extLst>
              <a:ext uri="{FF2B5EF4-FFF2-40B4-BE49-F238E27FC236}">
                <a16:creationId xmlns:a16="http://schemas.microsoft.com/office/drawing/2014/main" id="{A74C8A7E-298B-4DF1-8A74-71ACCEE4E5D4}"/>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Tree>
    <p:extLst>
      <p:ext uri="{BB962C8B-B14F-4D97-AF65-F5344CB8AC3E}">
        <p14:creationId xmlns:p14="http://schemas.microsoft.com/office/powerpoint/2010/main" val="87933578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6" name="TextBox 5">
            <a:extLst>
              <a:ext uri="{FF2B5EF4-FFF2-40B4-BE49-F238E27FC236}">
                <a16:creationId xmlns:a16="http://schemas.microsoft.com/office/drawing/2014/main" id="{A74C8A7E-298B-4DF1-8A74-71ACCEE4E5D4}"/>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9" name="TextBox 8">
            <a:extLst>
              <a:ext uri="{FF2B5EF4-FFF2-40B4-BE49-F238E27FC236}">
                <a16:creationId xmlns:a16="http://schemas.microsoft.com/office/drawing/2014/main" id="{D0586E08-D267-43EC-9405-6ABB9D39624D}"/>
              </a:ext>
            </a:extLst>
          </p:cNvPr>
          <p:cNvSpPr txBox="1"/>
          <p:nvPr/>
        </p:nvSpPr>
        <p:spPr>
          <a:xfrm>
            <a:off x="1031008" y="1528888"/>
            <a:ext cx="10475192" cy="5078313"/>
          </a:xfrm>
          <a:prstGeom prst="rect">
            <a:avLst/>
          </a:prstGeom>
          <a:noFill/>
        </p:spPr>
        <p:txBody>
          <a:bodyPr wrap="square">
            <a:spAutoFit/>
          </a:bodyPr>
          <a:lstStyle/>
          <a:p>
            <a:pPr marL="457200" indent="-457200" algn="just">
              <a:buFont typeface="Arial" panose="020B0604020202020204" pitchFamily="34" charset="0"/>
              <a:buChar char="•"/>
            </a:pPr>
            <a:r>
              <a:rPr lang="en-US" sz="2700" dirty="0">
                <a:solidFill>
                  <a:srgbClr val="D1D5DB"/>
                </a:solidFill>
                <a:latin typeface="Söhne"/>
              </a:rPr>
              <a:t>There are several benefits to using lambda functions in your code:</a:t>
            </a:r>
          </a:p>
          <a:p>
            <a:pPr marL="800100" lvl="1" indent="-342900" algn="just">
              <a:buFont typeface="Arial" panose="020B0604020202020204" pitchFamily="34" charset="0"/>
              <a:buChar char="•"/>
            </a:pPr>
            <a:r>
              <a:rPr lang="en-US" sz="2700" b="1" u="sng" dirty="0">
                <a:solidFill>
                  <a:srgbClr val="D1D5DB"/>
                </a:solidFill>
                <a:latin typeface="Söhne"/>
              </a:rPr>
              <a:t>Concise syntax</a:t>
            </a:r>
            <a:r>
              <a:rPr lang="en-US" sz="2700" dirty="0">
                <a:solidFill>
                  <a:srgbClr val="D1D5DB"/>
                </a:solidFill>
                <a:latin typeface="Söhne"/>
              </a:rPr>
              <a:t>: Lambda functions are a quick and easy way to define small, one-time-use functions without needing to write a full function definition.</a:t>
            </a:r>
          </a:p>
          <a:p>
            <a:pPr marL="800100" lvl="1" indent="-342900" algn="just">
              <a:buFont typeface="Arial" panose="020B0604020202020204" pitchFamily="34" charset="0"/>
              <a:buChar char="•"/>
            </a:pPr>
            <a:r>
              <a:rPr lang="en-US" sz="2700" b="1" u="sng" dirty="0">
                <a:solidFill>
                  <a:srgbClr val="D1D5DB"/>
                </a:solidFill>
                <a:latin typeface="Söhne"/>
              </a:rPr>
              <a:t>Readable code</a:t>
            </a:r>
            <a:r>
              <a:rPr lang="en-US" sz="2700" dirty="0">
                <a:solidFill>
                  <a:srgbClr val="D1D5DB"/>
                </a:solidFill>
                <a:latin typeface="Söhne"/>
              </a:rPr>
              <a:t>: Lambda functions can make your code more readable by reducing the amount of boilerplate code needed for simple operations.</a:t>
            </a:r>
          </a:p>
          <a:p>
            <a:pPr marL="800100" lvl="1" indent="-342900" algn="just">
              <a:buFont typeface="Arial" panose="020B0604020202020204" pitchFamily="34" charset="0"/>
              <a:buChar char="•"/>
            </a:pPr>
            <a:r>
              <a:rPr lang="en-US" sz="2700" b="1" u="sng" dirty="0">
                <a:solidFill>
                  <a:srgbClr val="D1D5DB"/>
                </a:solidFill>
                <a:latin typeface="Söhne"/>
              </a:rPr>
              <a:t>Functional programming</a:t>
            </a:r>
            <a:r>
              <a:rPr lang="en-US" sz="2700" dirty="0">
                <a:solidFill>
                  <a:srgbClr val="D1D5DB"/>
                </a:solidFill>
                <a:latin typeface="Söhne"/>
              </a:rPr>
              <a:t>: Lambda functions are a key part of functional programming, which can lead to more efficient and effective code.</a:t>
            </a:r>
          </a:p>
          <a:p>
            <a:pPr marL="800100" lvl="1" indent="-342900" algn="just">
              <a:buFont typeface="Arial" panose="020B0604020202020204" pitchFamily="34" charset="0"/>
              <a:buChar char="•"/>
            </a:pPr>
            <a:r>
              <a:rPr lang="en-US" sz="2700" b="1" u="sng" dirty="0">
                <a:solidFill>
                  <a:srgbClr val="D1D5DB"/>
                </a:solidFill>
                <a:latin typeface="Söhne"/>
              </a:rPr>
              <a:t>Versatility</a:t>
            </a:r>
            <a:r>
              <a:rPr lang="en-US" sz="2700" dirty="0">
                <a:solidFill>
                  <a:srgbClr val="D1D5DB"/>
                </a:solidFill>
                <a:latin typeface="Söhne"/>
              </a:rPr>
              <a:t>: Lambda functions can be used in a wide variety of situations, including sorting, filtering, and mapping data.</a:t>
            </a:r>
          </a:p>
        </p:txBody>
      </p:sp>
    </p:spTree>
    <p:extLst>
      <p:ext uri="{BB962C8B-B14F-4D97-AF65-F5344CB8AC3E}">
        <p14:creationId xmlns:p14="http://schemas.microsoft.com/office/powerpoint/2010/main" val="352243121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9" name="TextBox 8">
            <a:extLst>
              <a:ext uri="{FF2B5EF4-FFF2-40B4-BE49-F238E27FC236}">
                <a16:creationId xmlns:a16="http://schemas.microsoft.com/office/drawing/2014/main" id="{7A465193-96FE-4CE6-92FC-BE05E5A606C8}"/>
              </a:ext>
            </a:extLst>
          </p:cNvPr>
          <p:cNvSpPr txBox="1"/>
          <p:nvPr/>
        </p:nvSpPr>
        <p:spPr>
          <a:xfrm>
            <a:off x="1544524" y="2397948"/>
            <a:ext cx="8803538" cy="2062103"/>
          </a:xfrm>
          <a:prstGeom prst="rect">
            <a:avLst/>
          </a:prstGeom>
          <a:noFill/>
        </p:spPr>
        <p:txBody>
          <a:bodyPr wrap="square">
            <a:spAutoFit/>
          </a:bodyPr>
          <a:lstStyle/>
          <a:p>
            <a:r>
              <a:rPr lang="es-ES" sz="3200" b="0" dirty="0">
                <a:solidFill>
                  <a:srgbClr val="9CDCFE"/>
                </a:solidFill>
                <a:effectLst/>
                <a:latin typeface="Consolas" panose="020B0609020204030204" pitchFamily="49" charset="0"/>
              </a:rPr>
              <a:t>sum</a:t>
            </a:r>
            <a:r>
              <a:rPr lang="es-ES" sz="3200" b="0" dirty="0">
                <a:solidFill>
                  <a:srgbClr val="D4D4D4"/>
                </a:solidFill>
                <a:effectLst/>
                <a:latin typeface="Consolas" panose="020B0609020204030204" pitchFamily="49" charset="0"/>
              </a:rPr>
              <a:t> = </a:t>
            </a:r>
            <a:r>
              <a:rPr lang="es-ES" sz="3200" b="0" dirty="0">
                <a:solidFill>
                  <a:srgbClr val="569CD6"/>
                </a:solidFill>
                <a:effectLst/>
                <a:latin typeface="Consolas" panose="020B0609020204030204" pitchFamily="49" charset="0"/>
              </a:rPr>
              <a:t>lambda</a:t>
            </a:r>
            <a:r>
              <a:rPr lang="es-ES" sz="3200" b="0" dirty="0">
                <a:solidFill>
                  <a:srgbClr val="D4D4D4"/>
                </a:solidFill>
                <a:effectLst/>
                <a:latin typeface="Consolas" panose="020B0609020204030204" pitchFamily="49" charset="0"/>
              </a:rPr>
              <a:t> </a:t>
            </a:r>
            <a:r>
              <a:rPr lang="es-ES" sz="3200" b="0" dirty="0">
                <a:solidFill>
                  <a:srgbClr val="9CDCFE"/>
                </a:solidFill>
                <a:effectLst/>
                <a:latin typeface="Consolas" panose="020B0609020204030204" pitchFamily="49" charset="0"/>
              </a:rPr>
              <a:t>x</a:t>
            </a:r>
            <a:r>
              <a:rPr lang="es-ES" sz="3200" b="0" dirty="0">
                <a:solidFill>
                  <a:srgbClr val="D4D4D4"/>
                </a:solidFill>
                <a:effectLst/>
                <a:latin typeface="Consolas" panose="020B0609020204030204" pitchFamily="49" charset="0"/>
              </a:rPr>
              <a:t>, </a:t>
            </a:r>
            <a:r>
              <a:rPr lang="es-ES" sz="3200" b="0" dirty="0">
                <a:solidFill>
                  <a:srgbClr val="9CDCFE"/>
                </a:solidFill>
                <a:effectLst/>
                <a:latin typeface="Consolas" panose="020B0609020204030204" pitchFamily="49" charset="0"/>
              </a:rPr>
              <a:t>y</a:t>
            </a:r>
            <a:r>
              <a:rPr lang="es-ES" sz="3200" b="0" dirty="0">
                <a:solidFill>
                  <a:srgbClr val="D4D4D4"/>
                </a:solidFill>
                <a:effectLst/>
                <a:latin typeface="Consolas" panose="020B0609020204030204" pitchFamily="49" charset="0"/>
              </a:rPr>
              <a:t>: </a:t>
            </a:r>
            <a:r>
              <a:rPr lang="es-ES" sz="3200" b="0" dirty="0">
                <a:solidFill>
                  <a:srgbClr val="9CDCFE"/>
                </a:solidFill>
                <a:effectLst/>
                <a:latin typeface="Consolas" panose="020B0609020204030204" pitchFamily="49" charset="0"/>
              </a:rPr>
              <a:t>x</a:t>
            </a:r>
            <a:r>
              <a:rPr lang="es-ES" sz="3200" b="0" dirty="0">
                <a:solidFill>
                  <a:srgbClr val="D4D4D4"/>
                </a:solidFill>
                <a:effectLst/>
                <a:latin typeface="Consolas" panose="020B0609020204030204" pitchFamily="49" charset="0"/>
              </a:rPr>
              <a:t> + </a:t>
            </a:r>
            <a:r>
              <a:rPr lang="es-ES" sz="3200" b="0" dirty="0">
                <a:solidFill>
                  <a:srgbClr val="9CDCFE"/>
                </a:solidFill>
                <a:effectLst/>
                <a:latin typeface="Consolas" panose="020B0609020204030204" pitchFamily="49" charset="0"/>
              </a:rPr>
              <a:t>y</a:t>
            </a:r>
            <a:endParaRPr lang="es-ES" sz="3200" b="0" dirty="0">
              <a:solidFill>
                <a:srgbClr val="D4D4D4"/>
              </a:solidFill>
              <a:effectLst/>
              <a:latin typeface="Consolas" panose="020B0609020204030204" pitchFamily="49" charset="0"/>
            </a:endParaRPr>
          </a:p>
          <a:p>
            <a:br>
              <a:rPr lang="es-ES" sz="3200" b="0" dirty="0">
                <a:solidFill>
                  <a:srgbClr val="D4D4D4"/>
                </a:solidFill>
                <a:effectLst/>
                <a:latin typeface="Consolas" panose="020B0609020204030204" pitchFamily="49" charset="0"/>
              </a:rPr>
            </a:br>
            <a:r>
              <a:rPr lang="es-ES" sz="3200" b="0" dirty="0">
                <a:solidFill>
                  <a:srgbClr val="9CDCFE"/>
                </a:solidFill>
                <a:effectLst/>
                <a:latin typeface="Consolas" panose="020B0609020204030204" pitchFamily="49" charset="0"/>
              </a:rPr>
              <a:t>result</a:t>
            </a:r>
            <a:r>
              <a:rPr lang="es-ES" sz="3200" b="0" dirty="0">
                <a:solidFill>
                  <a:srgbClr val="D4D4D4"/>
                </a:solidFill>
                <a:effectLst/>
                <a:latin typeface="Consolas" panose="020B0609020204030204" pitchFamily="49" charset="0"/>
              </a:rPr>
              <a:t> = </a:t>
            </a:r>
            <a:r>
              <a:rPr lang="es-ES" sz="3200" b="0" dirty="0">
                <a:solidFill>
                  <a:srgbClr val="9CDCFE"/>
                </a:solidFill>
                <a:effectLst/>
                <a:latin typeface="Consolas" panose="020B0609020204030204" pitchFamily="49" charset="0"/>
              </a:rPr>
              <a:t>sum</a:t>
            </a:r>
            <a:r>
              <a:rPr lang="es-ES" sz="3200" b="0" dirty="0">
                <a:solidFill>
                  <a:srgbClr val="D4D4D4"/>
                </a:solidFill>
                <a:effectLst/>
                <a:latin typeface="Consolas" panose="020B0609020204030204" pitchFamily="49" charset="0"/>
              </a:rPr>
              <a:t>(</a:t>
            </a:r>
            <a:r>
              <a:rPr lang="es-ES" sz="3200" b="0" dirty="0">
                <a:solidFill>
                  <a:srgbClr val="B5CEA8"/>
                </a:solidFill>
                <a:effectLst/>
                <a:latin typeface="Consolas" panose="020B0609020204030204" pitchFamily="49" charset="0"/>
              </a:rPr>
              <a:t>3</a:t>
            </a:r>
            <a:r>
              <a:rPr lang="es-ES" sz="3200" b="0" dirty="0">
                <a:solidFill>
                  <a:srgbClr val="D4D4D4"/>
                </a:solidFill>
                <a:effectLst/>
                <a:latin typeface="Consolas" panose="020B0609020204030204" pitchFamily="49" charset="0"/>
              </a:rPr>
              <a:t>, </a:t>
            </a:r>
            <a:r>
              <a:rPr lang="es-ES" sz="3200" b="0" dirty="0">
                <a:solidFill>
                  <a:srgbClr val="B5CEA8"/>
                </a:solidFill>
                <a:effectLst/>
                <a:latin typeface="Consolas" panose="020B0609020204030204" pitchFamily="49" charset="0"/>
              </a:rPr>
              <a:t>5</a:t>
            </a:r>
            <a:r>
              <a:rPr lang="es-ES" sz="3200" b="0" dirty="0">
                <a:solidFill>
                  <a:srgbClr val="D4D4D4"/>
                </a:solidFill>
                <a:effectLst/>
                <a:latin typeface="Consolas" panose="020B0609020204030204" pitchFamily="49" charset="0"/>
              </a:rPr>
              <a:t>)</a:t>
            </a:r>
          </a:p>
          <a:p>
            <a:r>
              <a:rPr lang="es-ES" sz="3200" b="0" dirty="0">
                <a:solidFill>
                  <a:srgbClr val="DCDCAA"/>
                </a:solidFill>
                <a:effectLst/>
                <a:latin typeface="Consolas" panose="020B0609020204030204" pitchFamily="49" charset="0"/>
              </a:rPr>
              <a:t>print</a:t>
            </a:r>
            <a:r>
              <a:rPr lang="es-ES" sz="3200" b="0" dirty="0">
                <a:solidFill>
                  <a:srgbClr val="D4D4D4"/>
                </a:solidFill>
                <a:effectLst/>
                <a:latin typeface="Consolas" panose="020B0609020204030204" pitchFamily="49" charset="0"/>
              </a:rPr>
              <a:t>(</a:t>
            </a:r>
            <a:r>
              <a:rPr lang="es-ES" sz="3200" b="0" dirty="0">
                <a:solidFill>
                  <a:srgbClr val="9CDCFE"/>
                </a:solidFill>
                <a:effectLst/>
                <a:latin typeface="Consolas" panose="020B0609020204030204" pitchFamily="49" charset="0"/>
              </a:rPr>
              <a:t>result</a:t>
            </a:r>
            <a:r>
              <a:rPr lang="es-ES" sz="3200" b="0" dirty="0">
                <a:solidFill>
                  <a:srgbClr val="D4D4D4"/>
                </a:solidFill>
                <a:effectLst/>
                <a:latin typeface="Consolas" panose="020B0609020204030204" pitchFamily="49" charset="0"/>
              </a:rPr>
              <a:t>)</a:t>
            </a:r>
          </a:p>
        </p:txBody>
      </p:sp>
      <p:cxnSp>
        <p:nvCxnSpPr>
          <p:cNvPr id="11" name="Connector: Curved 10">
            <a:extLst>
              <a:ext uri="{FF2B5EF4-FFF2-40B4-BE49-F238E27FC236}">
                <a16:creationId xmlns:a16="http://schemas.microsoft.com/office/drawing/2014/main" id="{15AF792B-5D4E-41D8-9DFE-2A8C32870595}"/>
              </a:ext>
            </a:extLst>
          </p:cNvPr>
          <p:cNvCxnSpPr>
            <a:cxnSpLocks/>
            <a:stCxn id="13" idx="0"/>
            <a:endCxn id="12" idx="3"/>
          </p:cNvCxnSpPr>
          <p:nvPr/>
        </p:nvCxnSpPr>
        <p:spPr>
          <a:xfrm rot="16200000" flipV="1">
            <a:off x="3085166" y="1860438"/>
            <a:ext cx="525744" cy="549275"/>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41E0F5F0-54F4-4F76-A863-7E51211D2641}"/>
              </a:ext>
            </a:extLst>
          </p:cNvPr>
          <p:cNvSpPr/>
          <p:nvPr/>
        </p:nvSpPr>
        <p:spPr>
          <a:xfrm>
            <a:off x="279400" y="1528888"/>
            <a:ext cx="2794000" cy="68663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Built in keyword</a:t>
            </a:r>
            <a:endParaRPr lang="ar-EG" sz="2800" b="1" dirty="0"/>
          </a:p>
        </p:txBody>
      </p:sp>
      <p:sp>
        <p:nvSpPr>
          <p:cNvPr id="13" name="Rectangle: Rounded Corners 12">
            <a:extLst>
              <a:ext uri="{FF2B5EF4-FFF2-40B4-BE49-F238E27FC236}">
                <a16:creationId xmlns:a16="http://schemas.microsoft.com/office/drawing/2014/main" id="{CBED33F8-5570-4B9A-BCBE-C2BD3F01D330}"/>
              </a:ext>
            </a:extLst>
          </p:cNvPr>
          <p:cNvSpPr/>
          <p:nvPr/>
        </p:nvSpPr>
        <p:spPr>
          <a:xfrm>
            <a:off x="2857500" y="2397948"/>
            <a:ext cx="1530350" cy="65215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38" name="Connector: Curved 37">
            <a:extLst>
              <a:ext uri="{FF2B5EF4-FFF2-40B4-BE49-F238E27FC236}">
                <a16:creationId xmlns:a16="http://schemas.microsoft.com/office/drawing/2014/main" id="{42CD502A-B07B-4995-AAD3-F627E611C0D1}"/>
              </a:ext>
            </a:extLst>
          </p:cNvPr>
          <p:cNvCxnSpPr>
            <a:cxnSpLocks/>
            <a:stCxn id="40" idx="0"/>
            <a:endCxn id="39" idx="1"/>
          </p:cNvCxnSpPr>
          <p:nvPr/>
        </p:nvCxnSpPr>
        <p:spPr>
          <a:xfrm rot="5400000" flipH="1" flipV="1">
            <a:off x="5031205" y="1647718"/>
            <a:ext cx="697551" cy="787287"/>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13B85B7D-2DA6-4DEC-AED6-C445B9659C72}"/>
              </a:ext>
            </a:extLst>
          </p:cNvPr>
          <p:cNvSpPr/>
          <p:nvPr/>
        </p:nvSpPr>
        <p:spPr>
          <a:xfrm>
            <a:off x="5773624" y="1401233"/>
            <a:ext cx="1865426" cy="58270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Arguments</a:t>
            </a:r>
            <a:endParaRPr lang="ar-EG" sz="2800" b="1" dirty="0"/>
          </a:p>
        </p:txBody>
      </p:sp>
      <p:sp>
        <p:nvSpPr>
          <p:cNvPr id="40" name="Rectangle: Rounded Corners 39">
            <a:extLst>
              <a:ext uri="{FF2B5EF4-FFF2-40B4-BE49-F238E27FC236}">
                <a16:creationId xmlns:a16="http://schemas.microsoft.com/office/drawing/2014/main" id="{63E77C74-70B2-4731-A841-44234B7C5D48}"/>
              </a:ext>
            </a:extLst>
          </p:cNvPr>
          <p:cNvSpPr/>
          <p:nvPr/>
        </p:nvSpPr>
        <p:spPr>
          <a:xfrm>
            <a:off x="4495799" y="2390136"/>
            <a:ext cx="981076" cy="65215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50" name="Connector: Curved 49">
            <a:extLst>
              <a:ext uri="{FF2B5EF4-FFF2-40B4-BE49-F238E27FC236}">
                <a16:creationId xmlns:a16="http://schemas.microsoft.com/office/drawing/2014/main" id="{2532787E-B8B2-43DF-9FD9-D1B2E46CEDCB}"/>
              </a:ext>
            </a:extLst>
          </p:cNvPr>
          <p:cNvCxnSpPr>
            <a:cxnSpLocks/>
            <a:stCxn id="52" idx="0"/>
            <a:endCxn id="51" idx="0"/>
          </p:cNvCxnSpPr>
          <p:nvPr/>
        </p:nvCxnSpPr>
        <p:spPr>
          <a:xfrm rot="16200000" flipH="1">
            <a:off x="7160095" y="1667625"/>
            <a:ext cx="635222" cy="2095868"/>
          </a:xfrm>
          <a:prstGeom prst="curvedConnector3">
            <a:avLst>
              <a:gd name="adj1" fmla="val -35987"/>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2DD4EFF1-DA30-4491-9F05-F9E7D431A0AA}"/>
              </a:ext>
            </a:extLst>
          </p:cNvPr>
          <p:cNvSpPr/>
          <p:nvPr/>
        </p:nvSpPr>
        <p:spPr>
          <a:xfrm>
            <a:off x="7537449" y="3033170"/>
            <a:ext cx="1976381" cy="54544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Expression</a:t>
            </a:r>
            <a:endParaRPr lang="ar-EG" sz="2800" b="1" dirty="0"/>
          </a:p>
        </p:txBody>
      </p:sp>
      <p:sp>
        <p:nvSpPr>
          <p:cNvPr id="52" name="Rectangle: Rounded Corners 51">
            <a:extLst>
              <a:ext uri="{FF2B5EF4-FFF2-40B4-BE49-F238E27FC236}">
                <a16:creationId xmlns:a16="http://schemas.microsoft.com/office/drawing/2014/main" id="{92F1E915-0971-4137-95B3-0F2AC38EAACA}"/>
              </a:ext>
            </a:extLst>
          </p:cNvPr>
          <p:cNvSpPr/>
          <p:nvPr/>
        </p:nvSpPr>
        <p:spPr>
          <a:xfrm>
            <a:off x="5798344" y="2397948"/>
            <a:ext cx="1262855" cy="63522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63" name="Connector: Curved 62">
            <a:extLst>
              <a:ext uri="{FF2B5EF4-FFF2-40B4-BE49-F238E27FC236}">
                <a16:creationId xmlns:a16="http://schemas.microsoft.com/office/drawing/2014/main" id="{5433F33B-7178-4A78-8C8D-DE0BB4C7F88A}"/>
              </a:ext>
            </a:extLst>
          </p:cNvPr>
          <p:cNvCxnSpPr>
            <a:cxnSpLocks/>
            <a:stCxn id="65" idx="1"/>
            <a:endCxn id="64" idx="1"/>
          </p:cNvCxnSpPr>
          <p:nvPr/>
        </p:nvCxnSpPr>
        <p:spPr>
          <a:xfrm rot="10800000" flipV="1">
            <a:off x="804265" y="2724023"/>
            <a:ext cx="702275" cy="2623203"/>
          </a:xfrm>
          <a:prstGeom prst="curvedConnector3">
            <a:avLst>
              <a:gd name="adj1" fmla="val 132551"/>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4801B5F0-0202-4D1D-8972-5E776A7374B2}"/>
              </a:ext>
            </a:extLst>
          </p:cNvPr>
          <p:cNvSpPr/>
          <p:nvPr/>
        </p:nvSpPr>
        <p:spPr>
          <a:xfrm>
            <a:off x="804264" y="4985796"/>
            <a:ext cx="5167912" cy="72286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b="0" dirty="0">
                <a:solidFill>
                  <a:srgbClr val="DCDCAA"/>
                </a:solidFill>
                <a:effectLst/>
                <a:latin typeface="Consolas" panose="020B0609020204030204" pitchFamily="49" charset="0"/>
              </a:rPr>
              <a:t>print</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sum</a:t>
            </a:r>
            <a:r>
              <a:rPr lang="en-US" sz="1600" b="0" dirty="0">
                <a:solidFill>
                  <a:srgbClr val="D4D4D4"/>
                </a:solidFill>
                <a:effectLst/>
                <a:latin typeface="Consolas" panose="020B0609020204030204" pitchFamily="49" charset="0"/>
              </a:rPr>
              <a:t>)</a:t>
            </a:r>
          </a:p>
          <a:p>
            <a:r>
              <a:rPr lang="en-US" sz="1600" dirty="0">
                <a:solidFill>
                  <a:srgbClr val="D4D4D4"/>
                </a:solidFill>
                <a:latin typeface="Consolas" panose="020B0609020204030204" pitchFamily="49" charset="0"/>
              </a:rPr>
              <a:t>&gt;&gt; </a:t>
            </a:r>
            <a:r>
              <a:rPr lang="en-US" sz="1600" b="0" i="0" dirty="0">
                <a:solidFill>
                  <a:srgbClr val="D4D4D4"/>
                </a:solidFill>
                <a:effectLst/>
                <a:latin typeface="Consolas" panose="020B0609020204030204" pitchFamily="49" charset="0"/>
              </a:rPr>
              <a:t>&lt;function &lt;lambda&gt; at 0x000001CA3C12FE50&gt;</a:t>
            </a:r>
            <a:endParaRPr lang="en-US" sz="1600" b="0" dirty="0">
              <a:solidFill>
                <a:srgbClr val="D4D4D4"/>
              </a:solidFill>
              <a:effectLst/>
              <a:latin typeface="Consolas" panose="020B0609020204030204" pitchFamily="49" charset="0"/>
            </a:endParaRPr>
          </a:p>
        </p:txBody>
      </p:sp>
      <p:sp>
        <p:nvSpPr>
          <p:cNvPr id="65" name="Rectangle: Rounded Corners 64">
            <a:extLst>
              <a:ext uri="{FF2B5EF4-FFF2-40B4-BE49-F238E27FC236}">
                <a16:creationId xmlns:a16="http://schemas.microsoft.com/office/drawing/2014/main" id="{E667F72E-CC37-47F1-A8D7-8F47775319E1}"/>
              </a:ext>
            </a:extLst>
          </p:cNvPr>
          <p:cNvSpPr/>
          <p:nvPr/>
        </p:nvSpPr>
        <p:spPr>
          <a:xfrm>
            <a:off x="1506539" y="2397947"/>
            <a:ext cx="988162" cy="65215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8695459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750"/>
                                        <p:tgtEl>
                                          <p:spTgt spid="13"/>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250"/>
                            </p:stCondLst>
                            <p:childTnLst>
                              <p:par>
                                <p:cTn id="13" presetID="21" presetClass="entr" presetSubtype="1" fill="hold" grpId="0" nodeType="afterEffect">
                                  <p:stCondLst>
                                    <p:cond delay="0"/>
                                  </p:stCondLst>
                                  <p:childTnLst>
                                    <p:set>
                                      <p:cBhvr>
                                        <p:cTn id="14" dur="1" fill="hold">
                                          <p:stCondLst>
                                            <p:cond delay="0"/>
                                          </p:stCondLst>
                                        </p:cTn>
                                        <p:tgtEl>
                                          <p:spTgt spid="12">
                                            <p:bg/>
                                          </p:spTgt>
                                        </p:tgtEl>
                                        <p:attrNameLst>
                                          <p:attrName>style.visibility</p:attrName>
                                        </p:attrNameLst>
                                      </p:cBhvr>
                                      <p:to>
                                        <p:strVal val="visible"/>
                                      </p:to>
                                    </p:set>
                                    <p:animEffect transition="in" filter="wheel(1)">
                                      <p:cBhvr>
                                        <p:cTn id="15" dur="750"/>
                                        <p:tgtEl>
                                          <p:spTgt spid="12">
                                            <p:bg/>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par>
                          <p:cTn id="20" fill="hold">
                            <p:stCondLst>
                              <p:cond delay="2500"/>
                            </p:stCondLst>
                            <p:childTnLst>
                              <p:par>
                                <p:cTn id="21" presetID="21" presetClass="entr" presetSubtype="1"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heel(1)">
                                      <p:cBhvr>
                                        <p:cTn id="23" dur="750"/>
                                        <p:tgtEl>
                                          <p:spTgt spid="40"/>
                                        </p:tgtEl>
                                      </p:cBhvr>
                                    </p:animEffect>
                                  </p:childTnLst>
                                </p:cTn>
                              </p:par>
                            </p:childTnLst>
                          </p:cTn>
                        </p:par>
                        <p:par>
                          <p:cTn id="24" fill="hold">
                            <p:stCondLst>
                              <p:cond delay="3250"/>
                            </p:stCondLst>
                            <p:childTnLst>
                              <p:par>
                                <p:cTn id="25" presetID="22" presetClass="entr" presetSubtype="4"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childTnLst>
                          </p:cTn>
                        </p:par>
                        <p:par>
                          <p:cTn id="28" fill="hold">
                            <p:stCondLst>
                              <p:cond delay="3750"/>
                            </p:stCondLst>
                            <p:childTnLst>
                              <p:par>
                                <p:cTn id="29" presetID="21" presetClass="entr" presetSubtype="1" fill="hold" grpId="0" nodeType="afterEffect">
                                  <p:stCondLst>
                                    <p:cond delay="0"/>
                                  </p:stCondLst>
                                  <p:childTnLst>
                                    <p:set>
                                      <p:cBhvr>
                                        <p:cTn id="30" dur="1" fill="hold">
                                          <p:stCondLst>
                                            <p:cond delay="0"/>
                                          </p:stCondLst>
                                        </p:cTn>
                                        <p:tgtEl>
                                          <p:spTgt spid="39">
                                            <p:bg/>
                                          </p:spTgt>
                                        </p:tgtEl>
                                        <p:attrNameLst>
                                          <p:attrName>style.visibility</p:attrName>
                                        </p:attrNameLst>
                                      </p:cBhvr>
                                      <p:to>
                                        <p:strVal val="visible"/>
                                      </p:to>
                                    </p:set>
                                    <p:animEffect transition="in" filter="wheel(1)">
                                      <p:cBhvr>
                                        <p:cTn id="31" dur="750"/>
                                        <p:tgtEl>
                                          <p:spTgt spid="39">
                                            <p:bg/>
                                          </p:spTgt>
                                        </p:tgtEl>
                                      </p:cBhvr>
                                    </p:animEffect>
                                  </p:childTnLst>
                                </p:cTn>
                              </p:par>
                            </p:childTnLst>
                          </p:cTn>
                        </p:par>
                        <p:par>
                          <p:cTn id="32" fill="hold">
                            <p:stCondLst>
                              <p:cond delay="4500"/>
                            </p:stCondLst>
                            <p:childTnLst>
                              <p:par>
                                <p:cTn id="33" presetID="10" presetClass="entr" presetSubtype="0" fill="hold" grpId="0" nodeType="after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Effect transition="in" filter="fade">
                                      <p:cBhvr>
                                        <p:cTn id="35" dur="500"/>
                                        <p:tgtEl>
                                          <p:spTgt spid="39">
                                            <p:txEl>
                                              <p:pRg st="0" end="0"/>
                                            </p:txEl>
                                          </p:spTgt>
                                        </p:tgtEl>
                                      </p:cBhvr>
                                    </p:animEffect>
                                  </p:childTnLst>
                                </p:cTn>
                              </p:par>
                            </p:childTnLst>
                          </p:cTn>
                        </p:par>
                        <p:par>
                          <p:cTn id="36" fill="hold">
                            <p:stCondLst>
                              <p:cond delay="5000"/>
                            </p:stCondLst>
                            <p:childTnLst>
                              <p:par>
                                <p:cTn id="37" presetID="21" presetClass="entr" presetSubtype="1"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heel(1)">
                                      <p:cBhvr>
                                        <p:cTn id="39" dur="750"/>
                                        <p:tgtEl>
                                          <p:spTgt spid="52"/>
                                        </p:tgtEl>
                                      </p:cBhvr>
                                    </p:animEffect>
                                  </p:childTnLst>
                                </p:cTn>
                              </p:par>
                            </p:childTnLst>
                          </p:cTn>
                        </p:par>
                        <p:par>
                          <p:cTn id="40" fill="hold">
                            <p:stCondLst>
                              <p:cond delay="5750"/>
                            </p:stCondLst>
                            <p:childTnLst>
                              <p:par>
                                <p:cTn id="41" presetID="22" presetClass="entr" presetSubtype="8" fill="hold"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6250"/>
                            </p:stCondLst>
                            <p:childTnLst>
                              <p:par>
                                <p:cTn id="45" presetID="21" presetClass="entr" presetSubtype="1" fill="hold" grpId="0" nodeType="afterEffect">
                                  <p:stCondLst>
                                    <p:cond delay="0"/>
                                  </p:stCondLst>
                                  <p:childTnLst>
                                    <p:set>
                                      <p:cBhvr>
                                        <p:cTn id="46" dur="1" fill="hold">
                                          <p:stCondLst>
                                            <p:cond delay="0"/>
                                          </p:stCondLst>
                                        </p:cTn>
                                        <p:tgtEl>
                                          <p:spTgt spid="51">
                                            <p:bg/>
                                          </p:spTgt>
                                        </p:tgtEl>
                                        <p:attrNameLst>
                                          <p:attrName>style.visibility</p:attrName>
                                        </p:attrNameLst>
                                      </p:cBhvr>
                                      <p:to>
                                        <p:strVal val="visible"/>
                                      </p:to>
                                    </p:set>
                                    <p:animEffect transition="in" filter="wheel(1)">
                                      <p:cBhvr>
                                        <p:cTn id="47" dur="750"/>
                                        <p:tgtEl>
                                          <p:spTgt spid="51">
                                            <p:bg/>
                                          </p:spTgt>
                                        </p:tgtEl>
                                      </p:cBhvr>
                                    </p:animEffect>
                                  </p:childTnLst>
                                </p:cTn>
                              </p:par>
                            </p:childTnLst>
                          </p:cTn>
                        </p:par>
                        <p:par>
                          <p:cTn id="48" fill="hold">
                            <p:stCondLst>
                              <p:cond delay="7000"/>
                            </p:stCondLst>
                            <p:childTnLst>
                              <p:par>
                                <p:cTn id="49" presetID="10" presetClass="entr" presetSubtype="0"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fade">
                                      <p:cBhvr>
                                        <p:cTn id="51" dur="500"/>
                                        <p:tgtEl>
                                          <p:spTgt spid="51">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wheel(1)">
                                      <p:cBhvr>
                                        <p:cTn id="56" dur="750"/>
                                        <p:tgtEl>
                                          <p:spTgt spid="65"/>
                                        </p:tgtEl>
                                      </p:cBhvr>
                                    </p:animEffect>
                                  </p:childTnLst>
                                </p:cTn>
                              </p:par>
                            </p:childTnLst>
                          </p:cTn>
                        </p:par>
                        <p:par>
                          <p:cTn id="57" fill="hold">
                            <p:stCondLst>
                              <p:cond delay="750"/>
                            </p:stCondLst>
                            <p:childTnLst>
                              <p:par>
                                <p:cTn id="58" presetID="22" presetClass="entr" presetSubtype="1"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wipe(up)">
                                      <p:cBhvr>
                                        <p:cTn id="60" dur="500"/>
                                        <p:tgtEl>
                                          <p:spTgt spid="63"/>
                                        </p:tgtEl>
                                      </p:cBhvr>
                                    </p:animEffect>
                                  </p:childTnLst>
                                </p:cTn>
                              </p:par>
                            </p:childTnLst>
                          </p:cTn>
                        </p:par>
                        <p:par>
                          <p:cTn id="61" fill="hold">
                            <p:stCondLst>
                              <p:cond delay="1250"/>
                            </p:stCondLst>
                            <p:childTnLst>
                              <p:par>
                                <p:cTn id="62" presetID="21" presetClass="entr" presetSubtype="1" fill="hold" grpId="0" nodeType="afterEffect">
                                  <p:stCondLst>
                                    <p:cond delay="0"/>
                                  </p:stCondLst>
                                  <p:childTnLst>
                                    <p:set>
                                      <p:cBhvr>
                                        <p:cTn id="63" dur="1" fill="hold">
                                          <p:stCondLst>
                                            <p:cond delay="0"/>
                                          </p:stCondLst>
                                        </p:cTn>
                                        <p:tgtEl>
                                          <p:spTgt spid="64">
                                            <p:bg/>
                                          </p:spTgt>
                                        </p:tgtEl>
                                        <p:attrNameLst>
                                          <p:attrName>style.visibility</p:attrName>
                                        </p:attrNameLst>
                                      </p:cBhvr>
                                      <p:to>
                                        <p:strVal val="visible"/>
                                      </p:to>
                                    </p:set>
                                    <p:animEffect transition="in" filter="wheel(1)">
                                      <p:cBhvr>
                                        <p:cTn id="64" dur="750"/>
                                        <p:tgtEl>
                                          <p:spTgt spid="64">
                                            <p:bg/>
                                          </p:spTgt>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64">
                                            <p:txEl>
                                              <p:pRg st="0" end="0"/>
                                            </p:txEl>
                                          </p:spTgt>
                                        </p:tgtEl>
                                        <p:attrNameLst>
                                          <p:attrName>style.visibility</p:attrName>
                                        </p:attrNameLst>
                                      </p:cBhvr>
                                      <p:to>
                                        <p:strVal val="visible"/>
                                      </p:to>
                                    </p:set>
                                    <p:animEffect transition="in" filter="fade">
                                      <p:cBhvr>
                                        <p:cTn id="68" dur="500"/>
                                        <p:tgtEl>
                                          <p:spTgt spid="64">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4">
                                            <p:txEl>
                                              <p:pRg st="1" end="1"/>
                                            </p:txEl>
                                          </p:spTgt>
                                        </p:tgtEl>
                                        <p:attrNameLst>
                                          <p:attrName>style.visibility</p:attrName>
                                        </p:attrNameLst>
                                      </p:cBhvr>
                                      <p:to>
                                        <p:strVal val="visible"/>
                                      </p:to>
                                    </p:set>
                                    <p:animEffect transition="in" filter="fade">
                                      <p:cBhvr>
                                        <p:cTn id="71" dur="500"/>
                                        <p:tgtEl>
                                          <p:spTgt spid="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P spid="13" grpId="0" animBg="1"/>
      <p:bldP spid="39" grpId="0" uiExpand="1" build="p" animBg="1"/>
      <p:bldP spid="40" grpId="0" animBg="1"/>
      <p:bldP spid="51" grpId="0" uiExpand="1" build="p" animBg="1"/>
      <p:bldP spid="52" grpId="0" animBg="1"/>
      <p:bldP spid="64" grpId="0" uiExpand="1" build="p" animBg="1"/>
      <p:bldP spid="6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9" name="TextBox 8">
            <a:extLst>
              <a:ext uri="{FF2B5EF4-FFF2-40B4-BE49-F238E27FC236}">
                <a16:creationId xmlns:a16="http://schemas.microsoft.com/office/drawing/2014/main" id="{7A465193-96FE-4CE6-92FC-BE05E5A606C8}"/>
              </a:ext>
            </a:extLst>
          </p:cNvPr>
          <p:cNvSpPr txBox="1"/>
          <p:nvPr/>
        </p:nvSpPr>
        <p:spPr>
          <a:xfrm>
            <a:off x="1544524" y="2397948"/>
            <a:ext cx="8803538" cy="2062103"/>
          </a:xfrm>
          <a:prstGeom prst="rect">
            <a:avLst/>
          </a:prstGeom>
          <a:noFill/>
        </p:spPr>
        <p:txBody>
          <a:bodyPr wrap="square">
            <a:spAutoFit/>
          </a:bodyPr>
          <a:lstStyle/>
          <a:p>
            <a:r>
              <a:rPr lang="es-ES" sz="3200" b="0" dirty="0">
                <a:solidFill>
                  <a:srgbClr val="9CDCFE"/>
                </a:solidFill>
                <a:effectLst/>
                <a:latin typeface="Consolas" panose="020B0609020204030204" pitchFamily="49" charset="0"/>
              </a:rPr>
              <a:t>sum</a:t>
            </a:r>
            <a:r>
              <a:rPr lang="es-ES" sz="3200" b="0" dirty="0">
                <a:solidFill>
                  <a:srgbClr val="D4D4D4"/>
                </a:solidFill>
                <a:effectLst/>
                <a:latin typeface="Consolas" panose="020B0609020204030204" pitchFamily="49" charset="0"/>
              </a:rPr>
              <a:t> = </a:t>
            </a:r>
            <a:r>
              <a:rPr lang="es-ES" sz="3200" b="0" dirty="0">
                <a:solidFill>
                  <a:srgbClr val="569CD6"/>
                </a:solidFill>
                <a:effectLst/>
                <a:latin typeface="Consolas" panose="020B0609020204030204" pitchFamily="49" charset="0"/>
              </a:rPr>
              <a:t>lambda</a:t>
            </a:r>
            <a:r>
              <a:rPr lang="es-ES" sz="3200" b="0" dirty="0">
                <a:solidFill>
                  <a:srgbClr val="D4D4D4"/>
                </a:solidFill>
                <a:effectLst/>
                <a:latin typeface="Consolas" panose="020B0609020204030204" pitchFamily="49" charset="0"/>
              </a:rPr>
              <a:t> </a:t>
            </a:r>
            <a:r>
              <a:rPr lang="es-ES" sz="3200" b="0" dirty="0">
                <a:solidFill>
                  <a:srgbClr val="9CDCFE"/>
                </a:solidFill>
                <a:effectLst/>
                <a:latin typeface="Consolas" panose="020B0609020204030204" pitchFamily="49" charset="0"/>
              </a:rPr>
              <a:t>x</a:t>
            </a:r>
            <a:r>
              <a:rPr lang="es-ES" sz="3200" b="0" dirty="0">
                <a:solidFill>
                  <a:srgbClr val="D4D4D4"/>
                </a:solidFill>
                <a:effectLst/>
                <a:latin typeface="Consolas" panose="020B0609020204030204" pitchFamily="49" charset="0"/>
              </a:rPr>
              <a:t>, </a:t>
            </a:r>
            <a:r>
              <a:rPr lang="es-ES" sz="3200" b="0" dirty="0">
                <a:solidFill>
                  <a:srgbClr val="9CDCFE"/>
                </a:solidFill>
                <a:effectLst/>
                <a:latin typeface="Consolas" panose="020B0609020204030204" pitchFamily="49" charset="0"/>
              </a:rPr>
              <a:t>y</a:t>
            </a:r>
            <a:r>
              <a:rPr lang="es-ES" sz="3200" b="0" dirty="0">
                <a:solidFill>
                  <a:srgbClr val="D4D4D4"/>
                </a:solidFill>
                <a:effectLst/>
                <a:latin typeface="Consolas" panose="020B0609020204030204" pitchFamily="49" charset="0"/>
              </a:rPr>
              <a:t>: </a:t>
            </a:r>
            <a:r>
              <a:rPr lang="es-ES" sz="3200" b="0" dirty="0">
                <a:solidFill>
                  <a:srgbClr val="9CDCFE"/>
                </a:solidFill>
                <a:effectLst/>
                <a:latin typeface="Consolas" panose="020B0609020204030204" pitchFamily="49" charset="0"/>
              </a:rPr>
              <a:t>x</a:t>
            </a:r>
            <a:r>
              <a:rPr lang="es-ES" sz="3200" b="0" dirty="0">
                <a:solidFill>
                  <a:srgbClr val="D4D4D4"/>
                </a:solidFill>
                <a:effectLst/>
                <a:latin typeface="Consolas" panose="020B0609020204030204" pitchFamily="49" charset="0"/>
              </a:rPr>
              <a:t> + </a:t>
            </a:r>
            <a:r>
              <a:rPr lang="es-ES" sz="3200" b="0" dirty="0">
                <a:solidFill>
                  <a:srgbClr val="9CDCFE"/>
                </a:solidFill>
                <a:effectLst/>
                <a:latin typeface="Consolas" panose="020B0609020204030204" pitchFamily="49" charset="0"/>
              </a:rPr>
              <a:t>y</a:t>
            </a:r>
            <a:endParaRPr lang="es-ES" sz="3200" b="0" dirty="0">
              <a:solidFill>
                <a:srgbClr val="D4D4D4"/>
              </a:solidFill>
              <a:effectLst/>
              <a:latin typeface="Consolas" panose="020B0609020204030204" pitchFamily="49" charset="0"/>
            </a:endParaRPr>
          </a:p>
          <a:p>
            <a:br>
              <a:rPr lang="es-ES" sz="3200" b="0" dirty="0">
                <a:solidFill>
                  <a:srgbClr val="D4D4D4"/>
                </a:solidFill>
                <a:effectLst/>
                <a:latin typeface="Consolas" panose="020B0609020204030204" pitchFamily="49" charset="0"/>
              </a:rPr>
            </a:br>
            <a:r>
              <a:rPr lang="es-ES" sz="3200" b="0" dirty="0">
                <a:solidFill>
                  <a:srgbClr val="9CDCFE"/>
                </a:solidFill>
                <a:effectLst/>
                <a:latin typeface="Consolas" panose="020B0609020204030204" pitchFamily="49" charset="0"/>
              </a:rPr>
              <a:t>result</a:t>
            </a:r>
            <a:r>
              <a:rPr lang="es-ES" sz="3200" b="0" dirty="0">
                <a:solidFill>
                  <a:srgbClr val="D4D4D4"/>
                </a:solidFill>
                <a:effectLst/>
                <a:latin typeface="Consolas" panose="020B0609020204030204" pitchFamily="49" charset="0"/>
              </a:rPr>
              <a:t> = </a:t>
            </a:r>
            <a:r>
              <a:rPr lang="es-ES" sz="3200" b="0" dirty="0">
                <a:solidFill>
                  <a:srgbClr val="9CDCFE"/>
                </a:solidFill>
                <a:effectLst/>
                <a:latin typeface="Consolas" panose="020B0609020204030204" pitchFamily="49" charset="0"/>
              </a:rPr>
              <a:t>sum</a:t>
            </a:r>
            <a:r>
              <a:rPr lang="es-ES" sz="3200" b="0" dirty="0">
                <a:solidFill>
                  <a:srgbClr val="D4D4D4"/>
                </a:solidFill>
                <a:effectLst/>
                <a:latin typeface="Consolas" panose="020B0609020204030204" pitchFamily="49" charset="0"/>
              </a:rPr>
              <a:t>(</a:t>
            </a:r>
            <a:r>
              <a:rPr lang="es-ES" sz="3200" b="0" dirty="0">
                <a:solidFill>
                  <a:srgbClr val="B5CEA8"/>
                </a:solidFill>
                <a:effectLst/>
                <a:latin typeface="Consolas" panose="020B0609020204030204" pitchFamily="49" charset="0"/>
              </a:rPr>
              <a:t>3</a:t>
            </a:r>
            <a:r>
              <a:rPr lang="es-ES" sz="3200" b="0" dirty="0">
                <a:solidFill>
                  <a:srgbClr val="D4D4D4"/>
                </a:solidFill>
                <a:effectLst/>
                <a:latin typeface="Consolas" panose="020B0609020204030204" pitchFamily="49" charset="0"/>
              </a:rPr>
              <a:t>, </a:t>
            </a:r>
            <a:r>
              <a:rPr lang="es-ES" sz="3200" b="0" dirty="0">
                <a:solidFill>
                  <a:srgbClr val="B5CEA8"/>
                </a:solidFill>
                <a:effectLst/>
                <a:latin typeface="Consolas" panose="020B0609020204030204" pitchFamily="49" charset="0"/>
              </a:rPr>
              <a:t>5</a:t>
            </a:r>
            <a:r>
              <a:rPr lang="es-ES" sz="3200" b="0" dirty="0">
                <a:solidFill>
                  <a:srgbClr val="D4D4D4"/>
                </a:solidFill>
                <a:effectLst/>
                <a:latin typeface="Consolas" panose="020B0609020204030204" pitchFamily="49" charset="0"/>
              </a:rPr>
              <a:t>)</a:t>
            </a:r>
          </a:p>
          <a:p>
            <a:r>
              <a:rPr lang="es-ES" sz="3200" b="0" dirty="0">
                <a:solidFill>
                  <a:srgbClr val="DCDCAA"/>
                </a:solidFill>
                <a:effectLst/>
                <a:latin typeface="Consolas" panose="020B0609020204030204" pitchFamily="49" charset="0"/>
              </a:rPr>
              <a:t>print</a:t>
            </a:r>
            <a:r>
              <a:rPr lang="es-ES" sz="3200" b="0" dirty="0">
                <a:solidFill>
                  <a:srgbClr val="D4D4D4"/>
                </a:solidFill>
                <a:effectLst/>
                <a:latin typeface="Consolas" panose="020B0609020204030204" pitchFamily="49" charset="0"/>
              </a:rPr>
              <a:t>(</a:t>
            </a:r>
            <a:r>
              <a:rPr lang="es-ES" sz="3200" b="0" dirty="0">
                <a:solidFill>
                  <a:srgbClr val="9CDCFE"/>
                </a:solidFill>
                <a:effectLst/>
                <a:latin typeface="Consolas" panose="020B0609020204030204" pitchFamily="49" charset="0"/>
              </a:rPr>
              <a:t>result</a:t>
            </a:r>
            <a:r>
              <a:rPr lang="es-ES" sz="3200" b="0" dirty="0">
                <a:solidFill>
                  <a:srgbClr val="D4D4D4"/>
                </a:solidFill>
                <a:effectLst/>
                <a:latin typeface="Consolas" panose="020B0609020204030204" pitchFamily="49" charset="0"/>
              </a:rPr>
              <a:t>)</a:t>
            </a:r>
          </a:p>
        </p:txBody>
      </p:sp>
      <p:cxnSp>
        <p:nvCxnSpPr>
          <p:cNvPr id="11" name="Connector: Curved 10">
            <a:extLst>
              <a:ext uri="{FF2B5EF4-FFF2-40B4-BE49-F238E27FC236}">
                <a16:creationId xmlns:a16="http://schemas.microsoft.com/office/drawing/2014/main" id="{15AF792B-5D4E-41D8-9DFE-2A8C32870595}"/>
              </a:ext>
            </a:extLst>
          </p:cNvPr>
          <p:cNvCxnSpPr>
            <a:cxnSpLocks/>
            <a:stCxn id="13" idx="0"/>
            <a:endCxn id="12" idx="3"/>
          </p:cNvCxnSpPr>
          <p:nvPr/>
        </p:nvCxnSpPr>
        <p:spPr>
          <a:xfrm rot="16200000" flipV="1">
            <a:off x="3085166" y="1860438"/>
            <a:ext cx="525744" cy="549275"/>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41E0F5F0-54F4-4F76-A863-7E51211D2641}"/>
              </a:ext>
            </a:extLst>
          </p:cNvPr>
          <p:cNvSpPr/>
          <p:nvPr/>
        </p:nvSpPr>
        <p:spPr>
          <a:xfrm>
            <a:off x="279400" y="1528888"/>
            <a:ext cx="2794000" cy="68663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Built in keyword</a:t>
            </a:r>
            <a:endParaRPr lang="ar-EG" sz="2800" b="1" dirty="0"/>
          </a:p>
        </p:txBody>
      </p:sp>
      <p:sp>
        <p:nvSpPr>
          <p:cNvPr id="13" name="Rectangle: Rounded Corners 12">
            <a:extLst>
              <a:ext uri="{FF2B5EF4-FFF2-40B4-BE49-F238E27FC236}">
                <a16:creationId xmlns:a16="http://schemas.microsoft.com/office/drawing/2014/main" id="{CBED33F8-5570-4B9A-BCBE-C2BD3F01D330}"/>
              </a:ext>
            </a:extLst>
          </p:cNvPr>
          <p:cNvSpPr/>
          <p:nvPr/>
        </p:nvSpPr>
        <p:spPr>
          <a:xfrm>
            <a:off x="2857500" y="2397948"/>
            <a:ext cx="1530350" cy="65215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38" name="Connector: Curved 37">
            <a:extLst>
              <a:ext uri="{FF2B5EF4-FFF2-40B4-BE49-F238E27FC236}">
                <a16:creationId xmlns:a16="http://schemas.microsoft.com/office/drawing/2014/main" id="{42CD502A-B07B-4995-AAD3-F627E611C0D1}"/>
              </a:ext>
            </a:extLst>
          </p:cNvPr>
          <p:cNvCxnSpPr>
            <a:cxnSpLocks/>
            <a:stCxn id="40" idx="0"/>
            <a:endCxn id="39" idx="1"/>
          </p:cNvCxnSpPr>
          <p:nvPr/>
        </p:nvCxnSpPr>
        <p:spPr>
          <a:xfrm rot="5400000" flipH="1" flipV="1">
            <a:off x="5031205" y="1647718"/>
            <a:ext cx="697551" cy="787287"/>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13B85B7D-2DA6-4DEC-AED6-C445B9659C72}"/>
              </a:ext>
            </a:extLst>
          </p:cNvPr>
          <p:cNvSpPr/>
          <p:nvPr/>
        </p:nvSpPr>
        <p:spPr>
          <a:xfrm>
            <a:off x="5773624" y="1401233"/>
            <a:ext cx="1865426" cy="58270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Arguments</a:t>
            </a:r>
            <a:endParaRPr lang="ar-EG" sz="2800" b="1" dirty="0"/>
          </a:p>
        </p:txBody>
      </p:sp>
      <p:sp>
        <p:nvSpPr>
          <p:cNvPr id="40" name="Rectangle: Rounded Corners 39">
            <a:extLst>
              <a:ext uri="{FF2B5EF4-FFF2-40B4-BE49-F238E27FC236}">
                <a16:creationId xmlns:a16="http://schemas.microsoft.com/office/drawing/2014/main" id="{63E77C74-70B2-4731-A841-44234B7C5D48}"/>
              </a:ext>
            </a:extLst>
          </p:cNvPr>
          <p:cNvSpPr/>
          <p:nvPr/>
        </p:nvSpPr>
        <p:spPr>
          <a:xfrm>
            <a:off x="4495799" y="2390136"/>
            <a:ext cx="981076" cy="65215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50" name="Connector: Curved 49">
            <a:extLst>
              <a:ext uri="{FF2B5EF4-FFF2-40B4-BE49-F238E27FC236}">
                <a16:creationId xmlns:a16="http://schemas.microsoft.com/office/drawing/2014/main" id="{2532787E-B8B2-43DF-9FD9-D1B2E46CEDCB}"/>
              </a:ext>
            </a:extLst>
          </p:cNvPr>
          <p:cNvCxnSpPr>
            <a:cxnSpLocks/>
            <a:stCxn id="52" idx="0"/>
            <a:endCxn id="51" idx="0"/>
          </p:cNvCxnSpPr>
          <p:nvPr/>
        </p:nvCxnSpPr>
        <p:spPr>
          <a:xfrm rot="16200000" flipH="1">
            <a:off x="7160095" y="1667625"/>
            <a:ext cx="635222" cy="2095868"/>
          </a:xfrm>
          <a:prstGeom prst="curvedConnector3">
            <a:avLst>
              <a:gd name="adj1" fmla="val -35987"/>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2DD4EFF1-DA30-4491-9F05-F9E7D431A0AA}"/>
              </a:ext>
            </a:extLst>
          </p:cNvPr>
          <p:cNvSpPr/>
          <p:nvPr/>
        </p:nvSpPr>
        <p:spPr>
          <a:xfrm>
            <a:off x="7537449" y="3033170"/>
            <a:ext cx="1976381" cy="54544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Expression</a:t>
            </a:r>
            <a:endParaRPr lang="ar-EG" sz="2800" b="1" dirty="0"/>
          </a:p>
        </p:txBody>
      </p:sp>
      <p:sp>
        <p:nvSpPr>
          <p:cNvPr id="52" name="Rectangle: Rounded Corners 51">
            <a:extLst>
              <a:ext uri="{FF2B5EF4-FFF2-40B4-BE49-F238E27FC236}">
                <a16:creationId xmlns:a16="http://schemas.microsoft.com/office/drawing/2014/main" id="{92F1E915-0971-4137-95B3-0F2AC38EAACA}"/>
              </a:ext>
            </a:extLst>
          </p:cNvPr>
          <p:cNvSpPr/>
          <p:nvPr/>
        </p:nvSpPr>
        <p:spPr>
          <a:xfrm>
            <a:off x="5798344" y="2397948"/>
            <a:ext cx="1262855" cy="63522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63" name="Connector: Curved 62">
            <a:extLst>
              <a:ext uri="{FF2B5EF4-FFF2-40B4-BE49-F238E27FC236}">
                <a16:creationId xmlns:a16="http://schemas.microsoft.com/office/drawing/2014/main" id="{5433F33B-7178-4A78-8C8D-DE0BB4C7F88A}"/>
              </a:ext>
            </a:extLst>
          </p:cNvPr>
          <p:cNvCxnSpPr>
            <a:cxnSpLocks/>
            <a:stCxn id="65" idx="1"/>
            <a:endCxn id="64" idx="1"/>
          </p:cNvCxnSpPr>
          <p:nvPr/>
        </p:nvCxnSpPr>
        <p:spPr>
          <a:xfrm rot="10800000" flipV="1">
            <a:off x="804265" y="2724023"/>
            <a:ext cx="702275" cy="2623203"/>
          </a:xfrm>
          <a:prstGeom prst="curvedConnector3">
            <a:avLst>
              <a:gd name="adj1" fmla="val 132551"/>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4801B5F0-0202-4D1D-8972-5E776A7374B2}"/>
              </a:ext>
            </a:extLst>
          </p:cNvPr>
          <p:cNvSpPr/>
          <p:nvPr/>
        </p:nvSpPr>
        <p:spPr>
          <a:xfrm>
            <a:off x="804264" y="4985796"/>
            <a:ext cx="5167912" cy="72286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a:solidFill>
                  <a:srgbClr val="DCDCAA"/>
                </a:solidFill>
                <a:latin typeface="Consolas" panose="020B0609020204030204" pitchFamily="49" charset="0"/>
              </a:rPr>
              <a:t>print</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type</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sum</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&gt;&gt; </a:t>
            </a:r>
            <a:r>
              <a:rPr lang="en-US" dirty="0">
                <a:latin typeface="Consolas" panose="020B0609020204030204" pitchFamily="49" charset="0"/>
              </a:rPr>
              <a:t>&lt;class 'function'&gt;</a:t>
            </a:r>
            <a:endParaRPr lang="en-US" sz="1600" b="0" dirty="0">
              <a:solidFill>
                <a:srgbClr val="D4D4D4"/>
              </a:solidFill>
              <a:effectLst/>
              <a:latin typeface="Consolas" panose="020B0609020204030204" pitchFamily="49" charset="0"/>
            </a:endParaRPr>
          </a:p>
        </p:txBody>
      </p:sp>
      <p:sp>
        <p:nvSpPr>
          <p:cNvPr id="65" name="Rectangle: Rounded Corners 64">
            <a:extLst>
              <a:ext uri="{FF2B5EF4-FFF2-40B4-BE49-F238E27FC236}">
                <a16:creationId xmlns:a16="http://schemas.microsoft.com/office/drawing/2014/main" id="{E667F72E-CC37-47F1-A8D7-8F47775319E1}"/>
              </a:ext>
            </a:extLst>
          </p:cNvPr>
          <p:cNvSpPr/>
          <p:nvPr/>
        </p:nvSpPr>
        <p:spPr>
          <a:xfrm>
            <a:off x="1506539" y="2397947"/>
            <a:ext cx="988162" cy="65215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87361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6E9B385F-D238-4AC9-8424-0C307AAC9C17}"/>
              </a:ext>
            </a:extLst>
          </p:cNvPr>
          <p:cNvSpPr txBox="1"/>
          <p:nvPr/>
        </p:nvSpPr>
        <p:spPr>
          <a:xfrm>
            <a:off x="1257299" y="2459504"/>
            <a:ext cx="9677400" cy="1938992"/>
          </a:xfrm>
          <a:prstGeom prst="rect">
            <a:avLst/>
          </a:prstGeom>
          <a:noFill/>
        </p:spPr>
        <p:txBody>
          <a:bodyPr wrap="square">
            <a:spAutoFit/>
          </a:bodyPr>
          <a:lstStyle/>
          <a:p>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10</a:t>
            </a:r>
            <a:endParaRPr lang="en-US" sz="4000" b="0" dirty="0">
              <a:solidFill>
                <a:srgbClr val="D4D4D4"/>
              </a:solidFill>
              <a:effectLst/>
              <a:latin typeface="Consolas" panose="020B0609020204030204" pitchFamily="49" charset="0"/>
            </a:endParaRPr>
          </a:p>
          <a:p>
            <a:r>
              <a:rPr lang="en-US" sz="4000" b="0" dirty="0">
                <a:solidFill>
                  <a:srgbClr val="C586C0"/>
                </a:solidFill>
                <a:effectLst/>
                <a:latin typeface="Consolas" panose="020B0609020204030204" pitchFamily="49" charset="0"/>
              </a:rPr>
              <a:t>if</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&gt; </a:t>
            </a:r>
            <a:r>
              <a:rPr lang="en-US" sz="4000" b="0" dirty="0">
                <a:solidFill>
                  <a:srgbClr val="B5CEA8"/>
                </a:solidFill>
                <a:effectLst/>
                <a:latin typeface="Consolas" panose="020B0609020204030204" pitchFamily="49" charset="0"/>
              </a:rPr>
              <a:t>5</a:t>
            </a:r>
            <a:r>
              <a:rPr lang="en-US" sz="4000" b="0" dirty="0">
                <a:solidFill>
                  <a:srgbClr val="D4D4D4"/>
                </a:solidFill>
                <a:effectLst/>
                <a:latin typeface="Consolas" panose="020B0609020204030204" pitchFamily="49" charset="0"/>
              </a:rPr>
              <a:t>:</a:t>
            </a:r>
          </a:p>
          <a:p>
            <a:r>
              <a:rPr lang="en-US" sz="4000" b="0" dirty="0">
                <a:solidFill>
                  <a:srgbClr val="D4D4D4"/>
                </a:solidFill>
                <a:effectLst/>
                <a:latin typeface="Consolas" panose="020B0609020204030204" pitchFamily="49" charset="0"/>
              </a:rPr>
              <a:t>    </a:t>
            </a:r>
            <a:r>
              <a:rPr lang="en-US" sz="4000" b="0" dirty="0">
                <a:solidFill>
                  <a:srgbClr val="DCDCAA"/>
                </a:solidFill>
                <a:effectLst/>
                <a:latin typeface="Consolas" panose="020B0609020204030204" pitchFamily="49" charset="0"/>
              </a:rPr>
              <a:t>print</a:t>
            </a:r>
            <a:r>
              <a:rPr lang="en-US" sz="4000" b="0" dirty="0">
                <a:solidFill>
                  <a:srgbClr val="D4D4D4"/>
                </a:solidFill>
                <a:effectLst/>
                <a:latin typeface="Consolas" panose="020B0609020204030204" pitchFamily="49" charset="0"/>
              </a:rPr>
              <a:t>(</a:t>
            </a:r>
            <a:r>
              <a:rPr lang="en-US" sz="4000" b="0" dirty="0">
                <a:solidFill>
                  <a:srgbClr val="CE9178"/>
                </a:solidFill>
                <a:effectLst/>
                <a:latin typeface="Consolas" panose="020B0609020204030204" pitchFamily="49" charset="0"/>
              </a:rPr>
              <a:t>"x is greater than 5"</a:t>
            </a:r>
            <a:r>
              <a:rPr lang="en-US" sz="4000" b="0" dirty="0">
                <a:solidFill>
                  <a:srgbClr val="D4D4D4"/>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23C81BAD-B752-4312-9893-6C07D67855D4}"/>
              </a:ext>
            </a:extLst>
          </p:cNvPr>
          <p:cNvSpPr/>
          <p:nvPr/>
        </p:nvSpPr>
        <p:spPr>
          <a:xfrm>
            <a:off x="2327728" y="3689351"/>
            <a:ext cx="8225972" cy="70914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FC936D7E-D206-4408-985D-1F3F404BDCD3}"/>
              </a:ext>
            </a:extLst>
          </p:cNvPr>
          <p:cNvSpPr/>
          <p:nvPr/>
        </p:nvSpPr>
        <p:spPr>
          <a:xfrm>
            <a:off x="5816598" y="2115879"/>
            <a:ext cx="4815960" cy="105277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The code to be executed if the condition is true</a:t>
            </a:r>
            <a:endParaRPr lang="ar-EG" sz="3200" b="1" dirty="0"/>
          </a:p>
        </p:txBody>
      </p:sp>
      <p:cxnSp>
        <p:nvCxnSpPr>
          <p:cNvPr id="11" name="Connector: Curved 10">
            <a:extLst>
              <a:ext uri="{FF2B5EF4-FFF2-40B4-BE49-F238E27FC236}">
                <a16:creationId xmlns:a16="http://schemas.microsoft.com/office/drawing/2014/main" id="{7749F205-1E26-42C9-9A99-051C1421BCAB}"/>
              </a:ext>
            </a:extLst>
          </p:cNvPr>
          <p:cNvCxnSpPr>
            <a:cxnSpLocks/>
            <a:stCxn id="7" idx="0"/>
            <a:endCxn id="10" idx="2"/>
          </p:cNvCxnSpPr>
          <p:nvPr/>
        </p:nvCxnSpPr>
        <p:spPr>
          <a:xfrm rot="5400000" flipH="1" flipV="1">
            <a:off x="7072296" y="2537069"/>
            <a:ext cx="520701" cy="1783864"/>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838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wheel(1)">
                                      <p:cBhvr>
                                        <p:cTn id="15" dur="500"/>
                                        <p:tgtEl>
                                          <p:spTgt spid="10">
                                            <p:bg/>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uiExpand="1" build="p"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9" name="TextBox 8">
            <a:extLst>
              <a:ext uri="{FF2B5EF4-FFF2-40B4-BE49-F238E27FC236}">
                <a16:creationId xmlns:a16="http://schemas.microsoft.com/office/drawing/2014/main" id="{7A465193-96FE-4CE6-92FC-BE05E5A606C8}"/>
              </a:ext>
            </a:extLst>
          </p:cNvPr>
          <p:cNvSpPr txBox="1"/>
          <p:nvPr/>
        </p:nvSpPr>
        <p:spPr>
          <a:xfrm>
            <a:off x="1544524" y="2397948"/>
            <a:ext cx="8803538" cy="2062103"/>
          </a:xfrm>
          <a:prstGeom prst="rect">
            <a:avLst/>
          </a:prstGeom>
          <a:noFill/>
        </p:spPr>
        <p:txBody>
          <a:bodyPr wrap="square">
            <a:spAutoFit/>
          </a:bodyPr>
          <a:lstStyle/>
          <a:p>
            <a:r>
              <a:rPr lang="es-ES" sz="3200" b="0" dirty="0">
                <a:solidFill>
                  <a:srgbClr val="9CDCFE"/>
                </a:solidFill>
                <a:effectLst/>
                <a:latin typeface="Consolas" panose="020B0609020204030204" pitchFamily="49" charset="0"/>
              </a:rPr>
              <a:t>sum</a:t>
            </a:r>
            <a:r>
              <a:rPr lang="es-ES" sz="3200" b="0" dirty="0">
                <a:solidFill>
                  <a:srgbClr val="D4D4D4"/>
                </a:solidFill>
                <a:effectLst/>
                <a:latin typeface="Consolas" panose="020B0609020204030204" pitchFamily="49" charset="0"/>
              </a:rPr>
              <a:t> = </a:t>
            </a:r>
            <a:r>
              <a:rPr lang="es-ES" sz="3200" b="0" dirty="0">
                <a:solidFill>
                  <a:srgbClr val="569CD6"/>
                </a:solidFill>
                <a:effectLst/>
                <a:latin typeface="Consolas" panose="020B0609020204030204" pitchFamily="49" charset="0"/>
              </a:rPr>
              <a:t>lambda</a:t>
            </a:r>
            <a:r>
              <a:rPr lang="es-ES" sz="3200" b="0" dirty="0">
                <a:solidFill>
                  <a:srgbClr val="D4D4D4"/>
                </a:solidFill>
                <a:effectLst/>
                <a:latin typeface="Consolas" panose="020B0609020204030204" pitchFamily="49" charset="0"/>
              </a:rPr>
              <a:t> </a:t>
            </a:r>
            <a:r>
              <a:rPr lang="es-ES" sz="3200" b="0" dirty="0">
                <a:solidFill>
                  <a:srgbClr val="9CDCFE"/>
                </a:solidFill>
                <a:effectLst/>
                <a:latin typeface="Consolas" panose="020B0609020204030204" pitchFamily="49" charset="0"/>
              </a:rPr>
              <a:t>x</a:t>
            </a:r>
            <a:r>
              <a:rPr lang="es-ES" sz="3200" b="0" dirty="0">
                <a:solidFill>
                  <a:srgbClr val="D4D4D4"/>
                </a:solidFill>
                <a:effectLst/>
                <a:latin typeface="Consolas" panose="020B0609020204030204" pitchFamily="49" charset="0"/>
              </a:rPr>
              <a:t>, </a:t>
            </a:r>
            <a:r>
              <a:rPr lang="es-ES" sz="3200" b="0" dirty="0">
                <a:solidFill>
                  <a:srgbClr val="9CDCFE"/>
                </a:solidFill>
                <a:effectLst/>
                <a:latin typeface="Consolas" panose="020B0609020204030204" pitchFamily="49" charset="0"/>
              </a:rPr>
              <a:t>y</a:t>
            </a:r>
            <a:r>
              <a:rPr lang="es-ES" sz="3200" b="0" dirty="0">
                <a:solidFill>
                  <a:srgbClr val="D4D4D4"/>
                </a:solidFill>
                <a:effectLst/>
                <a:latin typeface="Consolas" panose="020B0609020204030204" pitchFamily="49" charset="0"/>
              </a:rPr>
              <a:t>: </a:t>
            </a:r>
            <a:r>
              <a:rPr lang="es-ES" sz="3200" b="0" dirty="0">
                <a:solidFill>
                  <a:srgbClr val="9CDCFE"/>
                </a:solidFill>
                <a:effectLst/>
                <a:latin typeface="Consolas" panose="020B0609020204030204" pitchFamily="49" charset="0"/>
              </a:rPr>
              <a:t>x</a:t>
            </a:r>
            <a:r>
              <a:rPr lang="es-ES" sz="3200" b="0" dirty="0">
                <a:solidFill>
                  <a:srgbClr val="D4D4D4"/>
                </a:solidFill>
                <a:effectLst/>
                <a:latin typeface="Consolas" panose="020B0609020204030204" pitchFamily="49" charset="0"/>
              </a:rPr>
              <a:t> + </a:t>
            </a:r>
            <a:r>
              <a:rPr lang="es-ES" sz="3200" b="0" dirty="0">
                <a:solidFill>
                  <a:srgbClr val="9CDCFE"/>
                </a:solidFill>
                <a:effectLst/>
                <a:latin typeface="Consolas" panose="020B0609020204030204" pitchFamily="49" charset="0"/>
              </a:rPr>
              <a:t>y</a:t>
            </a:r>
            <a:endParaRPr lang="es-ES" sz="3200" b="0" dirty="0">
              <a:solidFill>
                <a:srgbClr val="D4D4D4"/>
              </a:solidFill>
              <a:effectLst/>
              <a:latin typeface="Consolas" panose="020B0609020204030204" pitchFamily="49" charset="0"/>
            </a:endParaRPr>
          </a:p>
          <a:p>
            <a:br>
              <a:rPr lang="es-ES" sz="3200" b="0" dirty="0">
                <a:solidFill>
                  <a:srgbClr val="D4D4D4"/>
                </a:solidFill>
                <a:effectLst/>
                <a:latin typeface="Consolas" panose="020B0609020204030204" pitchFamily="49" charset="0"/>
              </a:rPr>
            </a:br>
            <a:r>
              <a:rPr lang="es-ES" sz="3200" b="0" dirty="0">
                <a:solidFill>
                  <a:srgbClr val="9CDCFE"/>
                </a:solidFill>
                <a:effectLst/>
                <a:latin typeface="Consolas" panose="020B0609020204030204" pitchFamily="49" charset="0"/>
              </a:rPr>
              <a:t>result</a:t>
            </a:r>
            <a:r>
              <a:rPr lang="es-ES" sz="3200" b="0" dirty="0">
                <a:solidFill>
                  <a:srgbClr val="D4D4D4"/>
                </a:solidFill>
                <a:effectLst/>
                <a:latin typeface="Consolas" panose="020B0609020204030204" pitchFamily="49" charset="0"/>
              </a:rPr>
              <a:t> = </a:t>
            </a:r>
            <a:r>
              <a:rPr lang="es-ES" sz="3200" b="0" dirty="0">
                <a:solidFill>
                  <a:srgbClr val="9CDCFE"/>
                </a:solidFill>
                <a:effectLst/>
                <a:latin typeface="Consolas" panose="020B0609020204030204" pitchFamily="49" charset="0"/>
              </a:rPr>
              <a:t>sum</a:t>
            </a:r>
            <a:r>
              <a:rPr lang="es-ES" sz="3200" b="0" dirty="0">
                <a:solidFill>
                  <a:srgbClr val="D4D4D4"/>
                </a:solidFill>
                <a:effectLst/>
                <a:latin typeface="Consolas" panose="020B0609020204030204" pitchFamily="49" charset="0"/>
              </a:rPr>
              <a:t>(</a:t>
            </a:r>
            <a:r>
              <a:rPr lang="es-ES" sz="3200" b="0" dirty="0">
                <a:solidFill>
                  <a:srgbClr val="B5CEA8"/>
                </a:solidFill>
                <a:effectLst/>
                <a:latin typeface="Consolas" panose="020B0609020204030204" pitchFamily="49" charset="0"/>
              </a:rPr>
              <a:t>3</a:t>
            </a:r>
            <a:r>
              <a:rPr lang="es-ES" sz="3200" b="0" dirty="0">
                <a:solidFill>
                  <a:srgbClr val="D4D4D4"/>
                </a:solidFill>
                <a:effectLst/>
                <a:latin typeface="Consolas" panose="020B0609020204030204" pitchFamily="49" charset="0"/>
              </a:rPr>
              <a:t>, </a:t>
            </a:r>
            <a:r>
              <a:rPr lang="es-ES" sz="3200" b="0" dirty="0">
                <a:solidFill>
                  <a:srgbClr val="B5CEA8"/>
                </a:solidFill>
                <a:effectLst/>
                <a:latin typeface="Consolas" panose="020B0609020204030204" pitchFamily="49" charset="0"/>
              </a:rPr>
              <a:t>5</a:t>
            </a:r>
            <a:r>
              <a:rPr lang="es-ES" sz="3200" b="0" dirty="0">
                <a:solidFill>
                  <a:srgbClr val="D4D4D4"/>
                </a:solidFill>
                <a:effectLst/>
                <a:latin typeface="Consolas" panose="020B0609020204030204" pitchFamily="49" charset="0"/>
              </a:rPr>
              <a:t>)</a:t>
            </a:r>
          </a:p>
          <a:p>
            <a:r>
              <a:rPr lang="es-ES" sz="3200" b="0" dirty="0">
                <a:solidFill>
                  <a:srgbClr val="DCDCAA"/>
                </a:solidFill>
                <a:effectLst/>
                <a:latin typeface="Consolas" panose="020B0609020204030204" pitchFamily="49" charset="0"/>
              </a:rPr>
              <a:t>print</a:t>
            </a:r>
            <a:r>
              <a:rPr lang="es-ES" sz="3200" b="0" dirty="0">
                <a:solidFill>
                  <a:srgbClr val="D4D4D4"/>
                </a:solidFill>
                <a:effectLst/>
                <a:latin typeface="Consolas" panose="020B0609020204030204" pitchFamily="49" charset="0"/>
              </a:rPr>
              <a:t>(</a:t>
            </a:r>
            <a:r>
              <a:rPr lang="es-ES" sz="3200" b="0" dirty="0">
                <a:solidFill>
                  <a:srgbClr val="9CDCFE"/>
                </a:solidFill>
                <a:effectLst/>
                <a:latin typeface="Consolas" panose="020B0609020204030204" pitchFamily="49" charset="0"/>
              </a:rPr>
              <a:t>result</a:t>
            </a:r>
            <a:r>
              <a:rPr lang="es-ES" sz="3200" b="0" dirty="0">
                <a:solidFill>
                  <a:srgbClr val="D4D4D4"/>
                </a:solidFill>
                <a:effectLst/>
                <a:latin typeface="Consolas" panose="020B0609020204030204" pitchFamily="49" charset="0"/>
              </a:rPr>
              <a:t>)</a:t>
            </a:r>
          </a:p>
        </p:txBody>
      </p:sp>
      <p:sp>
        <p:nvSpPr>
          <p:cNvPr id="78" name="TextBox 77">
            <a:extLst>
              <a:ext uri="{FF2B5EF4-FFF2-40B4-BE49-F238E27FC236}">
                <a16:creationId xmlns:a16="http://schemas.microsoft.com/office/drawing/2014/main" id="{B0422B8B-4350-44D8-89AA-ED66E86A2ACA}"/>
              </a:ext>
            </a:extLst>
          </p:cNvPr>
          <p:cNvSpPr txBox="1"/>
          <p:nvPr/>
        </p:nvSpPr>
        <p:spPr>
          <a:xfrm>
            <a:off x="1544524" y="4814120"/>
            <a:ext cx="6096000"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8</a:t>
            </a:r>
            <a:endParaRPr lang="ar-EG" sz="2800" dirty="0"/>
          </a:p>
        </p:txBody>
      </p:sp>
    </p:spTree>
    <p:extLst>
      <p:ext uri="{BB962C8B-B14F-4D97-AF65-F5344CB8AC3E}">
        <p14:creationId xmlns:p14="http://schemas.microsoft.com/office/powerpoint/2010/main" val="18267702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544524" y="2305615"/>
            <a:ext cx="9961676" cy="2246769"/>
          </a:xfrm>
          <a:prstGeom prst="rect">
            <a:avLst/>
          </a:prstGeom>
          <a:noFill/>
        </p:spPr>
        <p:txBody>
          <a:bodyPr wrap="square">
            <a:spAutoFit/>
          </a:bodyPr>
          <a:lstStyle/>
          <a:p>
            <a:r>
              <a:rPr lang="en-US" sz="2800" b="0" dirty="0">
                <a:solidFill>
                  <a:srgbClr val="9CDCFE"/>
                </a:solidFill>
                <a:effectLst/>
                <a:latin typeface="Consolas" panose="020B0609020204030204" pitchFamily="49" charset="0"/>
              </a:rPr>
              <a:t>numbers</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3</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1</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4</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1</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5</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9</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2</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6</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5</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3</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5</a:t>
            </a:r>
            <a:r>
              <a:rPr lang="en-US" sz="2800" b="0" dirty="0">
                <a:solidFill>
                  <a:srgbClr val="D4D4D4"/>
                </a:solidFill>
                <a:effectLst/>
                <a:latin typeface="Consolas" panose="020B0609020204030204" pitchFamily="49" charset="0"/>
              </a:rPr>
              <a:t>]</a:t>
            </a:r>
          </a:p>
          <a:p>
            <a:endParaRPr lang="en-US" sz="2800" b="0" dirty="0">
              <a:solidFill>
                <a:srgbClr val="9CDCFE"/>
              </a:solidFill>
              <a:effectLst/>
              <a:latin typeface="Consolas" panose="020B0609020204030204" pitchFamily="49" charset="0"/>
            </a:endParaRPr>
          </a:p>
          <a:p>
            <a:r>
              <a:rPr lang="en-US" sz="2800" b="0" dirty="0" err="1">
                <a:solidFill>
                  <a:srgbClr val="9CDCFE"/>
                </a:solidFill>
                <a:effectLst/>
                <a:latin typeface="Consolas" panose="020B0609020204030204" pitchFamily="49" charset="0"/>
              </a:rPr>
              <a:t>sorted_numbers</a:t>
            </a:r>
            <a:r>
              <a:rPr lang="en-US" sz="2800" b="0" dirty="0">
                <a:solidFill>
                  <a:srgbClr val="D4D4D4"/>
                </a:solidFill>
                <a:effectLst/>
                <a:latin typeface="Consolas" panose="020B0609020204030204" pitchFamily="49" charset="0"/>
              </a:rPr>
              <a:t> = </a:t>
            </a:r>
            <a:r>
              <a:rPr lang="en-US" sz="2800" b="0" dirty="0">
                <a:solidFill>
                  <a:srgbClr val="DCDCAA"/>
                </a:solidFill>
                <a:effectLst/>
                <a:latin typeface="Consolas" panose="020B0609020204030204" pitchFamily="49" charset="0"/>
              </a:rPr>
              <a:t>sorted</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numbers</a:t>
            </a:r>
            <a:r>
              <a:rPr lang="en-US" sz="2800" b="0" dirty="0">
                <a:solidFill>
                  <a:srgbClr val="D4D4D4"/>
                </a:solidFill>
                <a:effectLst/>
                <a:latin typeface="Consolas" panose="020B0609020204030204" pitchFamily="49" charset="0"/>
              </a:rPr>
              <a:t>)</a:t>
            </a:r>
          </a:p>
          <a:p>
            <a:endParaRPr lang="en-US" sz="2800" b="0" dirty="0">
              <a:solidFill>
                <a:srgbClr val="D4D4D4"/>
              </a:solidFill>
              <a:effectLst/>
              <a:latin typeface="Consolas" panose="020B0609020204030204" pitchFamily="49" charset="0"/>
            </a:endParaRP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err="1">
                <a:solidFill>
                  <a:srgbClr val="9CDCFE"/>
                </a:solidFill>
                <a:effectLst/>
                <a:latin typeface="Consolas" panose="020B0609020204030204" pitchFamily="49" charset="0"/>
              </a:rPr>
              <a:t>sorted_numbers</a:t>
            </a:r>
            <a:r>
              <a:rPr lang="en-US" sz="28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178A78C-5811-4CA2-B569-3486D36D5D4A}"/>
              </a:ext>
            </a:extLst>
          </p:cNvPr>
          <p:cNvSpPr txBox="1"/>
          <p:nvPr/>
        </p:nvSpPr>
        <p:spPr>
          <a:xfrm>
            <a:off x="1544524" y="4958834"/>
            <a:ext cx="7993176" cy="461665"/>
          </a:xfrm>
          <a:prstGeom prst="rect">
            <a:avLst/>
          </a:prstGeom>
          <a:noFill/>
        </p:spPr>
        <p:txBody>
          <a:bodyPr wrap="square">
            <a:spAutoFit/>
          </a:bodyPr>
          <a:lstStyle/>
          <a:p>
            <a:r>
              <a:rPr lang="en-US" sz="2400" dirty="0">
                <a:solidFill>
                  <a:schemeClr val="bg1"/>
                </a:solidFill>
                <a:latin typeface="Consolas" panose="020B0609020204030204" pitchFamily="49" charset="0"/>
              </a:rPr>
              <a:t>&gt;&gt; [1, 1, 2, 3, 3, 4, 5, 5, 5, 6, 9]</a:t>
            </a:r>
            <a:endParaRPr lang="ar-EG" sz="2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322663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544524" y="2305615"/>
            <a:ext cx="10126776" cy="2246769"/>
          </a:xfrm>
          <a:prstGeom prst="rect">
            <a:avLst/>
          </a:prstGeom>
          <a:noFill/>
        </p:spPr>
        <p:txBody>
          <a:bodyPr wrap="square">
            <a:spAutoFit/>
          </a:bodyPr>
          <a:lstStyle/>
          <a:p>
            <a:r>
              <a:rPr lang="en-US" sz="2800" b="0" dirty="0">
                <a:solidFill>
                  <a:srgbClr val="9CDCFE"/>
                </a:solidFill>
                <a:effectLst/>
                <a:latin typeface="Consolas" panose="020B0609020204030204" pitchFamily="49" charset="0"/>
              </a:rPr>
              <a:t>numbers</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3</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1</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4</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1</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5</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9</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2</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6</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5</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3</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5</a:t>
            </a:r>
            <a:r>
              <a:rPr lang="en-US" sz="2800" b="0" dirty="0">
                <a:solidFill>
                  <a:srgbClr val="D4D4D4"/>
                </a:solidFill>
                <a:effectLst/>
                <a:latin typeface="Consolas" panose="020B0609020204030204" pitchFamily="49" charset="0"/>
              </a:rPr>
              <a:t>]</a:t>
            </a:r>
          </a:p>
          <a:p>
            <a:endParaRPr lang="en-US" sz="2800" b="0" dirty="0">
              <a:solidFill>
                <a:srgbClr val="9CDCFE"/>
              </a:solidFill>
              <a:effectLst/>
              <a:latin typeface="Consolas" panose="020B0609020204030204" pitchFamily="49" charset="0"/>
            </a:endParaRPr>
          </a:p>
          <a:p>
            <a:r>
              <a:rPr lang="en-US" sz="2800" b="0" dirty="0" err="1">
                <a:solidFill>
                  <a:srgbClr val="9CDCFE"/>
                </a:solidFill>
                <a:effectLst/>
                <a:latin typeface="Consolas" panose="020B0609020204030204" pitchFamily="49" charset="0"/>
              </a:rPr>
              <a:t>sorted_numbers</a:t>
            </a:r>
            <a:r>
              <a:rPr lang="en-US" sz="2800" b="0" dirty="0">
                <a:solidFill>
                  <a:srgbClr val="D4D4D4"/>
                </a:solidFill>
                <a:effectLst/>
                <a:latin typeface="Consolas" panose="020B0609020204030204" pitchFamily="49" charset="0"/>
              </a:rPr>
              <a:t> = </a:t>
            </a:r>
            <a:r>
              <a:rPr lang="en-US" sz="2800" b="0" dirty="0">
                <a:solidFill>
                  <a:srgbClr val="DCDCAA"/>
                </a:solidFill>
                <a:effectLst/>
                <a:latin typeface="Consolas" panose="020B0609020204030204" pitchFamily="49" charset="0"/>
              </a:rPr>
              <a:t>sorted</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numbers</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key</a:t>
            </a:r>
            <a:r>
              <a:rPr lang="en-US" sz="2800" b="0" dirty="0">
                <a:solidFill>
                  <a:srgbClr val="D4D4D4"/>
                </a:solidFill>
                <a:effectLst/>
                <a:latin typeface="Consolas" panose="020B0609020204030204" pitchFamily="49" charset="0"/>
              </a:rPr>
              <a:t>=</a:t>
            </a:r>
            <a:r>
              <a:rPr lang="en-US" sz="2800" b="0" dirty="0">
                <a:solidFill>
                  <a:srgbClr val="569CD6"/>
                </a:solidFill>
                <a:effectLst/>
                <a:latin typeface="Consolas" panose="020B0609020204030204" pitchFamily="49" charset="0"/>
              </a:rPr>
              <a:t>lambda</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x</a:t>
            </a:r>
            <a:r>
              <a:rPr lang="en-US" sz="2800" b="0" dirty="0">
                <a:solidFill>
                  <a:srgbClr val="D4D4D4"/>
                </a:solidFill>
                <a:effectLst/>
                <a:latin typeface="Consolas" panose="020B0609020204030204" pitchFamily="49" charset="0"/>
              </a:rPr>
              <a:t>: -x)</a:t>
            </a:r>
          </a:p>
          <a:p>
            <a:endParaRPr lang="en-US" sz="2800" b="0" dirty="0">
              <a:solidFill>
                <a:srgbClr val="D4D4D4"/>
              </a:solidFill>
              <a:effectLst/>
              <a:latin typeface="Consolas" panose="020B0609020204030204" pitchFamily="49" charset="0"/>
            </a:endParaRP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err="1">
                <a:solidFill>
                  <a:srgbClr val="9CDCFE"/>
                </a:solidFill>
                <a:effectLst/>
                <a:latin typeface="Consolas" panose="020B0609020204030204" pitchFamily="49" charset="0"/>
              </a:rPr>
              <a:t>sorted_numbers</a:t>
            </a:r>
            <a:r>
              <a:rPr lang="en-US" sz="2800" b="0" dirty="0">
                <a:solidFill>
                  <a:srgbClr val="D4D4D4"/>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207E267-E47C-47D3-A535-69E3194F680A}"/>
              </a:ext>
            </a:extLst>
          </p:cNvPr>
          <p:cNvSpPr txBox="1"/>
          <p:nvPr/>
        </p:nvSpPr>
        <p:spPr>
          <a:xfrm>
            <a:off x="1544524" y="4958834"/>
            <a:ext cx="7993176" cy="461665"/>
          </a:xfrm>
          <a:prstGeom prst="rect">
            <a:avLst/>
          </a:prstGeom>
          <a:noFill/>
        </p:spPr>
        <p:txBody>
          <a:bodyPr wrap="square">
            <a:spAutoFit/>
          </a:bodyPr>
          <a:lstStyle/>
          <a:p>
            <a:r>
              <a:rPr lang="en-US" sz="2400" dirty="0">
                <a:solidFill>
                  <a:schemeClr val="bg1"/>
                </a:solidFill>
                <a:latin typeface="Consolas" panose="020B0609020204030204" pitchFamily="49" charset="0"/>
              </a:rPr>
              <a:t>&gt;&gt; [9, 6, 5, 5, 5, 4, 3, 3, 2, 1, 1]</a:t>
            </a:r>
            <a:endParaRPr lang="ar-EG" sz="2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367104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544524" y="2305615"/>
            <a:ext cx="10126776" cy="1815882"/>
          </a:xfrm>
          <a:prstGeom prst="rect">
            <a:avLst/>
          </a:prstGeom>
          <a:noFill/>
        </p:spPr>
        <p:txBody>
          <a:bodyPr wrap="square">
            <a:spAutoFit/>
          </a:bodyPr>
          <a:lstStyle/>
          <a:p>
            <a:r>
              <a:rPr lang="en-US" sz="2800" b="0" dirty="0">
                <a:solidFill>
                  <a:srgbClr val="9CDCFE"/>
                </a:solidFill>
                <a:effectLst/>
                <a:latin typeface="Consolas" panose="020B0609020204030204" pitchFamily="49" charset="0"/>
              </a:rPr>
              <a:t>fruits</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'banana'</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'apple'</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'orange'</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'kiwi’</a:t>
            </a:r>
            <a:r>
              <a:rPr lang="en-US" sz="2800" b="0" dirty="0">
                <a:solidFill>
                  <a:srgbClr val="D4D4D4"/>
                </a:solidFill>
                <a:effectLst/>
                <a:latin typeface="Consolas" panose="020B0609020204030204" pitchFamily="49" charset="0"/>
              </a:rPr>
              <a:t>]</a:t>
            </a:r>
          </a:p>
          <a:p>
            <a:endParaRPr lang="en-US" sz="2800" b="0" dirty="0">
              <a:solidFill>
                <a:srgbClr val="D4D4D4"/>
              </a:solidFill>
              <a:effectLst/>
              <a:latin typeface="Consolas" panose="020B0609020204030204" pitchFamily="49" charset="0"/>
            </a:endParaRPr>
          </a:p>
          <a:p>
            <a:r>
              <a:rPr lang="en-US" sz="2800" b="0" dirty="0">
                <a:solidFill>
                  <a:srgbClr val="9CDCFE"/>
                </a:solidFill>
                <a:effectLst/>
                <a:latin typeface="Consolas" panose="020B0609020204030204" pitchFamily="49" charset="0"/>
              </a:rPr>
              <a:t>sorted_</a:t>
            </a:r>
            <a:r>
              <a:rPr lang="en-US" sz="2800" b="0" dirty="0">
                <a:solidFill>
                  <a:srgbClr val="D4D4D4"/>
                </a:solidFill>
                <a:effectLst/>
                <a:latin typeface="Consolas" panose="020B0609020204030204" pitchFamily="49" charset="0"/>
              </a:rPr>
              <a:t> = </a:t>
            </a:r>
            <a:r>
              <a:rPr lang="en-US" sz="2800" b="0" dirty="0">
                <a:solidFill>
                  <a:srgbClr val="DCDCAA"/>
                </a:solidFill>
                <a:effectLst/>
                <a:latin typeface="Consolas" panose="020B0609020204030204" pitchFamily="49" charset="0"/>
              </a:rPr>
              <a:t>sorted</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fruits</a:t>
            </a:r>
            <a:r>
              <a:rPr lang="en-US" sz="2800" b="0" dirty="0">
                <a:solidFill>
                  <a:srgbClr val="D4D4D4"/>
                </a:solidFill>
                <a:effectLst/>
                <a:latin typeface="Consolas" panose="020B0609020204030204" pitchFamily="49" charset="0"/>
              </a:rPr>
              <a:t>)</a:t>
            </a: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sorted_</a:t>
            </a:r>
            <a:r>
              <a:rPr lang="en-US" sz="2800" b="0" dirty="0">
                <a:solidFill>
                  <a:srgbClr val="D4D4D4"/>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207E267-E47C-47D3-A535-69E3194F680A}"/>
              </a:ext>
            </a:extLst>
          </p:cNvPr>
          <p:cNvSpPr txBox="1"/>
          <p:nvPr/>
        </p:nvSpPr>
        <p:spPr>
          <a:xfrm>
            <a:off x="1544524" y="4476234"/>
            <a:ext cx="8996476" cy="523220"/>
          </a:xfrm>
          <a:prstGeom prst="rect">
            <a:avLst/>
          </a:prstGeom>
          <a:noFill/>
        </p:spPr>
        <p:txBody>
          <a:bodyPr wrap="square">
            <a:spAutoFit/>
          </a:bodyPr>
          <a:lstStyle/>
          <a:p>
            <a:r>
              <a:rPr lang="en-US" sz="2800" dirty="0">
                <a:solidFill>
                  <a:schemeClr val="bg1"/>
                </a:solidFill>
                <a:latin typeface="Consolas" panose="020B0609020204030204" pitchFamily="49" charset="0"/>
              </a:rPr>
              <a:t>&gt;&gt; </a:t>
            </a:r>
            <a:r>
              <a:rPr lang="en-US" sz="2800" b="0" i="0" dirty="0">
                <a:solidFill>
                  <a:srgbClr val="D4D4D4"/>
                </a:solidFill>
                <a:effectLst/>
                <a:latin typeface="Consolas" panose="020B0609020204030204" pitchFamily="49" charset="0"/>
              </a:rPr>
              <a:t>['apple', 'banana', 'kiwi', 'orange']</a:t>
            </a:r>
            <a:endParaRPr lang="ar-EG" sz="2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529250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544524" y="2305615"/>
            <a:ext cx="10126776" cy="1815882"/>
          </a:xfrm>
          <a:prstGeom prst="rect">
            <a:avLst/>
          </a:prstGeom>
          <a:noFill/>
        </p:spPr>
        <p:txBody>
          <a:bodyPr wrap="square">
            <a:spAutoFit/>
          </a:bodyPr>
          <a:lstStyle/>
          <a:p>
            <a:r>
              <a:rPr lang="en-US" sz="2800" b="0" dirty="0">
                <a:solidFill>
                  <a:srgbClr val="9CDCFE"/>
                </a:solidFill>
                <a:effectLst/>
                <a:latin typeface="Consolas" panose="020B0609020204030204" pitchFamily="49" charset="0"/>
              </a:rPr>
              <a:t>fruits</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'Banana'</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'apple'</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'orange'</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'kiwi’</a:t>
            </a:r>
            <a:r>
              <a:rPr lang="en-US" sz="2800" b="0" dirty="0">
                <a:solidFill>
                  <a:srgbClr val="D4D4D4"/>
                </a:solidFill>
                <a:effectLst/>
                <a:latin typeface="Consolas" panose="020B0609020204030204" pitchFamily="49" charset="0"/>
              </a:rPr>
              <a:t>]</a:t>
            </a:r>
          </a:p>
          <a:p>
            <a:endParaRPr lang="en-US" sz="2800" b="0" dirty="0">
              <a:solidFill>
                <a:srgbClr val="D4D4D4"/>
              </a:solidFill>
              <a:effectLst/>
              <a:latin typeface="Consolas" panose="020B0609020204030204" pitchFamily="49" charset="0"/>
            </a:endParaRPr>
          </a:p>
          <a:p>
            <a:r>
              <a:rPr lang="en-US" sz="2800" b="0" dirty="0">
                <a:solidFill>
                  <a:srgbClr val="9CDCFE"/>
                </a:solidFill>
                <a:effectLst/>
                <a:latin typeface="Consolas" panose="020B0609020204030204" pitchFamily="49" charset="0"/>
              </a:rPr>
              <a:t>sorted_</a:t>
            </a:r>
            <a:r>
              <a:rPr lang="en-US" sz="2800" b="0" dirty="0">
                <a:solidFill>
                  <a:srgbClr val="D4D4D4"/>
                </a:solidFill>
                <a:effectLst/>
                <a:latin typeface="Consolas" panose="020B0609020204030204" pitchFamily="49" charset="0"/>
              </a:rPr>
              <a:t> = </a:t>
            </a:r>
            <a:r>
              <a:rPr lang="en-US" sz="2800" b="0" dirty="0">
                <a:solidFill>
                  <a:srgbClr val="DCDCAA"/>
                </a:solidFill>
                <a:effectLst/>
                <a:latin typeface="Consolas" panose="020B0609020204030204" pitchFamily="49" charset="0"/>
              </a:rPr>
              <a:t>sorted</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fruits</a:t>
            </a:r>
            <a:r>
              <a:rPr lang="en-US" sz="2800" b="0" dirty="0">
                <a:solidFill>
                  <a:srgbClr val="D4D4D4"/>
                </a:solidFill>
                <a:effectLst/>
                <a:latin typeface="Consolas" panose="020B0609020204030204" pitchFamily="49" charset="0"/>
              </a:rPr>
              <a:t>)</a:t>
            </a: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sorted_</a:t>
            </a:r>
            <a:r>
              <a:rPr lang="en-US" sz="28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CA05C5B6-E42F-4F44-8F88-C0211A303A32}"/>
              </a:ext>
            </a:extLst>
          </p:cNvPr>
          <p:cNvSpPr txBox="1"/>
          <p:nvPr/>
        </p:nvSpPr>
        <p:spPr>
          <a:xfrm>
            <a:off x="1544524" y="4476234"/>
            <a:ext cx="8996476" cy="523220"/>
          </a:xfrm>
          <a:prstGeom prst="rect">
            <a:avLst/>
          </a:prstGeom>
          <a:noFill/>
        </p:spPr>
        <p:txBody>
          <a:bodyPr wrap="square">
            <a:spAutoFit/>
          </a:bodyPr>
          <a:lstStyle/>
          <a:p>
            <a:r>
              <a:rPr lang="en-US" sz="2800" dirty="0">
                <a:solidFill>
                  <a:schemeClr val="bg1"/>
                </a:solidFill>
                <a:latin typeface="Consolas" panose="020B0609020204030204" pitchFamily="49" charset="0"/>
              </a:rPr>
              <a:t>&gt;&gt; </a:t>
            </a:r>
            <a:r>
              <a:rPr lang="en-US" sz="2800" b="0" i="0" dirty="0">
                <a:solidFill>
                  <a:srgbClr val="D4D4D4"/>
                </a:solidFill>
                <a:effectLst/>
                <a:latin typeface="Consolas" panose="020B0609020204030204" pitchFamily="49" charset="0"/>
              </a:rPr>
              <a:t>['apple', 'banana', 'kiwi', 'orange']</a:t>
            </a:r>
            <a:endParaRPr lang="ar-EG" sz="2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668437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advTm="750">
        <p159:morph option="byChar"/>
      </p:transition>
    </mc:Choice>
    <mc:Fallback>
      <p:transition spd="slow" advTm="750">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544524" y="2305615"/>
            <a:ext cx="10126776" cy="1815882"/>
          </a:xfrm>
          <a:prstGeom prst="rect">
            <a:avLst/>
          </a:prstGeom>
          <a:noFill/>
        </p:spPr>
        <p:txBody>
          <a:bodyPr wrap="square">
            <a:spAutoFit/>
          </a:bodyPr>
          <a:lstStyle/>
          <a:p>
            <a:r>
              <a:rPr lang="en-US" sz="2800" b="0" dirty="0">
                <a:solidFill>
                  <a:srgbClr val="9CDCFE"/>
                </a:solidFill>
                <a:effectLst/>
                <a:latin typeface="Consolas" panose="020B0609020204030204" pitchFamily="49" charset="0"/>
              </a:rPr>
              <a:t>fruits</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'Banana'</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'apple'</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'orange'</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'kiwi’</a:t>
            </a:r>
            <a:r>
              <a:rPr lang="en-US" sz="2800" b="0" dirty="0">
                <a:solidFill>
                  <a:srgbClr val="D4D4D4"/>
                </a:solidFill>
                <a:effectLst/>
                <a:latin typeface="Consolas" panose="020B0609020204030204" pitchFamily="49" charset="0"/>
              </a:rPr>
              <a:t>]</a:t>
            </a:r>
          </a:p>
          <a:p>
            <a:endParaRPr lang="en-US" sz="2800" b="0" dirty="0">
              <a:solidFill>
                <a:srgbClr val="D4D4D4"/>
              </a:solidFill>
              <a:effectLst/>
              <a:latin typeface="Consolas" panose="020B0609020204030204" pitchFamily="49" charset="0"/>
            </a:endParaRPr>
          </a:p>
          <a:p>
            <a:r>
              <a:rPr lang="en-US" sz="2800" b="0" dirty="0">
                <a:solidFill>
                  <a:srgbClr val="9CDCFE"/>
                </a:solidFill>
                <a:effectLst/>
                <a:latin typeface="Consolas" panose="020B0609020204030204" pitchFamily="49" charset="0"/>
              </a:rPr>
              <a:t>sorted_</a:t>
            </a:r>
            <a:r>
              <a:rPr lang="en-US" sz="2800" b="0" dirty="0">
                <a:solidFill>
                  <a:srgbClr val="D4D4D4"/>
                </a:solidFill>
                <a:effectLst/>
                <a:latin typeface="Consolas" panose="020B0609020204030204" pitchFamily="49" charset="0"/>
              </a:rPr>
              <a:t> = </a:t>
            </a:r>
            <a:r>
              <a:rPr lang="en-US" sz="2800" b="0" dirty="0">
                <a:solidFill>
                  <a:srgbClr val="DCDCAA"/>
                </a:solidFill>
                <a:effectLst/>
                <a:latin typeface="Consolas" panose="020B0609020204030204" pitchFamily="49" charset="0"/>
              </a:rPr>
              <a:t>sorted</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fruits</a:t>
            </a:r>
            <a:r>
              <a:rPr lang="en-US" sz="2800" b="0" dirty="0">
                <a:solidFill>
                  <a:srgbClr val="D4D4D4"/>
                </a:solidFill>
                <a:effectLst/>
                <a:latin typeface="Consolas" panose="020B0609020204030204" pitchFamily="49" charset="0"/>
              </a:rPr>
              <a:t>)</a:t>
            </a: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sorted_</a:t>
            </a:r>
            <a:r>
              <a:rPr lang="en-US" sz="2800" b="0" dirty="0">
                <a:solidFill>
                  <a:srgbClr val="D4D4D4"/>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207E267-E47C-47D3-A535-69E3194F680A}"/>
              </a:ext>
            </a:extLst>
          </p:cNvPr>
          <p:cNvSpPr txBox="1"/>
          <p:nvPr/>
        </p:nvSpPr>
        <p:spPr>
          <a:xfrm>
            <a:off x="1544524" y="4476234"/>
            <a:ext cx="8996476" cy="523220"/>
          </a:xfrm>
          <a:prstGeom prst="rect">
            <a:avLst/>
          </a:prstGeom>
          <a:noFill/>
        </p:spPr>
        <p:txBody>
          <a:bodyPr wrap="square">
            <a:spAutoFit/>
          </a:bodyPr>
          <a:lstStyle/>
          <a:p>
            <a:r>
              <a:rPr lang="en-US" sz="2800" dirty="0">
                <a:solidFill>
                  <a:schemeClr val="bg1"/>
                </a:solidFill>
                <a:latin typeface="Consolas" panose="020B0609020204030204" pitchFamily="49" charset="0"/>
              </a:rPr>
              <a:t>&gt;&gt; </a:t>
            </a:r>
            <a:r>
              <a:rPr lang="en-US" sz="2800" b="0" i="0" dirty="0">
                <a:solidFill>
                  <a:srgbClr val="D4D4D4"/>
                </a:solidFill>
                <a:effectLst/>
                <a:latin typeface="Consolas" panose="020B0609020204030204" pitchFamily="49" charset="0"/>
              </a:rPr>
              <a:t>['Banana', 'apple', 'kiwi', 'orange']</a:t>
            </a:r>
            <a:endParaRPr lang="ar-EG" sz="2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237240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Lambda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544524" y="2305615"/>
            <a:ext cx="10126776" cy="1815882"/>
          </a:xfrm>
          <a:prstGeom prst="rect">
            <a:avLst/>
          </a:prstGeom>
          <a:noFill/>
        </p:spPr>
        <p:txBody>
          <a:bodyPr wrap="square">
            <a:spAutoFit/>
          </a:bodyPr>
          <a:lstStyle/>
          <a:p>
            <a:r>
              <a:rPr lang="en-US" sz="2800" b="0" dirty="0">
                <a:solidFill>
                  <a:srgbClr val="9CDCFE"/>
                </a:solidFill>
                <a:effectLst/>
                <a:latin typeface="Consolas" panose="020B0609020204030204" pitchFamily="49" charset="0"/>
              </a:rPr>
              <a:t>fruits</a:t>
            </a:r>
            <a:r>
              <a:rPr lang="en-US" sz="2800" b="0" dirty="0">
                <a:solidFill>
                  <a:srgbClr val="D4D4D4"/>
                </a:solidFill>
                <a:effectLst/>
                <a:latin typeface="Consolas" panose="020B0609020204030204" pitchFamily="49" charset="0"/>
              </a:rPr>
              <a:t> = [</a:t>
            </a:r>
            <a:r>
              <a:rPr lang="en-US" sz="2800" dirty="0">
                <a:solidFill>
                  <a:srgbClr val="CE9178"/>
                </a:solidFill>
                <a:latin typeface="Consolas" panose="020B0609020204030204" pitchFamily="49" charset="0"/>
              </a:rPr>
              <a:t>'</a:t>
            </a:r>
            <a:r>
              <a:rPr lang="en-US" sz="2800" b="0" dirty="0">
                <a:solidFill>
                  <a:srgbClr val="CE9178"/>
                </a:solidFill>
                <a:effectLst/>
                <a:latin typeface="Consolas" panose="020B0609020204030204" pitchFamily="49" charset="0"/>
              </a:rPr>
              <a:t>Banana'</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'apple'</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'orange'</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'kiwi'</a:t>
            </a:r>
            <a:r>
              <a:rPr lang="en-US" sz="2800" b="0" dirty="0">
                <a:solidFill>
                  <a:srgbClr val="D4D4D4"/>
                </a:solidFill>
                <a:effectLst/>
                <a:latin typeface="Consolas" panose="020B0609020204030204" pitchFamily="49" charset="0"/>
              </a:rPr>
              <a:t>]</a:t>
            </a:r>
          </a:p>
          <a:p>
            <a:endParaRPr lang="en-US" sz="2800" b="0" dirty="0">
              <a:solidFill>
                <a:srgbClr val="D4D4D4"/>
              </a:solidFill>
              <a:effectLst/>
              <a:latin typeface="Consolas" panose="020B0609020204030204" pitchFamily="49" charset="0"/>
            </a:endParaRPr>
          </a:p>
          <a:p>
            <a:r>
              <a:rPr lang="en-US" sz="2800" b="0" dirty="0">
                <a:solidFill>
                  <a:srgbClr val="9CDCFE"/>
                </a:solidFill>
                <a:effectLst/>
                <a:latin typeface="Consolas" panose="020B0609020204030204" pitchFamily="49" charset="0"/>
              </a:rPr>
              <a:t>sorted_</a:t>
            </a:r>
            <a:r>
              <a:rPr lang="en-US" sz="2800" b="0" dirty="0">
                <a:solidFill>
                  <a:srgbClr val="D4D4D4"/>
                </a:solidFill>
                <a:effectLst/>
                <a:latin typeface="Consolas" panose="020B0609020204030204" pitchFamily="49" charset="0"/>
              </a:rPr>
              <a:t> = </a:t>
            </a:r>
            <a:r>
              <a:rPr lang="en-US" sz="2800" b="0" dirty="0">
                <a:solidFill>
                  <a:srgbClr val="DCDCAA"/>
                </a:solidFill>
                <a:effectLst/>
                <a:latin typeface="Consolas" panose="020B0609020204030204" pitchFamily="49" charset="0"/>
              </a:rPr>
              <a:t>sorted</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fruits</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key</a:t>
            </a:r>
            <a:r>
              <a:rPr lang="en-US" sz="2800" b="0" dirty="0">
                <a:solidFill>
                  <a:srgbClr val="D4D4D4"/>
                </a:solidFill>
                <a:effectLst/>
                <a:latin typeface="Consolas" panose="020B0609020204030204" pitchFamily="49" charset="0"/>
              </a:rPr>
              <a:t>=</a:t>
            </a:r>
            <a:r>
              <a:rPr lang="en-US" sz="2800" b="0" dirty="0">
                <a:solidFill>
                  <a:srgbClr val="569CD6"/>
                </a:solidFill>
                <a:effectLst/>
                <a:latin typeface="Consolas" panose="020B0609020204030204" pitchFamily="49" charset="0"/>
              </a:rPr>
              <a:t>lambda</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x</a:t>
            </a:r>
            <a:r>
              <a:rPr lang="en-US" sz="2800" b="0" dirty="0">
                <a:solidFill>
                  <a:srgbClr val="D4D4D4"/>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x</a:t>
            </a:r>
            <a:r>
              <a:rPr lang="en-US" sz="2800" b="0" dirty="0" err="1">
                <a:solidFill>
                  <a:srgbClr val="D4D4D4"/>
                </a:solidFill>
                <a:effectLst/>
                <a:latin typeface="Consolas" panose="020B0609020204030204" pitchFamily="49" charset="0"/>
              </a:rPr>
              <a:t>.</a:t>
            </a:r>
            <a:r>
              <a:rPr lang="en-US" sz="2800" b="0" dirty="0" err="1">
                <a:solidFill>
                  <a:srgbClr val="DCDCAA"/>
                </a:solidFill>
                <a:effectLst/>
                <a:latin typeface="Consolas" panose="020B0609020204030204" pitchFamily="49" charset="0"/>
              </a:rPr>
              <a:t>lower</a:t>
            </a:r>
            <a:r>
              <a:rPr lang="en-US" sz="2800" b="0" dirty="0">
                <a:solidFill>
                  <a:srgbClr val="D4D4D4"/>
                </a:solidFill>
                <a:effectLst/>
                <a:latin typeface="Consolas" panose="020B0609020204030204" pitchFamily="49" charset="0"/>
              </a:rPr>
              <a:t>())</a:t>
            </a: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9CDCFE"/>
                </a:solidFill>
                <a:effectLst/>
                <a:latin typeface="Consolas" panose="020B0609020204030204" pitchFamily="49" charset="0"/>
              </a:rPr>
              <a:t>sorted_</a:t>
            </a:r>
            <a:r>
              <a:rPr lang="en-US" sz="2800" b="0" dirty="0">
                <a:solidFill>
                  <a:srgbClr val="D4D4D4"/>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207E267-E47C-47D3-A535-69E3194F680A}"/>
              </a:ext>
            </a:extLst>
          </p:cNvPr>
          <p:cNvSpPr txBox="1"/>
          <p:nvPr/>
        </p:nvSpPr>
        <p:spPr>
          <a:xfrm>
            <a:off x="1544524" y="4476234"/>
            <a:ext cx="8996476" cy="523220"/>
          </a:xfrm>
          <a:prstGeom prst="rect">
            <a:avLst/>
          </a:prstGeom>
          <a:noFill/>
        </p:spPr>
        <p:txBody>
          <a:bodyPr wrap="square">
            <a:spAutoFit/>
          </a:bodyPr>
          <a:lstStyle/>
          <a:p>
            <a:r>
              <a:rPr lang="en-US" sz="2800" dirty="0">
                <a:solidFill>
                  <a:schemeClr val="bg1"/>
                </a:solidFill>
                <a:latin typeface="Consolas" panose="020B0609020204030204" pitchFamily="49" charset="0"/>
              </a:rPr>
              <a:t>&gt;&gt; </a:t>
            </a:r>
            <a:r>
              <a:rPr lang="en-US" sz="2800" b="0" i="0" dirty="0">
                <a:solidFill>
                  <a:srgbClr val="D4D4D4"/>
                </a:solidFill>
                <a:effectLst/>
                <a:latin typeface="Consolas" panose="020B0609020204030204" pitchFamily="49" charset="0"/>
              </a:rPr>
              <a:t>['apple', 'Banana', 'kiwi', 'orange']</a:t>
            </a:r>
            <a:endParaRPr lang="ar-EG" sz="2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357951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map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034214" y="2521059"/>
            <a:ext cx="10126776" cy="954107"/>
          </a:xfrm>
          <a:prstGeom prst="rect">
            <a:avLst/>
          </a:prstGeom>
          <a:noFill/>
        </p:spPr>
        <p:txBody>
          <a:bodyPr wrap="square">
            <a:spAutoFit/>
          </a:bodyPr>
          <a:lstStyle/>
          <a:p>
            <a:r>
              <a:rPr lang="en-US" sz="2800" dirty="0">
                <a:solidFill>
                  <a:srgbClr val="9CDCFE"/>
                </a:solidFill>
                <a:latin typeface="Consolas" panose="020B0609020204030204" pitchFamily="49" charset="0"/>
              </a:rPr>
              <a:t>members</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'Nasser'</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abdelgawad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p>
          <a:p>
            <a:r>
              <a:rPr lang="en-US" sz="2800" dirty="0">
                <a:solidFill>
                  <a:srgbClr val="D4D4D4"/>
                </a:solidFill>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ibrahim</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mahmoud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18445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map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034214" y="2521059"/>
            <a:ext cx="10126776" cy="2246769"/>
          </a:xfrm>
          <a:prstGeom prst="rect">
            <a:avLst/>
          </a:prstGeom>
          <a:noFill/>
        </p:spPr>
        <p:txBody>
          <a:bodyPr wrap="square">
            <a:spAutoFit/>
          </a:bodyPr>
          <a:lstStyle/>
          <a:p>
            <a:r>
              <a:rPr lang="en-US" sz="2800" dirty="0">
                <a:solidFill>
                  <a:srgbClr val="9CDCFE"/>
                </a:solidFill>
                <a:latin typeface="Consolas" panose="020B0609020204030204" pitchFamily="49" charset="0"/>
              </a:rPr>
              <a:t>members</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'Nasser'</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abdelgawad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p>
          <a:p>
            <a:r>
              <a:rPr lang="en-US" sz="2800" dirty="0">
                <a:solidFill>
                  <a:srgbClr val="D4D4D4"/>
                </a:solidFill>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ibrahim</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mahmoud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endParaRPr lang="en-US" sz="2800" b="0" dirty="0">
              <a:solidFill>
                <a:srgbClr val="D4D4D4"/>
              </a:solidFill>
              <a:effectLst/>
              <a:latin typeface="Consolas" panose="020B0609020204030204" pitchFamily="49" charset="0"/>
            </a:endParaRPr>
          </a:p>
          <a:p>
            <a:r>
              <a:rPr lang="en-US" sz="2800" dirty="0">
                <a:solidFill>
                  <a:srgbClr val="9CDCFE"/>
                </a:solidFill>
                <a:latin typeface="Consolas" panose="020B0609020204030204" pitchFamily="49" charset="0"/>
              </a:rPr>
              <a:t>members </a:t>
            </a:r>
            <a:r>
              <a:rPr lang="en-US" sz="2800" b="0" dirty="0">
                <a:solidFill>
                  <a:srgbClr val="D4D4D4"/>
                </a:solidFill>
                <a:effectLst/>
                <a:latin typeface="Consolas" panose="020B0609020204030204" pitchFamily="49" charset="0"/>
              </a:rPr>
              <a:t>=</a:t>
            </a:r>
            <a:r>
              <a:rPr lang="en-US" sz="2800" dirty="0">
                <a:solidFill>
                  <a:srgbClr val="9CDCFE"/>
                </a:solidFill>
                <a:latin typeface="Consolas" panose="020B0609020204030204" pitchFamily="49" charset="0"/>
              </a:rPr>
              <a:t> </a:t>
            </a:r>
            <a:r>
              <a:rPr lang="en-US" sz="2800" b="0" dirty="0">
                <a:solidFill>
                  <a:srgbClr val="4EC9B0"/>
                </a:solidFill>
                <a:effectLst/>
                <a:latin typeface="Consolas" panose="020B0609020204030204" pitchFamily="49" charset="0"/>
              </a:rPr>
              <a:t>list</a:t>
            </a:r>
            <a:r>
              <a:rPr lang="en-US" sz="2800" b="0" dirty="0">
                <a:solidFill>
                  <a:srgbClr val="D4D4D4"/>
                </a:solidFill>
                <a:effectLst/>
                <a:latin typeface="Consolas" panose="020B0609020204030204" pitchFamily="49" charset="0"/>
              </a:rPr>
              <a:t>(</a:t>
            </a:r>
            <a:r>
              <a:rPr lang="en-US" sz="2800" b="0" dirty="0">
                <a:solidFill>
                  <a:srgbClr val="4EC9B0"/>
                </a:solidFill>
                <a:effectLst/>
                <a:latin typeface="Consolas" panose="020B0609020204030204" pitchFamily="49" charset="0"/>
              </a:rPr>
              <a:t>map</a:t>
            </a:r>
            <a:r>
              <a:rPr lang="en-US" sz="2800" b="0" dirty="0">
                <a:solidFill>
                  <a:srgbClr val="D4D4D4"/>
                </a:solidFill>
                <a:effectLst/>
                <a:latin typeface="Consolas" panose="020B0609020204030204" pitchFamily="49" charset="0"/>
              </a:rPr>
              <a:t>(</a:t>
            </a:r>
            <a:r>
              <a:rPr lang="en-US" sz="2800" b="0" dirty="0">
                <a:solidFill>
                  <a:srgbClr val="569CD6"/>
                </a:solidFill>
                <a:effectLst/>
                <a:latin typeface="Consolas" panose="020B0609020204030204" pitchFamily="49" charset="0"/>
              </a:rPr>
              <a:t>lambda</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x</a:t>
            </a:r>
            <a:r>
              <a:rPr lang="en-US" sz="2800" b="0" dirty="0">
                <a:solidFill>
                  <a:srgbClr val="D4D4D4"/>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x</a:t>
            </a:r>
            <a:r>
              <a:rPr lang="en-US" sz="2800" b="0" dirty="0" err="1">
                <a:solidFill>
                  <a:srgbClr val="D4D4D4"/>
                </a:solidFill>
                <a:effectLst/>
                <a:latin typeface="Consolas" panose="020B0609020204030204" pitchFamily="49" charset="0"/>
              </a:rPr>
              <a:t>.</a:t>
            </a:r>
            <a:r>
              <a:rPr lang="en-US" sz="2800" b="0" dirty="0" err="1">
                <a:solidFill>
                  <a:srgbClr val="DCDCAA"/>
                </a:solidFill>
                <a:effectLst/>
                <a:latin typeface="Consolas" panose="020B0609020204030204" pitchFamily="49" charset="0"/>
              </a:rPr>
              <a:t>upper</a:t>
            </a:r>
            <a:r>
              <a:rPr lang="en-US" sz="2800" b="0" dirty="0">
                <a:solidFill>
                  <a:srgbClr val="D4D4D4"/>
                </a:solidFill>
                <a:effectLst/>
                <a:latin typeface="Consolas" panose="020B0609020204030204" pitchFamily="49" charset="0"/>
              </a:rPr>
              <a:t>(), </a:t>
            </a:r>
            <a:r>
              <a:rPr lang="en-US" sz="2800" dirty="0">
                <a:solidFill>
                  <a:srgbClr val="9CDCFE"/>
                </a:solidFill>
                <a:latin typeface="Consolas" panose="020B0609020204030204" pitchFamily="49" charset="0"/>
              </a:rPr>
              <a:t>members</a:t>
            </a:r>
            <a:r>
              <a:rPr lang="en-US" sz="2800" b="0" dirty="0">
                <a:solidFill>
                  <a:srgbClr val="D4D4D4"/>
                </a:solidFill>
                <a:effectLst/>
                <a:latin typeface="Consolas" panose="020B0609020204030204" pitchFamily="49" charset="0"/>
              </a:rPr>
              <a:t>))</a:t>
            </a:r>
            <a:endParaRPr lang="en-US" sz="2800" dirty="0">
              <a:solidFill>
                <a:srgbClr val="D4D4D4"/>
              </a:solidFill>
              <a:latin typeface="Consolas" panose="020B0609020204030204" pitchFamily="49" charset="0"/>
            </a:endParaRP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dirty="0">
                <a:solidFill>
                  <a:srgbClr val="9CDCFE"/>
                </a:solidFill>
                <a:latin typeface="Consolas" panose="020B0609020204030204" pitchFamily="49" charset="0"/>
              </a:rPr>
              <a:t>members</a:t>
            </a:r>
            <a:r>
              <a:rPr lang="en-US" sz="2800" b="0" dirty="0">
                <a:solidFill>
                  <a:srgbClr val="D4D4D4"/>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207E267-E47C-47D3-A535-69E3194F680A}"/>
              </a:ext>
            </a:extLst>
          </p:cNvPr>
          <p:cNvSpPr txBox="1"/>
          <p:nvPr/>
        </p:nvSpPr>
        <p:spPr>
          <a:xfrm>
            <a:off x="1115162" y="4835344"/>
            <a:ext cx="9275876" cy="461665"/>
          </a:xfrm>
          <a:prstGeom prst="rect">
            <a:avLst/>
          </a:prstGeom>
          <a:noFill/>
        </p:spPr>
        <p:txBody>
          <a:bodyPr wrap="square">
            <a:spAutoFit/>
          </a:bodyPr>
          <a:lstStyle/>
          <a:p>
            <a:r>
              <a:rPr lang="en-US" sz="2400" dirty="0">
                <a:solidFill>
                  <a:schemeClr val="bg1"/>
                </a:solidFill>
                <a:latin typeface="Consolas" panose="020B0609020204030204" pitchFamily="49" charset="0"/>
              </a:rPr>
              <a:t>&gt;&gt; </a:t>
            </a:r>
            <a:r>
              <a:rPr lang="en-US" sz="2400" b="0" i="0" dirty="0">
                <a:solidFill>
                  <a:srgbClr val="D4D4D4"/>
                </a:solidFill>
                <a:effectLst/>
                <a:latin typeface="Consolas" panose="020B0609020204030204" pitchFamily="49" charset="0"/>
              </a:rPr>
              <a:t>['NASSER', 'ABDELGAWAD', 'IBRAHIM', 'MAHMOUD']</a:t>
            </a:r>
            <a:endParaRPr lang="ar-EG" sz="2400" dirty="0">
              <a:solidFill>
                <a:schemeClr val="bg1"/>
              </a:solidFill>
              <a:latin typeface="Consolas" panose="020B0609020204030204" pitchFamily="49" charset="0"/>
            </a:endParaRPr>
          </a:p>
        </p:txBody>
      </p:sp>
      <p:cxnSp>
        <p:nvCxnSpPr>
          <p:cNvPr id="7" name="Connector: Curved 6">
            <a:extLst>
              <a:ext uri="{FF2B5EF4-FFF2-40B4-BE49-F238E27FC236}">
                <a16:creationId xmlns:a16="http://schemas.microsoft.com/office/drawing/2014/main" id="{C49F7F54-2F3C-4088-9B8B-7B0785AEC871}"/>
              </a:ext>
            </a:extLst>
          </p:cNvPr>
          <p:cNvCxnSpPr>
            <a:cxnSpLocks/>
            <a:stCxn id="10" idx="0"/>
            <a:endCxn id="9" idx="2"/>
          </p:cNvCxnSpPr>
          <p:nvPr/>
        </p:nvCxnSpPr>
        <p:spPr>
          <a:xfrm rot="5400000" flipH="1" flipV="1">
            <a:off x="7732515" y="1707228"/>
            <a:ext cx="1075132" cy="3157538"/>
          </a:xfrm>
          <a:prstGeom prst="curvedConnector3">
            <a:avLst>
              <a:gd name="adj1" fmla="val 4055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A3B24D30-24BE-4815-90DF-59BC3BD0FCD6}"/>
              </a:ext>
            </a:extLst>
          </p:cNvPr>
          <p:cNvSpPr/>
          <p:nvPr/>
        </p:nvSpPr>
        <p:spPr>
          <a:xfrm>
            <a:off x="7594600" y="1635117"/>
            <a:ext cx="4508500" cy="111331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Function to be applied to each item of the iterable </a:t>
            </a:r>
            <a:endParaRPr lang="ar-EG" sz="2800" b="1" dirty="0"/>
          </a:p>
        </p:txBody>
      </p:sp>
      <p:sp>
        <p:nvSpPr>
          <p:cNvPr id="10" name="Rectangle: Rounded Corners 9">
            <a:extLst>
              <a:ext uri="{FF2B5EF4-FFF2-40B4-BE49-F238E27FC236}">
                <a16:creationId xmlns:a16="http://schemas.microsoft.com/office/drawing/2014/main" id="{75FE15C8-ED31-4EBB-AC0C-27EADD543F48}"/>
              </a:ext>
            </a:extLst>
          </p:cNvPr>
          <p:cNvSpPr/>
          <p:nvPr/>
        </p:nvSpPr>
        <p:spPr>
          <a:xfrm>
            <a:off x="4832349" y="3823563"/>
            <a:ext cx="3717925" cy="4826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28" name="Connector: Curved 27">
            <a:extLst>
              <a:ext uri="{FF2B5EF4-FFF2-40B4-BE49-F238E27FC236}">
                <a16:creationId xmlns:a16="http://schemas.microsoft.com/office/drawing/2014/main" id="{FAD5E184-2094-40C7-96D7-9BF866DD5238}"/>
              </a:ext>
            </a:extLst>
          </p:cNvPr>
          <p:cNvCxnSpPr>
            <a:cxnSpLocks/>
            <a:stCxn id="30" idx="2"/>
            <a:endCxn id="29" idx="0"/>
          </p:cNvCxnSpPr>
          <p:nvPr/>
        </p:nvCxnSpPr>
        <p:spPr>
          <a:xfrm rot="16200000" flipH="1">
            <a:off x="9267703" y="4593939"/>
            <a:ext cx="1086157" cy="510602"/>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B68C7845-0D2F-4A84-8FD3-CF385A8E26EE}"/>
              </a:ext>
            </a:extLst>
          </p:cNvPr>
          <p:cNvSpPr/>
          <p:nvPr/>
        </p:nvSpPr>
        <p:spPr>
          <a:xfrm>
            <a:off x="8029064" y="5392319"/>
            <a:ext cx="4074036" cy="111331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The iterable that contains the items to be mapped</a:t>
            </a:r>
            <a:endParaRPr lang="ar-EG" sz="2800" b="1" dirty="0"/>
          </a:p>
        </p:txBody>
      </p:sp>
      <p:sp>
        <p:nvSpPr>
          <p:cNvPr id="30" name="Rectangle: Rounded Corners 29">
            <a:extLst>
              <a:ext uri="{FF2B5EF4-FFF2-40B4-BE49-F238E27FC236}">
                <a16:creationId xmlns:a16="http://schemas.microsoft.com/office/drawing/2014/main" id="{83E6B093-527B-4E0C-ABA9-8C02D1C44767}"/>
              </a:ext>
            </a:extLst>
          </p:cNvPr>
          <p:cNvSpPr/>
          <p:nvPr/>
        </p:nvSpPr>
        <p:spPr>
          <a:xfrm>
            <a:off x="8801100" y="3823563"/>
            <a:ext cx="1508760" cy="482599"/>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215046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250"/>
                            </p:stCondLst>
                            <p:childTnLst>
                              <p:par>
                                <p:cTn id="13" presetID="21" presetClass="entr" presetSubtype="1" fill="hold" grpId="0" nodeType="afterEffect">
                                  <p:stCondLst>
                                    <p:cond delay="0"/>
                                  </p:stCondLst>
                                  <p:childTnLst>
                                    <p:set>
                                      <p:cBhvr>
                                        <p:cTn id="14" dur="1" fill="hold">
                                          <p:stCondLst>
                                            <p:cond delay="0"/>
                                          </p:stCondLst>
                                        </p:cTn>
                                        <p:tgtEl>
                                          <p:spTgt spid="9">
                                            <p:bg/>
                                          </p:spTgt>
                                        </p:tgtEl>
                                        <p:attrNameLst>
                                          <p:attrName>style.visibility</p:attrName>
                                        </p:attrNameLst>
                                      </p:cBhvr>
                                      <p:to>
                                        <p:strVal val="visible"/>
                                      </p:to>
                                    </p:set>
                                    <p:animEffect transition="in" filter="wheel(1)">
                                      <p:cBhvr>
                                        <p:cTn id="15" dur="1000"/>
                                        <p:tgtEl>
                                          <p:spTgt spid="9">
                                            <p:bg/>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21" presetClass="entr" presetSubtype="1"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heel(1)">
                                      <p:cBhvr>
                                        <p:cTn id="23" dur="750"/>
                                        <p:tgtEl>
                                          <p:spTgt spid="30"/>
                                        </p:tgtEl>
                                      </p:cBhvr>
                                    </p:animEffect>
                                  </p:childTnLst>
                                </p:cTn>
                              </p:par>
                            </p:childTnLst>
                          </p:cTn>
                        </p:par>
                        <p:par>
                          <p:cTn id="24" fill="hold">
                            <p:stCondLst>
                              <p:cond delay="3500"/>
                            </p:stCondLst>
                            <p:childTnLst>
                              <p:par>
                                <p:cTn id="25" presetID="22" presetClass="entr" presetSubtype="4"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par>
                          <p:cTn id="28" fill="hold">
                            <p:stCondLst>
                              <p:cond delay="4000"/>
                            </p:stCondLst>
                            <p:childTnLst>
                              <p:par>
                                <p:cTn id="29" presetID="21" presetClass="entr" presetSubtype="1" fill="hold" grpId="0" nodeType="afterEffect">
                                  <p:stCondLst>
                                    <p:cond delay="0"/>
                                  </p:stCondLst>
                                  <p:childTnLst>
                                    <p:set>
                                      <p:cBhvr>
                                        <p:cTn id="30" dur="1" fill="hold">
                                          <p:stCondLst>
                                            <p:cond delay="0"/>
                                          </p:stCondLst>
                                        </p:cTn>
                                        <p:tgtEl>
                                          <p:spTgt spid="29">
                                            <p:bg/>
                                          </p:spTgt>
                                        </p:tgtEl>
                                        <p:attrNameLst>
                                          <p:attrName>style.visibility</p:attrName>
                                        </p:attrNameLst>
                                      </p:cBhvr>
                                      <p:to>
                                        <p:strVal val="visible"/>
                                      </p:to>
                                    </p:set>
                                    <p:animEffect transition="in" filter="wheel(1)">
                                      <p:cBhvr>
                                        <p:cTn id="31" dur="1000"/>
                                        <p:tgtEl>
                                          <p:spTgt spid="29">
                                            <p:bg/>
                                          </p:spTgt>
                                        </p:tgtEl>
                                      </p:cBhvr>
                                    </p:animEffect>
                                  </p:childTnLst>
                                </p:cTn>
                              </p:par>
                            </p:childTnLst>
                          </p:cTn>
                        </p:par>
                        <p:par>
                          <p:cTn id="32" fill="hold">
                            <p:stCondLst>
                              <p:cond delay="5000"/>
                            </p:stCondLst>
                            <p:childTnLst>
                              <p:par>
                                <p:cTn id="33" presetID="10" presetClass="entr" presetSubtype="0" fill="hold" grpId="0" nodeType="afterEffect">
                                  <p:stCondLst>
                                    <p:cond delay="0"/>
                                  </p:stCondLst>
                                  <p:childTnLst>
                                    <p:set>
                                      <p:cBhvr>
                                        <p:cTn id="34" dur="1" fill="hold">
                                          <p:stCondLst>
                                            <p:cond delay="0"/>
                                          </p:stCondLst>
                                        </p:cTn>
                                        <p:tgtEl>
                                          <p:spTgt spid="29">
                                            <p:txEl>
                                              <p:pRg st="0" end="0"/>
                                            </p:txEl>
                                          </p:spTgt>
                                        </p:tgtEl>
                                        <p:attrNameLst>
                                          <p:attrName>style.visibility</p:attrName>
                                        </p:attrNameLst>
                                      </p:cBhvr>
                                      <p:to>
                                        <p:strVal val="visible"/>
                                      </p:to>
                                    </p:set>
                                    <p:animEffect transition="in" filter="fade">
                                      <p:cBhvr>
                                        <p:cTn id="35" dur="500"/>
                                        <p:tgtEl>
                                          <p:spTgt spid="2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9" grpId="0" uiExpand="1" build="p" animBg="1"/>
      <p:bldP spid="10" grpId="0" animBg="1"/>
      <p:bldP spid="29" grpId="0" uiExpand="1" build="p" animBg="1"/>
      <p:bldP spid="3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filter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034214" y="2305615"/>
            <a:ext cx="10126776" cy="1815882"/>
          </a:xfrm>
          <a:prstGeom prst="rect">
            <a:avLst/>
          </a:prstGeom>
          <a:noFill/>
        </p:spPr>
        <p:txBody>
          <a:bodyPr wrap="square">
            <a:spAutoFit/>
          </a:bodyPr>
          <a:lstStyle/>
          <a:p>
            <a:r>
              <a:rPr lang="en-US" sz="2800" dirty="0">
                <a:solidFill>
                  <a:srgbClr val="9CDCFE"/>
                </a:solidFill>
                <a:latin typeface="Consolas" panose="020B0609020204030204" pitchFamily="49" charset="0"/>
              </a:rPr>
              <a:t>members</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'Nasser'</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abdelgawad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ibrahim</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mahmoud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nader</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'nada'</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nadia</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nady</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945258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6E9B385F-D238-4AC9-8424-0C307AAC9C17}"/>
              </a:ext>
            </a:extLst>
          </p:cNvPr>
          <p:cNvSpPr txBox="1"/>
          <p:nvPr/>
        </p:nvSpPr>
        <p:spPr>
          <a:xfrm>
            <a:off x="1257299" y="2459504"/>
            <a:ext cx="9677400" cy="1938992"/>
          </a:xfrm>
          <a:prstGeom prst="rect">
            <a:avLst/>
          </a:prstGeom>
          <a:noFill/>
        </p:spPr>
        <p:txBody>
          <a:bodyPr wrap="square">
            <a:spAutoFit/>
          </a:bodyPr>
          <a:lstStyle/>
          <a:p>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10</a:t>
            </a:r>
            <a:endParaRPr lang="en-US" sz="4000" b="0" dirty="0">
              <a:solidFill>
                <a:srgbClr val="D4D4D4"/>
              </a:solidFill>
              <a:effectLst/>
              <a:latin typeface="Consolas" panose="020B0609020204030204" pitchFamily="49" charset="0"/>
            </a:endParaRPr>
          </a:p>
          <a:p>
            <a:r>
              <a:rPr lang="en-US" sz="4000" b="0" dirty="0">
                <a:solidFill>
                  <a:srgbClr val="C586C0"/>
                </a:solidFill>
                <a:effectLst/>
                <a:latin typeface="Consolas" panose="020B0609020204030204" pitchFamily="49" charset="0"/>
              </a:rPr>
              <a:t>if</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&gt; </a:t>
            </a:r>
            <a:r>
              <a:rPr lang="en-US" sz="4000" b="0" dirty="0">
                <a:solidFill>
                  <a:srgbClr val="B5CEA8"/>
                </a:solidFill>
                <a:effectLst/>
                <a:latin typeface="Consolas" panose="020B0609020204030204" pitchFamily="49" charset="0"/>
              </a:rPr>
              <a:t>5</a:t>
            </a:r>
            <a:r>
              <a:rPr lang="en-US" sz="4000" b="0" dirty="0">
                <a:solidFill>
                  <a:srgbClr val="D4D4D4"/>
                </a:solidFill>
                <a:effectLst/>
                <a:latin typeface="Consolas" panose="020B0609020204030204" pitchFamily="49" charset="0"/>
              </a:rPr>
              <a:t>:</a:t>
            </a:r>
          </a:p>
          <a:p>
            <a:r>
              <a:rPr lang="en-US" sz="4000" b="0" dirty="0">
                <a:solidFill>
                  <a:srgbClr val="D4D4D4"/>
                </a:solidFill>
                <a:effectLst/>
                <a:latin typeface="Consolas" panose="020B0609020204030204" pitchFamily="49" charset="0"/>
              </a:rPr>
              <a:t>    </a:t>
            </a:r>
            <a:r>
              <a:rPr lang="en-US" sz="4000" b="0" dirty="0">
                <a:solidFill>
                  <a:srgbClr val="DCDCAA"/>
                </a:solidFill>
                <a:effectLst/>
                <a:latin typeface="Consolas" panose="020B0609020204030204" pitchFamily="49" charset="0"/>
              </a:rPr>
              <a:t>print</a:t>
            </a:r>
            <a:r>
              <a:rPr lang="en-US" sz="4000" b="0" dirty="0">
                <a:solidFill>
                  <a:srgbClr val="D4D4D4"/>
                </a:solidFill>
                <a:effectLst/>
                <a:latin typeface="Consolas" panose="020B0609020204030204" pitchFamily="49" charset="0"/>
              </a:rPr>
              <a:t>(</a:t>
            </a:r>
            <a:r>
              <a:rPr lang="en-US" sz="4000" b="0" dirty="0">
                <a:solidFill>
                  <a:srgbClr val="CE9178"/>
                </a:solidFill>
                <a:effectLst/>
                <a:latin typeface="Consolas" panose="020B0609020204030204" pitchFamily="49" charset="0"/>
              </a:rPr>
              <a:t>"x is greater than 5"</a:t>
            </a:r>
            <a:r>
              <a:rPr lang="en-US" sz="4000" b="0" dirty="0">
                <a:solidFill>
                  <a:srgbClr val="D4D4D4"/>
                </a:solidFill>
                <a:effectLst/>
                <a:latin typeface="Consolas" panose="020B0609020204030204" pitchFamily="49" charset="0"/>
              </a:rPr>
              <a:t>)</a:t>
            </a:r>
          </a:p>
        </p:txBody>
      </p:sp>
      <p:sp>
        <p:nvSpPr>
          <p:cNvPr id="2" name="Left Brace 1">
            <a:extLst>
              <a:ext uri="{FF2B5EF4-FFF2-40B4-BE49-F238E27FC236}">
                <a16:creationId xmlns:a16="http://schemas.microsoft.com/office/drawing/2014/main" id="{3BB3BF2C-B943-4BBA-8048-FE093EBB921F}"/>
              </a:ext>
            </a:extLst>
          </p:cNvPr>
          <p:cNvSpPr/>
          <p:nvPr/>
        </p:nvSpPr>
        <p:spPr>
          <a:xfrm rot="16200000">
            <a:off x="1733411" y="3932645"/>
            <a:ext cx="330479" cy="1054103"/>
          </a:xfrm>
          <a:prstGeom prst="leftBrace">
            <a:avLst>
              <a:gd name="adj1" fmla="val 40278"/>
              <a:gd name="adj2" fmla="val 4977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p:sp>
        <p:nvSpPr>
          <p:cNvPr id="12" name="Rectangle: Rounded Corners 11">
            <a:extLst>
              <a:ext uri="{FF2B5EF4-FFF2-40B4-BE49-F238E27FC236}">
                <a16:creationId xmlns:a16="http://schemas.microsoft.com/office/drawing/2014/main" id="{08BF5C0A-EC8F-45F5-BEB4-8CD851FD1966}"/>
              </a:ext>
            </a:extLst>
          </p:cNvPr>
          <p:cNvSpPr/>
          <p:nvPr/>
        </p:nvSpPr>
        <p:spPr>
          <a:xfrm>
            <a:off x="4343397" y="5180520"/>
            <a:ext cx="2447078" cy="82023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Indentation</a:t>
            </a:r>
            <a:endParaRPr lang="ar-EG" sz="3200" b="1" dirty="0"/>
          </a:p>
        </p:txBody>
      </p:sp>
      <p:cxnSp>
        <p:nvCxnSpPr>
          <p:cNvPr id="13" name="Connector: Curved 12">
            <a:extLst>
              <a:ext uri="{FF2B5EF4-FFF2-40B4-BE49-F238E27FC236}">
                <a16:creationId xmlns:a16="http://schemas.microsoft.com/office/drawing/2014/main" id="{9BB4BAFC-BF27-4D46-B071-CCE84EC9031D}"/>
              </a:ext>
            </a:extLst>
          </p:cNvPr>
          <p:cNvCxnSpPr>
            <a:cxnSpLocks/>
            <a:stCxn id="2" idx="1"/>
          </p:cNvCxnSpPr>
          <p:nvPr/>
        </p:nvCxnSpPr>
        <p:spPr>
          <a:xfrm rot="16200000" flipH="1">
            <a:off x="2608171" y="3913085"/>
            <a:ext cx="1023376" cy="2447077"/>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0823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2">
                                            <p:bg/>
                                          </p:spTgt>
                                        </p:tgtEl>
                                        <p:attrNameLst>
                                          <p:attrName>style.visibility</p:attrName>
                                        </p:attrNameLst>
                                      </p:cBhvr>
                                      <p:to>
                                        <p:strVal val="visible"/>
                                      </p:to>
                                    </p:set>
                                    <p:animEffect transition="in" filter="wheel(1)">
                                      <p:cBhvr>
                                        <p:cTn id="15" dur="500"/>
                                        <p:tgtEl>
                                          <p:spTgt spid="12">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uiExpand="1" build="p" animBg="1"/>
    </p:bld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filter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034214" y="2305615"/>
            <a:ext cx="10126776" cy="2246769"/>
          </a:xfrm>
          <a:prstGeom prst="rect">
            <a:avLst/>
          </a:prstGeom>
          <a:noFill/>
        </p:spPr>
        <p:txBody>
          <a:bodyPr wrap="square">
            <a:spAutoFit/>
          </a:bodyPr>
          <a:lstStyle/>
          <a:p>
            <a:r>
              <a:rPr lang="en-US" sz="2800" dirty="0">
                <a:solidFill>
                  <a:srgbClr val="9CDCFE"/>
                </a:solidFill>
                <a:latin typeface="Consolas" panose="020B0609020204030204" pitchFamily="49" charset="0"/>
              </a:rPr>
              <a:t>members</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'Nasser'</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abdelgawad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ibrahim</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mahmoud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nader</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'nada'</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nadia</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nady</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r>
              <a:rPr lang="en-US" sz="2800" b="0" dirty="0">
                <a:solidFill>
                  <a:srgbClr val="4EC9B0"/>
                </a:solidFill>
                <a:effectLst/>
                <a:latin typeface="Consolas" panose="020B0609020204030204" pitchFamily="49" charset="0"/>
              </a:rPr>
              <a:t>list</a:t>
            </a:r>
            <a:r>
              <a:rPr lang="en-US" sz="2800" b="0" dirty="0">
                <a:solidFill>
                  <a:srgbClr val="D4D4D4"/>
                </a:solidFill>
                <a:effectLst/>
                <a:latin typeface="Consolas" panose="020B0609020204030204" pitchFamily="49" charset="0"/>
              </a:rPr>
              <a:t>(</a:t>
            </a:r>
            <a:r>
              <a:rPr lang="en-US" sz="2800" b="0" dirty="0">
                <a:solidFill>
                  <a:srgbClr val="4EC9B0"/>
                </a:solidFill>
                <a:effectLst/>
                <a:latin typeface="Consolas" panose="020B0609020204030204" pitchFamily="49" charset="0"/>
              </a:rPr>
              <a:t>filter</a:t>
            </a:r>
            <a:r>
              <a:rPr lang="en-US" sz="2800" b="0" dirty="0">
                <a:solidFill>
                  <a:srgbClr val="D4D4D4"/>
                </a:solidFill>
                <a:effectLst/>
                <a:latin typeface="Consolas" panose="020B0609020204030204" pitchFamily="49" charset="0"/>
              </a:rPr>
              <a:t>(</a:t>
            </a:r>
            <a:r>
              <a:rPr lang="en-US" sz="2800" b="0" dirty="0">
                <a:solidFill>
                  <a:srgbClr val="569CD6"/>
                </a:solidFill>
                <a:effectLst/>
                <a:latin typeface="Consolas" panose="020B0609020204030204" pitchFamily="49" charset="0"/>
              </a:rPr>
              <a:t>lambda</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x</a:t>
            </a:r>
            <a:r>
              <a:rPr lang="en-US" sz="2800" b="0" dirty="0">
                <a:solidFill>
                  <a:srgbClr val="D4D4D4"/>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x</a:t>
            </a:r>
            <a:r>
              <a:rPr lang="en-US" sz="2800" b="0" dirty="0" err="1">
                <a:solidFill>
                  <a:srgbClr val="D4D4D4"/>
                </a:solidFill>
                <a:effectLst/>
                <a:latin typeface="Consolas" panose="020B0609020204030204" pitchFamily="49" charset="0"/>
              </a:rPr>
              <a:t>.</a:t>
            </a:r>
            <a:r>
              <a:rPr lang="en-US" sz="2800" b="0" dirty="0" err="1">
                <a:solidFill>
                  <a:srgbClr val="DCDCAA"/>
                </a:solidFill>
                <a:effectLst/>
                <a:latin typeface="Consolas" panose="020B0609020204030204" pitchFamily="49" charset="0"/>
              </a:rPr>
              <a:t>startswith</a:t>
            </a:r>
            <a:r>
              <a:rPr lang="en-US" sz="2800" b="0" dirty="0">
                <a:solidFill>
                  <a:srgbClr val="D4D4D4"/>
                </a:solidFill>
                <a:effectLst/>
                <a:latin typeface="Consolas" panose="020B0609020204030204" pitchFamily="49" charset="0"/>
              </a:rPr>
              <a:t>(</a:t>
            </a:r>
            <a:r>
              <a:rPr lang="en-US" sz="2800" dirty="0">
                <a:solidFill>
                  <a:srgbClr val="CE9178"/>
                </a:solidFill>
                <a:latin typeface="Consolas" panose="020B0609020204030204" pitchFamily="49" charset="0"/>
              </a:rPr>
              <a:t>'</a:t>
            </a:r>
            <a:r>
              <a:rPr lang="en-US" sz="2800" b="0" dirty="0">
                <a:solidFill>
                  <a:srgbClr val="CE9178"/>
                </a:solidFill>
                <a:effectLst/>
                <a:latin typeface="Consolas" panose="020B0609020204030204" pitchFamily="49" charset="0"/>
              </a:rPr>
              <a:t>n'</a:t>
            </a:r>
            <a:r>
              <a:rPr lang="en-US" sz="2800" b="0" dirty="0">
                <a:solidFill>
                  <a:srgbClr val="D4D4D4"/>
                </a:solidFill>
                <a:effectLst/>
                <a:latin typeface="Consolas" panose="020B0609020204030204" pitchFamily="49" charset="0"/>
              </a:rPr>
              <a:t>), </a:t>
            </a:r>
            <a:r>
              <a:rPr lang="en-US" sz="2800" dirty="0">
                <a:solidFill>
                  <a:srgbClr val="9CDCFE"/>
                </a:solidFill>
                <a:latin typeface="Consolas" panose="020B0609020204030204" pitchFamily="49" charset="0"/>
              </a:rPr>
              <a:t>members</a:t>
            </a:r>
            <a:r>
              <a:rPr lang="en-US"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754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filter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1034214" y="2305615"/>
            <a:ext cx="10126776" cy="2246769"/>
          </a:xfrm>
          <a:prstGeom prst="rect">
            <a:avLst/>
          </a:prstGeom>
          <a:noFill/>
        </p:spPr>
        <p:txBody>
          <a:bodyPr wrap="square">
            <a:spAutoFit/>
          </a:bodyPr>
          <a:lstStyle/>
          <a:p>
            <a:r>
              <a:rPr lang="en-US" sz="2800" dirty="0">
                <a:solidFill>
                  <a:srgbClr val="9CDCFE"/>
                </a:solidFill>
                <a:latin typeface="Consolas" panose="020B0609020204030204" pitchFamily="49" charset="0"/>
              </a:rPr>
              <a:t>members</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'Nasser'</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abdelgawad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ibrahim</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mahmoud</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nader</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'nada'</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nadia</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nady</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r>
              <a:rPr lang="en-US" sz="2800" b="0" dirty="0">
                <a:solidFill>
                  <a:srgbClr val="4EC9B0"/>
                </a:solidFill>
                <a:effectLst/>
                <a:latin typeface="Consolas" panose="020B0609020204030204" pitchFamily="49" charset="0"/>
              </a:rPr>
              <a:t>list</a:t>
            </a:r>
            <a:r>
              <a:rPr lang="en-US" sz="2800" b="0" dirty="0">
                <a:solidFill>
                  <a:srgbClr val="D4D4D4"/>
                </a:solidFill>
                <a:effectLst/>
                <a:latin typeface="Consolas" panose="020B0609020204030204" pitchFamily="49" charset="0"/>
              </a:rPr>
              <a:t>(</a:t>
            </a:r>
            <a:r>
              <a:rPr lang="en-US" sz="2800" b="0" dirty="0">
                <a:solidFill>
                  <a:srgbClr val="4EC9B0"/>
                </a:solidFill>
                <a:effectLst/>
                <a:latin typeface="Consolas" panose="020B0609020204030204" pitchFamily="49" charset="0"/>
              </a:rPr>
              <a:t>filter</a:t>
            </a:r>
            <a:r>
              <a:rPr lang="en-US" sz="2800" b="0" dirty="0">
                <a:solidFill>
                  <a:srgbClr val="D4D4D4"/>
                </a:solidFill>
                <a:effectLst/>
                <a:latin typeface="Consolas" panose="020B0609020204030204" pitchFamily="49" charset="0"/>
              </a:rPr>
              <a:t>(</a:t>
            </a:r>
            <a:r>
              <a:rPr lang="en-US" sz="2800" b="0" dirty="0">
                <a:solidFill>
                  <a:srgbClr val="569CD6"/>
                </a:solidFill>
                <a:effectLst/>
                <a:latin typeface="Consolas" panose="020B0609020204030204" pitchFamily="49" charset="0"/>
              </a:rPr>
              <a:t>lambda</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x</a:t>
            </a:r>
            <a:r>
              <a:rPr lang="en-US" sz="2800" b="0" dirty="0">
                <a:solidFill>
                  <a:srgbClr val="D4D4D4"/>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x</a:t>
            </a:r>
            <a:r>
              <a:rPr lang="en-US" sz="2800" b="0" dirty="0" err="1">
                <a:solidFill>
                  <a:srgbClr val="D4D4D4"/>
                </a:solidFill>
                <a:effectLst/>
                <a:latin typeface="Consolas" panose="020B0609020204030204" pitchFamily="49" charset="0"/>
              </a:rPr>
              <a:t>.</a:t>
            </a:r>
            <a:r>
              <a:rPr lang="en-US" sz="2800" b="0" dirty="0" err="1">
                <a:solidFill>
                  <a:srgbClr val="DCDCAA"/>
                </a:solidFill>
                <a:effectLst/>
                <a:latin typeface="Consolas" panose="020B0609020204030204" pitchFamily="49" charset="0"/>
              </a:rPr>
              <a:t>startswith</a:t>
            </a:r>
            <a:r>
              <a:rPr lang="en-US" sz="2800" b="0" dirty="0">
                <a:solidFill>
                  <a:srgbClr val="D4D4D4"/>
                </a:solidFill>
                <a:effectLst/>
                <a:latin typeface="Consolas" panose="020B0609020204030204" pitchFamily="49" charset="0"/>
              </a:rPr>
              <a:t>(</a:t>
            </a:r>
            <a:r>
              <a:rPr lang="en-US" sz="2800" dirty="0">
                <a:solidFill>
                  <a:srgbClr val="CE9178"/>
                </a:solidFill>
                <a:latin typeface="Consolas" panose="020B0609020204030204" pitchFamily="49" charset="0"/>
              </a:rPr>
              <a:t>'</a:t>
            </a:r>
            <a:r>
              <a:rPr lang="en-US" sz="2800" b="0" dirty="0">
                <a:solidFill>
                  <a:srgbClr val="CE9178"/>
                </a:solidFill>
                <a:effectLst/>
                <a:latin typeface="Consolas" panose="020B0609020204030204" pitchFamily="49" charset="0"/>
              </a:rPr>
              <a:t>n'</a:t>
            </a:r>
            <a:r>
              <a:rPr lang="en-US" sz="2800" b="0" dirty="0">
                <a:solidFill>
                  <a:srgbClr val="D4D4D4"/>
                </a:solidFill>
                <a:effectLst/>
                <a:latin typeface="Consolas" panose="020B0609020204030204" pitchFamily="49" charset="0"/>
              </a:rPr>
              <a:t>), </a:t>
            </a:r>
            <a:r>
              <a:rPr lang="en-US" sz="2800" dirty="0">
                <a:solidFill>
                  <a:srgbClr val="9CDCFE"/>
                </a:solidFill>
                <a:latin typeface="Consolas" panose="020B0609020204030204" pitchFamily="49" charset="0"/>
              </a:rPr>
              <a:t>members</a:t>
            </a:r>
            <a:r>
              <a:rPr lang="en-US" sz="2800"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2F3AE7F2-0B9D-4811-9894-10D1E1D3AFA9}"/>
              </a:ext>
            </a:extLst>
          </p:cNvPr>
          <p:cNvSpPr txBox="1"/>
          <p:nvPr/>
        </p:nvSpPr>
        <p:spPr>
          <a:xfrm>
            <a:off x="1031009" y="4829863"/>
            <a:ext cx="8648700" cy="523220"/>
          </a:xfrm>
          <a:prstGeom prst="rect">
            <a:avLst/>
          </a:prstGeom>
          <a:noFill/>
        </p:spPr>
        <p:txBody>
          <a:bodyPr wrap="square">
            <a:spAutoFit/>
          </a:bodyPr>
          <a:lstStyle/>
          <a:p>
            <a:pPr algn="l"/>
            <a:r>
              <a:rPr lang="en-US" sz="2800" b="0" i="0" dirty="0">
                <a:solidFill>
                  <a:srgbClr val="D4D4D4"/>
                </a:solidFill>
                <a:effectLst/>
                <a:latin typeface="Consolas" panose="020B0609020204030204" pitchFamily="49" charset="0"/>
              </a:rPr>
              <a:t>&gt;&gt; ['</a:t>
            </a:r>
            <a:r>
              <a:rPr lang="en-US" sz="2800" b="0" i="0" dirty="0" err="1">
                <a:solidFill>
                  <a:srgbClr val="D4D4D4"/>
                </a:solidFill>
                <a:effectLst/>
                <a:latin typeface="Consolas" panose="020B0609020204030204" pitchFamily="49" charset="0"/>
              </a:rPr>
              <a:t>nader</a:t>
            </a:r>
            <a:r>
              <a:rPr lang="en-US" sz="2800" b="0" i="0" dirty="0">
                <a:solidFill>
                  <a:srgbClr val="D4D4D4"/>
                </a:solidFill>
                <a:effectLst/>
                <a:latin typeface="Consolas" panose="020B0609020204030204" pitchFamily="49" charset="0"/>
              </a:rPr>
              <a:t>', 'nada', '</a:t>
            </a:r>
            <a:r>
              <a:rPr lang="en-US" sz="2800" b="0" i="0" dirty="0" err="1">
                <a:solidFill>
                  <a:srgbClr val="D4D4D4"/>
                </a:solidFill>
                <a:effectLst/>
                <a:latin typeface="Consolas" panose="020B0609020204030204" pitchFamily="49" charset="0"/>
              </a:rPr>
              <a:t>nadia</a:t>
            </a:r>
            <a:r>
              <a:rPr lang="en-US" sz="2800" b="0" i="0" dirty="0">
                <a:solidFill>
                  <a:srgbClr val="D4D4D4"/>
                </a:solidFill>
                <a:effectLst/>
                <a:latin typeface="Consolas" panose="020B0609020204030204" pitchFamily="49" charset="0"/>
              </a:rPr>
              <a:t>', '</a:t>
            </a:r>
            <a:r>
              <a:rPr lang="en-US" sz="2800" b="0" i="0" dirty="0" err="1">
                <a:solidFill>
                  <a:srgbClr val="D4D4D4"/>
                </a:solidFill>
                <a:effectLst/>
                <a:latin typeface="Consolas" panose="020B0609020204030204" pitchFamily="49" charset="0"/>
              </a:rPr>
              <a:t>nady</a:t>
            </a:r>
            <a:r>
              <a:rPr lang="en-US" sz="2800" b="0" i="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86243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filter  functions</a:t>
            </a:r>
          </a:p>
        </p:txBody>
      </p:sp>
      <p:sp>
        <p:nvSpPr>
          <p:cNvPr id="19" name="TextBox 18">
            <a:extLst>
              <a:ext uri="{FF2B5EF4-FFF2-40B4-BE49-F238E27FC236}">
                <a16:creationId xmlns:a16="http://schemas.microsoft.com/office/drawing/2014/main" id="{8DC981F7-875C-4A5D-A7AC-F40DF3B5980A}"/>
              </a:ext>
            </a:extLst>
          </p:cNvPr>
          <p:cNvSpPr txBox="1"/>
          <p:nvPr/>
        </p:nvSpPr>
        <p:spPr>
          <a:xfrm>
            <a:off x="935758" y="2459504"/>
            <a:ext cx="10320482" cy="1938992"/>
          </a:xfrm>
          <a:prstGeom prst="rect">
            <a:avLst/>
          </a:prstGeom>
          <a:noFill/>
        </p:spPr>
        <p:txBody>
          <a:bodyPr wrap="square">
            <a:spAutoFit/>
          </a:bodyPr>
          <a:lstStyle/>
          <a:p>
            <a:r>
              <a:rPr lang="en-US" sz="2400" dirty="0">
                <a:solidFill>
                  <a:srgbClr val="9CDCFE"/>
                </a:solidFill>
                <a:latin typeface="Consolas" panose="020B0609020204030204" pitchFamily="49" charset="0"/>
              </a:rPr>
              <a:t>members</a:t>
            </a:r>
            <a:r>
              <a:rPr lang="en-US" sz="2400" b="0" dirty="0">
                <a:solidFill>
                  <a:srgbClr val="D4D4D4"/>
                </a:solidFill>
                <a:effectLst/>
                <a:latin typeface="Consolas" panose="020B0609020204030204" pitchFamily="49" charset="0"/>
              </a:rPr>
              <a:t> = [</a:t>
            </a:r>
            <a:r>
              <a:rPr lang="en-US" sz="2400" b="0" dirty="0">
                <a:solidFill>
                  <a:srgbClr val="CE9178"/>
                </a:solidFill>
                <a:effectLst/>
                <a:latin typeface="Consolas" panose="020B0609020204030204" pitchFamily="49" charset="0"/>
              </a:rPr>
              <a:t>'Nasser'</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abdelgawad</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ibrahim</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mahmoud</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nader</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'nada'</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nadia</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nady</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b="0" dirty="0">
                <a:solidFill>
                  <a:srgbClr val="4EC9B0"/>
                </a:solidFill>
                <a:effectLst/>
                <a:latin typeface="Consolas" panose="020B0609020204030204" pitchFamily="49" charset="0"/>
              </a:rPr>
              <a:t>list</a:t>
            </a:r>
            <a:r>
              <a:rPr lang="en-US" sz="2400" b="0" dirty="0">
                <a:solidFill>
                  <a:srgbClr val="D4D4D4"/>
                </a:solidFill>
                <a:effectLst/>
                <a:latin typeface="Consolas" panose="020B0609020204030204" pitchFamily="49" charset="0"/>
              </a:rPr>
              <a:t>(</a:t>
            </a:r>
            <a:r>
              <a:rPr lang="en-US" sz="2400" b="0" dirty="0">
                <a:solidFill>
                  <a:srgbClr val="4EC9B0"/>
                </a:solidFill>
                <a:effectLst/>
                <a:latin typeface="Consolas" panose="020B0609020204030204" pitchFamily="49" charset="0"/>
              </a:rPr>
              <a:t>filter</a:t>
            </a:r>
            <a:r>
              <a:rPr lang="en-US" sz="2400" b="0" dirty="0">
                <a:solidFill>
                  <a:srgbClr val="D4D4D4"/>
                </a:solidFill>
                <a:effectLst/>
                <a:latin typeface="Consolas" panose="020B0609020204030204" pitchFamily="49" charset="0"/>
              </a:rPr>
              <a:t>(</a:t>
            </a:r>
            <a:r>
              <a:rPr lang="en-US" sz="2400" b="0" dirty="0">
                <a:solidFill>
                  <a:srgbClr val="569CD6"/>
                </a:solidFill>
                <a:effectLst/>
                <a:latin typeface="Consolas" panose="020B0609020204030204" pitchFamily="49" charset="0"/>
              </a:rPr>
              <a:t>lambda</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x</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lower</a:t>
            </a:r>
            <a:r>
              <a:rPr lang="en-US" sz="2400" b="0" dirty="0">
                <a:solidFill>
                  <a:srgbClr val="D4D4D4"/>
                </a:solidFill>
                <a:effectLst/>
                <a:latin typeface="Consolas" panose="020B0609020204030204" pitchFamily="49" charset="0"/>
              </a:rPr>
              <a:t>(</a:t>
            </a:r>
            <a:r>
              <a:rPr lang="en-US" sz="2400" dirty="0">
                <a:solidFill>
                  <a:srgbClr val="D4D4D4"/>
                </a:solidFill>
                <a:latin typeface="Consolas" panose="020B0609020204030204" pitchFamily="49" charset="0"/>
              </a:rPr>
              <a:t>)</a:t>
            </a:r>
            <a:r>
              <a:rPr lang="en-US" sz="2400" b="0" dirty="0">
                <a:solidFill>
                  <a:srgbClr val="DCDCAA"/>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startswith</a:t>
            </a:r>
            <a:r>
              <a:rPr lang="en-US" sz="2400" b="0" dirty="0">
                <a:solidFill>
                  <a:srgbClr val="D4D4D4"/>
                </a:solidFill>
                <a:effectLst/>
                <a:latin typeface="Consolas" panose="020B0609020204030204" pitchFamily="49" charset="0"/>
              </a:rPr>
              <a:t>(</a:t>
            </a:r>
            <a:r>
              <a:rPr lang="en-US" sz="2400" dirty="0">
                <a:solidFill>
                  <a:srgbClr val="CE9178"/>
                </a:solidFill>
                <a:latin typeface="Consolas" panose="020B0609020204030204" pitchFamily="49" charset="0"/>
              </a:rPr>
              <a:t>'</a:t>
            </a:r>
            <a:r>
              <a:rPr lang="en-US" sz="2400" b="0" dirty="0">
                <a:solidFill>
                  <a:srgbClr val="CE9178"/>
                </a:solidFill>
                <a:effectLst/>
                <a:latin typeface="Consolas" panose="020B0609020204030204" pitchFamily="49" charset="0"/>
              </a:rPr>
              <a:t>n'</a:t>
            </a:r>
            <a:r>
              <a:rPr lang="en-US" sz="2400" b="0" dirty="0">
                <a:solidFill>
                  <a:srgbClr val="D4D4D4"/>
                </a:solidFill>
                <a:effectLst/>
                <a:latin typeface="Consolas" panose="020B0609020204030204" pitchFamily="49" charset="0"/>
              </a:rPr>
              <a:t>), </a:t>
            </a:r>
            <a:r>
              <a:rPr lang="en-US" sz="2400" dirty="0">
                <a:solidFill>
                  <a:srgbClr val="9CDCFE"/>
                </a:solidFill>
                <a:latin typeface="Consolas" panose="020B0609020204030204" pitchFamily="49" charset="0"/>
              </a:rPr>
              <a:t>members</a:t>
            </a:r>
            <a:r>
              <a:rPr lang="en-US" sz="2400"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2F3AE7F2-0B9D-4811-9894-10D1E1D3AFA9}"/>
              </a:ext>
            </a:extLst>
          </p:cNvPr>
          <p:cNvSpPr txBox="1"/>
          <p:nvPr/>
        </p:nvSpPr>
        <p:spPr>
          <a:xfrm>
            <a:off x="1031008" y="4617293"/>
            <a:ext cx="9421091" cy="461665"/>
          </a:xfrm>
          <a:prstGeom prst="rect">
            <a:avLst/>
          </a:prstGeom>
          <a:noFill/>
        </p:spPr>
        <p:txBody>
          <a:bodyPr wrap="square">
            <a:spAutoFit/>
          </a:bodyPr>
          <a:lstStyle/>
          <a:p>
            <a:pPr algn="l"/>
            <a:r>
              <a:rPr lang="en-US" sz="2400" dirty="0">
                <a:solidFill>
                  <a:srgbClr val="D4D4D4"/>
                </a:solidFill>
                <a:latin typeface="Consolas" panose="020B0609020204030204" pitchFamily="49" charset="0"/>
              </a:rPr>
              <a:t>&gt;&gt; ['Nasser', '</a:t>
            </a:r>
            <a:r>
              <a:rPr lang="en-US" sz="2400" dirty="0" err="1">
                <a:solidFill>
                  <a:srgbClr val="D4D4D4"/>
                </a:solidFill>
                <a:latin typeface="Consolas" panose="020B0609020204030204" pitchFamily="49" charset="0"/>
              </a:rPr>
              <a:t>nader</a:t>
            </a:r>
            <a:r>
              <a:rPr lang="en-US" sz="2400" dirty="0">
                <a:solidFill>
                  <a:srgbClr val="D4D4D4"/>
                </a:solidFill>
                <a:latin typeface="Consolas" panose="020B0609020204030204" pitchFamily="49" charset="0"/>
              </a:rPr>
              <a:t>', 'nada', '</a:t>
            </a:r>
            <a:r>
              <a:rPr lang="en-US" sz="2400" dirty="0" err="1">
                <a:solidFill>
                  <a:srgbClr val="D4D4D4"/>
                </a:solidFill>
                <a:latin typeface="Consolas" panose="020B0609020204030204" pitchFamily="49" charset="0"/>
              </a:rPr>
              <a:t>nadia</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nady</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191876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map  vs  filter</a:t>
            </a:r>
          </a:p>
        </p:txBody>
      </p:sp>
      <p:sp>
        <p:nvSpPr>
          <p:cNvPr id="10" name="TextBox 9">
            <a:extLst>
              <a:ext uri="{FF2B5EF4-FFF2-40B4-BE49-F238E27FC236}">
                <a16:creationId xmlns:a16="http://schemas.microsoft.com/office/drawing/2014/main" id="{43D5BE51-1BE1-4516-B1C1-3DD8DA60BA42}"/>
              </a:ext>
            </a:extLst>
          </p:cNvPr>
          <p:cNvSpPr txBox="1"/>
          <p:nvPr/>
        </p:nvSpPr>
        <p:spPr>
          <a:xfrm>
            <a:off x="1031008" y="1615137"/>
            <a:ext cx="10129981" cy="3539430"/>
          </a:xfrm>
          <a:prstGeom prst="rect">
            <a:avLst/>
          </a:prstGeom>
          <a:noFill/>
        </p:spPr>
        <p:txBody>
          <a:bodyPr wrap="square">
            <a:spAutoFit/>
          </a:bodyPr>
          <a:lstStyle/>
          <a:p>
            <a:pPr marL="457200" indent="-457200" algn="just">
              <a:buFont typeface="Arial" panose="020B0604020202020204" pitchFamily="34" charset="0"/>
              <a:buChar char="•"/>
            </a:pPr>
            <a:r>
              <a:rPr lang="en-US" sz="2800" dirty="0">
                <a:solidFill>
                  <a:srgbClr val="D4D4D4"/>
                </a:solidFill>
                <a:latin typeface="Consolas" panose="020B0609020204030204" pitchFamily="49" charset="0"/>
              </a:rPr>
              <a:t>The </a:t>
            </a:r>
            <a:r>
              <a:rPr lang="en-US" sz="2800" b="1" u="sng" dirty="0">
                <a:solidFill>
                  <a:srgbClr val="D4D4D4"/>
                </a:solidFill>
                <a:latin typeface="Consolas" panose="020B0609020204030204" pitchFamily="49" charset="0"/>
              </a:rPr>
              <a:t>map</a:t>
            </a:r>
            <a:r>
              <a:rPr lang="en-US" sz="2800" dirty="0">
                <a:solidFill>
                  <a:srgbClr val="D4D4D4"/>
                </a:solidFill>
                <a:latin typeface="Consolas" panose="020B0609020204030204" pitchFamily="49" charset="0"/>
              </a:rPr>
              <a:t> function is used to apply a given function to each item of an iterable (e.g. list, tuple, etc.) and returns a new iterable with the results.</a:t>
            </a:r>
          </a:p>
          <a:p>
            <a:pPr marL="457200" indent="-457200" algn="just">
              <a:buFont typeface="Arial" panose="020B0604020202020204" pitchFamily="34" charset="0"/>
              <a:buChar char="•"/>
            </a:pPr>
            <a:r>
              <a:rPr lang="en-US" sz="2800" dirty="0">
                <a:solidFill>
                  <a:srgbClr val="D4D4D4"/>
                </a:solidFill>
                <a:latin typeface="Consolas" panose="020B0609020204030204" pitchFamily="49" charset="0"/>
              </a:rPr>
              <a:t>The </a:t>
            </a:r>
            <a:r>
              <a:rPr lang="en-US" sz="2800" b="1" u="sng" dirty="0">
                <a:solidFill>
                  <a:srgbClr val="D4D4D4"/>
                </a:solidFill>
                <a:latin typeface="Consolas" panose="020B0609020204030204" pitchFamily="49" charset="0"/>
              </a:rPr>
              <a:t>filter</a:t>
            </a:r>
            <a:r>
              <a:rPr lang="en-US" sz="2800" dirty="0">
                <a:solidFill>
                  <a:srgbClr val="D4D4D4"/>
                </a:solidFill>
                <a:latin typeface="Consolas" panose="020B0609020204030204" pitchFamily="49" charset="0"/>
              </a:rPr>
              <a:t> function is used to filter out elements from an iterable based on a given condition and returns a new iterable containing only the elements that satisfy the condition.</a:t>
            </a:r>
            <a:endParaRPr lang="ar-EG" sz="2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406382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map  vs  filter</a:t>
            </a:r>
          </a:p>
        </p:txBody>
      </p:sp>
      <p:sp>
        <p:nvSpPr>
          <p:cNvPr id="10" name="TextBox 9">
            <a:extLst>
              <a:ext uri="{FF2B5EF4-FFF2-40B4-BE49-F238E27FC236}">
                <a16:creationId xmlns:a16="http://schemas.microsoft.com/office/drawing/2014/main" id="{43D5BE51-1BE1-4516-B1C1-3DD8DA60BA42}"/>
              </a:ext>
            </a:extLst>
          </p:cNvPr>
          <p:cNvSpPr txBox="1"/>
          <p:nvPr/>
        </p:nvSpPr>
        <p:spPr>
          <a:xfrm>
            <a:off x="1031008" y="1615137"/>
            <a:ext cx="10129981" cy="3539430"/>
          </a:xfrm>
          <a:prstGeom prst="rect">
            <a:avLst/>
          </a:prstGeom>
          <a:noFill/>
        </p:spPr>
        <p:txBody>
          <a:bodyPr wrap="square">
            <a:spAutoFit/>
          </a:bodyPr>
          <a:lstStyle/>
          <a:p>
            <a:pPr marL="457200" indent="-457200" algn="just">
              <a:buFont typeface="Arial" panose="020B0604020202020204" pitchFamily="34" charset="0"/>
              <a:buChar char="•"/>
            </a:pPr>
            <a:r>
              <a:rPr lang="en-US" sz="2800" dirty="0">
                <a:solidFill>
                  <a:srgbClr val="D4D4D4"/>
                </a:solidFill>
                <a:latin typeface="Consolas" panose="020B0609020204030204" pitchFamily="49" charset="0"/>
              </a:rPr>
              <a:t>The </a:t>
            </a:r>
            <a:r>
              <a:rPr lang="en-US" sz="2800" b="1" u="sng" dirty="0">
                <a:solidFill>
                  <a:srgbClr val="D4D4D4"/>
                </a:solidFill>
                <a:latin typeface="Consolas" panose="020B0609020204030204" pitchFamily="49" charset="0"/>
              </a:rPr>
              <a:t>map</a:t>
            </a:r>
            <a:r>
              <a:rPr lang="en-US" sz="2800" dirty="0">
                <a:solidFill>
                  <a:srgbClr val="D4D4D4"/>
                </a:solidFill>
                <a:latin typeface="Consolas" panose="020B0609020204030204" pitchFamily="49" charset="0"/>
              </a:rPr>
              <a:t> function is used to apply a given function to each item of an iterable (e.g. list, tuple, etc.) and </a:t>
            </a:r>
            <a:r>
              <a:rPr lang="en-US" sz="2800" b="1" u="sng" dirty="0">
                <a:solidFill>
                  <a:srgbClr val="D4D4D4"/>
                </a:solidFill>
                <a:latin typeface="Consolas" panose="020B0609020204030204" pitchFamily="49" charset="0"/>
              </a:rPr>
              <a:t>returns a new iterable with the results.</a:t>
            </a:r>
          </a:p>
          <a:p>
            <a:pPr marL="457200" indent="-457200" algn="just">
              <a:buFont typeface="Arial" panose="020B0604020202020204" pitchFamily="34" charset="0"/>
              <a:buChar char="•"/>
            </a:pPr>
            <a:r>
              <a:rPr lang="en-US" sz="2800" dirty="0">
                <a:solidFill>
                  <a:srgbClr val="D4D4D4"/>
                </a:solidFill>
                <a:latin typeface="Consolas" panose="020B0609020204030204" pitchFamily="49" charset="0"/>
              </a:rPr>
              <a:t>The </a:t>
            </a:r>
            <a:r>
              <a:rPr lang="en-US" sz="2800" b="1" u="sng" dirty="0">
                <a:solidFill>
                  <a:srgbClr val="D4D4D4"/>
                </a:solidFill>
                <a:latin typeface="Consolas" panose="020B0609020204030204" pitchFamily="49" charset="0"/>
              </a:rPr>
              <a:t>filter</a:t>
            </a:r>
            <a:r>
              <a:rPr lang="en-US" sz="2800" b="1" dirty="0">
                <a:solidFill>
                  <a:srgbClr val="D4D4D4"/>
                </a:solidFill>
                <a:latin typeface="Consolas" panose="020B0609020204030204" pitchFamily="49" charset="0"/>
              </a:rPr>
              <a:t> </a:t>
            </a:r>
            <a:r>
              <a:rPr lang="en-US" sz="2800" dirty="0">
                <a:solidFill>
                  <a:srgbClr val="D4D4D4"/>
                </a:solidFill>
                <a:latin typeface="Consolas" panose="020B0609020204030204" pitchFamily="49" charset="0"/>
              </a:rPr>
              <a:t>function is used to filter out elements from an iterable based on a given</a:t>
            </a:r>
            <a:r>
              <a:rPr lang="en-US" sz="2800" b="1" u="sng" dirty="0">
                <a:solidFill>
                  <a:srgbClr val="D4D4D4"/>
                </a:solidFill>
                <a:latin typeface="Consolas" panose="020B0609020204030204" pitchFamily="49" charset="0"/>
              </a:rPr>
              <a:t> </a:t>
            </a:r>
            <a:r>
              <a:rPr lang="en-US" sz="2800" dirty="0">
                <a:solidFill>
                  <a:srgbClr val="D4D4D4"/>
                </a:solidFill>
                <a:latin typeface="Consolas" panose="020B0609020204030204" pitchFamily="49" charset="0"/>
              </a:rPr>
              <a:t>condition and returns a new iterable containing only the elements that satisfy the condition.</a:t>
            </a:r>
            <a:endParaRPr lang="ar-EG" sz="2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886363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map  vs  filter</a:t>
            </a:r>
          </a:p>
        </p:txBody>
      </p:sp>
      <p:sp>
        <p:nvSpPr>
          <p:cNvPr id="10" name="TextBox 9">
            <a:extLst>
              <a:ext uri="{FF2B5EF4-FFF2-40B4-BE49-F238E27FC236}">
                <a16:creationId xmlns:a16="http://schemas.microsoft.com/office/drawing/2014/main" id="{43D5BE51-1BE1-4516-B1C1-3DD8DA60BA42}"/>
              </a:ext>
            </a:extLst>
          </p:cNvPr>
          <p:cNvSpPr txBox="1"/>
          <p:nvPr/>
        </p:nvSpPr>
        <p:spPr>
          <a:xfrm>
            <a:off x="1031008" y="1615137"/>
            <a:ext cx="10129981" cy="3539430"/>
          </a:xfrm>
          <a:prstGeom prst="rect">
            <a:avLst/>
          </a:prstGeom>
          <a:noFill/>
        </p:spPr>
        <p:txBody>
          <a:bodyPr wrap="square">
            <a:spAutoFit/>
          </a:bodyPr>
          <a:lstStyle/>
          <a:p>
            <a:pPr marL="457200" indent="-457200" algn="just">
              <a:buFont typeface="Arial" panose="020B0604020202020204" pitchFamily="34" charset="0"/>
              <a:buChar char="•"/>
            </a:pPr>
            <a:r>
              <a:rPr lang="en-US" sz="2800" dirty="0">
                <a:solidFill>
                  <a:srgbClr val="D4D4D4"/>
                </a:solidFill>
                <a:latin typeface="Consolas" panose="020B0609020204030204" pitchFamily="49" charset="0"/>
              </a:rPr>
              <a:t>The </a:t>
            </a:r>
            <a:r>
              <a:rPr lang="en-US" sz="2800" b="1" u="sng" dirty="0">
                <a:solidFill>
                  <a:srgbClr val="D4D4D4"/>
                </a:solidFill>
                <a:latin typeface="Consolas" panose="020B0609020204030204" pitchFamily="49" charset="0"/>
              </a:rPr>
              <a:t>map</a:t>
            </a:r>
            <a:r>
              <a:rPr lang="en-US" sz="2800" dirty="0">
                <a:solidFill>
                  <a:srgbClr val="D4D4D4"/>
                </a:solidFill>
                <a:latin typeface="Consolas" panose="020B0609020204030204" pitchFamily="49" charset="0"/>
              </a:rPr>
              <a:t> function is used to apply a given function to each item of an iterable (e.g. list, tuple, etc.) and </a:t>
            </a:r>
            <a:r>
              <a:rPr lang="en-US" sz="2800" b="1" u="sng" dirty="0">
                <a:solidFill>
                  <a:srgbClr val="D4D4D4"/>
                </a:solidFill>
                <a:latin typeface="Consolas" panose="020B0609020204030204" pitchFamily="49" charset="0"/>
              </a:rPr>
              <a:t>returns a new iterable with the results.</a:t>
            </a:r>
          </a:p>
          <a:p>
            <a:pPr marL="457200" indent="-457200" algn="just">
              <a:buFont typeface="Arial" panose="020B0604020202020204" pitchFamily="34" charset="0"/>
              <a:buChar char="•"/>
            </a:pPr>
            <a:r>
              <a:rPr lang="en-US" sz="2800" dirty="0">
                <a:solidFill>
                  <a:srgbClr val="D4D4D4"/>
                </a:solidFill>
                <a:latin typeface="Consolas" panose="020B0609020204030204" pitchFamily="49" charset="0"/>
              </a:rPr>
              <a:t>The </a:t>
            </a:r>
            <a:r>
              <a:rPr lang="en-US" sz="2800" b="1" u="sng" dirty="0">
                <a:solidFill>
                  <a:srgbClr val="D4D4D4"/>
                </a:solidFill>
                <a:latin typeface="Consolas" panose="020B0609020204030204" pitchFamily="49" charset="0"/>
              </a:rPr>
              <a:t>filter</a:t>
            </a:r>
            <a:r>
              <a:rPr lang="en-US" sz="2800" b="1" dirty="0">
                <a:solidFill>
                  <a:srgbClr val="D4D4D4"/>
                </a:solidFill>
                <a:latin typeface="Consolas" panose="020B0609020204030204" pitchFamily="49" charset="0"/>
              </a:rPr>
              <a:t> </a:t>
            </a:r>
            <a:r>
              <a:rPr lang="en-US" sz="2800" dirty="0">
                <a:solidFill>
                  <a:srgbClr val="D4D4D4"/>
                </a:solidFill>
                <a:latin typeface="Consolas" panose="020B0609020204030204" pitchFamily="49" charset="0"/>
              </a:rPr>
              <a:t>function is used to filter out elements from an iterable based on a </a:t>
            </a:r>
            <a:r>
              <a:rPr lang="en-US" sz="2800" b="1" u="sng" dirty="0">
                <a:solidFill>
                  <a:srgbClr val="D4D4D4"/>
                </a:solidFill>
                <a:latin typeface="Consolas" panose="020B0609020204030204" pitchFamily="49" charset="0"/>
              </a:rPr>
              <a:t>given condition</a:t>
            </a:r>
            <a:r>
              <a:rPr lang="en-US" sz="2800" b="1" dirty="0">
                <a:solidFill>
                  <a:srgbClr val="D4D4D4"/>
                </a:solidFill>
                <a:latin typeface="Consolas" panose="020B0609020204030204" pitchFamily="49" charset="0"/>
              </a:rPr>
              <a:t> </a:t>
            </a:r>
            <a:r>
              <a:rPr lang="en-US" sz="2800" dirty="0">
                <a:solidFill>
                  <a:srgbClr val="D4D4D4"/>
                </a:solidFill>
                <a:latin typeface="Consolas" panose="020B0609020204030204" pitchFamily="49" charset="0"/>
              </a:rPr>
              <a:t>and returns a new iterable containing only the elements that satisfy the condition.</a:t>
            </a:r>
            <a:endParaRPr lang="ar-EG" sz="2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2469935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advClick="0" advTm="1000">
        <p159:morph option="byWord"/>
      </p:transition>
    </mc:Choice>
    <mc:Fallback>
      <p:transition spd="slow" advClick="0" advTm="1000">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map  vs  filter</a:t>
            </a:r>
          </a:p>
        </p:txBody>
      </p:sp>
      <p:sp>
        <p:nvSpPr>
          <p:cNvPr id="10" name="TextBox 9">
            <a:extLst>
              <a:ext uri="{FF2B5EF4-FFF2-40B4-BE49-F238E27FC236}">
                <a16:creationId xmlns:a16="http://schemas.microsoft.com/office/drawing/2014/main" id="{43D5BE51-1BE1-4516-B1C1-3DD8DA60BA42}"/>
              </a:ext>
            </a:extLst>
          </p:cNvPr>
          <p:cNvSpPr txBox="1"/>
          <p:nvPr/>
        </p:nvSpPr>
        <p:spPr>
          <a:xfrm>
            <a:off x="1031008" y="1615137"/>
            <a:ext cx="10129981" cy="3539430"/>
          </a:xfrm>
          <a:prstGeom prst="rect">
            <a:avLst/>
          </a:prstGeom>
          <a:noFill/>
        </p:spPr>
        <p:txBody>
          <a:bodyPr wrap="square">
            <a:spAutoFit/>
          </a:bodyPr>
          <a:lstStyle/>
          <a:p>
            <a:pPr marL="457200" indent="-457200" algn="just">
              <a:buFont typeface="Arial" panose="020B0604020202020204" pitchFamily="34" charset="0"/>
              <a:buChar char="•"/>
            </a:pPr>
            <a:r>
              <a:rPr lang="en-US" sz="2800" dirty="0">
                <a:solidFill>
                  <a:srgbClr val="D4D4D4"/>
                </a:solidFill>
                <a:latin typeface="Consolas" panose="020B0609020204030204" pitchFamily="49" charset="0"/>
              </a:rPr>
              <a:t>The </a:t>
            </a:r>
            <a:r>
              <a:rPr lang="en-US" sz="2800" b="1" u="sng" dirty="0">
                <a:solidFill>
                  <a:srgbClr val="D4D4D4"/>
                </a:solidFill>
                <a:latin typeface="Consolas" panose="020B0609020204030204" pitchFamily="49" charset="0"/>
              </a:rPr>
              <a:t>map</a:t>
            </a:r>
            <a:r>
              <a:rPr lang="en-US" sz="2800" dirty="0">
                <a:solidFill>
                  <a:srgbClr val="D4D4D4"/>
                </a:solidFill>
                <a:latin typeface="Consolas" panose="020B0609020204030204" pitchFamily="49" charset="0"/>
              </a:rPr>
              <a:t> function is used to apply a given function to each item of an iterable (e.g. list, tuple, etc.) and </a:t>
            </a:r>
            <a:r>
              <a:rPr lang="en-US" sz="2800" b="1" u="sng" dirty="0">
                <a:solidFill>
                  <a:srgbClr val="D4D4D4"/>
                </a:solidFill>
                <a:latin typeface="Consolas" panose="020B0609020204030204" pitchFamily="49" charset="0"/>
              </a:rPr>
              <a:t>returns a new iterable with the results.</a:t>
            </a:r>
          </a:p>
          <a:p>
            <a:pPr marL="457200" indent="-457200" algn="just">
              <a:buFont typeface="Arial" panose="020B0604020202020204" pitchFamily="34" charset="0"/>
              <a:buChar char="•"/>
            </a:pPr>
            <a:r>
              <a:rPr lang="en-US" sz="2800" dirty="0">
                <a:solidFill>
                  <a:srgbClr val="D4D4D4"/>
                </a:solidFill>
                <a:latin typeface="Consolas" panose="020B0609020204030204" pitchFamily="49" charset="0"/>
              </a:rPr>
              <a:t>The </a:t>
            </a:r>
            <a:r>
              <a:rPr lang="en-US" sz="2800" b="1" u="sng" dirty="0">
                <a:solidFill>
                  <a:srgbClr val="D4D4D4"/>
                </a:solidFill>
                <a:latin typeface="Consolas" panose="020B0609020204030204" pitchFamily="49" charset="0"/>
              </a:rPr>
              <a:t>filter</a:t>
            </a:r>
            <a:r>
              <a:rPr lang="en-US" sz="2800" b="1" dirty="0">
                <a:solidFill>
                  <a:srgbClr val="D4D4D4"/>
                </a:solidFill>
                <a:latin typeface="Consolas" panose="020B0609020204030204" pitchFamily="49" charset="0"/>
              </a:rPr>
              <a:t> </a:t>
            </a:r>
            <a:r>
              <a:rPr lang="en-US" sz="2800" dirty="0">
                <a:solidFill>
                  <a:srgbClr val="D4D4D4"/>
                </a:solidFill>
                <a:latin typeface="Consolas" panose="020B0609020204030204" pitchFamily="49" charset="0"/>
              </a:rPr>
              <a:t>function is used to filter out elements from an iterable based on a </a:t>
            </a:r>
            <a:r>
              <a:rPr lang="en-US" sz="2800" b="1" u="sng" dirty="0">
                <a:solidFill>
                  <a:srgbClr val="D4D4D4"/>
                </a:solidFill>
                <a:latin typeface="Consolas" panose="020B0609020204030204" pitchFamily="49" charset="0"/>
              </a:rPr>
              <a:t>given condition</a:t>
            </a:r>
            <a:r>
              <a:rPr lang="en-US" sz="2800" b="1" dirty="0">
                <a:solidFill>
                  <a:srgbClr val="D4D4D4"/>
                </a:solidFill>
                <a:latin typeface="Consolas" panose="020B0609020204030204" pitchFamily="49" charset="0"/>
              </a:rPr>
              <a:t> </a:t>
            </a:r>
            <a:r>
              <a:rPr lang="en-US" sz="2800" dirty="0">
                <a:solidFill>
                  <a:srgbClr val="D4D4D4"/>
                </a:solidFill>
                <a:latin typeface="Consolas" panose="020B0609020204030204" pitchFamily="49" charset="0"/>
              </a:rPr>
              <a:t>and </a:t>
            </a:r>
            <a:r>
              <a:rPr lang="en-US" sz="2800" b="1" u="sng" dirty="0">
                <a:solidFill>
                  <a:srgbClr val="D4D4D4"/>
                </a:solidFill>
                <a:latin typeface="Consolas" panose="020B0609020204030204" pitchFamily="49" charset="0"/>
              </a:rPr>
              <a:t>returns a new iterable containing only the elements that satisfy the condition.</a:t>
            </a:r>
            <a:endParaRPr lang="ar-EG" sz="2800" b="1" u="sng"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834619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863460"/>
            <a:ext cx="10129981" cy="1156407"/>
          </a:xfrm>
          <a:prstGeom prst="rect">
            <a:avLst/>
          </a:prstGeom>
          <a:noFill/>
        </p:spPr>
        <p:txBody>
          <a:bodyPr wrap="square">
            <a:spAutoFit/>
          </a:bodyPr>
          <a:lstStyle/>
          <a:p>
            <a:pPr marL="0" lvl="1" algn="ctr">
              <a:lnSpc>
                <a:spcPts val="8071"/>
              </a:lnSpc>
            </a:pPr>
            <a:r>
              <a:rPr lang="en-US" sz="9600" b="1" i="1" spc="-485" dirty="0">
                <a:solidFill>
                  <a:schemeClr val="bg1"/>
                </a:solidFill>
                <a:latin typeface="Georgia" panose="02040502050405020303" pitchFamily="18" charset="0"/>
              </a:rPr>
              <a:t>Modules</a:t>
            </a:r>
          </a:p>
        </p:txBody>
      </p:sp>
    </p:spTree>
    <p:extLst>
      <p:ext uri="{BB962C8B-B14F-4D97-AF65-F5344CB8AC3E}">
        <p14:creationId xmlns:p14="http://schemas.microsoft.com/office/powerpoint/2010/main" val="186314014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Modules</a:t>
            </a:r>
          </a:p>
        </p:txBody>
      </p:sp>
      <p:sp>
        <p:nvSpPr>
          <p:cNvPr id="6" name="TextBox 5">
            <a:extLst>
              <a:ext uri="{FF2B5EF4-FFF2-40B4-BE49-F238E27FC236}">
                <a16:creationId xmlns:a16="http://schemas.microsoft.com/office/drawing/2014/main" id="{9C722290-3D2F-4E0D-93B9-6B957DCC6C5C}"/>
              </a:ext>
            </a:extLst>
          </p:cNvPr>
          <p:cNvSpPr txBox="1"/>
          <p:nvPr/>
        </p:nvSpPr>
        <p:spPr>
          <a:xfrm>
            <a:off x="1031008" y="1673253"/>
            <a:ext cx="10129981" cy="3539430"/>
          </a:xfrm>
          <a:prstGeom prst="rect">
            <a:avLst/>
          </a:prstGeom>
          <a:noFill/>
        </p:spPr>
        <p:txBody>
          <a:bodyPr wrap="square">
            <a:spAutoFit/>
          </a:bodyPr>
          <a:lstStyle/>
          <a:p>
            <a:pPr marL="457200" indent="-457200" algn="l">
              <a:buFont typeface="Arial" panose="020B0604020202020204" pitchFamily="34" charset="0"/>
              <a:buChar char="•"/>
            </a:pPr>
            <a:r>
              <a:rPr lang="en-US" sz="2800" dirty="0">
                <a:solidFill>
                  <a:srgbClr val="D4D4D4"/>
                </a:solidFill>
                <a:latin typeface="Consolas" panose="020B0609020204030204" pitchFamily="49" charset="0"/>
              </a:rPr>
              <a:t>A module is a file containing Python definitions and statements.</a:t>
            </a:r>
          </a:p>
          <a:p>
            <a:pPr marL="457200" indent="-457200" algn="l">
              <a:buFont typeface="Arial" panose="020B0604020202020204" pitchFamily="34" charset="0"/>
              <a:buChar char="•"/>
            </a:pPr>
            <a:r>
              <a:rPr lang="en-US" sz="2800" dirty="0">
                <a:solidFill>
                  <a:srgbClr val="D4D4D4"/>
                </a:solidFill>
                <a:latin typeface="Consolas" panose="020B0609020204030204" pitchFamily="49" charset="0"/>
              </a:rPr>
              <a:t>The file name is the module name with the suffix .</a:t>
            </a:r>
            <a:r>
              <a:rPr lang="en-US" sz="2800" dirty="0" err="1">
                <a:solidFill>
                  <a:srgbClr val="D4D4D4"/>
                </a:solidFill>
                <a:latin typeface="Consolas" panose="020B0609020204030204" pitchFamily="49" charset="0"/>
              </a:rPr>
              <a:t>py</a:t>
            </a:r>
            <a:r>
              <a:rPr lang="en-US" sz="2800" dirty="0">
                <a:solidFill>
                  <a:srgbClr val="D4D4D4"/>
                </a:solidFill>
                <a:latin typeface="Consolas" panose="020B0609020204030204" pitchFamily="49" charset="0"/>
              </a:rPr>
              <a:t> added.</a:t>
            </a:r>
          </a:p>
          <a:p>
            <a:pPr marL="457200" indent="-457200" algn="l">
              <a:buFont typeface="Arial" panose="020B0604020202020204" pitchFamily="34" charset="0"/>
              <a:buChar char="•"/>
            </a:pPr>
            <a:r>
              <a:rPr lang="en-US" sz="2800" dirty="0">
                <a:solidFill>
                  <a:srgbClr val="D4D4D4"/>
                </a:solidFill>
                <a:latin typeface="Consolas" panose="020B0609020204030204" pitchFamily="49" charset="0"/>
              </a:rPr>
              <a:t>Modules can contain functions, classes, and variables.</a:t>
            </a:r>
          </a:p>
          <a:p>
            <a:pPr marL="457200" indent="-457200" algn="l">
              <a:buFont typeface="Arial" panose="020B0604020202020204" pitchFamily="34" charset="0"/>
              <a:buChar char="•"/>
            </a:pPr>
            <a:r>
              <a:rPr lang="en-US" sz="2800" dirty="0">
                <a:solidFill>
                  <a:srgbClr val="D4D4D4"/>
                </a:solidFill>
                <a:latin typeface="Consolas" panose="020B0609020204030204" pitchFamily="49" charset="0"/>
              </a:rPr>
              <a:t>Modules can be used to organize code and make it reusable.</a:t>
            </a:r>
          </a:p>
        </p:txBody>
      </p:sp>
    </p:spTree>
    <p:extLst>
      <p:ext uri="{BB962C8B-B14F-4D97-AF65-F5344CB8AC3E}">
        <p14:creationId xmlns:p14="http://schemas.microsoft.com/office/powerpoint/2010/main" val="706948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Modules</a:t>
            </a:r>
          </a:p>
        </p:txBody>
      </p:sp>
      <p:sp>
        <p:nvSpPr>
          <p:cNvPr id="7" name="TextBox 6">
            <a:extLst>
              <a:ext uri="{FF2B5EF4-FFF2-40B4-BE49-F238E27FC236}">
                <a16:creationId xmlns:a16="http://schemas.microsoft.com/office/drawing/2014/main" id="{85F27EBC-2EE6-4733-9950-386141D3D174}"/>
              </a:ext>
            </a:extLst>
          </p:cNvPr>
          <p:cNvSpPr txBox="1"/>
          <p:nvPr/>
        </p:nvSpPr>
        <p:spPr>
          <a:xfrm>
            <a:off x="1031009" y="2863460"/>
            <a:ext cx="10129981" cy="1156407"/>
          </a:xfrm>
          <a:prstGeom prst="rect">
            <a:avLst/>
          </a:prstGeom>
          <a:noFill/>
        </p:spPr>
        <p:txBody>
          <a:bodyPr wrap="square">
            <a:spAutoFit/>
          </a:bodyPr>
          <a:lstStyle/>
          <a:p>
            <a:pPr marL="0" lvl="1" algn="ctr">
              <a:lnSpc>
                <a:spcPts val="8071"/>
              </a:lnSpc>
            </a:pPr>
            <a:r>
              <a:rPr lang="en-US" sz="8000" b="1" i="1" spc="-485" dirty="0">
                <a:solidFill>
                  <a:schemeClr val="bg1"/>
                </a:solidFill>
                <a:latin typeface="Georgia" panose="02040502050405020303" pitchFamily="18" charset="0"/>
              </a:rPr>
              <a:t>Why Modules?</a:t>
            </a:r>
            <a:endParaRPr lang="en-US" sz="8800" b="1" i="1" spc="-485" dirty="0">
              <a:solidFill>
                <a:schemeClr val="bg1"/>
              </a:solidFill>
              <a:latin typeface="Georgia" panose="02040502050405020303" pitchFamily="18" charset="0"/>
            </a:endParaRPr>
          </a:p>
        </p:txBody>
      </p:sp>
    </p:spTree>
    <p:extLst>
      <p:ext uri="{BB962C8B-B14F-4D97-AF65-F5344CB8AC3E}">
        <p14:creationId xmlns:p14="http://schemas.microsoft.com/office/powerpoint/2010/main" val="3591611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6E9B385F-D238-4AC9-8424-0C307AAC9C17}"/>
              </a:ext>
            </a:extLst>
          </p:cNvPr>
          <p:cNvSpPr txBox="1"/>
          <p:nvPr/>
        </p:nvSpPr>
        <p:spPr>
          <a:xfrm>
            <a:off x="1257299" y="2459504"/>
            <a:ext cx="9677400" cy="1938992"/>
          </a:xfrm>
          <a:prstGeom prst="rect">
            <a:avLst/>
          </a:prstGeom>
          <a:noFill/>
        </p:spPr>
        <p:txBody>
          <a:bodyPr wrap="square">
            <a:spAutoFit/>
          </a:bodyPr>
          <a:lstStyle/>
          <a:p>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10</a:t>
            </a:r>
            <a:endParaRPr lang="en-US" sz="4000" b="0" dirty="0">
              <a:solidFill>
                <a:srgbClr val="D4D4D4"/>
              </a:solidFill>
              <a:effectLst/>
              <a:latin typeface="Consolas" panose="020B0609020204030204" pitchFamily="49" charset="0"/>
            </a:endParaRPr>
          </a:p>
          <a:p>
            <a:r>
              <a:rPr lang="en-US" sz="4000" b="0" dirty="0">
                <a:solidFill>
                  <a:srgbClr val="C586C0"/>
                </a:solidFill>
                <a:effectLst/>
                <a:latin typeface="Consolas" panose="020B0609020204030204" pitchFamily="49" charset="0"/>
              </a:rPr>
              <a:t>if</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&gt; </a:t>
            </a:r>
            <a:r>
              <a:rPr lang="en-US" sz="4000" b="0" dirty="0">
                <a:solidFill>
                  <a:srgbClr val="B5CEA8"/>
                </a:solidFill>
                <a:effectLst/>
                <a:latin typeface="Consolas" panose="020B0609020204030204" pitchFamily="49" charset="0"/>
              </a:rPr>
              <a:t>5</a:t>
            </a:r>
            <a:r>
              <a:rPr lang="en-US" sz="4000" b="0" dirty="0">
                <a:solidFill>
                  <a:srgbClr val="D4D4D4"/>
                </a:solidFill>
                <a:effectLst/>
                <a:latin typeface="Consolas" panose="020B0609020204030204" pitchFamily="49" charset="0"/>
              </a:rPr>
              <a:t>:</a:t>
            </a:r>
          </a:p>
          <a:p>
            <a:r>
              <a:rPr lang="en-US" sz="4000" b="0" dirty="0">
                <a:solidFill>
                  <a:srgbClr val="DCDCAA"/>
                </a:solidFill>
                <a:effectLst/>
                <a:latin typeface="Consolas" panose="020B0609020204030204" pitchFamily="49" charset="0"/>
              </a:rPr>
              <a:t>print</a:t>
            </a:r>
            <a:r>
              <a:rPr lang="en-US" sz="4000" b="0" dirty="0">
                <a:solidFill>
                  <a:srgbClr val="D4D4D4"/>
                </a:solidFill>
                <a:effectLst/>
                <a:latin typeface="Consolas" panose="020B0609020204030204" pitchFamily="49" charset="0"/>
              </a:rPr>
              <a:t>(</a:t>
            </a:r>
            <a:r>
              <a:rPr lang="en-US" sz="4000" b="0" dirty="0">
                <a:solidFill>
                  <a:srgbClr val="CE9178"/>
                </a:solidFill>
                <a:effectLst/>
                <a:latin typeface="Consolas" panose="020B0609020204030204" pitchFamily="49" charset="0"/>
              </a:rPr>
              <a:t>"x is greater than 5"</a:t>
            </a:r>
            <a:r>
              <a:rPr lang="en-US" sz="40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016F85E5-CD06-4358-BEB5-0DB7901FF63A}"/>
              </a:ext>
            </a:extLst>
          </p:cNvPr>
          <p:cNvSpPr txBox="1"/>
          <p:nvPr/>
        </p:nvSpPr>
        <p:spPr>
          <a:xfrm>
            <a:off x="1257298" y="4899015"/>
            <a:ext cx="8567186" cy="461665"/>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t>
            </a:r>
            <a:r>
              <a:rPr lang="en-US" sz="2400" b="0" i="0" dirty="0" err="1">
                <a:solidFill>
                  <a:srgbClr val="A80000"/>
                </a:solidFill>
                <a:effectLst/>
                <a:latin typeface="Consolas" panose="020B0609020204030204" pitchFamily="49" charset="0"/>
              </a:rPr>
              <a:t>IndentationError</a:t>
            </a:r>
            <a:r>
              <a:rPr lang="en-US" sz="2400" b="0" i="0" dirty="0">
                <a:solidFill>
                  <a:srgbClr val="D4D4D4"/>
                </a:solidFill>
                <a:effectLst/>
                <a:latin typeface="Consolas" panose="020B0609020204030204" pitchFamily="49" charset="0"/>
              </a:rPr>
              <a:t>: expected an indented block</a:t>
            </a:r>
            <a:endParaRPr lang="ar-EG" sz="2400" dirty="0"/>
          </a:p>
        </p:txBody>
      </p:sp>
    </p:spTree>
    <p:extLst>
      <p:ext uri="{BB962C8B-B14F-4D97-AF65-F5344CB8AC3E}">
        <p14:creationId xmlns:p14="http://schemas.microsoft.com/office/powerpoint/2010/main" val="3339192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Modules</a:t>
            </a:r>
          </a:p>
        </p:txBody>
      </p:sp>
      <p:sp>
        <p:nvSpPr>
          <p:cNvPr id="6" name="TextBox 5">
            <a:extLst>
              <a:ext uri="{FF2B5EF4-FFF2-40B4-BE49-F238E27FC236}">
                <a16:creationId xmlns:a16="http://schemas.microsoft.com/office/drawing/2014/main" id="{9C722290-3D2F-4E0D-93B9-6B957DCC6C5C}"/>
              </a:ext>
            </a:extLst>
          </p:cNvPr>
          <p:cNvSpPr txBox="1"/>
          <p:nvPr/>
        </p:nvSpPr>
        <p:spPr>
          <a:xfrm>
            <a:off x="1031008" y="1673253"/>
            <a:ext cx="10129981" cy="3539430"/>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D4D4D4"/>
                </a:solidFill>
                <a:latin typeface="Consolas" panose="020B0609020204030204" pitchFamily="49" charset="0"/>
              </a:rPr>
              <a:t>Python is a modular language, and modules are a fundamental concept in Python.</a:t>
            </a:r>
          </a:p>
          <a:p>
            <a:pPr marL="457200" indent="-457200">
              <a:buFont typeface="Arial" panose="020B0604020202020204" pitchFamily="34" charset="0"/>
              <a:buChar char="•"/>
            </a:pPr>
            <a:r>
              <a:rPr lang="en-US" sz="2800" dirty="0">
                <a:solidFill>
                  <a:srgbClr val="D4D4D4"/>
                </a:solidFill>
                <a:latin typeface="Consolas" panose="020B0609020204030204" pitchFamily="49" charset="0"/>
              </a:rPr>
              <a:t>Modules help to avoid naming conflicts, as each module has its namespace.</a:t>
            </a:r>
          </a:p>
          <a:p>
            <a:pPr marL="457200" indent="-457200">
              <a:buFont typeface="Arial" panose="020B0604020202020204" pitchFamily="34" charset="0"/>
              <a:buChar char="•"/>
            </a:pPr>
            <a:r>
              <a:rPr lang="en-US" sz="2800" dirty="0">
                <a:solidFill>
                  <a:srgbClr val="D4D4D4"/>
                </a:solidFill>
                <a:latin typeface="Consolas" panose="020B0609020204030204" pitchFamily="49" charset="0"/>
              </a:rPr>
              <a:t>Modules make it easy to reuse code and share code between different projects.</a:t>
            </a:r>
          </a:p>
          <a:p>
            <a:pPr marL="457200" indent="-457200">
              <a:buFont typeface="Arial" panose="020B0604020202020204" pitchFamily="34" charset="0"/>
              <a:buChar char="•"/>
            </a:pPr>
            <a:r>
              <a:rPr lang="en-US" sz="2800" dirty="0">
                <a:solidFill>
                  <a:srgbClr val="D4D4D4"/>
                </a:solidFill>
                <a:latin typeface="Consolas" panose="020B0609020204030204" pitchFamily="49" charset="0"/>
              </a:rPr>
              <a:t>Many built-in modules are available in Python, such as math, </a:t>
            </a:r>
            <a:r>
              <a:rPr lang="en-US" sz="2800" dirty="0" err="1">
                <a:solidFill>
                  <a:srgbClr val="D4D4D4"/>
                </a:solidFill>
                <a:latin typeface="Consolas" panose="020B0609020204030204" pitchFamily="49" charset="0"/>
              </a:rPr>
              <a:t>os</a:t>
            </a:r>
            <a:r>
              <a:rPr lang="en-US" sz="2800" dirty="0">
                <a:solidFill>
                  <a:srgbClr val="D4D4D4"/>
                </a:solidFill>
                <a:latin typeface="Consolas" panose="020B0609020204030204" pitchFamily="49" charset="0"/>
              </a:rPr>
              <a:t>, and datetime.</a:t>
            </a:r>
          </a:p>
        </p:txBody>
      </p:sp>
    </p:spTree>
    <p:extLst>
      <p:ext uri="{BB962C8B-B14F-4D97-AF65-F5344CB8AC3E}">
        <p14:creationId xmlns:p14="http://schemas.microsoft.com/office/powerpoint/2010/main" val="5148861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863460"/>
            <a:ext cx="10129981" cy="1156407"/>
          </a:xfrm>
          <a:prstGeom prst="rect">
            <a:avLst/>
          </a:prstGeom>
          <a:noFill/>
        </p:spPr>
        <p:txBody>
          <a:bodyPr wrap="square">
            <a:spAutoFit/>
          </a:bodyPr>
          <a:lstStyle/>
          <a:p>
            <a:pPr marL="0" lvl="1" algn="ctr">
              <a:lnSpc>
                <a:spcPts val="8071"/>
              </a:lnSpc>
            </a:pPr>
            <a:r>
              <a:rPr lang="en-US" sz="9600" b="1" i="1" spc="-485" dirty="0">
                <a:solidFill>
                  <a:schemeClr val="bg1"/>
                </a:solidFill>
                <a:latin typeface="Georgia" panose="02040502050405020303" pitchFamily="18" charset="0"/>
              </a:rPr>
              <a:t>File  handling</a:t>
            </a:r>
          </a:p>
        </p:txBody>
      </p:sp>
    </p:spTree>
    <p:extLst>
      <p:ext uri="{BB962C8B-B14F-4D97-AF65-F5344CB8AC3E}">
        <p14:creationId xmlns:p14="http://schemas.microsoft.com/office/powerpoint/2010/main" val="227060604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File  handling</a:t>
            </a:r>
          </a:p>
        </p:txBody>
      </p:sp>
      <p:sp>
        <p:nvSpPr>
          <p:cNvPr id="6" name="TextBox 5">
            <a:extLst>
              <a:ext uri="{FF2B5EF4-FFF2-40B4-BE49-F238E27FC236}">
                <a16:creationId xmlns:a16="http://schemas.microsoft.com/office/drawing/2014/main" id="{41F4D04B-1A13-4740-83A8-D76D6AF57835}"/>
              </a:ext>
            </a:extLst>
          </p:cNvPr>
          <p:cNvSpPr txBox="1"/>
          <p:nvPr/>
        </p:nvSpPr>
        <p:spPr>
          <a:xfrm>
            <a:off x="1031008" y="1763985"/>
            <a:ext cx="10129981" cy="2554545"/>
          </a:xfrm>
          <a:prstGeom prst="rect">
            <a:avLst/>
          </a:prstGeom>
          <a:noFill/>
        </p:spPr>
        <p:txBody>
          <a:bodyPr wrap="square">
            <a:spAutoFit/>
          </a:bodyPr>
          <a:lstStyle/>
          <a:p>
            <a:pPr marL="457200" indent="-457200">
              <a:buFont typeface="Arial" panose="020B0604020202020204" pitchFamily="34" charset="0"/>
              <a:buChar char="•"/>
            </a:pPr>
            <a:r>
              <a:rPr lang="en-US" sz="3200" dirty="0">
                <a:solidFill>
                  <a:srgbClr val="D4D4D4"/>
                </a:solidFill>
                <a:latin typeface="Consolas" panose="020B0609020204030204" pitchFamily="49" charset="0"/>
              </a:rPr>
              <a:t>File handling is the process of reading from and writing to files in your Python code. Python provides several built-in functions for file handling, including </a:t>
            </a:r>
            <a:r>
              <a:rPr lang="en-US" sz="3200" b="1" u="sng" dirty="0">
                <a:solidFill>
                  <a:srgbClr val="D4D4D4"/>
                </a:solidFill>
                <a:latin typeface="Consolas" panose="020B0609020204030204" pitchFamily="49" charset="0"/>
              </a:rPr>
              <a:t>open()</a:t>
            </a:r>
            <a:r>
              <a:rPr lang="en-US" sz="3200" dirty="0">
                <a:solidFill>
                  <a:srgbClr val="D4D4D4"/>
                </a:solidFill>
                <a:latin typeface="Consolas" panose="020B0609020204030204" pitchFamily="49" charset="0"/>
              </a:rPr>
              <a:t>, </a:t>
            </a:r>
            <a:r>
              <a:rPr lang="en-US" sz="3200" b="1" u="sng" dirty="0">
                <a:solidFill>
                  <a:srgbClr val="D4D4D4"/>
                </a:solidFill>
                <a:latin typeface="Consolas" panose="020B0609020204030204" pitchFamily="49" charset="0"/>
              </a:rPr>
              <a:t>read()</a:t>
            </a:r>
            <a:r>
              <a:rPr lang="en-US" sz="3200" dirty="0">
                <a:solidFill>
                  <a:srgbClr val="D4D4D4"/>
                </a:solidFill>
                <a:latin typeface="Consolas" panose="020B0609020204030204" pitchFamily="49" charset="0"/>
              </a:rPr>
              <a:t> and </a:t>
            </a:r>
            <a:r>
              <a:rPr lang="en-US" sz="3200" b="1" u="sng" dirty="0">
                <a:solidFill>
                  <a:srgbClr val="D4D4D4"/>
                </a:solidFill>
                <a:latin typeface="Consolas" panose="020B0609020204030204" pitchFamily="49" charset="0"/>
              </a:rPr>
              <a:t>write()</a:t>
            </a:r>
            <a:endParaRPr lang="ar-EG" sz="3200" b="1" u="sng" dirty="0">
              <a:solidFill>
                <a:srgbClr val="D4D4D4"/>
              </a:solidFill>
              <a:latin typeface="Consolas" panose="020B0609020204030204" pitchFamily="49" charset="0"/>
            </a:endParaRPr>
          </a:p>
        </p:txBody>
      </p:sp>
      <p:sp>
        <p:nvSpPr>
          <p:cNvPr id="9" name="TextBox 8">
            <a:extLst>
              <a:ext uri="{FF2B5EF4-FFF2-40B4-BE49-F238E27FC236}">
                <a16:creationId xmlns:a16="http://schemas.microsoft.com/office/drawing/2014/main" id="{BE17BD43-7586-4ED2-9C62-F47145215C9F}"/>
              </a:ext>
            </a:extLst>
          </p:cNvPr>
          <p:cNvSpPr txBox="1"/>
          <p:nvPr/>
        </p:nvSpPr>
        <p:spPr>
          <a:xfrm>
            <a:off x="1115162" y="4854828"/>
            <a:ext cx="7944171" cy="1384995"/>
          </a:xfrm>
          <a:prstGeom prst="rect">
            <a:avLst/>
          </a:prstGeom>
          <a:noFill/>
        </p:spPr>
        <p:txBody>
          <a:bodyPr wrap="square">
            <a:spAutoFit/>
          </a:bodyPr>
          <a:lstStyle/>
          <a:p>
            <a:r>
              <a:rPr lang="en-US" sz="2800" b="0" dirty="0">
                <a:solidFill>
                  <a:srgbClr val="9CDCFE"/>
                </a:solidFill>
                <a:effectLst/>
                <a:latin typeface="Consolas" panose="020B0609020204030204" pitchFamily="49" charset="0"/>
              </a:rPr>
              <a:t>file</a:t>
            </a:r>
            <a:r>
              <a:rPr lang="en-US" sz="2800" b="0" dirty="0">
                <a:solidFill>
                  <a:srgbClr val="D4D4D4"/>
                </a:solidFill>
                <a:effectLst/>
                <a:latin typeface="Consolas" panose="020B0609020204030204" pitchFamily="49" charset="0"/>
              </a:rPr>
              <a:t> = </a:t>
            </a:r>
            <a:r>
              <a:rPr lang="en-US" sz="2800" b="0" dirty="0">
                <a:solidFill>
                  <a:srgbClr val="DCDCAA"/>
                </a:solidFill>
                <a:effectLst/>
                <a:latin typeface="Consolas" panose="020B0609020204030204" pitchFamily="49" charset="0"/>
              </a:rPr>
              <a:t>open</a:t>
            </a:r>
            <a:r>
              <a:rPr lang="en-US" sz="2800" b="0" dirty="0">
                <a:solidFill>
                  <a:srgbClr val="D4D4D4"/>
                </a:solidFill>
                <a:effectLst/>
                <a:latin typeface="Consolas" panose="020B0609020204030204" pitchFamily="49" charset="0"/>
              </a:rPr>
              <a:t>(</a:t>
            </a:r>
            <a:r>
              <a:rPr lang="en-US" sz="2800" b="0" dirty="0">
                <a:solidFill>
                  <a:srgbClr val="CE9178"/>
                </a:solidFill>
                <a:effectLst/>
                <a:latin typeface="Consolas" panose="020B0609020204030204" pitchFamily="49" charset="0"/>
              </a:rPr>
              <a:t>"example.txt"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"r"</a:t>
            </a:r>
            <a:r>
              <a:rPr lang="en-US" sz="2800" b="0" dirty="0">
                <a:solidFill>
                  <a:srgbClr val="D4D4D4"/>
                </a:solidFill>
                <a:effectLst/>
                <a:latin typeface="Consolas" panose="020B0609020204030204" pitchFamily="49" charset="0"/>
              </a:rPr>
              <a:t>)</a:t>
            </a:r>
          </a:p>
          <a:p>
            <a:r>
              <a:rPr lang="en-US" sz="2800" dirty="0">
                <a:solidFill>
                  <a:srgbClr val="6A9955"/>
                </a:solidFill>
                <a:latin typeface="Consolas" panose="020B0609020204030204" pitchFamily="49" charset="0"/>
              </a:rPr>
              <a:t># do some work with the file </a:t>
            </a:r>
            <a:r>
              <a:rPr lang="en-US" sz="2800" b="0" dirty="0" err="1">
                <a:solidFill>
                  <a:srgbClr val="9CDCFE"/>
                </a:solidFill>
                <a:effectLst/>
                <a:latin typeface="Consolas" panose="020B0609020204030204" pitchFamily="49" charset="0"/>
              </a:rPr>
              <a:t>file</a:t>
            </a:r>
            <a:r>
              <a:rPr lang="en-US" sz="2800" b="0" dirty="0" err="1">
                <a:solidFill>
                  <a:srgbClr val="D4D4D4"/>
                </a:solidFill>
                <a:effectLst/>
                <a:latin typeface="Consolas" panose="020B0609020204030204" pitchFamily="49" charset="0"/>
              </a:rPr>
              <a:t>.</a:t>
            </a:r>
            <a:r>
              <a:rPr lang="en-US" sz="2800" b="0" dirty="0" err="1">
                <a:solidFill>
                  <a:srgbClr val="DCDCAA"/>
                </a:solidFill>
                <a:effectLst/>
                <a:latin typeface="Consolas" panose="020B0609020204030204" pitchFamily="49" charset="0"/>
              </a:rPr>
              <a:t>close</a:t>
            </a:r>
            <a:r>
              <a:rPr lang="en-US"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27130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File  handling</a:t>
            </a:r>
          </a:p>
        </p:txBody>
      </p:sp>
      <p:sp>
        <p:nvSpPr>
          <p:cNvPr id="9" name="TextBox 8">
            <a:extLst>
              <a:ext uri="{FF2B5EF4-FFF2-40B4-BE49-F238E27FC236}">
                <a16:creationId xmlns:a16="http://schemas.microsoft.com/office/drawing/2014/main" id="{BE17BD43-7586-4ED2-9C62-F47145215C9F}"/>
              </a:ext>
            </a:extLst>
          </p:cNvPr>
          <p:cNvSpPr txBox="1"/>
          <p:nvPr/>
        </p:nvSpPr>
        <p:spPr>
          <a:xfrm>
            <a:off x="1031009" y="2683339"/>
            <a:ext cx="9931158" cy="1754326"/>
          </a:xfrm>
          <a:prstGeom prst="rect">
            <a:avLst/>
          </a:prstGeom>
          <a:noFill/>
        </p:spPr>
        <p:txBody>
          <a:bodyPr wrap="square">
            <a:spAutoFit/>
          </a:bodyPr>
          <a:lstStyle/>
          <a:p>
            <a:r>
              <a:rPr lang="en-US" sz="3600" b="0" dirty="0">
                <a:solidFill>
                  <a:srgbClr val="9CDCFE"/>
                </a:solidFill>
                <a:effectLst/>
                <a:latin typeface="Consolas" panose="020B0609020204030204" pitchFamily="49" charset="0"/>
              </a:rPr>
              <a:t>file</a:t>
            </a:r>
            <a:r>
              <a:rPr lang="en-US" sz="3600" b="0" dirty="0">
                <a:solidFill>
                  <a:srgbClr val="D4D4D4"/>
                </a:solidFill>
                <a:effectLst/>
                <a:latin typeface="Consolas" panose="020B0609020204030204" pitchFamily="49" charset="0"/>
              </a:rPr>
              <a:t> = </a:t>
            </a:r>
            <a:r>
              <a:rPr lang="en-US" sz="3600" b="0" dirty="0">
                <a:solidFill>
                  <a:srgbClr val="DCDCAA"/>
                </a:solidFill>
                <a:effectLst/>
                <a:latin typeface="Consolas" panose="020B0609020204030204" pitchFamily="49" charset="0"/>
              </a:rPr>
              <a:t>open</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"example.txt"</a:t>
            </a:r>
            <a:r>
              <a:rPr lang="en-US" sz="3600" b="0" dirty="0">
                <a:solidFill>
                  <a:srgbClr val="D4D4D4"/>
                </a:solidFill>
                <a:effectLst/>
                <a:latin typeface="Consolas" panose="020B0609020204030204" pitchFamily="49" charset="0"/>
              </a:rPr>
              <a:t>, </a:t>
            </a:r>
            <a:r>
              <a:rPr lang="en-US" sz="3600" b="0" dirty="0">
                <a:solidFill>
                  <a:srgbClr val="CE9178"/>
                </a:solidFill>
                <a:effectLst/>
                <a:latin typeface="Consolas" panose="020B0609020204030204" pitchFamily="49" charset="0"/>
              </a:rPr>
              <a:t>"r"</a:t>
            </a:r>
            <a:r>
              <a:rPr lang="en-US" sz="3600" b="0" dirty="0">
                <a:solidFill>
                  <a:srgbClr val="D4D4D4"/>
                </a:solidFill>
                <a:effectLst/>
                <a:latin typeface="Consolas" panose="020B0609020204030204" pitchFamily="49" charset="0"/>
              </a:rPr>
              <a:t>)</a:t>
            </a:r>
          </a:p>
          <a:p>
            <a:r>
              <a:rPr lang="en-US" sz="3600" dirty="0">
                <a:solidFill>
                  <a:srgbClr val="6A9955"/>
                </a:solidFill>
                <a:latin typeface="Consolas" panose="020B0609020204030204" pitchFamily="49" charset="0"/>
              </a:rPr>
              <a:t># do some work with the file </a:t>
            </a:r>
            <a:r>
              <a:rPr lang="en-US" sz="3600" b="0" dirty="0" err="1">
                <a:solidFill>
                  <a:srgbClr val="9CDCFE"/>
                </a:solidFill>
                <a:effectLst/>
                <a:latin typeface="Consolas" panose="020B0609020204030204" pitchFamily="49" charset="0"/>
              </a:rPr>
              <a:t>file</a:t>
            </a:r>
            <a:r>
              <a:rPr lang="en-US" sz="3600" b="0" dirty="0" err="1">
                <a:solidFill>
                  <a:srgbClr val="D4D4D4"/>
                </a:solidFill>
                <a:effectLst/>
                <a:latin typeface="Consolas" panose="020B0609020204030204" pitchFamily="49" charset="0"/>
              </a:rPr>
              <a:t>.</a:t>
            </a:r>
            <a:r>
              <a:rPr lang="en-US" sz="3600" b="0" dirty="0" err="1">
                <a:solidFill>
                  <a:srgbClr val="DCDCAA"/>
                </a:solidFill>
                <a:effectLst/>
                <a:latin typeface="Consolas" panose="020B0609020204030204" pitchFamily="49" charset="0"/>
              </a:rPr>
              <a:t>close</a:t>
            </a:r>
            <a:r>
              <a:rPr lang="en-US" sz="3600" b="0" dirty="0">
                <a:solidFill>
                  <a:srgbClr val="D4D4D4"/>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975CEE1D-8D06-4CE1-B3D8-597D6ED7B111}"/>
              </a:ext>
            </a:extLst>
          </p:cNvPr>
          <p:cNvSpPr/>
          <p:nvPr/>
        </p:nvSpPr>
        <p:spPr>
          <a:xfrm>
            <a:off x="4124324" y="2724150"/>
            <a:ext cx="3282951" cy="5842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0CCC1703-C457-419A-9301-CD33430E8DAA}"/>
              </a:ext>
            </a:extLst>
          </p:cNvPr>
          <p:cNvSpPr/>
          <p:nvPr/>
        </p:nvSpPr>
        <p:spPr>
          <a:xfrm>
            <a:off x="6726378" y="1528543"/>
            <a:ext cx="3629477" cy="54974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The file name</a:t>
            </a:r>
            <a:endParaRPr lang="ar-EG" sz="3200" b="1" dirty="0"/>
          </a:p>
        </p:txBody>
      </p:sp>
      <p:cxnSp>
        <p:nvCxnSpPr>
          <p:cNvPr id="11" name="Connector: Curved 10">
            <a:extLst>
              <a:ext uri="{FF2B5EF4-FFF2-40B4-BE49-F238E27FC236}">
                <a16:creationId xmlns:a16="http://schemas.microsoft.com/office/drawing/2014/main" id="{B496611A-6ABC-4A6E-921B-10780DE9AF2C}"/>
              </a:ext>
            </a:extLst>
          </p:cNvPr>
          <p:cNvCxnSpPr>
            <a:cxnSpLocks/>
            <a:stCxn id="7" idx="0"/>
            <a:endCxn id="10" idx="1"/>
          </p:cNvCxnSpPr>
          <p:nvPr/>
        </p:nvCxnSpPr>
        <p:spPr>
          <a:xfrm rot="5400000" flipH="1" flipV="1">
            <a:off x="5785721" y="1783493"/>
            <a:ext cx="920736" cy="960578"/>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B7C051D9-4387-4215-A5A0-862B5F3DE9CB}"/>
              </a:ext>
            </a:extLst>
          </p:cNvPr>
          <p:cNvSpPr/>
          <p:nvPr/>
        </p:nvSpPr>
        <p:spPr>
          <a:xfrm>
            <a:off x="7836299" y="2724150"/>
            <a:ext cx="800926" cy="5842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Rectangle: Rounded Corners 15">
            <a:extLst>
              <a:ext uri="{FF2B5EF4-FFF2-40B4-BE49-F238E27FC236}">
                <a16:creationId xmlns:a16="http://schemas.microsoft.com/office/drawing/2014/main" id="{946F45EA-5AD3-40E4-8E64-98D5F11C021C}"/>
              </a:ext>
            </a:extLst>
          </p:cNvPr>
          <p:cNvSpPr/>
          <p:nvPr/>
        </p:nvSpPr>
        <p:spPr>
          <a:xfrm>
            <a:off x="8394393" y="4188275"/>
            <a:ext cx="2766597" cy="68622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The mode</a:t>
            </a:r>
            <a:endParaRPr lang="ar-EG" sz="3200" b="1" dirty="0"/>
          </a:p>
        </p:txBody>
      </p:sp>
      <p:cxnSp>
        <p:nvCxnSpPr>
          <p:cNvPr id="18" name="Connector: Curved 17">
            <a:extLst>
              <a:ext uri="{FF2B5EF4-FFF2-40B4-BE49-F238E27FC236}">
                <a16:creationId xmlns:a16="http://schemas.microsoft.com/office/drawing/2014/main" id="{B4FBC7FE-3495-4A0B-860D-33D7749A7A0D}"/>
              </a:ext>
            </a:extLst>
          </p:cNvPr>
          <p:cNvCxnSpPr>
            <a:cxnSpLocks/>
            <a:stCxn id="15" idx="0"/>
            <a:endCxn id="16" idx="0"/>
          </p:cNvCxnSpPr>
          <p:nvPr/>
        </p:nvCxnSpPr>
        <p:spPr>
          <a:xfrm rot="16200000" flipH="1">
            <a:off x="8275164" y="2685747"/>
            <a:ext cx="1464125" cy="1540930"/>
          </a:xfrm>
          <a:prstGeom prst="curvedConnector3">
            <a:avLst>
              <a:gd name="adj1" fmla="val -25054"/>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566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wheel(1)">
                                      <p:cBhvr>
                                        <p:cTn id="15" dur="500"/>
                                        <p:tgtEl>
                                          <p:spTgt spid="10">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heel(1)">
                                      <p:cBhvr>
                                        <p:cTn id="23" dur="500"/>
                                        <p:tgtEl>
                                          <p:spTgt spid="1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6">
                                            <p:bg/>
                                          </p:spTgt>
                                        </p:tgtEl>
                                        <p:attrNameLst>
                                          <p:attrName>style.visibility</p:attrName>
                                        </p:attrNameLst>
                                      </p:cBhvr>
                                      <p:to>
                                        <p:strVal val="visible"/>
                                      </p:to>
                                    </p:set>
                                    <p:animEffect transition="in" filter="wheel(1)">
                                      <p:cBhvr>
                                        <p:cTn id="31" dur="500"/>
                                        <p:tgtEl>
                                          <p:spTgt spid="16">
                                            <p:bg/>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uiExpand="1" build="p" animBg="1"/>
      <p:bldP spid="15" grpId="0" animBg="1"/>
      <p:bldP spid="16" grpId="0" uiExpand="1" build="p" animBg="1"/>
    </p:bld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File  handling</a:t>
            </a:r>
          </a:p>
        </p:txBody>
      </p:sp>
      <p:sp>
        <p:nvSpPr>
          <p:cNvPr id="9" name="TextBox 8">
            <a:extLst>
              <a:ext uri="{FF2B5EF4-FFF2-40B4-BE49-F238E27FC236}">
                <a16:creationId xmlns:a16="http://schemas.microsoft.com/office/drawing/2014/main" id="{BE17BD43-7586-4ED2-9C62-F47145215C9F}"/>
              </a:ext>
            </a:extLst>
          </p:cNvPr>
          <p:cNvSpPr txBox="1"/>
          <p:nvPr/>
        </p:nvSpPr>
        <p:spPr>
          <a:xfrm>
            <a:off x="1031009" y="2683339"/>
            <a:ext cx="9931158" cy="1754326"/>
          </a:xfrm>
          <a:prstGeom prst="rect">
            <a:avLst/>
          </a:prstGeom>
          <a:noFill/>
        </p:spPr>
        <p:txBody>
          <a:bodyPr wrap="square">
            <a:spAutoFit/>
          </a:bodyPr>
          <a:lstStyle/>
          <a:p>
            <a:r>
              <a:rPr lang="en-US" sz="3600" b="0" dirty="0">
                <a:solidFill>
                  <a:srgbClr val="9CDCFE"/>
                </a:solidFill>
                <a:effectLst/>
                <a:latin typeface="Consolas" panose="020B0609020204030204" pitchFamily="49" charset="0"/>
              </a:rPr>
              <a:t>file</a:t>
            </a:r>
            <a:r>
              <a:rPr lang="en-US" sz="3600" b="0" dirty="0">
                <a:solidFill>
                  <a:srgbClr val="D4D4D4"/>
                </a:solidFill>
                <a:effectLst/>
                <a:latin typeface="Consolas" panose="020B0609020204030204" pitchFamily="49" charset="0"/>
              </a:rPr>
              <a:t> = </a:t>
            </a:r>
            <a:r>
              <a:rPr lang="en-US" sz="3600" b="0" dirty="0">
                <a:solidFill>
                  <a:srgbClr val="DCDCAA"/>
                </a:solidFill>
                <a:effectLst/>
                <a:latin typeface="Consolas" panose="020B0609020204030204" pitchFamily="49" charset="0"/>
              </a:rPr>
              <a:t>open</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"example.txt"</a:t>
            </a:r>
            <a:r>
              <a:rPr lang="en-US" sz="3600" b="0" dirty="0">
                <a:solidFill>
                  <a:srgbClr val="D4D4D4"/>
                </a:solidFill>
                <a:effectLst/>
                <a:latin typeface="Consolas" panose="020B0609020204030204" pitchFamily="49" charset="0"/>
              </a:rPr>
              <a:t>, </a:t>
            </a:r>
            <a:r>
              <a:rPr lang="en-US" sz="3600" b="0" dirty="0">
                <a:solidFill>
                  <a:srgbClr val="CE9178"/>
                </a:solidFill>
                <a:effectLst/>
                <a:latin typeface="Consolas" panose="020B0609020204030204" pitchFamily="49" charset="0"/>
              </a:rPr>
              <a:t>"r"</a:t>
            </a:r>
            <a:r>
              <a:rPr lang="en-US" sz="3600" b="0" dirty="0">
                <a:solidFill>
                  <a:srgbClr val="D4D4D4"/>
                </a:solidFill>
                <a:effectLst/>
                <a:latin typeface="Consolas" panose="020B0609020204030204" pitchFamily="49" charset="0"/>
              </a:rPr>
              <a:t>)</a:t>
            </a:r>
          </a:p>
          <a:p>
            <a:r>
              <a:rPr lang="en-US" sz="3600" b="0" dirty="0">
                <a:solidFill>
                  <a:srgbClr val="6A9955"/>
                </a:solidFill>
                <a:effectLst/>
                <a:latin typeface="Consolas" panose="020B0609020204030204" pitchFamily="49" charset="0"/>
              </a:rPr>
              <a:t># do some work with the file</a:t>
            </a:r>
            <a:endParaRPr lang="en-US" sz="3600" b="0" dirty="0">
              <a:solidFill>
                <a:srgbClr val="D4D4D4"/>
              </a:solidFill>
              <a:effectLst/>
              <a:latin typeface="Consolas" panose="020B0609020204030204" pitchFamily="49" charset="0"/>
            </a:endParaRPr>
          </a:p>
          <a:p>
            <a:r>
              <a:rPr lang="en-US" sz="3600" b="0" dirty="0" err="1">
                <a:solidFill>
                  <a:srgbClr val="9CDCFE"/>
                </a:solidFill>
                <a:effectLst/>
                <a:latin typeface="Consolas" panose="020B0609020204030204" pitchFamily="49" charset="0"/>
              </a:rPr>
              <a:t>file</a:t>
            </a:r>
            <a:r>
              <a:rPr lang="en-US" sz="3600" b="0" dirty="0" err="1">
                <a:solidFill>
                  <a:srgbClr val="D4D4D4"/>
                </a:solidFill>
                <a:effectLst/>
                <a:latin typeface="Consolas" panose="020B0609020204030204" pitchFamily="49" charset="0"/>
              </a:rPr>
              <a:t>.</a:t>
            </a:r>
            <a:r>
              <a:rPr lang="en-US" sz="3600" b="0" dirty="0" err="1">
                <a:solidFill>
                  <a:srgbClr val="DCDCAA"/>
                </a:solidFill>
                <a:effectLst/>
                <a:latin typeface="Consolas" panose="020B0609020204030204" pitchFamily="49" charset="0"/>
              </a:rPr>
              <a:t>close</a:t>
            </a:r>
            <a:r>
              <a:rPr lang="en-US" sz="3600" b="0" dirty="0">
                <a:solidFill>
                  <a:srgbClr val="D4D4D4"/>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975CEE1D-8D06-4CE1-B3D8-597D6ED7B111}"/>
              </a:ext>
            </a:extLst>
          </p:cNvPr>
          <p:cNvSpPr/>
          <p:nvPr/>
        </p:nvSpPr>
        <p:spPr>
          <a:xfrm>
            <a:off x="1031010" y="3853465"/>
            <a:ext cx="3253912" cy="5842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11" name="Connector: Curved 10">
            <a:extLst>
              <a:ext uri="{FF2B5EF4-FFF2-40B4-BE49-F238E27FC236}">
                <a16:creationId xmlns:a16="http://schemas.microsoft.com/office/drawing/2014/main" id="{B496611A-6ABC-4A6E-921B-10780DE9AF2C}"/>
              </a:ext>
            </a:extLst>
          </p:cNvPr>
          <p:cNvCxnSpPr>
            <a:cxnSpLocks/>
            <a:stCxn id="7" idx="2"/>
            <a:endCxn id="22" idx="1"/>
          </p:cNvCxnSpPr>
          <p:nvPr/>
        </p:nvCxnSpPr>
        <p:spPr>
          <a:xfrm rot="16200000" flipH="1">
            <a:off x="2643304" y="4452327"/>
            <a:ext cx="1099354" cy="1070030"/>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04F55F0C-1215-451E-8268-93EA338B9E89}"/>
              </a:ext>
            </a:extLst>
          </p:cNvPr>
          <p:cNvSpPr/>
          <p:nvPr/>
        </p:nvSpPr>
        <p:spPr>
          <a:xfrm>
            <a:off x="3727996" y="5057281"/>
            <a:ext cx="4076301" cy="95947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rtl="0" eaLnBrk="1" latinLnBrk="0" hangingPunct="1">
              <a:spcBef>
                <a:spcPts val="0"/>
              </a:spcBef>
              <a:spcAft>
                <a:spcPts val="0"/>
              </a:spcAft>
            </a:pPr>
            <a:r>
              <a:rPr lang="en-US" sz="2800" b="1" kern="1200" dirty="0">
                <a:solidFill>
                  <a:srgbClr val="FFFFFF"/>
                </a:solidFill>
                <a:effectLst/>
                <a:latin typeface="Calibri" panose="020F0502020204030204" pitchFamily="34" charset="0"/>
                <a:ea typeface="+mn-ea"/>
                <a:cs typeface="+mn-cs"/>
              </a:rPr>
              <a:t>Essential step to close the file</a:t>
            </a:r>
            <a:endParaRPr lang="ar-EG" sz="4400" dirty="0">
              <a:effectLst/>
            </a:endParaRPr>
          </a:p>
        </p:txBody>
      </p:sp>
    </p:spTree>
    <p:extLst>
      <p:ext uri="{BB962C8B-B14F-4D97-AF65-F5344CB8AC3E}">
        <p14:creationId xmlns:p14="http://schemas.microsoft.com/office/powerpoint/2010/main" val="1589200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File  handling</a:t>
            </a:r>
          </a:p>
        </p:txBody>
      </p:sp>
      <p:sp>
        <p:nvSpPr>
          <p:cNvPr id="9" name="TextBox 8">
            <a:extLst>
              <a:ext uri="{FF2B5EF4-FFF2-40B4-BE49-F238E27FC236}">
                <a16:creationId xmlns:a16="http://schemas.microsoft.com/office/drawing/2014/main" id="{BE17BD43-7586-4ED2-9C62-F47145215C9F}"/>
              </a:ext>
            </a:extLst>
          </p:cNvPr>
          <p:cNvSpPr txBox="1"/>
          <p:nvPr/>
        </p:nvSpPr>
        <p:spPr>
          <a:xfrm>
            <a:off x="1031009" y="2683339"/>
            <a:ext cx="9931158" cy="1754326"/>
          </a:xfrm>
          <a:prstGeom prst="rect">
            <a:avLst/>
          </a:prstGeom>
          <a:noFill/>
        </p:spPr>
        <p:txBody>
          <a:bodyPr wrap="square">
            <a:spAutoFit/>
          </a:bodyPr>
          <a:lstStyle/>
          <a:p>
            <a:r>
              <a:rPr lang="en-US" sz="3600" b="0" dirty="0">
                <a:solidFill>
                  <a:srgbClr val="9CDCFE"/>
                </a:solidFill>
                <a:effectLst/>
                <a:latin typeface="Consolas" panose="020B0609020204030204" pitchFamily="49" charset="0"/>
              </a:rPr>
              <a:t>file</a:t>
            </a:r>
            <a:r>
              <a:rPr lang="en-US" sz="3600" b="0" dirty="0">
                <a:solidFill>
                  <a:srgbClr val="D4D4D4"/>
                </a:solidFill>
                <a:effectLst/>
                <a:latin typeface="Consolas" panose="020B0609020204030204" pitchFamily="49" charset="0"/>
              </a:rPr>
              <a:t> = </a:t>
            </a:r>
            <a:r>
              <a:rPr lang="en-US" sz="3600" b="0" dirty="0">
                <a:solidFill>
                  <a:srgbClr val="DCDCAA"/>
                </a:solidFill>
                <a:effectLst/>
                <a:latin typeface="Consolas" panose="020B0609020204030204" pitchFamily="49" charset="0"/>
              </a:rPr>
              <a:t>open</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"example.txt"</a:t>
            </a:r>
            <a:r>
              <a:rPr lang="en-US" sz="3600" b="0" dirty="0">
                <a:solidFill>
                  <a:srgbClr val="D4D4D4"/>
                </a:solidFill>
                <a:effectLst/>
                <a:latin typeface="Consolas" panose="020B0609020204030204" pitchFamily="49" charset="0"/>
              </a:rPr>
              <a:t>, </a:t>
            </a:r>
            <a:r>
              <a:rPr lang="en-US" sz="3600" b="0" dirty="0">
                <a:solidFill>
                  <a:srgbClr val="CE9178"/>
                </a:solidFill>
                <a:effectLst/>
                <a:latin typeface="Consolas" panose="020B0609020204030204" pitchFamily="49" charset="0"/>
              </a:rPr>
              <a:t>"r"</a:t>
            </a:r>
            <a:r>
              <a:rPr lang="en-US" sz="3600" b="0" dirty="0">
                <a:solidFill>
                  <a:srgbClr val="D4D4D4"/>
                </a:solidFill>
                <a:effectLst/>
                <a:latin typeface="Consolas" panose="020B0609020204030204" pitchFamily="49" charset="0"/>
              </a:rPr>
              <a:t>)</a:t>
            </a:r>
          </a:p>
          <a:p>
            <a:r>
              <a:rPr lang="en-US" sz="3600" b="0" dirty="0">
                <a:solidFill>
                  <a:srgbClr val="6A9955"/>
                </a:solidFill>
                <a:effectLst/>
                <a:latin typeface="Consolas" panose="020B0609020204030204" pitchFamily="49" charset="0"/>
              </a:rPr>
              <a:t># do some work with the file</a:t>
            </a:r>
            <a:endParaRPr lang="en-US" sz="3600" b="0" dirty="0">
              <a:solidFill>
                <a:srgbClr val="D4D4D4"/>
              </a:solidFill>
              <a:effectLst/>
              <a:latin typeface="Consolas" panose="020B0609020204030204" pitchFamily="49" charset="0"/>
            </a:endParaRPr>
          </a:p>
          <a:p>
            <a:r>
              <a:rPr lang="en-US" sz="3600" b="0" dirty="0" err="1">
                <a:solidFill>
                  <a:srgbClr val="9CDCFE"/>
                </a:solidFill>
                <a:effectLst/>
                <a:latin typeface="Consolas" panose="020B0609020204030204" pitchFamily="49" charset="0"/>
              </a:rPr>
              <a:t>file</a:t>
            </a:r>
            <a:r>
              <a:rPr lang="en-US" sz="3600" b="0" dirty="0" err="1">
                <a:solidFill>
                  <a:srgbClr val="D4D4D4"/>
                </a:solidFill>
                <a:effectLst/>
                <a:latin typeface="Consolas" panose="020B0609020204030204" pitchFamily="49" charset="0"/>
              </a:rPr>
              <a:t>.</a:t>
            </a:r>
            <a:r>
              <a:rPr lang="en-US" sz="3600" b="0" dirty="0" err="1">
                <a:solidFill>
                  <a:srgbClr val="DCDCAA"/>
                </a:solidFill>
                <a:effectLst/>
                <a:latin typeface="Consolas" panose="020B0609020204030204" pitchFamily="49" charset="0"/>
              </a:rPr>
              <a:t>close</a:t>
            </a:r>
            <a:r>
              <a:rPr lang="en-US" sz="3600" b="0" dirty="0">
                <a:solidFill>
                  <a:srgbClr val="D4D4D4"/>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975CEE1D-8D06-4CE1-B3D8-597D6ED7B111}"/>
              </a:ext>
            </a:extLst>
          </p:cNvPr>
          <p:cNvSpPr/>
          <p:nvPr/>
        </p:nvSpPr>
        <p:spPr>
          <a:xfrm>
            <a:off x="1031010" y="3853465"/>
            <a:ext cx="3253912" cy="5842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0CCC1703-C457-419A-9301-CD33430E8DAA}"/>
              </a:ext>
            </a:extLst>
          </p:cNvPr>
          <p:cNvSpPr/>
          <p:nvPr/>
        </p:nvSpPr>
        <p:spPr>
          <a:xfrm>
            <a:off x="3727996" y="5057281"/>
            <a:ext cx="4076301" cy="95947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Not closing it will cause many problems</a:t>
            </a:r>
            <a:endParaRPr lang="ar-EG" sz="3200" b="1" dirty="0"/>
          </a:p>
        </p:txBody>
      </p:sp>
      <p:cxnSp>
        <p:nvCxnSpPr>
          <p:cNvPr id="11" name="Connector: Curved 10">
            <a:extLst>
              <a:ext uri="{FF2B5EF4-FFF2-40B4-BE49-F238E27FC236}">
                <a16:creationId xmlns:a16="http://schemas.microsoft.com/office/drawing/2014/main" id="{B496611A-6ABC-4A6E-921B-10780DE9AF2C}"/>
              </a:ext>
            </a:extLst>
          </p:cNvPr>
          <p:cNvCxnSpPr>
            <a:cxnSpLocks/>
            <a:stCxn id="7" idx="2"/>
            <a:endCxn id="10" idx="1"/>
          </p:cNvCxnSpPr>
          <p:nvPr/>
        </p:nvCxnSpPr>
        <p:spPr>
          <a:xfrm rot="16200000" flipH="1">
            <a:off x="2643304" y="4452327"/>
            <a:ext cx="1099354" cy="1070030"/>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919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File  handling</a:t>
            </a:r>
          </a:p>
        </p:txBody>
      </p:sp>
      <p:sp>
        <p:nvSpPr>
          <p:cNvPr id="12" name="TextBox 11">
            <a:extLst>
              <a:ext uri="{FF2B5EF4-FFF2-40B4-BE49-F238E27FC236}">
                <a16:creationId xmlns:a16="http://schemas.microsoft.com/office/drawing/2014/main" id="{1BB3B281-94DB-46CB-A3CC-48430AC5F8F1}"/>
              </a:ext>
            </a:extLst>
          </p:cNvPr>
          <p:cNvSpPr txBox="1"/>
          <p:nvPr/>
        </p:nvSpPr>
        <p:spPr>
          <a:xfrm>
            <a:off x="1031008" y="2397948"/>
            <a:ext cx="10475192"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with</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open</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"example.txt"</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"r"</a:t>
            </a:r>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as</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file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6A9955"/>
                </a:solidFill>
                <a:effectLst/>
                <a:latin typeface="Consolas" panose="020B0609020204030204" pitchFamily="49" charset="0"/>
              </a:rPr>
              <a:t># do some work with the file</a:t>
            </a:r>
            <a:endParaRPr lang="en-US" sz="3200" b="0" dirty="0">
              <a:solidFill>
                <a:srgbClr val="D4D4D4"/>
              </a:solidFill>
              <a:effectLst/>
              <a:latin typeface="Consolas" panose="020B0609020204030204" pitchFamily="49" charset="0"/>
            </a:endParaRPr>
          </a:p>
          <a:p>
            <a:r>
              <a:rPr lang="en-US" sz="3200" b="0" dirty="0">
                <a:solidFill>
                  <a:srgbClr val="6A9955"/>
                </a:solidFill>
                <a:effectLst/>
                <a:latin typeface="Consolas" panose="020B0609020204030204" pitchFamily="49" charset="0"/>
              </a:rPr>
              <a:t># file is automatically closed after the `with` block</a:t>
            </a:r>
            <a:endParaRPr lang="en-US" sz="3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03480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File  handling</a:t>
            </a:r>
          </a:p>
        </p:txBody>
      </p:sp>
      <p:sp>
        <p:nvSpPr>
          <p:cNvPr id="12" name="TextBox 11">
            <a:extLst>
              <a:ext uri="{FF2B5EF4-FFF2-40B4-BE49-F238E27FC236}">
                <a16:creationId xmlns:a16="http://schemas.microsoft.com/office/drawing/2014/main" id="{1BB3B281-94DB-46CB-A3CC-48430AC5F8F1}"/>
              </a:ext>
            </a:extLst>
          </p:cNvPr>
          <p:cNvSpPr txBox="1"/>
          <p:nvPr/>
        </p:nvSpPr>
        <p:spPr>
          <a:xfrm>
            <a:off x="1031008" y="2397948"/>
            <a:ext cx="10475192" cy="2462213"/>
          </a:xfrm>
          <a:prstGeom prst="rect">
            <a:avLst/>
          </a:prstGeom>
          <a:noFill/>
        </p:spPr>
        <p:txBody>
          <a:bodyPr wrap="square">
            <a:spAutoFit/>
          </a:bodyPr>
          <a:lstStyle/>
          <a:p>
            <a:r>
              <a:rPr lang="en-US" sz="2200" b="0" dirty="0">
                <a:solidFill>
                  <a:srgbClr val="C586C0"/>
                </a:solidFill>
                <a:effectLst/>
                <a:latin typeface="Consolas" panose="020B0609020204030204" pitchFamily="49" charset="0"/>
              </a:rPr>
              <a:t>with</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open</a:t>
            </a:r>
            <a:r>
              <a:rPr lang="en-US" sz="2200" b="0" dirty="0">
                <a:solidFill>
                  <a:srgbClr val="D4D4D4"/>
                </a:solidFill>
                <a:effectLst/>
                <a:latin typeface="Consolas" panose="020B0609020204030204" pitchFamily="49" charset="0"/>
              </a:rPr>
              <a:t>(</a:t>
            </a:r>
            <a:r>
              <a:rPr lang="en-US" sz="2200" b="0" dirty="0">
                <a:solidFill>
                  <a:srgbClr val="CE9178"/>
                </a:solidFill>
                <a:effectLst/>
                <a:latin typeface="Consolas" panose="020B0609020204030204" pitchFamily="49" charset="0"/>
              </a:rPr>
              <a:t>"example.txt"</a:t>
            </a:r>
            <a:r>
              <a:rPr lang="en-US" sz="2200" b="0" dirty="0">
                <a:solidFill>
                  <a:srgbClr val="D4D4D4"/>
                </a:solidFill>
                <a:effectLst/>
                <a:latin typeface="Consolas" panose="020B0609020204030204" pitchFamily="49" charset="0"/>
              </a:rPr>
              <a:t>, </a:t>
            </a:r>
            <a:r>
              <a:rPr lang="en-US" sz="2200" b="0" dirty="0">
                <a:solidFill>
                  <a:srgbClr val="CE9178"/>
                </a:solidFill>
                <a:effectLst/>
                <a:latin typeface="Consolas" panose="020B0609020204030204" pitchFamily="49" charset="0"/>
              </a:rPr>
              <a:t>"r"</a:t>
            </a: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as</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file</a:t>
            </a:r>
            <a:r>
              <a:rPr lang="en-US" sz="2200" b="0" dirty="0">
                <a:solidFill>
                  <a:srgbClr val="D4D4D4"/>
                </a:solidFill>
                <a:effectLst/>
                <a:latin typeface="Consolas" panose="020B0609020204030204" pitchFamily="49" charset="0"/>
              </a:rPr>
              <a:t>:</a:t>
            </a:r>
          </a:p>
          <a:p>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lines</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file</a:t>
            </a:r>
            <a:r>
              <a:rPr lang="en-US" sz="2200" b="0" dirty="0" err="1">
                <a:solidFill>
                  <a:srgbClr val="D4D4D4"/>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readlines</a:t>
            </a:r>
            <a:r>
              <a:rPr lang="en-US" sz="2200" b="0" dirty="0">
                <a:solidFill>
                  <a:srgbClr val="D4D4D4"/>
                </a:solidFill>
                <a:effectLst/>
                <a:latin typeface="Consolas" panose="020B0609020204030204" pitchFamily="49" charset="0"/>
              </a:rPr>
              <a:t>()</a:t>
            </a:r>
          </a:p>
          <a:p>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processed_lines</a:t>
            </a:r>
            <a:r>
              <a:rPr lang="en-US" sz="2200" b="0" dirty="0">
                <a:solidFill>
                  <a:srgbClr val="D4D4D4"/>
                </a:solidFill>
                <a:effectLst/>
                <a:latin typeface="Consolas" panose="020B0609020204030204" pitchFamily="49" charset="0"/>
              </a:rPr>
              <a:t> = </a:t>
            </a:r>
            <a:r>
              <a:rPr lang="en-US" sz="2200" b="0" dirty="0">
                <a:solidFill>
                  <a:srgbClr val="4EC9B0"/>
                </a:solidFill>
                <a:effectLst/>
                <a:latin typeface="Consolas" panose="020B0609020204030204" pitchFamily="49" charset="0"/>
              </a:rPr>
              <a:t>list</a:t>
            </a:r>
            <a:r>
              <a:rPr lang="en-US" sz="2200" b="0" dirty="0">
                <a:solidFill>
                  <a:srgbClr val="D4D4D4"/>
                </a:solidFill>
                <a:effectLst/>
                <a:latin typeface="Consolas" panose="020B0609020204030204" pitchFamily="49" charset="0"/>
              </a:rPr>
              <a:t>(</a:t>
            </a:r>
            <a:r>
              <a:rPr lang="en-US" sz="2200" b="0" dirty="0">
                <a:solidFill>
                  <a:srgbClr val="4EC9B0"/>
                </a:solidFill>
                <a:effectLst/>
                <a:latin typeface="Consolas" panose="020B0609020204030204" pitchFamily="49" charset="0"/>
              </a:rPr>
              <a:t>map</a:t>
            </a:r>
            <a:r>
              <a:rPr lang="en-US" sz="2200" b="0" dirty="0">
                <a:solidFill>
                  <a:srgbClr val="D4D4D4"/>
                </a:solidFill>
                <a:effectLst/>
                <a:latin typeface="Consolas" panose="020B0609020204030204" pitchFamily="49" charset="0"/>
              </a:rPr>
              <a:t>(</a:t>
            </a:r>
            <a:r>
              <a:rPr lang="en-US" sz="2200" b="0" dirty="0">
                <a:solidFill>
                  <a:srgbClr val="569CD6"/>
                </a:solidFill>
                <a:effectLst/>
                <a:latin typeface="Consolas" panose="020B0609020204030204" pitchFamily="49" charset="0"/>
              </a:rPr>
              <a:t>lambda</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line</a:t>
            </a: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line</a:t>
            </a:r>
            <a:r>
              <a:rPr lang="en-US" sz="2200" b="0" dirty="0" err="1">
                <a:solidFill>
                  <a:srgbClr val="D4D4D4"/>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strip</a:t>
            </a:r>
            <a:r>
              <a:rPr lang="en-US" sz="2200" b="0" dirty="0">
                <a:solidFill>
                  <a:srgbClr val="D4D4D4"/>
                </a:solidFill>
                <a:effectLst/>
                <a:latin typeface="Consolas" panose="020B0609020204030204" pitchFamily="49" charset="0"/>
              </a:rPr>
              <a:t>().</a:t>
            </a:r>
            <a:r>
              <a:rPr lang="en-US" sz="2200" b="0" dirty="0">
                <a:solidFill>
                  <a:srgbClr val="DCDCAA"/>
                </a:solidFill>
                <a:effectLst/>
                <a:latin typeface="Consolas" panose="020B0609020204030204" pitchFamily="49" charset="0"/>
              </a:rPr>
              <a:t>upper</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lines</a:t>
            </a:r>
            <a:r>
              <a:rPr lang="en-US" sz="2200" b="0" dirty="0">
                <a:solidFill>
                  <a:srgbClr val="D4D4D4"/>
                </a:solidFill>
                <a:effectLst/>
                <a:latin typeface="Consolas" panose="020B0609020204030204" pitchFamily="49" charset="0"/>
              </a:rPr>
              <a:t>))</a:t>
            </a:r>
          </a:p>
          <a:p>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file</a:t>
            </a:r>
            <a:r>
              <a:rPr lang="en-US" sz="2200" b="0" dirty="0" err="1">
                <a:solidFill>
                  <a:srgbClr val="D4D4D4"/>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close</a:t>
            </a:r>
            <a:r>
              <a:rPr lang="en-US" sz="2200" b="0" dirty="0">
                <a:solidFill>
                  <a:srgbClr val="D4D4D4"/>
                </a:solidFill>
                <a:effectLst/>
                <a:latin typeface="Consolas" panose="020B0609020204030204" pitchFamily="49" charset="0"/>
              </a:rPr>
              <a:t>()</a:t>
            </a:r>
          </a:p>
          <a:p>
            <a:endParaRPr lang="en-US" sz="2200" b="0" dirty="0">
              <a:solidFill>
                <a:srgbClr val="DCDCAA"/>
              </a:solidFill>
              <a:effectLst/>
              <a:latin typeface="Consolas" panose="020B0609020204030204" pitchFamily="49" charset="0"/>
            </a:endParaRPr>
          </a:p>
          <a:p>
            <a:r>
              <a:rPr lang="en-US" sz="2200" b="0" dirty="0">
                <a:solidFill>
                  <a:srgbClr val="DCDCAA"/>
                </a:solidFill>
                <a:effectLst/>
                <a:latin typeface="Consolas" panose="020B0609020204030204" pitchFamily="49" charset="0"/>
              </a:rPr>
              <a:t>print</a:t>
            </a:r>
            <a:r>
              <a:rPr lang="en-US" sz="2200" b="0" dirty="0">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processed_lines</a:t>
            </a:r>
            <a:r>
              <a:rPr lang="en-US" sz="22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D63B049F-89C2-4B85-863E-65F064E89A10}"/>
              </a:ext>
            </a:extLst>
          </p:cNvPr>
          <p:cNvSpPr txBox="1"/>
          <p:nvPr/>
        </p:nvSpPr>
        <p:spPr>
          <a:xfrm>
            <a:off x="1031008" y="5328315"/>
            <a:ext cx="6097772" cy="400110"/>
          </a:xfrm>
          <a:prstGeom prst="rect">
            <a:avLst/>
          </a:prstGeom>
          <a:noFill/>
        </p:spPr>
        <p:txBody>
          <a:bodyPr wrap="square">
            <a:spAutoFit/>
          </a:bodyPr>
          <a:lstStyle/>
          <a:p>
            <a:r>
              <a:rPr lang="en-US" sz="2000" b="0" i="0" dirty="0">
                <a:solidFill>
                  <a:srgbClr val="D4D4D4"/>
                </a:solidFill>
                <a:effectLst/>
                <a:latin typeface="Consolas" panose="020B0609020204030204" pitchFamily="49" charset="0"/>
              </a:rPr>
              <a:t>&gt;&gt; ['HELLO WORLD']</a:t>
            </a:r>
            <a:endParaRPr lang="ar-EG" sz="2000" dirty="0"/>
          </a:p>
        </p:txBody>
      </p:sp>
      <p:sp>
        <p:nvSpPr>
          <p:cNvPr id="9" name="Rectangle: Rounded Corners 8">
            <a:extLst>
              <a:ext uri="{FF2B5EF4-FFF2-40B4-BE49-F238E27FC236}">
                <a16:creationId xmlns:a16="http://schemas.microsoft.com/office/drawing/2014/main" id="{F04CEFDD-DA57-4FEB-BEB1-5989DECF4B0B}"/>
              </a:ext>
            </a:extLst>
          </p:cNvPr>
          <p:cNvSpPr/>
          <p:nvPr/>
        </p:nvSpPr>
        <p:spPr>
          <a:xfrm>
            <a:off x="1066451" y="5328314"/>
            <a:ext cx="2740006" cy="489319"/>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56371F33-BE4C-4C95-8BD7-EF543E314E90}"/>
              </a:ext>
            </a:extLst>
          </p:cNvPr>
          <p:cNvSpPr/>
          <p:nvPr/>
        </p:nvSpPr>
        <p:spPr>
          <a:xfrm>
            <a:off x="5922607" y="5560829"/>
            <a:ext cx="3731756" cy="98882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The file content was “hello world”</a:t>
            </a:r>
            <a:endParaRPr lang="ar-EG" sz="3200" b="1" dirty="0"/>
          </a:p>
        </p:txBody>
      </p:sp>
      <p:cxnSp>
        <p:nvCxnSpPr>
          <p:cNvPr id="11" name="Connector: Curved 10">
            <a:extLst>
              <a:ext uri="{FF2B5EF4-FFF2-40B4-BE49-F238E27FC236}">
                <a16:creationId xmlns:a16="http://schemas.microsoft.com/office/drawing/2014/main" id="{15FB0930-563B-4B59-B904-B5A8C35433AE}"/>
              </a:ext>
            </a:extLst>
          </p:cNvPr>
          <p:cNvCxnSpPr>
            <a:cxnSpLocks/>
            <a:stCxn id="9" idx="3"/>
            <a:endCxn id="10" idx="1"/>
          </p:cNvCxnSpPr>
          <p:nvPr/>
        </p:nvCxnSpPr>
        <p:spPr>
          <a:xfrm>
            <a:off x="3806457" y="5572974"/>
            <a:ext cx="2116150" cy="482269"/>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456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10">
                                            <p:bg/>
                                          </p:spTgt>
                                        </p:tgtEl>
                                        <p:attrNameLst>
                                          <p:attrName>style.visibility</p:attrName>
                                        </p:attrNameLst>
                                      </p:cBhvr>
                                      <p:to>
                                        <p:strVal val="visible"/>
                                      </p:to>
                                    </p:set>
                                    <p:animEffect transition="in" filter="wheel(1)">
                                      <p:cBhvr>
                                        <p:cTn id="19" dur="500"/>
                                        <p:tgtEl>
                                          <p:spTgt spid="10">
                                            <p:bg/>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uiExpand="1" build="p" animBg="1"/>
    </p:bld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File  handling</a:t>
            </a:r>
          </a:p>
        </p:txBody>
      </p:sp>
      <p:sp>
        <p:nvSpPr>
          <p:cNvPr id="12" name="TextBox 12">
            <a:extLst>
              <a:ext uri="{FF2B5EF4-FFF2-40B4-BE49-F238E27FC236}">
                <a16:creationId xmlns:a16="http://schemas.microsoft.com/office/drawing/2014/main" id="{FDF33C7A-4847-46DB-A308-A812CFCFB6F8}"/>
              </a:ext>
            </a:extLst>
          </p:cNvPr>
          <p:cNvSpPr txBox="1"/>
          <p:nvPr/>
        </p:nvSpPr>
        <p:spPr>
          <a:xfrm>
            <a:off x="1115162" y="1428452"/>
            <a:ext cx="10045828" cy="5324535"/>
          </a:xfrm>
          <a:prstGeom prst="rect">
            <a:avLst/>
          </a:prstGeom>
          <a:noFill/>
        </p:spPr>
        <p:txBody>
          <a:bodyPr wrap="square">
            <a:spAutoFit/>
          </a:bodyPr>
          <a:ls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400" dirty="0">
                <a:solidFill>
                  <a:srgbClr val="D4D4D4"/>
                </a:solidFill>
                <a:latin typeface="Consolas" panose="020B0609020204030204" pitchFamily="49" charset="0"/>
              </a:rPr>
              <a:t>File modes are:</a:t>
            </a:r>
          </a:p>
          <a:p>
            <a:pPr marL="800100" lvl="1" indent="-342900" algn="just">
              <a:buFont typeface="Arial" panose="020B0604020202020204" pitchFamily="34" charset="0"/>
              <a:buChar char="•"/>
            </a:pPr>
            <a:r>
              <a:rPr lang="pl-PL" sz="2400" b="0" dirty="0">
                <a:solidFill>
                  <a:srgbClr val="CE9178"/>
                </a:solidFill>
                <a:effectLst/>
                <a:latin typeface="Consolas" panose="020B0609020204030204" pitchFamily="49" charset="0"/>
              </a:rPr>
              <a:t>"r"</a:t>
            </a:r>
            <a:r>
              <a:rPr lang="en-US" sz="2400" dirty="0">
                <a:solidFill>
                  <a:srgbClr val="D4D4D4"/>
                </a:solidFill>
                <a:latin typeface="Consolas" panose="020B0609020204030204" pitchFamily="49" charset="0"/>
              </a:rPr>
              <a:t>:</a:t>
            </a:r>
            <a:r>
              <a:rPr lang="en-US" sz="2400" b="0" i="0" dirty="0">
                <a:solidFill>
                  <a:srgbClr val="D1D5DB"/>
                </a:solidFill>
                <a:effectLst/>
                <a:latin typeface="Söhne"/>
              </a:rPr>
              <a:t>Read mode. This is the default mode for opening a file. It allows you to read the contents of the file, but not modify them.</a:t>
            </a:r>
            <a:endParaRPr lang="pl-PL" sz="2400" dirty="0">
              <a:solidFill>
                <a:srgbClr val="D4D4D4"/>
              </a:solidFill>
              <a:latin typeface="Consolas" panose="020B0609020204030204" pitchFamily="49" charset="0"/>
            </a:endParaRPr>
          </a:p>
          <a:p>
            <a:pPr marL="800100" lvl="1" indent="-342900" algn="just">
              <a:buFont typeface="Arial" panose="020B0604020202020204" pitchFamily="34" charset="0"/>
              <a:buChar char="•"/>
            </a:pPr>
            <a:r>
              <a:rPr lang="pl-PL" sz="2400" b="0" dirty="0">
                <a:solidFill>
                  <a:srgbClr val="CE9178"/>
                </a:solidFill>
                <a:effectLst/>
                <a:latin typeface="Consolas" panose="020B0609020204030204" pitchFamily="49" charset="0"/>
              </a:rPr>
              <a:t>"w"</a:t>
            </a:r>
            <a:r>
              <a:rPr lang="en-US" sz="2400" dirty="0">
                <a:solidFill>
                  <a:srgbClr val="D4D4D4"/>
                </a:solidFill>
                <a:latin typeface="Consolas" panose="020B0609020204030204" pitchFamily="49" charset="0"/>
              </a:rPr>
              <a:t>:</a:t>
            </a:r>
            <a:r>
              <a:rPr lang="en-US" sz="2400" b="0" i="0" dirty="0">
                <a:solidFill>
                  <a:srgbClr val="D1D5DB"/>
                </a:solidFill>
                <a:effectLst/>
                <a:latin typeface="Söhne"/>
              </a:rPr>
              <a:t>Write mode. This mode allows you to write to the file, overwriting its previous contents. If the file does not exist, it will be created.</a:t>
            </a:r>
            <a:endParaRPr lang="pl-PL" sz="2400" dirty="0">
              <a:solidFill>
                <a:srgbClr val="D4D4D4"/>
              </a:solidFill>
              <a:latin typeface="Consolas" panose="020B0609020204030204" pitchFamily="49" charset="0"/>
            </a:endParaRPr>
          </a:p>
          <a:p>
            <a:pPr marL="800100" lvl="1" indent="-342900" algn="just">
              <a:buFont typeface="Arial" panose="020B0604020202020204" pitchFamily="34" charset="0"/>
              <a:buChar char="•"/>
            </a:pPr>
            <a:r>
              <a:rPr lang="pl-PL" sz="2400" b="0" dirty="0">
                <a:solidFill>
                  <a:srgbClr val="CE9178"/>
                </a:solidFill>
                <a:effectLst/>
                <a:latin typeface="Consolas" panose="020B0609020204030204" pitchFamily="49" charset="0"/>
              </a:rPr>
              <a:t>"a"</a:t>
            </a:r>
            <a:r>
              <a:rPr lang="en-US" sz="2400" dirty="0">
                <a:solidFill>
                  <a:srgbClr val="D4D4D4"/>
                </a:solidFill>
                <a:latin typeface="Consolas" panose="020B0609020204030204" pitchFamily="49" charset="0"/>
              </a:rPr>
              <a:t>:</a:t>
            </a:r>
            <a:r>
              <a:rPr lang="en-US" sz="2400" b="0" i="0" dirty="0">
                <a:solidFill>
                  <a:srgbClr val="D1D5DB"/>
                </a:solidFill>
                <a:effectLst/>
                <a:latin typeface="Söhne"/>
              </a:rPr>
              <a:t>Append mode. This mode allows you to add content to the end of an existing file. If the file does not exist, it will be created.</a:t>
            </a:r>
            <a:endParaRPr lang="pl-PL" sz="2400" dirty="0">
              <a:solidFill>
                <a:srgbClr val="D4D4D4"/>
              </a:solidFill>
              <a:latin typeface="Consolas" panose="020B0609020204030204" pitchFamily="49" charset="0"/>
            </a:endParaRPr>
          </a:p>
          <a:p>
            <a:pPr marL="800100" lvl="1" indent="-342900" algn="just">
              <a:buFont typeface="Arial" panose="020B0604020202020204" pitchFamily="34" charset="0"/>
              <a:buChar char="•"/>
            </a:pPr>
            <a:r>
              <a:rPr lang="pl-PL" sz="2400" b="0" dirty="0">
                <a:solidFill>
                  <a:srgbClr val="CE9178"/>
                </a:solidFill>
                <a:effectLst/>
                <a:latin typeface="Consolas" panose="020B0609020204030204" pitchFamily="49" charset="0"/>
              </a:rPr>
              <a:t>"x"</a:t>
            </a:r>
            <a:r>
              <a:rPr lang="en-US" sz="2400" dirty="0">
                <a:solidFill>
                  <a:srgbClr val="D4D4D4"/>
                </a:solidFill>
                <a:latin typeface="Consolas" panose="020B0609020204030204" pitchFamily="49" charset="0"/>
              </a:rPr>
              <a:t>:</a:t>
            </a:r>
            <a:r>
              <a:rPr lang="en-US" sz="2400" b="0" i="0" dirty="0">
                <a:solidFill>
                  <a:srgbClr val="D1D5DB"/>
                </a:solidFill>
                <a:effectLst/>
                <a:latin typeface="Söhne"/>
              </a:rPr>
              <a:t>Exclusive creation mode. This mode creates a new file, but fails if the file already exists.</a:t>
            </a:r>
            <a:endParaRPr lang="pl-PL" sz="2400" dirty="0">
              <a:solidFill>
                <a:srgbClr val="D4D4D4"/>
              </a:solidFill>
              <a:latin typeface="Consolas" panose="020B0609020204030204" pitchFamily="49" charset="0"/>
            </a:endParaRPr>
          </a:p>
          <a:p>
            <a:pPr marL="800100" lvl="1" indent="-342900" algn="just">
              <a:buFont typeface="Arial" panose="020B0604020202020204" pitchFamily="34" charset="0"/>
              <a:buChar char="•"/>
            </a:pPr>
            <a:r>
              <a:rPr lang="pl-PL" sz="2400" b="0" dirty="0">
                <a:solidFill>
                  <a:srgbClr val="CE9178"/>
                </a:solidFill>
                <a:effectLst/>
                <a:latin typeface="Consolas" panose="020B0609020204030204" pitchFamily="49" charset="0"/>
              </a:rPr>
              <a:t>"b"</a:t>
            </a:r>
            <a:r>
              <a:rPr lang="en-US" sz="2400" dirty="0">
                <a:solidFill>
                  <a:srgbClr val="D4D4D4"/>
                </a:solidFill>
                <a:latin typeface="Consolas" panose="020B0609020204030204" pitchFamily="49" charset="0"/>
              </a:rPr>
              <a:t>:</a:t>
            </a:r>
            <a:r>
              <a:rPr lang="en-US" sz="2400" b="0" i="0" dirty="0">
                <a:solidFill>
                  <a:srgbClr val="D1D5DB"/>
                </a:solidFill>
                <a:effectLst/>
                <a:latin typeface="Söhne"/>
              </a:rPr>
              <a:t>Binary mode. This mode is used when working with binary files, such as images or audio files.</a:t>
            </a:r>
            <a:endParaRPr lang="pl-PL" sz="2400" dirty="0">
              <a:solidFill>
                <a:srgbClr val="D4D4D4"/>
              </a:solidFill>
              <a:latin typeface="Consolas" panose="020B0609020204030204" pitchFamily="49" charset="0"/>
            </a:endParaRPr>
          </a:p>
          <a:p>
            <a:pPr marL="800100" lvl="1" indent="-342900" algn="just">
              <a:buFont typeface="Arial" panose="020B0604020202020204" pitchFamily="34" charset="0"/>
              <a:buChar char="•"/>
            </a:pPr>
            <a:r>
              <a:rPr lang="pl-PL" sz="2400" b="0" dirty="0">
                <a:solidFill>
                  <a:srgbClr val="CE9178"/>
                </a:solidFill>
                <a:effectLst/>
                <a:latin typeface="Consolas" panose="020B0609020204030204" pitchFamily="49" charset="0"/>
              </a:rPr>
              <a:t>"t"</a:t>
            </a:r>
            <a:r>
              <a:rPr lang="en-US" sz="2400" dirty="0">
                <a:solidFill>
                  <a:srgbClr val="D4D4D4"/>
                </a:solidFill>
                <a:latin typeface="Consolas" panose="020B0609020204030204" pitchFamily="49" charset="0"/>
              </a:rPr>
              <a:t>:</a:t>
            </a:r>
            <a:r>
              <a:rPr lang="en-US" sz="2400" b="0" i="0" dirty="0">
                <a:solidFill>
                  <a:srgbClr val="D1D5DB"/>
                </a:solidFill>
                <a:effectLst/>
                <a:latin typeface="Söhne"/>
              </a:rPr>
              <a:t>Text mode. This mode is used when working with text files.</a:t>
            </a:r>
            <a:endParaRPr lang="pl-PL" sz="2400" dirty="0">
              <a:solidFill>
                <a:srgbClr val="D4D4D4"/>
              </a:solidFill>
              <a:latin typeface="Consolas" panose="020B0609020204030204" pitchFamily="49" charset="0"/>
            </a:endParaRPr>
          </a:p>
          <a:p>
            <a:pPr marL="800100" lvl="1" indent="-342900" algn="just">
              <a:buFont typeface="Arial" panose="020B0604020202020204" pitchFamily="34" charset="0"/>
              <a:buChar char="•"/>
            </a:pPr>
            <a:r>
              <a:rPr lang="pl-PL" sz="2400" b="0" dirty="0">
                <a:solidFill>
                  <a:srgbClr val="CE9178"/>
                </a:solidFill>
                <a:effectLst/>
                <a:latin typeface="Consolas" panose="020B0609020204030204" pitchFamily="49" charset="0"/>
              </a:rPr>
              <a:t>"+"</a:t>
            </a:r>
            <a:r>
              <a:rPr lang="en-US" sz="2400" dirty="0">
                <a:solidFill>
                  <a:srgbClr val="D4D4D4"/>
                </a:solidFill>
                <a:latin typeface="Consolas" panose="020B0609020204030204" pitchFamily="49" charset="0"/>
              </a:rPr>
              <a:t>:</a:t>
            </a:r>
            <a:r>
              <a:rPr lang="en-US" sz="2400" b="0" i="0" dirty="0">
                <a:solidFill>
                  <a:srgbClr val="D1D5DB"/>
                </a:solidFill>
                <a:effectLst/>
                <a:latin typeface="Söhne"/>
              </a:rPr>
              <a:t>Read and write mode. This mode allows you to read from and write to a file.</a:t>
            </a:r>
            <a:endParaRPr lang="pl-PL" sz="2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704382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Wrapping up</a:t>
            </a:r>
          </a:p>
        </p:txBody>
      </p:sp>
      <p:sp>
        <p:nvSpPr>
          <p:cNvPr id="6" name="TextBox 12">
            <a:extLst>
              <a:ext uri="{FF2B5EF4-FFF2-40B4-BE49-F238E27FC236}">
                <a16:creationId xmlns:a16="http://schemas.microsoft.com/office/drawing/2014/main" id="{B8E776C1-083B-4DE2-AC59-2CB765E5956D}"/>
              </a:ext>
            </a:extLst>
          </p:cNvPr>
          <p:cNvSpPr txBox="1"/>
          <p:nvPr/>
        </p:nvSpPr>
        <p:spPr>
          <a:xfrm>
            <a:off x="1115162" y="1428452"/>
            <a:ext cx="10045828" cy="4093428"/>
          </a:xfrm>
          <a:prstGeom prst="rect">
            <a:avLst/>
          </a:prstGeom>
          <a:noFill/>
        </p:spPr>
        <p:txBody>
          <a:bodyPr wrap="square">
            <a:spAutoFit/>
          </a:bodyPr>
          <a:ls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600" dirty="0">
                <a:solidFill>
                  <a:srgbClr val="D4D4D4"/>
                </a:solidFill>
                <a:latin typeface="Consolas" panose="020B0609020204030204" pitchFamily="49" charset="0"/>
              </a:rPr>
              <a:t>Control flow:</a:t>
            </a:r>
          </a:p>
          <a:p>
            <a:pPr marL="800100" lvl="1" indent="-342900" algn="just">
              <a:buFont typeface="Arial" panose="020B0604020202020204" pitchFamily="34" charset="0"/>
              <a:buChar char="•"/>
            </a:pPr>
            <a:r>
              <a:rPr lang="en-US" sz="2600" dirty="0">
                <a:solidFill>
                  <a:srgbClr val="D4D4D4"/>
                </a:solidFill>
                <a:latin typeface="Consolas" panose="020B0609020204030204" pitchFamily="49" charset="0"/>
              </a:rPr>
              <a:t>If conditions {if, if-else, if-</a:t>
            </a:r>
            <a:r>
              <a:rPr lang="en-US" sz="2600" dirty="0" err="1">
                <a:solidFill>
                  <a:srgbClr val="D4D4D4"/>
                </a:solidFill>
                <a:latin typeface="Consolas" panose="020B0609020204030204" pitchFamily="49" charset="0"/>
              </a:rPr>
              <a:t>elif</a:t>
            </a:r>
            <a:r>
              <a:rPr lang="en-US" sz="2600" dirty="0">
                <a:solidFill>
                  <a:srgbClr val="D4D4D4"/>
                </a:solidFill>
                <a:latin typeface="Consolas" panose="020B0609020204030204" pitchFamily="49" charset="0"/>
              </a:rPr>
              <a:t>-else}.</a:t>
            </a:r>
          </a:p>
          <a:p>
            <a:pPr marL="800100" lvl="1" indent="-342900" algn="just">
              <a:buFont typeface="Arial" panose="020B0604020202020204" pitchFamily="34" charset="0"/>
              <a:buChar char="•"/>
            </a:pPr>
            <a:r>
              <a:rPr lang="en-US" sz="2600" dirty="0">
                <a:solidFill>
                  <a:srgbClr val="D4D4D4"/>
                </a:solidFill>
                <a:latin typeface="Consolas" panose="020B0609020204030204" pitchFamily="49" charset="0"/>
              </a:rPr>
              <a:t>Ternary operators.</a:t>
            </a:r>
          </a:p>
          <a:p>
            <a:pPr marL="800100" lvl="1" indent="-342900" algn="just">
              <a:buFont typeface="Arial" panose="020B0604020202020204" pitchFamily="34" charset="0"/>
              <a:buChar char="•"/>
            </a:pPr>
            <a:r>
              <a:rPr lang="en-US" sz="2600" dirty="0">
                <a:solidFill>
                  <a:srgbClr val="D4D4D4"/>
                </a:solidFill>
                <a:latin typeface="Consolas" panose="020B0609020204030204" pitchFamily="49" charset="0"/>
              </a:rPr>
              <a:t>Loops {for loops, while loops}.</a:t>
            </a:r>
          </a:p>
          <a:p>
            <a:pPr marL="800100" lvl="1" indent="-342900" algn="just">
              <a:buFont typeface="Arial" panose="020B0604020202020204" pitchFamily="34" charset="0"/>
              <a:buChar char="•"/>
            </a:pPr>
            <a:r>
              <a:rPr lang="en-US" sz="2600" dirty="0">
                <a:solidFill>
                  <a:srgbClr val="D4D4D4"/>
                </a:solidFill>
                <a:latin typeface="Consolas" panose="020B0609020204030204" pitchFamily="49" charset="0"/>
              </a:rPr>
              <a:t>Loop control statements {break, continue, pass}</a:t>
            </a:r>
          </a:p>
          <a:p>
            <a:pPr marL="342900" indent="-342900" algn="just">
              <a:buFont typeface="Arial" panose="020B0604020202020204" pitchFamily="34" charset="0"/>
              <a:buChar char="•"/>
            </a:pPr>
            <a:r>
              <a:rPr lang="en-US" sz="2600" dirty="0">
                <a:solidFill>
                  <a:srgbClr val="D4D4D4"/>
                </a:solidFill>
                <a:latin typeface="Consolas" panose="020B0609020204030204" pitchFamily="49" charset="0"/>
              </a:rPr>
              <a:t>Functions </a:t>
            </a:r>
          </a:p>
          <a:p>
            <a:pPr marL="800100" lvl="1" indent="-342900" algn="just">
              <a:buFont typeface="Arial" panose="020B0604020202020204" pitchFamily="34" charset="0"/>
              <a:buChar char="•"/>
            </a:pPr>
            <a:r>
              <a:rPr lang="en-US" sz="2600" dirty="0">
                <a:solidFill>
                  <a:srgbClr val="D4D4D4"/>
                </a:solidFill>
                <a:latin typeface="Consolas" panose="020B0609020204030204" pitchFamily="49" charset="0"/>
              </a:rPr>
              <a:t>Lambda functions</a:t>
            </a:r>
          </a:p>
          <a:p>
            <a:pPr marL="800100" lvl="1" indent="-342900" algn="just">
              <a:buFont typeface="Arial" panose="020B0604020202020204" pitchFamily="34" charset="0"/>
              <a:buChar char="•"/>
            </a:pPr>
            <a:r>
              <a:rPr lang="en-US" sz="2600" dirty="0">
                <a:solidFill>
                  <a:srgbClr val="D4D4D4"/>
                </a:solidFill>
                <a:latin typeface="Consolas" panose="020B0609020204030204" pitchFamily="49" charset="0"/>
              </a:rPr>
              <a:t>Map, filter and sorted functions</a:t>
            </a:r>
          </a:p>
          <a:p>
            <a:pPr marL="342900" indent="-342900" algn="just">
              <a:buFont typeface="Arial" panose="020B0604020202020204" pitchFamily="34" charset="0"/>
              <a:buChar char="•"/>
            </a:pPr>
            <a:r>
              <a:rPr lang="en-US" sz="2600" dirty="0">
                <a:solidFill>
                  <a:srgbClr val="D4D4D4"/>
                </a:solidFill>
                <a:latin typeface="Consolas" panose="020B0609020204030204" pitchFamily="49" charset="0"/>
              </a:rPr>
              <a:t>Modules</a:t>
            </a:r>
          </a:p>
          <a:p>
            <a:pPr marL="342900" indent="-342900" algn="just">
              <a:buFont typeface="Arial" panose="020B0604020202020204" pitchFamily="34" charset="0"/>
              <a:buChar char="•"/>
            </a:pPr>
            <a:r>
              <a:rPr lang="en-US" sz="2600" dirty="0">
                <a:solidFill>
                  <a:srgbClr val="D4D4D4"/>
                </a:solidFill>
                <a:latin typeface="Consolas" panose="020B0609020204030204" pitchFamily="49" charset="0"/>
              </a:rPr>
              <a:t>File handling</a:t>
            </a:r>
          </a:p>
        </p:txBody>
      </p:sp>
      <p:sp>
        <p:nvSpPr>
          <p:cNvPr id="7" name="TextBox 12">
            <a:extLst>
              <a:ext uri="{FF2B5EF4-FFF2-40B4-BE49-F238E27FC236}">
                <a16:creationId xmlns:a16="http://schemas.microsoft.com/office/drawing/2014/main" id="{F6B1F6FE-B02A-4533-AEFA-8A7C0451FC54}"/>
              </a:ext>
            </a:extLst>
          </p:cNvPr>
          <p:cNvSpPr txBox="1"/>
          <p:nvPr/>
        </p:nvSpPr>
        <p:spPr>
          <a:xfrm>
            <a:off x="1031009" y="3044279"/>
            <a:ext cx="10045828" cy="815608"/>
          </a:xfrm>
          <a:prstGeom prst="rect">
            <a:avLst/>
          </a:prstGeom>
          <a:noFill/>
        </p:spPr>
        <p:txBody>
          <a:bodyPr wrap="square">
            <a:spAutoFit/>
          </a:bodyPr>
          <a:ls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4700" dirty="0">
                <a:solidFill>
                  <a:srgbClr val="D4D4D4"/>
                </a:solidFill>
                <a:latin typeface="Consolas" panose="020B0609020204030204" pitchFamily="49" charset="0"/>
              </a:rPr>
              <a:t>Thank you for sticking with us</a:t>
            </a:r>
          </a:p>
        </p:txBody>
      </p:sp>
    </p:spTree>
    <p:extLst>
      <p:ext uri="{BB962C8B-B14F-4D97-AF65-F5344CB8AC3E}">
        <p14:creationId xmlns:p14="http://schemas.microsoft.com/office/powerpoint/2010/main" val="516185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19134"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6E9B385F-D238-4AC9-8424-0C307AAC9C17}"/>
              </a:ext>
            </a:extLst>
          </p:cNvPr>
          <p:cNvSpPr txBox="1"/>
          <p:nvPr/>
        </p:nvSpPr>
        <p:spPr>
          <a:xfrm>
            <a:off x="1630134" y="2890391"/>
            <a:ext cx="8931730" cy="1077218"/>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10</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45ECF990-64A2-4EEE-9E23-D840D54CB392}"/>
              </a:ext>
            </a:extLst>
          </p:cNvPr>
          <p:cNvSpPr txBox="1"/>
          <p:nvPr/>
        </p:nvSpPr>
        <p:spPr>
          <a:xfrm>
            <a:off x="1630134" y="4203967"/>
            <a:ext cx="4530952" cy="523220"/>
          </a:xfrm>
          <a:prstGeom prst="rect">
            <a:avLst/>
          </a:prstGeom>
          <a:noFill/>
        </p:spPr>
        <p:txBody>
          <a:bodyPr wrap="square">
            <a:spAutoFit/>
          </a:bodyPr>
          <a:lstStyle/>
          <a:p>
            <a:r>
              <a:rPr lang="en-US" sz="2800" b="0" i="0" dirty="0">
                <a:solidFill>
                  <a:srgbClr val="D4D4D4"/>
                </a:solidFill>
                <a:effectLst/>
                <a:latin typeface="Consolas" panose="020B0609020204030204" pitchFamily="49" charset="0"/>
              </a:rPr>
              <a:t>&gt;&gt; x is greater than 5</a:t>
            </a:r>
            <a:endParaRPr lang="ar-EG" sz="2800" dirty="0"/>
          </a:p>
        </p:txBody>
      </p:sp>
    </p:spTree>
    <p:extLst>
      <p:ext uri="{BB962C8B-B14F-4D97-AF65-F5344CB8AC3E}">
        <p14:creationId xmlns:p14="http://schemas.microsoft.com/office/powerpoint/2010/main" val="2489433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D82D24-0145-47FB-8539-79D9F2FF7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442" y="-6037"/>
            <a:ext cx="6733116" cy="6864037"/>
          </a:xfrm>
          <a:prstGeom prst="rect">
            <a:avLst/>
          </a:prstGeom>
        </p:spPr>
      </p:pic>
    </p:spTree>
    <p:extLst>
      <p:ext uri="{BB962C8B-B14F-4D97-AF65-F5344CB8AC3E}">
        <p14:creationId xmlns:p14="http://schemas.microsoft.com/office/powerpoint/2010/main" val="2006070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Tree>
    <p:extLst>
      <p:ext uri="{BB962C8B-B14F-4D97-AF65-F5344CB8AC3E}">
        <p14:creationId xmlns:p14="http://schemas.microsoft.com/office/powerpoint/2010/main" val="66137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61803B-5FA8-4C2F-84DA-77C90EE8377A}"/>
                  </a:ext>
                </a:extLst>
              </p:cNvPr>
              <p:cNvSpPr txBox="1"/>
              <p:nvPr/>
            </p:nvSpPr>
            <p:spPr>
              <a:xfrm>
                <a:off x="1031009" y="1657317"/>
                <a:ext cx="10129981" cy="3108543"/>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An if-else condition is used to perform one action if a condition is true and a different action if the condition is false.</a:t>
                </a:r>
              </a:p>
              <a:p>
                <a:pPr marL="342900" indent="-342900" algn="just">
                  <a:buFont typeface="Arial" panose="020B0604020202020204" pitchFamily="34" charset="0"/>
                  <a:buChar char="•"/>
                </a:pPr>
                <a:r>
                  <a:rPr lang="en-US" sz="2800" dirty="0">
                    <a:solidFill>
                      <a:srgbClr val="D1D5DB"/>
                    </a:solidFill>
                    <a:latin typeface="Söhne"/>
                  </a:rPr>
                  <a:t>In Python, if-else statements are written using the "</a:t>
                </a:r>
                <a14:m>
                  <m:oMath xmlns:m="http://schemas.openxmlformats.org/officeDocument/2006/math">
                    <m:r>
                      <a:rPr lang="en-US" sz="2800" b="1" i="1" dirty="0" smtClean="0">
                        <a:solidFill>
                          <a:srgbClr val="D1D5DB"/>
                        </a:solidFill>
                        <a:latin typeface="Cambria Math" panose="02040503050406030204" pitchFamily="18" charset="0"/>
                      </a:rPr>
                      <m:t>𝒊𝒇</m:t>
                    </m:r>
                  </m:oMath>
                </a14:m>
                <a:r>
                  <a:rPr lang="en-US" sz="2800" dirty="0">
                    <a:solidFill>
                      <a:srgbClr val="D1D5DB"/>
                    </a:solidFill>
                    <a:latin typeface="Söhne"/>
                  </a:rPr>
                  <a:t>" keyword followed by the condition to check, a colon, and the code block to be executed if the condition is true.</a:t>
                </a:r>
              </a:p>
              <a:p>
                <a:pPr marL="342900" indent="-342900" algn="just">
                  <a:buFont typeface="Arial" panose="020B0604020202020204" pitchFamily="34" charset="0"/>
                  <a:buChar char="•"/>
                </a:pPr>
                <a:r>
                  <a:rPr lang="en-US" sz="2800" dirty="0">
                    <a:solidFill>
                      <a:srgbClr val="D1D5DB"/>
                    </a:solidFill>
                    <a:latin typeface="Söhne"/>
                  </a:rPr>
                  <a:t>This is followed by the "</a:t>
                </a:r>
                <a14:m>
                  <m:oMath xmlns:m="http://schemas.openxmlformats.org/officeDocument/2006/math">
                    <m:r>
                      <a:rPr lang="en-US" sz="2800" b="1" i="1" dirty="0" smtClean="0">
                        <a:solidFill>
                          <a:srgbClr val="D1D5DB"/>
                        </a:solidFill>
                        <a:latin typeface="Cambria Math" panose="02040503050406030204" pitchFamily="18" charset="0"/>
                      </a:rPr>
                      <m:t>𝒆𝒍𝒔𝒆</m:t>
                    </m:r>
                  </m:oMath>
                </a14:m>
                <a:r>
                  <a:rPr lang="en-US" sz="2800" dirty="0">
                    <a:solidFill>
                      <a:srgbClr val="D1D5DB"/>
                    </a:solidFill>
                    <a:latin typeface="Söhne"/>
                  </a:rPr>
                  <a:t>" keyword, a colon, and the code block to be executed if the condition is false.</a:t>
                </a:r>
              </a:p>
            </p:txBody>
          </p:sp>
        </mc:Choice>
        <mc:Fallback xmlns="">
          <p:sp>
            <p:nvSpPr>
              <p:cNvPr id="6" name="TextBox 5">
                <a:extLst>
                  <a:ext uri="{FF2B5EF4-FFF2-40B4-BE49-F238E27FC236}">
                    <a16:creationId xmlns:a16="http://schemas.microsoft.com/office/drawing/2014/main" id="{2B61803B-5FA8-4C2F-84DA-77C90EE8377A}"/>
                  </a:ext>
                </a:extLst>
              </p:cNvPr>
              <p:cNvSpPr txBox="1">
                <a:spLocks noRot="1" noChangeAspect="1" noMove="1" noResize="1" noEditPoints="1" noAdjustHandles="1" noChangeArrowheads="1" noChangeShapeType="1" noTextEdit="1"/>
              </p:cNvSpPr>
              <p:nvPr/>
            </p:nvSpPr>
            <p:spPr>
              <a:xfrm>
                <a:off x="1031009" y="1657317"/>
                <a:ext cx="10129981" cy="3108543"/>
              </a:xfrm>
              <a:prstGeom prst="rect">
                <a:avLst/>
              </a:prstGeom>
              <a:blipFill>
                <a:blip r:embed="rId4"/>
                <a:stretch>
                  <a:fillRect l="-1083" t="-1961" r="-1264" b="-4706"/>
                </a:stretch>
              </a:blipFill>
            </p:spPr>
            <p:txBody>
              <a:bodyPr/>
              <a:lstStyle/>
              <a:p>
                <a:r>
                  <a:rPr lang="ar-EG">
                    <a:noFill/>
                  </a:rPr>
                  <a:t> </a:t>
                </a:r>
              </a:p>
            </p:txBody>
          </p:sp>
        </mc:Fallback>
      </mc:AlternateContent>
    </p:spTree>
    <p:extLst>
      <p:ext uri="{BB962C8B-B14F-4D97-AF65-F5344CB8AC3E}">
        <p14:creationId xmlns:p14="http://schemas.microsoft.com/office/powerpoint/2010/main" val="14635719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61803B-5FA8-4C2F-84DA-77C90EE8377A}"/>
                  </a:ext>
                </a:extLst>
              </p:cNvPr>
              <p:cNvSpPr txBox="1"/>
              <p:nvPr/>
            </p:nvSpPr>
            <p:spPr>
              <a:xfrm>
                <a:off x="1031009" y="1657317"/>
                <a:ext cx="10129981" cy="3108543"/>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An if-else condition is used to perform one action if a condition is true and a different action if the condition is false.</a:t>
                </a:r>
              </a:p>
              <a:p>
                <a:pPr marL="342900" indent="-342900" algn="just">
                  <a:buFont typeface="Arial" panose="020B0604020202020204" pitchFamily="34" charset="0"/>
                  <a:buChar char="•"/>
                </a:pPr>
                <a:r>
                  <a:rPr lang="en-US" sz="2800" dirty="0">
                    <a:solidFill>
                      <a:srgbClr val="D1D5DB"/>
                    </a:solidFill>
                    <a:latin typeface="Söhne"/>
                  </a:rPr>
                  <a:t>In Python, if-else statements are written using the "</a:t>
                </a:r>
                <a14:m>
                  <m:oMath xmlns:m="http://schemas.openxmlformats.org/officeDocument/2006/math">
                    <m:r>
                      <a:rPr lang="en-US" sz="2800" b="1" i="1" dirty="0" smtClean="0">
                        <a:solidFill>
                          <a:srgbClr val="D1D5DB"/>
                        </a:solidFill>
                        <a:latin typeface="Cambria Math" panose="02040503050406030204" pitchFamily="18" charset="0"/>
                      </a:rPr>
                      <m:t>𝒊𝒇</m:t>
                    </m:r>
                  </m:oMath>
                </a14:m>
                <a:r>
                  <a:rPr lang="en-US" sz="2800" dirty="0">
                    <a:solidFill>
                      <a:srgbClr val="D1D5DB"/>
                    </a:solidFill>
                    <a:latin typeface="Söhne"/>
                  </a:rPr>
                  <a:t>" keyword followed by the condition to check, a colon, and the code block to be executed if the condition is true.</a:t>
                </a:r>
              </a:p>
              <a:p>
                <a:pPr marL="342900" indent="-342900" algn="just">
                  <a:buFont typeface="Arial" panose="020B0604020202020204" pitchFamily="34" charset="0"/>
                  <a:buChar char="•"/>
                </a:pPr>
                <a:r>
                  <a:rPr lang="en-US" sz="2800" dirty="0">
                    <a:solidFill>
                      <a:srgbClr val="D1D5DB"/>
                    </a:solidFill>
                    <a:latin typeface="Söhne"/>
                  </a:rPr>
                  <a:t>This is followed by the "</a:t>
                </a:r>
                <a14:m>
                  <m:oMath xmlns:m="http://schemas.openxmlformats.org/officeDocument/2006/math">
                    <m:r>
                      <a:rPr lang="en-US" sz="2800" b="1" i="1" dirty="0" smtClean="0">
                        <a:solidFill>
                          <a:srgbClr val="D1D5DB"/>
                        </a:solidFill>
                        <a:latin typeface="Cambria Math" panose="02040503050406030204" pitchFamily="18" charset="0"/>
                      </a:rPr>
                      <m:t>𝒆𝒍𝒔𝒆</m:t>
                    </m:r>
                  </m:oMath>
                </a14:m>
                <a:r>
                  <a:rPr lang="en-US" sz="2800" dirty="0">
                    <a:solidFill>
                      <a:srgbClr val="D1D5DB"/>
                    </a:solidFill>
                    <a:latin typeface="Söhne"/>
                  </a:rPr>
                  <a:t>" keyword, a colon, and the code block to be executed if the condition is false.</a:t>
                </a:r>
              </a:p>
            </p:txBody>
          </p:sp>
        </mc:Choice>
        <mc:Fallback xmlns="">
          <p:sp>
            <p:nvSpPr>
              <p:cNvPr id="6" name="TextBox 5">
                <a:extLst>
                  <a:ext uri="{FF2B5EF4-FFF2-40B4-BE49-F238E27FC236}">
                    <a16:creationId xmlns:a16="http://schemas.microsoft.com/office/drawing/2014/main" id="{2B61803B-5FA8-4C2F-84DA-77C90EE8377A}"/>
                  </a:ext>
                </a:extLst>
              </p:cNvPr>
              <p:cNvSpPr txBox="1">
                <a:spLocks noRot="1" noChangeAspect="1" noMove="1" noResize="1" noEditPoints="1" noAdjustHandles="1" noChangeArrowheads="1" noChangeShapeType="1" noTextEdit="1"/>
              </p:cNvSpPr>
              <p:nvPr/>
            </p:nvSpPr>
            <p:spPr>
              <a:xfrm>
                <a:off x="1031009" y="1657317"/>
                <a:ext cx="10129981" cy="3108543"/>
              </a:xfrm>
              <a:prstGeom prst="rect">
                <a:avLst/>
              </a:prstGeom>
              <a:blipFill>
                <a:blip r:embed="rId4"/>
                <a:stretch>
                  <a:fillRect l="-1083" t="-1961" r="-1264" b="-4706"/>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7CA9D401-78F7-4F7F-B578-49DD5A44608F}"/>
              </a:ext>
            </a:extLst>
          </p:cNvPr>
          <p:cNvSpPr txBox="1"/>
          <p:nvPr/>
        </p:nvSpPr>
        <p:spPr>
          <a:xfrm>
            <a:off x="1115162" y="4765860"/>
            <a:ext cx="6097978" cy="1200329"/>
          </a:xfrm>
          <a:prstGeom prst="rect">
            <a:avLst/>
          </a:prstGeom>
          <a:noFill/>
        </p:spPr>
        <p:txBody>
          <a:bodyPr wrap="square">
            <a:spAutoFit/>
          </a:bodyPr>
          <a:lstStyle/>
          <a:p>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3</a:t>
            </a:r>
            <a:endParaRPr lang="en-US" sz="2400" b="0" dirty="0">
              <a:solidFill>
                <a:srgbClr val="D4D4D4"/>
              </a:solidFill>
              <a:effectLst/>
              <a:latin typeface="Consolas" panose="020B0609020204030204" pitchFamily="49" charset="0"/>
            </a:endParaRPr>
          </a:p>
          <a:p>
            <a:r>
              <a:rPr lang="en-US" sz="2400" b="0" dirty="0">
                <a:solidFill>
                  <a:srgbClr val="C586C0"/>
                </a:solidFill>
                <a:effectLst/>
                <a:latin typeface="Consolas" panose="020B0609020204030204" pitchFamily="49" charset="0"/>
              </a:rPr>
              <a:t>if</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&gt; </a:t>
            </a:r>
            <a:r>
              <a:rPr lang="en-US" sz="2400" b="0" dirty="0">
                <a:solidFill>
                  <a:srgbClr val="B5CEA8"/>
                </a:solidFill>
                <a:effectLst/>
                <a:latin typeface="Consolas" panose="020B0609020204030204" pitchFamily="49" charset="0"/>
              </a:rPr>
              <a:t>5</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"x is greater than 5"</a:t>
            </a:r>
            <a:r>
              <a:rPr lang="en-US" sz="24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45E9C461-7C77-479C-A30B-4A40EEE95518}"/>
              </a:ext>
            </a:extLst>
          </p:cNvPr>
          <p:cNvSpPr txBox="1"/>
          <p:nvPr/>
        </p:nvSpPr>
        <p:spPr>
          <a:xfrm>
            <a:off x="1115162" y="6089954"/>
            <a:ext cx="6097978" cy="369332"/>
          </a:xfrm>
          <a:prstGeom prst="rect">
            <a:avLst/>
          </a:prstGeom>
          <a:noFill/>
        </p:spPr>
        <p:txBody>
          <a:bodyPr wrap="square">
            <a:spAutoFit/>
          </a:bodyPr>
          <a:lstStyle/>
          <a:p>
            <a:r>
              <a:rPr lang="en-US" dirty="0">
                <a:solidFill>
                  <a:srgbClr val="D4D4D4"/>
                </a:solidFill>
                <a:latin typeface="Consolas" panose="020B0609020204030204" pitchFamily="49" charset="0"/>
              </a:rPr>
              <a:t>&gt;&gt;</a:t>
            </a:r>
            <a:endParaRPr lang="ar-EG" dirty="0"/>
          </a:p>
        </p:txBody>
      </p:sp>
    </p:spTree>
    <p:extLst>
      <p:ext uri="{BB962C8B-B14F-4D97-AF65-F5344CB8AC3E}">
        <p14:creationId xmlns:p14="http://schemas.microsoft.com/office/powerpoint/2010/main" val="267577109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Tree>
    <p:extLst>
      <p:ext uri="{BB962C8B-B14F-4D97-AF65-F5344CB8AC3E}">
        <p14:creationId xmlns:p14="http://schemas.microsoft.com/office/powerpoint/2010/main" val="42929358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61803B-5FA8-4C2F-84DA-77C90EE8377A}"/>
                  </a:ext>
                </a:extLst>
              </p:cNvPr>
              <p:cNvSpPr txBox="1"/>
              <p:nvPr/>
            </p:nvSpPr>
            <p:spPr>
              <a:xfrm>
                <a:off x="1031009" y="1657317"/>
                <a:ext cx="10129981" cy="3108543"/>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An if-else condition is used to perform one action if a condition is true and a different action if the condition is false.</a:t>
                </a:r>
              </a:p>
              <a:p>
                <a:pPr marL="342900" indent="-342900" algn="just">
                  <a:buFont typeface="Arial" panose="020B0604020202020204" pitchFamily="34" charset="0"/>
                  <a:buChar char="•"/>
                </a:pPr>
                <a:r>
                  <a:rPr lang="en-US" sz="2800" dirty="0">
                    <a:solidFill>
                      <a:srgbClr val="D1D5DB"/>
                    </a:solidFill>
                    <a:latin typeface="Söhne"/>
                  </a:rPr>
                  <a:t>In Python, if-else statements are written using the "</a:t>
                </a:r>
                <a14:m>
                  <m:oMath xmlns:m="http://schemas.openxmlformats.org/officeDocument/2006/math">
                    <m:r>
                      <a:rPr lang="en-US" sz="2800" b="1" i="1" dirty="0" smtClean="0">
                        <a:solidFill>
                          <a:srgbClr val="D1D5DB"/>
                        </a:solidFill>
                        <a:latin typeface="Cambria Math" panose="02040503050406030204" pitchFamily="18" charset="0"/>
                      </a:rPr>
                      <m:t>𝒊𝒇</m:t>
                    </m:r>
                  </m:oMath>
                </a14:m>
                <a:r>
                  <a:rPr lang="en-US" sz="2800" dirty="0">
                    <a:solidFill>
                      <a:srgbClr val="D1D5DB"/>
                    </a:solidFill>
                    <a:latin typeface="Söhne"/>
                  </a:rPr>
                  <a:t>" keyword followed by the condition to check, a colon, and the code block to be executed if the condition is true.</a:t>
                </a:r>
              </a:p>
              <a:p>
                <a:pPr marL="342900" indent="-342900" algn="just">
                  <a:buFont typeface="Arial" panose="020B0604020202020204" pitchFamily="34" charset="0"/>
                  <a:buChar char="•"/>
                </a:pPr>
                <a:r>
                  <a:rPr lang="en-US" sz="2800" dirty="0">
                    <a:solidFill>
                      <a:srgbClr val="D1D5DB"/>
                    </a:solidFill>
                    <a:latin typeface="Söhne"/>
                  </a:rPr>
                  <a:t>This is followed by the "</a:t>
                </a:r>
                <a14:m>
                  <m:oMath xmlns:m="http://schemas.openxmlformats.org/officeDocument/2006/math">
                    <m:r>
                      <a:rPr lang="en-US" sz="2800" b="1" i="1" dirty="0" smtClean="0">
                        <a:solidFill>
                          <a:srgbClr val="D1D5DB"/>
                        </a:solidFill>
                        <a:latin typeface="Cambria Math" panose="02040503050406030204" pitchFamily="18" charset="0"/>
                      </a:rPr>
                      <m:t>𝒆𝒍𝒔𝒆</m:t>
                    </m:r>
                  </m:oMath>
                </a14:m>
                <a:r>
                  <a:rPr lang="en-US" sz="2800" dirty="0">
                    <a:solidFill>
                      <a:srgbClr val="D1D5DB"/>
                    </a:solidFill>
                    <a:latin typeface="Söhne"/>
                  </a:rPr>
                  <a:t>" keyword, a colon, and the code block to be executed if the condition is false.</a:t>
                </a:r>
              </a:p>
            </p:txBody>
          </p:sp>
        </mc:Choice>
        <mc:Fallback xmlns="">
          <p:sp>
            <p:nvSpPr>
              <p:cNvPr id="6" name="TextBox 5">
                <a:extLst>
                  <a:ext uri="{FF2B5EF4-FFF2-40B4-BE49-F238E27FC236}">
                    <a16:creationId xmlns:a16="http://schemas.microsoft.com/office/drawing/2014/main" id="{2B61803B-5FA8-4C2F-84DA-77C90EE8377A}"/>
                  </a:ext>
                </a:extLst>
              </p:cNvPr>
              <p:cNvSpPr txBox="1">
                <a:spLocks noRot="1" noChangeAspect="1" noMove="1" noResize="1" noEditPoints="1" noAdjustHandles="1" noChangeArrowheads="1" noChangeShapeType="1" noTextEdit="1"/>
              </p:cNvSpPr>
              <p:nvPr/>
            </p:nvSpPr>
            <p:spPr>
              <a:xfrm>
                <a:off x="1031009" y="1657317"/>
                <a:ext cx="10129981" cy="3108543"/>
              </a:xfrm>
              <a:prstGeom prst="rect">
                <a:avLst/>
              </a:prstGeom>
              <a:blipFill>
                <a:blip r:embed="rId4"/>
                <a:stretch>
                  <a:fillRect l="-1083" t="-1961" r="-1264" b="-4706"/>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7CA9D401-78F7-4F7F-B578-49DD5A44608F}"/>
              </a:ext>
            </a:extLst>
          </p:cNvPr>
          <p:cNvSpPr txBox="1"/>
          <p:nvPr/>
        </p:nvSpPr>
        <p:spPr>
          <a:xfrm>
            <a:off x="1115162" y="4765860"/>
            <a:ext cx="6097978" cy="1477328"/>
          </a:xfrm>
          <a:prstGeom prst="rect">
            <a:avLst/>
          </a:prstGeom>
          <a:noFill/>
        </p:spPr>
        <p:txBody>
          <a:bodyPr wrap="square">
            <a:spAutoFit/>
          </a:bodyPr>
          <a:lstStyle/>
          <a:p>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&gt;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"x is greater than 5"</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"x is less than or equal to 5"</a:t>
            </a:r>
            <a:r>
              <a:rPr lang="en-US"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78E1A1B-1054-4A88-977F-3750154507DB}"/>
              </a:ext>
            </a:extLst>
          </p:cNvPr>
          <p:cNvSpPr txBox="1"/>
          <p:nvPr/>
        </p:nvSpPr>
        <p:spPr>
          <a:xfrm>
            <a:off x="1115162" y="6355165"/>
            <a:ext cx="6097978" cy="369332"/>
          </a:xfrm>
          <a:prstGeom prst="rect">
            <a:avLst/>
          </a:prstGeom>
          <a:noFill/>
        </p:spPr>
        <p:txBody>
          <a:bodyPr wrap="square">
            <a:spAutoFit/>
          </a:bodyPr>
          <a:lstStyle/>
          <a:p>
            <a:r>
              <a:rPr lang="en-US" dirty="0">
                <a:solidFill>
                  <a:srgbClr val="D4D4D4"/>
                </a:solidFill>
                <a:latin typeface="Consolas" panose="020B0609020204030204" pitchFamily="49" charset="0"/>
              </a:rPr>
              <a:t>&gt;&gt; </a:t>
            </a:r>
            <a:r>
              <a:rPr lang="en-US" b="0" i="0" dirty="0">
                <a:solidFill>
                  <a:srgbClr val="D4D4D4"/>
                </a:solidFill>
                <a:effectLst/>
                <a:latin typeface="Consolas" panose="020B0609020204030204" pitchFamily="49" charset="0"/>
              </a:rPr>
              <a:t>x is less than or equal to 5</a:t>
            </a:r>
            <a:endParaRPr lang="ar-EG" dirty="0"/>
          </a:p>
        </p:txBody>
      </p:sp>
    </p:spTree>
    <p:extLst>
      <p:ext uri="{BB962C8B-B14F-4D97-AF65-F5344CB8AC3E}">
        <p14:creationId xmlns:p14="http://schemas.microsoft.com/office/powerpoint/2010/main" val="89051532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030713" y="2151727"/>
            <a:ext cx="10130277" cy="2554545"/>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3</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or equal to 5"</a:t>
            </a:r>
            <a:r>
              <a:rPr lang="en-US" sz="3200" b="0" dirty="0">
                <a:solidFill>
                  <a:srgbClr val="D4D4D4"/>
                </a:solidFill>
                <a:effectLst/>
                <a:latin typeface="Consolas" panose="020B0609020204030204" pitchFamily="49" charset="0"/>
              </a:rPr>
              <a:t>)</a:t>
            </a:r>
          </a:p>
        </p:txBody>
      </p:sp>
      <p:sp>
        <p:nvSpPr>
          <p:cNvPr id="6" name="Left Brace 5">
            <a:extLst>
              <a:ext uri="{FF2B5EF4-FFF2-40B4-BE49-F238E27FC236}">
                <a16:creationId xmlns:a16="http://schemas.microsoft.com/office/drawing/2014/main" id="{D59E132E-118D-4CE7-B7B5-A37D0261E210}"/>
              </a:ext>
            </a:extLst>
          </p:cNvPr>
          <p:cNvSpPr/>
          <p:nvPr/>
        </p:nvSpPr>
        <p:spPr>
          <a:xfrm rot="16200000">
            <a:off x="1379285" y="4310601"/>
            <a:ext cx="330479" cy="919976"/>
          </a:xfrm>
          <a:prstGeom prst="leftBrace">
            <a:avLst>
              <a:gd name="adj1" fmla="val 40278"/>
              <a:gd name="adj2" fmla="val 4977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p:sp>
        <p:nvSpPr>
          <p:cNvPr id="7" name="Rectangle: Rounded Corners 6">
            <a:extLst>
              <a:ext uri="{FF2B5EF4-FFF2-40B4-BE49-F238E27FC236}">
                <a16:creationId xmlns:a16="http://schemas.microsoft.com/office/drawing/2014/main" id="{F0A30DB8-3755-42F6-8605-329735A5CE4A}"/>
              </a:ext>
            </a:extLst>
          </p:cNvPr>
          <p:cNvSpPr/>
          <p:nvPr/>
        </p:nvSpPr>
        <p:spPr>
          <a:xfrm>
            <a:off x="4343397" y="5180520"/>
            <a:ext cx="2447078" cy="82023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0" name="Connector: Curved 9">
            <a:extLst>
              <a:ext uri="{FF2B5EF4-FFF2-40B4-BE49-F238E27FC236}">
                <a16:creationId xmlns:a16="http://schemas.microsoft.com/office/drawing/2014/main" id="{3294AEC5-F094-4BD2-8635-3A56C212A280}"/>
              </a:ext>
            </a:extLst>
          </p:cNvPr>
          <p:cNvCxnSpPr>
            <a:cxnSpLocks/>
            <a:stCxn id="6" idx="1"/>
            <a:endCxn id="7" idx="1"/>
          </p:cNvCxnSpPr>
          <p:nvPr/>
        </p:nvCxnSpPr>
        <p:spPr>
          <a:xfrm rot="16200000" flipH="1">
            <a:off x="2615541" y="3862779"/>
            <a:ext cx="654806" cy="2800905"/>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C9AD28E7-946B-4A18-9A67-2055A5F8ECD2}"/>
              </a:ext>
            </a:extLst>
          </p:cNvPr>
          <p:cNvSpPr/>
          <p:nvPr/>
        </p:nvSpPr>
        <p:spPr>
          <a:xfrm>
            <a:off x="1030712" y="3644862"/>
            <a:ext cx="1035594" cy="54362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Rectangle: Rounded Corners 15">
            <a:extLst>
              <a:ext uri="{FF2B5EF4-FFF2-40B4-BE49-F238E27FC236}">
                <a16:creationId xmlns:a16="http://schemas.microsoft.com/office/drawing/2014/main" id="{FFD1C1EA-C312-47D3-8FA8-D211C16C8636}"/>
              </a:ext>
            </a:extLst>
          </p:cNvPr>
          <p:cNvSpPr/>
          <p:nvPr/>
        </p:nvSpPr>
        <p:spPr>
          <a:xfrm>
            <a:off x="4519582" y="2182991"/>
            <a:ext cx="4737102" cy="93558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8" name="Connector: Curved 17">
            <a:extLst>
              <a:ext uri="{FF2B5EF4-FFF2-40B4-BE49-F238E27FC236}">
                <a16:creationId xmlns:a16="http://schemas.microsoft.com/office/drawing/2014/main" id="{A2D43A83-11E3-4CD9-AB53-70DB0AC179B3}"/>
              </a:ext>
            </a:extLst>
          </p:cNvPr>
          <p:cNvCxnSpPr>
            <a:cxnSpLocks/>
            <a:stCxn id="15" idx="1"/>
            <a:endCxn id="16" idx="0"/>
          </p:cNvCxnSpPr>
          <p:nvPr/>
        </p:nvCxnSpPr>
        <p:spPr>
          <a:xfrm rot="10800000" flipH="1">
            <a:off x="1030711" y="2182992"/>
            <a:ext cx="5857421" cy="1733685"/>
          </a:xfrm>
          <a:prstGeom prst="curvedConnector4">
            <a:avLst>
              <a:gd name="adj1" fmla="val -5322"/>
              <a:gd name="adj2" fmla="val 135105"/>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8F3630A-12E6-4FC1-A4D2-5D7B79215174}"/>
              </a:ext>
            </a:extLst>
          </p:cNvPr>
          <p:cNvSpPr txBox="1"/>
          <p:nvPr/>
        </p:nvSpPr>
        <p:spPr>
          <a:xfrm>
            <a:off x="4931741" y="2377321"/>
            <a:ext cx="3912781" cy="584775"/>
          </a:xfrm>
          <a:prstGeom prst="rect">
            <a:avLst/>
          </a:prstGeom>
          <a:noFill/>
        </p:spPr>
        <p:txBody>
          <a:bodyPr wrap="square" rtlCol="1">
            <a:spAutoFit/>
          </a:bodyPr>
          <a:lstStyle/>
          <a:p>
            <a:pPr algn="ctr"/>
            <a:r>
              <a:rPr lang="en-US" sz="3200" b="1" dirty="0">
                <a:solidFill>
                  <a:schemeClr val="lt1"/>
                </a:solidFill>
              </a:rPr>
              <a:t>Built in keyword</a:t>
            </a:r>
            <a:endParaRPr lang="ar-EG" sz="3200" b="1" dirty="0">
              <a:solidFill>
                <a:schemeClr val="lt1"/>
              </a:solidFill>
            </a:endParaRPr>
          </a:p>
        </p:txBody>
      </p:sp>
      <p:sp>
        <p:nvSpPr>
          <p:cNvPr id="35" name="TextBox 34">
            <a:extLst>
              <a:ext uri="{FF2B5EF4-FFF2-40B4-BE49-F238E27FC236}">
                <a16:creationId xmlns:a16="http://schemas.microsoft.com/office/drawing/2014/main" id="{85AC0E77-002C-498C-96BC-3F20B1033753}"/>
              </a:ext>
            </a:extLst>
          </p:cNvPr>
          <p:cNvSpPr txBox="1"/>
          <p:nvPr/>
        </p:nvSpPr>
        <p:spPr>
          <a:xfrm>
            <a:off x="3610546" y="5298248"/>
            <a:ext cx="3912781" cy="584775"/>
          </a:xfrm>
          <a:prstGeom prst="rect">
            <a:avLst/>
          </a:prstGeom>
          <a:noFill/>
        </p:spPr>
        <p:txBody>
          <a:bodyPr wrap="square" rtlCol="1">
            <a:spAutoFit/>
          </a:bodyPr>
          <a:lstStyle/>
          <a:p>
            <a:pPr algn="ctr"/>
            <a:r>
              <a:rPr lang="en-US" sz="3200" b="1" dirty="0">
                <a:solidFill>
                  <a:schemeClr val="lt1"/>
                </a:solidFill>
              </a:rPr>
              <a:t>Indentation</a:t>
            </a:r>
            <a:endParaRPr lang="ar-EG" sz="3200" b="1" dirty="0">
              <a:solidFill>
                <a:schemeClr val="lt1"/>
              </a:solidFill>
            </a:endParaRPr>
          </a:p>
        </p:txBody>
      </p:sp>
    </p:spTree>
    <p:extLst>
      <p:ext uri="{BB962C8B-B14F-4D97-AF65-F5344CB8AC3E}">
        <p14:creationId xmlns:p14="http://schemas.microsoft.com/office/powerpoint/2010/main" val="856591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16">
                                            <p:bg/>
                                          </p:spTgt>
                                        </p:tgtEl>
                                        <p:attrNameLst>
                                          <p:attrName>style.visibility</p:attrName>
                                        </p:attrNameLst>
                                      </p:cBhvr>
                                      <p:to>
                                        <p:strVal val="visible"/>
                                      </p:to>
                                    </p:set>
                                    <p:animEffect transition="in" filter="wheel(1)">
                                      <p:cBhvr>
                                        <p:cTn id="21" dur="500"/>
                                        <p:tgtEl>
                                          <p:spTgt spid="16">
                                            <p:bg/>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7">
                                            <p:bg/>
                                          </p:spTgt>
                                        </p:tgtEl>
                                        <p:attrNameLst>
                                          <p:attrName>style.visibility</p:attrName>
                                        </p:attrNameLst>
                                      </p:cBhvr>
                                      <p:to>
                                        <p:strVal val="visible"/>
                                      </p:to>
                                    </p:set>
                                    <p:animEffect transition="in" filter="wheel(1)">
                                      <p:cBhvr>
                                        <p:cTn id="24" dur="500"/>
                                        <p:tgtEl>
                                          <p:spTgt spid="7">
                                            <p:bg/>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P spid="15" grpId="0" animBg="1"/>
      <p:bldP spid="16" grpId="0" uiExpand="1" build="p" animBg="1"/>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030713" y="2151727"/>
            <a:ext cx="10130277" cy="2554545"/>
          </a:xfrm>
          <a:prstGeom prst="rect">
            <a:avLst/>
          </a:prstGeom>
          <a:noFill/>
        </p:spPr>
        <p:txBody>
          <a:bodyPr wrap="square">
            <a:spAutoFit/>
          </a:bodyPr>
          <a:lstStyle/>
          <a:p>
            <a:endParaRPr lang="en-US" sz="3200" b="0" dirty="0">
              <a:solidFill>
                <a:srgbClr val="C586C0"/>
              </a:solidFill>
              <a:effectLst/>
              <a:latin typeface="Consolas" panose="020B0609020204030204" pitchFamily="49" charset="0"/>
            </a:endParaRPr>
          </a:p>
          <a:p>
            <a:endParaRPr lang="en-US" sz="3200" dirty="0">
              <a:solidFill>
                <a:srgbClr val="C586C0"/>
              </a:solidFill>
              <a:latin typeface="Consolas" panose="020B0609020204030204" pitchFamily="49" charset="0"/>
            </a:endParaRPr>
          </a:p>
          <a:p>
            <a:endParaRPr lang="en-US" sz="3200" b="0" dirty="0">
              <a:solidFill>
                <a:srgbClr val="C586C0"/>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or equal to 5"</a:t>
            </a:r>
            <a:r>
              <a:rPr lang="en-US" sz="3200"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5677FFDB-7E84-4C07-83CF-11578993087D}"/>
              </a:ext>
            </a:extLst>
          </p:cNvPr>
          <p:cNvSpPr txBox="1"/>
          <p:nvPr/>
        </p:nvSpPr>
        <p:spPr>
          <a:xfrm>
            <a:off x="1030712" y="2151727"/>
            <a:ext cx="10130277" cy="1569660"/>
          </a:xfrm>
          <a:prstGeom prst="rect">
            <a:avLst/>
          </a:prstGeom>
          <a:noFill/>
        </p:spPr>
        <p:txBody>
          <a:bodyPr wrap="square" rtlCol="1">
            <a:spAutoFit/>
          </a:bodyPr>
          <a:lstStyle/>
          <a:p>
            <a:r>
              <a:rPr lang="en-US" sz="3200" b="0" dirty="0">
                <a:solidFill>
                  <a:srgbClr val="9CDCFE">
                    <a:alpha val="34000"/>
                  </a:srgbClr>
                </a:solidFill>
                <a:effectLst/>
                <a:latin typeface="Consolas" panose="020B0609020204030204" pitchFamily="49" charset="0"/>
              </a:rPr>
              <a:t>x</a:t>
            </a:r>
            <a:r>
              <a:rPr lang="en-US" sz="3200" b="0" dirty="0">
                <a:solidFill>
                  <a:srgbClr val="D4D4D4">
                    <a:alpha val="34000"/>
                  </a:srgbClr>
                </a:solidFill>
                <a:effectLst/>
                <a:latin typeface="Consolas" panose="020B0609020204030204" pitchFamily="49" charset="0"/>
              </a:rPr>
              <a:t> = </a:t>
            </a:r>
            <a:r>
              <a:rPr lang="en-US" sz="3200" b="0" dirty="0">
                <a:solidFill>
                  <a:srgbClr val="B5CEA8">
                    <a:alpha val="34000"/>
                  </a:srgbClr>
                </a:solidFill>
                <a:effectLst/>
                <a:latin typeface="Consolas" panose="020B0609020204030204" pitchFamily="49" charset="0"/>
              </a:rPr>
              <a:t>3</a:t>
            </a:r>
            <a:endParaRPr lang="en-US" sz="3200" b="0" dirty="0">
              <a:solidFill>
                <a:srgbClr val="D4D4D4">
                  <a:alpha val="34000"/>
                </a:srgbClr>
              </a:solidFill>
              <a:effectLst/>
              <a:latin typeface="Consolas" panose="020B0609020204030204" pitchFamily="49" charset="0"/>
            </a:endParaRPr>
          </a:p>
          <a:p>
            <a:r>
              <a:rPr lang="en-US" sz="3200" b="0" dirty="0">
                <a:solidFill>
                  <a:srgbClr val="C586C0">
                    <a:alpha val="34000"/>
                  </a:srgbClr>
                </a:solidFill>
                <a:effectLst/>
                <a:latin typeface="Consolas" panose="020B0609020204030204" pitchFamily="49" charset="0"/>
              </a:rPr>
              <a:t>if</a:t>
            </a:r>
            <a:r>
              <a:rPr lang="en-US" sz="3200" b="0" dirty="0">
                <a:solidFill>
                  <a:srgbClr val="D4D4D4">
                    <a:alpha val="34000"/>
                  </a:srgbClr>
                </a:solidFill>
                <a:effectLst/>
                <a:latin typeface="Consolas" panose="020B0609020204030204" pitchFamily="49" charset="0"/>
              </a:rPr>
              <a:t> </a:t>
            </a:r>
            <a:r>
              <a:rPr lang="en-US" sz="3200" b="0" dirty="0">
                <a:solidFill>
                  <a:srgbClr val="9CDCFE">
                    <a:alpha val="34000"/>
                  </a:srgbClr>
                </a:solidFill>
                <a:effectLst/>
                <a:latin typeface="Consolas" panose="020B0609020204030204" pitchFamily="49" charset="0"/>
              </a:rPr>
              <a:t>x</a:t>
            </a:r>
            <a:r>
              <a:rPr lang="en-US" sz="3200" b="0" dirty="0">
                <a:solidFill>
                  <a:srgbClr val="D4D4D4">
                    <a:alpha val="34000"/>
                  </a:srgbClr>
                </a:solidFill>
                <a:effectLst/>
                <a:latin typeface="Consolas" panose="020B0609020204030204" pitchFamily="49" charset="0"/>
              </a:rPr>
              <a:t> &gt; </a:t>
            </a:r>
            <a:r>
              <a:rPr lang="en-US" sz="3200" b="0" dirty="0">
                <a:solidFill>
                  <a:srgbClr val="B5CEA8">
                    <a:alpha val="34000"/>
                  </a:srgbClr>
                </a:solidFill>
                <a:effectLst/>
                <a:latin typeface="Consolas" panose="020B0609020204030204" pitchFamily="49" charset="0"/>
              </a:rPr>
              <a:t>5</a:t>
            </a:r>
            <a:r>
              <a:rPr lang="en-US" sz="3200" b="0" dirty="0">
                <a:solidFill>
                  <a:srgbClr val="D4D4D4">
                    <a:alpha val="34000"/>
                  </a:srgbClr>
                </a:solidFill>
                <a:effectLst/>
                <a:latin typeface="Consolas" panose="020B0609020204030204" pitchFamily="49" charset="0"/>
              </a:rPr>
              <a:t>:</a:t>
            </a:r>
          </a:p>
          <a:p>
            <a:r>
              <a:rPr lang="en-US" sz="3200" b="0" dirty="0">
                <a:solidFill>
                  <a:srgbClr val="D4D4D4">
                    <a:alpha val="30000"/>
                  </a:srgbClr>
                </a:solidFill>
                <a:effectLst/>
                <a:latin typeface="Consolas" panose="020B0609020204030204" pitchFamily="49" charset="0"/>
              </a:rPr>
              <a:t>    </a:t>
            </a:r>
            <a:r>
              <a:rPr lang="en-US" sz="3200" b="0" dirty="0">
                <a:solidFill>
                  <a:srgbClr val="DCDCAA">
                    <a:alpha val="30000"/>
                  </a:srgbClr>
                </a:solidFill>
                <a:effectLst/>
                <a:latin typeface="Consolas" panose="020B0609020204030204" pitchFamily="49" charset="0"/>
              </a:rPr>
              <a:t>print</a:t>
            </a:r>
            <a:r>
              <a:rPr lang="en-US" sz="3200" b="0" dirty="0">
                <a:solidFill>
                  <a:srgbClr val="D4D4D4">
                    <a:alpha val="30000"/>
                  </a:srgbClr>
                </a:solidFill>
                <a:effectLst/>
                <a:latin typeface="Consolas" panose="020B0609020204030204" pitchFamily="49" charset="0"/>
              </a:rPr>
              <a:t>(</a:t>
            </a:r>
            <a:r>
              <a:rPr lang="en-US" sz="3200" b="0" dirty="0">
                <a:solidFill>
                  <a:srgbClr val="CE9178">
                    <a:alpha val="30000"/>
                  </a:srgbClr>
                </a:solidFill>
                <a:effectLst/>
                <a:latin typeface="Consolas" panose="020B0609020204030204" pitchFamily="49" charset="0"/>
              </a:rPr>
              <a:t>"x is greater than 5"</a:t>
            </a:r>
            <a:r>
              <a:rPr lang="en-US" sz="3200" b="0" dirty="0">
                <a:solidFill>
                  <a:srgbClr val="D4D4D4">
                    <a:alpha val="30000"/>
                  </a:srgbClr>
                </a:solidFill>
                <a:effectLst/>
                <a:latin typeface="Consolas" panose="020B0609020204030204" pitchFamily="49" charset="0"/>
              </a:rPr>
              <a:t>)</a:t>
            </a:r>
          </a:p>
        </p:txBody>
      </p:sp>
      <p:sp>
        <p:nvSpPr>
          <p:cNvPr id="11" name="Rectangle: Rounded Corners 10">
            <a:extLst>
              <a:ext uri="{FF2B5EF4-FFF2-40B4-BE49-F238E27FC236}">
                <a16:creationId xmlns:a16="http://schemas.microsoft.com/office/drawing/2014/main" id="{CA317265-F3FA-4B58-832D-3F4A25D6C8AB}"/>
              </a:ext>
            </a:extLst>
          </p:cNvPr>
          <p:cNvSpPr/>
          <p:nvPr/>
        </p:nvSpPr>
        <p:spPr>
          <a:xfrm flipH="1">
            <a:off x="2066305" y="3644862"/>
            <a:ext cx="124001" cy="54362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Rectangle: Rounded Corners 11">
            <a:extLst>
              <a:ext uri="{FF2B5EF4-FFF2-40B4-BE49-F238E27FC236}">
                <a16:creationId xmlns:a16="http://schemas.microsoft.com/office/drawing/2014/main" id="{0DDD812F-92ED-48A7-AEF6-86A64CEA1029}"/>
              </a:ext>
            </a:extLst>
          </p:cNvPr>
          <p:cNvSpPr/>
          <p:nvPr/>
        </p:nvSpPr>
        <p:spPr>
          <a:xfrm>
            <a:off x="4519582" y="2182991"/>
            <a:ext cx="4737102" cy="93558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EE0E0401-AF2F-4FEE-8A7C-9863D7C5A7C9}"/>
              </a:ext>
            </a:extLst>
          </p:cNvPr>
          <p:cNvCxnSpPr>
            <a:cxnSpLocks/>
            <a:stCxn id="11" idx="1"/>
            <a:endCxn id="12" idx="1"/>
          </p:cNvCxnSpPr>
          <p:nvPr/>
        </p:nvCxnSpPr>
        <p:spPr>
          <a:xfrm flipV="1">
            <a:off x="2190306" y="2650785"/>
            <a:ext cx="2329276" cy="1265891"/>
          </a:xfrm>
          <a:prstGeom prst="curvedConnector3">
            <a:avLst>
              <a:gd name="adj1" fmla="val 4224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438302F-3DCC-4411-AA97-B8A455EC0D61}"/>
              </a:ext>
            </a:extLst>
          </p:cNvPr>
          <p:cNvSpPr txBox="1"/>
          <p:nvPr/>
        </p:nvSpPr>
        <p:spPr>
          <a:xfrm>
            <a:off x="4931742" y="2235285"/>
            <a:ext cx="3912781" cy="830997"/>
          </a:xfrm>
          <a:prstGeom prst="rect">
            <a:avLst/>
          </a:prstGeom>
          <a:noFill/>
        </p:spPr>
        <p:txBody>
          <a:bodyPr wrap="square" rtlCol="1">
            <a:spAutoFit/>
          </a:bodyPr>
          <a:lstStyle/>
          <a:p>
            <a:pPr algn="ctr"/>
            <a:r>
              <a:rPr lang="en-US" sz="2400" b="1" dirty="0">
                <a:solidFill>
                  <a:schemeClr val="lt1"/>
                </a:solidFill>
              </a:rPr>
              <a:t>Followed by a colon without any conditions</a:t>
            </a:r>
            <a:endParaRPr lang="ar-EG" sz="3200" b="1" dirty="0">
              <a:solidFill>
                <a:schemeClr val="lt1"/>
              </a:solidFill>
            </a:endParaRPr>
          </a:p>
        </p:txBody>
      </p:sp>
    </p:spTree>
    <p:extLst>
      <p:ext uri="{BB962C8B-B14F-4D97-AF65-F5344CB8AC3E}">
        <p14:creationId xmlns:p14="http://schemas.microsoft.com/office/powerpoint/2010/main" val="121547667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12">
                                            <p:bg/>
                                          </p:spTgt>
                                        </p:tgtEl>
                                        <p:attrNameLst>
                                          <p:attrName>style.visibility</p:attrName>
                                        </p:attrNameLst>
                                      </p:cBhvr>
                                      <p:to>
                                        <p:strVal val="visible"/>
                                      </p:to>
                                    </p:set>
                                    <p:animEffect transition="in" filter="wheel(1)">
                                      <p:cBhvr>
                                        <p:cTn id="14" dur="500"/>
                                        <p:tgtEl>
                                          <p:spTgt spid="12">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uiExpand="1" build="p"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030713" y="2151727"/>
            <a:ext cx="10130277" cy="2554545"/>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3</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or equal to 5"</a:t>
            </a:r>
            <a:r>
              <a:rPr lang="en-US" sz="3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78296418"/>
      </p:ext>
    </p:extLst>
  </p:cSld>
  <p:clrMapOvr>
    <a:masterClrMapping/>
  </p:clrMapOvr>
  <mc:AlternateContent xmlns:mc="http://schemas.openxmlformats.org/markup-compatibility/2006" xmlns:p159="http://schemas.microsoft.com/office/powerpoint/2015/09/main">
    <mc:Choice Requires="p159">
      <p:transition spd="slow" advClick="0" advTm="0">
        <p159:morph option="byWord"/>
      </p:transition>
    </mc:Choice>
    <mc:Fallback xmlns="">
      <p:transition spd="slow" advClick="0"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030713" y="2151727"/>
            <a:ext cx="10130277" cy="1569660"/>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3</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or equal to 5"</a:t>
            </a:r>
            <a:r>
              <a:rPr lang="en-US" sz="32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DB342B6A-513D-48A4-8DE6-F45570B74764}"/>
              </a:ext>
            </a:extLst>
          </p:cNvPr>
          <p:cNvSpPr txBox="1"/>
          <p:nvPr/>
        </p:nvSpPr>
        <p:spPr>
          <a:xfrm>
            <a:off x="1030713" y="4090430"/>
            <a:ext cx="6295120"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a:t>
            </a:r>
            <a:r>
              <a:rPr lang="en-US" sz="2800" b="0" i="0" dirty="0">
                <a:solidFill>
                  <a:srgbClr val="D4D4D4"/>
                </a:solidFill>
                <a:effectLst/>
                <a:latin typeface="Consolas" panose="020B0609020204030204" pitchFamily="49" charset="0"/>
              </a:rPr>
              <a:t>x is less than or equal to 5</a:t>
            </a:r>
            <a:endParaRPr lang="ar-EG" sz="2800" dirty="0"/>
          </a:p>
        </p:txBody>
      </p:sp>
    </p:spTree>
    <p:extLst>
      <p:ext uri="{BB962C8B-B14F-4D97-AF65-F5344CB8AC3E}">
        <p14:creationId xmlns:p14="http://schemas.microsoft.com/office/powerpoint/2010/main" val="69925188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200149" y="2620778"/>
            <a:ext cx="9791699" cy="707886"/>
          </a:xfrm>
          <a:prstGeom prst="rect">
            <a:avLst/>
          </a:prstGeom>
          <a:noFill/>
        </p:spPr>
        <p:txBody>
          <a:bodyPr wrap="square">
            <a:spAutoFit/>
          </a:bodyPr>
          <a:lstStyle/>
          <a:p>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endParaRPr lang="en-US" sz="2000" b="0" dirty="0">
              <a:solidFill>
                <a:srgbClr val="DCDCAA"/>
              </a:solidFill>
              <a:effectLst/>
              <a:latin typeface="Consolas" panose="020B0609020204030204" pitchFamily="49" charset="0"/>
            </a:endParaRPr>
          </a:p>
          <a:p>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"x is greater than 5"</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5</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"x is less than 5"</a:t>
            </a:r>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DB901D69-0E47-4366-A538-E28BB3FC5754}"/>
              </a:ext>
            </a:extLst>
          </p:cNvPr>
          <p:cNvSpPr txBox="1"/>
          <p:nvPr/>
        </p:nvSpPr>
        <p:spPr>
          <a:xfrm>
            <a:off x="1200149" y="4198535"/>
            <a:ext cx="6097978" cy="461665"/>
          </a:xfrm>
          <a:prstGeom prst="rect">
            <a:avLst/>
          </a:prstGeom>
          <a:noFill/>
        </p:spPr>
        <p:txBody>
          <a:bodyPr wrap="square">
            <a:spAutoFit/>
          </a:bodyPr>
          <a:lstStyle/>
          <a:p>
            <a:r>
              <a:rPr lang="en-US" sz="2400" dirty="0">
                <a:solidFill>
                  <a:srgbClr val="D4D4D4"/>
                </a:solidFill>
                <a:latin typeface="Consolas" panose="020B0609020204030204" pitchFamily="49" charset="0"/>
              </a:rPr>
              <a:t>&gt;&gt; x is less than 5</a:t>
            </a:r>
            <a:endParaRPr lang="ar-EG" sz="2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501500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200149" y="2620778"/>
            <a:ext cx="9791699" cy="1015663"/>
          </a:xfrm>
          <a:prstGeom prst="rect">
            <a:avLst/>
          </a:prstGeom>
          <a:noFill/>
        </p:spPr>
        <p:txBody>
          <a:bodyPr wrap="square">
            <a:spAutoFit/>
          </a:bodyPr>
          <a:lstStyle/>
          <a:p>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p>
          <a:p>
            <a:endParaRPr lang="en-US" sz="2000" b="0" dirty="0">
              <a:solidFill>
                <a:srgbClr val="DCDCAA"/>
              </a:solidFill>
              <a:effectLst/>
              <a:latin typeface="Consolas" panose="020B0609020204030204" pitchFamily="49" charset="0"/>
            </a:endParaRPr>
          </a:p>
          <a:p>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"x is greater than 5"</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5</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"x is less than 5"</a:t>
            </a:r>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DB901D69-0E47-4366-A538-E28BB3FC5754}"/>
              </a:ext>
            </a:extLst>
          </p:cNvPr>
          <p:cNvSpPr txBox="1"/>
          <p:nvPr/>
        </p:nvSpPr>
        <p:spPr>
          <a:xfrm>
            <a:off x="1200149" y="4198535"/>
            <a:ext cx="6097978" cy="461665"/>
          </a:xfrm>
          <a:prstGeom prst="rect">
            <a:avLst/>
          </a:prstGeom>
          <a:noFill/>
        </p:spPr>
        <p:txBody>
          <a:bodyPr wrap="square">
            <a:spAutoFit/>
          </a:bodyPr>
          <a:lstStyle/>
          <a:p>
            <a:r>
              <a:rPr lang="en-US" sz="2400" dirty="0">
                <a:solidFill>
                  <a:srgbClr val="D4D4D4"/>
                </a:solidFill>
                <a:latin typeface="Consolas" panose="020B0609020204030204" pitchFamily="49" charset="0"/>
              </a:rPr>
              <a:t>&gt;&gt; x is less than 5</a:t>
            </a:r>
            <a:endParaRPr lang="ar-EG" sz="2400" dirty="0">
              <a:solidFill>
                <a:srgbClr val="D4D4D4"/>
              </a:solidFill>
              <a:latin typeface="Consolas" panose="020B0609020204030204" pitchFamily="49" charset="0"/>
            </a:endParaRPr>
          </a:p>
        </p:txBody>
      </p:sp>
      <p:sp>
        <p:nvSpPr>
          <p:cNvPr id="7" name="Rectangle: Rounded Corners 6">
            <a:extLst>
              <a:ext uri="{FF2B5EF4-FFF2-40B4-BE49-F238E27FC236}">
                <a16:creationId xmlns:a16="http://schemas.microsoft.com/office/drawing/2014/main" id="{F5C930C7-46D8-4661-8EA7-ECAE4392DBF0}"/>
              </a:ext>
            </a:extLst>
          </p:cNvPr>
          <p:cNvSpPr/>
          <p:nvPr/>
        </p:nvSpPr>
        <p:spPr>
          <a:xfrm>
            <a:off x="1200150" y="3201496"/>
            <a:ext cx="9725024" cy="46166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10" name="Rectangle: Rounded Corners 9">
            <a:extLst>
              <a:ext uri="{FF2B5EF4-FFF2-40B4-BE49-F238E27FC236}">
                <a16:creationId xmlns:a16="http://schemas.microsoft.com/office/drawing/2014/main" id="{A6E8B4B1-6738-4C85-8B77-1F0EECC81807}"/>
              </a:ext>
            </a:extLst>
          </p:cNvPr>
          <p:cNvSpPr/>
          <p:nvPr/>
        </p:nvSpPr>
        <p:spPr>
          <a:xfrm>
            <a:off x="3911600" y="5029532"/>
            <a:ext cx="6921500" cy="93558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t>This technique is known as Ternary Operators, or Conditional Expressions.</a:t>
            </a:r>
          </a:p>
        </p:txBody>
      </p:sp>
      <p:cxnSp>
        <p:nvCxnSpPr>
          <p:cNvPr id="11" name="Connector: Curved 10">
            <a:extLst>
              <a:ext uri="{FF2B5EF4-FFF2-40B4-BE49-F238E27FC236}">
                <a16:creationId xmlns:a16="http://schemas.microsoft.com/office/drawing/2014/main" id="{9F6DFAF9-BCA3-4FBD-8ACD-13A6E070E1F2}"/>
              </a:ext>
            </a:extLst>
          </p:cNvPr>
          <p:cNvCxnSpPr>
            <a:cxnSpLocks/>
            <a:stCxn id="7" idx="2"/>
            <a:endCxn id="10" idx="0"/>
          </p:cNvCxnSpPr>
          <p:nvPr/>
        </p:nvCxnSpPr>
        <p:spPr>
          <a:xfrm rot="16200000" flipH="1">
            <a:off x="6034321" y="3691502"/>
            <a:ext cx="1366371" cy="1309688"/>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1377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wheel(1)">
                                      <p:cBhvr>
                                        <p:cTn id="15" dur="1000"/>
                                        <p:tgtEl>
                                          <p:spTgt spid="10">
                                            <p:bg/>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200149" y="2620778"/>
            <a:ext cx="9791699" cy="1015663"/>
          </a:xfrm>
          <a:prstGeom prst="rect">
            <a:avLst/>
          </a:prstGeom>
          <a:noFill/>
        </p:spPr>
        <p:txBody>
          <a:bodyPr wrap="square">
            <a:spAutoFit/>
          </a:bodyPr>
          <a:lstStyle/>
          <a:p>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p>
          <a:p>
            <a:endParaRPr lang="en-US" sz="2000" b="0" dirty="0">
              <a:solidFill>
                <a:srgbClr val="DCDCAA"/>
              </a:solidFill>
              <a:effectLst/>
              <a:latin typeface="Consolas" panose="020B0609020204030204" pitchFamily="49" charset="0"/>
            </a:endParaRPr>
          </a:p>
          <a:p>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"x is greater than 5"</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5</a:t>
            </a:r>
            <a:r>
              <a:rPr lang="en-US" sz="2000" b="0" dirty="0">
                <a:solidFill>
                  <a:srgbClr val="D4D4D4"/>
                </a:solidFill>
                <a:effectLst/>
                <a:latin typeface="Consolas" panose="020B0609020204030204" pitchFamily="49" charset="0"/>
              </a:rPr>
              <a:t> </a:t>
            </a:r>
            <a:r>
              <a:rPr lang="en-US" sz="2000" b="0" dirty="0">
                <a:solidFill>
                  <a:srgbClr val="C586C0">
                    <a:alpha val="30000"/>
                  </a:srgbClr>
                </a:solidFill>
                <a:effectLst/>
                <a:latin typeface="Consolas" panose="020B0609020204030204" pitchFamily="49" charset="0"/>
              </a:rPr>
              <a:t>else</a:t>
            </a:r>
            <a:r>
              <a:rPr lang="en-US" sz="2000" b="0" dirty="0">
                <a:solidFill>
                  <a:srgbClr val="D4D4D4">
                    <a:alpha val="30000"/>
                  </a:srgbClr>
                </a:solidFill>
                <a:effectLst/>
                <a:latin typeface="Consolas" panose="020B0609020204030204" pitchFamily="49" charset="0"/>
              </a:rPr>
              <a:t> </a:t>
            </a:r>
            <a:r>
              <a:rPr lang="en-US" sz="2000" b="0" dirty="0">
                <a:solidFill>
                  <a:srgbClr val="DCDCAA">
                    <a:alpha val="30000"/>
                  </a:srgbClr>
                </a:solidFill>
                <a:effectLst/>
                <a:latin typeface="Consolas" panose="020B0609020204030204" pitchFamily="49" charset="0"/>
              </a:rPr>
              <a:t>print</a:t>
            </a:r>
            <a:r>
              <a:rPr lang="en-US" sz="2000" b="0" dirty="0">
                <a:solidFill>
                  <a:srgbClr val="D4D4D4">
                    <a:alpha val="30000"/>
                  </a:srgbClr>
                </a:solidFill>
                <a:effectLst/>
                <a:latin typeface="Consolas" panose="020B0609020204030204" pitchFamily="49" charset="0"/>
              </a:rPr>
              <a:t>(</a:t>
            </a:r>
            <a:r>
              <a:rPr lang="en-US" sz="2000" b="0" dirty="0">
                <a:solidFill>
                  <a:srgbClr val="CE9178">
                    <a:alpha val="30000"/>
                  </a:srgbClr>
                </a:solidFill>
                <a:effectLst/>
                <a:latin typeface="Consolas" panose="020B0609020204030204" pitchFamily="49" charset="0"/>
              </a:rPr>
              <a:t>"x is less than 5"</a:t>
            </a:r>
            <a:r>
              <a:rPr lang="en-US" sz="2000" b="0" dirty="0">
                <a:solidFill>
                  <a:srgbClr val="D4D4D4">
                    <a:alpha val="30000"/>
                  </a:srgbClr>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DB901D69-0E47-4366-A538-E28BB3FC5754}"/>
              </a:ext>
            </a:extLst>
          </p:cNvPr>
          <p:cNvSpPr txBox="1"/>
          <p:nvPr/>
        </p:nvSpPr>
        <p:spPr>
          <a:xfrm>
            <a:off x="1200149" y="4198535"/>
            <a:ext cx="6097978" cy="461665"/>
          </a:xfrm>
          <a:prstGeom prst="rect">
            <a:avLst/>
          </a:prstGeom>
          <a:noFill/>
        </p:spPr>
        <p:txBody>
          <a:bodyPr wrap="square">
            <a:spAutoFit/>
          </a:bodyPr>
          <a:lstStyle/>
          <a:p>
            <a:r>
              <a:rPr lang="en-US" sz="2400" dirty="0">
                <a:solidFill>
                  <a:srgbClr val="D4D4D4"/>
                </a:solidFill>
                <a:latin typeface="Consolas" panose="020B0609020204030204" pitchFamily="49" charset="0"/>
              </a:rPr>
              <a:t>&gt;&gt; x is less than 5</a:t>
            </a:r>
            <a:endParaRPr lang="ar-EG" sz="2400" dirty="0">
              <a:solidFill>
                <a:srgbClr val="D4D4D4"/>
              </a:solidFill>
              <a:latin typeface="Consolas" panose="020B0609020204030204" pitchFamily="49" charset="0"/>
            </a:endParaRPr>
          </a:p>
        </p:txBody>
      </p:sp>
      <p:sp>
        <p:nvSpPr>
          <p:cNvPr id="7" name="Rectangle: Rounded Corners 6">
            <a:extLst>
              <a:ext uri="{FF2B5EF4-FFF2-40B4-BE49-F238E27FC236}">
                <a16:creationId xmlns:a16="http://schemas.microsoft.com/office/drawing/2014/main" id="{F5C930C7-46D8-4661-8EA7-ECAE4392DBF0}"/>
              </a:ext>
            </a:extLst>
          </p:cNvPr>
          <p:cNvSpPr/>
          <p:nvPr/>
        </p:nvSpPr>
        <p:spPr>
          <a:xfrm>
            <a:off x="1200150" y="3201496"/>
            <a:ext cx="5365750" cy="46166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10" name="Rectangle: Rounded Corners 9">
            <a:extLst>
              <a:ext uri="{FF2B5EF4-FFF2-40B4-BE49-F238E27FC236}">
                <a16:creationId xmlns:a16="http://schemas.microsoft.com/office/drawing/2014/main" id="{A6E8B4B1-6738-4C85-8B77-1F0EECC81807}"/>
              </a:ext>
            </a:extLst>
          </p:cNvPr>
          <p:cNvSpPr/>
          <p:nvPr/>
        </p:nvSpPr>
        <p:spPr>
          <a:xfrm>
            <a:off x="5143500" y="5029532"/>
            <a:ext cx="5689600" cy="57022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t>Will print “x is greater than 5” only if x &gt; 5</a:t>
            </a:r>
          </a:p>
        </p:txBody>
      </p:sp>
      <p:cxnSp>
        <p:nvCxnSpPr>
          <p:cNvPr id="11" name="Connector: Curved 10">
            <a:extLst>
              <a:ext uri="{FF2B5EF4-FFF2-40B4-BE49-F238E27FC236}">
                <a16:creationId xmlns:a16="http://schemas.microsoft.com/office/drawing/2014/main" id="{9F6DFAF9-BCA3-4FBD-8ACD-13A6E070E1F2}"/>
              </a:ext>
            </a:extLst>
          </p:cNvPr>
          <p:cNvCxnSpPr>
            <a:cxnSpLocks/>
            <a:stCxn id="7" idx="2"/>
            <a:endCxn id="10" idx="0"/>
          </p:cNvCxnSpPr>
          <p:nvPr/>
        </p:nvCxnSpPr>
        <p:spPr>
          <a:xfrm rot="16200000" flipH="1">
            <a:off x="5252477" y="2293708"/>
            <a:ext cx="1366371" cy="4105275"/>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574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200149" y="2620778"/>
            <a:ext cx="9791699" cy="1015663"/>
          </a:xfrm>
          <a:prstGeom prst="rect">
            <a:avLst/>
          </a:prstGeom>
          <a:noFill/>
        </p:spPr>
        <p:txBody>
          <a:bodyPr wrap="square">
            <a:spAutoFit/>
          </a:bodyPr>
          <a:lstStyle/>
          <a:p>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p>
          <a:p>
            <a:endParaRPr lang="en-US" sz="2000" b="0" dirty="0">
              <a:solidFill>
                <a:srgbClr val="DCDCAA"/>
              </a:solidFill>
              <a:effectLst/>
              <a:latin typeface="Consolas" panose="020B0609020204030204" pitchFamily="49" charset="0"/>
            </a:endParaRPr>
          </a:p>
          <a:p>
            <a:r>
              <a:rPr lang="en-US" sz="2000" b="0" dirty="0">
                <a:solidFill>
                  <a:srgbClr val="DCDCAA">
                    <a:alpha val="30000"/>
                  </a:srgbClr>
                </a:solidFill>
                <a:effectLst/>
                <a:latin typeface="Consolas" panose="020B0609020204030204" pitchFamily="49" charset="0"/>
              </a:rPr>
              <a:t>print</a:t>
            </a:r>
            <a:r>
              <a:rPr lang="en-US" sz="2000" b="0" dirty="0">
                <a:solidFill>
                  <a:srgbClr val="D4D4D4">
                    <a:alpha val="30000"/>
                  </a:srgbClr>
                </a:solidFill>
                <a:effectLst/>
                <a:latin typeface="Consolas" panose="020B0609020204030204" pitchFamily="49" charset="0"/>
              </a:rPr>
              <a:t>(</a:t>
            </a:r>
            <a:r>
              <a:rPr lang="en-US" sz="2000" b="0" dirty="0">
                <a:solidFill>
                  <a:srgbClr val="CE9178">
                    <a:alpha val="30000"/>
                  </a:srgbClr>
                </a:solidFill>
                <a:effectLst/>
                <a:latin typeface="Consolas" panose="020B0609020204030204" pitchFamily="49" charset="0"/>
              </a:rPr>
              <a:t>"x is greater than 5"</a:t>
            </a:r>
            <a:r>
              <a:rPr lang="en-US" sz="2000" b="0" dirty="0">
                <a:solidFill>
                  <a:srgbClr val="D4D4D4">
                    <a:alpha val="30000"/>
                  </a:srgbClr>
                </a:solidFill>
                <a:effectLst/>
                <a:latin typeface="Consolas" panose="020B0609020204030204" pitchFamily="49" charset="0"/>
              </a:rPr>
              <a:t>) </a:t>
            </a:r>
            <a:r>
              <a:rPr lang="en-US" sz="2000" b="0" dirty="0">
                <a:solidFill>
                  <a:srgbClr val="C586C0">
                    <a:alpha val="30000"/>
                  </a:srgbClr>
                </a:solidFill>
                <a:effectLst/>
                <a:latin typeface="Consolas" panose="020B0609020204030204" pitchFamily="49" charset="0"/>
              </a:rPr>
              <a:t>if</a:t>
            </a:r>
            <a:r>
              <a:rPr lang="en-US" sz="2000" b="0" dirty="0">
                <a:solidFill>
                  <a:srgbClr val="D4D4D4">
                    <a:alpha val="30000"/>
                  </a:srgbClr>
                </a:solidFill>
                <a:effectLst/>
                <a:latin typeface="Consolas" panose="020B0609020204030204" pitchFamily="49" charset="0"/>
              </a:rPr>
              <a:t> </a:t>
            </a:r>
            <a:r>
              <a:rPr lang="en-US" sz="2000" b="0" dirty="0">
                <a:solidFill>
                  <a:srgbClr val="9CDCFE">
                    <a:alpha val="30000"/>
                  </a:srgbClr>
                </a:solidFill>
                <a:effectLst/>
                <a:latin typeface="Consolas" panose="020B0609020204030204" pitchFamily="49" charset="0"/>
              </a:rPr>
              <a:t>x</a:t>
            </a:r>
            <a:r>
              <a:rPr lang="en-US" sz="2000" b="0" dirty="0">
                <a:solidFill>
                  <a:srgbClr val="D4D4D4">
                    <a:alpha val="30000"/>
                  </a:srgbClr>
                </a:solidFill>
                <a:effectLst/>
                <a:latin typeface="Consolas" panose="020B0609020204030204" pitchFamily="49" charset="0"/>
              </a:rPr>
              <a:t> &gt; </a:t>
            </a:r>
            <a:r>
              <a:rPr lang="en-US" sz="2000" b="0" dirty="0">
                <a:solidFill>
                  <a:srgbClr val="B5CEA8">
                    <a:alpha val="30000"/>
                  </a:srgbClr>
                </a:solidFill>
                <a:effectLst/>
                <a:latin typeface="Consolas" panose="020B0609020204030204" pitchFamily="49" charset="0"/>
              </a:rPr>
              <a:t>5</a:t>
            </a:r>
            <a:r>
              <a:rPr lang="en-US" sz="2000" b="0" dirty="0">
                <a:solidFill>
                  <a:srgbClr val="D4D4D4">
                    <a:alpha val="30000"/>
                  </a:srgbClr>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"x is less than 5"</a:t>
            </a:r>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DB901D69-0E47-4366-A538-E28BB3FC5754}"/>
              </a:ext>
            </a:extLst>
          </p:cNvPr>
          <p:cNvSpPr txBox="1"/>
          <p:nvPr/>
        </p:nvSpPr>
        <p:spPr>
          <a:xfrm>
            <a:off x="1200149" y="4198535"/>
            <a:ext cx="6097978" cy="461665"/>
          </a:xfrm>
          <a:prstGeom prst="rect">
            <a:avLst/>
          </a:prstGeom>
          <a:noFill/>
        </p:spPr>
        <p:txBody>
          <a:bodyPr wrap="square">
            <a:spAutoFit/>
          </a:bodyPr>
          <a:lstStyle/>
          <a:p>
            <a:r>
              <a:rPr lang="en-US" sz="2400" dirty="0">
                <a:solidFill>
                  <a:srgbClr val="D4D4D4"/>
                </a:solidFill>
                <a:latin typeface="Consolas" panose="020B0609020204030204" pitchFamily="49" charset="0"/>
              </a:rPr>
              <a:t>&gt;&gt; x is less than 5</a:t>
            </a:r>
            <a:endParaRPr lang="ar-EG" sz="2400" dirty="0">
              <a:solidFill>
                <a:srgbClr val="D4D4D4"/>
              </a:solidFill>
              <a:latin typeface="Consolas" panose="020B0609020204030204" pitchFamily="49" charset="0"/>
            </a:endParaRPr>
          </a:p>
        </p:txBody>
      </p:sp>
      <p:sp>
        <p:nvSpPr>
          <p:cNvPr id="7" name="Rectangle: Rounded Corners 6">
            <a:extLst>
              <a:ext uri="{FF2B5EF4-FFF2-40B4-BE49-F238E27FC236}">
                <a16:creationId xmlns:a16="http://schemas.microsoft.com/office/drawing/2014/main" id="{F5C930C7-46D8-4661-8EA7-ECAE4392DBF0}"/>
              </a:ext>
            </a:extLst>
          </p:cNvPr>
          <p:cNvSpPr/>
          <p:nvPr/>
        </p:nvSpPr>
        <p:spPr>
          <a:xfrm flipH="1">
            <a:off x="6565900" y="3201496"/>
            <a:ext cx="4267200" cy="46166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10" name="Rectangle: Rounded Corners 9">
            <a:extLst>
              <a:ext uri="{FF2B5EF4-FFF2-40B4-BE49-F238E27FC236}">
                <a16:creationId xmlns:a16="http://schemas.microsoft.com/office/drawing/2014/main" id="{A6E8B4B1-6738-4C85-8B77-1F0EECC81807}"/>
              </a:ext>
            </a:extLst>
          </p:cNvPr>
          <p:cNvSpPr/>
          <p:nvPr/>
        </p:nvSpPr>
        <p:spPr>
          <a:xfrm>
            <a:off x="5143500" y="5029532"/>
            <a:ext cx="5689600" cy="57022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t>Other wise will print “x is less than 5”</a:t>
            </a:r>
          </a:p>
        </p:txBody>
      </p:sp>
      <p:cxnSp>
        <p:nvCxnSpPr>
          <p:cNvPr id="11" name="Connector: Curved 10">
            <a:extLst>
              <a:ext uri="{FF2B5EF4-FFF2-40B4-BE49-F238E27FC236}">
                <a16:creationId xmlns:a16="http://schemas.microsoft.com/office/drawing/2014/main" id="{9F6DFAF9-BCA3-4FBD-8ACD-13A6E070E1F2}"/>
              </a:ext>
            </a:extLst>
          </p:cNvPr>
          <p:cNvCxnSpPr>
            <a:cxnSpLocks/>
            <a:stCxn id="7" idx="2"/>
            <a:endCxn id="10" idx="0"/>
          </p:cNvCxnSpPr>
          <p:nvPr/>
        </p:nvCxnSpPr>
        <p:spPr>
          <a:xfrm rot="5400000">
            <a:off x="7660715" y="3990746"/>
            <a:ext cx="1366371" cy="711200"/>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114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200149" y="2620778"/>
            <a:ext cx="9791699" cy="1015663"/>
          </a:xfrm>
          <a:prstGeom prst="rect">
            <a:avLst/>
          </a:prstGeom>
          <a:noFill/>
        </p:spPr>
        <p:txBody>
          <a:bodyPr wrap="square">
            <a:spAutoFit/>
          </a:bodyPr>
          <a:lstStyle/>
          <a:p>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p>
          <a:p>
            <a:endParaRPr lang="en-US" sz="2000" b="0" dirty="0">
              <a:solidFill>
                <a:srgbClr val="DCDCAA"/>
              </a:solidFill>
              <a:effectLst/>
              <a:latin typeface="Consolas" panose="020B0609020204030204" pitchFamily="49" charset="0"/>
            </a:endParaRPr>
          </a:p>
          <a:p>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"x is greater than 5"</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5</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"x is less than 5"</a:t>
            </a:r>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DB901D69-0E47-4366-A538-E28BB3FC5754}"/>
              </a:ext>
            </a:extLst>
          </p:cNvPr>
          <p:cNvSpPr txBox="1"/>
          <p:nvPr/>
        </p:nvSpPr>
        <p:spPr>
          <a:xfrm>
            <a:off x="1200149" y="4198535"/>
            <a:ext cx="6097978" cy="461665"/>
          </a:xfrm>
          <a:prstGeom prst="rect">
            <a:avLst/>
          </a:prstGeom>
          <a:noFill/>
        </p:spPr>
        <p:txBody>
          <a:bodyPr wrap="square">
            <a:spAutoFit/>
          </a:bodyPr>
          <a:lstStyle/>
          <a:p>
            <a:r>
              <a:rPr lang="en-US" sz="2400" dirty="0">
                <a:solidFill>
                  <a:srgbClr val="D4D4D4"/>
                </a:solidFill>
                <a:latin typeface="Consolas" panose="020B0609020204030204" pitchFamily="49" charset="0"/>
              </a:rPr>
              <a:t>&gt;&gt; x is less than 5</a:t>
            </a:r>
            <a:endParaRPr lang="ar-EG" sz="2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4014124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5" name="TextBox 4">
            <a:extLst>
              <a:ext uri="{FF2B5EF4-FFF2-40B4-BE49-F238E27FC236}">
                <a16:creationId xmlns:a16="http://schemas.microsoft.com/office/drawing/2014/main" id="{D42F5642-4C9E-418E-9ADE-0E279C1C61F0}"/>
              </a:ext>
            </a:extLst>
          </p:cNvPr>
          <p:cNvSpPr txBox="1"/>
          <p:nvPr/>
        </p:nvSpPr>
        <p:spPr>
          <a:xfrm>
            <a:off x="1031009" y="2863460"/>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Why If  Conditions</a:t>
            </a:r>
            <a:endParaRPr lang="en-US" sz="11500" b="1" i="1" spc="-485" dirty="0">
              <a:solidFill>
                <a:schemeClr val="bg1"/>
              </a:solidFill>
              <a:latin typeface="Georgia" panose="02040502050405020303" pitchFamily="18" charset="0"/>
            </a:endParaRPr>
          </a:p>
        </p:txBody>
      </p:sp>
    </p:spTree>
    <p:extLst>
      <p:ext uri="{BB962C8B-B14F-4D97-AF65-F5344CB8AC3E}">
        <p14:creationId xmlns:p14="http://schemas.microsoft.com/office/powerpoint/2010/main" val="28398746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030713" y="2151727"/>
            <a:ext cx="10130277" cy="2554545"/>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3</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or equal to 5"</a:t>
            </a:r>
            <a:r>
              <a:rPr lang="en-US" sz="3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89027529"/>
      </p:ext>
    </p:extLst>
  </p:cSld>
  <p:clrMapOvr>
    <a:masterClrMapping/>
  </p:clrMapOvr>
  <mc:AlternateContent xmlns:mc="http://schemas.openxmlformats.org/markup-compatibility/2006">
    <mc:Choice xmlns:p159="http://schemas.microsoft.com/office/powerpoint/2015/09/main" Requires="p159">
      <p:transition spd="slow" advClick="0" advTm="1250">
        <p159:morph option="byWord"/>
      </p:transition>
    </mc:Choice>
    <mc:Fallback>
      <p:transition spd="slow" advClick="0" advTm="125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Nested  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030713" y="1657317"/>
            <a:ext cx="10130277" cy="403187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3</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equal to 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5"</a:t>
            </a:r>
            <a:r>
              <a:rPr lang="en-US" sz="32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44A6E8DF-5A4F-42FE-A76A-AE990D9D5985}"/>
              </a:ext>
            </a:extLst>
          </p:cNvPr>
          <p:cNvSpPr txBox="1"/>
          <p:nvPr/>
        </p:nvSpPr>
        <p:spPr>
          <a:xfrm>
            <a:off x="1030713" y="5934154"/>
            <a:ext cx="6097772" cy="461665"/>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x is less than 5</a:t>
            </a:r>
            <a:endParaRPr lang="ar-EG" sz="2400" dirty="0"/>
          </a:p>
        </p:txBody>
      </p:sp>
    </p:spTree>
    <p:extLst>
      <p:ext uri="{BB962C8B-B14F-4D97-AF65-F5344CB8AC3E}">
        <p14:creationId xmlns:p14="http://schemas.microsoft.com/office/powerpoint/2010/main" val="140869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Nested  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030713" y="1657317"/>
            <a:ext cx="10130277" cy="2554545"/>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3</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equal to 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5"</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4B5EB8A-19B1-42B9-BEBE-9754C0514324}"/>
              </a:ext>
            </a:extLst>
          </p:cNvPr>
          <p:cNvSpPr txBox="1"/>
          <p:nvPr/>
        </p:nvSpPr>
        <p:spPr>
          <a:xfrm>
            <a:off x="1257298" y="4641492"/>
            <a:ext cx="9903692" cy="523220"/>
          </a:xfrm>
          <a:prstGeom prst="rect">
            <a:avLst/>
          </a:prstGeom>
          <a:noFill/>
        </p:spPr>
        <p:txBody>
          <a:bodyPr wrap="square">
            <a:spAutoFit/>
          </a:bodyPr>
          <a:lstStyle/>
          <a:p>
            <a:r>
              <a:rPr lang="en-US" sz="2800" b="0" i="0" dirty="0">
                <a:solidFill>
                  <a:srgbClr val="D4D4D4"/>
                </a:solidFill>
                <a:effectLst/>
                <a:latin typeface="Consolas" panose="020B0609020204030204" pitchFamily="49" charset="0"/>
              </a:rPr>
              <a:t>&gt;&gt; </a:t>
            </a:r>
            <a:r>
              <a:rPr lang="en-US" sz="2800" b="0" i="0" dirty="0" err="1">
                <a:solidFill>
                  <a:srgbClr val="A80000"/>
                </a:solidFill>
                <a:effectLst/>
                <a:latin typeface="Consolas" panose="020B0609020204030204" pitchFamily="49" charset="0"/>
              </a:rPr>
              <a:t>IndentationError</a:t>
            </a:r>
            <a:r>
              <a:rPr lang="en-US" sz="2800" b="0" i="0" dirty="0">
                <a:solidFill>
                  <a:srgbClr val="D4D4D4"/>
                </a:solidFill>
                <a:effectLst/>
                <a:latin typeface="Consolas" panose="020B0609020204030204" pitchFamily="49" charset="0"/>
              </a:rPr>
              <a:t>: unexpected indent</a:t>
            </a:r>
            <a:endParaRPr lang="ar-EG" sz="2800" dirty="0"/>
          </a:p>
        </p:txBody>
      </p:sp>
      <p:sp>
        <p:nvSpPr>
          <p:cNvPr id="11" name="Rectangle: Rounded Corners 10">
            <a:extLst>
              <a:ext uri="{FF2B5EF4-FFF2-40B4-BE49-F238E27FC236}">
                <a16:creationId xmlns:a16="http://schemas.microsoft.com/office/drawing/2014/main" id="{F6259ADD-5598-4667-9918-8D08DE2F0D55}"/>
              </a:ext>
            </a:extLst>
          </p:cNvPr>
          <p:cNvSpPr/>
          <p:nvPr/>
        </p:nvSpPr>
        <p:spPr>
          <a:xfrm>
            <a:off x="1993900" y="3212306"/>
            <a:ext cx="254000" cy="892969"/>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sz="2400" b="1" dirty="0"/>
          </a:p>
        </p:txBody>
      </p:sp>
    </p:spTree>
    <p:extLst>
      <p:ext uri="{BB962C8B-B14F-4D97-AF65-F5344CB8AC3E}">
        <p14:creationId xmlns:p14="http://schemas.microsoft.com/office/powerpoint/2010/main" val="91009243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Nested  If-Else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030713" y="1657317"/>
            <a:ext cx="10130277" cy="2554545"/>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3</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equal to 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5"</a:t>
            </a:r>
            <a:r>
              <a:rPr lang="en-US" sz="32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44A6E8DF-5A4F-42FE-A76A-AE990D9D5985}"/>
              </a:ext>
            </a:extLst>
          </p:cNvPr>
          <p:cNvSpPr txBox="1"/>
          <p:nvPr/>
        </p:nvSpPr>
        <p:spPr>
          <a:xfrm>
            <a:off x="1030713" y="4641492"/>
            <a:ext cx="6097772" cy="461665"/>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x is less than 5</a:t>
            </a:r>
            <a:endParaRPr lang="ar-EG" sz="2400" dirty="0"/>
          </a:p>
        </p:txBody>
      </p:sp>
    </p:spTree>
    <p:extLst>
      <p:ext uri="{BB962C8B-B14F-4D97-AF65-F5344CB8AC3E}">
        <p14:creationId xmlns:p14="http://schemas.microsoft.com/office/powerpoint/2010/main" val="199425204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err="1">
                <a:solidFill>
                  <a:schemeClr val="bg1"/>
                </a:solidFill>
                <a:latin typeface="Georgia" panose="02040502050405020303" pitchFamily="18" charset="0"/>
              </a:rPr>
              <a:t>Elif</a:t>
            </a:r>
            <a:r>
              <a:rPr lang="en-US" sz="5400" b="1" i="1" spc="-485" dirty="0">
                <a:solidFill>
                  <a:schemeClr val="bg1"/>
                </a:solidFill>
                <a:latin typeface="Georgia" panose="02040502050405020303" pitchFamily="18" charset="0"/>
              </a:rPr>
              <a:t>  Conditions</a:t>
            </a:r>
          </a:p>
        </p:txBody>
      </p:sp>
    </p:spTree>
    <p:extLst>
      <p:ext uri="{BB962C8B-B14F-4D97-AF65-F5344CB8AC3E}">
        <p14:creationId xmlns:p14="http://schemas.microsoft.com/office/powerpoint/2010/main" val="47304932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err="1">
                <a:solidFill>
                  <a:schemeClr val="bg1"/>
                </a:solidFill>
                <a:latin typeface="Georgia" panose="02040502050405020303" pitchFamily="18" charset="0"/>
              </a:rPr>
              <a:t>Elif</a:t>
            </a:r>
            <a:r>
              <a:rPr lang="en-US" sz="5400" b="1" i="1" spc="-485" dirty="0">
                <a:solidFill>
                  <a:schemeClr val="bg1"/>
                </a:solidFill>
                <a:latin typeface="Georgia" panose="02040502050405020303" pitchFamily="18" charset="0"/>
              </a:rPr>
              <a:t>  Conditions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61803B-5FA8-4C2F-84DA-77C90EE8377A}"/>
                  </a:ext>
                </a:extLst>
              </p:cNvPr>
              <p:cNvSpPr txBox="1"/>
              <p:nvPr/>
            </p:nvSpPr>
            <p:spPr>
              <a:xfrm>
                <a:off x="1031009" y="1442502"/>
                <a:ext cx="10129981"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D1D5DB"/>
                    </a:solidFill>
                    <a:latin typeface="Söhne"/>
                  </a:rPr>
                  <a:t>An </a:t>
                </a:r>
                <a:r>
                  <a:rPr lang="en-US" sz="2400" dirty="0" err="1">
                    <a:solidFill>
                      <a:srgbClr val="D1D5DB"/>
                    </a:solidFill>
                    <a:latin typeface="Söhne"/>
                  </a:rPr>
                  <a:t>elif</a:t>
                </a:r>
                <a:r>
                  <a:rPr lang="en-US" sz="2400" dirty="0">
                    <a:solidFill>
                      <a:srgbClr val="D1D5DB"/>
                    </a:solidFill>
                    <a:latin typeface="Söhne"/>
                  </a:rPr>
                  <a:t> condition is used to check for multiple conditions in a sequence.</a:t>
                </a:r>
              </a:p>
              <a:p>
                <a:pPr marL="342900" indent="-342900" algn="just">
                  <a:buFont typeface="Arial" panose="020B0604020202020204" pitchFamily="34" charset="0"/>
                  <a:buChar char="•"/>
                </a:pPr>
                <a:r>
                  <a:rPr lang="en-US" sz="2400" dirty="0">
                    <a:solidFill>
                      <a:srgbClr val="D1D5DB"/>
                    </a:solidFill>
                    <a:latin typeface="Söhne"/>
                  </a:rPr>
                  <a:t>In Python, </a:t>
                </a:r>
                <a:r>
                  <a:rPr lang="en-US" sz="2400" dirty="0" err="1">
                    <a:solidFill>
                      <a:srgbClr val="D1D5DB"/>
                    </a:solidFill>
                    <a:latin typeface="Söhne"/>
                  </a:rPr>
                  <a:t>elif</a:t>
                </a:r>
                <a:r>
                  <a:rPr lang="en-US" sz="2400" dirty="0">
                    <a:solidFill>
                      <a:srgbClr val="D1D5DB"/>
                    </a:solidFill>
                    <a:latin typeface="Söhne"/>
                  </a:rPr>
                  <a:t> statements are written using the "</a:t>
                </a:r>
                <a14:m>
                  <m:oMath xmlns:m="http://schemas.openxmlformats.org/officeDocument/2006/math">
                    <m:r>
                      <a:rPr lang="en-US" sz="2400" b="1" i="1" dirty="0" smtClean="0">
                        <a:solidFill>
                          <a:srgbClr val="D1D5DB"/>
                        </a:solidFill>
                        <a:latin typeface="Cambria Math" panose="02040503050406030204" pitchFamily="18" charset="0"/>
                      </a:rPr>
                      <m:t>𝒊𝒇</m:t>
                    </m:r>
                  </m:oMath>
                </a14:m>
                <a:r>
                  <a:rPr lang="en-US" sz="2400" dirty="0">
                    <a:solidFill>
                      <a:srgbClr val="D1D5DB"/>
                    </a:solidFill>
                    <a:latin typeface="Söhne"/>
                  </a:rPr>
                  <a:t>" keyword followed by the condition to check, a colon, and the code block to be executed if the condition is true.</a:t>
                </a:r>
              </a:p>
              <a:p>
                <a:pPr marL="342900" indent="-342900" algn="just">
                  <a:buFont typeface="Arial" panose="020B0604020202020204" pitchFamily="34" charset="0"/>
                  <a:buChar char="•"/>
                </a:pPr>
                <a:r>
                  <a:rPr lang="en-US" sz="2400" dirty="0">
                    <a:solidFill>
                      <a:srgbClr val="D1D5DB"/>
                    </a:solidFill>
                    <a:latin typeface="Söhne"/>
                  </a:rPr>
                  <a:t>This is followed by any number of </a:t>
                </a:r>
                <a:r>
                  <a:rPr lang="en-US" sz="2400" dirty="0" err="1">
                    <a:solidFill>
                      <a:srgbClr val="D1D5DB"/>
                    </a:solidFill>
                    <a:latin typeface="Söhne"/>
                  </a:rPr>
                  <a:t>elif</a:t>
                </a:r>
                <a:r>
                  <a:rPr lang="en-US" sz="2400" dirty="0">
                    <a:solidFill>
                      <a:srgbClr val="D1D5DB"/>
                    </a:solidFill>
                    <a:latin typeface="Söhne"/>
                  </a:rPr>
                  <a:t> statements, each with their own condition and code block to be executed if the condition is true.</a:t>
                </a:r>
              </a:p>
              <a:p>
                <a:pPr marL="342900" indent="-342900" algn="just">
                  <a:buFont typeface="Arial" panose="020B0604020202020204" pitchFamily="34" charset="0"/>
                  <a:buChar char="•"/>
                </a:pPr>
                <a:r>
                  <a:rPr lang="en-US" sz="2400" dirty="0">
                    <a:solidFill>
                      <a:srgbClr val="D1D5DB"/>
                    </a:solidFill>
                    <a:latin typeface="Söhne"/>
                  </a:rPr>
                  <a:t>The final statement can be an optional else statement that is executed if none of the previous conditions were true.</a:t>
                </a:r>
              </a:p>
            </p:txBody>
          </p:sp>
        </mc:Choice>
        <mc:Fallback xmlns="">
          <p:sp>
            <p:nvSpPr>
              <p:cNvPr id="6" name="TextBox 5">
                <a:extLst>
                  <a:ext uri="{FF2B5EF4-FFF2-40B4-BE49-F238E27FC236}">
                    <a16:creationId xmlns:a16="http://schemas.microsoft.com/office/drawing/2014/main" id="{2B61803B-5FA8-4C2F-84DA-77C90EE8377A}"/>
                  </a:ext>
                </a:extLst>
              </p:cNvPr>
              <p:cNvSpPr txBox="1">
                <a:spLocks noRot="1" noChangeAspect="1" noMove="1" noResize="1" noEditPoints="1" noAdjustHandles="1" noChangeArrowheads="1" noChangeShapeType="1" noTextEdit="1"/>
              </p:cNvSpPr>
              <p:nvPr/>
            </p:nvSpPr>
            <p:spPr>
              <a:xfrm>
                <a:off x="1031009" y="1442502"/>
                <a:ext cx="10129981" cy="3046988"/>
              </a:xfrm>
              <a:prstGeom prst="rect">
                <a:avLst/>
              </a:prstGeom>
              <a:blipFill>
                <a:blip r:embed="rId4"/>
                <a:stretch>
                  <a:fillRect l="-782" t="-1603" r="-963" b="-3808"/>
                </a:stretch>
              </a:blipFill>
            </p:spPr>
            <p:txBody>
              <a:bodyPr/>
              <a:lstStyle/>
              <a:p>
                <a:r>
                  <a:rPr lang="ar-EG">
                    <a:noFill/>
                  </a:rPr>
                  <a:t> </a:t>
                </a:r>
              </a:p>
            </p:txBody>
          </p:sp>
        </mc:Fallback>
      </mc:AlternateContent>
    </p:spTree>
    <p:extLst>
      <p:ext uri="{BB962C8B-B14F-4D97-AF65-F5344CB8AC3E}">
        <p14:creationId xmlns:p14="http://schemas.microsoft.com/office/powerpoint/2010/main" val="272451350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err="1">
                <a:solidFill>
                  <a:schemeClr val="bg1"/>
                </a:solidFill>
                <a:latin typeface="Georgia" panose="02040502050405020303" pitchFamily="18" charset="0"/>
              </a:rPr>
              <a:t>Elif</a:t>
            </a:r>
            <a:r>
              <a:rPr lang="en-US" sz="5400" b="1" i="1" spc="-485" dirty="0">
                <a:solidFill>
                  <a:schemeClr val="bg1"/>
                </a:solidFill>
                <a:latin typeface="Georgia" panose="02040502050405020303" pitchFamily="18" charset="0"/>
              </a:rPr>
              <a:t>  Conditions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61803B-5FA8-4C2F-84DA-77C90EE8377A}"/>
                  </a:ext>
                </a:extLst>
              </p:cNvPr>
              <p:cNvSpPr txBox="1"/>
              <p:nvPr/>
            </p:nvSpPr>
            <p:spPr>
              <a:xfrm>
                <a:off x="1031009" y="1442502"/>
                <a:ext cx="10129981"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D1D5DB"/>
                    </a:solidFill>
                    <a:latin typeface="Söhne"/>
                  </a:rPr>
                  <a:t>An </a:t>
                </a:r>
                <a:r>
                  <a:rPr lang="en-US" sz="2400" dirty="0" err="1">
                    <a:solidFill>
                      <a:srgbClr val="D1D5DB"/>
                    </a:solidFill>
                    <a:latin typeface="Söhne"/>
                  </a:rPr>
                  <a:t>elif</a:t>
                </a:r>
                <a:r>
                  <a:rPr lang="en-US" sz="2400" dirty="0">
                    <a:solidFill>
                      <a:srgbClr val="D1D5DB"/>
                    </a:solidFill>
                    <a:latin typeface="Söhne"/>
                  </a:rPr>
                  <a:t> condition is used to check for multiple conditions in a sequence.</a:t>
                </a:r>
              </a:p>
              <a:p>
                <a:pPr marL="342900" indent="-342900" algn="just">
                  <a:buFont typeface="Arial" panose="020B0604020202020204" pitchFamily="34" charset="0"/>
                  <a:buChar char="•"/>
                </a:pPr>
                <a:r>
                  <a:rPr lang="en-US" sz="2400" dirty="0">
                    <a:solidFill>
                      <a:srgbClr val="D1D5DB"/>
                    </a:solidFill>
                    <a:latin typeface="Söhne"/>
                  </a:rPr>
                  <a:t>In Python, </a:t>
                </a:r>
                <a:r>
                  <a:rPr lang="en-US" sz="2400" dirty="0" err="1">
                    <a:solidFill>
                      <a:srgbClr val="D1D5DB"/>
                    </a:solidFill>
                    <a:latin typeface="Söhne"/>
                  </a:rPr>
                  <a:t>elif</a:t>
                </a:r>
                <a:r>
                  <a:rPr lang="en-US" sz="2400" dirty="0">
                    <a:solidFill>
                      <a:srgbClr val="D1D5DB"/>
                    </a:solidFill>
                    <a:latin typeface="Söhne"/>
                  </a:rPr>
                  <a:t> statements are written using the "</a:t>
                </a:r>
                <a14:m>
                  <m:oMath xmlns:m="http://schemas.openxmlformats.org/officeDocument/2006/math">
                    <m:r>
                      <a:rPr lang="en-US" sz="2400" b="1" i="1" dirty="0" smtClean="0">
                        <a:solidFill>
                          <a:srgbClr val="D1D5DB"/>
                        </a:solidFill>
                        <a:latin typeface="Cambria Math" panose="02040503050406030204" pitchFamily="18" charset="0"/>
                      </a:rPr>
                      <m:t>𝒊𝒇</m:t>
                    </m:r>
                  </m:oMath>
                </a14:m>
                <a:r>
                  <a:rPr lang="en-US" sz="2400" dirty="0">
                    <a:solidFill>
                      <a:srgbClr val="D1D5DB"/>
                    </a:solidFill>
                    <a:latin typeface="Söhne"/>
                  </a:rPr>
                  <a:t>" keyword followed by the condition to check, a colon, and the code block to be executed if the condition is true.</a:t>
                </a:r>
              </a:p>
              <a:p>
                <a:pPr marL="342900" indent="-342900" algn="just">
                  <a:buFont typeface="Arial" panose="020B0604020202020204" pitchFamily="34" charset="0"/>
                  <a:buChar char="•"/>
                </a:pPr>
                <a:r>
                  <a:rPr lang="en-US" sz="2400" dirty="0">
                    <a:solidFill>
                      <a:srgbClr val="D1D5DB"/>
                    </a:solidFill>
                    <a:latin typeface="Söhne"/>
                  </a:rPr>
                  <a:t>This is followed by any number of </a:t>
                </a:r>
                <a:r>
                  <a:rPr lang="en-US" sz="2400" dirty="0" err="1">
                    <a:solidFill>
                      <a:srgbClr val="D1D5DB"/>
                    </a:solidFill>
                    <a:latin typeface="Söhne"/>
                  </a:rPr>
                  <a:t>elif</a:t>
                </a:r>
                <a:r>
                  <a:rPr lang="en-US" sz="2400" dirty="0">
                    <a:solidFill>
                      <a:srgbClr val="D1D5DB"/>
                    </a:solidFill>
                    <a:latin typeface="Söhne"/>
                  </a:rPr>
                  <a:t> statements, each with their own condition and code block to be executed if the condition is true.</a:t>
                </a:r>
              </a:p>
              <a:p>
                <a:pPr marL="342900" indent="-342900" algn="just">
                  <a:buFont typeface="Arial" panose="020B0604020202020204" pitchFamily="34" charset="0"/>
                  <a:buChar char="•"/>
                </a:pPr>
                <a:r>
                  <a:rPr lang="en-US" sz="2400" dirty="0">
                    <a:solidFill>
                      <a:srgbClr val="D1D5DB"/>
                    </a:solidFill>
                    <a:latin typeface="Söhne"/>
                  </a:rPr>
                  <a:t>The final statement can be an optional else statement that is executed if none of the previous conditions were true.</a:t>
                </a:r>
              </a:p>
            </p:txBody>
          </p:sp>
        </mc:Choice>
        <mc:Fallback xmlns="">
          <p:sp>
            <p:nvSpPr>
              <p:cNvPr id="6" name="TextBox 5">
                <a:extLst>
                  <a:ext uri="{FF2B5EF4-FFF2-40B4-BE49-F238E27FC236}">
                    <a16:creationId xmlns:a16="http://schemas.microsoft.com/office/drawing/2014/main" id="{2B61803B-5FA8-4C2F-84DA-77C90EE8377A}"/>
                  </a:ext>
                </a:extLst>
              </p:cNvPr>
              <p:cNvSpPr txBox="1">
                <a:spLocks noRot="1" noChangeAspect="1" noMove="1" noResize="1" noEditPoints="1" noAdjustHandles="1" noChangeArrowheads="1" noChangeShapeType="1" noTextEdit="1"/>
              </p:cNvSpPr>
              <p:nvPr/>
            </p:nvSpPr>
            <p:spPr>
              <a:xfrm>
                <a:off x="1031009" y="1442502"/>
                <a:ext cx="10129981" cy="3046988"/>
              </a:xfrm>
              <a:prstGeom prst="rect">
                <a:avLst/>
              </a:prstGeom>
              <a:blipFill>
                <a:blip r:embed="rId4"/>
                <a:stretch>
                  <a:fillRect l="-782" t="-1603" r="-963" b="-3808"/>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7CA9D401-78F7-4F7F-B578-49DD5A44608F}"/>
              </a:ext>
            </a:extLst>
          </p:cNvPr>
          <p:cNvSpPr txBox="1"/>
          <p:nvPr/>
        </p:nvSpPr>
        <p:spPr>
          <a:xfrm>
            <a:off x="1115162" y="4494204"/>
            <a:ext cx="6097978" cy="1846659"/>
          </a:xfrm>
          <a:prstGeom prst="rect">
            <a:avLst/>
          </a:prstGeom>
          <a:noFill/>
        </p:spPr>
        <p:txBody>
          <a:bodyPr wrap="square">
            <a:spAutoFit/>
          </a:bodyPr>
          <a:lstStyle/>
          <a:p>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5</a:t>
            </a:r>
            <a:endParaRPr lang="en-US" sz="1600" b="0" dirty="0">
              <a:solidFill>
                <a:srgbClr val="D4D4D4"/>
              </a:solidFill>
              <a:effectLst/>
              <a:latin typeface="Consolas" panose="020B0609020204030204" pitchFamily="49" charset="0"/>
            </a:endParaRPr>
          </a:p>
          <a:p>
            <a:r>
              <a:rPr lang="en-US" sz="1600" b="0" dirty="0">
                <a:solidFill>
                  <a:srgbClr val="C586C0"/>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 &gt;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"x is greater than 5"</a:t>
            </a:r>
            <a:r>
              <a:rPr lang="en-US" sz="1600" b="0" dirty="0">
                <a:solidFill>
                  <a:srgbClr val="D4D4D4"/>
                </a:solidFill>
                <a:effectLst/>
                <a:latin typeface="Consolas" panose="020B0609020204030204" pitchFamily="49" charset="0"/>
              </a:rPr>
              <a:t>)</a:t>
            </a:r>
          </a:p>
          <a:p>
            <a:r>
              <a:rPr lang="en-US" sz="1600" b="0" dirty="0" err="1">
                <a:solidFill>
                  <a:srgbClr val="C586C0"/>
                </a:solidFill>
                <a:effectLst/>
                <a:latin typeface="Consolas" panose="020B0609020204030204" pitchFamily="49" charset="0"/>
              </a:rPr>
              <a:t>elif</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"x is equal to 5"</a:t>
            </a:r>
            <a:r>
              <a:rPr lang="en-US" sz="1600" b="0" dirty="0">
                <a:solidFill>
                  <a:srgbClr val="D4D4D4"/>
                </a:solidFill>
                <a:effectLst/>
                <a:latin typeface="Consolas" panose="020B0609020204030204" pitchFamily="49" charset="0"/>
              </a:rPr>
              <a:t>)</a:t>
            </a:r>
          </a:p>
          <a:p>
            <a:r>
              <a:rPr lang="en-US" sz="1600" b="0" dirty="0">
                <a:solidFill>
                  <a:srgbClr val="C586C0"/>
                </a:solidFill>
                <a:effectLst/>
                <a:latin typeface="Consolas" panose="020B0609020204030204" pitchFamily="49" charset="0"/>
              </a:rPr>
              <a:t>else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"x is less than 5"</a:t>
            </a:r>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4914420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err="1">
                <a:solidFill>
                  <a:schemeClr val="bg1"/>
                </a:solidFill>
                <a:latin typeface="Georgia" panose="02040502050405020303" pitchFamily="18" charset="0"/>
              </a:rPr>
              <a:t>Elif</a:t>
            </a:r>
            <a:r>
              <a:rPr lang="en-US" sz="5400" b="1" i="1" spc="-485" dirty="0">
                <a:solidFill>
                  <a:schemeClr val="bg1"/>
                </a:solidFill>
                <a:latin typeface="Georgia" panose="02040502050405020303" pitchFamily="18" charset="0"/>
              </a:rPr>
              <a:t>  Conditions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61803B-5FA8-4C2F-84DA-77C90EE8377A}"/>
                  </a:ext>
                </a:extLst>
              </p:cNvPr>
              <p:cNvSpPr txBox="1"/>
              <p:nvPr/>
            </p:nvSpPr>
            <p:spPr>
              <a:xfrm>
                <a:off x="1031009" y="1354380"/>
                <a:ext cx="10129981"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D1D5DB"/>
                    </a:solidFill>
                    <a:latin typeface="Söhne"/>
                  </a:rPr>
                  <a:t>An </a:t>
                </a:r>
                <a:r>
                  <a:rPr lang="en-US" sz="2400" dirty="0" err="1">
                    <a:solidFill>
                      <a:srgbClr val="D1D5DB"/>
                    </a:solidFill>
                    <a:latin typeface="Söhne"/>
                  </a:rPr>
                  <a:t>elif</a:t>
                </a:r>
                <a:r>
                  <a:rPr lang="en-US" sz="2400" dirty="0">
                    <a:solidFill>
                      <a:srgbClr val="D1D5DB"/>
                    </a:solidFill>
                    <a:latin typeface="Söhne"/>
                  </a:rPr>
                  <a:t> condition is used to check for multiple conditions in a sequence.</a:t>
                </a:r>
              </a:p>
              <a:p>
                <a:pPr marL="342900" indent="-342900" algn="just">
                  <a:buFont typeface="Arial" panose="020B0604020202020204" pitchFamily="34" charset="0"/>
                  <a:buChar char="•"/>
                </a:pPr>
                <a:r>
                  <a:rPr lang="en-US" sz="2400" dirty="0">
                    <a:solidFill>
                      <a:srgbClr val="D1D5DB"/>
                    </a:solidFill>
                    <a:latin typeface="Söhne"/>
                  </a:rPr>
                  <a:t>In Python, </a:t>
                </a:r>
                <a:r>
                  <a:rPr lang="en-US" sz="2400" dirty="0" err="1">
                    <a:solidFill>
                      <a:srgbClr val="D1D5DB"/>
                    </a:solidFill>
                    <a:latin typeface="Söhne"/>
                  </a:rPr>
                  <a:t>elif</a:t>
                </a:r>
                <a:r>
                  <a:rPr lang="en-US" sz="2400" dirty="0">
                    <a:solidFill>
                      <a:srgbClr val="D1D5DB"/>
                    </a:solidFill>
                    <a:latin typeface="Söhne"/>
                  </a:rPr>
                  <a:t> statements are written using the "</a:t>
                </a:r>
                <a14:m>
                  <m:oMath xmlns:m="http://schemas.openxmlformats.org/officeDocument/2006/math">
                    <m:r>
                      <a:rPr lang="en-US" sz="2400" b="1" i="1" dirty="0" smtClean="0">
                        <a:solidFill>
                          <a:srgbClr val="D1D5DB"/>
                        </a:solidFill>
                        <a:latin typeface="Cambria Math" panose="02040503050406030204" pitchFamily="18" charset="0"/>
                      </a:rPr>
                      <m:t>𝒊𝒇</m:t>
                    </m:r>
                  </m:oMath>
                </a14:m>
                <a:r>
                  <a:rPr lang="en-US" sz="2400" dirty="0">
                    <a:solidFill>
                      <a:srgbClr val="D1D5DB"/>
                    </a:solidFill>
                    <a:latin typeface="Söhne"/>
                  </a:rPr>
                  <a:t>" keyword followed by the condition to check, a colon, and the code block to be executed if the condition is true.</a:t>
                </a:r>
              </a:p>
              <a:p>
                <a:pPr marL="342900" indent="-342900" algn="just">
                  <a:buFont typeface="Arial" panose="020B0604020202020204" pitchFamily="34" charset="0"/>
                  <a:buChar char="•"/>
                </a:pPr>
                <a:r>
                  <a:rPr lang="en-US" sz="2400" dirty="0">
                    <a:solidFill>
                      <a:srgbClr val="D1D5DB"/>
                    </a:solidFill>
                    <a:latin typeface="Söhne"/>
                  </a:rPr>
                  <a:t>This is followed by any number of </a:t>
                </a:r>
                <a:r>
                  <a:rPr lang="en-US" sz="2400" dirty="0" err="1">
                    <a:solidFill>
                      <a:srgbClr val="D1D5DB"/>
                    </a:solidFill>
                    <a:latin typeface="Söhne"/>
                  </a:rPr>
                  <a:t>elif</a:t>
                </a:r>
                <a:r>
                  <a:rPr lang="en-US" sz="2400" dirty="0">
                    <a:solidFill>
                      <a:srgbClr val="D1D5DB"/>
                    </a:solidFill>
                    <a:latin typeface="Söhne"/>
                  </a:rPr>
                  <a:t> statements, each with their own condition and code block to be executed if the condition is true.</a:t>
                </a:r>
              </a:p>
              <a:p>
                <a:pPr marL="342900" indent="-342900" algn="just">
                  <a:buFont typeface="Arial" panose="020B0604020202020204" pitchFamily="34" charset="0"/>
                  <a:buChar char="•"/>
                </a:pPr>
                <a:r>
                  <a:rPr lang="en-US" sz="2400" dirty="0">
                    <a:solidFill>
                      <a:srgbClr val="D1D5DB"/>
                    </a:solidFill>
                    <a:latin typeface="Söhne"/>
                  </a:rPr>
                  <a:t>The final statement can be an optional else statement that is executed if none of the previous conditions were true.</a:t>
                </a:r>
              </a:p>
            </p:txBody>
          </p:sp>
        </mc:Choice>
        <mc:Fallback xmlns="">
          <p:sp>
            <p:nvSpPr>
              <p:cNvPr id="6" name="TextBox 5">
                <a:extLst>
                  <a:ext uri="{FF2B5EF4-FFF2-40B4-BE49-F238E27FC236}">
                    <a16:creationId xmlns:a16="http://schemas.microsoft.com/office/drawing/2014/main" id="{2B61803B-5FA8-4C2F-84DA-77C90EE8377A}"/>
                  </a:ext>
                </a:extLst>
              </p:cNvPr>
              <p:cNvSpPr txBox="1">
                <a:spLocks noRot="1" noChangeAspect="1" noMove="1" noResize="1" noEditPoints="1" noAdjustHandles="1" noChangeArrowheads="1" noChangeShapeType="1" noTextEdit="1"/>
              </p:cNvSpPr>
              <p:nvPr/>
            </p:nvSpPr>
            <p:spPr>
              <a:xfrm>
                <a:off x="1031009" y="1354380"/>
                <a:ext cx="10129981" cy="3046988"/>
              </a:xfrm>
              <a:prstGeom prst="rect">
                <a:avLst/>
              </a:prstGeom>
              <a:blipFill>
                <a:blip r:embed="rId4"/>
                <a:stretch>
                  <a:fillRect l="-782" t="-1600" r="-963" b="-3600"/>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7CA9D401-78F7-4F7F-B578-49DD5A44608F}"/>
              </a:ext>
            </a:extLst>
          </p:cNvPr>
          <p:cNvSpPr txBox="1"/>
          <p:nvPr/>
        </p:nvSpPr>
        <p:spPr>
          <a:xfrm>
            <a:off x="1115162" y="4395552"/>
            <a:ext cx="6097978" cy="1846659"/>
          </a:xfrm>
          <a:prstGeom prst="rect">
            <a:avLst/>
          </a:prstGeom>
          <a:noFill/>
        </p:spPr>
        <p:txBody>
          <a:bodyPr wrap="square">
            <a:spAutoFit/>
          </a:bodyPr>
          <a:lstStyle/>
          <a:p>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5</a:t>
            </a:r>
            <a:endParaRPr lang="en-US" sz="1600" b="0" dirty="0">
              <a:solidFill>
                <a:srgbClr val="D4D4D4"/>
              </a:solidFill>
              <a:effectLst/>
              <a:latin typeface="Consolas" panose="020B0609020204030204" pitchFamily="49" charset="0"/>
            </a:endParaRPr>
          </a:p>
          <a:p>
            <a:r>
              <a:rPr lang="en-US" sz="1600" b="0" dirty="0">
                <a:solidFill>
                  <a:srgbClr val="C586C0"/>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 &gt;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"x is greater than 5"</a:t>
            </a:r>
            <a:r>
              <a:rPr lang="en-US" sz="1600" b="0" dirty="0">
                <a:solidFill>
                  <a:srgbClr val="D4D4D4"/>
                </a:solidFill>
                <a:effectLst/>
                <a:latin typeface="Consolas" panose="020B0609020204030204" pitchFamily="49" charset="0"/>
              </a:rPr>
              <a:t>)</a:t>
            </a:r>
          </a:p>
          <a:p>
            <a:r>
              <a:rPr lang="en-US" sz="1600" b="0" dirty="0" err="1">
                <a:solidFill>
                  <a:srgbClr val="C586C0"/>
                </a:solidFill>
                <a:effectLst/>
                <a:latin typeface="Consolas" panose="020B0609020204030204" pitchFamily="49" charset="0"/>
              </a:rPr>
              <a:t>elif</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"x is equal to 5"</a:t>
            </a:r>
            <a:r>
              <a:rPr lang="en-US" sz="1600" b="0" dirty="0">
                <a:solidFill>
                  <a:srgbClr val="D4D4D4"/>
                </a:solidFill>
                <a:effectLst/>
                <a:latin typeface="Consolas" panose="020B0609020204030204" pitchFamily="49" charset="0"/>
              </a:rPr>
              <a:t>)</a:t>
            </a:r>
          </a:p>
          <a:p>
            <a:r>
              <a:rPr lang="en-US" sz="1600" b="0" dirty="0">
                <a:solidFill>
                  <a:srgbClr val="C586C0"/>
                </a:solidFill>
                <a:effectLst/>
                <a:latin typeface="Consolas" panose="020B0609020204030204" pitchFamily="49" charset="0"/>
              </a:rPr>
              <a:t>else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"x is less than 5"</a:t>
            </a:r>
            <a:r>
              <a:rPr lang="en-US" sz="16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78E1A1B-1054-4A88-977F-3750154507DB}"/>
              </a:ext>
            </a:extLst>
          </p:cNvPr>
          <p:cNvSpPr txBox="1"/>
          <p:nvPr/>
        </p:nvSpPr>
        <p:spPr>
          <a:xfrm>
            <a:off x="1115162" y="6242211"/>
            <a:ext cx="6097978" cy="369332"/>
          </a:xfrm>
          <a:prstGeom prst="rect">
            <a:avLst/>
          </a:prstGeom>
          <a:noFill/>
        </p:spPr>
        <p:txBody>
          <a:bodyPr wrap="square">
            <a:spAutoFit/>
          </a:bodyPr>
          <a:lstStyle/>
          <a:p>
            <a:r>
              <a:rPr lang="en-US" dirty="0">
                <a:solidFill>
                  <a:srgbClr val="D4D4D4"/>
                </a:solidFill>
                <a:latin typeface="Consolas" panose="020B0609020204030204" pitchFamily="49" charset="0"/>
              </a:rPr>
              <a:t>&gt;&gt; x is equal to 5</a:t>
            </a:r>
            <a:endParaRPr lang="ar-EG"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77856675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err="1">
                <a:solidFill>
                  <a:schemeClr val="bg1"/>
                </a:solidFill>
                <a:latin typeface="Georgia" panose="02040502050405020303" pitchFamily="18" charset="0"/>
              </a:rPr>
              <a:t>Elif</a:t>
            </a:r>
            <a:r>
              <a:rPr lang="en-US" sz="5400" b="1" i="1" spc="-485" dirty="0">
                <a:solidFill>
                  <a:schemeClr val="bg1"/>
                </a:solidFill>
                <a:latin typeface="Georgia" panose="02040502050405020303" pitchFamily="18" charset="0"/>
              </a:rPr>
              <a:t>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385602" y="1663323"/>
            <a:ext cx="9420796" cy="3539430"/>
          </a:xfrm>
          <a:prstGeom prst="rect">
            <a:avLst/>
          </a:prstGeom>
          <a:noFill/>
        </p:spPr>
        <p:txBody>
          <a:bodyPr wrap="square">
            <a:spAutoFit/>
          </a:bodyPr>
          <a:lstStyle/>
          <a:p>
            <a:r>
              <a:rPr lang="en-US" sz="3200" b="0" dirty="0">
                <a:solidFill>
                  <a:srgbClr val="9CDCFE">
                    <a:alpha val="30000"/>
                  </a:srgbClr>
                </a:solidFill>
                <a:effectLst/>
                <a:latin typeface="Consolas" panose="020B0609020204030204" pitchFamily="49" charset="0"/>
              </a:rPr>
              <a:t>x</a:t>
            </a:r>
            <a:r>
              <a:rPr lang="en-US" sz="3200" b="0" dirty="0">
                <a:solidFill>
                  <a:srgbClr val="D4D4D4">
                    <a:alpha val="30000"/>
                  </a:srgbClr>
                </a:solidFill>
                <a:effectLst/>
                <a:latin typeface="Consolas" panose="020B0609020204030204" pitchFamily="49" charset="0"/>
              </a:rPr>
              <a:t> = </a:t>
            </a:r>
            <a:r>
              <a:rPr lang="en-US" sz="3200" b="0" dirty="0">
                <a:solidFill>
                  <a:srgbClr val="B5CEA8">
                    <a:alpha val="30000"/>
                  </a:srgbClr>
                </a:solidFill>
                <a:effectLst/>
                <a:latin typeface="Consolas" panose="020B0609020204030204" pitchFamily="49" charset="0"/>
              </a:rPr>
              <a:t>5</a:t>
            </a:r>
          </a:p>
          <a:p>
            <a:r>
              <a:rPr lang="en-US" sz="3200" b="0" dirty="0">
                <a:solidFill>
                  <a:srgbClr val="C586C0">
                    <a:alpha val="30000"/>
                  </a:srgbClr>
                </a:solidFill>
                <a:effectLst/>
                <a:latin typeface="Consolas" panose="020B0609020204030204" pitchFamily="49" charset="0"/>
              </a:rPr>
              <a:t>if</a:t>
            </a:r>
            <a:r>
              <a:rPr lang="en-US" sz="3200" b="0" dirty="0">
                <a:solidFill>
                  <a:srgbClr val="D4D4D4">
                    <a:alpha val="30000"/>
                  </a:srgbClr>
                </a:solidFill>
                <a:effectLst/>
                <a:latin typeface="Consolas" panose="020B0609020204030204" pitchFamily="49" charset="0"/>
              </a:rPr>
              <a:t> </a:t>
            </a:r>
            <a:r>
              <a:rPr lang="en-US" sz="3200" b="0" dirty="0">
                <a:solidFill>
                  <a:srgbClr val="9CDCFE">
                    <a:alpha val="30000"/>
                  </a:srgbClr>
                </a:solidFill>
                <a:effectLst/>
                <a:latin typeface="Consolas" panose="020B0609020204030204" pitchFamily="49" charset="0"/>
              </a:rPr>
              <a:t>x</a:t>
            </a:r>
            <a:r>
              <a:rPr lang="en-US" sz="3200" b="0" dirty="0">
                <a:solidFill>
                  <a:srgbClr val="D4D4D4">
                    <a:alpha val="30000"/>
                  </a:srgbClr>
                </a:solidFill>
                <a:effectLst/>
                <a:latin typeface="Consolas" panose="020B0609020204030204" pitchFamily="49" charset="0"/>
              </a:rPr>
              <a:t> &gt; </a:t>
            </a:r>
            <a:r>
              <a:rPr lang="en-US" sz="3200" b="0" dirty="0">
                <a:solidFill>
                  <a:srgbClr val="B5CEA8">
                    <a:alpha val="30000"/>
                  </a:srgbClr>
                </a:solidFill>
                <a:effectLst/>
                <a:latin typeface="Consolas" panose="020B0609020204030204" pitchFamily="49" charset="0"/>
              </a:rPr>
              <a:t>5</a:t>
            </a:r>
            <a:r>
              <a:rPr lang="en-US" sz="3200" b="0" dirty="0">
                <a:solidFill>
                  <a:srgbClr val="D4D4D4">
                    <a:alpha val="30000"/>
                  </a:srgbClr>
                </a:solidFill>
                <a:effectLst/>
                <a:latin typeface="Consolas" panose="020B0609020204030204" pitchFamily="49" charset="0"/>
              </a:rPr>
              <a:t>:</a:t>
            </a:r>
          </a:p>
          <a:p>
            <a:r>
              <a:rPr lang="en-US" sz="3200" b="0" dirty="0">
                <a:solidFill>
                  <a:srgbClr val="D4D4D4">
                    <a:alpha val="30000"/>
                  </a:srgbClr>
                </a:solidFill>
                <a:effectLst/>
                <a:latin typeface="Consolas" panose="020B0609020204030204" pitchFamily="49" charset="0"/>
              </a:rPr>
              <a:t>    </a:t>
            </a:r>
            <a:r>
              <a:rPr lang="en-US" sz="3200" b="0" dirty="0">
                <a:solidFill>
                  <a:srgbClr val="DCDCAA">
                    <a:alpha val="30000"/>
                  </a:srgbClr>
                </a:solidFill>
                <a:effectLst/>
                <a:latin typeface="Consolas" panose="020B0609020204030204" pitchFamily="49" charset="0"/>
              </a:rPr>
              <a:t>print</a:t>
            </a:r>
            <a:r>
              <a:rPr lang="en-US" sz="3200" b="0" dirty="0">
                <a:solidFill>
                  <a:srgbClr val="D4D4D4">
                    <a:alpha val="30000"/>
                  </a:srgbClr>
                </a:solidFill>
                <a:effectLst/>
                <a:latin typeface="Consolas" panose="020B0609020204030204" pitchFamily="49" charset="0"/>
              </a:rPr>
              <a:t>(</a:t>
            </a:r>
            <a:r>
              <a:rPr lang="en-US" sz="3200" b="0" dirty="0">
                <a:solidFill>
                  <a:srgbClr val="CE9178">
                    <a:alpha val="30000"/>
                  </a:srgbClr>
                </a:solidFill>
                <a:effectLst/>
                <a:latin typeface="Consolas" panose="020B0609020204030204" pitchFamily="49" charset="0"/>
              </a:rPr>
              <a:t>"x is greater than 5"</a:t>
            </a:r>
            <a:r>
              <a:rPr lang="en-US" sz="3200" b="0" dirty="0">
                <a:solidFill>
                  <a:srgbClr val="D4D4D4">
                    <a:alpha val="30000"/>
                  </a:srgbClr>
                </a:solidFill>
                <a:effectLst/>
                <a:latin typeface="Consolas" panose="020B0609020204030204" pitchFamily="49" charset="0"/>
              </a:rPr>
              <a:t>)</a:t>
            </a:r>
          </a:p>
          <a:p>
            <a:r>
              <a:rPr lang="en-US" sz="3200" b="0" dirty="0" err="1">
                <a:solidFill>
                  <a:srgbClr val="C586C0"/>
                </a:solidFill>
                <a:effectLst/>
                <a:latin typeface="Consolas" panose="020B0609020204030204" pitchFamily="49" charset="0"/>
              </a:rPr>
              <a:t>elif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equal to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5"</a:t>
            </a:r>
            <a:r>
              <a:rPr lang="en-US" sz="3200" b="0" dirty="0">
                <a:solidFill>
                  <a:srgbClr val="D4D4D4"/>
                </a:solidFill>
                <a:effectLst/>
                <a:latin typeface="Consolas" panose="020B0609020204030204" pitchFamily="49" charset="0"/>
              </a:rPr>
              <a:t>)</a:t>
            </a:r>
          </a:p>
        </p:txBody>
      </p:sp>
      <p:sp>
        <p:nvSpPr>
          <p:cNvPr id="11" name="Rectangle: Rounded Corners 10">
            <a:extLst>
              <a:ext uri="{FF2B5EF4-FFF2-40B4-BE49-F238E27FC236}">
                <a16:creationId xmlns:a16="http://schemas.microsoft.com/office/drawing/2014/main" id="{63F3E951-A4C0-475C-A739-958BBE15C301}"/>
              </a:ext>
            </a:extLst>
          </p:cNvPr>
          <p:cNvSpPr/>
          <p:nvPr/>
        </p:nvSpPr>
        <p:spPr>
          <a:xfrm>
            <a:off x="1385602" y="3157186"/>
            <a:ext cx="1091784" cy="54362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Rectangle: Rounded Corners 11">
            <a:extLst>
              <a:ext uri="{FF2B5EF4-FFF2-40B4-BE49-F238E27FC236}">
                <a16:creationId xmlns:a16="http://schemas.microsoft.com/office/drawing/2014/main" id="{AFC64CB1-A18E-424B-891F-ED13E1B6E72B}"/>
              </a:ext>
            </a:extLst>
          </p:cNvPr>
          <p:cNvSpPr/>
          <p:nvPr/>
        </p:nvSpPr>
        <p:spPr>
          <a:xfrm>
            <a:off x="3556000" y="1777352"/>
            <a:ext cx="3772603" cy="83017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Built in keyword</a:t>
            </a:r>
            <a:endParaRPr lang="ar-EG" sz="3200" b="1" dirty="0"/>
          </a:p>
        </p:txBody>
      </p:sp>
      <p:cxnSp>
        <p:nvCxnSpPr>
          <p:cNvPr id="13" name="Connector: Curved 12">
            <a:extLst>
              <a:ext uri="{FF2B5EF4-FFF2-40B4-BE49-F238E27FC236}">
                <a16:creationId xmlns:a16="http://schemas.microsoft.com/office/drawing/2014/main" id="{5F0C72E2-C818-4003-B016-355CA5D7C476}"/>
              </a:ext>
            </a:extLst>
          </p:cNvPr>
          <p:cNvCxnSpPr>
            <a:cxnSpLocks/>
            <a:stCxn id="11" idx="0"/>
            <a:endCxn id="12" idx="1"/>
          </p:cNvCxnSpPr>
          <p:nvPr/>
        </p:nvCxnSpPr>
        <p:spPr>
          <a:xfrm rot="5400000" flipH="1" flipV="1">
            <a:off x="2261373" y="1862559"/>
            <a:ext cx="964748" cy="1624506"/>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501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2">
                                            <p:bg/>
                                          </p:spTgt>
                                        </p:tgtEl>
                                        <p:attrNameLst>
                                          <p:attrName>style.visibility</p:attrName>
                                        </p:attrNameLst>
                                      </p:cBhvr>
                                      <p:to>
                                        <p:strVal val="visible"/>
                                      </p:to>
                                    </p:set>
                                    <p:animEffect transition="in" filter="wheel(1)">
                                      <p:cBhvr>
                                        <p:cTn id="15" dur="1000"/>
                                        <p:tgtEl>
                                          <p:spTgt spid="12">
                                            <p:bg/>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uiExpan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err="1">
                <a:solidFill>
                  <a:schemeClr val="bg1"/>
                </a:solidFill>
                <a:latin typeface="Georgia" panose="02040502050405020303" pitchFamily="18" charset="0"/>
              </a:rPr>
              <a:t>Elif</a:t>
            </a:r>
            <a:r>
              <a:rPr lang="en-US" sz="5400" b="1" i="1" spc="-485" dirty="0">
                <a:solidFill>
                  <a:schemeClr val="bg1"/>
                </a:solidFill>
                <a:latin typeface="Georgia" panose="02040502050405020303" pitchFamily="18" charset="0"/>
              </a:rPr>
              <a:t>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385602" y="1663323"/>
            <a:ext cx="9420796" cy="3539430"/>
          </a:xfrm>
          <a:prstGeom prst="rect">
            <a:avLst/>
          </a:prstGeom>
          <a:noFill/>
        </p:spPr>
        <p:txBody>
          <a:bodyPr wrap="square">
            <a:spAutoFit/>
          </a:bodyPr>
          <a:lstStyle/>
          <a:p>
            <a:endParaRPr lang="en-US" sz="3200" b="0" dirty="0">
              <a:solidFill>
                <a:srgbClr val="C586C0"/>
              </a:solidFill>
              <a:effectLst/>
              <a:latin typeface="Consolas" panose="020B0609020204030204" pitchFamily="49" charset="0"/>
            </a:endParaRPr>
          </a:p>
          <a:p>
            <a:endParaRPr lang="en-US" sz="3200" dirty="0">
              <a:solidFill>
                <a:srgbClr val="C586C0"/>
              </a:solidFill>
              <a:latin typeface="Consolas" panose="020B0609020204030204" pitchFamily="49" charset="0"/>
            </a:endParaRPr>
          </a:p>
          <a:p>
            <a:endParaRPr lang="en-US" sz="3200" b="0" dirty="0">
              <a:solidFill>
                <a:srgbClr val="C586C0"/>
              </a:solidFill>
              <a:effectLst/>
              <a:latin typeface="Consolas" panose="020B0609020204030204" pitchFamily="49" charset="0"/>
            </a:endParaRPr>
          </a:p>
          <a:p>
            <a:r>
              <a:rPr lang="en-US" sz="3200" b="0" dirty="0" err="1">
                <a:solidFill>
                  <a:srgbClr val="C586C0"/>
                </a:solidFill>
                <a:effectLst/>
                <a:latin typeface="Consolas" panose="020B0609020204030204" pitchFamily="49" charset="0"/>
              </a:rPr>
              <a:t>elif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equal to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5"</a:t>
            </a:r>
            <a:r>
              <a:rPr lang="en-US" sz="3200" b="0" dirty="0">
                <a:solidFill>
                  <a:srgbClr val="D4D4D4"/>
                </a:solidFill>
                <a:effectLst/>
                <a:latin typeface="Consolas" panose="020B0609020204030204" pitchFamily="49" charset="0"/>
              </a:rPr>
              <a:t>)</a:t>
            </a:r>
          </a:p>
        </p:txBody>
      </p:sp>
      <p:sp>
        <p:nvSpPr>
          <p:cNvPr id="11" name="Rectangle: Rounded Corners 10">
            <a:extLst>
              <a:ext uri="{FF2B5EF4-FFF2-40B4-BE49-F238E27FC236}">
                <a16:creationId xmlns:a16="http://schemas.microsoft.com/office/drawing/2014/main" id="{63F3E951-A4C0-475C-A739-958BBE15C301}"/>
              </a:ext>
            </a:extLst>
          </p:cNvPr>
          <p:cNvSpPr/>
          <p:nvPr/>
        </p:nvSpPr>
        <p:spPr>
          <a:xfrm>
            <a:off x="2530549" y="3157186"/>
            <a:ext cx="1424763" cy="54362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Rectangle: Rounded Corners 11">
            <a:extLst>
              <a:ext uri="{FF2B5EF4-FFF2-40B4-BE49-F238E27FC236}">
                <a16:creationId xmlns:a16="http://schemas.microsoft.com/office/drawing/2014/main" id="{AFC64CB1-A18E-424B-891F-ED13E1B6E72B}"/>
              </a:ext>
            </a:extLst>
          </p:cNvPr>
          <p:cNvSpPr/>
          <p:nvPr/>
        </p:nvSpPr>
        <p:spPr>
          <a:xfrm>
            <a:off x="4874472" y="1695315"/>
            <a:ext cx="4994131" cy="93558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err="1"/>
              <a:t>elif</a:t>
            </a:r>
            <a:r>
              <a:rPr lang="en-US" sz="3200" b="1" dirty="0"/>
              <a:t> must have a condition within it</a:t>
            </a:r>
            <a:endParaRPr lang="ar-EG" sz="3200" b="1" dirty="0"/>
          </a:p>
        </p:txBody>
      </p:sp>
      <p:cxnSp>
        <p:nvCxnSpPr>
          <p:cNvPr id="13" name="Connector: Curved 12">
            <a:extLst>
              <a:ext uri="{FF2B5EF4-FFF2-40B4-BE49-F238E27FC236}">
                <a16:creationId xmlns:a16="http://schemas.microsoft.com/office/drawing/2014/main" id="{5F0C72E2-C818-4003-B016-355CA5D7C476}"/>
              </a:ext>
            </a:extLst>
          </p:cNvPr>
          <p:cNvCxnSpPr>
            <a:cxnSpLocks/>
            <a:stCxn id="11" idx="0"/>
            <a:endCxn id="12" idx="1"/>
          </p:cNvCxnSpPr>
          <p:nvPr/>
        </p:nvCxnSpPr>
        <p:spPr>
          <a:xfrm rot="5400000" flipH="1" flipV="1">
            <a:off x="3561663" y="1844378"/>
            <a:ext cx="994077" cy="1631541"/>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DC41024-263D-460C-A664-8B5F742295A3}"/>
              </a:ext>
            </a:extLst>
          </p:cNvPr>
          <p:cNvSpPr txBox="1"/>
          <p:nvPr/>
        </p:nvSpPr>
        <p:spPr>
          <a:xfrm>
            <a:off x="1385602" y="1663323"/>
            <a:ext cx="8758523" cy="1569660"/>
          </a:xfrm>
          <a:prstGeom prst="rect">
            <a:avLst/>
          </a:prstGeom>
          <a:noFill/>
        </p:spPr>
        <p:txBody>
          <a:bodyPr wrap="square">
            <a:spAutoFit/>
          </a:bodyPr>
          <a:lstStyle/>
          <a:p>
            <a:r>
              <a:rPr lang="en-US" sz="3200" b="0" dirty="0">
                <a:solidFill>
                  <a:srgbClr val="9CDCFE">
                    <a:alpha val="30000"/>
                  </a:srgbClr>
                </a:solidFill>
                <a:effectLst/>
                <a:latin typeface="Consolas" panose="020B0609020204030204" pitchFamily="49" charset="0"/>
              </a:rPr>
              <a:t>x</a:t>
            </a:r>
            <a:r>
              <a:rPr lang="en-US" sz="3200" b="0" dirty="0">
                <a:solidFill>
                  <a:srgbClr val="D4D4D4">
                    <a:alpha val="30000"/>
                  </a:srgbClr>
                </a:solidFill>
                <a:effectLst/>
                <a:latin typeface="Consolas" panose="020B0609020204030204" pitchFamily="49" charset="0"/>
              </a:rPr>
              <a:t> = </a:t>
            </a:r>
            <a:r>
              <a:rPr lang="en-US" sz="3200" b="0" dirty="0">
                <a:solidFill>
                  <a:srgbClr val="B5CEA8">
                    <a:alpha val="30000"/>
                  </a:srgbClr>
                </a:solidFill>
                <a:effectLst/>
                <a:latin typeface="Consolas" panose="020B0609020204030204" pitchFamily="49" charset="0"/>
              </a:rPr>
              <a:t>5</a:t>
            </a:r>
            <a:endParaRPr lang="en-US" sz="3200" b="0" dirty="0">
              <a:solidFill>
                <a:srgbClr val="D4D4D4">
                  <a:alpha val="30000"/>
                </a:srgbClr>
              </a:solidFill>
              <a:effectLst/>
              <a:latin typeface="Consolas" panose="020B0609020204030204" pitchFamily="49" charset="0"/>
            </a:endParaRPr>
          </a:p>
          <a:p>
            <a:r>
              <a:rPr lang="en-US" sz="3200" b="0" dirty="0">
                <a:solidFill>
                  <a:srgbClr val="C586C0">
                    <a:alpha val="30000"/>
                  </a:srgbClr>
                </a:solidFill>
                <a:effectLst/>
                <a:latin typeface="Consolas" panose="020B0609020204030204" pitchFamily="49" charset="0"/>
              </a:rPr>
              <a:t>if</a:t>
            </a:r>
            <a:r>
              <a:rPr lang="en-US" sz="3200" b="0" dirty="0">
                <a:solidFill>
                  <a:srgbClr val="D4D4D4">
                    <a:alpha val="30000"/>
                  </a:srgbClr>
                </a:solidFill>
                <a:effectLst/>
                <a:latin typeface="Consolas" panose="020B0609020204030204" pitchFamily="49" charset="0"/>
              </a:rPr>
              <a:t> </a:t>
            </a:r>
            <a:r>
              <a:rPr lang="en-US" sz="3200" b="0" dirty="0">
                <a:solidFill>
                  <a:srgbClr val="9CDCFE">
                    <a:alpha val="30000"/>
                  </a:srgbClr>
                </a:solidFill>
                <a:effectLst/>
                <a:latin typeface="Consolas" panose="020B0609020204030204" pitchFamily="49" charset="0"/>
              </a:rPr>
              <a:t>x</a:t>
            </a:r>
            <a:r>
              <a:rPr lang="en-US" sz="3200" b="0" dirty="0">
                <a:solidFill>
                  <a:srgbClr val="D4D4D4">
                    <a:alpha val="30000"/>
                  </a:srgbClr>
                </a:solidFill>
                <a:effectLst/>
                <a:latin typeface="Consolas" panose="020B0609020204030204" pitchFamily="49" charset="0"/>
              </a:rPr>
              <a:t> &gt; </a:t>
            </a:r>
            <a:r>
              <a:rPr lang="en-US" sz="3200" b="0" dirty="0">
                <a:solidFill>
                  <a:srgbClr val="B5CEA8">
                    <a:alpha val="30000"/>
                  </a:srgbClr>
                </a:solidFill>
                <a:effectLst/>
                <a:latin typeface="Consolas" panose="020B0609020204030204" pitchFamily="49" charset="0"/>
              </a:rPr>
              <a:t>5</a:t>
            </a:r>
            <a:r>
              <a:rPr lang="en-US" sz="3200" b="0" dirty="0">
                <a:solidFill>
                  <a:srgbClr val="D4D4D4">
                    <a:alpha val="30000"/>
                  </a:srgbClr>
                </a:solidFill>
                <a:effectLst/>
                <a:latin typeface="Consolas" panose="020B0609020204030204" pitchFamily="49" charset="0"/>
              </a:rPr>
              <a:t>:</a:t>
            </a:r>
          </a:p>
          <a:p>
            <a:r>
              <a:rPr lang="en-US" sz="3200" b="0" dirty="0">
                <a:solidFill>
                  <a:srgbClr val="D4D4D4">
                    <a:alpha val="30000"/>
                  </a:srgbClr>
                </a:solidFill>
                <a:effectLst/>
                <a:latin typeface="Consolas" panose="020B0609020204030204" pitchFamily="49" charset="0"/>
              </a:rPr>
              <a:t>    </a:t>
            </a:r>
            <a:r>
              <a:rPr lang="en-US" sz="3200" b="0" dirty="0">
                <a:solidFill>
                  <a:srgbClr val="DCDCAA">
                    <a:alpha val="30000"/>
                  </a:srgbClr>
                </a:solidFill>
                <a:effectLst/>
                <a:latin typeface="Consolas" panose="020B0609020204030204" pitchFamily="49" charset="0"/>
              </a:rPr>
              <a:t>print</a:t>
            </a:r>
            <a:r>
              <a:rPr lang="en-US" sz="3200" b="0" dirty="0">
                <a:solidFill>
                  <a:srgbClr val="D4D4D4">
                    <a:alpha val="30000"/>
                  </a:srgbClr>
                </a:solidFill>
                <a:effectLst/>
                <a:latin typeface="Consolas" panose="020B0609020204030204" pitchFamily="49" charset="0"/>
              </a:rPr>
              <a:t>(</a:t>
            </a:r>
            <a:r>
              <a:rPr lang="en-US" sz="3200" b="0" dirty="0">
                <a:solidFill>
                  <a:srgbClr val="CE9178">
                    <a:alpha val="30000"/>
                  </a:srgbClr>
                </a:solidFill>
                <a:effectLst/>
                <a:latin typeface="Consolas" panose="020B0609020204030204" pitchFamily="49" charset="0"/>
              </a:rPr>
              <a:t>"x is greater than 5"</a:t>
            </a:r>
            <a:r>
              <a:rPr lang="en-US" sz="3200" b="0" dirty="0">
                <a:solidFill>
                  <a:srgbClr val="D4D4D4">
                    <a:alpha val="30000"/>
                  </a:srgbClr>
                </a:solidFill>
                <a:effectLst/>
                <a:latin typeface="Consolas" panose="020B0609020204030204" pitchFamily="49" charset="0"/>
              </a:rPr>
              <a:t>)</a:t>
            </a:r>
          </a:p>
        </p:txBody>
      </p:sp>
    </p:spTree>
    <p:extLst>
      <p:ext uri="{BB962C8B-B14F-4D97-AF65-F5344CB8AC3E}">
        <p14:creationId xmlns:p14="http://schemas.microsoft.com/office/powerpoint/2010/main" val="86094150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2">
                                            <p:bg/>
                                          </p:spTgt>
                                        </p:tgtEl>
                                        <p:attrNameLst>
                                          <p:attrName>style.visibility</p:attrName>
                                        </p:attrNameLst>
                                      </p:cBhvr>
                                      <p:to>
                                        <p:strVal val="visible"/>
                                      </p:to>
                                    </p:set>
                                    <p:animEffect transition="in" filter="wheel(1)">
                                      <p:cBhvr>
                                        <p:cTn id="15" dur="1000"/>
                                        <p:tgtEl>
                                          <p:spTgt spid="12">
                                            <p:bg/>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7" name="TextBox 6">
            <a:extLst>
              <a:ext uri="{FF2B5EF4-FFF2-40B4-BE49-F238E27FC236}">
                <a16:creationId xmlns:a16="http://schemas.microsoft.com/office/drawing/2014/main" id="{861C90ED-15CC-418F-AA49-3475EF258557}"/>
              </a:ext>
            </a:extLst>
          </p:cNvPr>
          <p:cNvSpPr txBox="1"/>
          <p:nvPr/>
        </p:nvSpPr>
        <p:spPr>
          <a:xfrm>
            <a:off x="1031009" y="1905506"/>
            <a:ext cx="10129981" cy="3046988"/>
          </a:xfrm>
          <a:prstGeom prst="rect">
            <a:avLst/>
          </a:prstGeom>
          <a:noFill/>
        </p:spPr>
        <p:txBody>
          <a:bodyPr wrap="square">
            <a:spAutoFit/>
          </a:bodyPr>
          <a:lstStyle/>
          <a:p>
            <a:pPr marL="457200" indent="-457200" algn="just">
              <a:buFont typeface="Arial" panose="020B0604020202020204" pitchFamily="34" charset="0"/>
              <a:buChar char="•"/>
            </a:pPr>
            <a:r>
              <a:rPr lang="en-US" sz="3200" b="1" dirty="0">
                <a:solidFill>
                  <a:srgbClr val="D4D4D4"/>
                </a:solidFill>
                <a:latin typeface="Consolas" panose="020B0609020204030204" pitchFamily="49" charset="0"/>
              </a:rPr>
              <a:t>If </a:t>
            </a:r>
            <a:r>
              <a:rPr lang="en-US" sz="3200" dirty="0">
                <a:solidFill>
                  <a:srgbClr val="D4D4D4"/>
                </a:solidFill>
                <a:latin typeface="Consolas" panose="020B0609020204030204" pitchFamily="49" charset="0"/>
              </a:rPr>
              <a:t>conditions are used to control the flow of execution based on certain conditions. They allow the program to make decisions based on whether a certain condition is true or false, and execute different blocks of code accordingly.</a:t>
            </a:r>
            <a:endParaRPr lang="ar-EG" sz="3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78483544"/>
      </p:ext>
    </p:extLst>
  </p:cSld>
  <p:clrMapOvr>
    <a:masterClrMapping/>
  </p:clrMapOvr>
  <mc:AlternateContent xmlns:mc="http://schemas.openxmlformats.org/markup-compatibility/2006">
    <mc:Choice xmlns:p159="http://schemas.microsoft.com/office/powerpoint/2015/09/main" Requires="p159">
      <p:transition spd="slow" advClick="0" advTm="1500">
        <p159:morph option="byObject"/>
      </p:transition>
    </mc:Choice>
    <mc:Fallback>
      <p:transition spd="slow" advClick="0" advTm="15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err="1">
                <a:solidFill>
                  <a:schemeClr val="bg1"/>
                </a:solidFill>
                <a:latin typeface="Georgia" panose="02040502050405020303" pitchFamily="18" charset="0"/>
              </a:rPr>
              <a:t>Elif</a:t>
            </a:r>
            <a:r>
              <a:rPr lang="en-US" sz="5400" b="1" i="1" spc="-485" dirty="0">
                <a:solidFill>
                  <a:schemeClr val="bg1"/>
                </a:solidFill>
                <a:latin typeface="Georgia" panose="02040502050405020303" pitchFamily="18" charset="0"/>
              </a:rPr>
              <a:t>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385602" y="1663323"/>
            <a:ext cx="9420796" cy="3539430"/>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5</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a:p>
            <a:r>
              <a:rPr lang="en-US" sz="3200" b="0" dirty="0" err="1">
                <a:solidFill>
                  <a:srgbClr val="C586C0"/>
                </a:solidFill>
                <a:effectLst/>
                <a:latin typeface="Consolas" panose="020B0609020204030204" pitchFamily="49" charset="0"/>
              </a:rPr>
              <a:t>elif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equal to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5"</a:t>
            </a:r>
            <a:r>
              <a:rPr lang="en-US" sz="3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72919834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err="1">
                <a:solidFill>
                  <a:schemeClr val="bg1"/>
                </a:solidFill>
                <a:latin typeface="Georgia" panose="02040502050405020303" pitchFamily="18" charset="0"/>
              </a:rPr>
              <a:t>Elif</a:t>
            </a:r>
            <a:r>
              <a:rPr lang="en-US" sz="5400" b="1" i="1" spc="-485" dirty="0">
                <a:solidFill>
                  <a:schemeClr val="bg1"/>
                </a:solidFill>
                <a:latin typeface="Georgia" panose="02040502050405020303" pitchFamily="18" charset="0"/>
              </a:rPr>
              <a:t>  Conditions</a:t>
            </a:r>
          </a:p>
        </p:txBody>
      </p:sp>
      <p:sp>
        <p:nvSpPr>
          <p:cNvPr id="9" name="TextBox 8">
            <a:extLst>
              <a:ext uri="{FF2B5EF4-FFF2-40B4-BE49-F238E27FC236}">
                <a16:creationId xmlns:a16="http://schemas.microsoft.com/office/drawing/2014/main" id="{7CA9D401-78F7-4F7F-B578-49DD5A44608F}"/>
              </a:ext>
            </a:extLst>
          </p:cNvPr>
          <p:cNvSpPr txBox="1"/>
          <p:nvPr/>
        </p:nvSpPr>
        <p:spPr>
          <a:xfrm>
            <a:off x="1385601" y="2397948"/>
            <a:ext cx="942079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5</a:t>
            </a:r>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&gt;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greater than 5"</a:t>
            </a:r>
            <a:r>
              <a:rPr lang="en-US" sz="3200" b="0" dirty="0">
                <a:solidFill>
                  <a:srgbClr val="D4D4D4"/>
                </a:solidFill>
                <a:effectLst/>
                <a:latin typeface="Consolas" panose="020B0609020204030204" pitchFamily="49" charset="0"/>
              </a:rPr>
              <a:t>)</a:t>
            </a:r>
          </a:p>
          <a:p>
            <a:r>
              <a:rPr lang="en-US" sz="3200" b="0" dirty="0" err="1">
                <a:solidFill>
                  <a:srgbClr val="C586C0"/>
                </a:solidFill>
                <a:effectLst/>
                <a:latin typeface="Consolas" panose="020B0609020204030204" pitchFamily="49" charset="0"/>
              </a:rPr>
              <a:t>elif</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x</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5</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equal to 5"</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else</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"x is less than 5"</a:t>
            </a:r>
            <a:r>
              <a:rPr lang="en-US" sz="32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DB901D69-0E47-4366-A538-E28BB3FC5754}"/>
              </a:ext>
            </a:extLst>
          </p:cNvPr>
          <p:cNvSpPr txBox="1"/>
          <p:nvPr/>
        </p:nvSpPr>
        <p:spPr>
          <a:xfrm>
            <a:off x="1385601" y="4721755"/>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x is equal to 5</a:t>
            </a:r>
            <a:endParaRPr lang="ar-EG" sz="2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78314041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err="1">
                <a:solidFill>
                  <a:schemeClr val="bg1"/>
                </a:solidFill>
                <a:latin typeface="Georgia" panose="02040502050405020303" pitchFamily="18" charset="0"/>
              </a:rPr>
              <a:t>Elif</a:t>
            </a:r>
            <a:r>
              <a:rPr lang="en-US" sz="5400" b="1" i="1" spc="-485" dirty="0">
                <a:solidFill>
                  <a:schemeClr val="bg1"/>
                </a:solidFill>
                <a:latin typeface="Georgia" panose="02040502050405020303" pitchFamily="18" charset="0"/>
              </a:rPr>
              <a:t>  Conditions</a:t>
            </a:r>
          </a:p>
        </p:txBody>
      </p:sp>
      <p:sp>
        <p:nvSpPr>
          <p:cNvPr id="6" name="TextBox 5">
            <a:extLst>
              <a:ext uri="{FF2B5EF4-FFF2-40B4-BE49-F238E27FC236}">
                <a16:creationId xmlns:a16="http://schemas.microsoft.com/office/drawing/2014/main" id="{DB901D69-0E47-4366-A538-E28BB3FC5754}"/>
              </a:ext>
            </a:extLst>
          </p:cNvPr>
          <p:cNvSpPr txBox="1"/>
          <p:nvPr/>
        </p:nvSpPr>
        <p:spPr>
          <a:xfrm>
            <a:off x="807603" y="3832755"/>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equal</a:t>
            </a:r>
            <a:endParaRPr lang="ar-EG" sz="2800" dirty="0">
              <a:solidFill>
                <a:srgbClr val="D4D4D4"/>
              </a:solidFill>
              <a:latin typeface="Consolas" panose="020B0609020204030204" pitchFamily="49" charset="0"/>
            </a:endParaRPr>
          </a:p>
        </p:txBody>
      </p:sp>
      <p:sp>
        <p:nvSpPr>
          <p:cNvPr id="10" name="TextBox 9">
            <a:extLst>
              <a:ext uri="{FF2B5EF4-FFF2-40B4-BE49-F238E27FC236}">
                <a16:creationId xmlns:a16="http://schemas.microsoft.com/office/drawing/2014/main" id="{26940E00-B2BD-4F7B-9070-AB542688553D}"/>
              </a:ext>
            </a:extLst>
          </p:cNvPr>
          <p:cNvSpPr txBox="1"/>
          <p:nvPr/>
        </p:nvSpPr>
        <p:spPr>
          <a:xfrm>
            <a:off x="807603" y="2714206"/>
            <a:ext cx="10576791" cy="707886"/>
          </a:xfrm>
          <a:prstGeom prst="rect">
            <a:avLst/>
          </a:prstGeom>
          <a:noFill/>
        </p:spPr>
        <p:txBody>
          <a:bodyPr wrap="square">
            <a:spAutoFit/>
          </a:bodyPr>
          <a:lstStyle/>
          <a:p>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5</a:t>
            </a:r>
            <a:endParaRPr lang="en-US" sz="2000" b="0" dirty="0">
              <a:solidFill>
                <a:srgbClr val="D4D4D4"/>
              </a:solidFill>
              <a:effectLst/>
              <a:latin typeface="Consolas" panose="020B0609020204030204" pitchFamily="49" charset="0"/>
            </a:endParaRPr>
          </a:p>
          <a:p>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"greater"</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5</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"equal"</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5</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"less"</a:t>
            </a:r>
            <a:r>
              <a:rPr lang="en-US" sz="2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566893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6000" b="1" i="1" spc="-485" dirty="0">
                <a:solidFill>
                  <a:schemeClr val="bg1"/>
                </a:solidFill>
                <a:latin typeface="Georgia" panose="02040502050405020303" pitchFamily="18" charset="0"/>
              </a:rPr>
              <a:t>Example</a:t>
            </a:r>
          </a:p>
        </p:txBody>
      </p:sp>
      <p:sp>
        <p:nvSpPr>
          <p:cNvPr id="11" name="TextBox 10">
            <a:extLst>
              <a:ext uri="{FF2B5EF4-FFF2-40B4-BE49-F238E27FC236}">
                <a16:creationId xmlns:a16="http://schemas.microsoft.com/office/drawing/2014/main" id="{ACC53887-74BC-4C3A-B2C6-435A8F9DC591}"/>
              </a:ext>
            </a:extLst>
          </p:cNvPr>
          <p:cNvSpPr txBox="1"/>
          <p:nvPr/>
        </p:nvSpPr>
        <p:spPr>
          <a:xfrm>
            <a:off x="1031009" y="1965661"/>
            <a:ext cx="10129981" cy="3108543"/>
          </a:xfrm>
          <a:prstGeom prst="rect">
            <a:avLst/>
          </a:prstGeom>
          <a:noFill/>
        </p:spPr>
        <p:txBody>
          <a:bodyPr wrap="square">
            <a:spAutoFit/>
          </a:bodyPr>
          <a:lstStyle/>
          <a:p>
            <a:pPr algn="just"/>
            <a:r>
              <a:rPr lang="en-US" sz="2800" dirty="0">
                <a:solidFill>
                  <a:srgbClr val="D1D5DB"/>
                </a:solidFill>
                <a:latin typeface="Söhne"/>
              </a:rPr>
              <a:t>Write a program that checks the student’s score:</a:t>
            </a:r>
          </a:p>
          <a:p>
            <a:pPr marL="457200" indent="-457200" algn="just">
              <a:buFont typeface="Arial" panose="020B0604020202020204" pitchFamily="34" charset="0"/>
              <a:buChar char="•"/>
            </a:pPr>
            <a:r>
              <a:rPr lang="en-US" sz="2800" dirty="0">
                <a:solidFill>
                  <a:srgbClr val="D1D5DB"/>
                </a:solidFill>
                <a:latin typeface="Söhne"/>
              </a:rPr>
              <a:t>if the student's grade is greater than or equal to 85, print Excellent </a:t>
            </a:r>
          </a:p>
          <a:p>
            <a:pPr marL="457200" indent="-457200" algn="just">
              <a:buFont typeface="Arial" panose="020B0604020202020204" pitchFamily="34" charset="0"/>
              <a:buChar char="•"/>
            </a:pPr>
            <a:r>
              <a:rPr lang="en-US" sz="2800" dirty="0">
                <a:solidFill>
                  <a:srgbClr val="D1D5DB"/>
                </a:solidFill>
                <a:latin typeface="Söhne"/>
              </a:rPr>
              <a:t>if the student's grade is between 75 and 85, print Very Good</a:t>
            </a:r>
          </a:p>
          <a:p>
            <a:pPr marL="457200" indent="-457200" algn="just">
              <a:buFont typeface="Arial" panose="020B0604020202020204" pitchFamily="34" charset="0"/>
              <a:buChar char="•"/>
            </a:pPr>
            <a:r>
              <a:rPr lang="en-US" sz="2800" dirty="0">
                <a:solidFill>
                  <a:srgbClr val="D1D5DB"/>
                </a:solidFill>
                <a:latin typeface="Söhne"/>
              </a:rPr>
              <a:t>if the student's grade is between 65 and 75, print Good</a:t>
            </a:r>
          </a:p>
          <a:p>
            <a:pPr marL="457200" indent="-457200" algn="just">
              <a:buFont typeface="Arial" panose="020B0604020202020204" pitchFamily="34" charset="0"/>
              <a:buChar char="•"/>
            </a:pPr>
            <a:r>
              <a:rPr lang="en-US" sz="2800" dirty="0">
                <a:solidFill>
                  <a:srgbClr val="D1D5DB"/>
                </a:solidFill>
                <a:latin typeface="Söhne"/>
              </a:rPr>
              <a:t>if the student's grade is between 50 and 65, print Acceptable</a:t>
            </a:r>
          </a:p>
          <a:p>
            <a:pPr marL="457200" indent="-457200" algn="just">
              <a:buFont typeface="Arial" panose="020B0604020202020204" pitchFamily="34" charset="0"/>
              <a:buChar char="•"/>
            </a:pPr>
            <a:r>
              <a:rPr lang="en-US" sz="2800" dirty="0">
                <a:solidFill>
                  <a:srgbClr val="D1D5DB"/>
                </a:solidFill>
                <a:latin typeface="Söhne"/>
              </a:rPr>
              <a:t>otherwise print Weak</a:t>
            </a:r>
          </a:p>
        </p:txBody>
      </p:sp>
    </p:spTree>
    <p:extLst>
      <p:ext uri="{BB962C8B-B14F-4D97-AF65-F5344CB8AC3E}">
        <p14:creationId xmlns:p14="http://schemas.microsoft.com/office/powerpoint/2010/main" val="412403236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6000" b="1" i="1" spc="-485" dirty="0">
                <a:solidFill>
                  <a:schemeClr val="bg1"/>
                </a:solidFill>
                <a:latin typeface="Georgia" panose="02040502050405020303" pitchFamily="18" charset="0"/>
              </a:rPr>
              <a:t>Example</a:t>
            </a:r>
          </a:p>
        </p:txBody>
      </p:sp>
      <p:sp>
        <p:nvSpPr>
          <p:cNvPr id="10" name="TextBox 9">
            <a:extLst>
              <a:ext uri="{FF2B5EF4-FFF2-40B4-BE49-F238E27FC236}">
                <a16:creationId xmlns:a16="http://schemas.microsoft.com/office/drawing/2014/main" id="{7D5736AE-43B0-47B3-BC76-0764BAA57ABC}"/>
              </a:ext>
            </a:extLst>
          </p:cNvPr>
          <p:cNvSpPr txBox="1"/>
          <p:nvPr/>
        </p:nvSpPr>
        <p:spPr>
          <a:xfrm>
            <a:off x="742949" y="1528888"/>
            <a:ext cx="10706100" cy="4524315"/>
          </a:xfrm>
          <a:prstGeom prst="rect">
            <a:avLst/>
          </a:prstGeom>
          <a:noFill/>
        </p:spPr>
        <p:txBody>
          <a:bodyPr wrap="square">
            <a:spAutoFit/>
          </a:bodyPr>
          <a:lstStyle/>
          <a:p>
            <a:r>
              <a:rPr lang="en-US" sz="2400" b="0" dirty="0" err="1">
                <a:solidFill>
                  <a:srgbClr val="9CDCFE"/>
                </a:solidFill>
                <a:effectLst/>
                <a:latin typeface="Consolas" panose="020B0609020204030204" pitchFamily="49" charset="0"/>
              </a:rPr>
              <a:t>student_grade</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80</a:t>
            </a:r>
            <a:endParaRPr lang="en-US" sz="2400" b="0" dirty="0">
              <a:solidFill>
                <a:srgbClr val="D4D4D4"/>
              </a:solidFill>
              <a:effectLst/>
              <a:latin typeface="Consolas" panose="020B0609020204030204" pitchFamily="49" charset="0"/>
            </a:endParaRPr>
          </a:p>
          <a:p>
            <a:br>
              <a:rPr lang="en-US" sz="2400" b="0" dirty="0">
                <a:solidFill>
                  <a:srgbClr val="D4D4D4"/>
                </a:solidFill>
                <a:effectLst/>
                <a:latin typeface="Consolas" panose="020B0609020204030204" pitchFamily="49" charset="0"/>
              </a:rPr>
            </a:br>
            <a:r>
              <a:rPr lang="en-US" sz="2400" b="0" dirty="0">
                <a:solidFill>
                  <a:srgbClr val="C586C0"/>
                </a:solidFill>
                <a:effectLst/>
                <a:latin typeface="Consolas" panose="020B0609020204030204" pitchFamily="49" charset="0"/>
              </a:rPr>
              <a:t>if</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student_grade</a:t>
            </a:r>
            <a:r>
              <a:rPr lang="en-US" sz="2400" b="0" dirty="0">
                <a:solidFill>
                  <a:srgbClr val="D4D4D4"/>
                </a:solidFill>
                <a:effectLst/>
                <a:latin typeface="Consolas" panose="020B0609020204030204" pitchFamily="49" charset="0"/>
              </a:rPr>
              <a:t> &gt;= </a:t>
            </a:r>
            <a:r>
              <a:rPr lang="en-US" sz="2400" b="0" dirty="0">
                <a:solidFill>
                  <a:srgbClr val="B5CEA8"/>
                </a:solidFill>
                <a:effectLst/>
                <a:latin typeface="Consolas" panose="020B0609020204030204" pitchFamily="49" charset="0"/>
              </a:rPr>
              <a:t>85</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"Excellent"</a:t>
            </a:r>
            <a:r>
              <a:rPr lang="en-US" sz="2400" b="0" dirty="0">
                <a:solidFill>
                  <a:srgbClr val="D4D4D4"/>
                </a:solidFill>
                <a:effectLst/>
                <a:latin typeface="Consolas" panose="020B0609020204030204" pitchFamily="49" charset="0"/>
              </a:rPr>
              <a:t>)</a:t>
            </a:r>
          </a:p>
          <a:p>
            <a:r>
              <a:rPr lang="en-US" sz="2400" b="0" dirty="0" err="1">
                <a:solidFill>
                  <a:srgbClr val="C586C0"/>
                </a:solidFill>
                <a:effectLst/>
                <a:latin typeface="Consolas" panose="020B0609020204030204" pitchFamily="49" charset="0"/>
              </a:rPr>
              <a:t>elif</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student_grade</a:t>
            </a:r>
            <a:r>
              <a:rPr lang="en-US" sz="2400" b="0" dirty="0">
                <a:solidFill>
                  <a:srgbClr val="D4D4D4"/>
                </a:solidFill>
                <a:effectLst/>
                <a:latin typeface="Consolas" panose="020B0609020204030204" pitchFamily="49" charset="0"/>
              </a:rPr>
              <a:t> &gt;= </a:t>
            </a:r>
            <a:r>
              <a:rPr lang="en-US" sz="2400" b="0" dirty="0">
                <a:solidFill>
                  <a:srgbClr val="B5CEA8"/>
                </a:solidFill>
                <a:effectLst/>
                <a:latin typeface="Consolas" panose="020B0609020204030204" pitchFamily="49" charset="0"/>
              </a:rPr>
              <a:t>75</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and</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student_grade</a:t>
            </a:r>
            <a:r>
              <a:rPr lang="en-US" sz="2400" b="0" dirty="0">
                <a:solidFill>
                  <a:srgbClr val="D4D4D4"/>
                </a:solidFill>
                <a:effectLst/>
                <a:latin typeface="Consolas" panose="020B0609020204030204" pitchFamily="49" charset="0"/>
              </a:rPr>
              <a:t> &lt; </a:t>
            </a:r>
            <a:r>
              <a:rPr lang="en-US" sz="2400" b="0" dirty="0">
                <a:solidFill>
                  <a:srgbClr val="B5CEA8"/>
                </a:solidFill>
                <a:effectLst/>
                <a:latin typeface="Consolas" panose="020B0609020204030204" pitchFamily="49" charset="0"/>
              </a:rPr>
              <a:t>85</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"Very Good"</a:t>
            </a:r>
            <a:r>
              <a:rPr lang="en-US" sz="2400" b="0" dirty="0">
                <a:solidFill>
                  <a:srgbClr val="D4D4D4"/>
                </a:solidFill>
                <a:effectLst/>
                <a:latin typeface="Consolas" panose="020B0609020204030204" pitchFamily="49" charset="0"/>
              </a:rPr>
              <a:t>)</a:t>
            </a:r>
          </a:p>
          <a:p>
            <a:r>
              <a:rPr lang="en-US" sz="2400" b="0" dirty="0" err="1">
                <a:solidFill>
                  <a:srgbClr val="C586C0"/>
                </a:solidFill>
                <a:effectLst/>
                <a:latin typeface="Consolas" panose="020B0609020204030204" pitchFamily="49" charset="0"/>
              </a:rPr>
              <a:t>elif</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student_grade</a:t>
            </a:r>
            <a:r>
              <a:rPr lang="en-US" sz="2400" b="0" dirty="0">
                <a:solidFill>
                  <a:srgbClr val="D4D4D4"/>
                </a:solidFill>
                <a:effectLst/>
                <a:latin typeface="Consolas" panose="020B0609020204030204" pitchFamily="49" charset="0"/>
              </a:rPr>
              <a:t> &gt;= </a:t>
            </a:r>
            <a:r>
              <a:rPr lang="en-US" sz="2400" b="0" dirty="0">
                <a:solidFill>
                  <a:srgbClr val="B5CEA8"/>
                </a:solidFill>
                <a:effectLst/>
                <a:latin typeface="Consolas" panose="020B0609020204030204" pitchFamily="49" charset="0"/>
              </a:rPr>
              <a:t>65</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and</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student_grade</a:t>
            </a:r>
            <a:r>
              <a:rPr lang="en-US" sz="2400" b="0" dirty="0">
                <a:solidFill>
                  <a:srgbClr val="D4D4D4"/>
                </a:solidFill>
                <a:effectLst/>
                <a:latin typeface="Consolas" panose="020B0609020204030204" pitchFamily="49" charset="0"/>
              </a:rPr>
              <a:t> &lt; </a:t>
            </a:r>
            <a:r>
              <a:rPr lang="en-US" sz="2400" b="0" dirty="0">
                <a:solidFill>
                  <a:srgbClr val="B5CEA8"/>
                </a:solidFill>
                <a:effectLst/>
                <a:latin typeface="Consolas" panose="020B0609020204030204" pitchFamily="49" charset="0"/>
              </a:rPr>
              <a:t>75</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"Good"</a:t>
            </a:r>
            <a:r>
              <a:rPr lang="en-US" sz="2400" b="0" dirty="0">
                <a:solidFill>
                  <a:srgbClr val="D4D4D4"/>
                </a:solidFill>
                <a:effectLst/>
                <a:latin typeface="Consolas" panose="020B0609020204030204" pitchFamily="49" charset="0"/>
              </a:rPr>
              <a:t>)</a:t>
            </a:r>
          </a:p>
          <a:p>
            <a:r>
              <a:rPr lang="en-US" sz="2400" b="0" dirty="0" err="1">
                <a:solidFill>
                  <a:srgbClr val="C586C0"/>
                </a:solidFill>
                <a:effectLst/>
                <a:latin typeface="Consolas" panose="020B0609020204030204" pitchFamily="49" charset="0"/>
              </a:rPr>
              <a:t>elif</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student_grade</a:t>
            </a:r>
            <a:r>
              <a:rPr lang="en-US" sz="2400" b="0" dirty="0">
                <a:solidFill>
                  <a:srgbClr val="D4D4D4"/>
                </a:solidFill>
                <a:effectLst/>
                <a:latin typeface="Consolas" panose="020B0609020204030204" pitchFamily="49" charset="0"/>
              </a:rPr>
              <a:t> &gt;= </a:t>
            </a:r>
            <a:r>
              <a:rPr lang="en-US" sz="2400" b="0" dirty="0">
                <a:solidFill>
                  <a:srgbClr val="B5CEA8"/>
                </a:solidFill>
                <a:effectLst/>
                <a:latin typeface="Consolas" panose="020B0609020204030204" pitchFamily="49" charset="0"/>
              </a:rPr>
              <a:t>50</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and</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student_grade</a:t>
            </a:r>
            <a:r>
              <a:rPr lang="en-US" sz="2400" b="0" dirty="0">
                <a:solidFill>
                  <a:srgbClr val="D4D4D4"/>
                </a:solidFill>
                <a:effectLst/>
                <a:latin typeface="Consolas" panose="020B0609020204030204" pitchFamily="49" charset="0"/>
              </a:rPr>
              <a:t> &lt; </a:t>
            </a:r>
            <a:r>
              <a:rPr lang="en-US" sz="2400" b="0" dirty="0">
                <a:solidFill>
                  <a:srgbClr val="B5CEA8"/>
                </a:solidFill>
                <a:effectLst/>
                <a:latin typeface="Consolas" panose="020B0609020204030204" pitchFamily="49" charset="0"/>
              </a:rPr>
              <a:t>65</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"Acceptable"</a:t>
            </a:r>
            <a:r>
              <a:rPr lang="en-US" sz="2400" b="0" dirty="0">
                <a:solidFill>
                  <a:srgbClr val="D4D4D4"/>
                </a:solidFill>
                <a:effectLst/>
                <a:latin typeface="Consolas" panose="020B0609020204030204" pitchFamily="49" charset="0"/>
              </a:rPr>
              <a:t>)</a:t>
            </a:r>
          </a:p>
          <a:p>
            <a:r>
              <a:rPr lang="en-US" sz="2400" b="0" dirty="0">
                <a:solidFill>
                  <a:srgbClr val="C586C0"/>
                </a:solidFill>
                <a:effectLst/>
                <a:latin typeface="Consolas" panose="020B0609020204030204" pitchFamily="49" charset="0"/>
              </a:rPr>
              <a:t>else</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"Weak"</a:t>
            </a:r>
            <a:r>
              <a:rPr lang="en-US" sz="24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F46BE90A-C723-4CE4-9B4F-B718D699CC10}"/>
              </a:ext>
            </a:extLst>
          </p:cNvPr>
          <p:cNvSpPr txBox="1"/>
          <p:nvPr/>
        </p:nvSpPr>
        <p:spPr>
          <a:xfrm>
            <a:off x="742949" y="6053203"/>
            <a:ext cx="6097978" cy="523220"/>
          </a:xfrm>
          <a:prstGeom prst="rect">
            <a:avLst/>
          </a:prstGeom>
          <a:noFill/>
        </p:spPr>
        <p:txBody>
          <a:bodyPr wrap="square">
            <a:spAutoFit/>
          </a:bodyPr>
          <a:lstStyle/>
          <a:p>
            <a:r>
              <a:rPr lang="en-US" sz="2800" b="1" dirty="0">
                <a:solidFill>
                  <a:srgbClr val="D4D4D4"/>
                </a:solidFill>
                <a:latin typeface="Consolas" panose="020B0609020204030204" pitchFamily="49" charset="0"/>
              </a:rPr>
              <a:t>&gt;&gt;</a:t>
            </a:r>
            <a:r>
              <a:rPr lang="en-US" sz="2800" dirty="0">
                <a:solidFill>
                  <a:srgbClr val="D4D4D4"/>
                </a:solidFill>
                <a:latin typeface="Consolas" panose="020B0609020204030204" pitchFamily="49" charset="0"/>
              </a:rPr>
              <a:t> </a:t>
            </a:r>
            <a:r>
              <a:rPr lang="en-US" sz="2800" b="1" dirty="0">
                <a:solidFill>
                  <a:srgbClr val="D4D4D4"/>
                </a:solidFill>
                <a:latin typeface="Consolas" panose="020B0609020204030204" pitchFamily="49" charset="0"/>
              </a:rPr>
              <a:t>Very Good</a:t>
            </a:r>
            <a:endParaRPr lang="ar-EG" sz="2800" b="1" dirty="0">
              <a:solidFill>
                <a:srgbClr val="D4D4D4"/>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DDF04283-705D-4A4D-9800-836A774296E6}"/>
              </a:ext>
            </a:extLst>
          </p:cNvPr>
          <p:cNvSpPr/>
          <p:nvPr/>
        </p:nvSpPr>
        <p:spPr>
          <a:xfrm>
            <a:off x="1257300" y="2316757"/>
            <a:ext cx="3328286" cy="3883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Rectangle: Rounded Corners 12">
            <a:extLst>
              <a:ext uri="{FF2B5EF4-FFF2-40B4-BE49-F238E27FC236}">
                <a16:creationId xmlns:a16="http://schemas.microsoft.com/office/drawing/2014/main" id="{6F2DD366-E24F-4130-A3D7-4B0BAE092EF3}"/>
              </a:ext>
            </a:extLst>
          </p:cNvPr>
          <p:cNvSpPr/>
          <p:nvPr/>
        </p:nvSpPr>
        <p:spPr>
          <a:xfrm>
            <a:off x="5334001" y="1657317"/>
            <a:ext cx="6115048" cy="65944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4" name="Connector: Curved 13">
            <a:extLst>
              <a:ext uri="{FF2B5EF4-FFF2-40B4-BE49-F238E27FC236}">
                <a16:creationId xmlns:a16="http://schemas.microsoft.com/office/drawing/2014/main" id="{A0E93017-BF15-4530-B4A0-63FB3BCE3677}"/>
              </a:ext>
            </a:extLst>
          </p:cNvPr>
          <p:cNvCxnSpPr>
            <a:cxnSpLocks/>
            <a:stCxn id="12" idx="3"/>
            <a:endCxn id="13" idx="2"/>
          </p:cNvCxnSpPr>
          <p:nvPr/>
        </p:nvCxnSpPr>
        <p:spPr>
          <a:xfrm flipV="1">
            <a:off x="4585586" y="2316757"/>
            <a:ext cx="3805939" cy="194172"/>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2F92C7-546D-49B4-AF03-90E2BD70A5A6}"/>
              </a:ext>
            </a:extLst>
          </p:cNvPr>
          <p:cNvSpPr txBox="1"/>
          <p:nvPr/>
        </p:nvSpPr>
        <p:spPr>
          <a:xfrm>
            <a:off x="5334002" y="1786982"/>
            <a:ext cx="6115047" cy="400110"/>
          </a:xfrm>
          <a:prstGeom prst="rect">
            <a:avLst/>
          </a:prstGeom>
          <a:noFill/>
        </p:spPr>
        <p:txBody>
          <a:bodyPr wrap="square" rtlCol="1">
            <a:spAutoFit/>
          </a:bodyPr>
          <a:lstStyle/>
          <a:p>
            <a:r>
              <a:rPr lang="en-US" sz="2000" b="0" dirty="0">
                <a:solidFill>
                  <a:srgbClr val="9CDCFE"/>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student_grade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85</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or</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student_grade</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85</a:t>
            </a:r>
            <a:endParaRPr lang="en-US"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8777287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3">
                                            <p:bg/>
                                          </p:spTgt>
                                        </p:tgtEl>
                                        <p:attrNameLst>
                                          <p:attrName>style.visibility</p:attrName>
                                        </p:attrNameLst>
                                      </p:cBhvr>
                                      <p:to>
                                        <p:strVal val="visible"/>
                                      </p:to>
                                    </p:set>
                                    <p:animEffect transition="in" filter="wheel(1)">
                                      <p:cBhvr>
                                        <p:cTn id="20" dur="1000"/>
                                        <p:tgtEl>
                                          <p:spTgt spid="13">
                                            <p:bg/>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uiExpand="1" build="p" animBg="1"/>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863460"/>
            <a:ext cx="10129981" cy="1156407"/>
          </a:xfrm>
          <a:prstGeom prst="rect">
            <a:avLst/>
          </a:prstGeom>
          <a:noFill/>
        </p:spPr>
        <p:txBody>
          <a:bodyPr wrap="square">
            <a:spAutoFit/>
          </a:bodyPr>
          <a:lstStyle/>
          <a:p>
            <a:pPr marL="0" lvl="1" algn="ctr">
              <a:lnSpc>
                <a:spcPts val="8071"/>
              </a:lnSpc>
            </a:pPr>
            <a:r>
              <a:rPr lang="en-US" sz="9600" b="1" i="1" spc="-485" dirty="0">
                <a:solidFill>
                  <a:schemeClr val="bg1"/>
                </a:solidFill>
                <a:latin typeface="Georgia" panose="02040502050405020303" pitchFamily="18" charset="0"/>
              </a:rPr>
              <a:t>Loops</a:t>
            </a:r>
          </a:p>
        </p:txBody>
      </p:sp>
    </p:spTree>
    <p:extLst>
      <p:ext uri="{BB962C8B-B14F-4D97-AF65-F5344CB8AC3E}">
        <p14:creationId xmlns:p14="http://schemas.microsoft.com/office/powerpoint/2010/main" val="13194345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Loops</a:t>
            </a:r>
          </a:p>
        </p:txBody>
      </p:sp>
    </p:spTree>
    <p:extLst>
      <p:ext uri="{BB962C8B-B14F-4D97-AF65-F5344CB8AC3E}">
        <p14:creationId xmlns:p14="http://schemas.microsoft.com/office/powerpoint/2010/main" val="374932845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Loops</a:t>
            </a:r>
          </a:p>
        </p:txBody>
      </p:sp>
      <p:sp>
        <p:nvSpPr>
          <p:cNvPr id="6" name="TextBox 5">
            <a:extLst>
              <a:ext uri="{FF2B5EF4-FFF2-40B4-BE49-F238E27FC236}">
                <a16:creationId xmlns:a16="http://schemas.microsoft.com/office/drawing/2014/main" id="{58F858E7-EB37-4C1C-910E-23112DDF7BE8}"/>
              </a:ext>
            </a:extLst>
          </p:cNvPr>
          <p:cNvSpPr txBox="1"/>
          <p:nvPr/>
        </p:nvSpPr>
        <p:spPr>
          <a:xfrm>
            <a:off x="1031009" y="2863460"/>
            <a:ext cx="10129981" cy="1156407"/>
          </a:xfrm>
          <a:prstGeom prst="rect">
            <a:avLst/>
          </a:prstGeom>
          <a:noFill/>
        </p:spPr>
        <p:txBody>
          <a:bodyPr wrap="square">
            <a:spAutoFit/>
          </a:bodyPr>
          <a:lstStyle/>
          <a:p>
            <a:pPr marL="0" lvl="1" algn="ctr">
              <a:lnSpc>
                <a:spcPts val="8071"/>
              </a:lnSpc>
            </a:pPr>
            <a:r>
              <a:rPr lang="en-US" sz="8800" b="1" i="1" spc="-485" dirty="0">
                <a:solidFill>
                  <a:schemeClr val="bg1"/>
                </a:solidFill>
                <a:latin typeface="Georgia" panose="02040502050405020303" pitchFamily="18" charset="0"/>
              </a:rPr>
              <a:t>Why Loops?</a:t>
            </a:r>
          </a:p>
        </p:txBody>
      </p:sp>
    </p:spTree>
    <p:extLst>
      <p:ext uri="{BB962C8B-B14F-4D97-AF65-F5344CB8AC3E}">
        <p14:creationId xmlns:p14="http://schemas.microsoft.com/office/powerpoint/2010/main" val="14139378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Loops</a:t>
            </a:r>
          </a:p>
        </p:txBody>
      </p:sp>
      <p:sp>
        <p:nvSpPr>
          <p:cNvPr id="7" name="TextBox 6">
            <a:extLst>
              <a:ext uri="{FF2B5EF4-FFF2-40B4-BE49-F238E27FC236}">
                <a16:creationId xmlns:a16="http://schemas.microsoft.com/office/drawing/2014/main" id="{E6D6C654-161F-46E7-930D-434A8D30D12C}"/>
              </a:ext>
            </a:extLst>
          </p:cNvPr>
          <p:cNvSpPr txBox="1"/>
          <p:nvPr/>
        </p:nvSpPr>
        <p:spPr>
          <a:xfrm>
            <a:off x="1031008" y="2551837"/>
            <a:ext cx="10129981" cy="1754326"/>
          </a:xfrm>
          <a:prstGeom prst="rect">
            <a:avLst/>
          </a:prstGeom>
          <a:noFill/>
        </p:spPr>
        <p:txBody>
          <a:bodyPr wrap="square" anchor="ctr">
            <a:spAutoFit/>
          </a:bodyPr>
          <a:lstStyle/>
          <a:p>
            <a:pPr marL="457200" indent="-457200" algn="just">
              <a:buFont typeface="Arial" panose="020B0604020202020204" pitchFamily="34" charset="0"/>
              <a:buChar char="•"/>
            </a:pPr>
            <a:r>
              <a:rPr lang="en-US" sz="3600" dirty="0">
                <a:solidFill>
                  <a:srgbClr val="D1D5DB"/>
                </a:solidFill>
                <a:latin typeface="Söhne"/>
              </a:rPr>
              <a:t>Loops are an essential part of programming because they allow you to execute a block of code repeatedly based on a specific condition.</a:t>
            </a:r>
          </a:p>
        </p:txBody>
      </p:sp>
    </p:spTree>
    <p:extLst>
      <p:ext uri="{BB962C8B-B14F-4D97-AF65-F5344CB8AC3E}">
        <p14:creationId xmlns:p14="http://schemas.microsoft.com/office/powerpoint/2010/main" val="36437900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Loops</a:t>
            </a:r>
          </a:p>
        </p:txBody>
      </p:sp>
      <p:sp>
        <p:nvSpPr>
          <p:cNvPr id="7" name="TextBox 6">
            <a:extLst>
              <a:ext uri="{FF2B5EF4-FFF2-40B4-BE49-F238E27FC236}">
                <a16:creationId xmlns:a16="http://schemas.microsoft.com/office/drawing/2014/main" id="{E6D6C654-161F-46E7-930D-434A8D30D12C}"/>
              </a:ext>
            </a:extLst>
          </p:cNvPr>
          <p:cNvSpPr txBox="1"/>
          <p:nvPr/>
        </p:nvSpPr>
        <p:spPr>
          <a:xfrm>
            <a:off x="1031009" y="1720840"/>
            <a:ext cx="10129981" cy="3416320"/>
          </a:xfrm>
          <a:prstGeom prst="rect">
            <a:avLst/>
          </a:prstGeom>
          <a:noFill/>
        </p:spPr>
        <p:txBody>
          <a:bodyPr wrap="square" anchor="ctr">
            <a:spAutoFit/>
          </a:bodyPr>
          <a:lstStyle/>
          <a:p>
            <a:pPr marL="457200" indent="-457200" algn="just">
              <a:buFont typeface="Arial" panose="020B0604020202020204" pitchFamily="34" charset="0"/>
              <a:buChar char="•"/>
            </a:pPr>
            <a:r>
              <a:rPr lang="en-US" sz="3600" dirty="0">
                <a:solidFill>
                  <a:srgbClr val="D1D5DB"/>
                </a:solidFill>
                <a:latin typeface="Söhne"/>
              </a:rPr>
              <a:t>Loops can be used for a variety of tasks, such as:</a:t>
            </a:r>
          </a:p>
          <a:p>
            <a:pPr marL="800100" lvl="1" indent="-342900" algn="just">
              <a:buFont typeface="Arial" panose="020B0604020202020204" pitchFamily="34" charset="0"/>
              <a:buChar char="•"/>
            </a:pPr>
            <a:r>
              <a:rPr lang="en-US" sz="3600" dirty="0">
                <a:solidFill>
                  <a:srgbClr val="D1D5DB"/>
                </a:solidFill>
                <a:latin typeface="Söhne"/>
              </a:rPr>
              <a:t>Processing large amounts of data or lists.</a:t>
            </a:r>
          </a:p>
          <a:p>
            <a:pPr marL="800100" lvl="1" indent="-342900" algn="just">
              <a:buFont typeface="Arial" panose="020B0604020202020204" pitchFamily="34" charset="0"/>
              <a:buChar char="•"/>
            </a:pPr>
            <a:r>
              <a:rPr lang="en-US" sz="3600" dirty="0">
                <a:solidFill>
                  <a:srgbClr val="D1D5DB"/>
                </a:solidFill>
                <a:latin typeface="Söhne"/>
              </a:rPr>
              <a:t>Repeating a task a specific number of times.</a:t>
            </a:r>
          </a:p>
          <a:p>
            <a:pPr marL="800100" lvl="1" indent="-342900" algn="just">
              <a:buFont typeface="Arial" panose="020B0604020202020204" pitchFamily="34" charset="0"/>
              <a:buChar char="•"/>
            </a:pPr>
            <a:r>
              <a:rPr lang="en-US" sz="3600" dirty="0">
                <a:solidFill>
                  <a:srgbClr val="D1D5DB"/>
                </a:solidFill>
                <a:latin typeface="Söhne"/>
              </a:rPr>
              <a:t>Iterating through a range of numbers.</a:t>
            </a:r>
          </a:p>
          <a:p>
            <a:pPr marL="800100" lvl="1" indent="-342900" algn="just">
              <a:buFont typeface="Arial" panose="020B0604020202020204" pitchFamily="34" charset="0"/>
              <a:buChar char="•"/>
            </a:pPr>
            <a:r>
              <a:rPr lang="en-US" sz="3600" dirty="0">
                <a:solidFill>
                  <a:srgbClr val="D1D5DB"/>
                </a:solidFill>
                <a:latin typeface="Söhne"/>
              </a:rPr>
              <a:t>Continuously polling for new data or updates.</a:t>
            </a:r>
          </a:p>
          <a:p>
            <a:pPr marL="800100" lvl="1" indent="-342900" algn="just">
              <a:buFont typeface="Arial" panose="020B0604020202020204" pitchFamily="34" charset="0"/>
              <a:buChar char="•"/>
            </a:pPr>
            <a:r>
              <a:rPr lang="en-US" sz="3600" dirty="0">
                <a:solidFill>
                  <a:srgbClr val="D1D5DB"/>
                </a:solidFill>
                <a:latin typeface="Söhne"/>
              </a:rPr>
              <a:t>Running a game loop or simulation.</a:t>
            </a:r>
          </a:p>
        </p:txBody>
      </p:sp>
    </p:spTree>
    <p:extLst>
      <p:ext uri="{BB962C8B-B14F-4D97-AF65-F5344CB8AC3E}">
        <p14:creationId xmlns:p14="http://schemas.microsoft.com/office/powerpoint/2010/main" val="316884893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7" name="TextBox 6">
            <a:extLst>
              <a:ext uri="{FF2B5EF4-FFF2-40B4-BE49-F238E27FC236}">
                <a16:creationId xmlns:a16="http://schemas.microsoft.com/office/drawing/2014/main" id="{861C90ED-15CC-418F-AA49-3475EF258557}"/>
              </a:ext>
            </a:extLst>
          </p:cNvPr>
          <p:cNvSpPr txBox="1"/>
          <p:nvPr/>
        </p:nvSpPr>
        <p:spPr>
          <a:xfrm>
            <a:off x="1031009" y="1905506"/>
            <a:ext cx="10129981" cy="3046988"/>
          </a:xfrm>
          <a:prstGeom prst="rect">
            <a:avLst/>
          </a:prstGeom>
          <a:noFill/>
        </p:spPr>
        <p:txBody>
          <a:bodyPr wrap="square">
            <a:spAutoFit/>
          </a:bodyPr>
          <a:lstStyle/>
          <a:p>
            <a:pPr marL="457200" indent="-457200" algn="just">
              <a:buFont typeface="Arial" panose="020B0604020202020204" pitchFamily="34" charset="0"/>
              <a:buChar char="•"/>
            </a:pPr>
            <a:r>
              <a:rPr lang="en-US" sz="3200" b="1" dirty="0">
                <a:solidFill>
                  <a:srgbClr val="D4D4D4"/>
                </a:solidFill>
                <a:latin typeface="Consolas" panose="020B0609020204030204" pitchFamily="49" charset="0"/>
              </a:rPr>
              <a:t>If </a:t>
            </a:r>
            <a:r>
              <a:rPr lang="en-US" sz="3200" dirty="0">
                <a:solidFill>
                  <a:srgbClr val="D4D4D4"/>
                </a:solidFill>
                <a:latin typeface="Consolas" panose="020B0609020204030204" pitchFamily="49" charset="0"/>
              </a:rPr>
              <a:t>conditions are used to </a:t>
            </a:r>
            <a:r>
              <a:rPr lang="en-US" sz="3200" b="1" u="sng" dirty="0">
                <a:solidFill>
                  <a:srgbClr val="D4D4D4"/>
                </a:solidFill>
                <a:latin typeface="Consolas" panose="020B0609020204030204" pitchFamily="49" charset="0"/>
              </a:rPr>
              <a:t>control the flow of execution based on certain conditions</a:t>
            </a:r>
            <a:r>
              <a:rPr lang="en-US" sz="3200" dirty="0">
                <a:solidFill>
                  <a:srgbClr val="D4D4D4"/>
                </a:solidFill>
                <a:latin typeface="Consolas" panose="020B0609020204030204" pitchFamily="49" charset="0"/>
              </a:rPr>
              <a:t>. They allow the program to make decisions based on whether a certain condition is true or false, and execute different blocks of code accordingly.</a:t>
            </a:r>
            <a:endParaRPr lang="ar-EG" sz="3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3898488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Loops</a:t>
            </a:r>
          </a:p>
        </p:txBody>
      </p:sp>
      <p:sp>
        <p:nvSpPr>
          <p:cNvPr id="7" name="TextBox 6">
            <a:extLst>
              <a:ext uri="{FF2B5EF4-FFF2-40B4-BE49-F238E27FC236}">
                <a16:creationId xmlns:a16="http://schemas.microsoft.com/office/drawing/2014/main" id="{E6D6C654-161F-46E7-930D-434A8D30D12C}"/>
              </a:ext>
            </a:extLst>
          </p:cNvPr>
          <p:cNvSpPr txBox="1"/>
          <p:nvPr/>
        </p:nvSpPr>
        <p:spPr>
          <a:xfrm>
            <a:off x="1031009" y="2274838"/>
            <a:ext cx="10129981" cy="2308324"/>
          </a:xfrm>
          <a:prstGeom prst="rect">
            <a:avLst/>
          </a:prstGeom>
          <a:noFill/>
        </p:spPr>
        <p:txBody>
          <a:bodyPr wrap="square" anchor="ctr">
            <a:spAutoFit/>
          </a:bodyPr>
          <a:lstStyle/>
          <a:p>
            <a:pPr marL="457200" indent="-457200" algn="just">
              <a:buFont typeface="Arial" panose="020B0604020202020204" pitchFamily="34" charset="0"/>
              <a:buChar char="•"/>
            </a:pPr>
            <a:r>
              <a:rPr lang="en-US" sz="3600" b="0" i="0" dirty="0">
                <a:solidFill>
                  <a:srgbClr val="D1D5DB"/>
                </a:solidFill>
                <a:effectLst/>
                <a:latin typeface="Söhne"/>
              </a:rPr>
              <a:t>Overall, loops are a powerful tool in any programming language that can help you automate repetitive tasks and make your code more efficient and effective.</a:t>
            </a:r>
            <a:endParaRPr lang="en-US" sz="3600" dirty="0">
              <a:solidFill>
                <a:srgbClr val="D1D5DB"/>
              </a:solidFill>
              <a:latin typeface="Söhne"/>
            </a:endParaRPr>
          </a:p>
        </p:txBody>
      </p:sp>
    </p:spTree>
    <p:extLst>
      <p:ext uri="{BB962C8B-B14F-4D97-AF65-F5344CB8AC3E}">
        <p14:creationId xmlns:p14="http://schemas.microsoft.com/office/powerpoint/2010/main" val="379945848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6D6C654-161F-46E7-930D-434A8D30D12C}"/>
                  </a:ext>
                </a:extLst>
              </p:cNvPr>
              <p:cNvSpPr txBox="1"/>
              <p:nvPr/>
            </p:nvSpPr>
            <p:spPr>
              <a:xfrm>
                <a:off x="1031008" y="1874728"/>
                <a:ext cx="10129981" cy="3108543"/>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Loops are used to repeat a block of code multiple times.</a:t>
                </a:r>
              </a:p>
              <a:p>
                <a:pPr marL="342900" indent="-342900" algn="just">
                  <a:buFont typeface="Arial" panose="020B0604020202020204" pitchFamily="34" charset="0"/>
                  <a:buChar char="•"/>
                </a:pPr>
                <a:r>
                  <a:rPr lang="en-US" sz="2800" dirty="0">
                    <a:solidFill>
                      <a:srgbClr val="D1D5DB"/>
                    </a:solidFill>
                    <a:latin typeface="Söhne"/>
                  </a:rPr>
                  <a:t>In Python, there are two types of loops: "</a:t>
                </a:r>
                <a14:m>
                  <m:oMath xmlns:m="http://schemas.openxmlformats.org/officeDocument/2006/math">
                    <m:r>
                      <a:rPr lang="en-US" sz="2800" b="1" i="1" dirty="0" smtClean="0">
                        <a:solidFill>
                          <a:srgbClr val="D1D5DB"/>
                        </a:solidFill>
                        <a:latin typeface="Cambria Math" panose="02040503050406030204" pitchFamily="18" charset="0"/>
                      </a:rPr>
                      <m:t>𝒇𝒐𝒓</m:t>
                    </m:r>
                  </m:oMath>
                </a14:m>
                <a:r>
                  <a:rPr lang="en-US" sz="2800" dirty="0">
                    <a:solidFill>
                      <a:srgbClr val="D1D5DB"/>
                    </a:solidFill>
                    <a:latin typeface="Söhne"/>
                  </a:rPr>
                  <a:t>" loops and "</a:t>
                </a:r>
                <a14:m>
                  <m:oMath xmlns:m="http://schemas.openxmlformats.org/officeDocument/2006/math">
                    <m:r>
                      <a:rPr lang="en-US" sz="2800" b="1" i="1" dirty="0" smtClean="0">
                        <a:solidFill>
                          <a:srgbClr val="D1D5DB"/>
                        </a:solidFill>
                        <a:latin typeface="Cambria Math" panose="02040503050406030204" pitchFamily="18" charset="0"/>
                      </a:rPr>
                      <m:t>𝒘𝒉𝒊𝒍𝒆</m:t>
                    </m:r>
                  </m:oMath>
                </a14:m>
                <a:r>
                  <a:rPr lang="en-US" sz="2800" dirty="0">
                    <a:solidFill>
                      <a:srgbClr val="D1D5DB"/>
                    </a:solidFill>
                    <a:latin typeface="Söhne"/>
                  </a:rPr>
                  <a:t>" loops.</a:t>
                </a:r>
              </a:p>
              <a:p>
                <a:pPr marL="342900" indent="-342900" algn="just">
                  <a:buFont typeface="Arial" panose="020B0604020202020204" pitchFamily="34" charset="0"/>
                  <a:buChar char="•"/>
                </a:pPr>
                <a:r>
                  <a:rPr lang="en-US" sz="2800" dirty="0">
                    <a:solidFill>
                      <a:srgbClr val="D1D5DB"/>
                    </a:solidFill>
                    <a:latin typeface="Söhne"/>
                  </a:rPr>
                  <a:t>A for loop is used to iterate over a sequence of values, such as a list or a range of numbers.</a:t>
                </a:r>
              </a:p>
              <a:p>
                <a:pPr marL="342900" indent="-342900" algn="just">
                  <a:buFont typeface="Arial" panose="020B0604020202020204" pitchFamily="34" charset="0"/>
                  <a:buChar char="•"/>
                </a:pPr>
                <a:r>
                  <a:rPr lang="en-US" sz="2800" dirty="0">
                    <a:solidFill>
                      <a:srgbClr val="D1D5DB"/>
                    </a:solidFill>
                    <a:latin typeface="Söhne"/>
                  </a:rPr>
                  <a:t>A while loop is used to repeat a block of code as long as a certain condition is true.</a:t>
                </a:r>
              </a:p>
            </p:txBody>
          </p:sp>
        </mc:Choice>
        <mc:Fallback>
          <p:sp>
            <p:nvSpPr>
              <p:cNvPr id="7" name="TextBox 6">
                <a:extLst>
                  <a:ext uri="{FF2B5EF4-FFF2-40B4-BE49-F238E27FC236}">
                    <a16:creationId xmlns:a16="http://schemas.microsoft.com/office/drawing/2014/main" id="{E6D6C654-161F-46E7-930D-434A8D30D12C}"/>
                  </a:ext>
                </a:extLst>
              </p:cNvPr>
              <p:cNvSpPr txBox="1">
                <a:spLocks noRot="1" noChangeAspect="1" noMove="1" noResize="1" noEditPoints="1" noAdjustHandles="1" noChangeArrowheads="1" noChangeShapeType="1" noTextEdit="1"/>
              </p:cNvSpPr>
              <p:nvPr/>
            </p:nvSpPr>
            <p:spPr>
              <a:xfrm>
                <a:off x="1031008" y="1874728"/>
                <a:ext cx="10129981" cy="3108543"/>
              </a:xfrm>
              <a:prstGeom prst="rect">
                <a:avLst/>
              </a:prstGeom>
              <a:blipFill>
                <a:blip r:embed="rId4"/>
                <a:stretch>
                  <a:fillRect l="-1083" t="-1965" r="-1264" b="-4912"/>
                </a:stretch>
              </a:blipFill>
            </p:spPr>
            <p:txBody>
              <a:bodyPr/>
              <a:lstStyle/>
              <a:p>
                <a:r>
                  <a:rPr lang="ar-EG">
                    <a:noFill/>
                  </a:rPr>
                  <a:t> </a:t>
                </a:r>
              </a:p>
            </p:txBody>
          </p:sp>
        </mc:Fallback>
      </mc:AlternateContent>
    </p:spTree>
    <p:extLst>
      <p:ext uri="{BB962C8B-B14F-4D97-AF65-F5344CB8AC3E}">
        <p14:creationId xmlns:p14="http://schemas.microsoft.com/office/powerpoint/2010/main" val="57541946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While Loops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D6C654-161F-46E7-930D-434A8D30D12C}"/>
                  </a:ext>
                </a:extLst>
              </p:cNvPr>
              <p:cNvSpPr txBox="1"/>
              <p:nvPr/>
            </p:nvSpPr>
            <p:spPr>
              <a:xfrm>
                <a:off x="1031008" y="1874728"/>
                <a:ext cx="10129981" cy="1815882"/>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In Python, a while loop is written using the "</a:t>
                </a:r>
                <a14:m>
                  <m:oMath xmlns:m="http://schemas.openxmlformats.org/officeDocument/2006/math">
                    <m:r>
                      <a:rPr lang="en-US" sz="2800" b="1" i="1" dirty="0" smtClean="0">
                        <a:solidFill>
                          <a:srgbClr val="D1D5DB"/>
                        </a:solidFill>
                        <a:latin typeface="Cambria Math" panose="02040503050406030204" pitchFamily="18" charset="0"/>
                      </a:rPr>
                      <m:t>𝒘𝒉𝒊𝒍𝒆</m:t>
                    </m:r>
                  </m:oMath>
                </a14:m>
                <a:r>
                  <a:rPr lang="en-US" sz="2800" dirty="0">
                    <a:solidFill>
                      <a:srgbClr val="D1D5DB"/>
                    </a:solidFill>
                    <a:latin typeface="Söhne"/>
                  </a:rPr>
                  <a:t>" keyword, followed by a condition to check, ending with a colon.</a:t>
                </a:r>
              </a:p>
              <a:p>
                <a:pPr marL="342900" indent="-342900" algn="just">
                  <a:buFont typeface="Arial" panose="020B0604020202020204" pitchFamily="34" charset="0"/>
                  <a:buChar char="•"/>
                </a:pPr>
                <a:r>
                  <a:rPr lang="en-US" sz="2800" dirty="0">
                    <a:solidFill>
                      <a:srgbClr val="D1D5DB"/>
                    </a:solidFill>
                    <a:latin typeface="Söhne"/>
                  </a:rPr>
                  <a:t>The code block to be executed as long as the condition is true is indented below the while loop.</a:t>
                </a:r>
              </a:p>
            </p:txBody>
          </p:sp>
        </mc:Choice>
        <mc:Fallback xmlns="">
          <p:sp>
            <p:nvSpPr>
              <p:cNvPr id="7" name="TextBox 6">
                <a:extLst>
                  <a:ext uri="{FF2B5EF4-FFF2-40B4-BE49-F238E27FC236}">
                    <a16:creationId xmlns:a16="http://schemas.microsoft.com/office/drawing/2014/main" id="{E6D6C654-161F-46E7-930D-434A8D30D12C}"/>
                  </a:ext>
                </a:extLst>
              </p:cNvPr>
              <p:cNvSpPr txBox="1">
                <a:spLocks noRot="1" noChangeAspect="1" noMove="1" noResize="1" noEditPoints="1" noAdjustHandles="1" noChangeArrowheads="1" noChangeShapeType="1" noTextEdit="1"/>
              </p:cNvSpPr>
              <p:nvPr/>
            </p:nvSpPr>
            <p:spPr>
              <a:xfrm>
                <a:off x="1031008" y="1874728"/>
                <a:ext cx="10129981" cy="1815882"/>
              </a:xfrm>
              <a:prstGeom prst="rect">
                <a:avLst/>
              </a:prstGeom>
              <a:blipFill>
                <a:blip r:embed="rId4"/>
                <a:stretch>
                  <a:fillRect l="-1083" t="-3367" r="-1264" b="-9091"/>
                </a:stretch>
              </a:blipFill>
            </p:spPr>
            <p:txBody>
              <a:bodyPr/>
              <a:lstStyle/>
              <a:p>
                <a:r>
                  <a:rPr lang="ar-EG">
                    <a:noFill/>
                  </a:rPr>
                  <a:t> </a:t>
                </a:r>
              </a:p>
            </p:txBody>
          </p:sp>
        </mc:Fallback>
      </mc:AlternateContent>
    </p:spTree>
    <p:extLst>
      <p:ext uri="{BB962C8B-B14F-4D97-AF65-F5344CB8AC3E}">
        <p14:creationId xmlns:p14="http://schemas.microsoft.com/office/powerpoint/2010/main" val="6312460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While Loops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D6C654-161F-46E7-930D-434A8D30D12C}"/>
                  </a:ext>
                </a:extLst>
              </p:cNvPr>
              <p:cNvSpPr txBox="1"/>
              <p:nvPr/>
            </p:nvSpPr>
            <p:spPr>
              <a:xfrm>
                <a:off x="1031008" y="1874728"/>
                <a:ext cx="10129981" cy="1815882"/>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In Python, a while loop is written using the "</a:t>
                </a:r>
                <a14:m>
                  <m:oMath xmlns:m="http://schemas.openxmlformats.org/officeDocument/2006/math">
                    <m:r>
                      <a:rPr lang="en-US" sz="2800" b="1" i="1" dirty="0" smtClean="0">
                        <a:solidFill>
                          <a:srgbClr val="D1D5DB"/>
                        </a:solidFill>
                        <a:latin typeface="Cambria Math" panose="02040503050406030204" pitchFamily="18" charset="0"/>
                      </a:rPr>
                      <m:t>𝒘𝒉𝒊𝒍𝒆</m:t>
                    </m:r>
                  </m:oMath>
                </a14:m>
                <a:r>
                  <a:rPr lang="en-US" sz="2800" dirty="0">
                    <a:solidFill>
                      <a:srgbClr val="D1D5DB"/>
                    </a:solidFill>
                    <a:latin typeface="Söhne"/>
                  </a:rPr>
                  <a:t>" keyword, followed by a condition to check, ending with a colon.</a:t>
                </a:r>
              </a:p>
              <a:p>
                <a:pPr marL="342900" indent="-342900" algn="just">
                  <a:buFont typeface="Arial" panose="020B0604020202020204" pitchFamily="34" charset="0"/>
                  <a:buChar char="•"/>
                </a:pPr>
                <a:r>
                  <a:rPr lang="en-US" sz="2800" dirty="0">
                    <a:solidFill>
                      <a:srgbClr val="D1D5DB"/>
                    </a:solidFill>
                    <a:latin typeface="Söhne"/>
                  </a:rPr>
                  <a:t>The code block to be executed as long as the condition is true is indented below the while loop.</a:t>
                </a:r>
              </a:p>
            </p:txBody>
          </p:sp>
        </mc:Choice>
        <mc:Fallback xmlns="">
          <p:sp>
            <p:nvSpPr>
              <p:cNvPr id="7" name="TextBox 6">
                <a:extLst>
                  <a:ext uri="{FF2B5EF4-FFF2-40B4-BE49-F238E27FC236}">
                    <a16:creationId xmlns:a16="http://schemas.microsoft.com/office/drawing/2014/main" id="{E6D6C654-161F-46E7-930D-434A8D30D12C}"/>
                  </a:ext>
                </a:extLst>
              </p:cNvPr>
              <p:cNvSpPr txBox="1">
                <a:spLocks noRot="1" noChangeAspect="1" noMove="1" noResize="1" noEditPoints="1" noAdjustHandles="1" noChangeArrowheads="1" noChangeShapeType="1" noTextEdit="1"/>
              </p:cNvSpPr>
              <p:nvPr/>
            </p:nvSpPr>
            <p:spPr>
              <a:xfrm>
                <a:off x="1031008" y="1874728"/>
                <a:ext cx="10129981" cy="1815882"/>
              </a:xfrm>
              <a:prstGeom prst="rect">
                <a:avLst/>
              </a:prstGeom>
              <a:blipFill>
                <a:blip r:embed="rId4"/>
                <a:stretch>
                  <a:fillRect l="-1083" t="-3367" r="-1264" b="-9091"/>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86AC9C7B-ADA1-4D5D-A10F-08124E03818B}"/>
              </a:ext>
            </a:extLst>
          </p:cNvPr>
          <p:cNvSpPr txBox="1"/>
          <p:nvPr/>
        </p:nvSpPr>
        <p:spPr>
          <a:xfrm>
            <a:off x="1115162" y="4332561"/>
            <a:ext cx="6096000" cy="1815882"/>
          </a:xfrm>
          <a:prstGeom prst="rect">
            <a:avLst/>
          </a:prstGeom>
          <a:noFill/>
        </p:spPr>
        <p:txBody>
          <a:bodyPr wrap="square">
            <a:spAutoFit/>
          </a:bodyPr>
          <a:lstStyle/>
          <a:p>
            <a:r>
              <a:rPr lang="en-US" sz="2800" dirty="0">
                <a:solidFill>
                  <a:srgbClr val="9CDCFE"/>
                </a:solidFill>
                <a:effectLst/>
                <a:latin typeface="Consolas" panose="020B0609020204030204" pitchFamily="49" charset="0"/>
              </a:rPr>
              <a:t>x</a:t>
            </a:r>
            <a:r>
              <a:rPr lang="en-US" sz="2800" dirty="0">
                <a:solidFill>
                  <a:srgbClr val="D4D4D4"/>
                </a:solidFill>
                <a:effectLst/>
                <a:latin typeface="Consolas" panose="020B0609020204030204" pitchFamily="49" charset="0"/>
              </a:rPr>
              <a:t> = </a:t>
            </a:r>
            <a:r>
              <a:rPr lang="en-US" sz="2800" dirty="0">
                <a:solidFill>
                  <a:srgbClr val="B5CEA8"/>
                </a:solidFill>
                <a:effectLst/>
                <a:latin typeface="Consolas" panose="020B0609020204030204" pitchFamily="49" charset="0"/>
              </a:rPr>
              <a:t>1</a:t>
            </a:r>
            <a:endParaRPr lang="en-US" sz="2800" dirty="0">
              <a:solidFill>
                <a:srgbClr val="D4D4D4"/>
              </a:solidFill>
              <a:effectLst/>
              <a:latin typeface="Consolas" panose="020B0609020204030204" pitchFamily="49" charset="0"/>
            </a:endParaRPr>
          </a:p>
          <a:p>
            <a:r>
              <a:rPr lang="en-US" sz="2800" dirty="0">
                <a:solidFill>
                  <a:srgbClr val="C586C0"/>
                </a:solidFill>
                <a:effectLst/>
                <a:latin typeface="Consolas" panose="020B0609020204030204" pitchFamily="49" charset="0"/>
              </a:rPr>
              <a:t>while</a:t>
            </a:r>
            <a:r>
              <a:rPr lang="en-US" sz="2800" dirty="0">
                <a:solidFill>
                  <a:srgbClr val="D4D4D4"/>
                </a:solidFill>
                <a:effectLst/>
                <a:latin typeface="Consolas" panose="020B0609020204030204" pitchFamily="49" charset="0"/>
              </a:rPr>
              <a:t> </a:t>
            </a:r>
            <a:r>
              <a:rPr lang="en-US" sz="2800" dirty="0">
                <a:solidFill>
                  <a:srgbClr val="9CDCFE"/>
                </a:solidFill>
                <a:effectLst/>
                <a:latin typeface="Consolas" panose="020B0609020204030204" pitchFamily="49" charset="0"/>
              </a:rPr>
              <a:t>x</a:t>
            </a:r>
            <a:r>
              <a:rPr lang="en-US" sz="2800" dirty="0">
                <a:solidFill>
                  <a:srgbClr val="D4D4D4"/>
                </a:solidFill>
                <a:effectLst/>
                <a:latin typeface="Consolas" panose="020B0609020204030204" pitchFamily="49" charset="0"/>
              </a:rPr>
              <a:t> &lt; </a:t>
            </a:r>
            <a:r>
              <a:rPr lang="en-US" sz="2800" dirty="0">
                <a:solidFill>
                  <a:srgbClr val="B5CEA8"/>
                </a:solidFill>
                <a:effectLst/>
                <a:latin typeface="Consolas" panose="020B0609020204030204" pitchFamily="49" charset="0"/>
              </a:rPr>
              <a:t>5</a:t>
            </a:r>
            <a:r>
              <a:rPr lang="en-US" sz="2800" dirty="0">
                <a:solidFill>
                  <a:srgbClr val="D4D4D4"/>
                </a:solidFill>
                <a:effectLst/>
                <a:latin typeface="Consolas" panose="020B0609020204030204" pitchFamily="49" charset="0"/>
              </a:rPr>
              <a:t>:</a:t>
            </a:r>
          </a:p>
          <a:p>
            <a:r>
              <a:rPr lang="en-US" sz="2800" dirty="0">
                <a:solidFill>
                  <a:srgbClr val="D4D4D4"/>
                </a:solidFill>
                <a:effectLst/>
                <a:latin typeface="Consolas" panose="020B0609020204030204" pitchFamily="49" charset="0"/>
              </a:rPr>
              <a:t>    </a:t>
            </a:r>
            <a:r>
              <a:rPr lang="en-US" sz="2800" dirty="0">
                <a:solidFill>
                  <a:srgbClr val="DCDCAA"/>
                </a:solidFill>
                <a:effectLst/>
                <a:latin typeface="Consolas" panose="020B0609020204030204" pitchFamily="49" charset="0"/>
              </a:rPr>
              <a:t>print</a:t>
            </a:r>
            <a:r>
              <a:rPr lang="en-US" sz="2800" dirty="0">
                <a:solidFill>
                  <a:srgbClr val="D4D4D4"/>
                </a:solidFill>
                <a:effectLst/>
                <a:latin typeface="Consolas" panose="020B0609020204030204" pitchFamily="49" charset="0"/>
              </a:rPr>
              <a:t>(</a:t>
            </a:r>
            <a:r>
              <a:rPr lang="en-US" sz="2800" dirty="0">
                <a:solidFill>
                  <a:srgbClr val="9CDCFE"/>
                </a:solidFill>
                <a:effectLst/>
                <a:latin typeface="Consolas" panose="020B0609020204030204" pitchFamily="49" charset="0"/>
              </a:rPr>
              <a:t>x</a:t>
            </a:r>
            <a:r>
              <a:rPr lang="en-US" sz="2800" dirty="0">
                <a:solidFill>
                  <a:srgbClr val="D4D4D4"/>
                </a:solidFill>
                <a:effectLst/>
                <a:latin typeface="Consolas" panose="020B0609020204030204" pitchFamily="49" charset="0"/>
              </a:rPr>
              <a:t>)</a:t>
            </a:r>
          </a:p>
          <a:p>
            <a:r>
              <a:rPr lang="en-US" sz="2800" dirty="0">
                <a:solidFill>
                  <a:srgbClr val="D4D4D4"/>
                </a:solidFill>
                <a:effectLst/>
                <a:latin typeface="Consolas" panose="020B0609020204030204" pitchFamily="49" charset="0"/>
              </a:rPr>
              <a:t>    </a:t>
            </a:r>
            <a:r>
              <a:rPr lang="en-US" sz="2800" dirty="0">
                <a:solidFill>
                  <a:srgbClr val="9CDCFE"/>
                </a:solidFill>
                <a:effectLst/>
                <a:latin typeface="Consolas" panose="020B0609020204030204" pitchFamily="49" charset="0"/>
              </a:rPr>
              <a:t>x</a:t>
            </a:r>
            <a:r>
              <a:rPr lang="en-US" sz="2800" dirty="0">
                <a:solidFill>
                  <a:srgbClr val="D4D4D4"/>
                </a:solidFill>
                <a:effectLst/>
                <a:latin typeface="Consolas" panose="020B0609020204030204" pitchFamily="49" charset="0"/>
              </a:rPr>
              <a:t> += </a:t>
            </a:r>
            <a:r>
              <a:rPr lang="en-US" sz="2800" dirty="0">
                <a:solidFill>
                  <a:srgbClr val="B5CEA8"/>
                </a:solidFill>
                <a:effectLst/>
                <a:latin typeface="Consolas" panose="020B0609020204030204" pitchFamily="49" charset="0"/>
              </a:rPr>
              <a:t>1</a:t>
            </a:r>
            <a:endParaRPr lang="en-US" sz="280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5626042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While Loops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D6C654-161F-46E7-930D-434A8D30D12C}"/>
                  </a:ext>
                </a:extLst>
              </p:cNvPr>
              <p:cNvSpPr txBox="1"/>
              <p:nvPr/>
            </p:nvSpPr>
            <p:spPr>
              <a:xfrm>
                <a:off x="1031008" y="1874728"/>
                <a:ext cx="10129981" cy="1815882"/>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In Python, a while loop is written using the "</a:t>
                </a:r>
                <a14:m>
                  <m:oMath xmlns:m="http://schemas.openxmlformats.org/officeDocument/2006/math">
                    <m:r>
                      <a:rPr lang="en-US" sz="2800" b="1" i="1" dirty="0" smtClean="0">
                        <a:solidFill>
                          <a:srgbClr val="D1D5DB"/>
                        </a:solidFill>
                        <a:latin typeface="Cambria Math" panose="02040503050406030204" pitchFamily="18" charset="0"/>
                      </a:rPr>
                      <m:t>𝒘𝒉𝒊𝒍𝒆</m:t>
                    </m:r>
                  </m:oMath>
                </a14:m>
                <a:r>
                  <a:rPr lang="en-US" sz="2800" dirty="0">
                    <a:solidFill>
                      <a:srgbClr val="D1D5DB"/>
                    </a:solidFill>
                    <a:latin typeface="Söhne"/>
                  </a:rPr>
                  <a:t>" keyword, followed by a condition to check, ending with a colon.</a:t>
                </a:r>
              </a:p>
              <a:p>
                <a:pPr marL="342900" indent="-342900" algn="just">
                  <a:buFont typeface="Arial" panose="020B0604020202020204" pitchFamily="34" charset="0"/>
                  <a:buChar char="•"/>
                </a:pPr>
                <a:r>
                  <a:rPr lang="en-US" sz="2800" dirty="0">
                    <a:solidFill>
                      <a:srgbClr val="D1D5DB"/>
                    </a:solidFill>
                    <a:latin typeface="Söhne"/>
                  </a:rPr>
                  <a:t>The code block to be executed as long as the condition is true is indented below the while loop.</a:t>
                </a:r>
              </a:p>
            </p:txBody>
          </p:sp>
        </mc:Choice>
        <mc:Fallback xmlns="">
          <p:sp>
            <p:nvSpPr>
              <p:cNvPr id="7" name="TextBox 6">
                <a:extLst>
                  <a:ext uri="{FF2B5EF4-FFF2-40B4-BE49-F238E27FC236}">
                    <a16:creationId xmlns:a16="http://schemas.microsoft.com/office/drawing/2014/main" id="{E6D6C654-161F-46E7-930D-434A8D30D12C}"/>
                  </a:ext>
                </a:extLst>
              </p:cNvPr>
              <p:cNvSpPr txBox="1">
                <a:spLocks noRot="1" noChangeAspect="1" noMove="1" noResize="1" noEditPoints="1" noAdjustHandles="1" noChangeArrowheads="1" noChangeShapeType="1" noTextEdit="1"/>
              </p:cNvSpPr>
              <p:nvPr/>
            </p:nvSpPr>
            <p:spPr>
              <a:xfrm>
                <a:off x="1031008" y="1874728"/>
                <a:ext cx="10129981" cy="1815882"/>
              </a:xfrm>
              <a:prstGeom prst="rect">
                <a:avLst/>
              </a:prstGeom>
              <a:blipFill>
                <a:blip r:embed="rId4"/>
                <a:stretch>
                  <a:fillRect l="-1083" t="-3367" r="-1264" b="-9091"/>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86AC9C7B-ADA1-4D5D-A10F-08124E03818B}"/>
              </a:ext>
            </a:extLst>
          </p:cNvPr>
          <p:cNvSpPr txBox="1"/>
          <p:nvPr/>
        </p:nvSpPr>
        <p:spPr>
          <a:xfrm>
            <a:off x="1115162" y="3690610"/>
            <a:ext cx="6096000" cy="1569660"/>
          </a:xfrm>
          <a:prstGeom prst="rect">
            <a:avLst/>
          </a:prstGeom>
          <a:noFill/>
        </p:spPr>
        <p:txBody>
          <a:bodyPr wrap="square">
            <a:spAutoFit/>
          </a:bodyPr>
          <a:lstStyle/>
          <a:p>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1</a:t>
            </a:r>
            <a:endParaRPr lang="en-US" sz="2400" b="0" dirty="0">
              <a:solidFill>
                <a:srgbClr val="D4D4D4"/>
              </a:solidFill>
              <a:effectLst/>
              <a:latin typeface="Consolas" panose="020B0609020204030204" pitchFamily="49" charset="0"/>
            </a:endParaRPr>
          </a:p>
          <a:p>
            <a:r>
              <a:rPr lang="en-US" sz="2400" b="0" dirty="0">
                <a:solidFill>
                  <a:srgbClr val="C586C0"/>
                </a:solidFill>
                <a:effectLst/>
                <a:latin typeface="Consolas" panose="020B0609020204030204" pitchFamily="49" charset="0"/>
              </a:rPr>
              <a:t>while</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&lt; </a:t>
            </a:r>
            <a:r>
              <a:rPr lang="en-US" sz="2400" b="0" dirty="0">
                <a:solidFill>
                  <a:srgbClr val="B5CEA8"/>
                </a:solidFill>
                <a:effectLst/>
                <a:latin typeface="Consolas" panose="020B0609020204030204" pitchFamily="49" charset="0"/>
              </a:rPr>
              <a:t>5</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1</a:t>
            </a:r>
            <a:endParaRPr lang="en-US" sz="2400" b="0" dirty="0">
              <a:solidFill>
                <a:srgbClr val="D4D4D4"/>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B0B99F12-462A-48B5-9FAF-6F86C8DD0CBA}"/>
              </a:ext>
            </a:extLst>
          </p:cNvPr>
          <p:cNvSpPr txBox="1"/>
          <p:nvPr/>
        </p:nvSpPr>
        <p:spPr>
          <a:xfrm>
            <a:off x="1115162" y="5260270"/>
            <a:ext cx="5514238" cy="1569660"/>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1</a:t>
            </a:r>
          </a:p>
          <a:p>
            <a:r>
              <a:rPr lang="en-US" sz="2400" dirty="0">
                <a:solidFill>
                  <a:srgbClr val="D4D4D4"/>
                </a:solidFill>
                <a:latin typeface="Consolas" panose="020B0609020204030204" pitchFamily="49" charset="0"/>
              </a:rPr>
              <a:t>   2</a:t>
            </a:r>
          </a:p>
          <a:p>
            <a:r>
              <a:rPr lang="en-US" sz="2400" dirty="0">
                <a:solidFill>
                  <a:srgbClr val="D4D4D4"/>
                </a:solidFill>
                <a:latin typeface="Consolas" panose="020B0609020204030204" pitchFamily="49" charset="0"/>
              </a:rPr>
              <a:t>   3</a:t>
            </a:r>
          </a:p>
          <a:p>
            <a:r>
              <a:rPr lang="en-US" sz="2400" dirty="0">
                <a:solidFill>
                  <a:srgbClr val="D4D4D4"/>
                </a:solidFill>
                <a:latin typeface="Consolas" panose="020B0609020204030204" pitchFamily="49" charset="0"/>
              </a:rPr>
              <a:t>   4</a:t>
            </a:r>
            <a:endParaRPr lang="ar-EG" sz="2400" dirty="0"/>
          </a:p>
        </p:txBody>
      </p:sp>
    </p:spTree>
    <p:extLst>
      <p:ext uri="{BB962C8B-B14F-4D97-AF65-F5344CB8AC3E}">
        <p14:creationId xmlns:p14="http://schemas.microsoft.com/office/powerpoint/2010/main" val="249806110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While Loops</a:t>
            </a:r>
          </a:p>
        </p:txBody>
      </p:sp>
      <p:sp>
        <p:nvSpPr>
          <p:cNvPr id="9" name="TextBox 8">
            <a:extLst>
              <a:ext uri="{FF2B5EF4-FFF2-40B4-BE49-F238E27FC236}">
                <a16:creationId xmlns:a16="http://schemas.microsoft.com/office/drawing/2014/main" id="{86AC9C7B-ADA1-4D5D-A10F-08124E03818B}"/>
              </a:ext>
            </a:extLst>
          </p:cNvPr>
          <p:cNvSpPr txBox="1"/>
          <p:nvPr/>
        </p:nvSpPr>
        <p:spPr>
          <a:xfrm>
            <a:off x="1544524" y="2274838"/>
            <a:ext cx="6096000" cy="2554545"/>
          </a:xfrm>
          <a:prstGeom prst="rect">
            <a:avLst/>
          </a:prstGeom>
          <a:noFill/>
        </p:spPr>
        <p:txBody>
          <a:bodyPr wrap="square">
            <a:spAutoFit/>
          </a:bodyPr>
          <a:lstStyle/>
          <a:p>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a:t>
            </a:r>
            <a:endParaRPr lang="en-US" sz="4000" b="0" dirty="0">
              <a:solidFill>
                <a:srgbClr val="D4D4D4"/>
              </a:solidFill>
              <a:effectLst/>
              <a:latin typeface="Consolas" panose="020B0609020204030204" pitchFamily="49" charset="0"/>
            </a:endParaRPr>
          </a:p>
          <a:p>
            <a:r>
              <a:rPr lang="en-US" sz="4000" b="0" dirty="0">
                <a:solidFill>
                  <a:srgbClr val="C586C0"/>
                </a:solidFill>
                <a:effectLst/>
                <a:latin typeface="Consolas" panose="020B0609020204030204" pitchFamily="49" charset="0"/>
              </a:rPr>
              <a:t>while</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&lt; </a:t>
            </a:r>
            <a:r>
              <a:rPr lang="en-US" sz="4000" b="0" dirty="0">
                <a:solidFill>
                  <a:srgbClr val="B5CEA8"/>
                </a:solidFill>
                <a:effectLst/>
                <a:latin typeface="Consolas" panose="020B0609020204030204" pitchFamily="49" charset="0"/>
              </a:rPr>
              <a:t>5</a:t>
            </a:r>
            <a:r>
              <a:rPr lang="en-US" sz="4000" b="0" dirty="0">
                <a:solidFill>
                  <a:srgbClr val="D4D4D4"/>
                </a:solidFill>
                <a:effectLst/>
                <a:latin typeface="Consolas" panose="020B0609020204030204" pitchFamily="49" charset="0"/>
              </a:rPr>
              <a:t>:</a:t>
            </a:r>
          </a:p>
          <a:p>
            <a:r>
              <a:rPr lang="en-US" sz="4000" b="0" dirty="0">
                <a:solidFill>
                  <a:srgbClr val="D4D4D4"/>
                </a:solidFill>
                <a:effectLst/>
                <a:latin typeface="Consolas" panose="020B0609020204030204" pitchFamily="49" charset="0"/>
              </a:rPr>
              <a:t>    </a:t>
            </a:r>
            <a:r>
              <a:rPr lang="en-US" sz="4000" b="0" dirty="0">
                <a:solidFill>
                  <a:srgbClr val="DCDCAA"/>
                </a:solidFill>
                <a:effectLst/>
                <a:latin typeface="Consolas" panose="020B0609020204030204" pitchFamily="49" charset="0"/>
              </a:rPr>
              <a:t>print</a:t>
            </a:r>
            <a:r>
              <a:rPr lang="en-US" sz="4000" b="0" dirty="0">
                <a:solidFill>
                  <a:srgbClr val="D4D4D4"/>
                </a:solidFill>
                <a:effectLst/>
                <a:latin typeface="Consolas" panose="020B0609020204030204" pitchFamily="49" charset="0"/>
              </a:rPr>
              <a:t>(</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a:t>
            </a:r>
          </a:p>
          <a:p>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a:t>
            </a:r>
            <a:endParaRPr lang="en-US" sz="4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469577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While Loops</a:t>
            </a:r>
          </a:p>
        </p:txBody>
      </p:sp>
      <p:sp>
        <p:nvSpPr>
          <p:cNvPr id="9" name="TextBox 8">
            <a:extLst>
              <a:ext uri="{FF2B5EF4-FFF2-40B4-BE49-F238E27FC236}">
                <a16:creationId xmlns:a16="http://schemas.microsoft.com/office/drawing/2014/main" id="{86AC9C7B-ADA1-4D5D-A10F-08124E03818B}"/>
              </a:ext>
            </a:extLst>
          </p:cNvPr>
          <p:cNvSpPr txBox="1"/>
          <p:nvPr/>
        </p:nvSpPr>
        <p:spPr>
          <a:xfrm>
            <a:off x="1544524" y="2274838"/>
            <a:ext cx="6096000" cy="2554545"/>
          </a:xfrm>
          <a:prstGeom prst="rect">
            <a:avLst/>
          </a:prstGeom>
          <a:noFill/>
        </p:spPr>
        <p:txBody>
          <a:bodyPr wrap="square">
            <a:spAutoFit/>
          </a:bodyPr>
          <a:lstStyle/>
          <a:p>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a:t>
            </a:r>
            <a:endParaRPr lang="en-US" sz="4000" b="0" dirty="0">
              <a:solidFill>
                <a:srgbClr val="D4D4D4"/>
              </a:solidFill>
              <a:effectLst/>
              <a:latin typeface="Consolas" panose="020B0609020204030204" pitchFamily="49" charset="0"/>
            </a:endParaRPr>
          </a:p>
          <a:p>
            <a:r>
              <a:rPr lang="en-US" sz="4000" b="0" dirty="0">
                <a:solidFill>
                  <a:srgbClr val="C586C0"/>
                </a:solidFill>
                <a:effectLst/>
                <a:latin typeface="Consolas" panose="020B0609020204030204" pitchFamily="49" charset="0"/>
              </a:rPr>
              <a:t>while</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&lt; </a:t>
            </a:r>
            <a:r>
              <a:rPr lang="en-US" sz="4000" b="0" dirty="0">
                <a:solidFill>
                  <a:srgbClr val="B5CEA8"/>
                </a:solidFill>
                <a:effectLst/>
                <a:latin typeface="Consolas" panose="020B0609020204030204" pitchFamily="49" charset="0"/>
              </a:rPr>
              <a:t>5 </a:t>
            </a:r>
            <a:r>
              <a:rPr lang="en-US" sz="4000" b="0" dirty="0">
                <a:solidFill>
                  <a:srgbClr val="D4D4D4"/>
                </a:solidFill>
                <a:effectLst/>
                <a:latin typeface="Consolas" panose="020B0609020204030204" pitchFamily="49" charset="0"/>
              </a:rPr>
              <a:t>:</a:t>
            </a:r>
          </a:p>
          <a:p>
            <a:r>
              <a:rPr lang="en-US" sz="4000" b="0" dirty="0">
                <a:solidFill>
                  <a:srgbClr val="D4D4D4"/>
                </a:solidFill>
                <a:effectLst/>
                <a:latin typeface="Consolas" panose="020B0609020204030204" pitchFamily="49" charset="0"/>
              </a:rPr>
              <a:t>    </a:t>
            </a:r>
            <a:r>
              <a:rPr lang="en-US" sz="4000" b="0" dirty="0">
                <a:solidFill>
                  <a:srgbClr val="DCDCAA"/>
                </a:solidFill>
                <a:effectLst/>
                <a:latin typeface="Consolas" panose="020B0609020204030204" pitchFamily="49" charset="0"/>
              </a:rPr>
              <a:t>print</a:t>
            </a:r>
            <a:r>
              <a:rPr lang="en-US" sz="4000" b="0" dirty="0">
                <a:solidFill>
                  <a:srgbClr val="D4D4D4"/>
                </a:solidFill>
                <a:effectLst/>
                <a:latin typeface="Consolas" panose="020B0609020204030204" pitchFamily="49" charset="0"/>
              </a:rPr>
              <a:t>(</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a:t>
            </a:r>
          </a:p>
          <a:p>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x</a:t>
            </a:r>
            <a:r>
              <a:rPr lang="en-US" sz="4000" b="0" dirty="0">
                <a:solidFill>
                  <a:srgbClr val="D4D4D4"/>
                </a:solidFill>
                <a:effectLst/>
                <a:latin typeface="Consolas" panose="020B0609020204030204" pitchFamily="49" charset="0"/>
              </a:rPr>
              <a:t> += </a:t>
            </a:r>
            <a:r>
              <a:rPr lang="en-US" sz="4000" b="0" dirty="0">
                <a:solidFill>
                  <a:srgbClr val="B5CEA8"/>
                </a:solidFill>
                <a:effectLst/>
                <a:latin typeface="Consolas" panose="020B0609020204030204" pitchFamily="49" charset="0"/>
              </a:rPr>
              <a:t>1</a:t>
            </a:r>
            <a:endParaRPr lang="en-US" sz="4000" b="0" dirty="0">
              <a:solidFill>
                <a:srgbClr val="D4D4D4"/>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6D26808D-C16F-4786-B97C-343D4BF664CE}"/>
              </a:ext>
            </a:extLst>
          </p:cNvPr>
          <p:cNvSpPr/>
          <p:nvPr/>
        </p:nvSpPr>
        <p:spPr>
          <a:xfrm>
            <a:off x="1544524" y="2976197"/>
            <a:ext cx="1579676" cy="50373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Rectangle: Rounded Corners 6">
            <a:extLst>
              <a:ext uri="{FF2B5EF4-FFF2-40B4-BE49-F238E27FC236}">
                <a16:creationId xmlns:a16="http://schemas.microsoft.com/office/drawing/2014/main" id="{C7C6A033-4CEC-490D-8B4C-105E7676D41B}"/>
              </a:ext>
            </a:extLst>
          </p:cNvPr>
          <p:cNvSpPr/>
          <p:nvPr/>
        </p:nvSpPr>
        <p:spPr>
          <a:xfrm>
            <a:off x="2334362" y="1657317"/>
            <a:ext cx="3507638" cy="65944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0" name="Connector: Curved 9">
            <a:extLst>
              <a:ext uri="{FF2B5EF4-FFF2-40B4-BE49-F238E27FC236}">
                <a16:creationId xmlns:a16="http://schemas.microsoft.com/office/drawing/2014/main" id="{9C2A53ED-B905-4277-83AB-0493DFB96355}"/>
              </a:ext>
            </a:extLst>
          </p:cNvPr>
          <p:cNvCxnSpPr>
            <a:cxnSpLocks/>
            <a:stCxn id="6" idx="1"/>
            <a:endCxn id="7" idx="1"/>
          </p:cNvCxnSpPr>
          <p:nvPr/>
        </p:nvCxnSpPr>
        <p:spPr>
          <a:xfrm rot="10800000" flipH="1">
            <a:off x="1544524" y="1987038"/>
            <a:ext cx="789838" cy="1241029"/>
          </a:xfrm>
          <a:prstGeom prst="curvedConnector3">
            <a:avLst>
              <a:gd name="adj1" fmla="val -28943"/>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D71EE46-F064-4A37-AEC0-41E281D04DA7}"/>
              </a:ext>
            </a:extLst>
          </p:cNvPr>
          <p:cNvSpPr/>
          <p:nvPr/>
        </p:nvSpPr>
        <p:spPr>
          <a:xfrm>
            <a:off x="2692400" y="3594522"/>
            <a:ext cx="2324100" cy="121340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Rectangle: Rounded Corners 21">
            <a:extLst>
              <a:ext uri="{FF2B5EF4-FFF2-40B4-BE49-F238E27FC236}">
                <a16:creationId xmlns:a16="http://schemas.microsoft.com/office/drawing/2014/main" id="{B0AF7CDE-7F5F-4111-BE12-3BE13913A6F5}"/>
              </a:ext>
            </a:extLst>
          </p:cNvPr>
          <p:cNvSpPr/>
          <p:nvPr/>
        </p:nvSpPr>
        <p:spPr>
          <a:xfrm>
            <a:off x="5235871" y="4541243"/>
            <a:ext cx="5387971" cy="65944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23" name="Connector: Curved 22">
            <a:extLst>
              <a:ext uri="{FF2B5EF4-FFF2-40B4-BE49-F238E27FC236}">
                <a16:creationId xmlns:a16="http://schemas.microsoft.com/office/drawing/2014/main" id="{D3C042AE-D868-4822-B5F9-247B7DC3A35B}"/>
              </a:ext>
            </a:extLst>
          </p:cNvPr>
          <p:cNvCxnSpPr>
            <a:cxnSpLocks/>
            <a:stCxn id="21" idx="2"/>
            <a:endCxn id="22" idx="2"/>
          </p:cNvCxnSpPr>
          <p:nvPr/>
        </p:nvCxnSpPr>
        <p:spPr>
          <a:xfrm rot="16200000" flipH="1">
            <a:off x="5695777" y="2966602"/>
            <a:ext cx="392753" cy="4075407"/>
          </a:xfrm>
          <a:prstGeom prst="curvedConnector3">
            <a:avLst>
              <a:gd name="adj1" fmla="val 158205"/>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D35ED2F3-13D5-4C00-B900-2C385F8CAA32}"/>
              </a:ext>
            </a:extLst>
          </p:cNvPr>
          <p:cNvSpPr/>
          <p:nvPr/>
        </p:nvSpPr>
        <p:spPr>
          <a:xfrm>
            <a:off x="3190282" y="2976198"/>
            <a:ext cx="1579676" cy="50373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49" name="Rectangle: Rounded Corners 48">
            <a:extLst>
              <a:ext uri="{FF2B5EF4-FFF2-40B4-BE49-F238E27FC236}">
                <a16:creationId xmlns:a16="http://schemas.microsoft.com/office/drawing/2014/main" id="{CFE0810E-50C7-4B6F-BA3F-DD545FFF1D52}"/>
              </a:ext>
            </a:extLst>
          </p:cNvPr>
          <p:cNvSpPr/>
          <p:nvPr/>
        </p:nvSpPr>
        <p:spPr>
          <a:xfrm>
            <a:off x="7480300" y="1657317"/>
            <a:ext cx="2870566" cy="65944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50" name="Connector: Curved 49">
            <a:extLst>
              <a:ext uri="{FF2B5EF4-FFF2-40B4-BE49-F238E27FC236}">
                <a16:creationId xmlns:a16="http://schemas.microsoft.com/office/drawing/2014/main" id="{4812C7EE-3F2E-457D-B312-DAFEAAFF9C13}"/>
              </a:ext>
            </a:extLst>
          </p:cNvPr>
          <p:cNvCxnSpPr>
            <a:cxnSpLocks/>
            <a:stCxn id="48" idx="0"/>
            <a:endCxn id="49" idx="2"/>
          </p:cNvCxnSpPr>
          <p:nvPr/>
        </p:nvCxnSpPr>
        <p:spPr>
          <a:xfrm rot="5400000" flipH="1" flipV="1">
            <a:off x="6118131" y="178747"/>
            <a:ext cx="659441" cy="4935463"/>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8BE682EB-ED1F-4424-B51D-3A088E82D480}"/>
              </a:ext>
            </a:extLst>
          </p:cNvPr>
          <p:cNvSpPr/>
          <p:nvPr/>
        </p:nvSpPr>
        <p:spPr>
          <a:xfrm>
            <a:off x="5025693" y="2976197"/>
            <a:ext cx="210180" cy="50373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68" name="Rectangle: Rounded Corners 67">
            <a:extLst>
              <a:ext uri="{FF2B5EF4-FFF2-40B4-BE49-F238E27FC236}">
                <a16:creationId xmlns:a16="http://schemas.microsoft.com/office/drawing/2014/main" id="{87DE7A68-89C5-4C49-ADC0-9F451C0E2A42}"/>
              </a:ext>
            </a:extLst>
          </p:cNvPr>
          <p:cNvSpPr/>
          <p:nvPr/>
        </p:nvSpPr>
        <p:spPr>
          <a:xfrm>
            <a:off x="7175503" y="3275965"/>
            <a:ext cx="4508498" cy="97754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69" name="Connector: Curved 68">
            <a:extLst>
              <a:ext uri="{FF2B5EF4-FFF2-40B4-BE49-F238E27FC236}">
                <a16:creationId xmlns:a16="http://schemas.microsoft.com/office/drawing/2014/main" id="{7F424952-B2AB-439E-AA5F-E4AD1845AEC8}"/>
              </a:ext>
            </a:extLst>
          </p:cNvPr>
          <p:cNvCxnSpPr>
            <a:cxnSpLocks/>
            <a:stCxn id="67" idx="3"/>
            <a:endCxn id="68" idx="1"/>
          </p:cNvCxnSpPr>
          <p:nvPr/>
        </p:nvCxnSpPr>
        <p:spPr>
          <a:xfrm>
            <a:off x="5235873" y="3228065"/>
            <a:ext cx="1939630" cy="536670"/>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89" name="Left Brace 88">
            <a:extLst>
              <a:ext uri="{FF2B5EF4-FFF2-40B4-BE49-F238E27FC236}">
                <a16:creationId xmlns:a16="http://schemas.microsoft.com/office/drawing/2014/main" id="{1151ACE2-7E9B-4994-8C0B-3FA898A6441B}"/>
              </a:ext>
            </a:extLst>
          </p:cNvPr>
          <p:cNvSpPr/>
          <p:nvPr/>
        </p:nvSpPr>
        <p:spPr>
          <a:xfrm rot="16200000">
            <a:off x="2042582" y="4433500"/>
            <a:ext cx="330479" cy="919976"/>
          </a:xfrm>
          <a:prstGeom prst="leftBrace">
            <a:avLst>
              <a:gd name="adj1" fmla="val 40278"/>
              <a:gd name="adj2" fmla="val 4977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p:sp>
        <p:nvSpPr>
          <p:cNvPr id="90" name="Rectangle: Rounded Corners 89">
            <a:extLst>
              <a:ext uri="{FF2B5EF4-FFF2-40B4-BE49-F238E27FC236}">
                <a16:creationId xmlns:a16="http://schemas.microsoft.com/office/drawing/2014/main" id="{A82D9BD1-3AF1-4FCC-87F9-10AF67B1C892}"/>
              </a:ext>
            </a:extLst>
          </p:cNvPr>
          <p:cNvSpPr/>
          <p:nvPr/>
        </p:nvSpPr>
        <p:spPr>
          <a:xfrm>
            <a:off x="5517851" y="5819430"/>
            <a:ext cx="2447078" cy="82023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91" name="Connector: Curved 90">
            <a:extLst>
              <a:ext uri="{FF2B5EF4-FFF2-40B4-BE49-F238E27FC236}">
                <a16:creationId xmlns:a16="http://schemas.microsoft.com/office/drawing/2014/main" id="{C29EF8D2-2A35-491D-8B13-C0DCB81D9CDD}"/>
              </a:ext>
            </a:extLst>
          </p:cNvPr>
          <p:cNvCxnSpPr>
            <a:cxnSpLocks/>
            <a:stCxn id="89" idx="1"/>
            <a:endCxn id="90" idx="1"/>
          </p:cNvCxnSpPr>
          <p:nvPr/>
        </p:nvCxnSpPr>
        <p:spPr>
          <a:xfrm rot="16200000" flipH="1">
            <a:off x="3276412" y="3988105"/>
            <a:ext cx="1170817" cy="3312062"/>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059906B-1D93-4827-8273-24774C4BEB0F}"/>
              </a:ext>
            </a:extLst>
          </p:cNvPr>
          <p:cNvSpPr txBox="1"/>
          <p:nvPr/>
        </p:nvSpPr>
        <p:spPr>
          <a:xfrm>
            <a:off x="4785000" y="5937158"/>
            <a:ext cx="3912781" cy="584775"/>
          </a:xfrm>
          <a:prstGeom prst="rect">
            <a:avLst/>
          </a:prstGeom>
          <a:noFill/>
        </p:spPr>
        <p:txBody>
          <a:bodyPr wrap="square" rtlCol="1">
            <a:spAutoFit/>
          </a:bodyPr>
          <a:lstStyle/>
          <a:p>
            <a:pPr algn="ctr"/>
            <a:r>
              <a:rPr lang="en-US" sz="3200" b="1" dirty="0">
                <a:solidFill>
                  <a:schemeClr val="lt1"/>
                </a:solidFill>
              </a:rPr>
              <a:t>Indentation</a:t>
            </a:r>
            <a:endParaRPr lang="ar-EG" sz="3200" b="1" dirty="0">
              <a:solidFill>
                <a:schemeClr val="lt1"/>
              </a:solidFill>
            </a:endParaRPr>
          </a:p>
        </p:txBody>
      </p:sp>
      <p:sp>
        <p:nvSpPr>
          <p:cNvPr id="94" name="TextBox 93">
            <a:extLst>
              <a:ext uri="{FF2B5EF4-FFF2-40B4-BE49-F238E27FC236}">
                <a16:creationId xmlns:a16="http://schemas.microsoft.com/office/drawing/2014/main" id="{B0B8C0B1-2305-4910-B5CB-B04372262A1E}"/>
              </a:ext>
            </a:extLst>
          </p:cNvPr>
          <p:cNvSpPr txBox="1"/>
          <p:nvPr/>
        </p:nvSpPr>
        <p:spPr>
          <a:xfrm>
            <a:off x="2131790" y="1681125"/>
            <a:ext cx="3912781" cy="584775"/>
          </a:xfrm>
          <a:prstGeom prst="rect">
            <a:avLst/>
          </a:prstGeom>
          <a:noFill/>
        </p:spPr>
        <p:txBody>
          <a:bodyPr wrap="square" rtlCol="1">
            <a:spAutoFit/>
          </a:bodyPr>
          <a:lstStyle/>
          <a:p>
            <a:pPr algn="ctr"/>
            <a:r>
              <a:rPr lang="en-US" sz="3200" b="1" dirty="0">
                <a:solidFill>
                  <a:schemeClr val="lt1"/>
                </a:solidFill>
              </a:rPr>
              <a:t>Built in keyword</a:t>
            </a:r>
            <a:endParaRPr lang="ar-EG" sz="3200" b="1" dirty="0">
              <a:solidFill>
                <a:schemeClr val="lt1"/>
              </a:solidFill>
            </a:endParaRPr>
          </a:p>
        </p:txBody>
      </p:sp>
      <p:sp>
        <p:nvSpPr>
          <p:cNvPr id="95" name="TextBox 94">
            <a:extLst>
              <a:ext uri="{FF2B5EF4-FFF2-40B4-BE49-F238E27FC236}">
                <a16:creationId xmlns:a16="http://schemas.microsoft.com/office/drawing/2014/main" id="{A9AD4928-5529-4177-8882-272EA8B0737A}"/>
              </a:ext>
            </a:extLst>
          </p:cNvPr>
          <p:cNvSpPr txBox="1"/>
          <p:nvPr/>
        </p:nvSpPr>
        <p:spPr>
          <a:xfrm>
            <a:off x="7480300" y="1671774"/>
            <a:ext cx="2870566" cy="584775"/>
          </a:xfrm>
          <a:prstGeom prst="rect">
            <a:avLst/>
          </a:prstGeom>
          <a:noFill/>
        </p:spPr>
        <p:txBody>
          <a:bodyPr wrap="square" rtlCol="1">
            <a:spAutoFit/>
          </a:bodyPr>
          <a:lstStyle/>
          <a:p>
            <a:pPr algn="ctr"/>
            <a:r>
              <a:rPr lang="en-US" sz="3200" b="1" dirty="0">
                <a:solidFill>
                  <a:schemeClr val="lt1"/>
                </a:solidFill>
              </a:rPr>
              <a:t>The condition</a:t>
            </a:r>
            <a:endParaRPr lang="ar-EG" sz="3200" b="1" dirty="0">
              <a:solidFill>
                <a:schemeClr val="lt1"/>
              </a:solidFill>
            </a:endParaRPr>
          </a:p>
        </p:txBody>
      </p:sp>
      <p:sp>
        <p:nvSpPr>
          <p:cNvPr id="96" name="TextBox 95">
            <a:extLst>
              <a:ext uri="{FF2B5EF4-FFF2-40B4-BE49-F238E27FC236}">
                <a16:creationId xmlns:a16="http://schemas.microsoft.com/office/drawing/2014/main" id="{334DD0CA-C7B9-4C9C-B6CA-33A06A8957D9}"/>
              </a:ext>
            </a:extLst>
          </p:cNvPr>
          <p:cNvSpPr txBox="1"/>
          <p:nvPr/>
        </p:nvSpPr>
        <p:spPr>
          <a:xfrm>
            <a:off x="5235871" y="4614060"/>
            <a:ext cx="5387972" cy="523220"/>
          </a:xfrm>
          <a:prstGeom prst="rect">
            <a:avLst/>
          </a:prstGeom>
          <a:noFill/>
        </p:spPr>
        <p:txBody>
          <a:bodyPr wrap="square" rtlCol="1">
            <a:spAutoFit/>
          </a:bodyPr>
          <a:lstStyle/>
          <a:p>
            <a:pPr algn="ctr"/>
            <a:r>
              <a:rPr lang="en-US" sz="2800" b="1" dirty="0">
                <a:solidFill>
                  <a:schemeClr val="lt1"/>
                </a:solidFill>
              </a:rPr>
              <a:t>The peace of code to be repeated</a:t>
            </a:r>
            <a:endParaRPr lang="ar-EG" sz="2800" b="1" dirty="0">
              <a:solidFill>
                <a:schemeClr val="lt1"/>
              </a:solidFill>
            </a:endParaRPr>
          </a:p>
        </p:txBody>
      </p:sp>
      <p:sp>
        <p:nvSpPr>
          <p:cNvPr id="110" name="TextBox 109">
            <a:extLst>
              <a:ext uri="{FF2B5EF4-FFF2-40B4-BE49-F238E27FC236}">
                <a16:creationId xmlns:a16="http://schemas.microsoft.com/office/drawing/2014/main" id="{2F60F857-22E7-4EA3-BA2C-50C1C69847D4}"/>
              </a:ext>
            </a:extLst>
          </p:cNvPr>
          <p:cNvSpPr txBox="1"/>
          <p:nvPr/>
        </p:nvSpPr>
        <p:spPr>
          <a:xfrm>
            <a:off x="7175503" y="3286078"/>
            <a:ext cx="4508498" cy="954107"/>
          </a:xfrm>
          <a:prstGeom prst="rect">
            <a:avLst/>
          </a:prstGeom>
          <a:noFill/>
        </p:spPr>
        <p:txBody>
          <a:bodyPr wrap="square" rtlCol="1">
            <a:spAutoFit/>
          </a:bodyPr>
          <a:lstStyle/>
          <a:p>
            <a:pPr algn="ctr"/>
            <a:r>
              <a:rPr lang="en-US" sz="2800" b="1" dirty="0">
                <a:solidFill>
                  <a:schemeClr val="lt1"/>
                </a:solidFill>
              </a:rPr>
              <a:t>A colon represents the end of the condition</a:t>
            </a:r>
            <a:endParaRPr lang="ar-EG" sz="2800" b="1" dirty="0">
              <a:solidFill>
                <a:schemeClr val="lt1"/>
              </a:solidFill>
            </a:endParaRPr>
          </a:p>
        </p:txBody>
      </p:sp>
    </p:spTree>
    <p:extLst>
      <p:ext uri="{BB962C8B-B14F-4D97-AF65-F5344CB8AC3E}">
        <p14:creationId xmlns:p14="http://schemas.microsoft.com/office/powerpoint/2010/main" val="124855771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heel(1)">
                                      <p:cBhvr>
                                        <p:cTn id="23" dur="500"/>
                                        <p:tgtEl>
                                          <p:spTgt spid="48"/>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heel(1)">
                                      <p:cBhvr>
                                        <p:cTn id="31" dur="500"/>
                                        <p:tgtEl>
                                          <p:spTgt spid="4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fade">
                                      <p:cBhvr>
                                        <p:cTn id="35" dur="500"/>
                                        <p:tgtEl>
                                          <p:spTgt spid="95"/>
                                        </p:tgtEl>
                                      </p:cBhvr>
                                    </p:animEffect>
                                  </p:childTnLst>
                                </p:cTn>
                              </p:par>
                            </p:childTnLst>
                          </p:cTn>
                        </p:par>
                        <p:par>
                          <p:cTn id="36" fill="hold">
                            <p:stCondLst>
                              <p:cond delay="4000"/>
                            </p:stCondLst>
                            <p:childTnLst>
                              <p:par>
                                <p:cTn id="37" presetID="21" presetClass="entr" presetSubtype="1"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heel(1)">
                                      <p:cBhvr>
                                        <p:cTn id="39" dur="500"/>
                                        <p:tgtEl>
                                          <p:spTgt spid="67"/>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left)">
                                      <p:cBhvr>
                                        <p:cTn id="43" dur="500"/>
                                        <p:tgtEl>
                                          <p:spTgt spid="69"/>
                                        </p:tgtEl>
                                      </p:cBhvr>
                                    </p:animEffect>
                                  </p:childTnLst>
                                </p:cTn>
                              </p:par>
                            </p:childTnLst>
                          </p:cTn>
                        </p:par>
                        <p:par>
                          <p:cTn id="44" fill="hold">
                            <p:stCondLst>
                              <p:cond delay="5000"/>
                            </p:stCondLst>
                            <p:childTnLst>
                              <p:par>
                                <p:cTn id="45" presetID="21" presetClass="entr" presetSubtype="1" fill="hold" grpId="0" nodeType="after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heel(1)">
                                      <p:cBhvr>
                                        <p:cTn id="47" dur="500"/>
                                        <p:tgtEl>
                                          <p:spTgt spid="68"/>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fade">
                                      <p:cBhvr>
                                        <p:cTn id="51" dur="500"/>
                                        <p:tgtEl>
                                          <p:spTgt spid="110"/>
                                        </p:tgtEl>
                                      </p:cBhvr>
                                    </p:animEffect>
                                  </p:childTnLst>
                                </p:cTn>
                              </p:par>
                            </p:childTnLst>
                          </p:cTn>
                        </p:par>
                        <p:par>
                          <p:cTn id="52" fill="hold">
                            <p:stCondLst>
                              <p:cond delay="6000"/>
                            </p:stCondLst>
                            <p:childTnLst>
                              <p:par>
                                <p:cTn id="53" presetID="16" presetClass="entr" presetSubtype="2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barn(inVertical)">
                                      <p:cBhvr>
                                        <p:cTn id="55" dur="500"/>
                                        <p:tgtEl>
                                          <p:spTgt spid="89"/>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up)">
                                      <p:cBhvr>
                                        <p:cTn id="59" dur="500"/>
                                        <p:tgtEl>
                                          <p:spTgt spid="91"/>
                                        </p:tgtEl>
                                      </p:cBhvr>
                                    </p:animEffect>
                                  </p:childTnLst>
                                </p:cTn>
                              </p:par>
                            </p:childTnLst>
                          </p:cTn>
                        </p:par>
                        <p:par>
                          <p:cTn id="60" fill="hold">
                            <p:stCondLst>
                              <p:cond delay="7000"/>
                            </p:stCondLst>
                            <p:childTnLst>
                              <p:par>
                                <p:cTn id="61" presetID="21" presetClass="entr" presetSubtype="1"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heel(1)">
                                      <p:cBhvr>
                                        <p:cTn id="63" dur="500"/>
                                        <p:tgtEl>
                                          <p:spTgt spid="90"/>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fade">
                                      <p:cBhvr>
                                        <p:cTn id="67" dur="500"/>
                                        <p:tgtEl>
                                          <p:spTgt spid="92"/>
                                        </p:tgtEl>
                                      </p:cBhvr>
                                    </p:animEffect>
                                  </p:childTnLst>
                                </p:cTn>
                              </p:par>
                            </p:childTnLst>
                          </p:cTn>
                        </p:par>
                        <p:par>
                          <p:cTn id="68" fill="hold">
                            <p:stCondLst>
                              <p:cond delay="8000"/>
                            </p:stCondLst>
                            <p:childTnLst>
                              <p:par>
                                <p:cTn id="69" presetID="21" presetClass="entr" presetSubtype="1"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1)">
                                      <p:cBhvr>
                                        <p:cTn id="71" dur="500"/>
                                        <p:tgtEl>
                                          <p:spTgt spid="21"/>
                                        </p:tgtEl>
                                      </p:cBhvr>
                                    </p:animEffect>
                                  </p:childTnLst>
                                </p:cTn>
                              </p:par>
                            </p:childTnLst>
                          </p:cTn>
                        </p:par>
                        <p:par>
                          <p:cTn id="72" fill="hold">
                            <p:stCondLst>
                              <p:cond delay="8500"/>
                            </p:stCondLst>
                            <p:childTnLst>
                              <p:par>
                                <p:cTn id="73" presetID="22" presetClass="entr" presetSubtype="8"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par>
                          <p:cTn id="76" fill="hold">
                            <p:stCondLst>
                              <p:cond delay="9000"/>
                            </p:stCondLst>
                            <p:childTnLst>
                              <p:par>
                                <p:cTn id="77" presetID="21" presetClass="entr" presetSubtype="1"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heel(1)">
                                      <p:cBhvr>
                                        <p:cTn id="79" dur="500"/>
                                        <p:tgtEl>
                                          <p:spTgt spid="22"/>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96"/>
                                        </p:tgtEl>
                                        <p:attrNameLst>
                                          <p:attrName>style.visibility</p:attrName>
                                        </p:attrNameLst>
                                      </p:cBhvr>
                                      <p:to>
                                        <p:strVal val="visible"/>
                                      </p:to>
                                    </p:set>
                                    <p:animEffect transition="in" filter="fade">
                                      <p:cBhvr>
                                        <p:cTn id="83"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48" grpId="0" animBg="1"/>
      <p:bldP spid="49" grpId="0" animBg="1"/>
      <p:bldP spid="67" grpId="0" animBg="1"/>
      <p:bldP spid="68" grpId="0" animBg="1"/>
      <p:bldP spid="89" grpId="0" animBg="1"/>
      <p:bldP spid="90" grpId="0" animBg="1"/>
      <p:bldP spid="92" grpId="0"/>
      <p:bldP spid="94" grpId="0"/>
      <p:bldP spid="95" grpId="0"/>
      <p:bldP spid="96" grpId="0"/>
      <p:bldP spid="110"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D6C654-161F-46E7-930D-434A8D30D12C}"/>
                  </a:ext>
                </a:extLst>
              </p:cNvPr>
              <p:cNvSpPr txBox="1"/>
              <p:nvPr/>
            </p:nvSpPr>
            <p:spPr>
              <a:xfrm>
                <a:off x="1031009" y="1657317"/>
                <a:ext cx="10129981" cy="2246769"/>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In Python, a for loop is written using the "</a:t>
                </a:r>
                <a14:m>
                  <m:oMath xmlns:m="http://schemas.openxmlformats.org/officeDocument/2006/math">
                    <m:r>
                      <a:rPr lang="en-US" sz="2800" b="1" i="1" dirty="0" smtClean="0">
                        <a:solidFill>
                          <a:srgbClr val="D1D5DB"/>
                        </a:solidFill>
                        <a:latin typeface="Cambria Math" panose="02040503050406030204" pitchFamily="18" charset="0"/>
                      </a:rPr>
                      <m:t>𝒇𝒐𝒓</m:t>
                    </m:r>
                  </m:oMath>
                </a14:m>
                <a:r>
                  <a:rPr lang="en-US" sz="2800" dirty="0">
                    <a:solidFill>
                      <a:srgbClr val="D1D5DB"/>
                    </a:solidFill>
                    <a:latin typeface="Söhne"/>
                  </a:rPr>
                  <a:t>" keyword, followed by a variable name, the "</a:t>
                </a:r>
                <a14:m>
                  <m:oMath xmlns:m="http://schemas.openxmlformats.org/officeDocument/2006/math">
                    <m:r>
                      <a:rPr lang="en-US" sz="2800" b="1" i="1" dirty="0" smtClean="0">
                        <a:solidFill>
                          <a:srgbClr val="D1D5DB"/>
                        </a:solidFill>
                        <a:latin typeface="Cambria Math" panose="02040503050406030204" pitchFamily="18" charset="0"/>
                      </a:rPr>
                      <m:t>𝒊𝒏</m:t>
                    </m:r>
                  </m:oMath>
                </a14:m>
                <a:r>
                  <a:rPr lang="en-US" sz="2800" dirty="0">
                    <a:solidFill>
                      <a:srgbClr val="D1D5DB"/>
                    </a:solidFill>
                    <a:latin typeface="Söhne"/>
                  </a:rPr>
                  <a:t>" keyword, and a sequence to iterate over, ending with a colon.</a:t>
                </a:r>
              </a:p>
              <a:p>
                <a:pPr marL="342900" indent="-342900" algn="just">
                  <a:buFont typeface="Arial" panose="020B0604020202020204" pitchFamily="34" charset="0"/>
                  <a:buChar char="•"/>
                </a:pPr>
                <a:r>
                  <a:rPr lang="en-US" sz="2800" dirty="0">
                    <a:solidFill>
                      <a:srgbClr val="D1D5DB"/>
                    </a:solidFill>
                    <a:latin typeface="Söhne"/>
                  </a:rPr>
                  <a:t>The code block to be executed for each value in the sequence is indented below the for loop.</a:t>
                </a:r>
              </a:p>
            </p:txBody>
          </p:sp>
        </mc:Choice>
        <mc:Fallback xmlns="">
          <p:sp>
            <p:nvSpPr>
              <p:cNvPr id="7" name="TextBox 6">
                <a:extLst>
                  <a:ext uri="{FF2B5EF4-FFF2-40B4-BE49-F238E27FC236}">
                    <a16:creationId xmlns:a16="http://schemas.microsoft.com/office/drawing/2014/main" id="{E6D6C654-161F-46E7-930D-434A8D30D12C}"/>
                  </a:ext>
                </a:extLst>
              </p:cNvPr>
              <p:cNvSpPr txBox="1">
                <a:spLocks noRot="1" noChangeAspect="1" noMove="1" noResize="1" noEditPoints="1" noAdjustHandles="1" noChangeArrowheads="1" noChangeShapeType="1" noTextEdit="1"/>
              </p:cNvSpPr>
              <p:nvPr/>
            </p:nvSpPr>
            <p:spPr>
              <a:xfrm>
                <a:off x="1031009" y="1657317"/>
                <a:ext cx="10129981" cy="2246769"/>
              </a:xfrm>
              <a:prstGeom prst="rect">
                <a:avLst/>
              </a:prstGeom>
              <a:blipFill>
                <a:blip r:embed="rId4"/>
                <a:stretch>
                  <a:fillRect l="-1083" t="-2717" r="-1264" b="-7065"/>
                </a:stretch>
              </a:blipFill>
            </p:spPr>
            <p:txBody>
              <a:bodyPr/>
              <a:lstStyle/>
              <a:p>
                <a:r>
                  <a:rPr lang="ar-EG">
                    <a:noFill/>
                  </a:rPr>
                  <a:t> </a:t>
                </a:r>
              </a:p>
            </p:txBody>
          </p:sp>
        </mc:Fallback>
      </mc:AlternateContent>
    </p:spTree>
    <p:extLst>
      <p:ext uri="{BB962C8B-B14F-4D97-AF65-F5344CB8AC3E}">
        <p14:creationId xmlns:p14="http://schemas.microsoft.com/office/powerpoint/2010/main" val="27394713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D6C654-161F-46E7-930D-434A8D30D12C}"/>
                  </a:ext>
                </a:extLst>
              </p:cNvPr>
              <p:cNvSpPr txBox="1"/>
              <p:nvPr/>
            </p:nvSpPr>
            <p:spPr>
              <a:xfrm>
                <a:off x="1031009" y="1657317"/>
                <a:ext cx="10129981" cy="2246769"/>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In Python, a for loop is written using the "</a:t>
                </a:r>
                <a14:m>
                  <m:oMath xmlns:m="http://schemas.openxmlformats.org/officeDocument/2006/math">
                    <m:r>
                      <a:rPr lang="en-US" sz="2800" b="1" i="1" dirty="0" smtClean="0">
                        <a:solidFill>
                          <a:srgbClr val="D1D5DB"/>
                        </a:solidFill>
                        <a:latin typeface="Cambria Math" panose="02040503050406030204" pitchFamily="18" charset="0"/>
                      </a:rPr>
                      <m:t>𝒇𝒐𝒓</m:t>
                    </m:r>
                  </m:oMath>
                </a14:m>
                <a:r>
                  <a:rPr lang="en-US" sz="2800" dirty="0">
                    <a:solidFill>
                      <a:srgbClr val="D1D5DB"/>
                    </a:solidFill>
                    <a:latin typeface="Söhne"/>
                  </a:rPr>
                  <a:t>" keyword, followed by a variable name, the "</a:t>
                </a:r>
                <a14:m>
                  <m:oMath xmlns:m="http://schemas.openxmlformats.org/officeDocument/2006/math">
                    <m:r>
                      <a:rPr lang="en-US" sz="2800" b="1" i="1" dirty="0" smtClean="0">
                        <a:solidFill>
                          <a:srgbClr val="D1D5DB"/>
                        </a:solidFill>
                        <a:latin typeface="Cambria Math" panose="02040503050406030204" pitchFamily="18" charset="0"/>
                      </a:rPr>
                      <m:t>𝒊𝒏</m:t>
                    </m:r>
                  </m:oMath>
                </a14:m>
                <a:r>
                  <a:rPr lang="en-US" sz="2800" dirty="0">
                    <a:solidFill>
                      <a:srgbClr val="D1D5DB"/>
                    </a:solidFill>
                    <a:latin typeface="Söhne"/>
                  </a:rPr>
                  <a:t>" keyword, and a sequence to iterate over, ending with a colon.</a:t>
                </a:r>
              </a:p>
              <a:p>
                <a:pPr marL="342900" indent="-342900" algn="just">
                  <a:buFont typeface="Arial" panose="020B0604020202020204" pitchFamily="34" charset="0"/>
                  <a:buChar char="•"/>
                </a:pPr>
                <a:r>
                  <a:rPr lang="en-US" sz="2800" dirty="0">
                    <a:solidFill>
                      <a:srgbClr val="D1D5DB"/>
                    </a:solidFill>
                    <a:latin typeface="Söhne"/>
                  </a:rPr>
                  <a:t>The code block to be executed for each value in the sequence is indented below the for loop.</a:t>
                </a:r>
              </a:p>
            </p:txBody>
          </p:sp>
        </mc:Choice>
        <mc:Fallback xmlns="">
          <p:sp>
            <p:nvSpPr>
              <p:cNvPr id="7" name="TextBox 6">
                <a:extLst>
                  <a:ext uri="{FF2B5EF4-FFF2-40B4-BE49-F238E27FC236}">
                    <a16:creationId xmlns:a16="http://schemas.microsoft.com/office/drawing/2014/main" id="{E6D6C654-161F-46E7-930D-434A8D30D12C}"/>
                  </a:ext>
                </a:extLst>
              </p:cNvPr>
              <p:cNvSpPr txBox="1">
                <a:spLocks noRot="1" noChangeAspect="1" noMove="1" noResize="1" noEditPoints="1" noAdjustHandles="1" noChangeArrowheads="1" noChangeShapeType="1" noTextEdit="1"/>
              </p:cNvSpPr>
              <p:nvPr/>
            </p:nvSpPr>
            <p:spPr>
              <a:xfrm>
                <a:off x="1031009" y="1657317"/>
                <a:ext cx="10129981" cy="2246769"/>
              </a:xfrm>
              <a:prstGeom prst="rect">
                <a:avLst/>
              </a:prstGeom>
              <a:blipFill>
                <a:blip r:embed="rId4"/>
                <a:stretch>
                  <a:fillRect l="-1083" t="-2717" r="-1264" b="-7065"/>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01CFFD1D-A4BA-4704-874A-D92EF9AEA89F}"/>
              </a:ext>
            </a:extLst>
          </p:cNvPr>
          <p:cNvSpPr txBox="1"/>
          <p:nvPr/>
        </p:nvSpPr>
        <p:spPr>
          <a:xfrm>
            <a:off x="1115162" y="4181587"/>
            <a:ext cx="6936308" cy="1200329"/>
          </a:xfrm>
          <a:prstGeom prst="rect">
            <a:avLst/>
          </a:prstGeom>
          <a:noFill/>
        </p:spPr>
        <p:txBody>
          <a:bodyPr wrap="square">
            <a:spAutoFit/>
          </a:bodyPr>
          <a:lstStyle/>
          <a:p>
            <a:r>
              <a:rPr lang="en-US" sz="2400" b="0" dirty="0">
                <a:solidFill>
                  <a:srgbClr val="9CDCFE"/>
                </a:solidFill>
                <a:effectLst/>
                <a:latin typeface="Consolas" panose="020B0609020204030204" pitchFamily="49" charset="0"/>
              </a:rPr>
              <a:t>fruits</a:t>
            </a:r>
            <a:r>
              <a:rPr lang="en-US" sz="2400" b="0" dirty="0">
                <a:solidFill>
                  <a:srgbClr val="D4D4D4"/>
                </a:solidFill>
                <a:effectLst/>
                <a:latin typeface="Consolas" panose="020B0609020204030204" pitchFamily="49" charset="0"/>
              </a:rPr>
              <a:t> = [</a:t>
            </a:r>
            <a:r>
              <a:rPr lang="en-US" sz="2400" b="0" dirty="0">
                <a:solidFill>
                  <a:srgbClr val="CE9178"/>
                </a:solidFill>
                <a:effectLst/>
                <a:latin typeface="Consolas" panose="020B0609020204030204" pitchFamily="49" charset="0"/>
              </a:rPr>
              <a:t>"apple"</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"banana"</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"orange"</a:t>
            </a:r>
            <a:r>
              <a:rPr lang="en-US" sz="2400" b="0" dirty="0">
                <a:solidFill>
                  <a:srgbClr val="D4D4D4"/>
                </a:solidFill>
                <a:effectLst/>
                <a:latin typeface="Consolas" panose="020B0609020204030204" pitchFamily="49" charset="0"/>
              </a:rPr>
              <a:t>]</a:t>
            </a:r>
          </a:p>
          <a:p>
            <a:r>
              <a:rPr lang="en-US" sz="2400" b="0" dirty="0">
                <a:solidFill>
                  <a:srgbClr val="C586C0"/>
                </a:solidFill>
                <a:effectLst/>
                <a:latin typeface="Consolas" panose="020B0609020204030204" pitchFamily="49" charset="0"/>
              </a:rPr>
              <a:t>for</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fruit</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in</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fruits</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9CDCFE"/>
                </a:solidFill>
                <a:effectLst/>
                <a:latin typeface="Consolas" panose="020B0609020204030204" pitchFamily="49" charset="0"/>
              </a:rPr>
              <a:t>fruit</a:t>
            </a:r>
            <a:r>
              <a:rPr lang="en-US" sz="24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6F8EE9F-2B26-43FB-A2B6-D77572A37BEA}"/>
              </a:ext>
            </a:extLst>
          </p:cNvPr>
          <p:cNvSpPr txBox="1"/>
          <p:nvPr/>
        </p:nvSpPr>
        <p:spPr>
          <a:xfrm>
            <a:off x="1115162" y="5529560"/>
            <a:ext cx="6097978" cy="1200329"/>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p>
          <a:p>
            <a:r>
              <a:rPr lang="en-US" sz="2400" dirty="0">
                <a:solidFill>
                  <a:srgbClr val="D4D4D4"/>
                </a:solidFill>
                <a:latin typeface="Consolas" panose="020B0609020204030204" pitchFamily="49" charset="0"/>
              </a:rPr>
              <a:t>  </a:t>
            </a:r>
            <a:r>
              <a:rPr lang="en-US" sz="2400" b="0" i="0" dirty="0">
                <a:solidFill>
                  <a:srgbClr val="D4D4D4"/>
                </a:solidFill>
                <a:effectLst/>
                <a:latin typeface="Consolas" panose="020B0609020204030204" pitchFamily="49" charset="0"/>
              </a:rPr>
              <a:t> banana</a:t>
            </a:r>
          </a:p>
          <a:p>
            <a:r>
              <a:rPr lang="en-US" sz="2400" dirty="0">
                <a:solidFill>
                  <a:srgbClr val="D4D4D4"/>
                </a:solidFill>
                <a:latin typeface="Consolas" panose="020B0609020204030204" pitchFamily="49" charset="0"/>
              </a:rPr>
              <a:t>   </a:t>
            </a:r>
            <a:r>
              <a:rPr lang="en-US" sz="2400" b="0" i="0" dirty="0">
                <a:solidFill>
                  <a:srgbClr val="D4D4D4"/>
                </a:solidFill>
                <a:effectLst/>
                <a:latin typeface="Consolas" panose="020B0609020204030204" pitchFamily="49" charset="0"/>
              </a:rPr>
              <a:t>orange</a:t>
            </a:r>
            <a:endParaRPr lang="ar-EG" sz="2400" dirty="0"/>
          </a:p>
        </p:txBody>
      </p:sp>
    </p:spTree>
    <p:extLst>
      <p:ext uri="{BB962C8B-B14F-4D97-AF65-F5344CB8AC3E}">
        <p14:creationId xmlns:p14="http://schemas.microsoft.com/office/powerpoint/2010/main" val="322650912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828835"/>
            <a:ext cx="9616466" cy="1569660"/>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7569620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p:sp>
        <p:nvSpPr>
          <p:cNvPr id="10" name="TextBox 9">
            <a:extLst>
              <a:ext uri="{FF2B5EF4-FFF2-40B4-BE49-F238E27FC236}">
                <a16:creationId xmlns:a16="http://schemas.microsoft.com/office/drawing/2014/main" id="{C44C5A5F-E53A-44FD-9AC1-CD21CDCBF39C}"/>
              </a:ext>
            </a:extLst>
          </p:cNvPr>
          <p:cNvSpPr txBox="1"/>
          <p:nvPr/>
        </p:nvSpPr>
        <p:spPr>
          <a:xfrm>
            <a:off x="1031008" y="1338116"/>
            <a:ext cx="10129981" cy="5632311"/>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D1D5DB"/>
                </a:solidFill>
                <a:effectLst/>
                <a:latin typeface="Söhne"/>
              </a:rPr>
              <a:t>There are many scenarios where if conditions are useful in Python, some of which include:</a:t>
            </a:r>
          </a:p>
          <a:p>
            <a:pPr marL="914400" lvl="1" indent="-457200">
              <a:buFont typeface="Arial" panose="020B0604020202020204" pitchFamily="34" charset="0"/>
              <a:buChar char="•"/>
            </a:pPr>
            <a:r>
              <a:rPr lang="en-US" sz="2400" b="1" i="0" u="sng" dirty="0">
                <a:solidFill>
                  <a:srgbClr val="D1D5DB"/>
                </a:solidFill>
                <a:effectLst/>
                <a:latin typeface="Söhne"/>
              </a:rPr>
              <a:t>Conditional statements:</a:t>
            </a:r>
            <a:r>
              <a:rPr lang="en-US" sz="2400" i="0" dirty="0">
                <a:solidFill>
                  <a:srgbClr val="D1D5DB"/>
                </a:solidFill>
                <a:effectLst/>
                <a:latin typeface="Söhne"/>
              </a:rPr>
              <a:t> </a:t>
            </a:r>
            <a:r>
              <a:rPr lang="en-US" sz="2400" b="1" i="0" dirty="0">
                <a:solidFill>
                  <a:srgbClr val="D1D5DB"/>
                </a:solidFill>
                <a:effectLst/>
                <a:latin typeface="Söhne"/>
              </a:rPr>
              <a:t>if </a:t>
            </a:r>
            <a:r>
              <a:rPr lang="en-US" sz="2400" b="0" i="0" dirty="0">
                <a:solidFill>
                  <a:srgbClr val="D1D5DB"/>
                </a:solidFill>
                <a:effectLst/>
                <a:latin typeface="Söhne"/>
              </a:rPr>
              <a:t>conditions are commonly used to implement conditional statements in Python, such as </a:t>
            </a:r>
            <a:r>
              <a:rPr lang="en-US" sz="2400" b="1" i="0" dirty="0">
                <a:solidFill>
                  <a:srgbClr val="D1D5DB"/>
                </a:solidFill>
                <a:effectLst/>
                <a:latin typeface="Söhne"/>
              </a:rPr>
              <a:t>if-else</a:t>
            </a:r>
            <a:r>
              <a:rPr lang="en-US" sz="2400" b="0" i="0" dirty="0">
                <a:solidFill>
                  <a:srgbClr val="D1D5DB"/>
                </a:solidFill>
                <a:effectLst/>
                <a:latin typeface="Söhne"/>
              </a:rPr>
              <a:t> and </a:t>
            </a:r>
            <a:r>
              <a:rPr lang="en-US" sz="2400" b="1" i="0" dirty="0">
                <a:solidFill>
                  <a:srgbClr val="D1D5DB"/>
                </a:solidFill>
                <a:effectLst/>
                <a:latin typeface="Söhne"/>
              </a:rPr>
              <a:t>if-</a:t>
            </a:r>
            <a:r>
              <a:rPr lang="en-US" sz="2400" b="1" i="0" dirty="0" err="1">
                <a:solidFill>
                  <a:srgbClr val="D1D5DB"/>
                </a:solidFill>
                <a:effectLst/>
                <a:latin typeface="Söhne"/>
              </a:rPr>
              <a:t>elif</a:t>
            </a:r>
            <a:r>
              <a:rPr lang="en-US" sz="2400" b="1" i="0" dirty="0">
                <a:solidFill>
                  <a:srgbClr val="D1D5DB"/>
                </a:solidFill>
                <a:effectLst/>
                <a:latin typeface="Söhne"/>
              </a:rPr>
              <a:t>-else </a:t>
            </a:r>
            <a:r>
              <a:rPr lang="en-US" sz="2400" b="0" i="0" dirty="0">
                <a:solidFill>
                  <a:srgbClr val="D1D5DB"/>
                </a:solidFill>
                <a:effectLst/>
                <a:latin typeface="Söhne"/>
              </a:rPr>
              <a:t>statements. These allow the program to make different decisions based on different conditions.</a:t>
            </a:r>
          </a:p>
          <a:p>
            <a:pPr marL="914400" lvl="1" indent="-457200">
              <a:buFont typeface="Arial" panose="020B0604020202020204" pitchFamily="34" charset="0"/>
              <a:buChar char="•"/>
            </a:pPr>
            <a:r>
              <a:rPr lang="en-US" sz="2400" b="1" i="0" u="sng" dirty="0">
                <a:solidFill>
                  <a:srgbClr val="D1D5DB"/>
                </a:solidFill>
                <a:effectLst/>
                <a:latin typeface="Söhne"/>
              </a:rPr>
              <a:t>Looping constructs:</a:t>
            </a:r>
            <a:r>
              <a:rPr lang="en-US" sz="2400" b="1" i="0" dirty="0">
                <a:solidFill>
                  <a:srgbClr val="D1D5DB"/>
                </a:solidFill>
                <a:effectLst/>
                <a:latin typeface="Söhne"/>
              </a:rPr>
              <a:t> if</a:t>
            </a:r>
            <a:r>
              <a:rPr lang="en-US" sz="2400" i="0" dirty="0">
                <a:solidFill>
                  <a:srgbClr val="D1D5DB"/>
                </a:solidFill>
                <a:effectLst/>
                <a:latin typeface="Söhne"/>
              </a:rPr>
              <a:t> </a:t>
            </a:r>
            <a:r>
              <a:rPr lang="en-US" sz="2400" b="0" i="0" dirty="0">
                <a:solidFill>
                  <a:srgbClr val="D1D5DB"/>
                </a:solidFill>
                <a:effectLst/>
                <a:latin typeface="Söhne"/>
              </a:rPr>
              <a:t>conditions are also used in various looping constructs, such as </a:t>
            </a:r>
            <a:r>
              <a:rPr lang="en-US" sz="2400" b="1" i="0" dirty="0">
                <a:solidFill>
                  <a:srgbClr val="D1D5DB"/>
                </a:solidFill>
                <a:effectLst/>
                <a:latin typeface="Söhne"/>
              </a:rPr>
              <a:t>for</a:t>
            </a:r>
            <a:r>
              <a:rPr lang="en-US" sz="2400" b="0" i="0" dirty="0">
                <a:solidFill>
                  <a:srgbClr val="D1D5DB"/>
                </a:solidFill>
                <a:effectLst/>
                <a:latin typeface="Söhne"/>
              </a:rPr>
              <a:t> loops and </a:t>
            </a:r>
            <a:r>
              <a:rPr lang="en-US" sz="2400" b="1" i="0" dirty="0">
                <a:solidFill>
                  <a:srgbClr val="D1D5DB"/>
                </a:solidFill>
                <a:effectLst/>
                <a:latin typeface="Söhne"/>
              </a:rPr>
              <a:t>while</a:t>
            </a:r>
            <a:r>
              <a:rPr lang="en-US" sz="2400" b="0" i="0" dirty="0">
                <a:solidFill>
                  <a:srgbClr val="D1D5DB"/>
                </a:solidFill>
                <a:effectLst/>
                <a:latin typeface="Söhne"/>
              </a:rPr>
              <a:t> loops. They allow the program to skip certain iterations of the loop or terminate the loop early based on certain conditions.</a:t>
            </a:r>
          </a:p>
          <a:p>
            <a:pPr marL="914400" lvl="1" indent="-457200">
              <a:buFont typeface="Arial" panose="020B0604020202020204" pitchFamily="34" charset="0"/>
              <a:buChar char="•"/>
            </a:pPr>
            <a:r>
              <a:rPr lang="en-US" sz="2400" b="1" i="0" u="sng" dirty="0">
                <a:solidFill>
                  <a:srgbClr val="D1D5DB"/>
                </a:solidFill>
                <a:effectLst/>
                <a:latin typeface="Söhne"/>
              </a:rPr>
              <a:t>Input validation:</a:t>
            </a:r>
            <a:r>
              <a:rPr lang="en-US" sz="2400" b="1" i="0" dirty="0">
                <a:solidFill>
                  <a:srgbClr val="D1D5DB"/>
                </a:solidFill>
                <a:effectLst/>
                <a:latin typeface="Söhne"/>
              </a:rPr>
              <a:t> </a:t>
            </a:r>
            <a:r>
              <a:rPr lang="en-US" sz="2400" b="1" dirty="0">
                <a:solidFill>
                  <a:srgbClr val="D1D5DB"/>
                </a:solidFill>
                <a:latin typeface="Söhne"/>
              </a:rPr>
              <a:t>if</a:t>
            </a:r>
            <a:r>
              <a:rPr lang="en-US" sz="2400" dirty="0">
                <a:solidFill>
                  <a:srgbClr val="D1D5DB"/>
                </a:solidFill>
                <a:latin typeface="Söhne"/>
              </a:rPr>
              <a:t> c</a:t>
            </a:r>
            <a:r>
              <a:rPr lang="en-US" sz="2400" b="0" i="0" dirty="0">
                <a:solidFill>
                  <a:srgbClr val="D1D5DB"/>
                </a:solidFill>
                <a:effectLst/>
                <a:latin typeface="Söhne"/>
              </a:rPr>
              <a:t>onditions are often used for input validation, where the program checks if the input provided by the user meets certain criteria or not. For example, a program that asks the user to enter their age may use an </a:t>
            </a:r>
            <a:r>
              <a:rPr lang="en-US" sz="2400" b="1" i="0" dirty="0">
                <a:solidFill>
                  <a:srgbClr val="D1D5DB"/>
                </a:solidFill>
                <a:effectLst/>
                <a:latin typeface="Söhne"/>
              </a:rPr>
              <a:t>if</a:t>
            </a:r>
            <a:r>
              <a:rPr lang="en-US" sz="2400" i="0" dirty="0">
                <a:solidFill>
                  <a:srgbClr val="D1D5DB"/>
                </a:solidFill>
                <a:effectLst/>
                <a:latin typeface="Söhne"/>
              </a:rPr>
              <a:t> </a:t>
            </a:r>
            <a:r>
              <a:rPr lang="en-US" sz="2400" b="0" i="0" dirty="0">
                <a:solidFill>
                  <a:srgbClr val="D1D5DB"/>
                </a:solidFill>
                <a:effectLst/>
                <a:latin typeface="Söhne"/>
              </a:rPr>
              <a:t>condition to check if the input is a positive integer.</a:t>
            </a:r>
            <a:br>
              <a:rPr lang="en-US" sz="2400" b="0" i="0" dirty="0">
                <a:solidFill>
                  <a:srgbClr val="D1D5DB"/>
                </a:solidFill>
                <a:effectLst/>
                <a:latin typeface="Söhne"/>
              </a:rPr>
            </a:br>
            <a:endParaRPr lang="ar-EG" sz="2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40021402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EE886A34-33B8-4EEE-B227-48DC506A625B}"/>
              </a:ext>
            </a:extLst>
          </p:cNvPr>
          <p:cNvSpPr/>
          <p:nvPr/>
        </p:nvSpPr>
        <p:spPr>
          <a:xfrm>
            <a:off x="1544524" y="2418138"/>
            <a:ext cx="8727632" cy="62194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Rectangle: Rounded Corners 6">
            <a:extLst>
              <a:ext uri="{FF2B5EF4-FFF2-40B4-BE49-F238E27FC236}">
                <a16:creationId xmlns:a16="http://schemas.microsoft.com/office/drawing/2014/main" id="{9A02D1BC-39DE-4115-9B74-C1B2FB2C0A99}"/>
              </a:ext>
            </a:extLst>
          </p:cNvPr>
          <p:cNvSpPr/>
          <p:nvPr/>
        </p:nvSpPr>
        <p:spPr>
          <a:xfrm>
            <a:off x="8129520" y="3366093"/>
            <a:ext cx="3507638" cy="9298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0" name="Connector: Curved 9">
            <a:extLst>
              <a:ext uri="{FF2B5EF4-FFF2-40B4-BE49-F238E27FC236}">
                <a16:creationId xmlns:a16="http://schemas.microsoft.com/office/drawing/2014/main" id="{B1A4365E-7137-492B-B1D0-E707F49801E6}"/>
              </a:ext>
            </a:extLst>
          </p:cNvPr>
          <p:cNvCxnSpPr>
            <a:cxnSpLocks/>
            <a:stCxn id="6" idx="2"/>
            <a:endCxn id="7" idx="1"/>
          </p:cNvCxnSpPr>
          <p:nvPr/>
        </p:nvCxnSpPr>
        <p:spPr>
          <a:xfrm rot="16200000" flipH="1">
            <a:off x="6623454" y="2324969"/>
            <a:ext cx="790952" cy="2221180"/>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54E40C4-E961-4024-9E85-7ABC118167D6}"/>
              </a:ext>
            </a:extLst>
          </p:cNvPr>
          <p:cNvSpPr txBox="1"/>
          <p:nvPr/>
        </p:nvSpPr>
        <p:spPr>
          <a:xfrm>
            <a:off x="8129520" y="3415536"/>
            <a:ext cx="3507638" cy="830997"/>
          </a:xfrm>
          <a:prstGeom prst="rect">
            <a:avLst/>
          </a:prstGeom>
          <a:noFill/>
        </p:spPr>
        <p:txBody>
          <a:bodyPr wrap="square" rtlCol="1">
            <a:spAutoFit/>
          </a:bodyPr>
          <a:lstStyle/>
          <a:p>
            <a:pPr algn="ctr"/>
            <a:r>
              <a:rPr lang="en-US" sz="2400" b="1" dirty="0">
                <a:solidFill>
                  <a:schemeClr val="lt1"/>
                </a:solidFill>
              </a:rPr>
              <a:t>List of elements </a:t>
            </a:r>
          </a:p>
          <a:p>
            <a:pPr algn="ctr"/>
            <a:r>
              <a:rPr lang="en-US" sz="2400" b="1" dirty="0">
                <a:solidFill>
                  <a:schemeClr val="lt1"/>
                </a:solidFill>
              </a:rPr>
              <a:t>(iterable sequence</a:t>
            </a:r>
            <a:r>
              <a:rPr lang="en-US" dirty="0"/>
              <a:t> </a:t>
            </a:r>
            <a:r>
              <a:rPr lang="en-US" sz="2400" b="1" dirty="0">
                <a:solidFill>
                  <a:schemeClr val="lt1"/>
                </a:solidFill>
              </a:rPr>
              <a:t>)</a:t>
            </a:r>
            <a:endParaRPr lang="ar-EG" sz="2400" b="1" dirty="0">
              <a:solidFill>
                <a:schemeClr val="lt1"/>
              </a:solidFill>
            </a:endParaRPr>
          </a:p>
        </p:txBody>
      </p:sp>
      <p:sp>
        <p:nvSpPr>
          <p:cNvPr id="18" name="Rectangle: Rounded Corners 17">
            <a:extLst>
              <a:ext uri="{FF2B5EF4-FFF2-40B4-BE49-F238E27FC236}">
                <a16:creationId xmlns:a16="http://schemas.microsoft.com/office/drawing/2014/main" id="{0AC9FB9C-2DFA-476A-AE7B-F2A591C17183}"/>
              </a:ext>
            </a:extLst>
          </p:cNvPr>
          <p:cNvSpPr/>
          <p:nvPr/>
        </p:nvSpPr>
        <p:spPr>
          <a:xfrm>
            <a:off x="4504465" y="3366093"/>
            <a:ext cx="1443147" cy="54837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9" name="Connector: Curved 18">
            <a:extLst>
              <a:ext uri="{FF2B5EF4-FFF2-40B4-BE49-F238E27FC236}">
                <a16:creationId xmlns:a16="http://schemas.microsoft.com/office/drawing/2014/main" id="{745093D4-EBAB-421F-AA48-C6D79F5EEFEA}"/>
              </a:ext>
            </a:extLst>
          </p:cNvPr>
          <p:cNvCxnSpPr>
            <a:cxnSpLocks/>
            <a:stCxn id="6" idx="2"/>
            <a:endCxn id="18" idx="0"/>
          </p:cNvCxnSpPr>
          <p:nvPr/>
        </p:nvCxnSpPr>
        <p:spPr>
          <a:xfrm rot="5400000">
            <a:off x="5404185" y="2861938"/>
            <a:ext cx="326010" cy="682301"/>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579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750"/>
                                        <p:tgtEl>
                                          <p:spTgt spid="6"/>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1"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up)">
                                      <p:cBhvr>
                                        <p:cTn id="14" dur="500"/>
                                        <p:tgtEl>
                                          <p:spTgt spid="19"/>
                                        </p:tgtEl>
                                      </p:cBhvr>
                                    </p:animEffect>
                                  </p:childTnLst>
                                </p:cTn>
                              </p:par>
                            </p:childTnLst>
                          </p:cTn>
                        </p:par>
                        <p:par>
                          <p:cTn id="15" fill="hold">
                            <p:stCondLst>
                              <p:cond delay="1250"/>
                            </p:stCondLst>
                            <p:childTnLst>
                              <p:par>
                                <p:cTn id="16" presetID="21" presetClass="entr" presetSubtype="1"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heel(1)">
                                      <p:cBhvr>
                                        <p:cTn id="18" dur="500"/>
                                        <p:tgtEl>
                                          <p:spTgt spid="18"/>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500"/>
                                        <p:tgtEl>
                                          <p:spTgt spid="7"/>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alpha val="30000"/>
                  </a:srgbClr>
                </a:solidFill>
                <a:effectLst/>
                <a:latin typeface="Consolas" panose="020B0609020204030204" pitchFamily="49" charset="0"/>
              </a:rPr>
              <a:t>fruits</a:t>
            </a:r>
            <a:r>
              <a:rPr lang="en-US" sz="3200" b="0" dirty="0">
                <a:solidFill>
                  <a:srgbClr val="D4D4D4">
                    <a:alpha val="30000"/>
                  </a:srgbClr>
                </a:solidFill>
                <a:effectLst/>
                <a:latin typeface="Consolas" panose="020B0609020204030204" pitchFamily="49" charset="0"/>
              </a:rPr>
              <a:t> = [</a:t>
            </a:r>
            <a:r>
              <a:rPr lang="en-US" sz="3200" b="0" dirty="0">
                <a:solidFill>
                  <a:srgbClr val="CE9178">
                    <a:alpha val="30000"/>
                  </a:srgbClr>
                </a:solidFill>
                <a:effectLst/>
                <a:latin typeface="Consolas" panose="020B0609020204030204" pitchFamily="49" charset="0"/>
              </a:rPr>
              <a:t>"apple"</a:t>
            </a:r>
            <a:r>
              <a:rPr lang="en-US" sz="3200" b="0" dirty="0">
                <a:solidFill>
                  <a:srgbClr val="D4D4D4">
                    <a:alpha val="30000"/>
                  </a:srgbClr>
                </a:solidFill>
                <a:effectLst/>
                <a:latin typeface="Consolas" panose="020B0609020204030204" pitchFamily="49" charset="0"/>
              </a:rPr>
              <a:t>, </a:t>
            </a:r>
            <a:r>
              <a:rPr lang="en-US" sz="3200" b="0" dirty="0">
                <a:solidFill>
                  <a:srgbClr val="CE9178">
                    <a:alpha val="30000"/>
                  </a:srgbClr>
                </a:solidFill>
                <a:effectLst/>
                <a:latin typeface="Consolas" panose="020B0609020204030204" pitchFamily="49" charset="0"/>
              </a:rPr>
              <a:t>"banana"</a:t>
            </a:r>
            <a:r>
              <a:rPr lang="en-US" sz="3200" b="0" dirty="0">
                <a:solidFill>
                  <a:srgbClr val="D4D4D4">
                    <a:alpha val="30000"/>
                  </a:srgbClr>
                </a:solidFill>
                <a:effectLst/>
                <a:latin typeface="Consolas" panose="020B0609020204030204" pitchFamily="49" charset="0"/>
              </a:rPr>
              <a:t>, </a:t>
            </a:r>
            <a:r>
              <a:rPr lang="en-US" sz="3200" b="0" dirty="0">
                <a:solidFill>
                  <a:srgbClr val="CE9178">
                    <a:alpha val="30000"/>
                  </a:srgbClr>
                </a:solidFill>
                <a:effectLst/>
                <a:latin typeface="Consolas" panose="020B0609020204030204" pitchFamily="49" charset="0"/>
              </a:rPr>
              <a:t>"orange"</a:t>
            </a:r>
            <a:r>
              <a:rPr lang="en-US" sz="3200" b="0" dirty="0">
                <a:solidFill>
                  <a:srgbClr val="D4D4D4">
                    <a:alpha val="30000"/>
                  </a:srgbClr>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alpha val="30000"/>
                  </a:srgbClr>
                </a:solidFill>
                <a:effectLst/>
                <a:latin typeface="Consolas" panose="020B0609020204030204" pitchFamily="49" charset="0"/>
              </a:rPr>
              <a:t>    </a:t>
            </a:r>
            <a:r>
              <a:rPr lang="en-US" sz="3200" b="0" dirty="0">
                <a:solidFill>
                  <a:srgbClr val="DCDCAA">
                    <a:alpha val="30000"/>
                  </a:srgbClr>
                </a:solidFill>
                <a:effectLst/>
                <a:latin typeface="Consolas" panose="020B0609020204030204" pitchFamily="49" charset="0"/>
              </a:rPr>
              <a:t>print</a:t>
            </a:r>
            <a:r>
              <a:rPr lang="en-US" sz="3200" b="0" dirty="0">
                <a:solidFill>
                  <a:srgbClr val="D4D4D4">
                    <a:alpha val="30000"/>
                  </a:srgbClr>
                </a:solidFill>
                <a:effectLst/>
                <a:latin typeface="Consolas" panose="020B0609020204030204" pitchFamily="49" charset="0"/>
              </a:rPr>
              <a:t>(</a:t>
            </a:r>
            <a:r>
              <a:rPr lang="en-US" sz="3200" b="0" dirty="0">
                <a:solidFill>
                  <a:srgbClr val="9CDCFE">
                    <a:alpha val="30000"/>
                  </a:srgbClr>
                </a:solidFill>
                <a:effectLst/>
                <a:latin typeface="Consolas" panose="020B0609020204030204" pitchFamily="49" charset="0"/>
              </a:rPr>
              <a:t>fruit</a:t>
            </a:r>
            <a:r>
              <a:rPr lang="en-US" sz="3200" b="0" dirty="0">
                <a:solidFill>
                  <a:srgbClr val="D4D4D4">
                    <a:alpha val="30000"/>
                  </a:srgbClr>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9A02D1BC-39DE-4115-9B74-C1B2FB2C0A99}"/>
              </a:ext>
            </a:extLst>
          </p:cNvPr>
          <p:cNvSpPr/>
          <p:nvPr/>
        </p:nvSpPr>
        <p:spPr>
          <a:xfrm>
            <a:off x="4139411" y="1657317"/>
            <a:ext cx="3507638" cy="65944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15" name="TextBox 14">
            <a:extLst>
              <a:ext uri="{FF2B5EF4-FFF2-40B4-BE49-F238E27FC236}">
                <a16:creationId xmlns:a16="http://schemas.microsoft.com/office/drawing/2014/main" id="{354E40C4-E961-4024-9E85-7ABC118167D6}"/>
              </a:ext>
            </a:extLst>
          </p:cNvPr>
          <p:cNvSpPr txBox="1"/>
          <p:nvPr/>
        </p:nvSpPr>
        <p:spPr>
          <a:xfrm>
            <a:off x="4415169" y="1694649"/>
            <a:ext cx="2956130" cy="584775"/>
          </a:xfrm>
          <a:prstGeom prst="rect">
            <a:avLst/>
          </a:prstGeom>
          <a:noFill/>
        </p:spPr>
        <p:txBody>
          <a:bodyPr wrap="none" rtlCol="1">
            <a:spAutoFit/>
          </a:bodyPr>
          <a:lstStyle/>
          <a:p>
            <a:pPr algn="ctr"/>
            <a:r>
              <a:rPr lang="en-US" sz="3200" b="1" dirty="0">
                <a:solidFill>
                  <a:schemeClr val="lt1"/>
                </a:solidFill>
              </a:rPr>
              <a:t>Built in keyword</a:t>
            </a:r>
            <a:endParaRPr lang="ar-EG" sz="3200" b="1" dirty="0">
              <a:solidFill>
                <a:schemeClr val="lt1"/>
              </a:solidFill>
            </a:endParaRPr>
          </a:p>
        </p:txBody>
      </p:sp>
      <p:sp>
        <p:nvSpPr>
          <p:cNvPr id="12" name="Rectangle: Rounded Corners 11">
            <a:extLst>
              <a:ext uri="{FF2B5EF4-FFF2-40B4-BE49-F238E27FC236}">
                <a16:creationId xmlns:a16="http://schemas.microsoft.com/office/drawing/2014/main" id="{038AC9C6-B00A-4DE7-AE68-2DB753F1EA88}"/>
              </a:ext>
            </a:extLst>
          </p:cNvPr>
          <p:cNvSpPr/>
          <p:nvPr/>
        </p:nvSpPr>
        <p:spPr>
          <a:xfrm>
            <a:off x="3800103" y="3343089"/>
            <a:ext cx="581891" cy="5696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13" name="Rectangle: Rounded Corners 12">
            <a:extLst>
              <a:ext uri="{FF2B5EF4-FFF2-40B4-BE49-F238E27FC236}">
                <a16:creationId xmlns:a16="http://schemas.microsoft.com/office/drawing/2014/main" id="{F58190A4-3E5C-4CA5-B2F6-C01F6CF30B3A}"/>
              </a:ext>
            </a:extLst>
          </p:cNvPr>
          <p:cNvSpPr/>
          <p:nvPr/>
        </p:nvSpPr>
        <p:spPr>
          <a:xfrm>
            <a:off x="1544523" y="3343090"/>
            <a:ext cx="830541" cy="5696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4" name="Connector: Curved 13">
            <a:extLst>
              <a:ext uri="{FF2B5EF4-FFF2-40B4-BE49-F238E27FC236}">
                <a16:creationId xmlns:a16="http://schemas.microsoft.com/office/drawing/2014/main" id="{64A4C8E3-D5B4-454D-B1B7-1746D6A55727}"/>
              </a:ext>
            </a:extLst>
          </p:cNvPr>
          <p:cNvCxnSpPr>
            <a:cxnSpLocks/>
            <a:stCxn id="12" idx="0"/>
            <a:endCxn id="7" idx="2"/>
          </p:cNvCxnSpPr>
          <p:nvPr/>
        </p:nvCxnSpPr>
        <p:spPr>
          <a:xfrm rot="5400000" flipH="1" flipV="1">
            <a:off x="4478973" y="1928833"/>
            <a:ext cx="1026332" cy="1802181"/>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B29CA320-8104-4D47-9440-0D9D44A95F1B}"/>
              </a:ext>
            </a:extLst>
          </p:cNvPr>
          <p:cNvCxnSpPr>
            <a:cxnSpLocks/>
            <a:stCxn id="13" idx="0"/>
            <a:endCxn id="15" idx="2"/>
          </p:cNvCxnSpPr>
          <p:nvPr/>
        </p:nvCxnSpPr>
        <p:spPr>
          <a:xfrm rot="5400000" flipH="1" flipV="1">
            <a:off x="3394681" y="844537"/>
            <a:ext cx="1063666" cy="3933440"/>
          </a:xfrm>
          <a:prstGeom prst="curvedConnector3">
            <a:avLst>
              <a:gd name="adj1" fmla="val 53349"/>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25B748FA-C6A8-449D-8C9D-AC5CDF18466B}"/>
              </a:ext>
            </a:extLst>
          </p:cNvPr>
          <p:cNvSpPr/>
          <p:nvPr/>
        </p:nvSpPr>
        <p:spPr>
          <a:xfrm>
            <a:off x="2481942" y="3343667"/>
            <a:ext cx="1211284" cy="5696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23" name="Connector: Curved 22">
            <a:extLst>
              <a:ext uri="{FF2B5EF4-FFF2-40B4-BE49-F238E27FC236}">
                <a16:creationId xmlns:a16="http://schemas.microsoft.com/office/drawing/2014/main" id="{84223304-F151-4D91-9BA6-1F0699FEF0EA}"/>
              </a:ext>
            </a:extLst>
          </p:cNvPr>
          <p:cNvCxnSpPr>
            <a:cxnSpLocks/>
            <a:stCxn id="22" idx="2"/>
            <a:endCxn id="26" idx="1"/>
          </p:cNvCxnSpPr>
          <p:nvPr/>
        </p:nvCxnSpPr>
        <p:spPr>
          <a:xfrm rot="16200000" flipH="1">
            <a:off x="3843883" y="3157011"/>
            <a:ext cx="1293049" cy="2805646"/>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A4EF50A0-CD7B-401A-B92E-CE9EB65CCFDC}"/>
              </a:ext>
            </a:extLst>
          </p:cNvPr>
          <p:cNvSpPr/>
          <p:nvPr/>
        </p:nvSpPr>
        <p:spPr>
          <a:xfrm>
            <a:off x="5893230" y="4876639"/>
            <a:ext cx="1621592" cy="65944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27" name="TextBox 26">
            <a:extLst>
              <a:ext uri="{FF2B5EF4-FFF2-40B4-BE49-F238E27FC236}">
                <a16:creationId xmlns:a16="http://schemas.microsoft.com/office/drawing/2014/main" id="{E6415F6F-66F5-49DB-8935-9EE28FB02EB4}"/>
              </a:ext>
            </a:extLst>
          </p:cNvPr>
          <p:cNvSpPr txBox="1"/>
          <p:nvPr/>
        </p:nvSpPr>
        <p:spPr>
          <a:xfrm>
            <a:off x="5964012" y="4913971"/>
            <a:ext cx="1550810" cy="584775"/>
          </a:xfrm>
          <a:prstGeom prst="rect">
            <a:avLst/>
          </a:prstGeom>
          <a:noFill/>
        </p:spPr>
        <p:txBody>
          <a:bodyPr wrap="none" rtlCol="1">
            <a:spAutoFit/>
          </a:bodyPr>
          <a:lstStyle/>
          <a:p>
            <a:pPr algn="ctr"/>
            <a:r>
              <a:rPr lang="en-US" sz="3200" b="1" dirty="0">
                <a:solidFill>
                  <a:schemeClr val="lt1"/>
                </a:solidFill>
              </a:rPr>
              <a:t>variable</a:t>
            </a:r>
            <a:endParaRPr lang="ar-EG" sz="3200" b="1" dirty="0">
              <a:solidFill>
                <a:schemeClr val="lt1"/>
              </a:solidFill>
            </a:endParaRPr>
          </a:p>
        </p:txBody>
      </p:sp>
    </p:spTree>
    <p:extLst>
      <p:ext uri="{BB962C8B-B14F-4D97-AF65-F5344CB8AC3E}">
        <p14:creationId xmlns:p14="http://schemas.microsoft.com/office/powerpoint/2010/main" val="8299453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500"/>
                                        <p:tgtEl>
                                          <p:spTgt spid="1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par>
                                <p:cTn id="15" presetID="2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500"/>
                                        <p:tgtEl>
                                          <p:spTgt spid="22"/>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par>
                          <p:cTn id="34" fill="hold">
                            <p:stCondLst>
                              <p:cond delay="3000"/>
                            </p:stCondLst>
                            <p:childTnLst>
                              <p:par>
                                <p:cTn id="35" presetID="21" presetClass="entr" presetSubtype="1"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heel(1)">
                                      <p:cBhvr>
                                        <p:cTn id="37" dur="500"/>
                                        <p:tgtEl>
                                          <p:spTgt spid="2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2" grpId="0" animBg="1"/>
      <p:bldP spid="13" grpId="0" animBg="1"/>
      <p:bldP spid="22" grpId="0" animBg="1"/>
      <p:bldP spid="26" grpId="0" animBg="1"/>
      <p:bldP spid="27"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369332"/>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endParaRPr lang="en-US" sz="1800" dirty="0">
              <a:solidFill>
                <a:srgbClr val="9CDCFE"/>
              </a:solidFill>
              <a:effectLst/>
              <a:latin typeface="Consolas" panose="020B0609020204030204" pitchFamily="49" charset="0"/>
            </a:endParaRPr>
          </a:p>
        </p:txBody>
      </p:sp>
      <p:pic>
        <p:nvPicPr>
          <p:cNvPr id="29" name="Graphic 28" descr="Arrow: Straight with solid fill">
            <a:extLst>
              <a:ext uri="{FF2B5EF4-FFF2-40B4-BE49-F238E27FC236}">
                <a16:creationId xmlns:a16="http://schemas.microsoft.com/office/drawing/2014/main" id="{247600EB-8E9C-419A-BD52-A5906E1C16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8" y="3346263"/>
            <a:ext cx="1237016" cy="567047"/>
          </a:xfrm>
          <a:prstGeom prst="rect">
            <a:avLst/>
          </a:prstGeom>
        </p:spPr>
      </p:pic>
    </p:spTree>
    <p:extLst>
      <p:ext uri="{BB962C8B-B14F-4D97-AF65-F5344CB8AC3E}">
        <p14:creationId xmlns:p14="http://schemas.microsoft.com/office/powerpoint/2010/main" val="378244125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16" name="Rectangle: Rounded Corners 15">
            <a:extLst>
              <a:ext uri="{FF2B5EF4-FFF2-40B4-BE49-F238E27FC236}">
                <a16:creationId xmlns:a16="http://schemas.microsoft.com/office/drawing/2014/main" id="{8CCF5872-5570-42A5-8443-8DA77F78C038}"/>
              </a:ext>
            </a:extLst>
          </p:cNvPr>
          <p:cNvSpPr/>
          <p:nvPr/>
        </p:nvSpPr>
        <p:spPr>
          <a:xfrm>
            <a:off x="2481942" y="3343667"/>
            <a:ext cx="1211284" cy="5696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8" name="Connector: Curved 17">
            <a:extLst>
              <a:ext uri="{FF2B5EF4-FFF2-40B4-BE49-F238E27FC236}">
                <a16:creationId xmlns:a16="http://schemas.microsoft.com/office/drawing/2014/main" id="{571BD8AD-F06C-4CFD-9A9A-0E95ED3962B6}"/>
              </a:ext>
            </a:extLst>
          </p:cNvPr>
          <p:cNvCxnSpPr>
            <a:cxnSpLocks/>
            <a:stCxn id="16" idx="0"/>
            <a:endCxn id="19" idx="2"/>
          </p:cNvCxnSpPr>
          <p:nvPr/>
        </p:nvCxnSpPr>
        <p:spPr>
          <a:xfrm rot="5400000" flipH="1" flipV="1">
            <a:off x="3695719" y="2378322"/>
            <a:ext cx="357210" cy="1573481"/>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052FEB8E-C24A-4E5E-A30F-A1362E0BF48D}"/>
              </a:ext>
            </a:extLst>
          </p:cNvPr>
          <p:cNvSpPr/>
          <p:nvPr/>
        </p:nvSpPr>
        <p:spPr>
          <a:xfrm>
            <a:off x="3883231" y="2397948"/>
            <a:ext cx="1555668" cy="588509"/>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369332"/>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endParaRPr lang="en-US" sz="1800" dirty="0">
              <a:solidFill>
                <a:srgbClr val="9CDCFE"/>
              </a:solidFill>
              <a:effectLst/>
              <a:latin typeface="Consolas" panose="020B0609020204030204" pitchFamily="49" charset="0"/>
            </a:endParaRPr>
          </a:p>
        </p:txBody>
      </p:sp>
      <p:pic>
        <p:nvPicPr>
          <p:cNvPr id="10" name="Graphic 9" descr="Arrow: Straight with solid fill">
            <a:extLst>
              <a:ext uri="{FF2B5EF4-FFF2-40B4-BE49-F238E27FC236}">
                <a16:creationId xmlns:a16="http://schemas.microsoft.com/office/drawing/2014/main" id="{5C82DC5C-2CBB-4853-81AB-2822857BD0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8" y="3346263"/>
            <a:ext cx="1237016" cy="567047"/>
          </a:xfrm>
          <a:prstGeom prst="rect">
            <a:avLst/>
          </a:prstGeom>
        </p:spPr>
      </p:pic>
    </p:spTree>
    <p:extLst>
      <p:ext uri="{BB962C8B-B14F-4D97-AF65-F5344CB8AC3E}">
        <p14:creationId xmlns:p14="http://schemas.microsoft.com/office/powerpoint/2010/main" val="2274304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500"/>
                                        <p:tgtEl>
                                          <p:spTgt spid="1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heel(1)">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16" name="Rectangle: Rounded Corners 15">
            <a:extLst>
              <a:ext uri="{FF2B5EF4-FFF2-40B4-BE49-F238E27FC236}">
                <a16:creationId xmlns:a16="http://schemas.microsoft.com/office/drawing/2014/main" id="{8CCF5872-5570-42A5-8443-8DA77F78C038}"/>
              </a:ext>
            </a:extLst>
          </p:cNvPr>
          <p:cNvSpPr/>
          <p:nvPr/>
        </p:nvSpPr>
        <p:spPr>
          <a:xfrm>
            <a:off x="2481942" y="3343667"/>
            <a:ext cx="1211284" cy="5696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8" name="Connector: Curved 17">
            <a:extLst>
              <a:ext uri="{FF2B5EF4-FFF2-40B4-BE49-F238E27FC236}">
                <a16:creationId xmlns:a16="http://schemas.microsoft.com/office/drawing/2014/main" id="{571BD8AD-F06C-4CFD-9A9A-0E95ED3962B6}"/>
              </a:ext>
            </a:extLst>
          </p:cNvPr>
          <p:cNvCxnSpPr>
            <a:cxnSpLocks/>
            <a:stCxn id="16" idx="0"/>
            <a:endCxn id="19" idx="2"/>
          </p:cNvCxnSpPr>
          <p:nvPr/>
        </p:nvCxnSpPr>
        <p:spPr>
          <a:xfrm rot="5400000" flipH="1" flipV="1">
            <a:off x="3692657" y="2375260"/>
            <a:ext cx="363335" cy="1573481"/>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052FEB8E-C24A-4E5E-A30F-A1362E0BF48D}"/>
              </a:ext>
            </a:extLst>
          </p:cNvPr>
          <p:cNvSpPr/>
          <p:nvPr/>
        </p:nvSpPr>
        <p:spPr>
          <a:xfrm>
            <a:off x="3883231" y="2397948"/>
            <a:ext cx="1555668" cy="5823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"apple"</a:t>
            </a:r>
            <a:endParaRPr lang="ar-EG" dirty="0"/>
          </a:p>
        </p:txBody>
      </p:sp>
      <p:pic>
        <p:nvPicPr>
          <p:cNvPr id="10" name="Graphic 9" descr="Arrow: Straight with solid fill">
            <a:extLst>
              <a:ext uri="{FF2B5EF4-FFF2-40B4-BE49-F238E27FC236}">
                <a16:creationId xmlns:a16="http://schemas.microsoft.com/office/drawing/2014/main" id="{6E916763-FA2D-4EF1-AFE3-E5A25C97E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8" y="3343667"/>
            <a:ext cx="1237016" cy="567047"/>
          </a:xfrm>
          <a:prstGeom prst="rect">
            <a:avLst/>
          </a:prstGeom>
        </p:spPr>
      </p:pic>
      <p:sp>
        <p:nvSpPr>
          <p:cNvPr id="11" name="Rectangle: Rounded Corners 10">
            <a:extLst>
              <a:ext uri="{FF2B5EF4-FFF2-40B4-BE49-F238E27FC236}">
                <a16:creationId xmlns:a16="http://schemas.microsoft.com/office/drawing/2014/main" id="{B485917A-5B89-4543-9B64-3F21FEBF341C}"/>
              </a:ext>
            </a:extLst>
          </p:cNvPr>
          <p:cNvSpPr/>
          <p:nvPr/>
        </p:nvSpPr>
        <p:spPr>
          <a:xfrm>
            <a:off x="8170224" y="1830468"/>
            <a:ext cx="2040576" cy="28090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293519032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"apple"</a:t>
            </a:r>
            <a:endParaRPr lang="ar-EG" dirty="0"/>
          </a:p>
        </p:txBody>
      </p:sp>
      <p:pic>
        <p:nvPicPr>
          <p:cNvPr id="4" name="Graphic 3" descr="Arrow: Straight with solid fill">
            <a:extLst>
              <a:ext uri="{FF2B5EF4-FFF2-40B4-BE49-F238E27FC236}">
                <a16:creationId xmlns:a16="http://schemas.microsoft.com/office/drawing/2014/main" id="{0C3662AA-269F-42F4-BF14-80B1A8912F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09139" y="3893004"/>
            <a:ext cx="1237016" cy="567047"/>
          </a:xfrm>
          <a:prstGeom prst="rect">
            <a:avLst/>
          </a:prstGeom>
        </p:spPr>
      </p:pic>
    </p:spTree>
    <p:extLst>
      <p:ext uri="{BB962C8B-B14F-4D97-AF65-F5344CB8AC3E}">
        <p14:creationId xmlns:p14="http://schemas.microsoft.com/office/powerpoint/2010/main" val="37533507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"apple"</a:t>
            </a:r>
            <a:endParaRPr lang="ar-EG" dirty="0"/>
          </a:p>
        </p:txBody>
      </p:sp>
      <p:pic>
        <p:nvPicPr>
          <p:cNvPr id="4" name="Graphic 3" descr="Arrow: Straight with solid fill">
            <a:extLst>
              <a:ext uri="{FF2B5EF4-FFF2-40B4-BE49-F238E27FC236}">
                <a16:creationId xmlns:a16="http://schemas.microsoft.com/office/drawing/2014/main" id="{0C3662AA-269F-42F4-BF14-80B1A8912F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09139" y="3893004"/>
            <a:ext cx="1237016" cy="567047"/>
          </a:xfrm>
          <a:prstGeom prst="rect">
            <a:avLst/>
          </a:prstGeom>
        </p:spPr>
      </p:pic>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461665"/>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endParaRPr lang="ar-EG" sz="2400" dirty="0"/>
          </a:p>
        </p:txBody>
      </p:sp>
    </p:spTree>
    <p:extLst>
      <p:ext uri="{BB962C8B-B14F-4D97-AF65-F5344CB8AC3E}">
        <p14:creationId xmlns:p14="http://schemas.microsoft.com/office/powerpoint/2010/main" val="51878341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"apple"</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461665"/>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endParaRPr lang="ar-EG" sz="2400" dirty="0"/>
          </a:p>
        </p:txBody>
      </p:sp>
      <p:pic>
        <p:nvPicPr>
          <p:cNvPr id="11" name="Graphic 10" descr="Arrow: Straight with solid fill">
            <a:extLst>
              <a:ext uri="{FF2B5EF4-FFF2-40B4-BE49-F238E27FC236}">
                <a16:creationId xmlns:a16="http://schemas.microsoft.com/office/drawing/2014/main" id="{FE676B72-6DAC-4E5F-9D34-B4552F5E40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8" y="3343667"/>
            <a:ext cx="1237016" cy="567047"/>
          </a:xfrm>
          <a:prstGeom prst="rect">
            <a:avLst/>
          </a:prstGeom>
        </p:spPr>
      </p:pic>
      <p:sp>
        <p:nvSpPr>
          <p:cNvPr id="12" name="Rectangle: Rounded Corners 11">
            <a:extLst>
              <a:ext uri="{FF2B5EF4-FFF2-40B4-BE49-F238E27FC236}">
                <a16:creationId xmlns:a16="http://schemas.microsoft.com/office/drawing/2014/main" id="{1FB0277B-A93E-4F29-A64D-B397D5F415B8}"/>
              </a:ext>
            </a:extLst>
          </p:cNvPr>
          <p:cNvSpPr/>
          <p:nvPr/>
        </p:nvSpPr>
        <p:spPr>
          <a:xfrm>
            <a:off x="8170224" y="1528889"/>
            <a:ext cx="3158836" cy="29595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9693106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"apple"</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461665"/>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endParaRPr lang="ar-EG" sz="2400" dirty="0"/>
          </a:p>
        </p:txBody>
      </p:sp>
      <p:pic>
        <p:nvPicPr>
          <p:cNvPr id="11" name="Graphic 10" descr="Arrow: Straight with solid fill">
            <a:extLst>
              <a:ext uri="{FF2B5EF4-FFF2-40B4-BE49-F238E27FC236}">
                <a16:creationId xmlns:a16="http://schemas.microsoft.com/office/drawing/2014/main" id="{FE676B72-6DAC-4E5F-9D34-B4552F5E40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8" y="3343667"/>
            <a:ext cx="1237016" cy="567047"/>
          </a:xfrm>
          <a:prstGeom prst="rect">
            <a:avLst/>
          </a:prstGeom>
        </p:spPr>
      </p:pic>
      <p:sp>
        <p:nvSpPr>
          <p:cNvPr id="12" name="Rectangle: Rounded Corners 11">
            <a:extLst>
              <a:ext uri="{FF2B5EF4-FFF2-40B4-BE49-F238E27FC236}">
                <a16:creationId xmlns:a16="http://schemas.microsoft.com/office/drawing/2014/main" id="{07309373-35C0-4BA3-BABF-84933FB2A02A}"/>
              </a:ext>
            </a:extLst>
          </p:cNvPr>
          <p:cNvSpPr/>
          <p:nvPr/>
        </p:nvSpPr>
        <p:spPr>
          <a:xfrm>
            <a:off x="2481942" y="3343667"/>
            <a:ext cx="1211284" cy="5696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C6E6F996-6FB7-4C61-8065-626025AFCDAC}"/>
              </a:ext>
            </a:extLst>
          </p:cNvPr>
          <p:cNvCxnSpPr>
            <a:cxnSpLocks/>
            <a:stCxn id="12" idx="0"/>
            <a:endCxn id="14" idx="2"/>
          </p:cNvCxnSpPr>
          <p:nvPr/>
        </p:nvCxnSpPr>
        <p:spPr>
          <a:xfrm rot="5400000" flipH="1" flipV="1">
            <a:off x="4751228" y="1316689"/>
            <a:ext cx="363335" cy="3690622"/>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10229B6-9895-4580-BDA1-2F33DBFF2381}"/>
              </a:ext>
            </a:extLst>
          </p:cNvPr>
          <p:cNvSpPr/>
          <p:nvPr/>
        </p:nvSpPr>
        <p:spPr>
          <a:xfrm>
            <a:off x="5913910" y="2397948"/>
            <a:ext cx="1728591" cy="5823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654921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"banana"</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461665"/>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endParaRPr lang="ar-EG" sz="2400" dirty="0"/>
          </a:p>
        </p:txBody>
      </p:sp>
      <p:pic>
        <p:nvPicPr>
          <p:cNvPr id="11" name="Graphic 10" descr="Arrow: Straight with solid fill">
            <a:extLst>
              <a:ext uri="{FF2B5EF4-FFF2-40B4-BE49-F238E27FC236}">
                <a16:creationId xmlns:a16="http://schemas.microsoft.com/office/drawing/2014/main" id="{FE676B72-6DAC-4E5F-9D34-B4552F5E40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8" y="3343667"/>
            <a:ext cx="1237016" cy="567047"/>
          </a:xfrm>
          <a:prstGeom prst="rect">
            <a:avLst/>
          </a:prstGeom>
        </p:spPr>
      </p:pic>
      <p:sp>
        <p:nvSpPr>
          <p:cNvPr id="12" name="Rectangle: Rounded Corners 11">
            <a:extLst>
              <a:ext uri="{FF2B5EF4-FFF2-40B4-BE49-F238E27FC236}">
                <a16:creationId xmlns:a16="http://schemas.microsoft.com/office/drawing/2014/main" id="{07309373-35C0-4BA3-BABF-84933FB2A02A}"/>
              </a:ext>
            </a:extLst>
          </p:cNvPr>
          <p:cNvSpPr/>
          <p:nvPr/>
        </p:nvSpPr>
        <p:spPr>
          <a:xfrm>
            <a:off x="2481942" y="3343667"/>
            <a:ext cx="1211284" cy="5696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C6E6F996-6FB7-4C61-8065-626025AFCDAC}"/>
              </a:ext>
            </a:extLst>
          </p:cNvPr>
          <p:cNvCxnSpPr>
            <a:cxnSpLocks/>
            <a:stCxn id="12" idx="0"/>
            <a:endCxn id="14" idx="2"/>
          </p:cNvCxnSpPr>
          <p:nvPr/>
        </p:nvCxnSpPr>
        <p:spPr>
          <a:xfrm rot="5400000" flipH="1" flipV="1">
            <a:off x="4751228" y="1316689"/>
            <a:ext cx="363335" cy="3690622"/>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10229B6-9895-4580-BDA1-2F33DBFF2381}"/>
              </a:ext>
            </a:extLst>
          </p:cNvPr>
          <p:cNvSpPr/>
          <p:nvPr/>
        </p:nvSpPr>
        <p:spPr>
          <a:xfrm>
            <a:off x="5913910" y="2397948"/>
            <a:ext cx="1728591" cy="5823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15" name="Rectangle: Rounded Corners 14">
            <a:extLst>
              <a:ext uri="{FF2B5EF4-FFF2-40B4-BE49-F238E27FC236}">
                <a16:creationId xmlns:a16="http://schemas.microsoft.com/office/drawing/2014/main" id="{62CCE642-86BC-4B09-8E6D-022169F36907}"/>
              </a:ext>
            </a:extLst>
          </p:cNvPr>
          <p:cNvSpPr/>
          <p:nvPr/>
        </p:nvSpPr>
        <p:spPr>
          <a:xfrm>
            <a:off x="8170224" y="1830468"/>
            <a:ext cx="2131064" cy="280907"/>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224288882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1597682-89C5-447B-A912-3E181E872FAC}"/>
                  </a:ext>
                </a:extLst>
              </p:cNvPr>
              <p:cNvSpPr txBox="1"/>
              <p:nvPr/>
            </p:nvSpPr>
            <p:spPr>
              <a:xfrm>
                <a:off x="1031009" y="1657317"/>
                <a:ext cx="10129980" cy="3046988"/>
              </a:xfrm>
              <a:prstGeom prst="rect">
                <a:avLst/>
              </a:prstGeom>
              <a:noFill/>
            </p:spPr>
            <p:txBody>
              <a:bodyPr wrap="square" rtlCol="1">
                <a:spAutoFit/>
              </a:bodyPr>
              <a:lstStyle/>
              <a:p>
                <a:pPr marL="342900" indent="-342900" algn="just">
                  <a:buFont typeface="Arial" panose="020B0604020202020204" pitchFamily="34" charset="0"/>
                  <a:buChar char="•"/>
                </a:pPr>
                <a:r>
                  <a:rPr lang="en-US" sz="3200" b="0" i="0" dirty="0">
                    <a:solidFill>
                      <a:srgbClr val="D1D5DB"/>
                    </a:solidFill>
                    <a:effectLst/>
                    <a:latin typeface="Söhne"/>
                  </a:rPr>
                  <a:t>An if condition is a statement that checks if a condition is true or false.</a:t>
                </a:r>
              </a:p>
              <a:p>
                <a:pPr marL="342900" indent="-342900" algn="just">
                  <a:buFont typeface="Arial" panose="020B0604020202020204" pitchFamily="34" charset="0"/>
                  <a:buChar char="•"/>
                </a:pPr>
                <a:r>
                  <a:rPr lang="en-US" sz="3200" b="0" i="0" dirty="0">
                    <a:solidFill>
                      <a:srgbClr val="D1D5DB"/>
                    </a:solidFill>
                    <a:effectLst/>
                    <a:latin typeface="Söhne"/>
                  </a:rPr>
                  <a:t>In Python, if statements are written using the "</a:t>
                </a:r>
                <a14:m>
                  <m:oMath xmlns:m="http://schemas.openxmlformats.org/officeDocument/2006/math">
                    <m:r>
                      <a:rPr lang="en-US" sz="3200" b="1" i="1" dirty="0" smtClean="0">
                        <a:solidFill>
                          <a:srgbClr val="D1D5DB"/>
                        </a:solidFill>
                        <a:effectLst/>
                        <a:latin typeface="Cambria Math" panose="02040503050406030204" pitchFamily="18" charset="0"/>
                      </a:rPr>
                      <m:t>𝒊𝒇</m:t>
                    </m:r>
                  </m:oMath>
                </a14:m>
                <a:r>
                  <a:rPr lang="en-US" sz="3200" b="0" i="0" dirty="0">
                    <a:solidFill>
                      <a:srgbClr val="D1D5DB"/>
                    </a:solidFill>
                    <a:effectLst/>
                    <a:latin typeface="Söhne"/>
                  </a:rPr>
                  <a:t>" keyword followed by the condition to check and a colon.</a:t>
                </a:r>
              </a:p>
              <a:p>
                <a:pPr marL="342900" indent="-342900" algn="just">
                  <a:buFont typeface="Arial" panose="020B0604020202020204" pitchFamily="34" charset="0"/>
                  <a:buChar char="•"/>
                </a:pPr>
                <a:r>
                  <a:rPr lang="en-US" sz="3200" b="0" i="0" dirty="0">
                    <a:solidFill>
                      <a:srgbClr val="D1D5DB"/>
                    </a:solidFill>
                    <a:effectLst/>
                    <a:latin typeface="Söhne"/>
                  </a:rPr>
                  <a:t>The code block to be executed if the condition is true is indented below the if statement.</a:t>
                </a:r>
              </a:p>
            </p:txBody>
          </p:sp>
        </mc:Choice>
        <mc:Fallback>
          <p:sp>
            <p:nvSpPr>
              <p:cNvPr id="2" name="TextBox 1">
                <a:extLst>
                  <a:ext uri="{FF2B5EF4-FFF2-40B4-BE49-F238E27FC236}">
                    <a16:creationId xmlns:a16="http://schemas.microsoft.com/office/drawing/2014/main" id="{F1597682-89C5-447B-A912-3E181E872FAC}"/>
                  </a:ext>
                </a:extLst>
              </p:cNvPr>
              <p:cNvSpPr txBox="1">
                <a:spLocks noRot="1" noChangeAspect="1" noMove="1" noResize="1" noEditPoints="1" noAdjustHandles="1" noChangeArrowheads="1" noChangeShapeType="1" noTextEdit="1"/>
              </p:cNvSpPr>
              <p:nvPr/>
            </p:nvSpPr>
            <p:spPr>
              <a:xfrm>
                <a:off x="1031009" y="1657317"/>
                <a:ext cx="10129980" cy="3046988"/>
              </a:xfrm>
              <a:prstGeom prst="rect">
                <a:avLst/>
              </a:prstGeom>
              <a:blipFill>
                <a:blip r:embed="rId4"/>
                <a:stretch>
                  <a:fillRect l="-1384" t="-2600" r="-1564" b="-5600"/>
                </a:stretch>
              </a:blipFill>
            </p:spPr>
            <p:txBody>
              <a:bodyPr/>
              <a:lstStyle/>
              <a:p>
                <a:r>
                  <a:rPr lang="ar-EG">
                    <a:noFill/>
                  </a:rPr>
                  <a:t> </a:t>
                </a:r>
              </a:p>
            </p:txBody>
          </p:sp>
        </mc:Fallback>
      </mc:AlternateContent>
    </p:spTree>
    <p:extLst>
      <p:ext uri="{BB962C8B-B14F-4D97-AF65-F5344CB8AC3E}">
        <p14:creationId xmlns:p14="http://schemas.microsoft.com/office/powerpoint/2010/main" val="1159737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"banana"</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461665"/>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endParaRPr lang="ar-EG" sz="2400" dirty="0"/>
          </a:p>
        </p:txBody>
      </p:sp>
      <p:pic>
        <p:nvPicPr>
          <p:cNvPr id="16" name="Graphic 15" descr="Arrow: Straight with solid fill">
            <a:extLst>
              <a:ext uri="{FF2B5EF4-FFF2-40B4-BE49-F238E27FC236}">
                <a16:creationId xmlns:a16="http://schemas.microsoft.com/office/drawing/2014/main" id="{75E75B49-1B74-4816-87C1-CFF3720119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09139" y="3893004"/>
            <a:ext cx="1237016" cy="567047"/>
          </a:xfrm>
          <a:prstGeom prst="rect">
            <a:avLst/>
          </a:prstGeom>
        </p:spPr>
      </p:pic>
    </p:spTree>
    <p:extLst>
      <p:ext uri="{BB962C8B-B14F-4D97-AF65-F5344CB8AC3E}">
        <p14:creationId xmlns:p14="http://schemas.microsoft.com/office/powerpoint/2010/main" val="246912942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"banana"</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830997"/>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p>
          <a:p>
            <a:r>
              <a:rPr lang="en-US" sz="2400" dirty="0">
                <a:solidFill>
                  <a:srgbClr val="D4D4D4"/>
                </a:solidFill>
                <a:latin typeface="Consolas" panose="020B0609020204030204" pitchFamily="49" charset="0"/>
              </a:rPr>
              <a:t>   banana</a:t>
            </a:r>
            <a:endParaRPr lang="ar-EG" sz="2400" dirty="0"/>
          </a:p>
        </p:txBody>
      </p:sp>
      <p:pic>
        <p:nvPicPr>
          <p:cNvPr id="16" name="Graphic 15" descr="Arrow: Straight with solid fill">
            <a:extLst>
              <a:ext uri="{FF2B5EF4-FFF2-40B4-BE49-F238E27FC236}">
                <a16:creationId xmlns:a16="http://schemas.microsoft.com/office/drawing/2014/main" id="{75E75B49-1B74-4816-87C1-CFF3720119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09139" y="3893004"/>
            <a:ext cx="1237016" cy="567047"/>
          </a:xfrm>
          <a:prstGeom prst="rect">
            <a:avLst/>
          </a:prstGeom>
        </p:spPr>
      </p:pic>
    </p:spTree>
    <p:extLst>
      <p:ext uri="{BB962C8B-B14F-4D97-AF65-F5344CB8AC3E}">
        <p14:creationId xmlns:p14="http://schemas.microsoft.com/office/powerpoint/2010/main" val="107425358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a:t>
            </a:r>
            <a:r>
              <a:rPr lang="en-US" sz="1800" b="0" dirty="0">
                <a:solidFill>
                  <a:srgbClr val="CE9178"/>
                </a:solidFill>
                <a:effectLst/>
                <a:latin typeface="Consolas" panose="020B0609020204030204" pitchFamily="49" charset="0"/>
              </a:rPr>
              <a:t>banana"</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830997"/>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p>
          <a:p>
            <a:r>
              <a:rPr lang="en-US" sz="2400" dirty="0">
                <a:solidFill>
                  <a:srgbClr val="D4D4D4"/>
                </a:solidFill>
                <a:latin typeface="Consolas" panose="020B0609020204030204" pitchFamily="49" charset="0"/>
              </a:rPr>
              <a:t>   banana</a:t>
            </a:r>
            <a:endParaRPr lang="ar-EG" sz="2400" dirty="0"/>
          </a:p>
        </p:txBody>
      </p:sp>
      <p:pic>
        <p:nvPicPr>
          <p:cNvPr id="11" name="Graphic 10" descr="Arrow: Straight with solid fill">
            <a:extLst>
              <a:ext uri="{FF2B5EF4-FFF2-40B4-BE49-F238E27FC236}">
                <a16:creationId xmlns:a16="http://schemas.microsoft.com/office/drawing/2014/main" id="{FE676B72-6DAC-4E5F-9D34-B4552F5E40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8" y="3343667"/>
            <a:ext cx="1237016" cy="567047"/>
          </a:xfrm>
          <a:prstGeom prst="rect">
            <a:avLst/>
          </a:prstGeom>
        </p:spPr>
      </p:pic>
      <p:sp>
        <p:nvSpPr>
          <p:cNvPr id="13" name="Rectangle: Rounded Corners 12">
            <a:extLst>
              <a:ext uri="{FF2B5EF4-FFF2-40B4-BE49-F238E27FC236}">
                <a16:creationId xmlns:a16="http://schemas.microsoft.com/office/drawing/2014/main" id="{4D30C3F5-E64F-4ADC-B0F1-B836594C2224}"/>
              </a:ext>
            </a:extLst>
          </p:cNvPr>
          <p:cNvSpPr/>
          <p:nvPr/>
        </p:nvSpPr>
        <p:spPr>
          <a:xfrm>
            <a:off x="8170224" y="1528889"/>
            <a:ext cx="3158836" cy="29595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269291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"banana"</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830997"/>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p>
          <a:p>
            <a:r>
              <a:rPr lang="en-US" sz="2400" dirty="0">
                <a:solidFill>
                  <a:srgbClr val="D4D4D4"/>
                </a:solidFill>
                <a:latin typeface="Consolas" panose="020B0609020204030204" pitchFamily="49" charset="0"/>
              </a:rPr>
              <a:t>   banana</a:t>
            </a:r>
            <a:endParaRPr lang="ar-EG" sz="2400" dirty="0"/>
          </a:p>
        </p:txBody>
      </p:sp>
      <p:pic>
        <p:nvPicPr>
          <p:cNvPr id="11" name="Graphic 10" descr="Arrow: Straight with solid fill">
            <a:extLst>
              <a:ext uri="{FF2B5EF4-FFF2-40B4-BE49-F238E27FC236}">
                <a16:creationId xmlns:a16="http://schemas.microsoft.com/office/drawing/2014/main" id="{FE676B72-6DAC-4E5F-9D34-B4552F5E40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8" y="3343667"/>
            <a:ext cx="1237016" cy="567047"/>
          </a:xfrm>
          <a:prstGeom prst="rect">
            <a:avLst/>
          </a:prstGeom>
        </p:spPr>
      </p:pic>
      <p:sp>
        <p:nvSpPr>
          <p:cNvPr id="12" name="Rectangle: Rounded Corners 11">
            <a:extLst>
              <a:ext uri="{FF2B5EF4-FFF2-40B4-BE49-F238E27FC236}">
                <a16:creationId xmlns:a16="http://schemas.microsoft.com/office/drawing/2014/main" id="{07309373-35C0-4BA3-BABF-84933FB2A02A}"/>
              </a:ext>
            </a:extLst>
          </p:cNvPr>
          <p:cNvSpPr/>
          <p:nvPr/>
        </p:nvSpPr>
        <p:spPr>
          <a:xfrm>
            <a:off x="2481942" y="3343667"/>
            <a:ext cx="1211284" cy="5696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C6E6F996-6FB7-4C61-8065-626025AFCDAC}"/>
              </a:ext>
            </a:extLst>
          </p:cNvPr>
          <p:cNvCxnSpPr>
            <a:cxnSpLocks/>
            <a:stCxn id="12" idx="0"/>
            <a:endCxn id="14" idx="2"/>
          </p:cNvCxnSpPr>
          <p:nvPr/>
        </p:nvCxnSpPr>
        <p:spPr>
          <a:xfrm rot="5400000" flipH="1" flipV="1">
            <a:off x="5883655" y="184262"/>
            <a:ext cx="363335" cy="5955476"/>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10229B6-9895-4580-BDA1-2F33DBFF2381}"/>
              </a:ext>
            </a:extLst>
          </p:cNvPr>
          <p:cNvSpPr/>
          <p:nvPr/>
        </p:nvSpPr>
        <p:spPr>
          <a:xfrm>
            <a:off x="8087096" y="2397948"/>
            <a:ext cx="1911927" cy="5823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2459185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a:t>
            </a:r>
            <a:r>
              <a:rPr lang="en-US" sz="1800" b="0" dirty="0">
                <a:solidFill>
                  <a:srgbClr val="CE9178"/>
                </a:solidFill>
                <a:effectLst/>
                <a:latin typeface="Consolas" panose="020B0609020204030204" pitchFamily="49" charset="0"/>
              </a:rPr>
              <a:t>orange</a:t>
            </a:r>
            <a:r>
              <a:rPr lang="en-US" dirty="0">
                <a:solidFill>
                  <a:srgbClr val="CE9178"/>
                </a:solidFill>
                <a:latin typeface="Consolas" panose="020B0609020204030204" pitchFamily="49" charset="0"/>
              </a:rPr>
              <a:t>"</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830997"/>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p>
          <a:p>
            <a:r>
              <a:rPr lang="en-US" sz="2400" dirty="0">
                <a:solidFill>
                  <a:srgbClr val="D4D4D4"/>
                </a:solidFill>
                <a:latin typeface="Consolas" panose="020B0609020204030204" pitchFamily="49" charset="0"/>
              </a:rPr>
              <a:t>   banana</a:t>
            </a:r>
            <a:endParaRPr lang="ar-EG" sz="2400" dirty="0"/>
          </a:p>
        </p:txBody>
      </p:sp>
      <p:pic>
        <p:nvPicPr>
          <p:cNvPr id="11" name="Graphic 10" descr="Arrow: Straight with solid fill">
            <a:extLst>
              <a:ext uri="{FF2B5EF4-FFF2-40B4-BE49-F238E27FC236}">
                <a16:creationId xmlns:a16="http://schemas.microsoft.com/office/drawing/2014/main" id="{FE676B72-6DAC-4E5F-9D34-B4552F5E40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8" y="3343667"/>
            <a:ext cx="1237016" cy="567047"/>
          </a:xfrm>
          <a:prstGeom prst="rect">
            <a:avLst/>
          </a:prstGeom>
        </p:spPr>
      </p:pic>
      <p:sp>
        <p:nvSpPr>
          <p:cNvPr id="12" name="Rectangle: Rounded Corners 11">
            <a:extLst>
              <a:ext uri="{FF2B5EF4-FFF2-40B4-BE49-F238E27FC236}">
                <a16:creationId xmlns:a16="http://schemas.microsoft.com/office/drawing/2014/main" id="{07309373-35C0-4BA3-BABF-84933FB2A02A}"/>
              </a:ext>
            </a:extLst>
          </p:cNvPr>
          <p:cNvSpPr/>
          <p:nvPr/>
        </p:nvSpPr>
        <p:spPr>
          <a:xfrm>
            <a:off x="2481942" y="3343667"/>
            <a:ext cx="1211284" cy="56964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C6E6F996-6FB7-4C61-8065-626025AFCDAC}"/>
              </a:ext>
            </a:extLst>
          </p:cNvPr>
          <p:cNvCxnSpPr>
            <a:cxnSpLocks/>
            <a:stCxn id="12" idx="0"/>
            <a:endCxn id="16" idx="2"/>
          </p:cNvCxnSpPr>
          <p:nvPr/>
        </p:nvCxnSpPr>
        <p:spPr>
          <a:xfrm rot="5400000" flipH="1" flipV="1">
            <a:off x="5883655" y="184262"/>
            <a:ext cx="363335" cy="5955476"/>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62CCE642-86BC-4B09-8E6D-022169F36907}"/>
              </a:ext>
            </a:extLst>
          </p:cNvPr>
          <p:cNvSpPr/>
          <p:nvPr/>
        </p:nvSpPr>
        <p:spPr>
          <a:xfrm>
            <a:off x="8170224" y="1830468"/>
            <a:ext cx="2161308" cy="29249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16" name="Rectangle: Rounded Corners 15">
            <a:extLst>
              <a:ext uri="{FF2B5EF4-FFF2-40B4-BE49-F238E27FC236}">
                <a16:creationId xmlns:a16="http://schemas.microsoft.com/office/drawing/2014/main" id="{92A94F9F-F556-415F-85C5-04AE335778D9}"/>
              </a:ext>
            </a:extLst>
          </p:cNvPr>
          <p:cNvSpPr/>
          <p:nvPr/>
        </p:nvSpPr>
        <p:spPr>
          <a:xfrm>
            <a:off x="8087096" y="2397948"/>
            <a:ext cx="1911927" cy="5823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32625768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a:t>
            </a:r>
            <a:r>
              <a:rPr lang="en-US" sz="1800" b="0" dirty="0">
                <a:solidFill>
                  <a:srgbClr val="CE9178"/>
                </a:solidFill>
                <a:effectLst/>
                <a:latin typeface="Consolas" panose="020B0609020204030204" pitchFamily="49" charset="0"/>
              </a:rPr>
              <a:t>orange</a:t>
            </a:r>
            <a:r>
              <a:rPr lang="en-US" dirty="0">
                <a:solidFill>
                  <a:srgbClr val="CE9178"/>
                </a:solidFill>
                <a:latin typeface="Consolas" panose="020B0609020204030204" pitchFamily="49" charset="0"/>
              </a:rPr>
              <a:t>"</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830997"/>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p>
          <a:p>
            <a:r>
              <a:rPr lang="en-US" sz="2400" dirty="0">
                <a:solidFill>
                  <a:srgbClr val="D4D4D4"/>
                </a:solidFill>
                <a:latin typeface="Consolas" panose="020B0609020204030204" pitchFamily="49" charset="0"/>
              </a:rPr>
              <a:t>   banana</a:t>
            </a:r>
            <a:endParaRPr lang="ar-EG" sz="2400" dirty="0"/>
          </a:p>
        </p:txBody>
      </p:sp>
      <p:pic>
        <p:nvPicPr>
          <p:cNvPr id="16" name="Graphic 15" descr="Arrow: Straight with solid fill">
            <a:extLst>
              <a:ext uri="{FF2B5EF4-FFF2-40B4-BE49-F238E27FC236}">
                <a16:creationId xmlns:a16="http://schemas.microsoft.com/office/drawing/2014/main" id="{75E75B49-1B74-4816-87C1-CFF3720119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09139" y="3893004"/>
            <a:ext cx="1237016" cy="567047"/>
          </a:xfrm>
          <a:prstGeom prst="rect">
            <a:avLst/>
          </a:prstGeom>
        </p:spPr>
      </p:pic>
    </p:spTree>
    <p:extLst>
      <p:ext uri="{BB962C8B-B14F-4D97-AF65-F5344CB8AC3E}">
        <p14:creationId xmlns:p14="http://schemas.microsoft.com/office/powerpoint/2010/main" val="147827335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for Loops</a:t>
            </a:r>
          </a:p>
        </p:txBody>
      </p:sp>
      <p:sp>
        <p:nvSpPr>
          <p:cNvPr id="9" name="TextBox 8">
            <a:extLst>
              <a:ext uri="{FF2B5EF4-FFF2-40B4-BE49-F238E27FC236}">
                <a16:creationId xmlns:a16="http://schemas.microsoft.com/office/drawing/2014/main" id="{01CFFD1D-A4BA-4704-874A-D92EF9AEA89F}"/>
              </a:ext>
            </a:extLst>
          </p:cNvPr>
          <p:cNvSpPr txBox="1"/>
          <p:nvPr/>
        </p:nvSpPr>
        <p:spPr>
          <a:xfrm>
            <a:off x="1544524" y="2397948"/>
            <a:ext cx="9616466" cy="2062103"/>
          </a:xfrm>
          <a:prstGeom prst="rect">
            <a:avLst/>
          </a:prstGeom>
          <a:noFill/>
        </p:spPr>
        <p:txBody>
          <a:bodyPr wrap="square">
            <a:spAutoFit/>
          </a:bodyPr>
          <a:lstStyle/>
          <a:p>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 = [</a:t>
            </a:r>
            <a:r>
              <a:rPr lang="en-US" sz="3200" b="0" dirty="0">
                <a:solidFill>
                  <a:srgbClr val="CE9178"/>
                </a:solidFill>
                <a:effectLst/>
                <a:latin typeface="Consolas" panose="020B0609020204030204" pitchFamily="49" charset="0"/>
              </a:rPr>
              <a:t>"apple"</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"banana"</a:t>
            </a:r>
            <a:r>
              <a:rPr lang="en-US" sz="3200" b="0" dirty="0">
                <a:solidFill>
                  <a:srgbClr val="D4D4D4"/>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"orange"</a:t>
            </a:r>
            <a:r>
              <a:rPr lang="en-US" sz="3200" b="0" dirty="0">
                <a:solidFill>
                  <a:srgbClr val="D4D4D4"/>
                </a:solidFill>
                <a:effectLst/>
                <a:latin typeface="Consolas" panose="020B0609020204030204" pitchFamily="49" charset="0"/>
              </a:rPr>
              <a:t>]</a:t>
            </a:r>
          </a:p>
          <a:p>
            <a:endParaRPr lang="en-US" sz="3200" b="0" dirty="0">
              <a:solidFill>
                <a:srgbClr val="D4D4D4"/>
              </a:solidFill>
              <a:effectLst/>
              <a:latin typeface="Consolas" panose="020B0609020204030204" pitchFamily="49" charset="0"/>
            </a:endParaRPr>
          </a:p>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fruits</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a:solidFill>
                  <a:srgbClr val="9CDCFE"/>
                </a:solidFill>
                <a:effectLst/>
                <a:latin typeface="Consolas" panose="020B0609020204030204" pitchFamily="49" charset="0"/>
              </a:rPr>
              <a:t>fruit</a:t>
            </a:r>
            <a:r>
              <a:rPr lang="en-US" sz="3200" b="0" dirty="0">
                <a:solidFill>
                  <a:srgbClr val="D4D4D4"/>
                </a:solidFill>
                <a:effectLst/>
                <a:latin typeface="Consolas" panose="020B0609020204030204" pitchFamily="49" charset="0"/>
              </a:rPr>
              <a:t>)</a:t>
            </a:r>
          </a:p>
        </p:txBody>
      </p:sp>
      <p:sp>
        <p:nvSpPr>
          <p:cNvPr id="28" name="TextBox 27">
            <a:extLst>
              <a:ext uri="{FF2B5EF4-FFF2-40B4-BE49-F238E27FC236}">
                <a16:creationId xmlns:a16="http://schemas.microsoft.com/office/drawing/2014/main" id="{6F5118A0-B628-4EAB-98FA-BAFD5B1756AC}"/>
              </a:ext>
            </a:extLst>
          </p:cNvPr>
          <p:cNvSpPr txBox="1"/>
          <p:nvPr/>
        </p:nvSpPr>
        <p:spPr>
          <a:xfrm>
            <a:off x="8170224" y="1499722"/>
            <a:ext cx="3241964"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endParaRPr lang="en-US" sz="1800" dirty="0">
              <a:solidFill>
                <a:srgbClr val="9CDCFE"/>
              </a:solidFill>
              <a:effectLst/>
              <a:latin typeface="Consolas" panose="020B0609020204030204" pitchFamily="49" charset="0"/>
            </a:endParaRPr>
          </a:p>
          <a:p>
            <a:r>
              <a:rPr lang="en-US" sz="1800" dirty="0">
                <a:solidFill>
                  <a:srgbClr val="9CDCFE"/>
                </a:solidFill>
                <a:effectLst/>
                <a:latin typeface="Consolas" panose="020B0609020204030204" pitchFamily="49" charset="0"/>
              </a:rPr>
              <a:t>fruit </a:t>
            </a:r>
            <a:r>
              <a:rPr lang="en-US" sz="180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a:t>
            </a:r>
            <a:r>
              <a:rPr lang="en-US" sz="1800" b="0" dirty="0">
                <a:solidFill>
                  <a:srgbClr val="CE9178"/>
                </a:solidFill>
                <a:effectLst/>
                <a:latin typeface="Consolas" panose="020B0609020204030204" pitchFamily="49" charset="0"/>
              </a:rPr>
              <a:t>orange</a:t>
            </a:r>
            <a:r>
              <a:rPr lang="en-US" dirty="0">
                <a:solidFill>
                  <a:srgbClr val="CE9178"/>
                </a:solidFill>
                <a:latin typeface="Consolas" panose="020B0609020204030204" pitchFamily="49" charset="0"/>
              </a:rPr>
              <a:t>"</a:t>
            </a:r>
            <a:endParaRPr lang="ar-EG" dirty="0"/>
          </a:p>
        </p:txBody>
      </p:sp>
      <p:sp>
        <p:nvSpPr>
          <p:cNvPr id="10" name="TextBox 9">
            <a:extLst>
              <a:ext uri="{FF2B5EF4-FFF2-40B4-BE49-F238E27FC236}">
                <a16:creationId xmlns:a16="http://schemas.microsoft.com/office/drawing/2014/main" id="{4F1FC53D-2E0C-417C-83AF-1D952B05D256}"/>
              </a:ext>
            </a:extLst>
          </p:cNvPr>
          <p:cNvSpPr txBox="1"/>
          <p:nvPr/>
        </p:nvSpPr>
        <p:spPr>
          <a:xfrm>
            <a:off x="1544524" y="4711946"/>
            <a:ext cx="6097978" cy="1200329"/>
          </a:xfrm>
          <a:prstGeom prst="rect">
            <a:avLst/>
          </a:prstGeom>
          <a:noFill/>
        </p:spPr>
        <p:txBody>
          <a:bodyPr wrap="square">
            <a:spAutoFit/>
          </a:bodyPr>
          <a:lstStyle/>
          <a:p>
            <a:r>
              <a:rPr lang="en-US" sz="2400" b="0" i="0" dirty="0">
                <a:solidFill>
                  <a:srgbClr val="D4D4D4"/>
                </a:solidFill>
                <a:effectLst/>
                <a:latin typeface="Consolas" panose="020B0609020204030204" pitchFamily="49" charset="0"/>
              </a:rPr>
              <a:t>&gt;&gt; apple</a:t>
            </a:r>
          </a:p>
          <a:p>
            <a:r>
              <a:rPr lang="en-US" sz="2400" dirty="0">
                <a:solidFill>
                  <a:srgbClr val="D4D4D4"/>
                </a:solidFill>
                <a:latin typeface="Consolas" panose="020B0609020204030204" pitchFamily="49" charset="0"/>
              </a:rPr>
              <a:t>   banana</a:t>
            </a:r>
          </a:p>
          <a:p>
            <a:r>
              <a:rPr lang="en-US" sz="2400" dirty="0">
                <a:solidFill>
                  <a:srgbClr val="D4D4D4"/>
                </a:solidFill>
                <a:latin typeface="Consolas" panose="020B0609020204030204" pitchFamily="49" charset="0"/>
              </a:rPr>
              <a:t>   orange</a:t>
            </a:r>
            <a:endParaRPr lang="ar-EG" sz="2400" dirty="0"/>
          </a:p>
        </p:txBody>
      </p:sp>
      <p:pic>
        <p:nvPicPr>
          <p:cNvPr id="16" name="Graphic 15" descr="Arrow: Straight with solid fill">
            <a:extLst>
              <a:ext uri="{FF2B5EF4-FFF2-40B4-BE49-F238E27FC236}">
                <a16:creationId xmlns:a16="http://schemas.microsoft.com/office/drawing/2014/main" id="{75E75B49-1B74-4816-87C1-CFF3720119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09139" y="3893004"/>
            <a:ext cx="1237016" cy="567047"/>
          </a:xfrm>
          <a:prstGeom prst="rect">
            <a:avLst/>
          </a:prstGeom>
        </p:spPr>
      </p:pic>
    </p:spTree>
    <p:extLst>
      <p:ext uri="{BB962C8B-B14F-4D97-AF65-F5344CB8AC3E}">
        <p14:creationId xmlns:p14="http://schemas.microsoft.com/office/powerpoint/2010/main" val="144562440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C3963E-5C46-47EE-A441-0AD96A9E0D67}"/>
                  </a:ext>
                </a:extLst>
              </p:cNvPr>
              <p:cNvSpPr txBox="1"/>
              <p:nvPr/>
            </p:nvSpPr>
            <p:spPr>
              <a:xfrm>
                <a:off x="1031008" y="1657317"/>
                <a:ext cx="10129981" cy="3539430"/>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Loop control statements allow you to control the flow of a loop.</a:t>
                </a:r>
              </a:p>
              <a:p>
                <a:pPr marL="342900" indent="-342900" algn="just">
                  <a:buFont typeface="Arial" panose="020B0604020202020204" pitchFamily="34" charset="0"/>
                  <a:buChar char="•"/>
                </a:pPr>
                <a:r>
                  <a:rPr lang="en-US" sz="2800" dirty="0">
                    <a:solidFill>
                      <a:srgbClr val="D1D5DB"/>
                    </a:solidFill>
                    <a:latin typeface="Söhne"/>
                  </a:rPr>
                  <a:t>In Python, there are three loop control statements: "</a:t>
                </a:r>
                <a14:m>
                  <m:oMath xmlns:m="http://schemas.openxmlformats.org/officeDocument/2006/math">
                    <m:r>
                      <a:rPr lang="en-US" sz="2800" b="1" i="1" dirty="0" smtClean="0">
                        <a:solidFill>
                          <a:srgbClr val="D1D5DB"/>
                        </a:solidFill>
                        <a:latin typeface="Cambria Math" panose="02040503050406030204" pitchFamily="18" charset="0"/>
                      </a:rPr>
                      <m:t>𝒃𝒓𝒆𝒂𝒌</m:t>
                    </m:r>
                  </m:oMath>
                </a14:m>
                <a:r>
                  <a:rPr lang="en-US" sz="2800" dirty="0">
                    <a:solidFill>
                      <a:srgbClr val="D1D5DB"/>
                    </a:solidFill>
                    <a:latin typeface="Söhne"/>
                  </a:rPr>
                  <a:t>", "</a:t>
                </a:r>
                <a14:m>
                  <m:oMath xmlns:m="http://schemas.openxmlformats.org/officeDocument/2006/math">
                    <m:r>
                      <a:rPr lang="en-US" sz="2800" b="1" i="1" dirty="0" smtClean="0">
                        <a:solidFill>
                          <a:srgbClr val="D1D5DB"/>
                        </a:solidFill>
                        <a:latin typeface="Cambria Math" panose="02040503050406030204" pitchFamily="18" charset="0"/>
                      </a:rPr>
                      <m:t>𝒄𝒐𝒏𝒕𝒊𝒏𝒖𝒆</m:t>
                    </m:r>
                  </m:oMath>
                </a14:m>
                <a:r>
                  <a:rPr lang="en-US" sz="2800" dirty="0">
                    <a:solidFill>
                      <a:srgbClr val="D1D5DB"/>
                    </a:solidFill>
                    <a:latin typeface="Söhne"/>
                  </a:rPr>
                  <a:t>", and "</a:t>
                </a:r>
                <a14:m>
                  <m:oMath xmlns:m="http://schemas.openxmlformats.org/officeDocument/2006/math">
                    <m:r>
                      <a:rPr lang="en-US" sz="2800" b="1" i="1" dirty="0" smtClean="0">
                        <a:solidFill>
                          <a:srgbClr val="D1D5DB"/>
                        </a:solidFill>
                        <a:latin typeface="Cambria Math" panose="02040503050406030204" pitchFamily="18" charset="0"/>
                      </a:rPr>
                      <m:t>𝒑𝒂𝒔𝒔</m:t>
                    </m:r>
                  </m:oMath>
                </a14:m>
                <a:r>
                  <a:rPr lang="en-US" sz="2800" dirty="0">
                    <a:solidFill>
                      <a:srgbClr val="D1D5DB"/>
                    </a:solidFill>
                    <a:latin typeface="Söhne"/>
                  </a:rPr>
                  <a:t>".</a:t>
                </a:r>
              </a:p>
              <a:p>
                <a:pPr marL="342900" indent="-342900" algn="just">
                  <a:buFont typeface="Arial" panose="020B0604020202020204" pitchFamily="34" charset="0"/>
                  <a:buChar char="•"/>
                </a:pPr>
                <a:r>
                  <a:rPr lang="en-US" sz="2800" dirty="0">
                    <a:solidFill>
                      <a:srgbClr val="D1D5DB"/>
                    </a:solidFill>
                    <a:latin typeface="Söhne"/>
                  </a:rPr>
                  <a:t>The "</a:t>
                </a:r>
                <a14:m>
                  <m:oMath xmlns:m="http://schemas.openxmlformats.org/officeDocument/2006/math">
                    <m:r>
                      <a:rPr lang="en-US" sz="2800" b="1" i="1" dirty="0" smtClean="0">
                        <a:solidFill>
                          <a:srgbClr val="D1D5DB"/>
                        </a:solidFill>
                        <a:latin typeface="Cambria Math" panose="02040503050406030204" pitchFamily="18" charset="0"/>
                      </a:rPr>
                      <m:t>𝒃𝒓𝒆𝒂𝒌</m:t>
                    </m:r>
                  </m:oMath>
                </a14:m>
                <a:r>
                  <a:rPr lang="en-US" sz="2800" dirty="0">
                    <a:solidFill>
                      <a:srgbClr val="D1D5DB"/>
                    </a:solidFill>
                    <a:latin typeface="Söhne"/>
                  </a:rPr>
                  <a:t>" statement is used to exit a loop prematurely.</a:t>
                </a:r>
              </a:p>
              <a:p>
                <a:pPr marL="342900" indent="-342900" algn="just">
                  <a:buFont typeface="Arial" panose="020B0604020202020204" pitchFamily="34" charset="0"/>
                  <a:buChar char="•"/>
                </a:pPr>
                <a:r>
                  <a:rPr lang="en-US" sz="2800" dirty="0">
                    <a:solidFill>
                      <a:srgbClr val="D1D5DB"/>
                    </a:solidFill>
                    <a:latin typeface="Söhne"/>
                  </a:rPr>
                  <a:t>The "</a:t>
                </a:r>
                <a14:m>
                  <m:oMath xmlns:m="http://schemas.openxmlformats.org/officeDocument/2006/math">
                    <m:r>
                      <a:rPr lang="en-US" sz="2800" b="1" i="1" dirty="0" smtClean="0">
                        <a:solidFill>
                          <a:srgbClr val="D1D5DB"/>
                        </a:solidFill>
                        <a:latin typeface="Cambria Math" panose="02040503050406030204" pitchFamily="18" charset="0"/>
                      </a:rPr>
                      <m:t>𝒄𝒐𝒏𝒕𝒊𝒏𝒖𝒆</m:t>
                    </m:r>
                  </m:oMath>
                </a14:m>
                <a:r>
                  <a:rPr lang="en-US" sz="2800" dirty="0">
                    <a:solidFill>
                      <a:srgbClr val="D1D5DB"/>
                    </a:solidFill>
                    <a:latin typeface="Söhne"/>
                  </a:rPr>
                  <a:t>" statement is used to skip over the current iteration of a loop and move on to the next iteration.</a:t>
                </a:r>
              </a:p>
              <a:p>
                <a:pPr marL="342900" indent="-342900" algn="just">
                  <a:buFont typeface="Arial" panose="020B0604020202020204" pitchFamily="34" charset="0"/>
                  <a:buChar char="•"/>
                </a:pPr>
                <a:r>
                  <a:rPr lang="en-US" sz="2800" dirty="0">
                    <a:solidFill>
                      <a:srgbClr val="D1D5DB"/>
                    </a:solidFill>
                    <a:latin typeface="Söhne"/>
                  </a:rPr>
                  <a:t>The "</a:t>
                </a:r>
                <a14:m>
                  <m:oMath xmlns:m="http://schemas.openxmlformats.org/officeDocument/2006/math">
                    <m:r>
                      <a:rPr lang="en-US" sz="2800" b="1" i="1" dirty="0" smtClean="0">
                        <a:solidFill>
                          <a:srgbClr val="D1D5DB"/>
                        </a:solidFill>
                        <a:latin typeface="Cambria Math" panose="02040503050406030204" pitchFamily="18" charset="0"/>
                      </a:rPr>
                      <m:t>𝒑𝒂𝒔𝒔</m:t>
                    </m:r>
                  </m:oMath>
                </a14:m>
                <a:r>
                  <a:rPr lang="en-US" sz="2800" dirty="0">
                    <a:solidFill>
                      <a:srgbClr val="D1D5DB"/>
                    </a:solidFill>
                    <a:latin typeface="Söhne"/>
                  </a:rPr>
                  <a:t>" statement is used as a placeholder for code that has not yet been written.</a:t>
                </a:r>
              </a:p>
            </p:txBody>
          </p:sp>
        </mc:Choice>
        <mc:Fallback xmlns="">
          <p:sp>
            <p:nvSpPr>
              <p:cNvPr id="6" name="TextBox 5">
                <a:extLst>
                  <a:ext uri="{FF2B5EF4-FFF2-40B4-BE49-F238E27FC236}">
                    <a16:creationId xmlns:a16="http://schemas.microsoft.com/office/drawing/2014/main" id="{95C3963E-5C46-47EE-A441-0AD96A9E0D67}"/>
                  </a:ext>
                </a:extLst>
              </p:cNvPr>
              <p:cNvSpPr txBox="1">
                <a:spLocks noRot="1" noChangeAspect="1" noMove="1" noResize="1" noEditPoints="1" noAdjustHandles="1" noChangeArrowheads="1" noChangeShapeType="1" noTextEdit="1"/>
              </p:cNvSpPr>
              <p:nvPr/>
            </p:nvSpPr>
            <p:spPr>
              <a:xfrm>
                <a:off x="1031008" y="1657317"/>
                <a:ext cx="10129981" cy="3539430"/>
              </a:xfrm>
              <a:prstGeom prst="rect">
                <a:avLst/>
              </a:prstGeom>
              <a:blipFill>
                <a:blip r:embed="rId4"/>
                <a:stretch>
                  <a:fillRect l="-1083" t="-1724" r="-1264" b="-4138"/>
                </a:stretch>
              </a:blipFill>
            </p:spPr>
            <p:txBody>
              <a:bodyPr/>
              <a:lstStyle/>
              <a:p>
                <a:r>
                  <a:rPr lang="ar-EG">
                    <a:noFill/>
                  </a:rPr>
                  <a:t> </a:t>
                </a:r>
              </a:p>
            </p:txBody>
          </p:sp>
        </mc:Fallback>
      </mc:AlternateContent>
    </p:spTree>
    <p:extLst>
      <p:ext uri="{BB962C8B-B14F-4D97-AF65-F5344CB8AC3E}">
        <p14:creationId xmlns:p14="http://schemas.microsoft.com/office/powerpoint/2010/main" val="25096036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C3963E-5C46-47EE-A441-0AD96A9E0D67}"/>
                  </a:ext>
                </a:extLst>
              </p:cNvPr>
              <p:cNvSpPr txBox="1"/>
              <p:nvPr/>
            </p:nvSpPr>
            <p:spPr>
              <a:xfrm>
                <a:off x="1031008" y="1320483"/>
                <a:ext cx="10129981" cy="3539430"/>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Loop control statements allow you to control the flow of a loop.</a:t>
                </a:r>
              </a:p>
              <a:p>
                <a:pPr marL="342900" indent="-342900" algn="just">
                  <a:buFont typeface="Arial" panose="020B0604020202020204" pitchFamily="34" charset="0"/>
                  <a:buChar char="•"/>
                </a:pPr>
                <a:r>
                  <a:rPr lang="en-US" sz="2800" dirty="0">
                    <a:solidFill>
                      <a:srgbClr val="D1D5DB"/>
                    </a:solidFill>
                    <a:latin typeface="Söhne"/>
                  </a:rPr>
                  <a:t>In Python, there are three loop control statements: "</a:t>
                </a:r>
                <a14:m>
                  <m:oMath xmlns:m="http://schemas.openxmlformats.org/officeDocument/2006/math">
                    <m:r>
                      <a:rPr lang="en-US" sz="2800" b="1" i="1" dirty="0" smtClean="0">
                        <a:solidFill>
                          <a:srgbClr val="D1D5DB"/>
                        </a:solidFill>
                        <a:latin typeface="Cambria Math" panose="02040503050406030204" pitchFamily="18" charset="0"/>
                      </a:rPr>
                      <m:t>𝒃𝒓𝒆𝒂𝒌</m:t>
                    </m:r>
                  </m:oMath>
                </a14:m>
                <a:r>
                  <a:rPr lang="en-US" sz="2800" dirty="0">
                    <a:solidFill>
                      <a:srgbClr val="D1D5DB"/>
                    </a:solidFill>
                    <a:latin typeface="Söhne"/>
                  </a:rPr>
                  <a:t>", "</a:t>
                </a:r>
                <a14:m>
                  <m:oMath xmlns:m="http://schemas.openxmlformats.org/officeDocument/2006/math">
                    <m:r>
                      <a:rPr lang="en-US" sz="2800" b="1" i="1" dirty="0" smtClean="0">
                        <a:solidFill>
                          <a:srgbClr val="D1D5DB"/>
                        </a:solidFill>
                        <a:latin typeface="Cambria Math" panose="02040503050406030204" pitchFamily="18" charset="0"/>
                      </a:rPr>
                      <m:t>𝒄𝒐𝒏𝒕𝒊𝒏𝒖𝒆</m:t>
                    </m:r>
                  </m:oMath>
                </a14:m>
                <a:r>
                  <a:rPr lang="en-US" sz="2800" dirty="0">
                    <a:solidFill>
                      <a:srgbClr val="D1D5DB"/>
                    </a:solidFill>
                    <a:latin typeface="Söhne"/>
                  </a:rPr>
                  <a:t>", and "</a:t>
                </a:r>
                <a14:m>
                  <m:oMath xmlns:m="http://schemas.openxmlformats.org/officeDocument/2006/math">
                    <m:r>
                      <a:rPr lang="en-US" sz="2800" b="1" i="1" dirty="0" smtClean="0">
                        <a:solidFill>
                          <a:srgbClr val="D1D5DB"/>
                        </a:solidFill>
                        <a:latin typeface="Cambria Math" panose="02040503050406030204" pitchFamily="18" charset="0"/>
                      </a:rPr>
                      <m:t>𝒑𝒂𝒔𝒔</m:t>
                    </m:r>
                  </m:oMath>
                </a14:m>
                <a:r>
                  <a:rPr lang="en-US" sz="2800" dirty="0">
                    <a:solidFill>
                      <a:srgbClr val="D1D5DB"/>
                    </a:solidFill>
                    <a:latin typeface="Söhne"/>
                  </a:rPr>
                  <a:t>".</a:t>
                </a:r>
              </a:p>
              <a:p>
                <a:pPr marL="342900" indent="-342900" algn="just">
                  <a:buFont typeface="Arial" panose="020B0604020202020204" pitchFamily="34" charset="0"/>
                  <a:buChar char="•"/>
                </a:pPr>
                <a:r>
                  <a:rPr lang="en-US" sz="2800" dirty="0">
                    <a:solidFill>
                      <a:srgbClr val="D1D5DB"/>
                    </a:solidFill>
                    <a:latin typeface="Söhne"/>
                  </a:rPr>
                  <a:t>The "</a:t>
                </a:r>
                <a14:m>
                  <m:oMath xmlns:m="http://schemas.openxmlformats.org/officeDocument/2006/math">
                    <m:r>
                      <a:rPr lang="en-US" sz="2800" b="1" i="1" dirty="0" smtClean="0">
                        <a:solidFill>
                          <a:srgbClr val="D1D5DB"/>
                        </a:solidFill>
                        <a:latin typeface="Cambria Math" panose="02040503050406030204" pitchFamily="18" charset="0"/>
                      </a:rPr>
                      <m:t>𝒃𝒓𝒆𝒂𝒌</m:t>
                    </m:r>
                  </m:oMath>
                </a14:m>
                <a:r>
                  <a:rPr lang="en-US" sz="2800" dirty="0">
                    <a:solidFill>
                      <a:srgbClr val="D1D5DB"/>
                    </a:solidFill>
                    <a:latin typeface="Söhne"/>
                  </a:rPr>
                  <a:t>" statement is used to exit a loop prematurely.</a:t>
                </a:r>
              </a:p>
              <a:p>
                <a:pPr marL="342900" indent="-342900" algn="just">
                  <a:buFont typeface="Arial" panose="020B0604020202020204" pitchFamily="34" charset="0"/>
                  <a:buChar char="•"/>
                </a:pPr>
                <a:r>
                  <a:rPr lang="en-US" sz="2800" dirty="0">
                    <a:solidFill>
                      <a:srgbClr val="D1D5DB"/>
                    </a:solidFill>
                    <a:latin typeface="Söhne"/>
                  </a:rPr>
                  <a:t>The "</a:t>
                </a:r>
                <a14:m>
                  <m:oMath xmlns:m="http://schemas.openxmlformats.org/officeDocument/2006/math">
                    <m:r>
                      <a:rPr lang="en-US" sz="2800" b="1" i="1" dirty="0" smtClean="0">
                        <a:solidFill>
                          <a:srgbClr val="D1D5DB"/>
                        </a:solidFill>
                        <a:latin typeface="Cambria Math" panose="02040503050406030204" pitchFamily="18" charset="0"/>
                      </a:rPr>
                      <m:t>𝒄𝒐𝒏𝒕𝒊𝒏𝒖𝒆</m:t>
                    </m:r>
                  </m:oMath>
                </a14:m>
                <a:r>
                  <a:rPr lang="en-US" sz="2800" dirty="0">
                    <a:solidFill>
                      <a:srgbClr val="D1D5DB"/>
                    </a:solidFill>
                    <a:latin typeface="Söhne"/>
                  </a:rPr>
                  <a:t>" statement is used to skip over the current iteration of a loop and move on to the next iteration.</a:t>
                </a:r>
              </a:p>
              <a:p>
                <a:pPr marL="342900" indent="-342900" algn="just">
                  <a:buFont typeface="Arial" panose="020B0604020202020204" pitchFamily="34" charset="0"/>
                  <a:buChar char="•"/>
                </a:pPr>
                <a:r>
                  <a:rPr lang="en-US" sz="2800" dirty="0">
                    <a:solidFill>
                      <a:srgbClr val="D1D5DB"/>
                    </a:solidFill>
                    <a:latin typeface="Söhne"/>
                  </a:rPr>
                  <a:t>The "</a:t>
                </a:r>
                <a14:m>
                  <m:oMath xmlns:m="http://schemas.openxmlformats.org/officeDocument/2006/math">
                    <m:r>
                      <a:rPr lang="en-US" sz="2800" b="1" i="1" dirty="0" smtClean="0">
                        <a:solidFill>
                          <a:srgbClr val="D1D5DB"/>
                        </a:solidFill>
                        <a:latin typeface="Cambria Math" panose="02040503050406030204" pitchFamily="18" charset="0"/>
                      </a:rPr>
                      <m:t>𝒑𝒂𝒔𝒔</m:t>
                    </m:r>
                  </m:oMath>
                </a14:m>
                <a:r>
                  <a:rPr lang="en-US" sz="2800" dirty="0">
                    <a:solidFill>
                      <a:srgbClr val="D1D5DB"/>
                    </a:solidFill>
                    <a:latin typeface="Söhne"/>
                  </a:rPr>
                  <a:t>" statement is used as a placeholder for code that has not yet been written.</a:t>
                </a:r>
              </a:p>
            </p:txBody>
          </p:sp>
        </mc:Choice>
        <mc:Fallback xmlns="">
          <p:sp>
            <p:nvSpPr>
              <p:cNvPr id="6" name="TextBox 5">
                <a:extLst>
                  <a:ext uri="{FF2B5EF4-FFF2-40B4-BE49-F238E27FC236}">
                    <a16:creationId xmlns:a16="http://schemas.microsoft.com/office/drawing/2014/main" id="{95C3963E-5C46-47EE-A441-0AD96A9E0D67}"/>
                  </a:ext>
                </a:extLst>
              </p:cNvPr>
              <p:cNvSpPr txBox="1">
                <a:spLocks noRot="1" noChangeAspect="1" noMove="1" noResize="1" noEditPoints="1" noAdjustHandles="1" noChangeArrowheads="1" noChangeShapeType="1" noTextEdit="1"/>
              </p:cNvSpPr>
              <p:nvPr/>
            </p:nvSpPr>
            <p:spPr>
              <a:xfrm>
                <a:off x="1031008" y="1320483"/>
                <a:ext cx="10129981" cy="3539430"/>
              </a:xfrm>
              <a:prstGeom prst="rect">
                <a:avLst/>
              </a:prstGeom>
              <a:blipFill>
                <a:blip r:embed="rId4"/>
                <a:stretch>
                  <a:fillRect l="-1083" t="-1724" r="-1264" b="-4138"/>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5E3418C7-47F9-49F3-B9B6-6001C9933036}"/>
              </a:ext>
            </a:extLst>
          </p:cNvPr>
          <p:cNvSpPr txBox="1"/>
          <p:nvPr/>
        </p:nvSpPr>
        <p:spPr>
          <a:xfrm>
            <a:off x="1115162" y="4859913"/>
            <a:ext cx="6097978" cy="1569660"/>
          </a:xfrm>
          <a:prstGeom prst="rect">
            <a:avLst/>
          </a:prstGeom>
          <a:noFill/>
        </p:spPr>
        <p:txBody>
          <a:bodyPr wrap="square">
            <a:spAutoFit/>
          </a:bodyPr>
          <a:lstStyle/>
          <a:p>
            <a:r>
              <a:rPr lang="en-US" sz="2400" b="0" dirty="0">
                <a:solidFill>
                  <a:srgbClr val="C586C0"/>
                </a:solidFill>
                <a:effectLst/>
                <a:latin typeface="Consolas" panose="020B0609020204030204" pitchFamily="49" charset="0"/>
              </a:rPr>
              <a:t>for</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i</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in</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range</a:t>
            </a:r>
            <a:r>
              <a:rPr lang="en-US" sz="2400" b="0" dirty="0">
                <a:solidFill>
                  <a:srgbClr val="D4D4D4"/>
                </a:solidFill>
                <a:effectLst/>
                <a:latin typeface="Consolas" panose="020B0609020204030204" pitchFamily="49" charset="0"/>
              </a:rPr>
              <a:t>(</a:t>
            </a:r>
            <a:r>
              <a:rPr lang="en-US" sz="2400" b="0" dirty="0">
                <a:solidFill>
                  <a:srgbClr val="B5CEA8"/>
                </a:solidFill>
                <a:effectLst/>
                <a:latin typeface="Consolas" panose="020B0609020204030204" pitchFamily="49" charset="0"/>
              </a:rPr>
              <a:t>1</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11</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if</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i</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2</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continue</a:t>
            </a:r>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i</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end</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8718825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C3963E-5C46-47EE-A441-0AD96A9E0D67}"/>
                  </a:ext>
                </a:extLst>
              </p:cNvPr>
              <p:cNvSpPr txBox="1"/>
              <p:nvPr/>
            </p:nvSpPr>
            <p:spPr>
              <a:xfrm>
                <a:off x="1031008" y="1320483"/>
                <a:ext cx="10129981" cy="3539430"/>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D1D5DB"/>
                    </a:solidFill>
                    <a:latin typeface="Söhne"/>
                  </a:rPr>
                  <a:t>Loop control statements allow you to control the flow of a loop.</a:t>
                </a:r>
              </a:p>
              <a:p>
                <a:pPr marL="342900" indent="-342900" algn="just">
                  <a:buFont typeface="Arial" panose="020B0604020202020204" pitchFamily="34" charset="0"/>
                  <a:buChar char="•"/>
                </a:pPr>
                <a:r>
                  <a:rPr lang="en-US" sz="2800" dirty="0">
                    <a:solidFill>
                      <a:srgbClr val="D1D5DB"/>
                    </a:solidFill>
                    <a:latin typeface="Söhne"/>
                  </a:rPr>
                  <a:t>In Python, there are three loop control statements: "</a:t>
                </a:r>
                <a14:m>
                  <m:oMath xmlns:m="http://schemas.openxmlformats.org/officeDocument/2006/math">
                    <m:r>
                      <a:rPr lang="en-US" sz="2800" b="1" i="1" dirty="0" smtClean="0">
                        <a:solidFill>
                          <a:srgbClr val="D1D5DB"/>
                        </a:solidFill>
                        <a:latin typeface="Cambria Math" panose="02040503050406030204" pitchFamily="18" charset="0"/>
                      </a:rPr>
                      <m:t>𝒃𝒓𝒆𝒂𝒌</m:t>
                    </m:r>
                  </m:oMath>
                </a14:m>
                <a:r>
                  <a:rPr lang="en-US" sz="2800" dirty="0">
                    <a:solidFill>
                      <a:srgbClr val="D1D5DB"/>
                    </a:solidFill>
                    <a:latin typeface="Söhne"/>
                  </a:rPr>
                  <a:t>", "</a:t>
                </a:r>
                <a14:m>
                  <m:oMath xmlns:m="http://schemas.openxmlformats.org/officeDocument/2006/math">
                    <m:r>
                      <a:rPr lang="en-US" sz="2800" b="1" i="1" dirty="0" smtClean="0">
                        <a:solidFill>
                          <a:srgbClr val="D1D5DB"/>
                        </a:solidFill>
                        <a:latin typeface="Cambria Math" panose="02040503050406030204" pitchFamily="18" charset="0"/>
                      </a:rPr>
                      <m:t>𝒄𝒐𝒏𝒕𝒊𝒏𝒖𝒆</m:t>
                    </m:r>
                  </m:oMath>
                </a14:m>
                <a:r>
                  <a:rPr lang="en-US" sz="2800" dirty="0">
                    <a:solidFill>
                      <a:srgbClr val="D1D5DB"/>
                    </a:solidFill>
                    <a:latin typeface="Söhne"/>
                  </a:rPr>
                  <a:t>", and "</a:t>
                </a:r>
                <a14:m>
                  <m:oMath xmlns:m="http://schemas.openxmlformats.org/officeDocument/2006/math">
                    <m:r>
                      <a:rPr lang="en-US" sz="2800" b="1" i="1" dirty="0" smtClean="0">
                        <a:solidFill>
                          <a:srgbClr val="D1D5DB"/>
                        </a:solidFill>
                        <a:latin typeface="Cambria Math" panose="02040503050406030204" pitchFamily="18" charset="0"/>
                      </a:rPr>
                      <m:t>𝒑𝒂𝒔𝒔</m:t>
                    </m:r>
                  </m:oMath>
                </a14:m>
                <a:r>
                  <a:rPr lang="en-US" sz="2800" dirty="0">
                    <a:solidFill>
                      <a:srgbClr val="D1D5DB"/>
                    </a:solidFill>
                    <a:latin typeface="Söhne"/>
                  </a:rPr>
                  <a:t>".</a:t>
                </a:r>
              </a:p>
              <a:p>
                <a:pPr marL="342900" indent="-342900" algn="just">
                  <a:buFont typeface="Arial" panose="020B0604020202020204" pitchFamily="34" charset="0"/>
                  <a:buChar char="•"/>
                </a:pPr>
                <a:r>
                  <a:rPr lang="en-US" sz="2800" dirty="0">
                    <a:solidFill>
                      <a:srgbClr val="D1D5DB"/>
                    </a:solidFill>
                    <a:latin typeface="Söhne"/>
                  </a:rPr>
                  <a:t>The "</a:t>
                </a:r>
                <a14:m>
                  <m:oMath xmlns:m="http://schemas.openxmlformats.org/officeDocument/2006/math">
                    <m:r>
                      <a:rPr lang="en-US" sz="2800" b="1" i="1" dirty="0" smtClean="0">
                        <a:solidFill>
                          <a:srgbClr val="D1D5DB"/>
                        </a:solidFill>
                        <a:latin typeface="Cambria Math" panose="02040503050406030204" pitchFamily="18" charset="0"/>
                      </a:rPr>
                      <m:t>𝒃𝒓𝒆𝒂𝒌</m:t>
                    </m:r>
                  </m:oMath>
                </a14:m>
                <a:r>
                  <a:rPr lang="en-US" sz="2800" dirty="0">
                    <a:solidFill>
                      <a:srgbClr val="D1D5DB"/>
                    </a:solidFill>
                    <a:latin typeface="Söhne"/>
                  </a:rPr>
                  <a:t>" statement is used to exit a loop prematurely.</a:t>
                </a:r>
              </a:p>
              <a:p>
                <a:pPr marL="342900" indent="-342900" algn="just">
                  <a:buFont typeface="Arial" panose="020B0604020202020204" pitchFamily="34" charset="0"/>
                  <a:buChar char="•"/>
                </a:pPr>
                <a:r>
                  <a:rPr lang="en-US" sz="2800" dirty="0">
                    <a:solidFill>
                      <a:srgbClr val="D1D5DB"/>
                    </a:solidFill>
                    <a:latin typeface="Söhne"/>
                  </a:rPr>
                  <a:t>The "</a:t>
                </a:r>
                <a14:m>
                  <m:oMath xmlns:m="http://schemas.openxmlformats.org/officeDocument/2006/math">
                    <m:r>
                      <a:rPr lang="en-US" sz="2800" b="1" i="1" dirty="0" smtClean="0">
                        <a:solidFill>
                          <a:srgbClr val="D1D5DB"/>
                        </a:solidFill>
                        <a:latin typeface="Cambria Math" panose="02040503050406030204" pitchFamily="18" charset="0"/>
                      </a:rPr>
                      <m:t>𝒄𝒐𝒏𝒕𝒊𝒏𝒖𝒆</m:t>
                    </m:r>
                  </m:oMath>
                </a14:m>
                <a:r>
                  <a:rPr lang="en-US" sz="2800" dirty="0">
                    <a:solidFill>
                      <a:srgbClr val="D1D5DB"/>
                    </a:solidFill>
                    <a:latin typeface="Söhne"/>
                  </a:rPr>
                  <a:t>" statement is used to skip over the current iteration of a loop and move on to the next iteration.</a:t>
                </a:r>
              </a:p>
              <a:p>
                <a:pPr marL="342900" indent="-342900" algn="just">
                  <a:buFont typeface="Arial" panose="020B0604020202020204" pitchFamily="34" charset="0"/>
                  <a:buChar char="•"/>
                </a:pPr>
                <a:r>
                  <a:rPr lang="en-US" sz="2800" dirty="0">
                    <a:solidFill>
                      <a:srgbClr val="D1D5DB"/>
                    </a:solidFill>
                    <a:latin typeface="Söhne"/>
                  </a:rPr>
                  <a:t>The "</a:t>
                </a:r>
                <a14:m>
                  <m:oMath xmlns:m="http://schemas.openxmlformats.org/officeDocument/2006/math">
                    <m:r>
                      <a:rPr lang="en-US" sz="2800" b="1" i="1" dirty="0" smtClean="0">
                        <a:solidFill>
                          <a:srgbClr val="D1D5DB"/>
                        </a:solidFill>
                        <a:latin typeface="Cambria Math" panose="02040503050406030204" pitchFamily="18" charset="0"/>
                      </a:rPr>
                      <m:t>𝒑𝒂𝒔𝒔</m:t>
                    </m:r>
                  </m:oMath>
                </a14:m>
                <a:r>
                  <a:rPr lang="en-US" sz="2800" dirty="0">
                    <a:solidFill>
                      <a:srgbClr val="D1D5DB"/>
                    </a:solidFill>
                    <a:latin typeface="Söhne"/>
                  </a:rPr>
                  <a:t>" statement is used as a placeholder for code that has not yet been written.</a:t>
                </a:r>
              </a:p>
            </p:txBody>
          </p:sp>
        </mc:Choice>
        <mc:Fallback xmlns="">
          <p:sp>
            <p:nvSpPr>
              <p:cNvPr id="6" name="TextBox 5">
                <a:extLst>
                  <a:ext uri="{FF2B5EF4-FFF2-40B4-BE49-F238E27FC236}">
                    <a16:creationId xmlns:a16="http://schemas.microsoft.com/office/drawing/2014/main" id="{95C3963E-5C46-47EE-A441-0AD96A9E0D67}"/>
                  </a:ext>
                </a:extLst>
              </p:cNvPr>
              <p:cNvSpPr txBox="1">
                <a:spLocks noRot="1" noChangeAspect="1" noMove="1" noResize="1" noEditPoints="1" noAdjustHandles="1" noChangeArrowheads="1" noChangeShapeType="1" noTextEdit="1"/>
              </p:cNvSpPr>
              <p:nvPr/>
            </p:nvSpPr>
            <p:spPr>
              <a:xfrm>
                <a:off x="1031008" y="1320483"/>
                <a:ext cx="10129981" cy="3539430"/>
              </a:xfrm>
              <a:prstGeom prst="rect">
                <a:avLst/>
              </a:prstGeom>
              <a:blipFill>
                <a:blip r:embed="rId4"/>
                <a:stretch>
                  <a:fillRect l="-1083" t="-1724" r="-1264" b="-4138"/>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5E3418C7-47F9-49F3-B9B6-6001C9933036}"/>
              </a:ext>
            </a:extLst>
          </p:cNvPr>
          <p:cNvSpPr txBox="1"/>
          <p:nvPr/>
        </p:nvSpPr>
        <p:spPr>
          <a:xfrm>
            <a:off x="1115162" y="4859913"/>
            <a:ext cx="6097978" cy="1323439"/>
          </a:xfrm>
          <a:prstGeom prst="rect">
            <a:avLst/>
          </a:prstGeom>
          <a:noFill/>
        </p:spPr>
        <p:txBody>
          <a:bodyPr wrap="square">
            <a:spAutoFit/>
          </a:bodyPr>
          <a:lstStyle/>
          <a:p>
            <a:r>
              <a:rPr lang="en-US" sz="2000" b="0" dirty="0">
                <a:solidFill>
                  <a:srgbClr val="C586C0"/>
                </a:solidFill>
                <a:effectLst/>
                <a:latin typeface="Consolas" panose="020B0609020204030204" pitchFamily="49" charset="0"/>
              </a:rPr>
              <a:t>for</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a:t>
            </a:r>
            <a:r>
              <a:rPr lang="en-US" sz="2000" b="0" dirty="0">
                <a:solidFill>
                  <a:srgbClr val="D4D4D4"/>
                </a:solidFill>
                <a:effectLst/>
                <a:latin typeface="Consolas" panose="020B0609020204030204" pitchFamily="49" charset="0"/>
              </a:rPr>
              <a:t> </a:t>
            </a:r>
            <a:r>
              <a:rPr lang="en-US" sz="2000" b="0" dirty="0">
                <a:solidFill>
                  <a:srgbClr val="4EC9B0"/>
                </a:solidFill>
                <a:effectLst/>
                <a:latin typeface="Consolas" panose="020B0609020204030204" pitchFamily="49" charset="0"/>
              </a:rPr>
              <a:t>range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 </a:t>
            </a:r>
            <a:r>
              <a:rPr lang="en-US" sz="2000" b="0" dirty="0">
                <a:solidFill>
                  <a:srgbClr val="B5CEA8"/>
                </a:solidFill>
                <a:effectLst/>
                <a:latin typeface="Consolas" panose="020B0609020204030204" pitchFamily="49" charset="0"/>
              </a:rPr>
              <a:t>11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continue</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print</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end</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23C29B1-E21A-4603-9AF4-69D7B2F3CCEE}"/>
              </a:ext>
            </a:extLst>
          </p:cNvPr>
          <p:cNvSpPr txBox="1"/>
          <p:nvPr/>
        </p:nvSpPr>
        <p:spPr>
          <a:xfrm>
            <a:off x="1115162" y="6274620"/>
            <a:ext cx="6097978" cy="400110"/>
          </a:xfrm>
          <a:prstGeom prst="rect">
            <a:avLst/>
          </a:prstGeom>
          <a:noFill/>
        </p:spPr>
        <p:txBody>
          <a:bodyPr wrap="square">
            <a:spAutoFit/>
          </a:bodyPr>
          <a:lstStyle/>
          <a:p>
            <a:r>
              <a:rPr lang="en-US" sz="2000" dirty="0">
                <a:solidFill>
                  <a:srgbClr val="D4D4D4"/>
                </a:solidFill>
                <a:latin typeface="Consolas" panose="020B0609020204030204" pitchFamily="49" charset="0"/>
              </a:rPr>
              <a:t>&gt;&gt; 1 3 5 7 9</a:t>
            </a:r>
            <a:endParaRPr lang="ar-EG" sz="2000" dirty="0"/>
          </a:p>
        </p:txBody>
      </p:sp>
    </p:spTree>
    <p:extLst>
      <p:ext uri="{BB962C8B-B14F-4D97-AF65-F5344CB8AC3E}">
        <p14:creationId xmlns:p14="http://schemas.microsoft.com/office/powerpoint/2010/main" val="8044487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1597682-89C5-447B-A912-3E181E872FAC}"/>
                  </a:ext>
                </a:extLst>
              </p:cNvPr>
              <p:cNvSpPr txBox="1"/>
              <p:nvPr/>
            </p:nvSpPr>
            <p:spPr>
              <a:xfrm>
                <a:off x="1031009" y="1657317"/>
                <a:ext cx="10129980" cy="3046988"/>
              </a:xfrm>
              <a:prstGeom prst="rect">
                <a:avLst/>
              </a:prstGeom>
              <a:noFill/>
            </p:spPr>
            <p:txBody>
              <a:bodyPr wrap="square" rtlCol="1">
                <a:spAutoFit/>
              </a:bodyPr>
              <a:lstStyle/>
              <a:p>
                <a:pPr marL="342900" indent="-342900" algn="just">
                  <a:buFont typeface="Arial" panose="020B0604020202020204" pitchFamily="34" charset="0"/>
                  <a:buChar char="•"/>
                </a:pPr>
                <a:r>
                  <a:rPr lang="en-US" sz="3200" b="0" i="0" dirty="0">
                    <a:solidFill>
                      <a:srgbClr val="D1D5DB"/>
                    </a:solidFill>
                    <a:effectLst/>
                    <a:latin typeface="Söhne"/>
                  </a:rPr>
                  <a:t>An if condition is a statement that checks if a condition is true or false.</a:t>
                </a:r>
              </a:p>
              <a:p>
                <a:pPr marL="342900" indent="-342900" algn="just">
                  <a:buFont typeface="Arial" panose="020B0604020202020204" pitchFamily="34" charset="0"/>
                  <a:buChar char="•"/>
                </a:pPr>
                <a:r>
                  <a:rPr lang="en-US" sz="3200" b="0" i="0" dirty="0">
                    <a:solidFill>
                      <a:srgbClr val="D1D5DB"/>
                    </a:solidFill>
                    <a:effectLst/>
                    <a:latin typeface="Söhne"/>
                  </a:rPr>
                  <a:t>In Python, if statements are written using the "</a:t>
                </a:r>
                <a14:m>
                  <m:oMath xmlns:m="http://schemas.openxmlformats.org/officeDocument/2006/math">
                    <m:r>
                      <a:rPr lang="en-US" sz="3200" b="1" i="1" dirty="0" smtClean="0">
                        <a:solidFill>
                          <a:srgbClr val="D1D5DB"/>
                        </a:solidFill>
                        <a:effectLst/>
                        <a:latin typeface="Cambria Math" panose="02040503050406030204" pitchFamily="18" charset="0"/>
                      </a:rPr>
                      <m:t>𝒊𝒇</m:t>
                    </m:r>
                  </m:oMath>
                </a14:m>
                <a:r>
                  <a:rPr lang="en-US" sz="3200" b="0" i="0" dirty="0">
                    <a:solidFill>
                      <a:srgbClr val="D1D5DB"/>
                    </a:solidFill>
                    <a:effectLst/>
                    <a:latin typeface="Söhne"/>
                  </a:rPr>
                  <a:t>" keyword followed by the condition to check and a colon.</a:t>
                </a:r>
              </a:p>
              <a:p>
                <a:pPr marL="342900" indent="-342900" algn="just">
                  <a:buFont typeface="Arial" panose="020B0604020202020204" pitchFamily="34" charset="0"/>
                  <a:buChar char="•"/>
                </a:pPr>
                <a:r>
                  <a:rPr lang="en-US" sz="3200" b="0" i="0" dirty="0">
                    <a:solidFill>
                      <a:srgbClr val="D1D5DB"/>
                    </a:solidFill>
                    <a:effectLst/>
                    <a:latin typeface="Söhne"/>
                  </a:rPr>
                  <a:t>The code block to be executed if the condition is true is indented below the if statement.</a:t>
                </a:r>
              </a:p>
            </p:txBody>
          </p:sp>
        </mc:Choice>
        <mc:Fallback>
          <p:sp>
            <p:nvSpPr>
              <p:cNvPr id="2" name="TextBox 1">
                <a:extLst>
                  <a:ext uri="{FF2B5EF4-FFF2-40B4-BE49-F238E27FC236}">
                    <a16:creationId xmlns:a16="http://schemas.microsoft.com/office/drawing/2014/main" id="{F1597682-89C5-447B-A912-3E181E872FAC}"/>
                  </a:ext>
                </a:extLst>
              </p:cNvPr>
              <p:cNvSpPr txBox="1">
                <a:spLocks noRot="1" noChangeAspect="1" noMove="1" noResize="1" noEditPoints="1" noAdjustHandles="1" noChangeArrowheads="1" noChangeShapeType="1" noTextEdit="1"/>
              </p:cNvSpPr>
              <p:nvPr/>
            </p:nvSpPr>
            <p:spPr>
              <a:xfrm>
                <a:off x="1031009" y="1657317"/>
                <a:ext cx="10129980" cy="3046988"/>
              </a:xfrm>
              <a:prstGeom prst="rect">
                <a:avLst/>
              </a:prstGeom>
              <a:blipFill>
                <a:blip r:embed="rId4"/>
                <a:stretch>
                  <a:fillRect l="-1384" t="-2600" r="-1564" b="-5600"/>
                </a:stretch>
              </a:blipFill>
            </p:spPr>
            <p:txBody>
              <a:bodyPr/>
              <a:lstStyle/>
              <a:p>
                <a:r>
                  <a:rPr lang="ar-EG">
                    <a:noFill/>
                  </a:rPr>
                  <a:t> </a:t>
                </a:r>
              </a:p>
            </p:txBody>
          </p:sp>
        </mc:Fallback>
      </mc:AlternateContent>
      <p:sp>
        <p:nvSpPr>
          <p:cNvPr id="7" name="TextBox 6">
            <a:extLst>
              <a:ext uri="{FF2B5EF4-FFF2-40B4-BE49-F238E27FC236}">
                <a16:creationId xmlns:a16="http://schemas.microsoft.com/office/drawing/2014/main" id="{141CB391-2D33-4A95-939B-D67EE50346B8}"/>
              </a:ext>
            </a:extLst>
          </p:cNvPr>
          <p:cNvSpPr txBox="1"/>
          <p:nvPr/>
        </p:nvSpPr>
        <p:spPr>
          <a:xfrm>
            <a:off x="1031009" y="4704305"/>
            <a:ext cx="6096000" cy="1200329"/>
          </a:xfrm>
          <a:prstGeom prst="rect">
            <a:avLst/>
          </a:prstGeom>
          <a:noFill/>
        </p:spPr>
        <p:txBody>
          <a:bodyPr wrap="square">
            <a:spAutoFit/>
          </a:bodyPr>
          <a:lstStyle/>
          <a:p>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10</a:t>
            </a:r>
            <a:endParaRPr lang="en-US" sz="2400" b="0" dirty="0">
              <a:solidFill>
                <a:srgbClr val="D4D4D4"/>
              </a:solidFill>
              <a:effectLst/>
              <a:latin typeface="Consolas" panose="020B0609020204030204" pitchFamily="49" charset="0"/>
            </a:endParaRPr>
          </a:p>
          <a:p>
            <a:r>
              <a:rPr lang="en-US" sz="2400" b="0" dirty="0">
                <a:solidFill>
                  <a:srgbClr val="C586C0"/>
                </a:solidFill>
                <a:effectLst/>
                <a:latin typeface="Consolas" panose="020B0609020204030204" pitchFamily="49" charset="0"/>
              </a:rPr>
              <a:t>if</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&gt; </a:t>
            </a:r>
            <a:r>
              <a:rPr lang="en-US" sz="2400" b="0" dirty="0">
                <a:solidFill>
                  <a:srgbClr val="B5CEA8"/>
                </a:solidFill>
                <a:effectLst/>
                <a:latin typeface="Consolas" panose="020B0609020204030204" pitchFamily="49" charset="0"/>
              </a:rPr>
              <a:t>5</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"x is greater than 5"</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8059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2" name="Rectangle: Rounded Corners 11">
            <a:extLst>
              <a:ext uri="{FF2B5EF4-FFF2-40B4-BE49-F238E27FC236}">
                <a16:creationId xmlns:a16="http://schemas.microsoft.com/office/drawing/2014/main" id="{2FA5534C-BF4B-49AD-90C1-FC68040EF10C}"/>
              </a:ext>
            </a:extLst>
          </p:cNvPr>
          <p:cNvSpPr/>
          <p:nvPr/>
        </p:nvSpPr>
        <p:spPr>
          <a:xfrm>
            <a:off x="3586348" y="2662979"/>
            <a:ext cx="1211283" cy="5314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966D11BF-C96F-45AB-9BD4-28E34AF3805F}"/>
              </a:ext>
            </a:extLst>
          </p:cNvPr>
          <p:cNvCxnSpPr>
            <a:cxnSpLocks/>
            <a:stCxn id="12" idx="0"/>
            <a:endCxn id="14" idx="2"/>
          </p:cNvCxnSpPr>
          <p:nvPr/>
        </p:nvCxnSpPr>
        <p:spPr>
          <a:xfrm rot="5400000" flipH="1" flipV="1">
            <a:off x="6547013" y="-90840"/>
            <a:ext cx="398797" cy="5108843"/>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13F60DC-ABEC-4215-9E15-A9D386F0F00A}"/>
              </a:ext>
            </a:extLst>
          </p:cNvPr>
          <p:cNvSpPr/>
          <p:nvPr/>
        </p:nvSpPr>
        <p:spPr>
          <a:xfrm>
            <a:off x="7688243" y="1721914"/>
            <a:ext cx="3225180" cy="54226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
        <p:nvSpPr>
          <p:cNvPr id="23" name="TextBox 22">
            <a:extLst>
              <a:ext uri="{FF2B5EF4-FFF2-40B4-BE49-F238E27FC236}">
                <a16:creationId xmlns:a16="http://schemas.microsoft.com/office/drawing/2014/main" id="{90B55F86-ADD8-4FC7-A5FB-55D9012DAB06}"/>
              </a:ext>
            </a:extLst>
          </p:cNvPr>
          <p:cNvSpPr txBox="1"/>
          <p:nvPr/>
        </p:nvSpPr>
        <p:spPr>
          <a:xfrm>
            <a:off x="7688243" y="1799419"/>
            <a:ext cx="3344718" cy="369332"/>
          </a:xfrm>
          <a:prstGeom prst="rect">
            <a:avLst/>
          </a:prstGeom>
          <a:noFill/>
        </p:spPr>
        <p:txBody>
          <a:bodyPr wrap="square">
            <a:spAutoFit/>
          </a:bodyPr>
          <a:lstStyle/>
          <a:p>
            <a:r>
              <a:rPr lang="en-US" b="0" dirty="0">
                <a:solidFill>
                  <a:srgbClr val="4EC9B0"/>
                </a:solidFill>
                <a:effectLst/>
                <a:latin typeface="Consolas" panose="020B0609020204030204" pitchFamily="49" charset="0"/>
              </a:rPr>
              <a:t>range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start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stop</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step</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05338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3" grpId="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A109DD46-5256-4F07-8179-58E3A0E04A4C}"/>
              </a:ext>
            </a:extLst>
          </p:cNvPr>
          <p:cNvSpPr txBox="1"/>
          <p:nvPr/>
        </p:nvSpPr>
        <p:spPr>
          <a:xfrm>
            <a:off x="7107135" y="1697533"/>
            <a:ext cx="4506934" cy="646331"/>
          </a:xfrm>
          <a:prstGeom prst="rect">
            <a:avLst/>
          </a:prstGeom>
          <a:noFill/>
        </p:spPr>
        <p:txBody>
          <a:bodyPr wrap="square">
            <a:spAutoFit/>
          </a:bodyPr>
          <a:lstStyle/>
          <a:p>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range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&gt;&gt; range(1, 11)</a:t>
            </a:r>
          </a:p>
        </p:txBody>
      </p:sp>
      <p:sp>
        <p:nvSpPr>
          <p:cNvPr id="12" name="Rectangle: Rounded Corners 11">
            <a:extLst>
              <a:ext uri="{FF2B5EF4-FFF2-40B4-BE49-F238E27FC236}">
                <a16:creationId xmlns:a16="http://schemas.microsoft.com/office/drawing/2014/main" id="{2FA5534C-BF4B-49AD-90C1-FC68040EF10C}"/>
              </a:ext>
            </a:extLst>
          </p:cNvPr>
          <p:cNvSpPr/>
          <p:nvPr/>
        </p:nvSpPr>
        <p:spPr>
          <a:xfrm>
            <a:off x="3586348" y="2662979"/>
            <a:ext cx="2743200" cy="5314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966D11BF-C96F-45AB-9BD4-28E34AF3805F}"/>
              </a:ext>
            </a:extLst>
          </p:cNvPr>
          <p:cNvCxnSpPr>
            <a:cxnSpLocks/>
            <a:stCxn id="12" idx="0"/>
            <a:endCxn id="14" idx="2"/>
          </p:cNvCxnSpPr>
          <p:nvPr/>
        </p:nvCxnSpPr>
        <p:spPr>
          <a:xfrm rot="5400000" flipH="1" flipV="1">
            <a:off x="7040877" y="343254"/>
            <a:ext cx="236797" cy="4402654"/>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13F60DC-ABEC-4215-9E15-A9D386F0F00A}"/>
              </a:ext>
            </a:extLst>
          </p:cNvPr>
          <p:cNvSpPr/>
          <p:nvPr/>
        </p:nvSpPr>
        <p:spPr>
          <a:xfrm>
            <a:off x="7107135" y="1633044"/>
            <a:ext cx="4506934" cy="79313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120801890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A109DD46-5256-4F07-8179-58E3A0E04A4C}"/>
              </a:ext>
            </a:extLst>
          </p:cNvPr>
          <p:cNvSpPr txBox="1"/>
          <p:nvPr/>
        </p:nvSpPr>
        <p:spPr>
          <a:xfrm>
            <a:off x="7107135" y="1697533"/>
            <a:ext cx="4506934" cy="646331"/>
          </a:xfrm>
          <a:prstGeom prst="rect">
            <a:avLst/>
          </a:prstGeom>
          <a:noFill/>
        </p:spPr>
        <p:txBody>
          <a:bodyPr wrap="square">
            <a:spAutoFit/>
          </a:bodyPr>
          <a:lstStyle/>
          <a:p>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range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&gt;&gt; [1, 2, 3, 4, 5, 6, 7, 8, 9, 10]</a:t>
            </a:r>
          </a:p>
        </p:txBody>
      </p:sp>
      <p:sp>
        <p:nvSpPr>
          <p:cNvPr id="12" name="Rectangle: Rounded Corners 11">
            <a:extLst>
              <a:ext uri="{FF2B5EF4-FFF2-40B4-BE49-F238E27FC236}">
                <a16:creationId xmlns:a16="http://schemas.microsoft.com/office/drawing/2014/main" id="{2FA5534C-BF4B-49AD-90C1-FC68040EF10C}"/>
              </a:ext>
            </a:extLst>
          </p:cNvPr>
          <p:cNvSpPr/>
          <p:nvPr/>
        </p:nvSpPr>
        <p:spPr>
          <a:xfrm>
            <a:off x="3586348" y="2662979"/>
            <a:ext cx="2743200" cy="5314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966D11BF-C96F-45AB-9BD4-28E34AF3805F}"/>
              </a:ext>
            </a:extLst>
          </p:cNvPr>
          <p:cNvCxnSpPr>
            <a:cxnSpLocks/>
            <a:stCxn id="12" idx="0"/>
            <a:endCxn id="14" idx="2"/>
          </p:cNvCxnSpPr>
          <p:nvPr/>
        </p:nvCxnSpPr>
        <p:spPr>
          <a:xfrm rot="5400000" flipH="1" flipV="1">
            <a:off x="7040877" y="343254"/>
            <a:ext cx="236797" cy="4402654"/>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13F60DC-ABEC-4215-9E15-A9D386F0F00A}"/>
              </a:ext>
            </a:extLst>
          </p:cNvPr>
          <p:cNvSpPr/>
          <p:nvPr/>
        </p:nvSpPr>
        <p:spPr>
          <a:xfrm>
            <a:off x="7107135" y="1633044"/>
            <a:ext cx="4506934" cy="79313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91619345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A109DD46-5256-4F07-8179-58E3A0E04A4C}"/>
              </a:ext>
            </a:extLst>
          </p:cNvPr>
          <p:cNvSpPr txBox="1"/>
          <p:nvPr/>
        </p:nvSpPr>
        <p:spPr>
          <a:xfrm>
            <a:off x="7107135" y="1697533"/>
            <a:ext cx="4506934" cy="646331"/>
          </a:xfrm>
          <a:prstGeom prst="rect">
            <a:avLst/>
          </a:prstGeom>
          <a:noFill/>
        </p:spPr>
        <p:txBody>
          <a:bodyPr wrap="square">
            <a:spAutoFit/>
          </a:bodyPr>
          <a:lstStyle/>
          <a:p>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range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&gt;&gt; [1, 3, 5, 7, 9]</a:t>
            </a:r>
          </a:p>
        </p:txBody>
      </p:sp>
      <p:sp>
        <p:nvSpPr>
          <p:cNvPr id="12" name="Rectangle: Rounded Corners 11">
            <a:extLst>
              <a:ext uri="{FF2B5EF4-FFF2-40B4-BE49-F238E27FC236}">
                <a16:creationId xmlns:a16="http://schemas.microsoft.com/office/drawing/2014/main" id="{2FA5534C-BF4B-49AD-90C1-FC68040EF10C}"/>
              </a:ext>
            </a:extLst>
          </p:cNvPr>
          <p:cNvSpPr/>
          <p:nvPr/>
        </p:nvSpPr>
        <p:spPr>
          <a:xfrm>
            <a:off x="3586348" y="2662979"/>
            <a:ext cx="2743200" cy="53148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966D11BF-C96F-45AB-9BD4-28E34AF3805F}"/>
              </a:ext>
            </a:extLst>
          </p:cNvPr>
          <p:cNvCxnSpPr>
            <a:cxnSpLocks/>
            <a:stCxn id="12" idx="0"/>
            <a:endCxn id="14" idx="2"/>
          </p:cNvCxnSpPr>
          <p:nvPr/>
        </p:nvCxnSpPr>
        <p:spPr>
          <a:xfrm rot="5400000" flipH="1" flipV="1">
            <a:off x="7040877" y="343254"/>
            <a:ext cx="236797" cy="4402654"/>
          </a:xfrm>
          <a:prstGeom prst="curvedConnector3">
            <a:avLst>
              <a:gd name="adj1" fmla="val 50000"/>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13F60DC-ABEC-4215-9E15-A9D386F0F00A}"/>
              </a:ext>
            </a:extLst>
          </p:cNvPr>
          <p:cNvSpPr/>
          <p:nvPr/>
        </p:nvSpPr>
        <p:spPr>
          <a:xfrm>
            <a:off x="7107135" y="1633044"/>
            <a:ext cx="4506934" cy="79313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211212374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2" name="Rectangle: Rounded Corners 11">
            <a:extLst>
              <a:ext uri="{FF2B5EF4-FFF2-40B4-BE49-F238E27FC236}">
                <a16:creationId xmlns:a16="http://schemas.microsoft.com/office/drawing/2014/main" id="{2FA5534C-BF4B-49AD-90C1-FC68040EF10C}"/>
              </a:ext>
            </a:extLst>
          </p:cNvPr>
          <p:cNvSpPr/>
          <p:nvPr/>
        </p:nvSpPr>
        <p:spPr>
          <a:xfrm>
            <a:off x="3348842" y="3693226"/>
            <a:ext cx="1959428" cy="42751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cxnSp>
        <p:nvCxnSpPr>
          <p:cNvPr id="13" name="Connector: Curved 12">
            <a:extLst>
              <a:ext uri="{FF2B5EF4-FFF2-40B4-BE49-F238E27FC236}">
                <a16:creationId xmlns:a16="http://schemas.microsoft.com/office/drawing/2014/main" id="{966D11BF-C96F-45AB-9BD4-28E34AF3805F}"/>
              </a:ext>
            </a:extLst>
          </p:cNvPr>
          <p:cNvCxnSpPr>
            <a:cxnSpLocks/>
            <a:stCxn id="12" idx="3"/>
            <a:endCxn id="14" idx="2"/>
          </p:cNvCxnSpPr>
          <p:nvPr/>
        </p:nvCxnSpPr>
        <p:spPr>
          <a:xfrm flipV="1">
            <a:off x="5308270" y="2662978"/>
            <a:ext cx="3868264" cy="1244004"/>
          </a:xfrm>
          <a:prstGeom prst="curvedConnector2">
            <a:avLst/>
          </a:prstGeom>
          <a:ln w="19050" cap="flat">
            <a:solidFill>
              <a:schemeClr val="accent4"/>
            </a:solidFill>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13F60DC-ABEC-4215-9E15-A9D386F0F00A}"/>
              </a:ext>
            </a:extLst>
          </p:cNvPr>
          <p:cNvSpPr/>
          <p:nvPr/>
        </p:nvSpPr>
        <p:spPr>
          <a:xfrm>
            <a:off x="7107135" y="1633044"/>
            <a:ext cx="4138797" cy="102993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0" dirty="0">
                <a:solidFill>
                  <a:srgbClr val="C586C0"/>
                </a:solidFill>
                <a:effectLst/>
                <a:latin typeface="Consolas" panose="020B0609020204030204" pitchFamily="49" charset="0"/>
              </a:rPr>
              <a:t>continue </a:t>
            </a:r>
            <a:r>
              <a:rPr lang="en-US" sz="2800" b="1" dirty="0"/>
              <a:t>keyword for skipping over iterations</a:t>
            </a:r>
            <a:endParaRPr lang="ar-EG" sz="2800" b="1" dirty="0"/>
          </a:p>
        </p:txBody>
      </p:sp>
    </p:spTree>
    <p:extLst>
      <p:ext uri="{BB962C8B-B14F-4D97-AF65-F5344CB8AC3E}">
        <p14:creationId xmlns:p14="http://schemas.microsoft.com/office/powerpoint/2010/main" val="268488169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4">
                                            <p:bg/>
                                          </p:spTgt>
                                        </p:tgtEl>
                                        <p:attrNameLst>
                                          <p:attrName>style.visibility</p:attrName>
                                        </p:attrNameLst>
                                      </p:cBhvr>
                                      <p:to>
                                        <p:strVal val="visible"/>
                                      </p:to>
                                    </p:set>
                                    <p:animEffect transition="in" filter="wheel(1)">
                                      <p:cBhvr>
                                        <p:cTn id="15" dur="500"/>
                                        <p:tgtEl>
                                          <p:spTgt spid="14">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uiExpand="1" build="p" animBg="1"/>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369332"/>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10</a:t>
            </a:r>
            <a:endParaRPr lang="en-US" sz="1800" dirty="0">
              <a:solidFill>
                <a:srgbClr val="9CDCFE"/>
              </a:solidFill>
              <a:effectLst/>
              <a:latin typeface="Consolas" panose="020B0609020204030204" pitchFamily="49" charset="0"/>
            </a:endParaRPr>
          </a:p>
        </p:txBody>
      </p:sp>
    </p:spTree>
    <p:extLst>
      <p:ext uri="{BB962C8B-B14F-4D97-AF65-F5344CB8AC3E}">
        <p14:creationId xmlns:p14="http://schemas.microsoft.com/office/powerpoint/2010/main" val="12455812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369332"/>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10</a:t>
            </a:r>
          </a:p>
        </p:txBody>
      </p:sp>
      <p:pic>
        <p:nvPicPr>
          <p:cNvPr id="7" name="Graphic 6" descr="Arrow: Straight with solid fill">
            <a:extLst>
              <a:ext uri="{FF2B5EF4-FFF2-40B4-BE49-F238E27FC236}">
                <a16:creationId xmlns:a16="http://schemas.microsoft.com/office/drawing/2014/main" id="{BF304D11-3410-4E67-B1D1-7B5BBC4D0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7" y="2662978"/>
            <a:ext cx="1237016" cy="567047"/>
          </a:xfrm>
          <a:prstGeom prst="rect">
            <a:avLst/>
          </a:prstGeom>
        </p:spPr>
      </p:pic>
    </p:spTree>
    <p:extLst>
      <p:ext uri="{BB962C8B-B14F-4D97-AF65-F5344CB8AC3E}">
        <p14:creationId xmlns:p14="http://schemas.microsoft.com/office/powerpoint/2010/main" val="413927497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10</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p>
        </p:txBody>
      </p:sp>
      <p:pic>
        <p:nvPicPr>
          <p:cNvPr id="7" name="Graphic 6" descr="Arrow: Straight with solid fill">
            <a:extLst>
              <a:ext uri="{FF2B5EF4-FFF2-40B4-BE49-F238E27FC236}">
                <a16:creationId xmlns:a16="http://schemas.microsoft.com/office/drawing/2014/main" id="{BF304D11-3410-4E67-B1D1-7B5BBC4D0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7" y="2662978"/>
            <a:ext cx="1237016" cy="567047"/>
          </a:xfrm>
          <a:prstGeom prst="rect">
            <a:avLst/>
          </a:prstGeom>
        </p:spPr>
      </p:pic>
      <p:sp>
        <p:nvSpPr>
          <p:cNvPr id="11" name="Rectangle: Rounded Corners 10">
            <a:extLst>
              <a:ext uri="{FF2B5EF4-FFF2-40B4-BE49-F238E27FC236}">
                <a16:creationId xmlns:a16="http://schemas.microsoft.com/office/drawing/2014/main" id="{6636C543-1802-43C2-9539-A3DBC7CB41B1}"/>
              </a:ext>
            </a:extLst>
          </p:cNvPr>
          <p:cNvSpPr/>
          <p:nvPr/>
        </p:nvSpPr>
        <p:spPr>
          <a:xfrm>
            <a:off x="8170223" y="1822887"/>
            <a:ext cx="831273" cy="32316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5967335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10</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p>
        </p:txBody>
      </p:sp>
      <p:pic>
        <p:nvPicPr>
          <p:cNvPr id="7" name="Graphic 6" descr="Arrow: Straight with solid fill">
            <a:extLst>
              <a:ext uri="{FF2B5EF4-FFF2-40B4-BE49-F238E27FC236}">
                <a16:creationId xmlns:a16="http://schemas.microsoft.com/office/drawing/2014/main" id="{BF304D11-3410-4E67-B1D1-7B5BBC4D0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33782" y="3145476"/>
            <a:ext cx="1237016" cy="567047"/>
          </a:xfrm>
          <a:prstGeom prst="rect">
            <a:avLst/>
          </a:prstGeom>
        </p:spPr>
      </p:pic>
    </p:spTree>
    <p:extLst>
      <p:ext uri="{BB962C8B-B14F-4D97-AF65-F5344CB8AC3E}">
        <p14:creationId xmlns:p14="http://schemas.microsoft.com/office/powerpoint/2010/main" val="401558259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10</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p>
        </p:txBody>
      </p:sp>
      <p:pic>
        <p:nvPicPr>
          <p:cNvPr id="7" name="Graphic 6" descr="Arrow: Straight with solid fill">
            <a:extLst>
              <a:ext uri="{FF2B5EF4-FFF2-40B4-BE49-F238E27FC236}">
                <a16:creationId xmlns:a16="http://schemas.microsoft.com/office/drawing/2014/main" id="{BF304D11-3410-4E67-B1D1-7B5BBC4D0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33782" y="4166751"/>
            <a:ext cx="1237016" cy="567047"/>
          </a:xfrm>
          <a:prstGeom prst="rect">
            <a:avLst/>
          </a:prstGeom>
        </p:spPr>
      </p:pic>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endParaRPr lang="ar-EG" sz="2800" dirty="0"/>
          </a:p>
        </p:txBody>
      </p:sp>
    </p:spTree>
    <p:extLst>
      <p:ext uri="{BB962C8B-B14F-4D97-AF65-F5344CB8AC3E}">
        <p14:creationId xmlns:p14="http://schemas.microsoft.com/office/powerpoint/2010/main" val="31828021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If  Conditions</a:t>
            </a:r>
            <a:endParaRPr lang="en-US" sz="8236" b="1" i="1" spc="-485" dirty="0">
              <a:solidFill>
                <a:schemeClr val="bg1"/>
              </a:solidFill>
              <a:latin typeface="Georgia" panose="02040502050405020303" pitchFamily="18"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1597682-89C5-447B-A912-3E181E872FAC}"/>
                  </a:ext>
                </a:extLst>
              </p:cNvPr>
              <p:cNvSpPr txBox="1"/>
              <p:nvPr/>
            </p:nvSpPr>
            <p:spPr>
              <a:xfrm>
                <a:off x="1031009" y="1657317"/>
                <a:ext cx="10129980" cy="3046988"/>
              </a:xfrm>
              <a:prstGeom prst="rect">
                <a:avLst/>
              </a:prstGeom>
              <a:noFill/>
            </p:spPr>
            <p:txBody>
              <a:bodyPr wrap="square" rtlCol="1">
                <a:spAutoFit/>
              </a:bodyPr>
              <a:lstStyle/>
              <a:p>
                <a:pPr marL="342900" indent="-342900" algn="just">
                  <a:buFont typeface="Arial" panose="020B0604020202020204" pitchFamily="34" charset="0"/>
                  <a:buChar char="•"/>
                </a:pPr>
                <a:r>
                  <a:rPr lang="en-US" sz="3200" b="0" i="0" dirty="0">
                    <a:solidFill>
                      <a:srgbClr val="D1D5DB"/>
                    </a:solidFill>
                    <a:effectLst/>
                    <a:latin typeface="Söhne"/>
                  </a:rPr>
                  <a:t>An if condition is a statement that checks if a condition is true or false.</a:t>
                </a:r>
              </a:p>
              <a:p>
                <a:pPr marL="342900" indent="-342900" algn="just">
                  <a:buFont typeface="Arial" panose="020B0604020202020204" pitchFamily="34" charset="0"/>
                  <a:buChar char="•"/>
                </a:pPr>
                <a:r>
                  <a:rPr lang="en-US" sz="3200" b="0" i="0" dirty="0">
                    <a:solidFill>
                      <a:srgbClr val="D1D5DB"/>
                    </a:solidFill>
                    <a:effectLst/>
                    <a:latin typeface="Söhne"/>
                  </a:rPr>
                  <a:t>In Python, if statements are written using the "</a:t>
                </a:r>
                <a14:m>
                  <m:oMath xmlns:m="http://schemas.openxmlformats.org/officeDocument/2006/math">
                    <m:r>
                      <a:rPr lang="en-US" sz="3200" b="1" i="1" dirty="0" smtClean="0">
                        <a:solidFill>
                          <a:srgbClr val="D1D5DB"/>
                        </a:solidFill>
                        <a:effectLst/>
                        <a:latin typeface="Cambria Math" panose="02040503050406030204" pitchFamily="18" charset="0"/>
                      </a:rPr>
                      <m:t>𝒊𝒇</m:t>
                    </m:r>
                  </m:oMath>
                </a14:m>
                <a:r>
                  <a:rPr lang="en-US" sz="3200" b="0" i="0" dirty="0">
                    <a:solidFill>
                      <a:srgbClr val="D1D5DB"/>
                    </a:solidFill>
                    <a:effectLst/>
                    <a:latin typeface="Söhne"/>
                  </a:rPr>
                  <a:t>" keyword followed by the condition to check and a colon.</a:t>
                </a:r>
              </a:p>
              <a:p>
                <a:pPr marL="342900" indent="-342900" algn="just">
                  <a:buFont typeface="Arial" panose="020B0604020202020204" pitchFamily="34" charset="0"/>
                  <a:buChar char="•"/>
                </a:pPr>
                <a:r>
                  <a:rPr lang="en-US" sz="3200" b="0" i="0" dirty="0">
                    <a:solidFill>
                      <a:srgbClr val="D1D5DB"/>
                    </a:solidFill>
                    <a:effectLst/>
                    <a:latin typeface="Söhne"/>
                  </a:rPr>
                  <a:t>The code block to be executed if the condition is true is indented below the if statement.</a:t>
                </a:r>
              </a:p>
            </p:txBody>
          </p:sp>
        </mc:Choice>
        <mc:Fallback>
          <p:sp>
            <p:nvSpPr>
              <p:cNvPr id="2" name="TextBox 1">
                <a:extLst>
                  <a:ext uri="{FF2B5EF4-FFF2-40B4-BE49-F238E27FC236}">
                    <a16:creationId xmlns:a16="http://schemas.microsoft.com/office/drawing/2014/main" id="{F1597682-89C5-447B-A912-3E181E872FAC}"/>
                  </a:ext>
                </a:extLst>
              </p:cNvPr>
              <p:cNvSpPr txBox="1">
                <a:spLocks noRot="1" noChangeAspect="1" noMove="1" noResize="1" noEditPoints="1" noAdjustHandles="1" noChangeArrowheads="1" noChangeShapeType="1" noTextEdit="1"/>
              </p:cNvSpPr>
              <p:nvPr/>
            </p:nvSpPr>
            <p:spPr>
              <a:xfrm>
                <a:off x="1031009" y="1657317"/>
                <a:ext cx="10129980" cy="3046988"/>
              </a:xfrm>
              <a:prstGeom prst="rect">
                <a:avLst/>
              </a:prstGeom>
              <a:blipFill>
                <a:blip r:embed="rId4"/>
                <a:stretch>
                  <a:fillRect l="-1384" t="-2600" r="-1564" b="-5600"/>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6E9B385F-D238-4AC9-8424-0C307AAC9C17}"/>
              </a:ext>
            </a:extLst>
          </p:cNvPr>
          <p:cNvSpPr txBox="1"/>
          <p:nvPr/>
        </p:nvSpPr>
        <p:spPr>
          <a:xfrm>
            <a:off x="1031009" y="4704305"/>
            <a:ext cx="6096000" cy="1200329"/>
          </a:xfrm>
          <a:prstGeom prst="rect">
            <a:avLst/>
          </a:prstGeom>
          <a:noFill/>
        </p:spPr>
        <p:txBody>
          <a:bodyPr wrap="square">
            <a:spAutoFit/>
          </a:bodyPr>
          <a:lstStyle/>
          <a:p>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10</a:t>
            </a:r>
            <a:endParaRPr lang="en-US" sz="2400" b="0" dirty="0">
              <a:solidFill>
                <a:srgbClr val="D4D4D4"/>
              </a:solidFill>
              <a:effectLst/>
              <a:latin typeface="Consolas" panose="020B0609020204030204" pitchFamily="49" charset="0"/>
            </a:endParaRPr>
          </a:p>
          <a:p>
            <a:r>
              <a:rPr lang="en-US" sz="2400" b="0" dirty="0">
                <a:solidFill>
                  <a:srgbClr val="C586C0"/>
                </a:solidFill>
                <a:effectLst/>
                <a:latin typeface="Consolas" panose="020B0609020204030204" pitchFamily="49" charset="0"/>
              </a:rPr>
              <a:t>if</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&gt; </a:t>
            </a:r>
            <a:r>
              <a:rPr lang="en-US" sz="2400" b="0" dirty="0">
                <a:solidFill>
                  <a:srgbClr val="B5CEA8"/>
                </a:solidFill>
                <a:effectLst/>
                <a:latin typeface="Consolas" panose="020B0609020204030204" pitchFamily="49" charset="0"/>
              </a:rPr>
              <a:t>5</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"x is greater than 5"</a:t>
            </a:r>
            <a:r>
              <a:rPr lang="en-US" sz="24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1E658A9-1269-432C-B9D3-0C07665F5B5F}"/>
              </a:ext>
            </a:extLst>
          </p:cNvPr>
          <p:cNvSpPr txBox="1"/>
          <p:nvPr/>
        </p:nvSpPr>
        <p:spPr>
          <a:xfrm>
            <a:off x="1031009" y="6074565"/>
            <a:ext cx="4530952" cy="400110"/>
          </a:xfrm>
          <a:prstGeom prst="rect">
            <a:avLst/>
          </a:prstGeom>
          <a:noFill/>
        </p:spPr>
        <p:txBody>
          <a:bodyPr wrap="square">
            <a:spAutoFit/>
          </a:bodyPr>
          <a:lstStyle/>
          <a:p>
            <a:r>
              <a:rPr lang="en-US" sz="2000" b="0" i="0" dirty="0">
                <a:solidFill>
                  <a:srgbClr val="D4D4D4"/>
                </a:solidFill>
                <a:effectLst/>
                <a:latin typeface="Consolas" panose="020B0609020204030204" pitchFamily="49" charset="0"/>
              </a:rPr>
              <a:t>&gt;&gt; x is greater than 5</a:t>
            </a:r>
            <a:endParaRPr lang="ar-EG" sz="2000" dirty="0"/>
          </a:p>
        </p:txBody>
      </p:sp>
    </p:spTree>
    <p:extLst>
      <p:ext uri="{BB962C8B-B14F-4D97-AF65-F5344CB8AC3E}">
        <p14:creationId xmlns:p14="http://schemas.microsoft.com/office/powerpoint/2010/main" val="3811286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9</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endParaRPr lang="ar-EG" sz="2800" dirty="0"/>
          </a:p>
        </p:txBody>
      </p:sp>
      <p:pic>
        <p:nvPicPr>
          <p:cNvPr id="12" name="Graphic 11" descr="Arrow: Straight with solid fill">
            <a:extLst>
              <a:ext uri="{FF2B5EF4-FFF2-40B4-BE49-F238E27FC236}">
                <a16:creationId xmlns:a16="http://schemas.microsoft.com/office/drawing/2014/main" id="{BE2AAC41-DF84-4B88-8DC3-DA58B8C9A9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7" y="2662978"/>
            <a:ext cx="1237016" cy="567047"/>
          </a:xfrm>
          <a:prstGeom prst="rect">
            <a:avLst/>
          </a:prstGeom>
        </p:spPr>
      </p:pic>
      <p:sp>
        <p:nvSpPr>
          <p:cNvPr id="13" name="Rectangle: Rounded Corners 12">
            <a:extLst>
              <a:ext uri="{FF2B5EF4-FFF2-40B4-BE49-F238E27FC236}">
                <a16:creationId xmlns:a16="http://schemas.microsoft.com/office/drawing/2014/main" id="{6E799C13-B12D-446A-82D6-8582DFEA6C98}"/>
              </a:ext>
            </a:extLst>
          </p:cNvPr>
          <p:cNvSpPr/>
          <p:nvPr/>
        </p:nvSpPr>
        <p:spPr>
          <a:xfrm>
            <a:off x="8170223" y="1511370"/>
            <a:ext cx="3182587" cy="32316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318627943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9</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endParaRPr lang="ar-EG" sz="2800" dirty="0"/>
          </a:p>
        </p:txBody>
      </p:sp>
      <p:pic>
        <p:nvPicPr>
          <p:cNvPr id="12" name="Graphic 11" descr="Arrow: Straight with solid fill">
            <a:extLst>
              <a:ext uri="{FF2B5EF4-FFF2-40B4-BE49-F238E27FC236}">
                <a16:creationId xmlns:a16="http://schemas.microsoft.com/office/drawing/2014/main" id="{BE2AAC41-DF84-4B88-8DC3-DA58B8C9A9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7" y="2662978"/>
            <a:ext cx="1237016" cy="567047"/>
          </a:xfrm>
          <a:prstGeom prst="rect">
            <a:avLst/>
          </a:prstGeom>
        </p:spPr>
      </p:pic>
      <p:sp>
        <p:nvSpPr>
          <p:cNvPr id="13" name="Rectangle: Rounded Corners 12">
            <a:extLst>
              <a:ext uri="{FF2B5EF4-FFF2-40B4-BE49-F238E27FC236}">
                <a16:creationId xmlns:a16="http://schemas.microsoft.com/office/drawing/2014/main" id="{EB9E3E12-9548-4782-946E-37E635ADFCBB}"/>
              </a:ext>
            </a:extLst>
          </p:cNvPr>
          <p:cNvSpPr/>
          <p:nvPr/>
        </p:nvSpPr>
        <p:spPr>
          <a:xfrm>
            <a:off x="8170223" y="1822887"/>
            <a:ext cx="843148" cy="32316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32248185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9</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endParaRPr lang="ar-EG" sz="2800" dirty="0"/>
          </a:p>
        </p:txBody>
      </p:sp>
      <p:pic>
        <p:nvPicPr>
          <p:cNvPr id="14" name="Graphic 13" descr="Arrow: Straight with solid fill">
            <a:extLst>
              <a:ext uri="{FF2B5EF4-FFF2-40B4-BE49-F238E27FC236}">
                <a16:creationId xmlns:a16="http://schemas.microsoft.com/office/drawing/2014/main" id="{2C71B8EF-57AD-41B6-9312-940AE7603C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33782" y="3145476"/>
            <a:ext cx="1237016" cy="567047"/>
          </a:xfrm>
          <a:prstGeom prst="rect">
            <a:avLst/>
          </a:prstGeom>
        </p:spPr>
      </p:pic>
    </p:spTree>
    <p:extLst>
      <p:ext uri="{BB962C8B-B14F-4D97-AF65-F5344CB8AC3E}">
        <p14:creationId xmlns:p14="http://schemas.microsoft.com/office/powerpoint/2010/main" val="22917442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9</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endParaRPr lang="ar-EG" sz="2800" dirty="0"/>
          </a:p>
        </p:txBody>
      </p:sp>
      <p:pic>
        <p:nvPicPr>
          <p:cNvPr id="14" name="Graphic 13" descr="Arrow: Straight with solid fill">
            <a:extLst>
              <a:ext uri="{FF2B5EF4-FFF2-40B4-BE49-F238E27FC236}">
                <a16:creationId xmlns:a16="http://schemas.microsoft.com/office/drawing/2014/main" id="{2C71B8EF-57AD-41B6-9312-940AE7603C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2160057" y="3691060"/>
            <a:ext cx="1237016" cy="567047"/>
          </a:xfrm>
          <a:prstGeom prst="rect">
            <a:avLst/>
          </a:prstGeom>
        </p:spPr>
      </p:pic>
    </p:spTree>
    <p:extLst>
      <p:ext uri="{BB962C8B-B14F-4D97-AF65-F5344CB8AC3E}">
        <p14:creationId xmlns:p14="http://schemas.microsoft.com/office/powerpoint/2010/main" val="368439721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dirty="0">
                <a:solidFill>
                  <a:srgbClr val="B5CEA8"/>
                </a:solidFill>
                <a:latin typeface="Consolas" panose="020B0609020204030204" pitchFamily="49" charset="0"/>
              </a:rPr>
              <a:t>8</a:t>
            </a:r>
            <a:endParaRPr lang="en-US" sz="1800" b="0" dirty="0">
              <a:solidFill>
                <a:srgbClr val="B5CEA8"/>
              </a:solidFill>
              <a:effectLst/>
              <a:latin typeface="Consolas" panose="020B0609020204030204" pitchFamily="49" charset="0"/>
            </a:endParaRP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endParaRPr lang="ar-EG" sz="2800" dirty="0"/>
          </a:p>
        </p:txBody>
      </p:sp>
      <p:pic>
        <p:nvPicPr>
          <p:cNvPr id="12" name="Graphic 11" descr="Arrow: Straight with solid fill">
            <a:extLst>
              <a:ext uri="{FF2B5EF4-FFF2-40B4-BE49-F238E27FC236}">
                <a16:creationId xmlns:a16="http://schemas.microsoft.com/office/drawing/2014/main" id="{B59C000D-ABB9-476A-94CE-867A0C9CC3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7" y="2662978"/>
            <a:ext cx="1237016" cy="567047"/>
          </a:xfrm>
          <a:prstGeom prst="rect">
            <a:avLst/>
          </a:prstGeom>
        </p:spPr>
      </p:pic>
      <p:sp>
        <p:nvSpPr>
          <p:cNvPr id="13" name="Rectangle: Rounded Corners 12">
            <a:extLst>
              <a:ext uri="{FF2B5EF4-FFF2-40B4-BE49-F238E27FC236}">
                <a16:creationId xmlns:a16="http://schemas.microsoft.com/office/drawing/2014/main" id="{B7D9E73A-DE15-4D2B-9B02-B96DBE342DF5}"/>
              </a:ext>
            </a:extLst>
          </p:cNvPr>
          <p:cNvSpPr/>
          <p:nvPr/>
        </p:nvSpPr>
        <p:spPr>
          <a:xfrm>
            <a:off x="8170223" y="1511370"/>
            <a:ext cx="3182587" cy="32316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2949605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8</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dirty="0">
                <a:solidFill>
                  <a:srgbClr val="B5CEA8"/>
                </a:solidFill>
                <a:latin typeface="Consolas" panose="020B0609020204030204" pitchFamily="49" charset="0"/>
              </a:rPr>
              <a:t>3</a:t>
            </a:r>
            <a:endParaRPr lang="en-US" sz="1800" b="0" dirty="0">
              <a:solidFill>
                <a:srgbClr val="B5CEA8"/>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endParaRPr lang="ar-EG" sz="2800" dirty="0"/>
          </a:p>
        </p:txBody>
      </p:sp>
      <p:pic>
        <p:nvPicPr>
          <p:cNvPr id="12" name="Graphic 11" descr="Arrow: Straight with solid fill">
            <a:extLst>
              <a:ext uri="{FF2B5EF4-FFF2-40B4-BE49-F238E27FC236}">
                <a16:creationId xmlns:a16="http://schemas.microsoft.com/office/drawing/2014/main" id="{B59C000D-ABB9-476A-94CE-867A0C9CC3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7" y="2662978"/>
            <a:ext cx="1237016" cy="567047"/>
          </a:xfrm>
          <a:prstGeom prst="rect">
            <a:avLst/>
          </a:prstGeom>
        </p:spPr>
      </p:pic>
      <p:sp>
        <p:nvSpPr>
          <p:cNvPr id="13" name="Rectangle: Rounded Corners 12">
            <a:extLst>
              <a:ext uri="{FF2B5EF4-FFF2-40B4-BE49-F238E27FC236}">
                <a16:creationId xmlns:a16="http://schemas.microsoft.com/office/drawing/2014/main" id="{C99DB0B6-2DC2-4956-BC46-AD4692A329A1}"/>
              </a:ext>
            </a:extLst>
          </p:cNvPr>
          <p:cNvSpPr/>
          <p:nvPr/>
        </p:nvSpPr>
        <p:spPr>
          <a:xfrm>
            <a:off x="8170223" y="1822887"/>
            <a:ext cx="843148" cy="32316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51904153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8</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dirty="0">
                <a:solidFill>
                  <a:srgbClr val="B5CEA8"/>
                </a:solidFill>
                <a:latin typeface="Consolas" panose="020B0609020204030204" pitchFamily="49" charset="0"/>
              </a:rPr>
              <a:t>3</a:t>
            </a:r>
            <a:endParaRPr lang="en-US" sz="1800" b="0" dirty="0">
              <a:solidFill>
                <a:srgbClr val="B5CEA8"/>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endParaRPr lang="ar-EG" sz="2800" dirty="0"/>
          </a:p>
        </p:txBody>
      </p:sp>
      <p:pic>
        <p:nvPicPr>
          <p:cNvPr id="14" name="Graphic 13" descr="Arrow: Straight with solid fill">
            <a:extLst>
              <a:ext uri="{FF2B5EF4-FFF2-40B4-BE49-F238E27FC236}">
                <a16:creationId xmlns:a16="http://schemas.microsoft.com/office/drawing/2014/main" id="{3F84D31F-4AC7-4625-9E69-1CEF820C2D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33782" y="3145476"/>
            <a:ext cx="1237016" cy="567047"/>
          </a:xfrm>
          <a:prstGeom prst="rect">
            <a:avLst/>
          </a:prstGeom>
        </p:spPr>
      </p:pic>
    </p:spTree>
    <p:extLst>
      <p:ext uri="{BB962C8B-B14F-4D97-AF65-F5344CB8AC3E}">
        <p14:creationId xmlns:p14="http://schemas.microsoft.com/office/powerpoint/2010/main" val="420678876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8</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dirty="0">
                <a:solidFill>
                  <a:srgbClr val="B5CEA8"/>
                </a:solidFill>
                <a:latin typeface="Consolas" panose="020B0609020204030204" pitchFamily="49" charset="0"/>
              </a:rPr>
              <a:t>3</a:t>
            </a:r>
            <a:endParaRPr lang="en-US" sz="1800" b="0" dirty="0">
              <a:solidFill>
                <a:srgbClr val="B5CEA8"/>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a:t>
            </a:r>
            <a:endParaRPr lang="ar-EG" sz="2800" dirty="0"/>
          </a:p>
        </p:txBody>
      </p:sp>
      <p:pic>
        <p:nvPicPr>
          <p:cNvPr id="12" name="Graphic 11" descr="Arrow: Straight with solid fill">
            <a:extLst>
              <a:ext uri="{FF2B5EF4-FFF2-40B4-BE49-F238E27FC236}">
                <a16:creationId xmlns:a16="http://schemas.microsoft.com/office/drawing/2014/main" id="{56CED070-AF86-4167-9EBC-5B3DE41C9F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33782" y="4166751"/>
            <a:ext cx="1237016" cy="567047"/>
          </a:xfrm>
          <a:prstGeom prst="rect">
            <a:avLst/>
          </a:prstGeom>
        </p:spPr>
      </p:pic>
    </p:spTree>
    <p:extLst>
      <p:ext uri="{BB962C8B-B14F-4D97-AF65-F5344CB8AC3E}">
        <p14:creationId xmlns:p14="http://schemas.microsoft.com/office/powerpoint/2010/main" val="29895730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8</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dirty="0">
                <a:solidFill>
                  <a:srgbClr val="B5CEA8"/>
                </a:solidFill>
                <a:latin typeface="Consolas" panose="020B0609020204030204" pitchFamily="49" charset="0"/>
              </a:rPr>
              <a:t>3</a:t>
            </a:r>
            <a:endParaRPr lang="en-US" sz="1800" b="0" dirty="0">
              <a:solidFill>
                <a:srgbClr val="B5CEA8"/>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 3</a:t>
            </a:r>
            <a:endParaRPr lang="ar-EG" sz="2800" dirty="0"/>
          </a:p>
        </p:txBody>
      </p:sp>
      <p:pic>
        <p:nvPicPr>
          <p:cNvPr id="12" name="Graphic 11" descr="Arrow: Straight with solid fill">
            <a:extLst>
              <a:ext uri="{FF2B5EF4-FFF2-40B4-BE49-F238E27FC236}">
                <a16:creationId xmlns:a16="http://schemas.microsoft.com/office/drawing/2014/main" id="{56CED070-AF86-4167-9EBC-5B3DE41C9F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233782" y="4166751"/>
            <a:ext cx="1237016" cy="567047"/>
          </a:xfrm>
          <a:prstGeom prst="rect">
            <a:avLst/>
          </a:prstGeom>
        </p:spPr>
      </p:pic>
    </p:spTree>
    <p:extLst>
      <p:ext uri="{BB962C8B-B14F-4D97-AF65-F5344CB8AC3E}">
        <p14:creationId xmlns:p14="http://schemas.microsoft.com/office/powerpoint/2010/main" val="41801330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390"/>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Loop Control Statements</a:t>
            </a:r>
          </a:p>
        </p:txBody>
      </p:sp>
      <p:sp>
        <p:nvSpPr>
          <p:cNvPr id="9" name="TextBox 8">
            <a:extLst>
              <a:ext uri="{FF2B5EF4-FFF2-40B4-BE49-F238E27FC236}">
                <a16:creationId xmlns:a16="http://schemas.microsoft.com/office/drawing/2014/main" id="{5E3418C7-47F9-49F3-B9B6-6001C9933036}"/>
              </a:ext>
            </a:extLst>
          </p:cNvPr>
          <p:cNvSpPr txBox="1"/>
          <p:nvPr/>
        </p:nvSpPr>
        <p:spPr>
          <a:xfrm>
            <a:off x="1544523" y="2662978"/>
            <a:ext cx="7373845" cy="2062103"/>
          </a:xfrm>
          <a:prstGeom prst="rect">
            <a:avLst/>
          </a:prstGeom>
          <a:noFill/>
        </p:spPr>
        <p:txBody>
          <a:bodyPr wrap="square">
            <a:spAutoFit/>
          </a:bodyPr>
          <a:lstStyle/>
          <a:p>
            <a:r>
              <a:rPr lang="en-US" sz="3200" b="0" dirty="0">
                <a:solidFill>
                  <a:srgbClr val="C586C0"/>
                </a:solidFill>
                <a:effectLst/>
                <a:latin typeface="Consolas" panose="020B0609020204030204" pitchFamily="49" charset="0"/>
              </a:rPr>
              <a:t>for</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range</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11</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if</a:t>
            </a:r>
            <a:r>
              <a:rPr lang="en-US" sz="3200" b="0" dirty="0">
                <a:solidFill>
                  <a:srgbClr val="D4D4D4"/>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2</a:t>
            </a:r>
            <a:r>
              <a:rPr lang="en-US" sz="3200" b="0" dirty="0">
                <a:solidFill>
                  <a:srgbClr val="D4D4D4"/>
                </a:solidFill>
                <a:effectLst/>
                <a:latin typeface="Consolas" panose="020B0609020204030204" pitchFamily="49" charset="0"/>
              </a:rPr>
              <a:t> ==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continue</a:t>
            </a:r>
            <a:endParaRPr lang="en-US" sz="3200" b="0" dirty="0">
              <a:solidFill>
                <a:srgbClr val="D4D4D4"/>
              </a:solidFill>
              <a:effectLst/>
              <a:latin typeface="Consolas" panose="020B0609020204030204" pitchFamily="49" charset="0"/>
            </a:endParaRPr>
          </a:p>
          <a:p>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print</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i</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end</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860AEC4-B462-4A25-90A7-0FFFC1EA28D8}"/>
              </a:ext>
            </a:extLst>
          </p:cNvPr>
          <p:cNvSpPr txBox="1"/>
          <p:nvPr/>
        </p:nvSpPr>
        <p:spPr>
          <a:xfrm>
            <a:off x="8170223" y="1499722"/>
            <a:ext cx="3335977" cy="646331"/>
          </a:xfrm>
          <a:prstGeom prst="rect">
            <a:avLst/>
          </a:prstGeom>
          <a:noFill/>
        </p:spPr>
        <p:txBody>
          <a:bodyPr wrap="square">
            <a:spAutoFit/>
          </a:bodyPr>
          <a:lstStyle/>
          <a:p>
            <a:r>
              <a:rPr lang="en-US" sz="1800" dirty="0">
                <a:solidFill>
                  <a:srgbClr val="9CDCFE"/>
                </a:solidFill>
                <a:effectLst/>
                <a:latin typeface="Consolas" panose="020B0609020204030204" pitchFamily="49" charset="0"/>
              </a:rPr>
              <a:t>number_of_iterations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sz="1800" b="0" dirty="0">
                <a:solidFill>
                  <a:srgbClr val="B5CEA8"/>
                </a:solidFill>
                <a:effectLst/>
                <a:latin typeface="Consolas" panose="020B0609020204030204" pitchFamily="49" charset="0"/>
              </a:rPr>
              <a:t>7</a:t>
            </a:r>
          </a:p>
          <a:p>
            <a:r>
              <a:rPr lang="en-US" sz="1800" dirty="0" err="1">
                <a:solidFill>
                  <a:srgbClr val="9CDCFE"/>
                </a:solidFill>
                <a:effectLst/>
                <a:latin typeface="Consolas" panose="020B0609020204030204" pitchFamily="49" charset="0"/>
              </a:rPr>
              <a:t>i</a:t>
            </a:r>
            <a:r>
              <a:rPr lang="en-US" dirty="0">
                <a:solidFill>
                  <a:srgbClr val="B5CEA8"/>
                </a:solidFill>
                <a:latin typeface="Consolas" panose="020B0609020204030204" pitchFamily="49" charset="0"/>
              </a:rPr>
              <a:t> </a:t>
            </a:r>
            <a:r>
              <a:rPr lang="en-US" sz="1800" dirty="0">
                <a:solidFill>
                  <a:srgbClr val="D4D4D4"/>
                </a:solidFill>
                <a:effectLst/>
                <a:latin typeface="Consolas" panose="020B0609020204030204" pitchFamily="49" charset="0"/>
              </a:rPr>
              <a:t>=</a:t>
            </a:r>
            <a:r>
              <a:rPr lang="en-US" sz="1800" dirty="0">
                <a:solidFill>
                  <a:srgbClr val="9CDCFE"/>
                </a:solidFill>
                <a:effectLst/>
                <a:latin typeface="Consolas" panose="020B0609020204030204" pitchFamily="49" charset="0"/>
              </a:rPr>
              <a:t> </a:t>
            </a:r>
            <a:r>
              <a:rPr lang="en-US" dirty="0">
                <a:solidFill>
                  <a:srgbClr val="B5CEA8"/>
                </a:solidFill>
                <a:latin typeface="Consolas" panose="020B0609020204030204" pitchFamily="49" charset="0"/>
              </a:rPr>
              <a:t>3</a:t>
            </a:r>
            <a:endParaRPr lang="en-US" sz="1800" b="0" dirty="0">
              <a:solidFill>
                <a:srgbClr val="B5CEA8"/>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F55C07D-87F4-4AB6-9B8E-3179CA753B97}"/>
              </a:ext>
            </a:extLst>
          </p:cNvPr>
          <p:cNvSpPr txBox="1"/>
          <p:nvPr/>
        </p:nvSpPr>
        <p:spPr>
          <a:xfrm>
            <a:off x="1544523" y="5116243"/>
            <a:ext cx="6097978" cy="523220"/>
          </a:xfrm>
          <a:prstGeom prst="rect">
            <a:avLst/>
          </a:prstGeom>
          <a:noFill/>
        </p:spPr>
        <p:txBody>
          <a:bodyPr wrap="square">
            <a:spAutoFit/>
          </a:bodyPr>
          <a:lstStyle/>
          <a:p>
            <a:r>
              <a:rPr lang="en-US" sz="2800" dirty="0">
                <a:solidFill>
                  <a:srgbClr val="D4D4D4"/>
                </a:solidFill>
                <a:latin typeface="Consolas" panose="020B0609020204030204" pitchFamily="49" charset="0"/>
              </a:rPr>
              <a:t>&gt;&gt; 1 3</a:t>
            </a:r>
            <a:endParaRPr lang="ar-EG" sz="2800" dirty="0"/>
          </a:p>
        </p:txBody>
      </p:sp>
      <p:pic>
        <p:nvPicPr>
          <p:cNvPr id="13" name="Graphic 12" descr="Arrow: Straight with solid fill">
            <a:extLst>
              <a:ext uri="{FF2B5EF4-FFF2-40B4-BE49-F238E27FC236}">
                <a16:creationId xmlns:a16="http://schemas.microsoft.com/office/drawing/2014/main" id="{F317EAB8-1BDD-4928-93FA-A28FABB308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307507" y="2662978"/>
            <a:ext cx="1237016" cy="567047"/>
          </a:xfrm>
          <a:prstGeom prst="rect">
            <a:avLst/>
          </a:prstGeom>
        </p:spPr>
      </p:pic>
      <p:sp>
        <p:nvSpPr>
          <p:cNvPr id="14" name="Rectangle: Rounded Corners 13">
            <a:extLst>
              <a:ext uri="{FF2B5EF4-FFF2-40B4-BE49-F238E27FC236}">
                <a16:creationId xmlns:a16="http://schemas.microsoft.com/office/drawing/2014/main" id="{B97B4985-8654-4395-9A07-57FE8769CD96}"/>
              </a:ext>
            </a:extLst>
          </p:cNvPr>
          <p:cNvSpPr/>
          <p:nvPr/>
        </p:nvSpPr>
        <p:spPr>
          <a:xfrm>
            <a:off x="8170223" y="1511370"/>
            <a:ext cx="3182587" cy="32316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3200" b="1" dirty="0"/>
          </a:p>
        </p:txBody>
      </p:sp>
    </p:spTree>
    <p:extLst>
      <p:ext uri="{BB962C8B-B14F-4D97-AF65-F5344CB8AC3E}">
        <p14:creationId xmlns:p14="http://schemas.microsoft.com/office/powerpoint/2010/main" val="522534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6537</TotalTime>
  <Words>8099</Words>
  <Application>Microsoft Office PowerPoint</Application>
  <PresentationFormat>Widescreen</PresentationFormat>
  <Paragraphs>991</Paragraphs>
  <Slides>160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160</vt:i4>
      </vt:variant>
    </vt:vector>
  </HeadingPairs>
  <TitlesOfParts>
    <vt:vector size="168" baseType="lpstr">
      <vt:lpstr>Arial</vt:lpstr>
      <vt:lpstr>Calibri</vt:lpstr>
      <vt:lpstr>Calibri Light</vt:lpstr>
      <vt:lpstr>Cambria Math</vt:lpstr>
      <vt:lpstr>Consolas</vt:lpstr>
      <vt:lpstr>Georgia</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wwww</dc:creator>
  <cp:lastModifiedBy>wwww</cp:lastModifiedBy>
  <cp:revision>203</cp:revision>
  <dcterms:created xsi:type="dcterms:W3CDTF">2023-02-25T21:04:49Z</dcterms:created>
  <dcterms:modified xsi:type="dcterms:W3CDTF">2023-03-03T05:54:18Z</dcterms:modified>
</cp:coreProperties>
</file>