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70" r:id="rId4"/>
    <p:sldId id="269" r:id="rId5"/>
    <p:sldId id="272" r:id="rId6"/>
    <p:sldId id="271" r:id="rId7"/>
    <p:sldId id="273" r:id="rId8"/>
    <p:sldId id="282" r:id="rId9"/>
    <p:sldId id="276" r:id="rId10"/>
    <p:sldId id="279" r:id="rId11"/>
    <p:sldId id="277" r:id="rId12"/>
    <p:sldId id="281" r:id="rId13"/>
    <p:sldId id="284" r:id="rId14"/>
    <p:sldId id="274" r:id="rId15"/>
    <p:sldId id="283" r:id="rId16"/>
    <p:sldId id="285" r:id="rId17"/>
    <p:sldId id="286" r:id="rId18"/>
    <p:sldId id="287" r:id="rId19"/>
    <p:sldId id="288" r:id="rId20"/>
    <p:sldId id="293" r:id="rId21"/>
    <p:sldId id="289" r:id="rId22"/>
    <p:sldId id="290" r:id="rId23"/>
    <p:sldId id="291" r:id="rId24"/>
    <p:sldId id="292" r:id="rId25"/>
    <p:sldId id="294" r:id="rId26"/>
    <p:sldId id="297" r:id="rId27"/>
    <p:sldId id="338" r:id="rId28"/>
    <p:sldId id="339" r:id="rId29"/>
    <p:sldId id="341" r:id="rId30"/>
    <p:sldId id="342" r:id="rId31"/>
    <p:sldId id="343" r:id="rId32"/>
    <p:sldId id="344" r:id="rId33"/>
    <p:sldId id="295" r:id="rId34"/>
    <p:sldId id="296" r:id="rId35"/>
    <p:sldId id="300" r:id="rId36"/>
    <p:sldId id="298" r:id="rId37"/>
    <p:sldId id="299" r:id="rId38"/>
    <p:sldId id="443" r:id="rId39"/>
    <p:sldId id="444" r:id="rId40"/>
    <p:sldId id="445" r:id="rId41"/>
    <p:sldId id="446" r:id="rId42"/>
    <p:sldId id="448" r:id="rId43"/>
    <p:sldId id="449" r:id="rId44"/>
    <p:sldId id="305" r:id="rId45"/>
    <p:sldId id="306" r:id="rId46"/>
    <p:sldId id="307" r:id="rId47"/>
    <p:sldId id="308" r:id="rId48"/>
    <p:sldId id="311" r:id="rId49"/>
    <p:sldId id="313" r:id="rId50"/>
    <p:sldId id="315" r:id="rId51"/>
    <p:sldId id="349" r:id="rId52"/>
    <p:sldId id="350" r:id="rId53"/>
    <p:sldId id="316" r:id="rId54"/>
    <p:sldId id="317" r:id="rId55"/>
    <p:sldId id="314"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45" r:id="rId73"/>
    <p:sldId id="347" r:id="rId74"/>
    <p:sldId id="348" r:id="rId75"/>
    <p:sldId id="346" r:id="rId76"/>
    <p:sldId id="351" r:id="rId77"/>
    <p:sldId id="352" r:id="rId78"/>
    <p:sldId id="353" r:id="rId79"/>
    <p:sldId id="354" r:id="rId80"/>
    <p:sldId id="355" r:id="rId81"/>
    <p:sldId id="358" r:id="rId82"/>
    <p:sldId id="357" r:id="rId83"/>
    <p:sldId id="359" r:id="rId84"/>
    <p:sldId id="360" r:id="rId85"/>
    <p:sldId id="450" r:id="rId86"/>
    <p:sldId id="442" r:id="rId87"/>
    <p:sldId id="441" r:id="rId88"/>
    <p:sldId id="451" r:id="rId89"/>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F9B6557-6386-4CE1-880A-D2499D8BE623}">
          <p14:sldIdLst>
            <p14:sldId id="267"/>
            <p14:sldId id="268"/>
            <p14:sldId id="270"/>
            <p14:sldId id="269"/>
            <p14:sldId id="272"/>
            <p14:sldId id="271"/>
            <p14:sldId id="273"/>
            <p14:sldId id="282"/>
            <p14:sldId id="276"/>
            <p14:sldId id="279"/>
            <p14:sldId id="277"/>
            <p14:sldId id="281"/>
          </p14:sldIdLst>
        </p14:section>
        <p14:section name="Regression" id="{72C9E689-59A5-4A08-96CE-C0C71772581D}">
          <p14:sldIdLst>
            <p14:sldId id="284"/>
            <p14:sldId id="274"/>
            <p14:sldId id="283"/>
            <p14:sldId id="285"/>
            <p14:sldId id="286"/>
            <p14:sldId id="287"/>
            <p14:sldId id="288"/>
            <p14:sldId id="293"/>
            <p14:sldId id="289"/>
            <p14:sldId id="290"/>
            <p14:sldId id="291"/>
            <p14:sldId id="292"/>
            <p14:sldId id="294"/>
            <p14:sldId id="297"/>
            <p14:sldId id="338"/>
            <p14:sldId id="339"/>
            <p14:sldId id="341"/>
            <p14:sldId id="342"/>
            <p14:sldId id="343"/>
            <p14:sldId id="344"/>
            <p14:sldId id="295"/>
            <p14:sldId id="296"/>
          </p14:sldIdLst>
        </p14:section>
        <p14:section name="cost function" id="{6F12210E-132D-48BC-80C7-AE5CF1FF043B}">
          <p14:sldIdLst>
            <p14:sldId id="300"/>
            <p14:sldId id="298"/>
            <p14:sldId id="299"/>
            <p14:sldId id="443"/>
            <p14:sldId id="444"/>
            <p14:sldId id="445"/>
            <p14:sldId id="446"/>
            <p14:sldId id="448"/>
            <p14:sldId id="449"/>
            <p14:sldId id="305"/>
            <p14:sldId id="306"/>
          </p14:sldIdLst>
        </p14:section>
        <p14:section name="gradient descent" id="{EE70B85A-1B70-45EF-A7E3-69435C675631}">
          <p14:sldIdLst>
            <p14:sldId id="307"/>
            <p14:sldId id="308"/>
            <p14:sldId id="311"/>
            <p14:sldId id="313"/>
            <p14:sldId id="315"/>
            <p14:sldId id="349"/>
            <p14:sldId id="350"/>
            <p14:sldId id="316"/>
            <p14:sldId id="317"/>
            <p14:sldId id="314"/>
            <p14:sldId id="322"/>
            <p14:sldId id="323"/>
            <p14:sldId id="324"/>
            <p14:sldId id="325"/>
            <p14:sldId id="326"/>
            <p14:sldId id="327"/>
            <p14:sldId id="328"/>
            <p14:sldId id="329"/>
            <p14:sldId id="330"/>
            <p14:sldId id="331"/>
            <p14:sldId id="332"/>
            <p14:sldId id="333"/>
            <p14:sldId id="334"/>
            <p14:sldId id="335"/>
            <p14:sldId id="336"/>
            <p14:sldId id="337"/>
            <p14:sldId id="345"/>
            <p14:sldId id="347"/>
            <p14:sldId id="348"/>
          </p14:sldIdLst>
        </p14:section>
        <p14:section name="normalization" id="{33F0FFEC-5E3B-424B-B14B-A68DBA6CE1A0}">
          <p14:sldIdLst>
            <p14:sldId id="346"/>
            <p14:sldId id="351"/>
            <p14:sldId id="352"/>
            <p14:sldId id="353"/>
            <p14:sldId id="354"/>
            <p14:sldId id="355"/>
            <p14:sldId id="358"/>
            <p14:sldId id="357"/>
            <p14:sldId id="359"/>
            <p14:sldId id="360"/>
          </p14:sldIdLst>
        </p14:section>
        <p14:section name="wrapping" id="{5917AD7B-45CB-40E8-87DB-9FC4DF0A4572}">
          <p14:sldIdLst>
            <p14:sldId id="450"/>
            <p14:sldId id="442"/>
            <p14:sldId id="441"/>
            <p14:sldId id="45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FFC000"/>
    <a:srgbClr val="DA8200"/>
    <a:srgbClr val="D07C00"/>
    <a:srgbClr val="FF5F00"/>
    <a:srgbClr val="FF9900"/>
    <a:srgbClr val="A80000"/>
    <a:srgbClr val="A922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90" d="100"/>
          <a:sy n="90" d="100"/>
        </p:scale>
        <p:origin x="438" y="78"/>
      </p:cViewPr>
      <p:guideLst>
        <p:guide orient="horz" pos="2160"/>
        <p:guide pos="3840"/>
        <p:guide pos="3940"/>
        <p:guide orient="horz" pos="22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presProps" Target="pres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C655-5155-49EF-9B6F-7D00331BE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778A9E70-7186-4850-BE6F-99EF47899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E80C2EBA-6A9B-4826-BBBE-0DC5C75CCBA1}"/>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5" name="Footer Placeholder 4">
            <a:extLst>
              <a:ext uri="{FF2B5EF4-FFF2-40B4-BE49-F238E27FC236}">
                <a16:creationId xmlns:a16="http://schemas.microsoft.com/office/drawing/2014/main" id="{22B18C16-8F54-46FD-8F21-29E65C8B44B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80ED1D3-8E4F-4F2C-BE2C-84C508920DE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62862054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990D-F249-4F5C-8A1D-6A4A76C41873}"/>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DA0E3F8E-4CA8-43D4-942D-6BF6CAB42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EB46D87-3FC1-4FBD-A97A-051635AA55C9}"/>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5" name="Footer Placeholder 4">
            <a:extLst>
              <a:ext uri="{FF2B5EF4-FFF2-40B4-BE49-F238E27FC236}">
                <a16:creationId xmlns:a16="http://schemas.microsoft.com/office/drawing/2014/main" id="{AD1F145D-8A85-497D-BA6F-58D0CBF20F3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62E61B7-C20D-465F-A2F3-32F80AC9D65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379705609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0B010-FBF9-4B03-93CA-2DF6D58E1B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E4E3D3D-29FF-4311-A321-1280180C9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B900772-90A0-46C7-97E9-21FD632029DD}"/>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5" name="Footer Placeholder 4">
            <a:extLst>
              <a:ext uri="{FF2B5EF4-FFF2-40B4-BE49-F238E27FC236}">
                <a16:creationId xmlns:a16="http://schemas.microsoft.com/office/drawing/2014/main" id="{AB7C881D-7410-4960-AB07-5D24CB60AA3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5B5DACA-D50C-486C-A934-42B1104EB23D}"/>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9553675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78D2-52BD-4AFB-8C36-AA4AF7193A2A}"/>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D5560272-21B2-4746-AFF0-0403D9A636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2701821-5752-4FBB-86D1-E9FDB209DB6D}"/>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5" name="Footer Placeholder 4">
            <a:extLst>
              <a:ext uri="{FF2B5EF4-FFF2-40B4-BE49-F238E27FC236}">
                <a16:creationId xmlns:a16="http://schemas.microsoft.com/office/drawing/2014/main" id="{3BC9ECCC-0C5B-4A47-93C6-163EDDA3626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5B81B8A-E8BC-42EE-9F96-89099F369D18}"/>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5042224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3A79-B23B-48E2-85C9-944F19CD5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FDB27811-C7E7-4729-BCA2-39BEF1F60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1796C-0781-4EBC-A075-67097096CF4A}"/>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5" name="Footer Placeholder 4">
            <a:extLst>
              <a:ext uri="{FF2B5EF4-FFF2-40B4-BE49-F238E27FC236}">
                <a16:creationId xmlns:a16="http://schemas.microsoft.com/office/drawing/2014/main" id="{7A3D9598-0254-4399-9379-C563B80A67B4}"/>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06D9E3A-6F4B-4A50-BDEA-FB8F18151F8D}"/>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49177935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693F-2C12-458B-8EC1-473AADDD8CDA}"/>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376CD360-7B0A-40F6-9E7C-5A7C7FADF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6AD843D7-FB78-4CDD-956B-614C72239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5D5AF288-8ABC-4A72-8B9F-710248FD6B0B}"/>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6" name="Footer Placeholder 5">
            <a:extLst>
              <a:ext uri="{FF2B5EF4-FFF2-40B4-BE49-F238E27FC236}">
                <a16:creationId xmlns:a16="http://schemas.microsoft.com/office/drawing/2014/main" id="{38E621D7-5C82-4CA6-9A28-CB8DE585A1D0}"/>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F483CB2-6A57-4174-AAFC-7578517953B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393977587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FD8F-AC42-4989-8205-AB13E15465FF}"/>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05DD7FB-5603-439F-912E-CC3533549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C24C7-D992-43A1-A62E-DCCD88986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D640D3DC-5E4E-4849-8E96-F262BA530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34D0E-D22F-4405-A011-B8FE6D6250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49BEFB29-673F-45FE-8EF9-3F9A5818E319}"/>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8" name="Footer Placeholder 7">
            <a:extLst>
              <a:ext uri="{FF2B5EF4-FFF2-40B4-BE49-F238E27FC236}">
                <a16:creationId xmlns:a16="http://schemas.microsoft.com/office/drawing/2014/main" id="{E38AC0CE-2811-40B2-817D-AE5FA8718C7B}"/>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96367BE3-600D-4DED-81DD-57D96F892B0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91839327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A812-E24B-4B71-93FA-1D5D76517866}"/>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8C0BEADC-C658-4823-A02F-9AB861DEBD2F}"/>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4" name="Footer Placeholder 3">
            <a:extLst>
              <a:ext uri="{FF2B5EF4-FFF2-40B4-BE49-F238E27FC236}">
                <a16:creationId xmlns:a16="http://schemas.microsoft.com/office/drawing/2014/main" id="{3ED5BAED-7242-420A-B3EA-8A3262ADE318}"/>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724B0E96-C88A-4511-9BB4-A073B1B377B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85890671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7F86D-1697-45DE-A60C-D9FBDE40BE4D}"/>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3" name="Footer Placeholder 2">
            <a:extLst>
              <a:ext uri="{FF2B5EF4-FFF2-40B4-BE49-F238E27FC236}">
                <a16:creationId xmlns:a16="http://schemas.microsoft.com/office/drawing/2014/main" id="{F22C103F-80DE-4083-9084-69FE39D4EFAC}"/>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DB2FFC94-44DD-4167-AD8C-A20272C5851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58182842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4F72-0B31-46A2-BA52-DF8F69ED8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FF291DC0-AD76-4F99-9F99-D947E11C21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8E77D6EB-EB34-4AB4-99BB-239FEA620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12A8D-AD2C-4732-A6A7-1CE02DEA2DFC}"/>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6" name="Footer Placeholder 5">
            <a:extLst>
              <a:ext uri="{FF2B5EF4-FFF2-40B4-BE49-F238E27FC236}">
                <a16:creationId xmlns:a16="http://schemas.microsoft.com/office/drawing/2014/main" id="{76BE7F8A-27A6-48E6-93E1-C50CE14CF04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47D9E58-794C-44D7-A946-133D1552F51C}"/>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45389648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D657-4F3A-4C92-AA95-AD9819F74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1A4C1997-3B7F-4201-9006-1C5B7A3E0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61E95D7-3107-49F6-8E3F-55E7389AD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99506-9054-411E-954D-D3E6DB67C184}"/>
              </a:ext>
            </a:extLst>
          </p:cNvPr>
          <p:cNvSpPr>
            <a:spLocks noGrp="1"/>
          </p:cNvSpPr>
          <p:nvPr>
            <p:ph type="dt" sz="half" idx="10"/>
          </p:nvPr>
        </p:nvSpPr>
        <p:spPr/>
        <p:txBody>
          <a:bodyPr/>
          <a:lstStyle/>
          <a:p>
            <a:fld id="{A89754B4-4B16-4C26-B7D8-0B2096C433A5}" type="datetimeFigureOut">
              <a:rPr lang="ar-EG" smtClean="0"/>
              <a:t>26/09/1444</a:t>
            </a:fld>
            <a:endParaRPr lang="ar-EG"/>
          </a:p>
        </p:txBody>
      </p:sp>
      <p:sp>
        <p:nvSpPr>
          <p:cNvPr id="6" name="Footer Placeholder 5">
            <a:extLst>
              <a:ext uri="{FF2B5EF4-FFF2-40B4-BE49-F238E27FC236}">
                <a16:creationId xmlns:a16="http://schemas.microsoft.com/office/drawing/2014/main" id="{2731CC61-9E5F-48B7-B26F-0A06366D1FB3}"/>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BDC260E6-4ED8-42E1-BBC7-DDA602655605}"/>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120602129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9DFBA-3656-465D-BE83-62D98C4D8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A720FF6-87A2-4A1C-907D-225DC86F1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9661CB3B-9119-4F12-B4F6-30CC6B1A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754B4-4B16-4C26-B7D8-0B2096C433A5}" type="datetimeFigureOut">
              <a:rPr lang="ar-EG" smtClean="0"/>
              <a:t>26/09/1444</a:t>
            </a:fld>
            <a:endParaRPr lang="ar-EG"/>
          </a:p>
        </p:txBody>
      </p:sp>
      <p:sp>
        <p:nvSpPr>
          <p:cNvPr id="5" name="Footer Placeholder 4">
            <a:extLst>
              <a:ext uri="{FF2B5EF4-FFF2-40B4-BE49-F238E27FC236}">
                <a16:creationId xmlns:a16="http://schemas.microsoft.com/office/drawing/2014/main" id="{881EB4BA-67B4-4FDB-8FBC-19818F34B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C6BE2691-255A-4524-A050-CDBDA18FA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9F296-19F8-48C0-BD14-6F1921E9283C}" type="slidenum">
              <a:rPr lang="ar-EG" smtClean="0"/>
              <a:t>‹#›</a:t>
            </a:fld>
            <a:endParaRPr lang="ar-EG"/>
          </a:p>
        </p:txBody>
      </p:sp>
    </p:spTree>
    <p:extLst>
      <p:ext uri="{BB962C8B-B14F-4D97-AF65-F5344CB8AC3E}">
        <p14:creationId xmlns:p14="http://schemas.microsoft.com/office/powerpoint/2010/main" val="947270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sv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svg" /><Relationship Id="rId4" Type="http://schemas.openxmlformats.org/officeDocument/2006/relationships/image" Target="../media/image3.png" /></Relationships>
</file>

<file path=ppt/slides/_rels/slide1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6.png" /></Relationships>
</file>

<file path=ppt/slides/_rels/slide1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1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9.png" /></Relationships>
</file>

<file path=ppt/slides/_rels/slide2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6.png" /></Relationships>
</file>

<file path=ppt/slides/_rels/slide2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2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2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2.png" /></Relationships>
</file>

<file path=ppt/slides/_rels/slide2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3.png" /></Relationships>
</file>

<file path=ppt/slides/_rels/slide2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2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5.png" /></Relationships>
</file>

<file path=ppt/slides/_rels/slide2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17.png" /><Relationship Id="rId4" Type="http://schemas.openxmlformats.org/officeDocument/2006/relationships/image" Target="../media/image16.png" /></Relationships>
</file>

<file path=ppt/slides/_rels/slide2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19.png" /><Relationship Id="rId4" Type="http://schemas.openxmlformats.org/officeDocument/2006/relationships/image" Target="../media/image18.png" /></Relationships>
</file>

<file path=ppt/slides/_rels/slide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0.png" /></Relationships>
</file>

<file path=ppt/slides/_rels/slide3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1.png" /></Relationships>
</file>

<file path=ppt/slides/_rels/slide3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2.png" /></Relationships>
</file>

<file path=ppt/slides/_rels/slide3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3.png" /></Relationships>
</file>

<file path=ppt/slides/_rels/slide3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4.png" /></Relationships>
</file>

<file path=ppt/slides/_rels/slide3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5.png" /></Relationships>
</file>

<file path=ppt/slides/_rels/slide3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6.png" /></Relationships>
</file>

<file path=ppt/slides/_rels/slide3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7.png" /></Relationships>
</file>

<file path=ppt/slides/_rels/slide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8.png" /></Relationships>
</file>

<file path=ppt/slides/_rels/slide4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9.png" /></Relationships>
</file>

<file path=ppt/slides/_rels/slide4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0.png" /></Relationships>
</file>

<file path=ppt/slides/_rels/slide4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1.png" /></Relationships>
</file>

<file path=ppt/slides/_rels/slide44.xml.rels><?xml version="1.0" encoding="UTF-8" standalone="yes"?>
<Relationships xmlns="http://schemas.openxmlformats.org/package/2006/relationships"><Relationship Id="rId8" Type="http://schemas.openxmlformats.org/officeDocument/2006/relationships/image" Target="../media/image300.png" /><Relationship Id="rId3" Type="http://schemas.openxmlformats.org/officeDocument/2006/relationships/image" Target="../media/image2.svg" /><Relationship Id="rId7" Type="http://schemas.openxmlformats.org/officeDocument/2006/relationships/image" Target="../media/image290.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280.png" /><Relationship Id="rId5" Type="http://schemas.openxmlformats.org/officeDocument/2006/relationships/image" Target="../media/image270.png" /><Relationship Id="rId4" Type="http://schemas.openxmlformats.org/officeDocument/2006/relationships/image" Target="../media/image32.png" /></Relationships>
</file>

<file path=ppt/slides/_rels/slide4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320.png" /><Relationship Id="rId4" Type="http://schemas.openxmlformats.org/officeDocument/2006/relationships/image" Target="../media/image33.png" /></Relationships>
</file>

<file path=ppt/slides/_rels/slide4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30.png" /></Relationships>
</file>

<file path=ppt/slides/_rels/slide4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4.png" /></Relationships>
</file>

<file path=ppt/slides/_rels/slide4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5.png" /></Relationships>
</file>

<file path=ppt/slides/_rels/slide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6.png" /></Relationships>
</file>

<file path=ppt/slides/_rels/slide5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7.png" /></Relationships>
</file>

<file path=ppt/slides/_rels/slide5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6.png" /></Relationships>
</file>

<file path=ppt/slides/_rels/slide5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70.png" /></Relationships>
</file>

<file path=ppt/slides/_rels/slide5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8.png" /></Relationships>
</file>

<file path=ppt/slides/_rels/slide5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9.png" /></Relationships>
</file>

<file path=ppt/slides/_rels/slide5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40.png" /></Relationships>
</file>

<file path=ppt/slides/_rels/slide5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2.png" /><Relationship Id="rId4" Type="http://schemas.openxmlformats.org/officeDocument/2006/relationships/image" Target="../media/image41.png" /></Relationships>
</file>

<file path=ppt/slides/_rels/slide5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43.png" /></Relationships>
</file>

<file path=ppt/slides/_rels/slide5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44.png" /></Relationships>
</file>

<file path=ppt/slides/_rels/slide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svg" /><Relationship Id="rId4" Type="http://schemas.openxmlformats.org/officeDocument/2006/relationships/image" Target="../media/image3.png" /></Relationships>
</file>

<file path=ppt/slides/_rels/slide6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6.png" /><Relationship Id="rId4" Type="http://schemas.openxmlformats.org/officeDocument/2006/relationships/image" Target="../media/image45.png" /></Relationships>
</file>

<file path=ppt/slides/_rels/slide6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6.png" /><Relationship Id="rId4" Type="http://schemas.openxmlformats.org/officeDocument/2006/relationships/image" Target="../media/image47.png" /></Relationships>
</file>

<file path=ppt/slides/_rels/slide6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6.png" /><Relationship Id="rId4" Type="http://schemas.openxmlformats.org/officeDocument/2006/relationships/image" Target="../media/image48.png" /></Relationships>
</file>

<file path=ppt/slides/_rels/slide6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6.png" /><Relationship Id="rId4" Type="http://schemas.openxmlformats.org/officeDocument/2006/relationships/image" Target="../media/image49.png" /></Relationships>
</file>

<file path=ppt/slides/_rels/slide6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6.png" /><Relationship Id="rId4" Type="http://schemas.openxmlformats.org/officeDocument/2006/relationships/image" Target="../media/image50.png" /></Relationships>
</file>

<file path=ppt/slides/_rels/slide6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6.png" /><Relationship Id="rId4" Type="http://schemas.openxmlformats.org/officeDocument/2006/relationships/image" Target="../media/image51.png" /></Relationships>
</file>

<file path=ppt/slides/_rels/slide6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6.png" /><Relationship Id="rId4" Type="http://schemas.openxmlformats.org/officeDocument/2006/relationships/image" Target="../media/image52.png" /></Relationships>
</file>

<file path=ppt/slides/_rels/slide6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3.png" /></Relationships>
</file>

<file path=ppt/slides/_rels/slide6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4.png" /></Relationships>
</file>

<file path=ppt/slides/_rels/slide6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5.png" /></Relationships>
</file>

<file path=ppt/slides/_rels/slide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svg" /><Relationship Id="rId4" Type="http://schemas.openxmlformats.org/officeDocument/2006/relationships/image" Target="../media/image3.png" /></Relationships>
</file>

<file path=ppt/slides/_rels/slide7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6.png" /></Relationships>
</file>

<file path=ppt/slides/_rels/slide7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7.png" /></Relationships>
</file>

<file path=ppt/slides/_rels/slide72.xml.rels><?xml version="1.0" encoding="UTF-8" standalone="yes"?>
<Relationships xmlns="http://schemas.openxmlformats.org/package/2006/relationships"><Relationship Id="rId8" Type="http://schemas.openxmlformats.org/officeDocument/2006/relationships/image" Target="../media/image62.png" /><Relationship Id="rId3" Type="http://schemas.openxmlformats.org/officeDocument/2006/relationships/image" Target="../media/image2.svg" /><Relationship Id="rId7" Type="http://schemas.openxmlformats.org/officeDocument/2006/relationships/image" Target="../media/image61.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60.png" /><Relationship Id="rId5" Type="http://schemas.openxmlformats.org/officeDocument/2006/relationships/image" Target="../media/image59.png" /><Relationship Id="rId4" Type="http://schemas.openxmlformats.org/officeDocument/2006/relationships/image" Target="../media/image58.png" /></Relationships>
</file>

<file path=ppt/slides/_rels/slide7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64.png" /><Relationship Id="rId4" Type="http://schemas.openxmlformats.org/officeDocument/2006/relationships/image" Target="../media/image63.png" /></Relationships>
</file>

<file path=ppt/slides/_rels/slide7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66.png" /><Relationship Id="rId4" Type="http://schemas.openxmlformats.org/officeDocument/2006/relationships/image" Target="../media/image65.png" /></Relationships>
</file>

<file path=ppt/slides/_rels/slide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68.png" /><Relationship Id="rId4" Type="http://schemas.openxmlformats.org/officeDocument/2006/relationships/image" Target="../media/image67.png" /></Relationships>
</file>

<file path=ppt/slides/_rels/slide8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70.png" /><Relationship Id="rId4" Type="http://schemas.openxmlformats.org/officeDocument/2006/relationships/image" Target="../media/image69.png" /></Relationships>
</file>

<file path=ppt/slides/_rels/slide8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8.xml.rels><?xml version="1.0" encoding="UTF-8" standalone="yes"?>
<Relationships xmlns="http://schemas.openxmlformats.org/package/2006/relationships"><Relationship Id="rId2" Type="http://schemas.openxmlformats.org/officeDocument/2006/relationships/image" Target="../media/image34.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841211"/>
            <a:ext cx="10129981" cy="1175578"/>
          </a:xfrm>
          <a:prstGeom prst="rect">
            <a:avLst/>
          </a:prstGeom>
          <a:noFill/>
        </p:spPr>
        <p:txBody>
          <a:bodyPr wrap="square">
            <a:spAutoFit/>
          </a:bodyPr>
          <a:lstStyle/>
          <a:p>
            <a:pPr marL="0" lvl="1" algn="ctr">
              <a:lnSpc>
                <a:spcPts val="8071"/>
              </a:lnSpc>
            </a:pPr>
            <a:r>
              <a:rPr lang="en-US" sz="8236" b="1" i="1" spc="-485" dirty="0">
                <a:solidFill>
                  <a:schemeClr val="bg1"/>
                </a:solidFill>
                <a:latin typeface="Georgia" panose="02040502050405020303" pitchFamily="18" charset="0"/>
              </a:rPr>
              <a:t>Machine Learning</a:t>
            </a:r>
          </a:p>
        </p:txBody>
      </p:sp>
      <p:sp>
        <p:nvSpPr>
          <p:cNvPr id="18" name="AutoShape 8">
            <a:extLst>
              <a:ext uri="{FF2B5EF4-FFF2-40B4-BE49-F238E27FC236}">
                <a16:creationId xmlns:a16="http://schemas.microsoft.com/office/drawing/2014/main" id="{B00530C5-8072-412E-AB66-AAFEC66641D8}"/>
              </a:ext>
            </a:extLst>
          </p:cNvPr>
          <p:cNvSpPr/>
          <p:nvPr/>
        </p:nvSpPr>
        <p:spPr>
          <a:xfrm>
            <a:off x="685799" y="5630313"/>
            <a:ext cx="10820400" cy="18000"/>
          </a:xfrm>
          <a:prstGeom prst="rect">
            <a:avLst/>
          </a:prstGeom>
          <a:solidFill>
            <a:schemeClr val="bg1">
              <a:lumMod val="65000"/>
            </a:schemeClr>
          </a:solidFill>
        </p:spPr>
      </p:sp>
      <p:pic>
        <p:nvPicPr>
          <p:cNvPr id="19" name="Picture 3">
            <a:extLst>
              <a:ext uri="{FF2B5EF4-FFF2-40B4-BE49-F238E27FC236}">
                <a16:creationId xmlns:a16="http://schemas.microsoft.com/office/drawing/2014/main" id="{23A01189-87AB-423A-B22F-431AE4621D4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10647476" y="6077943"/>
            <a:ext cx="858724" cy="19667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5" name="TextBox 14">
            <a:extLst>
              <a:ext uri="{FF2B5EF4-FFF2-40B4-BE49-F238E27FC236}">
                <a16:creationId xmlns:a16="http://schemas.microsoft.com/office/drawing/2014/main" id="{FAA35EE1-8D80-4F57-B6C7-61367587EB7C}"/>
              </a:ext>
            </a:extLst>
          </p:cNvPr>
          <p:cNvSpPr txBox="1"/>
          <p:nvPr/>
        </p:nvSpPr>
        <p:spPr>
          <a:xfrm>
            <a:off x="1031007" y="2895328"/>
            <a:ext cx="10129981" cy="1049583"/>
          </a:xfrm>
          <a:prstGeom prst="rect">
            <a:avLst/>
          </a:prstGeom>
          <a:noFill/>
        </p:spPr>
        <p:txBody>
          <a:bodyPr wrap="square">
            <a:spAutoFit/>
          </a:bodyPr>
          <a:lstStyle/>
          <a:p>
            <a:pPr marL="0" lvl="1" algn="ctr">
              <a:lnSpc>
                <a:spcPts val="8071"/>
              </a:lnSpc>
            </a:pPr>
            <a:r>
              <a:rPr lang="en-US" sz="6000" b="1" i="1" spc="-485" dirty="0">
                <a:solidFill>
                  <a:schemeClr val="bg1"/>
                </a:solidFill>
                <a:latin typeface="Georgia" panose="02040502050405020303" pitchFamily="18" charset="0"/>
              </a:rPr>
              <a:t>Supervised  vs  Unsupervised</a:t>
            </a:r>
          </a:p>
        </p:txBody>
      </p:sp>
    </p:spTree>
    <p:extLst>
      <p:ext uri="{BB962C8B-B14F-4D97-AF65-F5344CB8AC3E}">
        <p14:creationId xmlns:p14="http://schemas.microsoft.com/office/powerpoint/2010/main" val="260809915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Supervised Learning</a:t>
            </a:r>
          </a:p>
        </p:txBody>
      </p:sp>
      <p:sp>
        <p:nvSpPr>
          <p:cNvPr id="6" name="Rectangle: Rounded Corners 5">
            <a:extLst>
              <a:ext uri="{FF2B5EF4-FFF2-40B4-BE49-F238E27FC236}">
                <a16:creationId xmlns:a16="http://schemas.microsoft.com/office/drawing/2014/main" id="{F690EB76-BBB9-4FD2-9704-5E3E48122E13}"/>
              </a:ext>
            </a:extLst>
          </p:cNvPr>
          <p:cNvSpPr/>
          <p:nvPr/>
        </p:nvSpPr>
        <p:spPr>
          <a:xfrm>
            <a:off x="685801" y="2427301"/>
            <a:ext cx="1772184" cy="721212"/>
          </a:xfrm>
          <a:prstGeom prst="roundRect">
            <a:avLst/>
          </a:prstGeom>
          <a:solidFill>
            <a:srgbClr val="FF5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Data</a:t>
            </a:r>
            <a:endParaRPr lang="ar-EG" sz="2800" b="1" dirty="0"/>
          </a:p>
        </p:txBody>
      </p:sp>
      <p:sp>
        <p:nvSpPr>
          <p:cNvPr id="7" name="Rectangle: Rounded Corners 6">
            <a:extLst>
              <a:ext uri="{FF2B5EF4-FFF2-40B4-BE49-F238E27FC236}">
                <a16:creationId xmlns:a16="http://schemas.microsoft.com/office/drawing/2014/main" id="{FD6A8D91-6980-4ADE-B6FA-5047EB73BDC4}"/>
              </a:ext>
            </a:extLst>
          </p:cNvPr>
          <p:cNvSpPr/>
          <p:nvPr/>
        </p:nvSpPr>
        <p:spPr>
          <a:xfrm>
            <a:off x="9734011" y="3402483"/>
            <a:ext cx="1772185" cy="721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sz="2800" b="1" dirty="0"/>
              <a:t>Rules</a:t>
            </a:r>
            <a:endParaRPr lang="ar-EG" sz="2800" b="1" dirty="0"/>
          </a:p>
        </p:txBody>
      </p:sp>
      <p:sp>
        <p:nvSpPr>
          <p:cNvPr id="9" name="Rectangle: Rounded Corners 8">
            <a:extLst>
              <a:ext uri="{FF2B5EF4-FFF2-40B4-BE49-F238E27FC236}">
                <a16:creationId xmlns:a16="http://schemas.microsoft.com/office/drawing/2014/main" id="{C312BB4E-A845-45B8-B80D-FD7C1BC84A8D}"/>
              </a:ext>
            </a:extLst>
          </p:cNvPr>
          <p:cNvSpPr/>
          <p:nvPr/>
        </p:nvSpPr>
        <p:spPr>
          <a:xfrm>
            <a:off x="685800" y="4374768"/>
            <a:ext cx="1772185" cy="721212"/>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Output</a:t>
            </a:r>
            <a:endParaRPr lang="ar-EG" sz="2800" b="1" dirty="0"/>
          </a:p>
        </p:txBody>
      </p:sp>
      <p:grpSp>
        <p:nvGrpSpPr>
          <p:cNvPr id="10" name="Group 9">
            <a:extLst>
              <a:ext uri="{FF2B5EF4-FFF2-40B4-BE49-F238E27FC236}">
                <a16:creationId xmlns:a16="http://schemas.microsoft.com/office/drawing/2014/main" id="{1FC73182-446A-4D11-912D-8BD5A628C696}"/>
              </a:ext>
            </a:extLst>
          </p:cNvPr>
          <p:cNvGrpSpPr/>
          <p:nvPr/>
        </p:nvGrpSpPr>
        <p:grpSpPr>
          <a:xfrm>
            <a:off x="3985575" y="1652666"/>
            <a:ext cx="4220846" cy="4220846"/>
            <a:chOff x="3985575" y="1652666"/>
            <a:chExt cx="4220846" cy="4220846"/>
          </a:xfrm>
        </p:grpSpPr>
        <p:sp>
          <p:nvSpPr>
            <p:cNvPr id="11" name="Flowchart: Connector 10">
              <a:extLst>
                <a:ext uri="{FF2B5EF4-FFF2-40B4-BE49-F238E27FC236}">
                  <a16:creationId xmlns:a16="http://schemas.microsoft.com/office/drawing/2014/main" id="{4FE54700-C935-47E3-AAC3-975959FB4573}"/>
                </a:ext>
              </a:extLst>
            </p:cNvPr>
            <p:cNvSpPr/>
            <p:nvPr/>
          </p:nvSpPr>
          <p:spPr>
            <a:xfrm>
              <a:off x="3985575" y="1652666"/>
              <a:ext cx="4220846" cy="422084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EG"/>
            </a:p>
          </p:txBody>
        </p:sp>
        <p:pic>
          <p:nvPicPr>
            <p:cNvPr id="12" name="Graphic 11" descr="Monitor with solid fill">
              <a:extLst>
                <a:ext uri="{FF2B5EF4-FFF2-40B4-BE49-F238E27FC236}">
                  <a16:creationId xmlns:a16="http://schemas.microsoft.com/office/drawing/2014/main" id="{7356855E-8441-49F6-9DF1-AF06FBAED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774" y="1877865"/>
              <a:ext cx="3770448" cy="3770448"/>
            </a:xfrm>
            <a:prstGeom prst="rect">
              <a:avLst/>
            </a:prstGeom>
          </p:spPr>
        </p:pic>
        <p:sp>
          <p:nvSpPr>
            <p:cNvPr id="13" name="TextBox 12">
              <a:extLst>
                <a:ext uri="{FF2B5EF4-FFF2-40B4-BE49-F238E27FC236}">
                  <a16:creationId xmlns:a16="http://schemas.microsoft.com/office/drawing/2014/main" id="{44237145-154C-4182-929C-6403A3E6B5C8}"/>
                </a:ext>
              </a:extLst>
            </p:cNvPr>
            <p:cNvSpPr txBox="1"/>
            <p:nvPr/>
          </p:nvSpPr>
          <p:spPr>
            <a:xfrm>
              <a:off x="5152566" y="5125093"/>
              <a:ext cx="1886863" cy="584775"/>
            </a:xfrm>
            <a:prstGeom prst="rect">
              <a:avLst/>
            </a:prstGeom>
            <a:noFill/>
          </p:spPr>
          <p:txBody>
            <a:bodyPr wrap="none" rtlCol="1">
              <a:spAutoFit/>
            </a:bodyPr>
            <a:lstStyle/>
            <a:p>
              <a:pPr algn="ctr"/>
              <a:r>
                <a:rPr lang="en-US" sz="3200" b="1" dirty="0">
                  <a:solidFill>
                    <a:schemeClr val="bg1">
                      <a:lumMod val="75000"/>
                    </a:schemeClr>
                  </a:solidFill>
                </a:rPr>
                <a:t>Computer</a:t>
              </a:r>
              <a:endParaRPr lang="ar-EG" sz="2000" b="1" dirty="0">
                <a:solidFill>
                  <a:schemeClr val="bg1">
                    <a:lumMod val="75000"/>
                  </a:schemeClr>
                </a:solidFill>
              </a:endParaRPr>
            </a:p>
          </p:txBody>
        </p:sp>
      </p:grpSp>
      <p:cxnSp>
        <p:nvCxnSpPr>
          <p:cNvPr id="14" name="Connector: Curved 13">
            <a:extLst>
              <a:ext uri="{FF2B5EF4-FFF2-40B4-BE49-F238E27FC236}">
                <a16:creationId xmlns:a16="http://schemas.microsoft.com/office/drawing/2014/main" id="{DEFC38B2-DE30-4AE7-85AA-ED12804C8849}"/>
              </a:ext>
            </a:extLst>
          </p:cNvPr>
          <p:cNvCxnSpPr>
            <a:cxnSpLocks/>
            <a:stCxn id="6" idx="3"/>
            <a:endCxn id="11" idx="2"/>
          </p:cNvCxnSpPr>
          <p:nvPr/>
        </p:nvCxnSpPr>
        <p:spPr>
          <a:xfrm>
            <a:off x="2457985" y="2787907"/>
            <a:ext cx="1527590" cy="975182"/>
          </a:xfrm>
          <a:prstGeom prst="curvedConnector3">
            <a:avLst/>
          </a:prstGeom>
          <a:ln w="31750" cap="rnd">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CC66B0EA-6842-48E1-BFE1-EDF7370F8397}"/>
              </a:ext>
            </a:extLst>
          </p:cNvPr>
          <p:cNvCxnSpPr>
            <a:cxnSpLocks/>
            <a:stCxn id="9" idx="3"/>
            <a:endCxn id="11" idx="2"/>
          </p:cNvCxnSpPr>
          <p:nvPr/>
        </p:nvCxnSpPr>
        <p:spPr>
          <a:xfrm flipV="1">
            <a:off x="2457985" y="3763089"/>
            <a:ext cx="1527590" cy="972285"/>
          </a:xfrm>
          <a:prstGeom prst="curvedConnector3">
            <a:avLst/>
          </a:prstGeom>
          <a:ln w="31750" cap="rnd">
            <a:solidFill>
              <a:schemeClr val="accent4"/>
            </a:solidFill>
            <a:headEnd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B5F89257-9DD3-45A0-8E5B-4DB5E2F60FE5}"/>
              </a:ext>
            </a:extLst>
          </p:cNvPr>
          <p:cNvCxnSpPr>
            <a:cxnSpLocks/>
            <a:stCxn id="11" idx="6"/>
            <a:endCxn id="7" idx="1"/>
          </p:cNvCxnSpPr>
          <p:nvPr/>
        </p:nvCxnSpPr>
        <p:spPr>
          <a:xfrm>
            <a:off x="8206421" y="3763089"/>
            <a:ext cx="1527590"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96552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Unsupervised  Learning</a:t>
            </a:r>
          </a:p>
        </p:txBody>
      </p:sp>
      <p:sp>
        <p:nvSpPr>
          <p:cNvPr id="6" name="Rectangle: Rounded Corners 5">
            <a:extLst>
              <a:ext uri="{FF2B5EF4-FFF2-40B4-BE49-F238E27FC236}">
                <a16:creationId xmlns:a16="http://schemas.microsoft.com/office/drawing/2014/main" id="{F690EB76-BBB9-4FD2-9704-5E3E48122E13}"/>
              </a:ext>
            </a:extLst>
          </p:cNvPr>
          <p:cNvSpPr/>
          <p:nvPr/>
        </p:nvSpPr>
        <p:spPr>
          <a:xfrm>
            <a:off x="685801" y="3402483"/>
            <a:ext cx="1772184" cy="721212"/>
          </a:xfrm>
          <a:prstGeom prst="roundRect">
            <a:avLst/>
          </a:prstGeom>
          <a:solidFill>
            <a:srgbClr val="FF5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Data</a:t>
            </a:r>
            <a:endParaRPr lang="ar-EG" sz="2800" b="1" dirty="0"/>
          </a:p>
        </p:txBody>
      </p:sp>
      <p:sp>
        <p:nvSpPr>
          <p:cNvPr id="7" name="Rectangle: Rounded Corners 6">
            <a:extLst>
              <a:ext uri="{FF2B5EF4-FFF2-40B4-BE49-F238E27FC236}">
                <a16:creationId xmlns:a16="http://schemas.microsoft.com/office/drawing/2014/main" id="{FD6A8D91-6980-4ADE-B6FA-5047EB73BDC4}"/>
              </a:ext>
            </a:extLst>
          </p:cNvPr>
          <p:cNvSpPr/>
          <p:nvPr/>
        </p:nvSpPr>
        <p:spPr>
          <a:xfrm>
            <a:off x="9734011" y="3402483"/>
            <a:ext cx="1772185" cy="721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sz="2800" b="1" dirty="0"/>
              <a:t>Rules</a:t>
            </a:r>
            <a:endParaRPr lang="ar-EG" sz="2800" b="1" dirty="0"/>
          </a:p>
        </p:txBody>
      </p:sp>
      <p:grpSp>
        <p:nvGrpSpPr>
          <p:cNvPr id="10" name="Group 9">
            <a:extLst>
              <a:ext uri="{FF2B5EF4-FFF2-40B4-BE49-F238E27FC236}">
                <a16:creationId xmlns:a16="http://schemas.microsoft.com/office/drawing/2014/main" id="{1FC73182-446A-4D11-912D-8BD5A628C696}"/>
              </a:ext>
            </a:extLst>
          </p:cNvPr>
          <p:cNvGrpSpPr/>
          <p:nvPr/>
        </p:nvGrpSpPr>
        <p:grpSpPr>
          <a:xfrm>
            <a:off x="3985575" y="1652666"/>
            <a:ext cx="4220846" cy="4220846"/>
            <a:chOff x="3985575" y="1652666"/>
            <a:chExt cx="4220846" cy="4220846"/>
          </a:xfrm>
        </p:grpSpPr>
        <p:sp>
          <p:nvSpPr>
            <p:cNvPr id="11" name="Flowchart: Connector 10">
              <a:extLst>
                <a:ext uri="{FF2B5EF4-FFF2-40B4-BE49-F238E27FC236}">
                  <a16:creationId xmlns:a16="http://schemas.microsoft.com/office/drawing/2014/main" id="{4FE54700-C935-47E3-AAC3-975959FB4573}"/>
                </a:ext>
              </a:extLst>
            </p:cNvPr>
            <p:cNvSpPr/>
            <p:nvPr/>
          </p:nvSpPr>
          <p:spPr>
            <a:xfrm>
              <a:off x="3985575" y="1652666"/>
              <a:ext cx="4220846" cy="422084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EG"/>
            </a:p>
          </p:txBody>
        </p:sp>
        <p:pic>
          <p:nvPicPr>
            <p:cNvPr id="12" name="Graphic 11" descr="Monitor with solid fill">
              <a:extLst>
                <a:ext uri="{FF2B5EF4-FFF2-40B4-BE49-F238E27FC236}">
                  <a16:creationId xmlns:a16="http://schemas.microsoft.com/office/drawing/2014/main" id="{7356855E-8441-49F6-9DF1-AF06FBAED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774" y="1877865"/>
              <a:ext cx="3770448" cy="3770448"/>
            </a:xfrm>
            <a:prstGeom prst="rect">
              <a:avLst/>
            </a:prstGeom>
          </p:spPr>
        </p:pic>
        <p:sp>
          <p:nvSpPr>
            <p:cNvPr id="13" name="TextBox 12">
              <a:extLst>
                <a:ext uri="{FF2B5EF4-FFF2-40B4-BE49-F238E27FC236}">
                  <a16:creationId xmlns:a16="http://schemas.microsoft.com/office/drawing/2014/main" id="{44237145-154C-4182-929C-6403A3E6B5C8}"/>
                </a:ext>
              </a:extLst>
            </p:cNvPr>
            <p:cNvSpPr txBox="1"/>
            <p:nvPr/>
          </p:nvSpPr>
          <p:spPr>
            <a:xfrm>
              <a:off x="5152566" y="5125093"/>
              <a:ext cx="1886863" cy="584775"/>
            </a:xfrm>
            <a:prstGeom prst="rect">
              <a:avLst/>
            </a:prstGeom>
            <a:noFill/>
          </p:spPr>
          <p:txBody>
            <a:bodyPr wrap="none" rtlCol="1">
              <a:spAutoFit/>
            </a:bodyPr>
            <a:lstStyle/>
            <a:p>
              <a:pPr algn="ctr"/>
              <a:r>
                <a:rPr lang="en-US" sz="3200" b="1" dirty="0">
                  <a:solidFill>
                    <a:schemeClr val="bg1">
                      <a:lumMod val="75000"/>
                    </a:schemeClr>
                  </a:solidFill>
                </a:rPr>
                <a:t>Computer</a:t>
              </a:r>
              <a:endParaRPr lang="ar-EG" sz="2000" b="1" dirty="0">
                <a:solidFill>
                  <a:schemeClr val="bg1">
                    <a:lumMod val="75000"/>
                  </a:schemeClr>
                </a:solidFill>
              </a:endParaRPr>
            </a:p>
          </p:txBody>
        </p:sp>
      </p:grpSp>
      <p:cxnSp>
        <p:nvCxnSpPr>
          <p:cNvPr id="18" name="Straight Arrow Connector 17">
            <a:extLst>
              <a:ext uri="{FF2B5EF4-FFF2-40B4-BE49-F238E27FC236}">
                <a16:creationId xmlns:a16="http://schemas.microsoft.com/office/drawing/2014/main" id="{B5F89257-9DD3-45A0-8E5B-4DB5E2F60FE5}"/>
              </a:ext>
            </a:extLst>
          </p:cNvPr>
          <p:cNvCxnSpPr>
            <a:cxnSpLocks/>
            <a:stCxn id="11" idx="6"/>
            <a:endCxn id="7" idx="1"/>
          </p:cNvCxnSpPr>
          <p:nvPr/>
        </p:nvCxnSpPr>
        <p:spPr>
          <a:xfrm>
            <a:off x="8206421" y="3763089"/>
            <a:ext cx="1527590"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8BE76F4-26BC-49BB-AAF4-AED3307D45E6}"/>
              </a:ext>
            </a:extLst>
          </p:cNvPr>
          <p:cNvCxnSpPr>
            <a:cxnSpLocks/>
            <a:endCxn id="11" idx="2"/>
          </p:cNvCxnSpPr>
          <p:nvPr/>
        </p:nvCxnSpPr>
        <p:spPr>
          <a:xfrm>
            <a:off x="2457985" y="3763089"/>
            <a:ext cx="1527590"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736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841211"/>
            <a:ext cx="10129981" cy="1175578"/>
          </a:xfrm>
          <a:prstGeom prst="rect">
            <a:avLst/>
          </a:prstGeom>
          <a:noFill/>
        </p:spPr>
        <p:txBody>
          <a:bodyPr wrap="square">
            <a:spAutoFit/>
          </a:bodyPr>
          <a:lstStyle/>
          <a:p>
            <a:pPr marL="0" lvl="1" algn="ctr">
              <a:lnSpc>
                <a:spcPts val="8071"/>
              </a:lnSpc>
            </a:pPr>
            <a:r>
              <a:rPr lang="en-US" sz="8236" b="1" i="1" spc="-485" dirty="0">
                <a:solidFill>
                  <a:schemeClr val="bg1"/>
                </a:solidFill>
                <a:latin typeface="Georgia" panose="02040502050405020303" pitchFamily="18" charset="0"/>
              </a:rPr>
              <a:t>Regression Models</a:t>
            </a:r>
          </a:p>
        </p:txBody>
      </p:sp>
      <p:sp>
        <p:nvSpPr>
          <p:cNvPr id="18" name="AutoShape 8">
            <a:extLst>
              <a:ext uri="{FF2B5EF4-FFF2-40B4-BE49-F238E27FC236}">
                <a16:creationId xmlns:a16="http://schemas.microsoft.com/office/drawing/2014/main" id="{B00530C5-8072-412E-AB66-AAFEC66641D8}"/>
              </a:ext>
            </a:extLst>
          </p:cNvPr>
          <p:cNvSpPr/>
          <p:nvPr/>
        </p:nvSpPr>
        <p:spPr>
          <a:xfrm>
            <a:off x="685799" y="5630313"/>
            <a:ext cx="10820400" cy="18000"/>
          </a:xfrm>
          <a:prstGeom prst="rect">
            <a:avLst/>
          </a:prstGeom>
          <a:solidFill>
            <a:schemeClr val="bg1">
              <a:lumMod val="65000"/>
            </a:schemeClr>
          </a:solidFill>
        </p:spPr>
      </p:sp>
      <p:pic>
        <p:nvPicPr>
          <p:cNvPr id="19" name="Picture 3">
            <a:extLst>
              <a:ext uri="{FF2B5EF4-FFF2-40B4-BE49-F238E27FC236}">
                <a16:creationId xmlns:a16="http://schemas.microsoft.com/office/drawing/2014/main" id="{23A01189-87AB-423A-B22F-431AE4621D4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10647476" y="6077943"/>
            <a:ext cx="858724" cy="196677"/>
          </a:xfrm>
          <a:prstGeom prst="rect">
            <a:avLst/>
          </a:prstGeom>
        </p:spPr>
      </p:pic>
    </p:spTree>
    <p:extLst>
      <p:ext uri="{BB962C8B-B14F-4D97-AF65-F5344CB8AC3E}">
        <p14:creationId xmlns:p14="http://schemas.microsoft.com/office/powerpoint/2010/main" val="297969086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Regression Models</a:t>
            </a:r>
          </a:p>
        </p:txBody>
      </p:sp>
      <p:sp>
        <p:nvSpPr>
          <p:cNvPr id="15" name="TextBox 14">
            <a:extLst>
              <a:ext uri="{FF2B5EF4-FFF2-40B4-BE49-F238E27FC236}">
                <a16:creationId xmlns:a16="http://schemas.microsoft.com/office/drawing/2014/main" id="{FAA35EE1-8D80-4F57-B6C7-61367587EB7C}"/>
              </a:ext>
            </a:extLst>
          </p:cNvPr>
          <p:cNvSpPr txBox="1"/>
          <p:nvPr/>
        </p:nvSpPr>
        <p:spPr>
          <a:xfrm>
            <a:off x="1031007" y="2895328"/>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But  what  is  a  Model?</a:t>
            </a:r>
          </a:p>
        </p:txBody>
      </p:sp>
    </p:spTree>
    <p:extLst>
      <p:ext uri="{BB962C8B-B14F-4D97-AF65-F5344CB8AC3E}">
        <p14:creationId xmlns:p14="http://schemas.microsoft.com/office/powerpoint/2010/main" val="1958320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Regression Models</a:t>
            </a:r>
          </a:p>
        </p:txBody>
      </p:sp>
      <p:sp>
        <p:nvSpPr>
          <p:cNvPr id="6" name="TextBox 5">
            <a:extLst>
              <a:ext uri="{FF2B5EF4-FFF2-40B4-BE49-F238E27FC236}">
                <a16:creationId xmlns:a16="http://schemas.microsoft.com/office/drawing/2014/main" id="{468D5725-7FEA-4962-9EFA-9A2018B69523}"/>
              </a:ext>
            </a:extLst>
          </p:cNvPr>
          <p:cNvSpPr txBox="1"/>
          <p:nvPr/>
        </p:nvSpPr>
        <p:spPr>
          <a:xfrm>
            <a:off x="827237" y="1661839"/>
            <a:ext cx="10537521" cy="4278094"/>
          </a:xfrm>
          <a:prstGeom prst="rect">
            <a:avLst/>
          </a:prstGeom>
          <a:noFill/>
        </p:spPr>
        <p:txBody>
          <a:bodyPr wrap="square">
            <a:spAutoFit/>
          </a:bodyPr>
          <a:lstStyle/>
          <a:p>
            <a:pPr lvl="1" indent="-457200">
              <a:buFont typeface="Arial" panose="020B0604020202020204" pitchFamily="34" charset="0"/>
              <a:buChar char="•"/>
            </a:pPr>
            <a:r>
              <a:rPr lang="en-US" sz="3200" b="1" dirty="0">
                <a:solidFill>
                  <a:srgbClr val="D4D4D4"/>
                </a:solidFill>
                <a:latin typeface="Consolas" panose="020B0609020204030204" pitchFamily="49" charset="0"/>
              </a:rPr>
              <a:t>Model: is a parametric mathematical representation of a specific task.</a:t>
            </a:r>
          </a:p>
          <a:p>
            <a:pPr lvl="1" indent="-457200">
              <a:buFont typeface="Arial" panose="020B0604020202020204" pitchFamily="34" charset="0"/>
              <a:buChar char="•"/>
            </a:pPr>
            <a:endParaRPr lang="en-US" sz="1600" b="1" dirty="0">
              <a:solidFill>
                <a:srgbClr val="D4D4D4"/>
              </a:solidFill>
              <a:latin typeface="Consolas" panose="020B0609020204030204" pitchFamily="49" charset="0"/>
            </a:endParaRPr>
          </a:p>
          <a:p>
            <a:pPr lvl="1" indent="-457200">
              <a:buFont typeface="Arial" panose="020B0604020202020204" pitchFamily="34" charset="0"/>
              <a:buChar char="•"/>
            </a:pPr>
            <a:r>
              <a:rPr lang="en-US" sz="3200" b="1" dirty="0">
                <a:solidFill>
                  <a:srgbClr val="D4D4D4"/>
                </a:solidFill>
                <a:latin typeface="Consolas" panose="020B0609020204030204" pitchFamily="49" charset="0"/>
              </a:rPr>
              <a:t>Model: A computer program is said to learn from experience (E) with respect to some class of tasks (T) and performance measure (P) if its performance at tasks in (T), as measured by (P), improves with experience (E). (Tom Mitchel)</a:t>
            </a:r>
          </a:p>
        </p:txBody>
      </p:sp>
    </p:spTree>
    <p:extLst>
      <p:ext uri="{BB962C8B-B14F-4D97-AF65-F5344CB8AC3E}">
        <p14:creationId xmlns:p14="http://schemas.microsoft.com/office/powerpoint/2010/main" val="164689441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5" name="TextBox 14">
            <a:extLst>
              <a:ext uri="{FF2B5EF4-FFF2-40B4-BE49-F238E27FC236}">
                <a16:creationId xmlns:a16="http://schemas.microsoft.com/office/drawing/2014/main" id="{FAA35EE1-8D80-4F57-B6C7-61367587EB7C}"/>
              </a:ext>
            </a:extLst>
          </p:cNvPr>
          <p:cNvSpPr txBox="1"/>
          <p:nvPr/>
        </p:nvSpPr>
        <p:spPr>
          <a:xfrm>
            <a:off x="1031007" y="2895328"/>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Linear  Regression</a:t>
            </a:r>
          </a:p>
        </p:txBody>
      </p:sp>
    </p:spTree>
    <p:extLst>
      <p:ext uri="{BB962C8B-B14F-4D97-AF65-F5344CB8AC3E}">
        <p14:creationId xmlns:p14="http://schemas.microsoft.com/office/powerpoint/2010/main" val="264651002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graphicFrame>
        <p:nvGraphicFramePr>
          <p:cNvPr id="2" name="Table 3">
            <a:extLst>
              <a:ext uri="{FF2B5EF4-FFF2-40B4-BE49-F238E27FC236}">
                <a16:creationId xmlns:a16="http://schemas.microsoft.com/office/drawing/2014/main" id="{F907069E-189D-4BE3-9DC4-E344FDD324DE}"/>
              </a:ext>
            </a:extLst>
          </p:cNvPr>
          <p:cNvGraphicFramePr>
            <a:graphicFrameLocks noGrp="1"/>
          </p:cNvGraphicFramePr>
          <p:nvPr>
            <p:extLst>
              <p:ext uri="{D42A27DB-BD31-4B8C-83A1-F6EECF244321}">
                <p14:modId xmlns:p14="http://schemas.microsoft.com/office/powerpoint/2010/main" val="1509605702"/>
              </p:ext>
            </p:extLst>
          </p:nvPr>
        </p:nvGraphicFramePr>
        <p:xfrm>
          <a:off x="3385505" y="2392680"/>
          <a:ext cx="5420986" cy="2072640"/>
        </p:xfrm>
        <a:graphic>
          <a:graphicData uri="http://schemas.openxmlformats.org/drawingml/2006/table">
            <a:tbl>
              <a:tblPr rtl="1" firstRow="1" bandRow="1">
                <a:tableStyleId>{5C22544A-7EE6-4342-B048-85BDC9FD1C3A}</a:tableStyleId>
              </a:tblPr>
              <a:tblGrid>
                <a:gridCol w="2710493">
                  <a:extLst>
                    <a:ext uri="{9D8B030D-6E8A-4147-A177-3AD203B41FA5}">
                      <a16:colId xmlns:a16="http://schemas.microsoft.com/office/drawing/2014/main" val="914686907"/>
                    </a:ext>
                  </a:extLst>
                </a:gridCol>
                <a:gridCol w="2710493">
                  <a:extLst>
                    <a:ext uri="{9D8B030D-6E8A-4147-A177-3AD203B41FA5}">
                      <a16:colId xmlns:a16="http://schemas.microsoft.com/office/drawing/2014/main" val="215698716"/>
                    </a:ext>
                  </a:extLst>
                </a:gridCol>
              </a:tblGrid>
              <a:tr h="370840">
                <a:tc>
                  <a:txBody>
                    <a:bodyPr/>
                    <a:lstStyle/>
                    <a:p>
                      <a:pPr algn="ctr" rtl="1"/>
                      <a:r>
                        <a:rPr lang="en-US" sz="2800" dirty="0"/>
                        <a:t>Price</a:t>
                      </a:r>
                      <a:endParaRPr lang="ar-EG" sz="2800" dirty="0"/>
                    </a:p>
                  </a:txBody>
                  <a:tcPr anchor="ctr">
                    <a:solidFill>
                      <a:schemeClr val="tx1">
                        <a:lumMod val="75000"/>
                        <a:lumOff val="25000"/>
                      </a:schemeClr>
                    </a:solidFill>
                  </a:tcPr>
                </a:tc>
                <a:tc>
                  <a:txBody>
                    <a:bodyPr/>
                    <a:lstStyle/>
                    <a:p>
                      <a:pPr algn="ctr" rtl="1"/>
                      <a:r>
                        <a:rPr lang="en-US" sz="2800" dirty="0"/>
                        <a:t>Size</a:t>
                      </a:r>
                      <a:endParaRPr lang="ar-EG" sz="2800" dirty="0"/>
                    </a:p>
                  </a:txBody>
                  <a:tcPr anchor="ctr">
                    <a:solidFill>
                      <a:schemeClr val="tx1">
                        <a:lumMod val="75000"/>
                        <a:lumOff val="25000"/>
                      </a:schemeClr>
                    </a:solidFill>
                  </a:tcPr>
                </a:tc>
                <a:extLst>
                  <a:ext uri="{0D108BD9-81ED-4DB2-BD59-A6C34878D82A}">
                    <a16:rowId xmlns:a16="http://schemas.microsoft.com/office/drawing/2014/main" val="935481742"/>
                  </a:ext>
                </a:extLst>
              </a:tr>
              <a:tr h="370840">
                <a:tc>
                  <a:txBody>
                    <a:bodyPr/>
                    <a:lstStyle/>
                    <a:p>
                      <a:pPr algn="ctr" rtl="1"/>
                      <a:r>
                        <a:rPr lang="en-US" sz="2800" dirty="0">
                          <a:solidFill>
                            <a:schemeClr val="bg1">
                              <a:lumMod val="95000"/>
                            </a:schemeClr>
                          </a:solidFill>
                        </a:rPr>
                        <a:t>100,000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100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4290677410"/>
                  </a:ext>
                </a:extLst>
              </a:tr>
              <a:tr h="370840">
                <a:tc>
                  <a:txBody>
                    <a:bodyPr/>
                    <a:lstStyle/>
                    <a:p>
                      <a:pPr algn="ctr" rtl="1"/>
                      <a:r>
                        <a:rPr lang="en-US" sz="2800" dirty="0">
                          <a:solidFill>
                            <a:schemeClr val="bg1">
                              <a:lumMod val="95000"/>
                            </a:schemeClr>
                          </a:solidFill>
                        </a:rPr>
                        <a:t>200,000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200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1038138752"/>
                  </a:ext>
                </a:extLst>
              </a:tr>
              <a:tr h="370840">
                <a:tc>
                  <a:txBody>
                    <a:bodyPr/>
                    <a:lstStyle/>
                    <a:p>
                      <a:pPr algn="ctr" rtl="1"/>
                      <a:r>
                        <a:rPr lang="en-US" sz="2800" dirty="0">
                          <a:solidFill>
                            <a:schemeClr val="bg1">
                              <a:lumMod val="95000"/>
                            </a:schemeClr>
                          </a:solidFill>
                        </a:rPr>
                        <a:t>400,000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400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267067713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7EDDF6-EEDA-439C-9282-78AA24AE9810}"/>
                  </a:ext>
                </a:extLst>
              </p:cNvPr>
              <p:cNvSpPr txBox="1"/>
              <p:nvPr/>
            </p:nvSpPr>
            <p:spPr>
              <a:xfrm>
                <a:off x="685800" y="4850084"/>
                <a:ext cx="10820400" cy="470000"/>
              </a:xfrm>
              <a:prstGeom prst="rect">
                <a:avLst/>
              </a:prstGeom>
              <a:noFill/>
            </p:spPr>
            <p:txBody>
              <a:bodyPr wrap="square">
                <a:spAutoFit/>
              </a:bodyPr>
              <a:lstStyle/>
              <a:p>
                <a:pPr lvl="1" indent="-457200">
                  <a:buFont typeface="Arial" panose="020B0604020202020204" pitchFamily="34" charset="0"/>
                  <a:buChar char="•"/>
                </a:pPr>
                <a:r>
                  <a:rPr lang="en-US" sz="2400" b="1" dirty="0">
                    <a:solidFill>
                      <a:srgbClr val="D4D4D4"/>
                    </a:solidFill>
                    <a:latin typeface="Consolas" panose="020B0609020204030204" pitchFamily="49" charset="0"/>
                  </a:rPr>
                  <a:t>If a house have a size of 300 </a:t>
                </a:r>
                <a14:m>
                  <m:oMath xmlns:m="http://schemas.openxmlformats.org/officeDocument/2006/math">
                    <m:sSup>
                      <m:sSupPr>
                        <m:ctrlPr>
                          <a:rPr lang="en-US" sz="2400" b="1" i="1" dirty="0" smtClean="0">
                            <a:solidFill>
                              <a:srgbClr val="D4D4D4"/>
                            </a:solidFill>
                            <a:latin typeface="Cambria Math" panose="02040503050406030204" pitchFamily="18" charset="0"/>
                          </a:rPr>
                        </m:ctrlPr>
                      </m:sSupPr>
                      <m:e>
                        <m:r>
                          <a:rPr lang="en-US" sz="2400" b="1" i="1" dirty="0" smtClean="0">
                            <a:solidFill>
                              <a:srgbClr val="D4D4D4"/>
                            </a:solidFill>
                            <a:latin typeface="Cambria Math" panose="02040503050406030204" pitchFamily="18" charset="0"/>
                          </a:rPr>
                          <m:t>𝒎</m:t>
                        </m:r>
                      </m:e>
                      <m:sup>
                        <m:r>
                          <a:rPr lang="en-US" sz="2400" b="1" i="1" dirty="0" smtClean="0">
                            <a:solidFill>
                              <a:srgbClr val="D4D4D4"/>
                            </a:solidFill>
                            <a:latin typeface="Cambria Math" panose="02040503050406030204" pitchFamily="18" charset="0"/>
                          </a:rPr>
                          <m:t>𝟐</m:t>
                        </m:r>
                      </m:sup>
                    </m:sSup>
                  </m:oMath>
                </a14:m>
                <a:r>
                  <a:rPr lang="en-US" sz="2400" b="1" dirty="0">
                    <a:solidFill>
                      <a:srgbClr val="D4D4D4"/>
                    </a:solidFill>
                    <a:latin typeface="Consolas" panose="020B0609020204030204" pitchFamily="49" charset="0"/>
                  </a:rPr>
                  <a:t>, what would be it’s price?</a:t>
                </a:r>
              </a:p>
            </p:txBody>
          </p:sp>
        </mc:Choice>
        <mc:Fallback xmlns="">
          <p:sp>
            <p:nvSpPr>
              <p:cNvPr id="9" name="TextBox 8">
                <a:extLst>
                  <a:ext uri="{FF2B5EF4-FFF2-40B4-BE49-F238E27FC236}">
                    <a16:creationId xmlns:a16="http://schemas.microsoft.com/office/drawing/2014/main" id="{8B7EDDF6-EEDA-439C-9282-78AA24AE9810}"/>
                  </a:ext>
                </a:extLst>
              </p:cNvPr>
              <p:cNvSpPr txBox="1">
                <a:spLocks noRot="1" noChangeAspect="1" noMove="1" noResize="1" noEditPoints="1" noAdjustHandles="1" noChangeArrowheads="1" noChangeShapeType="1" noTextEdit="1"/>
              </p:cNvSpPr>
              <p:nvPr/>
            </p:nvSpPr>
            <p:spPr>
              <a:xfrm>
                <a:off x="685800" y="4850084"/>
                <a:ext cx="10820400" cy="470000"/>
              </a:xfrm>
              <a:prstGeom prst="rect">
                <a:avLst/>
              </a:prstGeom>
              <a:blipFill>
                <a:blip r:embed="rId4"/>
                <a:stretch>
                  <a:fillRect l="-789" t="-7792" b="-29870"/>
                </a:stretch>
              </a:blipFill>
            </p:spPr>
            <p:txBody>
              <a:bodyPr/>
              <a:lstStyle/>
              <a:p>
                <a:r>
                  <a:rPr lang="ar-EG">
                    <a:noFill/>
                  </a:rPr>
                  <a:t> </a:t>
                </a:r>
              </a:p>
            </p:txBody>
          </p:sp>
        </mc:Fallback>
      </mc:AlternateContent>
    </p:spTree>
    <p:extLst>
      <p:ext uri="{BB962C8B-B14F-4D97-AF65-F5344CB8AC3E}">
        <p14:creationId xmlns:p14="http://schemas.microsoft.com/office/powerpoint/2010/main" val="281055243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graphicFrame>
        <p:nvGraphicFramePr>
          <p:cNvPr id="2" name="Table 3">
            <a:extLst>
              <a:ext uri="{FF2B5EF4-FFF2-40B4-BE49-F238E27FC236}">
                <a16:creationId xmlns:a16="http://schemas.microsoft.com/office/drawing/2014/main" id="{F907069E-189D-4BE3-9DC4-E344FDD324DE}"/>
              </a:ext>
            </a:extLst>
          </p:cNvPr>
          <p:cNvGraphicFramePr>
            <a:graphicFrameLocks noGrp="1"/>
          </p:cNvGraphicFramePr>
          <p:nvPr/>
        </p:nvGraphicFramePr>
        <p:xfrm>
          <a:off x="3385505" y="2392680"/>
          <a:ext cx="5420986" cy="2072640"/>
        </p:xfrm>
        <a:graphic>
          <a:graphicData uri="http://schemas.openxmlformats.org/drawingml/2006/table">
            <a:tbl>
              <a:tblPr rtl="1" firstRow="1" bandRow="1">
                <a:tableStyleId>{5C22544A-7EE6-4342-B048-85BDC9FD1C3A}</a:tableStyleId>
              </a:tblPr>
              <a:tblGrid>
                <a:gridCol w="2710493">
                  <a:extLst>
                    <a:ext uri="{9D8B030D-6E8A-4147-A177-3AD203B41FA5}">
                      <a16:colId xmlns:a16="http://schemas.microsoft.com/office/drawing/2014/main" val="914686907"/>
                    </a:ext>
                  </a:extLst>
                </a:gridCol>
                <a:gridCol w="2710493">
                  <a:extLst>
                    <a:ext uri="{9D8B030D-6E8A-4147-A177-3AD203B41FA5}">
                      <a16:colId xmlns:a16="http://schemas.microsoft.com/office/drawing/2014/main" val="215698716"/>
                    </a:ext>
                  </a:extLst>
                </a:gridCol>
              </a:tblGrid>
              <a:tr h="370840">
                <a:tc>
                  <a:txBody>
                    <a:bodyPr/>
                    <a:lstStyle/>
                    <a:p>
                      <a:pPr algn="ctr" rtl="1"/>
                      <a:r>
                        <a:rPr lang="en-US" sz="2800" dirty="0"/>
                        <a:t>Price</a:t>
                      </a:r>
                      <a:endParaRPr lang="ar-EG" sz="2800" dirty="0"/>
                    </a:p>
                  </a:txBody>
                  <a:tcPr anchor="ctr">
                    <a:solidFill>
                      <a:schemeClr val="tx1">
                        <a:lumMod val="75000"/>
                        <a:lumOff val="25000"/>
                      </a:schemeClr>
                    </a:solidFill>
                  </a:tcPr>
                </a:tc>
                <a:tc>
                  <a:txBody>
                    <a:bodyPr/>
                    <a:lstStyle/>
                    <a:p>
                      <a:pPr algn="ctr" rtl="1"/>
                      <a:r>
                        <a:rPr lang="en-US" sz="2800" dirty="0"/>
                        <a:t>Size</a:t>
                      </a:r>
                      <a:endParaRPr lang="ar-EG" sz="2800" dirty="0"/>
                    </a:p>
                  </a:txBody>
                  <a:tcPr anchor="ctr">
                    <a:solidFill>
                      <a:schemeClr val="tx1">
                        <a:lumMod val="75000"/>
                        <a:lumOff val="25000"/>
                      </a:schemeClr>
                    </a:solidFill>
                  </a:tcPr>
                </a:tc>
                <a:extLst>
                  <a:ext uri="{0D108BD9-81ED-4DB2-BD59-A6C34878D82A}">
                    <a16:rowId xmlns:a16="http://schemas.microsoft.com/office/drawing/2014/main" val="935481742"/>
                  </a:ext>
                </a:extLst>
              </a:tr>
              <a:tr h="370840">
                <a:tc>
                  <a:txBody>
                    <a:bodyPr/>
                    <a:lstStyle/>
                    <a:p>
                      <a:pPr algn="ctr" rtl="1"/>
                      <a:r>
                        <a:rPr lang="en-US" sz="2800" dirty="0">
                          <a:solidFill>
                            <a:schemeClr val="bg1">
                              <a:lumMod val="95000"/>
                            </a:schemeClr>
                          </a:solidFill>
                        </a:rPr>
                        <a:t>100,000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100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4290677410"/>
                  </a:ext>
                </a:extLst>
              </a:tr>
              <a:tr h="370840">
                <a:tc>
                  <a:txBody>
                    <a:bodyPr/>
                    <a:lstStyle/>
                    <a:p>
                      <a:pPr algn="ctr" rtl="1"/>
                      <a:r>
                        <a:rPr lang="en-US" sz="2800" dirty="0">
                          <a:solidFill>
                            <a:schemeClr val="bg1">
                              <a:lumMod val="95000"/>
                            </a:schemeClr>
                          </a:solidFill>
                        </a:rPr>
                        <a:t>200,000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200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1038138752"/>
                  </a:ext>
                </a:extLst>
              </a:tr>
              <a:tr h="370840">
                <a:tc>
                  <a:txBody>
                    <a:bodyPr/>
                    <a:lstStyle/>
                    <a:p>
                      <a:pPr algn="ctr" rtl="1"/>
                      <a:r>
                        <a:rPr lang="en-US" sz="2800" dirty="0">
                          <a:solidFill>
                            <a:schemeClr val="bg1">
                              <a:lumMod val="95000"/>
                            </a:schemeClr>
                          </a:solidFill>
                        </a:rPr>
                        <a:t>400,000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400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267067713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7EDDF6-EEDA-439C-9282-78AA24AE9810}"/>
                  </a:ext>
                </a:extLst>
              </p:cNvPr>
              <p:cNvSpPr txBox="1"/>
              <p:nvPr/>
            </p:nvSpPr>
            <p:spPr>
              <a:xfrm>
                <a:off x="685800" y="4850084"/>
                <a:ext cx="10820400" cy="839332"/>
              </a:xfrm>
              <a:prstGeom prst="rect">
                <a:avLst/>
              </a:prstGeom>
              <a:noFill/>
            </p:spPr>
            <p:txBody>
              <a:bodyPr wrap="square">
                <a:spAutoFit/>
              </a:bodyPr>
              <a:lstStyle/>
              <a:p>
                <a:pPr lvl="1" indent="-457200">
                  <a:buFont typeface="Arial" panose="020B0604020202020204" pitchFamily="34" charset="0"/>
                  <a:buChar char="•"/>
                </a:pPr>
                <a:r>
                  <a:rPr lang="en-US" sz="2400" b="1" dirty="0">
                    <a:solidFill>
                      <a:srgbClr val="D4D4D4"/>
                    </a:solidFill>
                    <a:latin typeface="Consolas" panose="020B0609020204030204" pitchFamily="49" charset="0"/>
                  </a:rPr>
                  <a:t>If a house have a size of 300 </a:t>
                </a:r>
                <a14:m>
                  <m:oMath xmlns:m="http://schemas.openxmlformats.org/officeDocument/2006/math">
                    <m:sSup>
                      <m:sSupPr>
                        <m:ctrlPr>
                          <a:rPr lang="en-US" sz="2400" b="1" i="1" dirty="0" smtClean="0">
                            <a:solidFill>
                              <a:srgbClr val="D4D4D4"/>
                            </a:solidFill>
                            <a:latin typeface="Cambria Math" panose="02040503050406030204" pitchFamily="18" charset="0"/>
                          </a:rPr>
                        </m:ctrlPr>
                      </m:sSupPr>
                      <m:e>
                        <m:r>
                          <a:rPr lang="en-US" sz="2400" b="1" i="1" dirty="0" smtClean="0">
                            <a:solidFill>
                              <a:srgbClr val="D4D4D4"/>
                            </a:solidFill>
                            <a:latin typeface="Cambria Math" panose="02040503050406030204" pitchFamily="18" charset="0"/>
                          </a:rPr>
                          <m:t>𝒎</m:t>
                        </m:r>
                      </m:e>
                      <m:sup>
                        <m:r>
                          <a:rPr lang="en-US" sz="2400" b="1" i="1" dirty="0" smtClean="0">
                            <a:solidFill>
                              <a:srgbClr val="D4D4D4"/>
                            </a:solidFill>
                            <a:latin typeface="Cambria Math" panose="02040503050406030204" pitchFamily="18" charset="0"/>
                          </a:rPr>
                          <m:t>𝟐</m:t>
                        </m:r>
                      </m:sup>
                    </m:sSup>
                  </m:oMath>
                </a14:m>
                <a:r>
                  <a:rPr lang="en-US" sz="2400" b="1" dirty="0">
                    <a:solidFill>
                      <a:srgbClr val="D4D4D4"/>
                    </a:solidFill>
                    <a:latin typeface="Consolas" panose="020B0609020204030204" pitchFamily="49" charset="0"/>
                  </a:rPr>
                  <a:t>, what would be it’s price?</a:t>
                </a:r>
              </a:p>
              <a:p>
                <a:pPr lvl="1" indent="-457200">
                  <a:buFont typeface="Arial" panose="020B0604020202020204" pitchFamily="34" charset="0"/>
                  <a:buChar char="•"/>
                </a:pPr>
                <a:r>
                  <a:rPr lang="en-US" sz="2400" b="1" dirty="0">
                    <a:solidFill>
                      <a:srgbClr val="D4D4D4"/>
                    </a:solidFill>
                    <a:latin typeface="Consolas" panose="020B0609020204030204" pitchFamily="49" charset="0"/>
                  </a:rPr>
                  <a:t>Price = 300,000</a:t>
                </a:r>
              </a:p>
            </p:txBody>
          </p:sp>
        </mc:Choice>
        <mc:Fallback xmlns="">
          <p:sp>
            <p:nvSpPr>
              <p:cNvPr id="9" name="TextBox 8">
                <a:extLst>
                  <a:ext uri="{FF2B5EF4-FFF2-40B4-BE49-F238E27FC236}">
                    <a16:creationId xmlns:a16="http://schemas.microsoft.com/office/drawing/2014/main" id="{8B7EDDF6-EEDA-439C-9282-78AA24AE9810}"/>
                  </a:ext>
                </a:extLst>
              </p:cNvPr>
              <p:cNvSpPr txBox="1">
                <a:spLocks noRot="1" noChangeAspect="1" noMove="1" noResize="1" noEditPoints="1" noAdjustHandles="1" noChangeArrowheads="1" noChangeShapeType="1" noTextEdit="1"/>
              </p:cNvSpPr>
              <p:nvPr/>
            </p:nvSpPr>
            <p:spPr>
              <a:xfrm>
                <a:off x="685800" y="4850084"/>
                <a:ext cx="10820400" cy="839332"/>
              </a:xfrm>
              <a:prstGeom prst="rect">
                <a:avLst/>
              </a:prstGeom>
              <a:blipFill>
                <a:blip r:embed="rId4"/>
                <a:stretch>
                  <a:fillRect l="-789" t="-4380" b="-16058"/>
                </a:stretch>
              </a:blipFill>
            </p:spPr>
            <p:txBody>
              <a:bodyPr/>
              <a:lstStyle/>
              <a:p>
                <a:r>
                  <a:rPr lang="ar-EG">
                    <a:noFill/>
                  </a:rPr>
                  <a:t> </a:t>
                </a:r>
              </a:p>
            </p:txBody>
          </p:sp>
        </mc:Fallback>
      </mc:AlternateContent>
    </p:spTree>
    <p:extLst>
      <p:ext uri="{BB962C8B-B14F-4D97-AF65-F5344CB8AC3E}">
        <p14:creationId xmlns:p14="http://schemas.microsoft.com/office/powerpoint/2010/main" val="32988760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graphicFrame>
        <p:nvGraphicFramePr>
          <p:cNvPr id="2" name="Table 3">
            <a:extLst>
              <a:ext uri="{FF2B5EF4-FFF2-40B4-BE49-F238E27FC236}">
                <a16:creationId xmlns:a16="http://schemas.microsoft.com/office/drawing/2014/main" id="{F907069E-189D-4BE3-9DC4-E344FDD324DE}"/>
              </a:ext>
            </a:extLst>
          </p:cNvPr>
          <p:cNvGraphicFramePr>
            <a:graphicFrameLocks noGrp="1"/>
          </p:cNvGraphicFramePr>
          <p:nvPr>
            <p:extLst>
              <p:ext uri="{D42A27DB-BD31-4B8C-83A1-F6EECF244321}">
                <p14:modId xmlns:p14="http://schemas.microsoft.com/office/powerpoint/2010/main" val="906701551"/>
              </p:ext>
            </p:extLst>
          </p:nvPr>
        </p:nvGraphicFramePr>
        <p:xfrm>
          <a:off x="685800" y="2392679"/>
          <a:ext cx="5420986" cy="2072640"/>
        </p:xfrm>
        <a:graphic>
          <a:graphicData uri="http://schemas.openxmlformats.org/drawingml/2006/table">
            <a:tbl>
              <a:tblPr rtl="1" firstRow="1" bandRow="1">
                <a:tableStyleId>{5C22544A-7EE6-4342-B048-85BDC9FD1C3A}</a:tableStyleId>
              </a:tblPr>
              <a:tblGrid>
                <a:gridCol w="2710493">
                  <a:extLst>
                    <a:ext uri="{9D8B030D-6E8A-4147-A177-3AD203B41FA5}">
                      <a16:colId xmlns:a16="http://schemas.microsoft.com/office/drawing/2014/main" val="914686907"/>
                    </a:ext>
                  </a:extLst>
                </a:gridCol>
                <a:gridCol w="2710493">
                  <a:extLst>
                    <a:ext uri="{9D8B030D-6E8A-4147-A177-3AD203B41FA5}">
                      <a16:colId xmlns:a16="http://schemas.microsoft.com/office/drawing/2014/main" val="215698716"/>
                    </a:ext>
                  </a:extLst>
                </a:gridCol>
              </a:tblGrid>
              <a:tr h="370840">
                <a:tc>
                  <a:txBody>
                    <a:bodyPr/>
                    <a:lstStyle/>
                    <a:p>
                      <a:pPr algn="ctr" rtl="1"/>
                      <a:r>
                        <a:rPr lang="en-US" sz="2800" dirty="0"/>
                        <a:t>Price</a:t>
                      </a:r>
                      <a:endParaRPr lang="ar-EG" sz="2800" dirty="0"/>
                    </a:p>
                  </a:txBody>
                  <a:tcPr anchor="ctr">
                    <a:solidFill>
                      <a:schemeClr val="tx1">
                        <a:lumMod val="75000"/>
                        <a:lumOff val="25000"/>
                      </a:schemeClr>
                    </a:solidFill>
                  </a:tcPr>
                </a:tc>
                <a:tc>
                  <a:txBody>
                    <a:bodyPr/>
                    <a:lstStyle/>
                    <a:p>
                      <a:pPr algn="ctr" rtl="1"/>
                      <a:r>
                        <a:rPr lang="en-US" sz="2800" dirty="0"/>
                        <a:t>Size</a:t>
                      </a:r>
                      <a:endParaRPr lang="ar-EG" sz="2800" dirty="0"/>
                    </a:p>
                  </a:txBody>
                  <a:tcPr anchor="ctr">
                    <a:solidFill>
                      <a:schemeClr val="tx1">
                        <a:lumMod val="75000"/>
                        <a:lumOff val="25000"/>
                      </a:schemeClr>
                    </a:solidFill>
                  </a:tcPr>
                </a:tc>
                <a:extLst>
                  <a:ext uri="{0D108BD9-81ED-4DB2-BD59-A6C34878D82A}">
                    <a16:rowId xmlns:a16="http://schemas.microsoft.com/office/drawing/2014/main" val="935481742"/>
                  </a:ext>
                </a:extLst>
              </a:tr>
              <a:tr h="370840">
                <a:tc>
                  <a:txBody>
                    <a:bodyPr/>
                    <a:lstStyle/>
                    <a:p>
                      <a:pPr algn="ctr" rtl="1"/>
                      <a:r>
                        <a:rPr lang="en-US" sz="2800" dirty="0">
                          <a:solidFill>
                            <a:schemeClr val="bg1">
                              <a:lumMod val="95000"/>
                            </a:schemeClr>
                          </a:solidFill>
                        </a:rPr>
                        <a:t>100,000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100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4290677410"/>
                  </a:ext>
                </a:extLst>
              </a:tr>
              <a:tr h="370840">
                <a:tc>
                  <a:txBody>
                    <a:bodyPr/>
                    <a:lstStyle/>
                    <a:p>
                      <a:pPr algn="ctr" rtl="1"/>
                      <a:r>
                        <a:rPr lang="en-US" sz="2800" dirty="0">
                          <a:solidFill>
                            <a:schemeClr val="bg1">
                              <a:lumMod val="95000"/>
                            </a:schemeClr>
                          </a:solidFill>
                        </a:rPr>
                        <a:t>200,000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200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1038138752"/>
                  </a:ext>
                </a:extLst>
              </a:tr>
              <a:tr h="370840">
                <a:tc>
                  <a:txBody>
                    <a:bodyPr/>
                    <a:lstStyle/>
                    <a:p>
                      <a:pPr algn="ctr" rtl="1"/>
                      <a:r>
                        <a:rPr lang="en-US" sz="2800" dirty="0">
                          <a:solidFill>
                            <a:schemeClr val="bg1">
                              <a:lumMod val="95000"/>
                            </a:schemeClr>
                          </a:solidFill>
                        </a:rPr>
                        <a:t>400,000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400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267067713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7EDDF6-EEDA-439C-9282-78AA24AE9810}"/>
                  </a:ext>
                </a:extLst>
              </p:cNvPr>
              <p:cNvSpPr txBox="1"/>
              <p:nvPr/>
            </p:nvSpPr>
            <p:spPr>
              <a:xfrm>
                <a:off x="7390357" y="3198167"/>
                <a:ext cx="3301652" cy="461665"/>
              </a:xfrm>
              <a:prstGeom prst="rect">
                <a:avLst/>
              </a:prstGeom>
              <a:noFill/>
            </p:spPr>
            <p:txBody>
              <a:bodyPr wrap="square">
                <a:spAutoFit/>
              </a:bodyPr>
              <a:lstStyle/>
              <a:p>
                <a:pPr marL="0" lvl="1"/>
                <a14:m>
                  <m:oMathPara xmlns:m="http://schemas.openxmlformats.org/officeDocument/2006/math">
                    <m:oMathParaPr>
                      <m:jc m:val="left"/>
                    </m:oMathParaPr>
                    <m:oMath xmlns:m="http://schemas.openxmlformats.org/officeDocument/2006/math">
                      <m:r>
                        <a:rPr lang="en-US" sz="2400" b="1" i="1" dirty="0" smtClean="0">
                          <a:solidFill>
                            <a:srgbClr val="D4D4D4"/>
                          </a:solidFill>
                          <a:latin typeface="Cambria Math" panose="02040503050406030204" pitchFamily="18" charset="0"/>
                        </a:rPr>
                        <m:t>𝑷𝒓𝒊𝒄𝒆</m:t>
                      </m:r>
                      <m:r>
                        <a:rPr lang="en-US" sz="2400" b="1" i="1" dirty="0" smtClean="0">
                          <a:solidFill>
                            <a:srgbClr val="D4D4D4"/>
                          </a:solidFill>
                          <a:latin typeface="Cambria Math" panose="02040503050406030204" pitchFamily="18" charset="0"/>
                        </a:rPr>
                        <m:t> = </m:t>
                      </m:r>
                      <m:r>
                        <a:rPr lang="en-US" sz="2400" b="1" i="1" dirty="0" smtClean="0">
                          <a:solidFill>
                            <a:srgbClr val="D4D4D4"/>
                          </a:solidFill>
                          <a:latin typeface="Cambria Math" panose="02040503050406030204" pitchFamily="18" charset="0"/>
                        </a:rPr>
                        <m:t>𝟏𝟎𝟎𝟎</m:t>
                      </m:r>
                      <m:r>
                        <a:rPr lang="en-US" sz="2400" b="1" i="1" dirty="0" smtClean="0">
                          <a:solidFill>
                            <a:srgbClr val="D4D4D4"/>
                          </a:solidFill>
                          <a:latin typeface="Cambria Math" panose="02040503050406030204" pitchFamily="18" charset="0"/>
                        </a:rPr>
                        <m:t> ∗ </m:t>
                      </m:r>
                      <m:r>
                        <a:rPr lang="en-US" sz="2400" b="1" i="1" dirty="0" smtClean="0">
                          <a:solidFill>
                            <a:srgbClr val="D4D4D4"/>
                          </a:solidFill>
                          <a:latin typeface="Cambria Math" panose="02040503050406030204" pitchFamily="18" charset="0"/>
                        </a:rPr>
                        <m:t>𝑺𝒊𝒛𝒆</m:t>
                      </m:r>
                    </m:oMath>
                  </m:oMathPara>
                </a14:m>
                <a:endParaRPr lang="en-US" sz="2400" b="1" dirty="0">
                  <a:solidFill>
                    <a:srgbClr val="D4D4D4"/>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8B7EDDF6-EEDA-439C-9282-78AA24AE9810}"/>
                  </a:ext>
                </a:extLst>
              </p:cNvPr>
              <p:cNvSpPr txBox="1">
                <a:spLocks noRot="1" noChangeAspect="1" noMove="1" noResize="1" noEditPoints="1" noAdjustHandles="1" noChangeArrowheads="1" noChangeShapeType="1" noTextEdit="1"/>
              </p:cNvSpPr>
              <p:nvPr/>
            </p:nvSpPr>
            <p:spPr>
              <a:xfrm>
                <a:off x="7390357" y="3198167"/>
                <a:ext cx="3301652" cy="461665"/>
              </a:xfrm>
              <a:prstGeom prst="rect">
                <a:avLst/>
              </a:prstGeom>
              <a:blipFill>
                <a:blip r:embed="rId4"/>
                <a:stretch>
                  <a:fillRect l="-369"/>
                </a:stretch>
              </a:blipFill>
            </p:spPr>
            <p:txBody>
              <a:bodyPr/>
              <a:lstStyle/>
              <a:p>
                <a:r>
                  <a:rPr lang="ar-EG">
                    <a:noFill/>
                  </a:rPr>
                  <a:t> </a:t>
                </a:r>
              </a:p>
            </p:txBody>
          </p:sp>
        </mc:Fallback>
      </mc:AlternateContent>
      <p:cxnSp>
        <p:nvCxnSpPr>
          <p:cNvPr id="5" name="Straight Arrow Connector 4">
            <a:extLst>
              <a:ext uri="{FF2B5EF4-FFF2-40B4-BE49-F238E27FC236}">
                <a16:creationId xmlns:a16="http://schemas.microsoft.com/office/drawing/2014/main" id="{1509D7F8-FB62-4040-8059-12614EDDFC61}"/>
              </a:ext>
            </a:extLst>
          </p:cNvPr>
          <p:cNvCxnSpPr>
            <a:cxnSpLocks/>
            <a:stCxn id="2" idx="3"/>
            <a:endCxn id="9" idx="1"/>
          </p:cNvCxnSpPr>
          <p:nvPr/>
        </p:nvCxnSpPr>
        <p:spPr>
          <a:xfrm>
            <a:off x="6106786" y="3428999"/>
            <a:ext cx="1283571" cy="1"/>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95299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Machine Learning</a:t>
            </a:r>
          </a:p>
        </p:txBody>
      </p:sp>
      <p:sp>
        <p:nvSpPr>
          <p:cNvPr id="7" name="TextBox 6">
            <a:extLst>
              <a:ext uri="{FF2B5EF4-FFF2-40B4-BE49-F238E27FC236}">
                <a16:creationId xmlns:a16="http://schemas.microsoft.com/office/drawing/2014/main" id="{F567B31F-4FB6-4032-BCD3-0F067F182FB1}"/>
              </a:ext>
            </a:extLst>
          </p:cNvPr>
          <p:cNvSpPr txBox="1"/>
          <p:nvPr/>
        </p:nvSpPr>
        <p:spPr>
          <a:xfrm>
            <a:off x="486524" y="2895328"/>
            <a:ext cx="11218948" cy="1067343"/>
          </a:xfrm>
          <a:prstGeom prst="rect">
            <a:avLst/>
          </a:prstGeom>
          <a:noFill/>
        </p:spPr>
        <p:txBody>
          <a:bodyPr wrap="square">
            <a:spAutoFit/>
          </a:bodyPr>
          <a:lstStyle/>
          <a:p>
            <a:pPr marL="0" lvl="1" algn="ctr">
              <a:lnSpc>
                <a:spcPts val="8071"/>
              </a:lnSpc>
            </a:pPr>
            <a:r>
              <a:rPr lang="en-US" sz="6600" b="1" i="1" spc="-485" dirty="0">
                <a:solidFill>
                  <a:schemeClr val="bg1"/>
                </a:solidFill>
                <a:latin typeface="Georgia" panose="02040502050405020303" pitchFamily="18" charset="0"/>
              </a:rPr>
              <a:t>What is Machine Learning?</a:t>
            </a:r>
          </a:p>
        </p:txBody>
      </p:sp>
    </p:spTree>
    <p:extLst>
      <p:ext uri="{BB962C8B-B14F-4D97-AF65-F5344CB8AC3E}">
        <p14:creationId xmlns:p14="http://schemas.microsoft.com/office/powerpoint/2010/main" val="11532759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pic>
        <p:nvPicPr>
          <p:cNvPr id="13" name="Picture 12">
            <a:extLst>
              <a:ext uri="{FF2B5EF4-FFF2-40B4-BE49-F238E27FC236}">
                <a16:creationId xmlns:a16="http://schemas.microsoft.com/office/drawing/2014/main" id="{EDC45E46-30E9-4FB6-B309-0F30300F6E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13670"/>
            <a:ext cx="12192000" cy="4537965"/>
          </a:xfrm>
          <a:prstGeom prst="rect">
            <a:avLst/>
          </a:prstGeom>
        </p:spPr>
      </p:pic>
    </p:spTree>
    <p:extLst>
      <p:ext uri="{BB962C8B-B14F-4D97-AF65-F5344CB8AC3E}">
        <p14:creationId xmlns:p14="http://schemas.microsoft.com/office/powerpoint/2010/main" val="11171089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graphicFrame>
        <p:nvGraphicFramePr>
          <p:cNvPr id="2" name="Table 3">
            <a:extLst>
              <a:ext uri="{FF2B5EF4-FFF2-40B4-BE49-F238E27FC236}">
                <a16:creationId xmlns:a16="http://schemas.microsoft.com/office/drawing/2014/main" id="{F907069E-189D-4BE3-9DC4-E344FDD324DE}"/>
              </a:ext>
            </a:extLst>
          </p:cNvPr>
          <p:cNvGraphicFramePr>
            <a:graphicFrameLocks noGrp="1"/>
          </p:cNvGraphicFramePr>
          <p:nvPr>
            <p:extLst>
              <p:ext uri="{D42A27DB-BD31-4B8C-83A1-F6EECF244321}">
                <p14:modId xmlns:p14="http://schemas.microsoft.com/office/powerpoint/2010/main" val="1368923693"/>
              </p:ext>
            </p:extLst>
          </p:nvPr>
        </p:nvGraphicFramePr>
        <p:xfrm>
          <a:off x="3385505" y="2392680"/>
          <a:ext cx="5420986" cy="2072640"/>
        </p:xfrm>
        <a:graphic>
          <a:graphicData uri="http://schemas.openxmlformats.org/drawingml/2006/table">
            <a:tbl>
              <a:tblPr rtl="1" firstRow="1" bandRow="1">
                <a:tableStyleId>{5C22544A-7EE6-4342-B048-85BDC9FD1C3A}</a:tableStyleId>
              </a:tblPr>
              <a:tblGrid>
                <a:gridCol w="2710493">
                  <a:extLst>
                    <a:ext uri="{9D8B030D-6E8A-4147-A177-3AD203B41FA5}">
                      <a16:colId xmlns:a16="http://schemas.microsoft.com/office/drawing/2014/main" val="914686907"/>
                    </a:ext>
                  </a:extLst>
                </a:gridCol>
                <a:gridCol w="2710493">
                  <a:extLst>
                    <a:ext uri="{9D8B030D-6E8A-4147-A177-3AD203B41FA5}">
                      <a16:colId xmlns:a16="http://schemas.microsoft.com/office/drawing/2014/main" val="215698716"/>
                    </a:ext>
                  </a:extLst>
                </a:gridCol>
              </a:tblGrid>
              <a:tr h="370840">
                <a:tc>
                  <a:txBody>
                    <a:bodyPr/>
                    <a:lstStyle/>
                    <a:p>
                      <a:pPr algn="ctr" rtl="1"/>
                      <a:r>
                        <a:rPr lang="en-US" sz="2800" dirty="0"/>
                        <a:t>Price</a:t>
                      </a:r>
                      <a:endParaRPr lang="ar-EG" sz="2800" dirty="0"/>
                    </a:p>
                  </a:txBody>
                  <a:tcPr anchor="ctr">
                    <a:solidFill>
                      <a:schemeClr val="tx1">
                        <a:lumMod val="75000"/>
                        <a:lumOff val="25000"/>
                      </a:schemeClr>
                    </a:solidFill>
                  </a:tcPr>
                </a:tc>
                <a:tc>
                  <a:txBody>
                    <a:bodyPr/>
                    <a:lstStyle/>
                    <a:p>
                      <a:pPr algn="ctr" rtl="1"/>
                      <a:r>
                        <a:rPr lang="en-US" sz="2800" dirty="0"/>
                        <a:t>Size</a:t>
                      </a:r>
                      <a:endParaRPr lang="ar-EG" sz="2800" dirty="0"/>
                    </a:p>
                  </a:txBody>
                  <a:tcPr anchor="ctr">
                    <a:solidFill>
                      <a:schemeClr val="tx1">
                        <a:lumMod val="75000"/>
                        <a:lumOff val="25000"/>
                      </a:schemeClr>
                    </a:solidFill>
                  </a:tcPr>
                </a:tc>
                <a:extLst>
                  <a:ext uri="{0D108BD9-81ED-4DB2-BD59-A6C34878D82A}">
                    <a16:rowId xmlns:a16="http://schemas.microsoft.com/office/drawing/2014/main" val="935481742"/>
                  </a:ext>
                </a:extLst>
              </a:tr>
              <a:tr h="370840">
                <a:tc>
                  <a:txBody>
                    <a:bodyPr/>
                    <a:lstStyle/>
                    <a:p>
                      <a:pPr algn="ctr" rtl="1"/>
                      <a:r>
                        <a:rPr lang="en-US" sz="2800" dirty="0">
                          <a:solidFill>
                            <a:schemeClr val="bg1">
                              <a:lumMod val="95000"/>
                            </a:schemeClr>
                          </a:solidFill>
                        </a:rPr>
                        <a:t>150,000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100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4290677410"/>
                  </a:ext>
                </a:extLst>
              </a:tr>
              <a:tr h="370840">
                <a:tc>
                  <a:txBody>
                    <a:bodyPr/>
                    <a:lstStyle/>
                    <a:p>
                      <a:pPr algn="ctr" rtl="1"/>
                      <a:r>
                        <a:rPr lang="en-US" sz="2800" dirty="0">
                          <a:solidFill>
                            <a:schemeClr val="bg1">
                              <a:lumMod val="95000"/>
                            </a:schemeClr>
                          </a:solidFill>
                        </a:rPr>
                        <a:t>250,000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200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1038138752"/>
                  </a:ext>
                </a:extLst>
              </a:tr>
              <a:tr h="370840">
                <a:tc>
                  <a:txBody>
                    <a:bodyPr/>
                    <a:lstStyle/>
                    <a:p>
                      <a:pPr algn="ctr" rtl="1"/>
                      <a:r>
                        <a:rPr lang="en-US" sz="2800" dirty="0">
                          <a:solidFill>
                            <a:schemeClr val="bg1">
                              <a:lumMod val="95000"/>
                            </a:schemeClr>
                          </a:solidFill>
                        </a:rPr>
                        <a:t>450,000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400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267067713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7EDDF6-EEDA-439C-9282-78AA24AE9810}"/>
                  </a:ext>
                </a:extLst>
              </p:cNvPr>
              <p:cNvSpPr txBox="1"/>
              <p:nvPr/>
            </p:nvSpPr>
            <p:spPr>
              <a:xfrm>
                <a:off x="685800" y="4850084"/>
                <a:ext cx="10820400" cy="470000"/>
              </a:xfrm>
              <a:prstGeom prst="rect">
                <a:avLst/>
              </a:prstGeom>
              <a:noFill/>
            </p:spPr>
            <p:txBody>
              <a:bodyPr wrap="square">
                <a:spAutoFit/>
              </a:bodyPr>
              <a:lstStyle/>
              <a:p>
                <a:pPr lvl="1" indent="-457200">
                  <a:buFont typeface="Arial" panose="020B0604020202020204" pitchFamily="34" charset="0"/>
                  <a:buChar char="•"/>
                </a:pPr>
                <a:r>
                  <a:rPr lang="en-US" sz="2400" b="1" dirty="0">
                    <a:solidFill>
                      <a:srgbClr val="D4D4D4"/>
                    </a:solidFill>
                    <a:latin typeface="Consolas" panose="020B0609020204030204" pitchFamily="49" charset="0"/>
                  </a:rPr>
                  <a:t>If a house have a size of 300 </a:t>
                </a:r>
                <a14:m>
                  <m:oMath xmlns:m="http://schemas.openxmlformats.org/officeDocument/2006/math">
                    <m:sSup>
                      <m:sSupPr>
                        <m:ctrlPr>
                          <a:rPr lang="en-US" sz="2400" b="1" i="1" dirty="0" smtClean="0">
                            <a:solidFill>
                              <a:srgbClr val="D4D4D4"/>
                            </a:solidFill>
                            <a:latin typeface="Cambria Math" panose="02040503050406030204" pitchFamily="18" charset="0"/>
                          </a:rPr>
                        </m:ctrlPr>
                      </m:sSupPr>
                      <m:e>
                        <m:r>
                          <a:rPr lang="en-US" sz="2400" b="1" i="1" dirty="0" smtClean="0">
                            <a:solidFill>
                              <a:srgbClr val="D4D4D4"/>
                            </a:solidFill>
                            <a:latin typeface="Cambria Math" panose="02040503050406030204" pitchFamily="18" charset="0"/>
                          </a:rPr>
                          <m:t>𝒎</m:t>
                        </m:r>
                      </m:e>
                      <m:sup>
                        <m:r>
                          <a:rPr lang="en-US" sz="2400" b="1" i="1" dirty="0" smtClean="0">
                            <a:solidFill>
                              <a:srgbClr val="D4D4D4"/>
                            </a:solidFill>
                            <a:latin typeface="Cambria Math" panose="02040503050406030204" pitchFamily="18" charset="0"/>
                          </a:rPr>
                          <m:t>𝟐</m:t>
                        </m:r>
                      </m:sup>
                    </m:sSup>
                  </m:oMath>
                </a14:m>
                <a:r>
                  <a:rPr lang="en-US" sz="2400" b="1" dirty="0">
                    <a:solidFill>
                      <a:srgbClr val="D4D4D4"/>
                    </a:solidFill>
                    <a:latin typeface="Consolas" panose="020B0609020204030204" pitchFamily="49" charset="0"/>
                  </a:rPr>
                  <a:t>, what would be it’s price?</a:t>
                </a:r>
              </a:p>
            </p:txBody>
          </p:sp>
        </mc:Choice>
        <mc:Fallback xmlns="">
          <p:sp>
            <p:nvSpPr>
              <p:cNvPr id="9" name="TextBox 8">
                <a:extLst>
                  <a:ext uri="{FF2B5EF4-FFF2-40B4-BE49-F238E27FC236}">
                    <a16:creationId xmlns:a16="http://schemas.microsoft.com/office/drawing/2014/main" id="{8B7EDDF6-EEDA-439C-9282-78AA24AE9810}"/>
                  </a:ext>
                </a:extLst>
              </p:cNvPr>
              <p:cNvSpPr txBox="1">
                <a:spLocks noRot="1" noChangeAspect="1" noMove="1" noResize="1" noEditPoints="1" noAdjustHandles="1" noChangeArrowheads="1" noChangeShapeType="1" noTextEdit="1"/>
              </p:cNvSpPr>
              <p:nvPr/>
            </p:nvSpPr>
            <p:spPr>
              <a:xfrm>
                <a:off x="685800" y="4850084"/>
                <a:ext cx="10820400" cy="470000"/>
              </a:xfrm>
              <a:prstGeom prst="rect">
                <a:avLst/>
              </a:prstGeom>
              <a:blipFill>
                <a:blip r:embed="rId4"/>
                <a:stretch>
                  <a:fillRect l="-789" t="-7792" b="-29870"/>
                </a:stretch>
              </a:blipFill>
            </p:spPr>
            <p:txBody>
              <a:bodyPr/>
              <a:lstStyle/>
              <a:p>
                <a:r>
                  <a:rPr lang="ar-EG">
                    <a:noFill/>
                  </a:rPr>
                  <a:t> </a:t>
                </a:r>
              </a:p>
            </p:txBody>
          </p:sp>
        </mc:Fallback>
      </mc:AlternateContent>
    </p:spTree>
    <p:extLst>
      <p:ext uri="{BB962C8B-B14F-4D97-AF65-F5344CB8AC3E}">
        <p14:creationId xmlns:p14="http://schemas.microsoft.com/office/powerpoint/2010/main" val="41088768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graphicFrame>
        <p:nvGraphicFramePr>
          <p:cNvPr id="2" name="Table 3">
            <a:extLst>
              <a:ext uri="{FF2B5EF4-FFF2-40B4-BE49-F238E27FC236}">
                <a16:creationId xmlns:a16="http://schemas.microsoft.com/office/drawing/2014/main" id="{F907069E-189D-4BE3-9DC4-E344FDD324DE}"/>
              </a:ext>
            </a:extLst>
          </p:cNvPr>
          <p:cNvGraphicFramePr>
            <a:graphicFrameLocks noGrp="1"/>
          </p:cNvGraphicFramePr>
          <p:nvPr>
            <p:extLst>
              <p:ext uri="{D42A27DB-BD31-4B8C-83A1-F6EECF244321}">
                <p14:modId xmlns:p14="http://schemas.microsoft.com/office/powerpoint/2010/main" val="2280884451"/>
              </p:ext>
            </p:extLst>
          </p:nvPr>
        </p:nvGraphicFramePr>
        <p:xfrm>
          <a:off x="3385505" y="2392680"/>
          <a:ext cx="5420986" cy="2072640"/>
        </p:xfrm>
        <a:graphic>
          <a:graphicData uri="http://schemas.openxmlformats.org/drawingml/2006/table">
            <a:tbl>
              <a:tblPr rtl="1" firstRow="1" bandRow="1">
                <a:tableStyleId>{5C22544A-7EE6-4342-B048-85BDC9FD1C3A}</a:tableStyleId>
              </a:tblPr>
              <a:tblGrid>
                <a:gridCol w="2710493">
                  <a:extLst>
                    <a:ext uri="{9D8B030D-6E8A-4147-A177-3AD203B41FA5}">
                      <a16:colId xmlns:a16="http://schemas.microsoft.com/office/drawing/2014/main" val="914686907"/>
                    </a:ext>
                  </a:extLst>
                </a:gridCol>
                <a:gridCol w="2710493">
                  <a:extLst>
                    <a:ext uri="{9D8B030D-6E8A-4147-A177-3AD203B41FA5}">
                      <a16:colId xmlns:a16="http://schemas.microsoft.com/office/drawing/2014/main" val="215698716"/>
                    </a:ext>
                  </a:extLst>
                </a:gridCol>
              </a:tblGrid>
              <a:tr h="370840">
                <a:tc>
                  <a:txBody>
                    <a:bodyPr/>
                    <a:lstStyle/>
                    <a:p>
                      <a:pPr algn="ctr" rtl="1"/>
                      <a:r>
                        <a:rPr lang="en-US" sz="2800" dirty="0"/>
                        <a:t>Price</a:t>
                      </a:r>
                      <a:endParaRPr lang="ar-EG" sz="2800" dirty="0"/>
                    </a:p>
                  </a:txBody>
                  <a:tcPr anchor="ctr">
                    <a:solidFill>
                      <a:schemeClr val="tx1">
                        <a:lumMod val="75000"/>
                        <a:lumOff val="25000"/>
                      </a:schemeClr>
                    </a:solidFill>
                  </a:tcPr>
                </a:tc>
                <a:tc>
                  <a:txBody>
                    <a:bodyPr/>
                    <a:lstStyle/>
                    <a:p>
                      <a:pPr algn="ctr" rtl="1"/>
                      <a:r>
                        <a:rPr lang="en-US" sz="2800" dirty="0"/>
                        <a:t>Size</a:t>
                      </a:r>
                      <a:endParaRPr lang="ar-EG" sz="2800" dirty="0"/>
                    </a:p>
                  </a:txBody>
                  <a:tcPr anchor="ctr">
                    <a:solidFill>
                      <a:schemeClr val="tx1">
                        <a:lumMod val="75000"/>
                        <a:lumOff val="25000"/>
                      </a:schemeClr>
                    </a:solidFill>
                  </a:tcPr>
                </a:tc>
                <a:extLst>
                  <a:ext uri="{0D108BD9-81ED-4DB2-BD59-A6C34878D82A}">
                    <a16:rowId xmlns:a16="http://schemas.microsoft.com/office/drawing/2014/main" val="935481742"/>
                  </a:ext>
                </a:extLst>
              </a:tr>
              <a:tr h="370840">
                <a:tc>
                  <a:txBody>
                    <a:bodyPr/>
                    <a:lstStyle/>
                    <a:p>
                      <a:pPr algn="ctr" rtl="1"/>
                      <a:r>
                        <a:rPr lang="en-US" sz="2800" dirty="0">
                          <a:solidFill>
                            <a:schemeClr val="bg1">
                              <a:lumMod val="95000"/>
                            </a:schemeClr>
                          </a:solidFill>
                        </a:rPr>
                        <a:t>150,000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100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4290677410"/>
                  </a:ext>
                </a:extLst>
              </a:tr>
              <a:tr h="370840">
                <a:tc>
                  <a:txBody>
                    <a:bodyPr/>
                    <a:lstStyle/>
                    <a:p>
                      <a:pPr algn="ctr" rtl="1"/>
                      <a:r>
                        <a:rPr lang="en-US" sz="2800" dirty="0">
                          <a:solidFill>
                            <a:schemeClr val="bg1">
                              <a:lumMod val="95000"/>
                            </a:schemeClr>
                          </a:solidFill>
                        </a:rPr>
                        <a:t>250,000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200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1038138752"/>
                  </a:ext>
                </a:extLst>
              </a:tr>
              <a:tr h="370840">
                <a:tc>
                  <a:txBody>
                    <a:bodyPr/>
                    <a:lstStyle/>
                    <a:p>
                      <a:pPr algn="ctr" rtl="1"/>
                      <a:r>
                        <a:rPr lang="en-US" sz="2800" dirty="0">
                          <a:solidFill>
                            <a:schemeClr val="bg1">
                              <a:lumMod val="95000"/>
                            </a:schemeClr>
                          </a:solidFill>
                        </a:rPr>
                        <a:t>450,000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400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267067713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7EDDF6-EEDA-439C-9282-78AA24AE9810}"/>
                  </a:ext>
                </a:extLst>
              </p:cNvPr>
              <p:cNvSpPr txBox="1"/>
              <p:nvPr/>
            </p:nvSpPr>
            <p:spPr>
              <a:xfrm>
                <a:off x="685800" y="4850084"/>
                <a:ext cx="10820400" cy="839332"/>
              </a:xfrm>
              <a:prstGeom prst="rect">
                <a:avLst/>
              </a:prstGeom>
              <a:noFill/>
            </p:spPr>
            <p:txBody>
              <a:bodyPr wrap="square">
                <a:spAutoFit/>
              </a:bodyPr>
              <a:lstStyle/>
              <a:p>
                <a:pPr lvl="1" indent="-457200">
                  <a:buFont typeface="Arial" panose="020B0604020202020204" pitchFamily="34" charset="0"/>
                  <a:buChar char="•"/>
                </a:pPr>
                <a:r>
                  <a:rPr lang="en-US" sz="2400" b="1" dirty="0">
                    <a:solidFill>
                      <a:srgbClr val="D4D4D4"/>
                    </a:solidFill>
                    <a:latin typeface="Consolas" panose="020B0609020204030204" pitchFamily="49" charset="0"/>
                  </a:rPr>
                  <a:t>If a house have a size of 300 </a:t>
                </a:r>
                <a14:m>
                  <m:oMath xmlns:m="http://schemas.openxmlformats.org/officeDocument/2006/math">
                    <m:sSup>
                      <m:sSupPr>
                        <m:ctrlPr>
                          <a:rPr lang="en-US" sz="2400" b="1" i="1" dirty="0" smtClean="0">
                            <a:solidFill>
                              <a:srgbClr val="D4D4D4"/>
                            </a:solidFill>
                            <a:latin typeface="Cambria Math" panose="02040503050406030204" pitchFamily="18" charset="0"/>
                          </a:rPr>
                        </m:ctrlPr>
                      </m:sSupPr>
                      <m:e>
                        <m:r>
                          <a:rPr lang="en-US" sz="2400" b="1" i="1" dirty="0" smtClean="0">
                            <a:solidFill>
                              <a:srgbClr val="D4D4D4"/>
                            </a:solidFill>
                            <a:latin typeface="Cambria Math" panose="02040503050406030204" pitchFamily="18" charset="0"/>
                          </a:rPr>
                          <m:t>𝒎</m:t>
                        </m:r>
                      </m:e>
                      <m:sup>
                        <m:r>
                          <a:rPr lang="en-US" sz="2400" b="1" i="1" dirty="0" smtClean="0">
                            <a:solidFill>
                              <a:srgbClr val="D4D4D4"/>
                            </a:solidFill>
                            <a:latin typeface="Cambria Math" panose="02040503050406030204" pitchFamily="18" charset="0"/>
                          </a:rPr>
                          <m:t>𝟐</m:t>
                        </m:r>
                      </m:sup>
                    </m:sSup>
                  </m:oMath>
                </a14:m>
                <a:r>
                  <a:rPr lang="en-US" sz="2400" b="1" dirty="0">
                    <a:solidFill>
                      <a:srgbClr val="D4D4D4"/>
                    </a:solidFill>
                    <a:latin typeface="Consolas" panose="020B0609020204030204" pitchFamily="49" charset="0"/>
                  </a:rPr>
                  <a:t>, what would be it’s price?</a:t>
                </a:r>
              </a:p>
              <a:p>
                <a:pPr lvl="1" indent="-457200">
                  <a:buFont typeface="Arial" panose="020B0604020202020204" pitchFamily="34" charset="0"/>
                  <a:buChar char="•"/>
                </a:pPr>
                <a:r>
                  <a:rPr lang="en-US" sz="2400" b="1" dirty="0">
                    <a:solidFill>
                      <a:srgbClr val="D4D4D4"/>
                    </a:solidFill>
                    <a:latin typeface="Consolas" panose="020B0609020204030204" pitchFamily="49" charset="0"/>
                  </a:rPr>
                  <a:t>Price = 350,000</a:t>
                </a:r>
              </a:p>
            </p:txBody>
          </p:sp>
        </mc:Choice>
        <mc:Fallback xmlns="">
          <p:sp>
            <p:nvSpPr>
              <p:cNvPr id="9" name="TextBox 8">
                <a:extLst>
                  <a:ext uri="{FF2B5EF4-FFF2-40B4-BE49-F238E27FC236}">
                    <a16:creationId xmlns:a16="http://schemas.microsoft.com/office/drawing/2014/main" id="{8B7EDDF6-EEDA-439C-9282-78AA24AE9810}"/>
                  </a:ext>
                </a:extLst>
              </p:cNvPr>
              <p:cNvSpPr txBox="1">
                <a:spLocks noRot="1" noChangeAspect="1" noMove="1" noResize="1" noEditPoints="1" noAdjustHandles="1" noChangeArrowheads="1" noChangeShapeType="1" noTextEdit="1"/>
              </p:cNvSpPr>
              <p:nvPr/>
            </p:nvSpPr>
            <p:spPr>
              <a:xfrm>
                <a:off x="685800" y="4850084"/>
                <a:ext cx="10820400" cy="839332"/>
              </a:xfrm>
              <a:prstGeom prst="rect">
                <a:avLst/>
              </a:prstGeom>
              <a:blipFill>
                <a:blip r:embed="rId4"/>
                <a:stretch>
                  <a:fillRect l="-789" t="-4380" b="-16058"/>
                </a:stretch>
              </a:blipFill>
            </p:spPr>
            <p:txBody>
              <a:bodyPr/>
              <a:lstStyle/>
              <a:p>
                <a:r>
                  <a:rPr lang="ar-EG">
                    <a:noFill/>
                  </a:rPr>
                  <a:t> </a:t>
                </a:r>
              </a:p>
            </p:txBody>
          </p:sp>
        </mc:Fallback>
      </mc:AlternateContent>
    </p:spTree>
    <p:extLst>
      <p:ext uri="{BB962C8B-B14F-4D97-AF65-F5344CB8AC3E}">
        <p14:creationId xmlns:p14="http://schemas.microsoft.com/office/powerpoint/2010/main" val="3957673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graphicFrame>
        <p:nvGraphicFramePr>
          <p:cNvPr id="2" name="Table 3">
            <a:extLst>
              <a:ext uri="{FF2B5EF4-FFF2-40B4-BE49-F238E27FC236}">
                <a16:creationId xmlns:a16="http://schemas.microsoft.com/office/drawing/2014/main" id="{F907069E-189D-4BE3-9DC4-E344FDD324DE}"/>
              </a:ext>
            </a:extLst>
          </p:cNvPr>
          <p:cNvGraphicFramePr>
            <a:graphicFrameLocks noGrp="1"/>
          </p:cNvGraphicFramePr>
          <p:nvPr>
            <p:extLst>
              <p:ext uri="{D42A27DB-BD31-4B8C-83A1-F6EECF244321}">
                <p14:modId xmlns:p14="http://schemas.microsoft.com/office/powerpoint/2010/main" val="820028482"/>
              </p:ext>
            </p:extLst>
          </p:nvPr>
        </p:nvGraphicFramePr>
        <p:xfrm>
          <a:off x="685800" y="2392680"/>
          <a:ext cx="5420986" cy="2072640"/>
        </p:xfrm>
        <a:graphic>
          <a:graphicData uri="http://schemas.openxmlformats.org/drawingml/2006/table">
            <a:tbl>
              <a:tblPr rtl="1" firstRow="1" bandRow="1">
                <a:tableStyleId>{5C22544A-7EE6-4342-B048-85BDC9FD1C3A}</a:tableStyleId>
              </a:tblPr>
              <a:tblGrid>
                <a:gridCol w="2710493">
                  <a:extLst>
                    <a:ext uri="{9D8B030D-6E8A-4147-A177-3AD203B41FA5}">
                      <a16:colId xmlns:a16="http://schemas.microsoft.com/office/drawing/2014/main" val="914686907"/>
                    </a:ext>
                  </a:extLst>
                </a:gridCol>
                <a:gridCol w="2710493">
                  <a:extLst>
                    <a:ext uri="{9D8B030D-6E8A-4147-A177-3AD203B41FA5}">
                      <a16:colId xmlns:a16="http://schemas.microsoft.com/office/drawing/2014/main" val="215698716"/>
                    </a:ext>
                  </a:extLst>
                </a:gridCol>
              </a:tblGrid>
              <a:tr h="370840">
                <a:tc>
                  <a:txBody>
                    <a:bodyPr/>
                    <a:lstStyle/>
                    <a:p>
                      <a:pPr algn="ctr" rtl="1"/>
                      <a:r>
                        <a:rPr lang="en-US" sz="2800" dirty="0"/>
                        <a:t>Price</a:t>
                      </a:r>
                      <a:endParaRPr lang="ar-EG" sz="2800" dirty="0"/>
                    </a:p>
                  </a:txBody>
                  <a:tcPr anchor="ctr">
                    <a:solidFill>
                      <a:schemeClr val="tx1">
                        <a:lumMod val="75000"/>
                        <a:lumOff val="25000"/>
                      </a:schemeClr>
                    </a:solidFill>
                  </a:tcPr>
                </a:tc>
                <a:tc>
                  <a:txBody>
                    <a:bodyPr/>
                    <a:lstStyle/>
                    <a:p>
                      <a:pPr algn="ctr" rtl="1"/>
                      <a:r>
                        <a:rPr lang="en-US" sz="2800" dirty="0"/>
                        <a:t>Size</a:t>
                      </a:r>
                      <a:endParaRPr lang="ar-EG" sz="2800" dirty="0"/>
                    </a:p>
                  </a:txBody>
                  <a:tcPr anchor="ctr">
                    <a:solidFill>
                      <a:schemeClr val="tx1">
                        <a:lumMod val="75000"/>
                        <a:lumOff val="25000"/>
                      </a:schemeClr>
                    </a:solidFill>
                  </a:tcPr>
                </a:tc>
                <a:extLst>
                  <a:ext uri="{0D108BD9-81ED-4DB2-BD59-A6C34878D82A}">
                    <a16:rowId xmlns:a16="http://schemas.microsoft.com/office/drawing/2014/main" val="935481742"/>
                  </a:ext>
                </a:extLst>
              </a:tr>
              <a:tr h="370840">
                <a:tc>
                  <a:txBody>
                    <a:bodyPr/>
                    <a:lstStyle/>
                    <a:p>
                      <a:pPr algn="ctr" rtl="1"/>
                      <a:r>
                        <a:rPr lang="en-US" sz="2800" dirty="0">
                          <a:solidFill>
                            <a:schemeClr val="bg1">
                              <a:lumMod val="95000"/>
                            </a:schemeClr>
                          </a:solidFill>
                        </a:rPr>
                        <a:t>150,000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100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4290677410"/>
                  </a:ext>
                </a:extLst>
              </a:tr>
              <a:tr h="370840">
                <a:tc>
                  <a:txBody>
                    <a:bodyPr/>
                    <a:lstStyle/>
                    <a:p>
                      <a:pPr algn="ctr" rtl="1"/>
                      <a:r>
                        <a:rPr lang="en-US" sz="2800" dirty="0">
                          <a:solidFill>
                            <a:schemeClr val="bg1">
                              <a:lumMod val="95000"/>
                            </a:schemeClr>
                          </a:solidFill>
                        </a:rPr>
                        <a:t>250,000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200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1038138752"/>
                  </a:ext>
                </a:extLst>
              </a:tr>
              <a:tr h="370840">
                <a:tc>
                  <a:txBody>
                    <a:bodyPr/>
                    <a:lstStyle/>
                    <a:p>
                      <a:pPr algn="ctr" rtl="1"/>
                      <a:r>
                        <a:rPr lang="en-US" sz="2800" dirty="0">
                          <a:solidFill>
                            <a:schemeClr val="bg1">
                              <a:lumMod val="95000"/>
                            </a:schemeClr>
                          </a:solidFill>
                        </a:rPr>
                        <a:t>450,000</a:t>
                      </a:r>
                      <a:endParaRPr lang="ar-EG" sz="2800" dirty="0">
                        <a:solidFill>
                          <a:schemeClr val="bg1">
                            <a:lumMod val="95000"/>
                          </a:schemeClr>
                        </a:solidFill>
                      </a:endParaRPr>
                    </a:p>
                  </a:txBody>
                  <a:tcPr anchor="ctr">
                    <a:noFill/>
                  </a:tcPr>
                </a:tc>
                <a:tc>
                  <a:txBody>
                    <a:bodyPr/>
                    <a:lstStyle/>
                    <a:p>
                      <a:pPr algn="ctr" rtl="1"/>
                      <a:r>
                        <a:rPr lang="en-US" sz="2800" dirty="0">
                          <a:solidFill>
                            <a:schemeClr val="bg1">
                              <a:lumMod val="95000"/>
                            </a:schemeClr>
                          </a:solidFill>
                        </a:rPr>
                        <a:t>400</a:t>
                      </a:r>
                      <a:endParaRPr lang="ar-EG" sz="2800" dirty="0">
                        <a:solidFill>
                          <a:schemeClr val="bg1">
                            <a:lumMod val="95000"/>
                          </a:schemeClr>
                        </a:solidFill>
                      </a:endParaRPr>
                    </a:p>
                  </a:txBody>
                  <a:tcPr anchor="ctr">
                    <a:noFill/>
                  </a:tcPr>
                </a:tc>
                <a:extLst>
                  <a:ext uri="{0D108BD9-81ED-4DB2-BD59-A6C34878D82A}">
                    <a16:rowId xmlns:a16="http://schemas.microsoft.com/office/drawing/2014/main" val="2670677134"/>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7EDDF6-EEDA-439C-9282-78AA24AE9810}"/>
                  </a:ext>
                </a:extLst>
              </p:cNvPr>
              <p:cNvSpPr txBox="1"/>
              <p:nvPr/>
            </p:nvSpPr>
            <p:spPr>
              <a:xfrm>
                <a:off x="7102258" y="3198167"/>
                <a:ext cx="4809993" cy="461665"/>
              </a:xfrm>
              <a:prstGeom prst="rect">
                <a:avLst/>
              </a:prstGeom>
              <a:noFill/>
            </p:spPr>
            <p:txBody>
              <a:bodyPr wrap="square">
                <a:spAutoFit/>
              </a:bodyPr>
              <a:lstStyle/>
              <a:p>
                <a:pPr marL="0" lvl="1"/>
                <a14:m>
                  <m:oMathPara xmlns:m="http://schemas.openxmlformats.org/officeDocument/2006/math">
                    <m:oMathParaPr>
                      <m:jc m:val="left"/>
                    </m:oMathParaPr>
                    <m:oMath xmlns:m="http://schemas.openxmlformats.org/officeDocument/2006/math">
                      <m:r>
                        <a:rPr lang="en-US" sz="2400" b="1" i="1" dirty="0" smtClean="0">
                          <a:solidFill>
                            <a:srgbClr val="D4D4D4"/>
                          </a:solidFill>
                          <a:latin typeface="Cambria Math" panose="02040503050406030204" pitchFamily="18" charset="0"/>
                        </a:rPr>
                        <m:t>𝑷𝒓𝒊𝒄𝒆</m:t>
                      </m:r>
                      <m:r>
                        <a:rPr lang="en-US" sz="2400" b="1" i="1" dirty="0" smtClean="0">
                          <a:solidFill>
                            <a:srgbClr val="D4D4D4"/>
                          </a:solidFill>
                          <a:latin typeface="Cambria Math" panose="02040503050406030204" pitchFamily="18" charset="0"/>
                        </a:rPr>
                        <m:t> = </m:t>
                      </m:r>
                      <m:r>
                        <a:rPr lang="en-US" sz="2400" b="1" i="1" dirty="0" smtClean="0">
                          <a:solidFill>
                            <a:srgbClr val="D4D4D4"/>
                          </a:solidFill>
                          <a:latin typeface="Cambria Math" panose="02040503050406030204" pitchFamily="18" charset="0"/>
                        </a:rPr>
                        <m:t>𝟏𝟎𝟎𝟎</m:t>
                      </m:r>
                      <m:r>
                        <a:rPr lang="en-US" sz="2400" b="1" i="1" dirty="0" smtClean="0">
                          <a:solidFill>
                            <a:srgbClr val="D4D4D4"/>
                          </a:solidFill>
                          <a:latin typeface="Cambria Math" panose="02040503050406030204" pitchFamily="18" charset="0"/>
                        </a:rPr>
                        <m:t> ∗ </m:t>
                      </m:r>
                      <m:r>
                        <a:rPr lang="en-US" sz="2400" b="1" i="1" dirty="0" smtClean="0">
                          <a:solidFill>
                            <a:srgbClr val="D4D4D4"/>
                          </a:solidFill>
                          <a:latin typeface="Cambria Math" panose="02040503050406030204" pitchFamily="18" charset="0"/>
                        </a:rPr>
                        <m:t>𝑺𝒊𝒛𝒆</m:t>
                      </m:r>
                      <m:r>
                        <a:rPr lang="en-US" sz="2400" b="1" i="1" dirty="0" smtClean="0">
                          <a:solidFill>
                            <a:srgbClr val="D4D4D4"/>
                          </a:solidFill>
                          <a:latin typeface="Cambria Math" panose="02040503050406030204" pitchFamily="18" charset="0"/>
                        </a:rPr>
                        <m:t>+</m:t>
                      </m:r>
                      <m:r>
                        <a:rPr lang="en-US" sz="2400" b="1" i="1" dirty="0" smtClean="0">
                          <a:solidFill>
                            <a:srgbClr val="D4D4D4"/>
                          </a:solidFill>
                          <a:latin typeface="Cambria Math" panose="02040503050406030204" pitchFamily="18" charset="0"/>
                        </a:rPr>
                        <m:t>𝟓𝟎</m:t>
                      </m:r>
                      <m:r>
                        <a:rPr lang="en-US" sz="2400" b="1" i="1" dirty="0" smtClean="0">
                          <a:solidFill>
                            <a:srgbClr val="D4D4D4"/>
                          </a:solidFill>
                          <a:latin typeface="Cambria Math" panose="02040503050406030204" pitchFamily="18" charset="0"/>
                        </a:rPr>
                        <m:t>,</m:t>
                      </m:r>
                      <m:r>
                        <a:rPr lang="en-US" sz="2400" b="1" i="1" dirty="0" smtClean="0">
                          <a:solidFill>
                            <a:srgbClr val="D4D4D4"/>
                          </a:solidFill>
                          <a:latin typeface="Cambria Math" panose="02040503050406030204" pitchFamily="18" charset="0"/>
                        </a:rPr>
                        <m:t>𝟎𝟎𝟎</m:t>
                      </m:r>
                    </m:oMath>
                  </m:oMathPara>
                </a14:m>
                <a:endParaRPr lang="en-US" sz="2400" b="1" dirty="0">
                  <a:solidFill>
                    <a:srgbClr val="D4D4D4"/>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8B7EDDF6-EEDA-439C-9282-78AA24AE9810}"/>
                  </a:ext>
                </a:extLst>
              </p:cNvPr>
              <p:cNvSpPr txBox="1">
                <a:spLocks noRot="1" noChangeAspect="1" noMove="1" noResize="1" noEditPoints="1" noAdjustHandles="1" noChangeArrowheads="1" noChangeShapeType="1" noTextEdit="1"/>
              </p:cNvSpPr>
              <p:nvPr/>
            </p:nvSpPr>
            <p:spPr>
              <a:xfrm>
                <a:off x="7102258" y="3198167"/>
                <a:ext cx="4809993" cy="461665"/>
              </a:xfrm>
              <a:prstGeom prst="rect">
                <a:avLst/>
              </a:prstGeom>
              <a:blipFill>
                <a:blip r:embed="rId4"/>
                <a:stretch>
                  <a:fillRect l="-253"/>
                </a:stretch>
              </a:blipFill>
            </p:spPr>
            <p:txBody>
              <a:bodyPr/>
              <a:lstStyle/>
              <a:p>
                <a:r>
                  <a:rPr lang="ar-EG">
                    <a:noFill/>
                  </a:rPr>
                  <a:t> </a:t>
                </a:r>
              </a:p>
            </p:txBody>
          </p:sp>
        </mc:Fallback>
      </mc:AlternateContent>
      <p:cxnSp>
        <p:nvCxnSpPr>
          <p:cNvPr id="5" name="Straight Arrow Connector 4">
            <a:extLst>
              <a:ext uri="{FF2B5EF4-FFF2-40B4-BE49-F238E27FC236}">
                <a16:creationId xmlns:a16="http://schemas.microsoft.com/office/drawing/2014/main" id="{1509D7F8-FB62-4040-8059-12614EDDFC61}"/>
              </a:ext>
            </a:extLst>
          </p:cNvPr>
          <p:cNvCxnSpPr>
            <a:cxnSpLocks/>
            <a:stCxn id="2" idx="3"/>
            <a:endCxn id="9" idx="1"/>
          </p:cNvCxnSpPr>
          <p:nvPr/>
        </p:nvCxnSpPr>
        <p:spPr>
          <a:xfrm>
            <a:off x="6106786" y="3429000"/>
            <a:ext cx="995472" cy="0"/>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94512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pic>
        <p:nvPicPr>
          <p:cNvPr id="12" name="Picture 11">
            <a:extLst>
              <a:ext uri="{FF2B5EF4-FFF2-40B4-BE49-F238E27FC236}">
                <a16:creationId xmlns:a16="http://schemas.microsoft.com/office/drawing/2014/main" id="{8C71C0CE-EE37-4CF2-99BB-82EB49E52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13670"/>
            <a:ext cx="12192000" cy="4537965"/>
          </a:xfrm>
          <a:prstGeom prst="rect">
            <a:avLst/>
          </a:prstGeom>
        </p:spPr>
      </p:pic>
    </p:spTree>
    <p:extLst>
      <p:ext uri="{BB962C8B-B14F-4D97-AF65-F5344CB8AC3E}">
        <p14:creationId xmlns:p14="http://schemas.microsoft.com/office/powerpoint/2010/main" val="25758411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88B36A-96DC-487E-BE21-4DBCD218FEC3}"/>
                  </a:ext>
                </a:extLst>
              </p:cNvPr>
              <p:cNvSpPr txBox="1"/>
              <p:nvPr/>
            </p:nvSpPr>
            <p:spPr>
              <a:xfrm>
                <a:off x="3691001" y="2967335"/>
                <a:ext cx="4809993" cy="923330"/>
              </a:xfrm>
              <a:prstGeom prst="rect">
                <a:avLst/>
              </a:prstGeom>
              <a:noFill/>
            </p:spPr>
            <p:txBody>
              <a:bodyPr wrap="square">
                <a:spAutoFit/>
              </a:bodyPr>
              <a:lstStyle/>
              <a:p>
                <a:pPr marL="0" lvl="1"/>
                <a14:m>
                  <m:oMathPara xmlns:m="http://schemas.openxmlformats.org/officeDocument/2006/math">
                    <m:oMathParaPr>
                      <m:jc m:val="left"/>
                    </m:oMathParaPr>
                    <m:oMath xmlns:m="http://schemas.openxmlformats.org/officeDocument/2006/math">
                      <m:acc>
                        <m:accPr>
                          <m:chr m:val="̂"/>
                          <m:ctrlPr>
                            <a:rPr lang="en-US" sz="5400" b="1" i="1" dirty="0" smtClean="0">
                              <a:solidFill>
                                <a:srgbClr val="D4D4D4"/>
                              </a:solidFill>
                              <a:latin typeface="Cambria Math" panose="02040503050406030204" pitchFamily="18" charset="0"/>
                            </a:rPr>
                          </m:ctrlPr>
                        </m:accPr>
                        <m:e>
                          <m:r>
                            <a:rPr lang="en-US" sz="5400" b="1" i="1" dirty="0" smtClean="0">
                              <a:solidFill>
                                <a:srgbClr val="D4D4D4"/>
                              </a:solidFill>
                              <a:latin typeface="Cambria Math" panose="02040503050406030204" pitchFamily="18" charset="0"/>
                            </a:rPr>
                            <m:t>𝒚</m:t>
                          </m:r>
                        </m:e>
                      </m:acc>
                      <m:r>
                        <a:rPr lang="en-US" sz="5400" b="1" i="1" dirty="0" smtClean="0">
                          <a:solidFill>
                            <a:srgbClr val="D4D4D4"/>
                          </a:solidFill>
                          <a:latin typeface="Cambria Math" panose="02040503050406030204" pitchFamily="18" charset="0"/>
                        </a:rPr>
                        <m:t>=</m:t>
                      </m:r>
                      <m:r>
                        <a:rPr lang="en-US" sz="5400" b="1" i="1" dirty="0" smtClean="0">
                          <a:solidFill>
                            <a:srgbClr val="D4D4D4"/>
                          </a:solidFill>
                          <a:latin typeface="Cambria Math" panose="02040503050406030204" pitchFamily="18" charset="0"/>
                        </a:rPr>
                        <m:t>𝒘</m:t>
                      </m:r>
                      <m:r>
                        <a:rPr lang="en-US" sz="5400" b="1" i="1" dirty="0" smtClean="0">
                          <a:solidFill>
                            <a:srgbClr val="D4D4D4"/>
                          </a:solidFill>
                          <a:latin typeface="Cambria Math" panose="02040503050406030204" pitchFamily="18" charset="0"/>
                        </a:rPr>
                        <m:t> ∗</m:t>
                      </m:r>
                      <m:r>
                        <a:rPr lang="en-US" sz="5400" b="1" i="1" dirty="0" smtClean="0">
                          <a:solidFill>
                            <a:srgbClr val="D4D4D4"/>
                          </a:solidFill>
                          <a:latin typeface="Cambria Math" panose="02040503050406030204" pitchFamily="18" charset="0"/>
                        </a:rPr>
                        <m:t>𝒙</m:t>
                      </m:r>
                      <m:r>
                        <a:rPr lang="en-US" sz="5400" b="1" i="1" dirty="0" smtClean="0">
                          <a:solidFill>
                            <a:srgbClr val="D4D4D4"/>
                          </a:solidFill>
                          <a:latin typeface="Cambria Math" panose="02040503050406030204" pitchFamily="18" charset="0"/>
                        </a:rPr>
                        <m:t>+</m:t>
                      </m:r>
                      <m:r>
                        <a:rPr lang="en-US" sz="5400" b="1" i="1" dirty="0" smtClean="0">
                          <a:solidFill>
                            <a:srgbClr val="D4D4D4"/>
                          </a:solidFill>
                          <a:latin typeface="Cambria Math" panose="02040503050406030204" pitchFamily="18" charset="0"/>
                        </a:rPr>
                        <m:t>𝒃</m:t>
                      </m:r>
                      <m:r>
                        <a:rPr lang="en-US" sz="5400" b="1" i="1" dirty="0" smtClean="0">
                          <a:solidFill>
                            <a:srgbClr val="D4D4D4"/>
                          </a:solidFill>
                          <a:latin typeface="Cambria Math" panose="02040503050406030204" pitchFamily="18" charset="0"/>
                        </a:rPr>
                        <m:t> </m:t>
                      </m:r>
                    </m:oMath>
                  </m:oMathPara>
                </a14:m>
                <a:endParaRPr lang="en-US" sz="5400" b="1" dirty="0">
                  <a:solidFill>
                    <a:srgbClr val="D4D4D4"/>
                  </a:solidFill>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CB88B36A-96DC-487E-BE21-4DBCD218FEC3}"/>
                  </a:ext>
                </a:extLst>
              </p:cNvPr>
              <p:cNvSpPr txBox="1">
                <a:spLocks noRot="1" noChangeAspect="1" noMove="1" noResize="1" noEditPoints="1" noAdjustHandles="1" noChangeArrowheads="1" noChangeShapeType="1" noTextEdit="1"/>
              </p:cNvSpPr>
              <p:nvPr/>
            </p:nvSpPr>
            <p:spPr>
              <a:xfrm>
                <a:off x="3691001" y="2967335"/>
                <a:ext cx="4809993" cy="923330"/>
              </a:xfrm>
              <a:prstGeom prst="rect">
                <a:avLst/>
              </a:prstGeom>
              <a:blipFill>
                <a:blip r:embed="rId4"/>
                <a:stretch>
                  <a:fillRect/>
                </a:stretch>
              </a:blipFill>
            </p:spPr>
            <p:txBody>
              <a:bodyPr/>
              <a:lstStyle/>
              <a:p>
                <a:r>
                  <a:rPr lang="ar-EG">
                    <a:noFill/>
                  </a:rPr>
                  <a:t> </a:t>
                </a:r>
              </a:p>
            </p:txBody>
          </p:sp>
        </mc:Fallback>
      </mc:AlternateContent>
      <p:sp>
        <p:nvSpPr>
          <p:cNvPr id="7" name="Rectangle: Rounded Corners 6">
            <a:extLst>
              <a:ext uri="{FF2B5EF4-FFF2-40B4-BE49-F238E27FC236}">
                <a16:creationId xmlns:a16="http://schemas.microsoft.com/office/drawing/2014/main" id="{61C0C09A-A837-4C62-BF4F-46E8C5DD4BA7}"/>
              </a:ext>
            </a:extLst>
          </p:cNvPr>
          <p:cNvSpPr/>
          <p:nvPr/>
        </p:nvSpPr>
        <p:spPr>
          <a:xfrm>
            <a:off x="3580267" y="3094074"/>
            <a:ext cx="757817" cy="74259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Rectangle: Rounded Corners 8">
            <a:extLst>
              <a:ext uri="{FF2B5EF4-FFF2-40B4-BE49-F238E27FC236}">
                <a16:creationId xmlns:a16="http://schemas.microsoft.com/office/drawing/2014/main" id="{ABCE8110-5669-4D89-A3FD-0BEC67C604C4}"/>
              </a:ext>
            </a:extLst>
          </p:cNvPr>
          <p:cNvSpPr/>
          <p:nvPr/>
        </p:nvSpPr>
        <p:spPr>
          <a:xfrm>
            <a:off x="685800" y="1845446"/>
            <a:ext cx="2684721" cy="54974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The Output</a:t>
            </a:r>
            <a:endParaRPr lang="ar-EG" sz="3200" b="1" dirty="0"/>
          </a:p>
        </p:txBody>
      </p:sp>
      <p:cxnSp>
        <p:nvCxnSpPr>
          <p:cNvPr id="11" name="Connector: Curved 10">
            <a:extLst>
              <a:ext uri="{FF2B5EF4-FFF2-40B4-BE49-F238E27FC236}">
                <a16:creationId xmlns:a16="http://schemas.microsoft.com/office/drawing/2014/main" id="{DF26C455-EC0F-42B2-84F4-F23C6146AC6F}"/>
              </a:ext>
            </a:extLst>
          </p:cNvPr>
          <p:cNvCxnSpPr>
            <a:cxnSpLocks/>
            <a:stCxn id="7" idx="0"/>
            <a:endCxn id="9" idx="2"/>
          </p:cNvCxnSpPr>
          <p:nvPr/>
        </p:nvCxnSpPr>
        <p:spPr>
          <a:xfrm rot="16200000" flipV="1">
            <a:off x="2644226" y="1779123"/>
            <a:ext cx="698887" cy="1931015"/>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0D45132C-C6B8-4EAA-9E53-99FA5E535232}"/>
              </a:ext>
            </a:extLst>
          </p:cNvPr>
          <p:cNvSpPr/>
          <p:nvPr/>
        </p:nvSpPr>
        <p:spPr>
          <a:xfrm>
            <a:off x="4986423" y="3136900"/>
            <a:ext cx="757818" cy="5842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6" name="Rectangle: Rounded Corners 15">
            <a:extLst>
              <a:ext uri="{FF2B5EF4-FFF2-40B4-BE49-F238E27FC236}">
                <a16:creationId xmlns:a16="http://schemas.microsoft.com/office/drawing/2014/main" id="{0067D9D1-6F09-471F-835D-70F12C8ED274}"/>
              </a:ext>
            </a:extLst>
          </p:cNvPr>
          <p:cNvSpPr/>
          <p:nvPr/>
        </p:nvSpPr>
        <p:spPr>
          <a:xfrm>
            <a:off x="3959175" y="1809792"/>
            <a:ext cx="2684721" cy="566199"/>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Some weight</a:t>
            </a:r>
            <a:endParaRPr lang="ar-EG" sz="3200" b="1" dirty="0"/>
          </a:p>
        </p:txBody>
      </p:sp>
      <p:cxnSp>
        <p:nvCxnSpPr>
          <p:cNvPr id="18" name="Connector: Curved 17">
            <a:extLst>
              <a:ext uri="{FF2B5EF4-FFF2-40B4-BE49-F238E27FC236}">
                <a16:creationId xmlns:a16="http://schemas.microsoft.com/office/drawing/2014/main" id="{453E2F75-3A30-4496-BA44-9571158F110A}"/>
              </a:ext>
            </a:extLst>
          </p:cNvPr>
          <p:cNvCxnSpPr>
            <a:cxnSpLocks/>
            <a:stCxn id="15" idx="0"/>
            <a:endCxn id="16" idx="1"/>
          </p:cNvCxnSpPr>
          <p:nvPr/>
        </p:nvCxnSpPr>
        <p:spPr>
          <a:xfrm rot="16200000" flipV="1">
            <a:off x="4140250" y="1911817"/>
            <a:ext cx="1044008" cy="1406157"/>
          </a:xfrm>
          <a:prstGeom prst="curvedConnector4">
            <a:avLst>
              <a:gd name="adj1" fmla="val 36442"/>
              <a:gd name="adj2" fmla="val 11625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B5585B5E-9C4E-4B35-BB09-E6B44AB91707}"/>
              </a:ext>
            </a:extLst>
          </p:cNvPr>
          <p:cNvSpPr/>
          <p:nvPr/>
        </p:nvSpPr>
        <p:spPr>
          <a:xfrm>
            <a:off x="6258319" y="3136900"/>
            <a:ext cx="716493" cy="5842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8" name="Rectangle: Rounded Corners 27">
            <a:extLst>
              <a:ext uri="{FF2B5EF4-FFF2-40B4-BE49-F238E27FC236}">
                <a16:creationId xmlns:a16="http://schemas.microsoft.com/office/drawing/2014/main" id="{24B84C1D-2E91-4CDC-A328-3CBE24CCD21C}"/>
              </a:ext>
            </a:extLst>
          </p:cNvPr>
          <p:cNvSpPr/>
          <p:nvPr/>
        </p:nvSpPr>
        <p:spPr>
          <a:xfrm>
            <a:off x="2144436" y="4892870"/>
            <a:ext cx="1931017" cy="54974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The Input</a:t>
            </a:r>
            <a:endParaRPr lang="ar-EG" sz="3200" b="1" dirty="0"/>
          </a:p>
        </p:txBody>
      </p:sp>
      <p:cxnSp>
        <p:nvCxnSpPr>
          <p:cNvPr id="29" name="Connector: Curved 28">
            <a:extLst>
              <a:ext uri="{FF2B5EF4-FFF2-40B4-BE49-F238E27FC236}">
                <a16:creationId xmlns:a16="http://schemas.microsoft.com/office/drawing/2014/main" id="{CA3BA923-EED6-4B2E-B7E7-14D656FDE391}"/>
              </a:ext>
            </a:extLst>
          </p:cNvPr>
          <p:cNvCxnSpPr>
            <a:cxnSpLocks/>
            <a:stCxn id="27" idx="2"/>
            <a:endCxn id="28" idx="0"/>
          </p:cNvCxnSpPr>
          <p:nvPr/>
        </p:nvCxnSpPr>
        <p:spPr>
          <a:xfrm rot="5400000">
            <a:off x="4277371" y="2553675"/>
            <a:ext cx="1171770" cy="3506621"/>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6D8000CE-22D0-4594-B652-3A40BFFA57D3}"/>
              </a:ext>
            </a:extLst>
          </p:cNvPr>
          <p:cNvSpPr/>
          <p:nvPr/>
        </p:nvSpPr>
        <p:spPr>
          <a:xfrm>
            <a:off x="7467456" y="3136900"/>
            <a:ext cx="716493" cy="58420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38" name="Rectangle: Rounded Corners 37">
            <a:extLst>
              <a:ext uri="{FF2B5EF4-FFF2-40B4-BE49-F238E27FC236}">
                <a16:creationId xmlns:a16="http://schemas.microsoft.com/office/drawing/2014/main" id="{07DB7579-244C-42CE-84F2-C4EBEFF72AEE}"/>
              </a:ext>
            </a:extLst>
          </p:cNvPr>
          <p:cNvSpPr/>
          <p:nvPr/>
        </p:nvSpPr>
        <p:spPr>
          <a:xfrm>
            <a:off x="7967388" y="4482009"/>
            <a:ext cx="2495050" cy="54974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Some Bias</a:t>
            </a:r>
            <a:endParaRPr lang="ar-EG" sz="3200" b="1" dirty="0"/>
          </a:p>
        </p:txBody>
      </p:sp>
      <p:cxnSp>
        <p:nvCxnSpPr>
          <p:cNvPr id="39" name="Connector: Curved 38">
            <a:extLst>
              <a:ext uri="{FF2B5EF4-FFF2-40B4-BE49-F238E27FC236}">
                <a16:creationId xmlns:a16="http://schemas.microsoft.com/office/drawing/2014/main" id="{2087F821-9D98-42D6-A3F9-59D571D5926D}"/>
              </a:ext>
            </a:extLst>
          </p:cNvPr>
          <p:cNvCxnSpPr>
            <a:cxnSpLocks/>
            <a:stCxn id="37" idx="3"/>
            <a:endCxn id="38" idx="0"/>
          </p:cNvCxnSpPr>
          <p:nvPr/>
        </p:nvCxnSpPr>
        <p:spPr>
          <a:xfrm>
            <a:off x="8183949" y="3429000"/>
            <a:ext cx="1030964" cy="1053009"/>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8844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wheel(1)">
                                      <p:cBhvr>
                                        <p:cTn id="15" dur="500"/>
                                        <p:tgtEl>
                                          <p:spTgt spid="9">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1)">
                                      <p:cBhvr>
                                        <p:cTn id="23" dur="500"/>
                                        <p:tgtEl>
                                          <p:spTgt spid="15"/>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6">
                                            <p:bg/>
                                          </p:spTgt>
                                        </p:tgtEl>
                                        <p:attrNameLst>
                                          <p:attrName>style.visibility</p:attrName>
                                        </p:attrNameLst>
                                      </p:cBhvr>
                                      <p:to>
                                        <p:strVal val="visible"/>
                                      </p:to>
                                    </p:set>
                                    <p:animEffect transition="in" filter="wheel(1)">
                                      <p:cBhvr>
                                        <p:cTn id="31" dur="500"/>
                                        <p:tgtEl>
                                          <p:spTgt spid="16">
                                            <p:bg/>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childTnLst>
                          </p:cTn>
                        </p:par>
                        <p:par>
                          <p:cTn id="36" fill="hold">
                            <p:stCondLst>
                              <p:cond delay="4000"/>
                            </p:stCondLst>
                            <p:childTnLst>
                              <p:par>
                                <p:cTn id="37" presetID="21" presetClass="entr" presetSubtype="1"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heel(1)">
                                      <p:cBhvr>
                                        <p:cTn id="39" dur="500"/>
                                        <p:tgtEl>
                                          <p:spTgt spid="27"/>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500"/>
                                        <p:tgtEl>
                                          <p:spTgt spid="29"/>
                                        </p:tgtEl>
                                      </p:cBhvr>
                                    </p:animEffect>
                                  </p:childTnLst>
                                </p:cTn>
                              </p:par>
                            </p:childTnLst>
                          </p:cTn>
                        </p:par>
                        <p:par>
                          <p:cTn id="44" fill="hold">
                            <p:stCondLst>
                              <p:cond delay="5000"/>
                            </p:stCondLst>
                            <p:childTnLst>
                              <p:par>
                                <p:cTn id="45" presetID="21" presetClass="entr" presetSubtype="1" fill="hold" grpId="0" nodeType="afterEffect">
                                  <p:stCondLst>
                                    <p:cond delay="0"/>
                                  </p:stCondLst>
                                  <p:childTnLst>
                                    <p:set>
                                      <p:cBhvr>
                                        <p:cTn id="46" dur="1" fill="hold">
                                          <p:stCondLst>
                                            <p:cond delay="0"/>
                                          </p:stCondLst>
                                        </p:cTn>
                                        <p:tgtEl>
                                          <p:spTgt spid="28">
                                            <p:bg/>
                                          </p:spTgt>
                                        </p:tgtEl>
                                        <p:attrNameLst>
                                          <p:attrName>style.visibility</p:attrName>
                                        </p:attrNameLst>
                                      </p:cBhvr>
                                      <p:to>
                                        <p:strVal val="visible"/>
                                      </p:to>
                                    </p:set>
                                    <p:animEffect transition="in" filter="wheel(1)">
                                      <p:cBhvr>
                                        <p:cTn id="47" dur="500"/>
                                        <p:tgtEl>
                                          <p:spTgt spid="28">
                                            <p:bg/>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fade">
                                      <p:cBhvr>
                                        <p:cTn id="51" dur="500"/>
                                        <p:tgtEl>
                                          <p:spTgt spid="28">
                                            <p:txEl>
                                              <p:pRg st="0" end="0"/>
                                            </p:txEl>
                                          </p:spTgt>
                                        </p:tgtEl>
                                      </p:cBhvr>
                                    </p:animEffect>
                                  </p:childTnLst>
                                </p:cTn>
                              </p:par>
                            </p:childTnLst>
                          </p:cTn>
                        </p:par>
                        <p:par>
                          <p:cTn id="52" fill="hold">
                            <p:stCondLst>
                              <p:cond delay="6000"/>
                            </p:stCondLst>
                            <p:childTnLst>
                              <p:par>
                                <p:cTn id="53" presetID="21" presetClass="entr" presetSubtype="1"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heel(1)">
                                      <p:cBhvr>
                                        <p:cTn id="55" dur="500"/>
                                        <p:tgtEl>
                                          <p:spTgt spid="37"/>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childTnLst>
                          </p:cTn>
                        </p:par>
                        <p:par>
                          <p:cTn id="60" fill="hold">
                            <p:stCondLst>
                              <p:cond delay="7000"/>
                            </p:stCondLst>
                            <p:childTnLst>
                              <p:par>
                                <p:cTn id="61" presetID="21" presetClass="entr" presetSubtype="1" fill="hold" grpId="0" nodeType="afterEffect">
                                  <p:stCondLst>
                                    <p:cond delay="0"/>
                                  </p:stCondLst>
                                  <p:childTnLst>
                                    <p:set>
                                      <p:cBhvr>
                                        <p:cTn id="62" dur="1" fill="hold">
                                          <p:stCondLst>
                                            <p:cond delay="0"/>
                                          </p:stCondLst>
                                        </p:cTn>
                                        <p:tgtEl>
                                          <p:spTgt spid="38">
                                            <p:bg/>
                                          </p:spTgt>
                                        </p:tgtEl>
                                        <p:attrNameLst>
                                          <p:attrName>style.visibility</p:attrName>
                                        </p:attrNameLst>
                                      </p:cBhvr>
                                      <p:to>
                                        <p:strVal val="visible"/>
                                      </p:to>
                                    </p:set>
                                    <p:animEffect transition="in" filter="wheel(1)">
                                      <p:cBhvr>
                                        <p:cTn id="63" dur="500"/>
                                        <p:tgtEl>
                                          <p:spTgt spid="38">
                                            <p:bg/>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8">
                                            <p:txEl>
                                              <p:pRg st="0" end="0"/>
                                            </p:txEl>
                                          </p:spTgt>
                                        </p:tgtEl>
                                        <p:attrNameLst>
                                          <p:attrName>style.visibility</p:attrName>
                                        </p:attrNameLst>
                                      </p:cBhvr>
                                      <p:to>
                                        <p:strVal val="visible"/>
                                      </p:to>
                                    </p:set>
                                    <p:animEffect transition="in" filter="fade">
                                      <p:cBhvr>
                                        <p:cTn id="6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uiExpand="1" build="p" animBg="1"/>
      <p:bldP spid="15" grpId="0" animBg="1"/>
      <p:bldP spid="16" grpId="0" uiExpand="1" build="p" animBg="1"/>
      <p:bldP spid="27" grpId="0" animBg="1"/>
      <p:bldP spid="28" grpId="0" uiExpand="1" build="p" animBg="1"/>
      <p:bldP spid="37" grpId="0" animBg="1"/>
      <p:bldP spid="38"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88B36A-96DC-487E-BE21-4DBCD218FEC3}"/>
                  </a:ext>
                </a:extLst>
              </p:cNvPr>
              <p:cNvSpPr txBox="1"/>
              <p:nvPr/>
            </p:nvSpPr>
            <p:spPr>
              <a:xfrm>
                <a:off x="882500" y="3044279"/>
                <a:ext cx="10426996" cy="769441"/>
              </a:xfrm>
              <a:prstGeom prst="rect">
                <a:avLst/>
              </a:prstGeom>
              <a:noFill/>
            </p:spPr>
            <p:txBody>
              <a:bodyPr wrap="square">
                <a:spAutoFit/>
              </a:bodyPr>
              <a:lstStyle/>
              <a:p>
                <a:pPr marL="0" lvl="1"/>
                <a14:m>
                  <m:oMathPara xmlns:m="http://schemas.openxmlformats.org/officeDocument/2006/math">
                    <m:oMathParaPr>
                      <m:jc m:val="center"/>
                    </m:oMathParaPr>
                    <m:oMath xmlns:m="http://schemas.openxmlformats.org/officeDocument/2006/math">
                      <m:acc>
                        <m:accPr>
                          <m:chr m:val="̂"/>
                          <m:ctrlPr>
                            <a:rPr lang="en-US" sz="4400" b="1" i="1" dirty="0">
                              <a:solidFill>
                                <a:srgbClr val="D4D4D4"/>
                              </a:solidFill>
                              <a:latin typeface="Cambria Math" panose="02040503050406030204" pitchFamily="18" charset="0"/>
                            </a:rPr>
                          </m:ctrlPr>
                        </m:accPr>
                        <m:e>
                          <m:r>
                            <a:rPr lang="en-US" sz="4400" b="1" i="1" dirty="0">
                              <a:solidFill>
                                <a:srgbClr val="D4D4D4"/>
                              </a:solidFill>
                              <a:latin typeface="Cambria Math" panose="02040503050406030204" pitchFamily="18" charset="0"/>
                            </a:rPr>
                            <m:t>𝒚</m:t>
                          </m:r>
                        </m:e>
                      </m:acc>
                      <m:r>
                        <a:rPr lang="en-US" sz="4400" b="1" i="1" dirty="0" smtClean="0">
                          <a:solidFill>
                            <a:srgbClr val="D4D4D4"/>
                          </a:solidFill>
                          <a:latin typeface="Cambria Math" panose="02040503050406030204" pitchFamily="18" charset="0"/>
                        </a:rPr>
                        <m:t>=</m:t>
                      </m:r>
                      <m:sSub>
                        <m:sSubPr>
                          <m:ctrlPr>
                            <a:rPr lang="en-US" sz="4400" b="1" i="1" dirty="0" smtClean="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𝒘</m:t>
                          </m:r>
                        </m:e>
                        <m:sub>
                          <m:r>
                            <a:rPr lang="en-US" sz="4400" b="1" i="1" dirty="0" smtClean="0">
                              <a:solidFill>
                                <a:srgbClr val="D4D4D4"/>
                              </a:solidFill>
                              <a:latin typeface="Cambria Math" panose="02040503050406030204" pitchFamily="18" charset="0"/>
                            </a:rPr>
                            <m:t>𝟏</m:t>
                          </m:r>
                        </m:sub>
                      </m:sSub>
                      <m:r>
                        <a:rPr lang="en-US" sz="4400" b="1" i="1" dirty="0" smtClean="0">
                          <a:solidFill>
                            <a:srgbClr val="D4D4D4"/>
                          </a:solidFill>
                          <a:latin typeface="Cambria Math" panose="02040503050406030204" pitchFamily="18" charset="0"/>
                        </a:rPr>
                        <m:t>∗</m:t>
                      </m:r>
                      <m:sSub>
                        <m:sSubPr>
                          <m:ctrlPr>
                            <a:rPr lang="en-US" sz="4400" b="1" i="1" dirty="0" smtClean="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𝒙</m:t>
                          </m:r>
                        </m:e>
                        <m:sub>
                          <m:r>
                            <a:rPr lang="en-US" sz="4400" b="1" i="1" dirty="0" smtClean="0">
                              <a:solidFill>
                                <a:srgbClr val="D4D4D4"/>
                              </a:solidFill>
                              <a:latin typeface="Cambria Math" panose="02040503050406030204" pitchFamily="18" charset="0"/>
                            </a:rPr>
                            <m:t>𝟏</m:t>
                          </m:r>
                        </m:sub>
                      </m:sSub>
                      <m:r>
                        <a:rPr lang="en-US" sz="4400" b="1" i="1" dirty="0" smtClean="0">
                          <a:solidFill>
                            <a:srgbClr val="D4D4D4"/>
                          </a:solidFill>
                          <a:latin typeface="Cambria Math" panose="02040503050406030204" pitchFamily="18" charset="0"/>
                        </a:rPr>
                        <m:t>+</m:t>
                      </m:r>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smtClean="0">
                              <a:solidFill>
                                <a:srgbClr val="D4D4D4"/>
                              </a:solidFill>
                              <a:latin typeface="Cambria Math" panose="02040503050406030204" pitchFamily="18" charset="0"/>
                            </a:rPr>
                            <m:t>𝟐</m:t>
                          </m:r>
                        </m:sub>
                      </m:sSub>
                      <m:r>
                        <a:rPr lang="en-US" sz="4400" b="1" i="1" dirty="0">
                          <a:solidFill>
                            <a:srgbClr val="D4D4D4"/>
                          </a:solidFill>
                          <a:latin typeface="Cambria Math" panose="02040503050406030204" pitchFamily="18" charset="0"/>
                        </a:rPr>
                        <m:t>∗</m:t>
                      </m:r>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𝒙</m:t>
                          </m:r>
                        </m:e>
                        <m:sub>
                          <m:r>
                            <a:rPr lang="en-US" sz="4400" b="1" i="1" dirty="0" smtClean="0">
                              <a:solidFill>
                                <a:srgbClr val="D4D4D4"/>
                              </a:solidFill>
                              <a:latin typeface="Cambria Math" panose="02040503050406030204" pitchFamily="18" charset="0"/>
                            </a:rPr>
                            <m:t>𝟐</m:t>
                          </m:r>
                        </m:sub>
                      </m:sSub>
                      <m:r>
                        <a:rPr lang="en-US" sz="4400" b="1" i="1" dirty="0" smtClean="0">
                          <a:solidFill>
                            <a:srgbClr val="D4D4D4"/>
                          </a:solidFill>
                          <a:latin typeface="Cambria Math" panose="02040503050406030204" pitchFamily="18" charset="0"/>
                        </a:rPr>
                        <m:t>+…+</m:t>
                      </m:r>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smtClean="0">
                              <a:solidFill>
                                <a:srgbClr val="D4D4D4"/>
                              </a:solidFill>
                              <a:latin typeface="Cambria Math" panose="02040503050406030204" pitchFamily="18" charset="0"/>
                            </a:rPr>
                            <m:t>𝒏</m:t>
                          </m:r>
                        </m:sub>
                      </m:sSub>
                      <m:r>
                        <a:rPr lang="en-US" sz="4400" b="1" i="1" dirty="0">
                          <a:solidFill>
                            <a:srgbClr val="D4D4D4"/>
                          </a:solidFill>
                          <a:latin typeface="Cambria Math" panose="02040503050406030204" pitchFamily="18" charset="0"/>
                        </a:rPr>
                        <m:t>∗</m:t>
                      </m:r>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𝒙</m:t>
                          </m:r>
                        </m:e>
                        <m:sub>
                          <m:r>
                            <a:rPr lang="en-US" sz="4400" b="1" i="1" dirty="0" smtClean="0">
                              <a:solidFill>
                                <a:srgbClr val="D4D4D4"/>
                              </a:solidFill>
                              <a:latin typeface="Cambria Math" panose="02040503050406030204" pitchFamily="18" charset="0"/>
                            </a:rPr>
                            <m:t>𝒏</m:t>
                          </m:r>
                        </m:sub>
                      </m:sSub>
                      <m:r>
                        <a:rPr lang="en-US" sz="4400" b="1" i="1" dirty="0" smtClean="0">
                          <a:solidFill>
                            <a:srgbClr val="D4D4D4"/>
                          </a:solidFill>
                          <a:latin typeface="Cambria Math" panose="02040503050406030204" pitchFamily="18" charset="0"/>
                        </a:rPr>
                        <m:t>+</m:t>
                      </m:r>
                      <m:r>
                        <a:rPr lang="en-US" sz="4400" b="1" i="1" dirty="0" smtClean="0">
                          <a:solidFill>
                            <a:srgbClr val="D4D4D4"/>
                          </a:solidFill>
                          <a:latin typeface="Cambria Math" panose="02040503050406030204" pitchFamily="18" charset="0"/>
                        </a:rPr>
                        <m:t>𝒃</m:t>
                      </m:r>
                      <m:r>
                        <a:rPr lang="en-US" sz="4400" b="1" i="1" dirty="0" smtClean="0">
                          <a:solidFill>
                            <a:srgbClr val="D4D4D4"/>
                          </a:solidFill>
                          <a:latin typeface="Cambria Math" panose="02040503050406030204" pitchFamily="18" charset="0"/>
                        </a:rPr>
                        <m:t> </m:t>
                      </m:r>
                    </m:oMath>
                  </m:oMathPara>
                </a14:m>
                <a:endParaRPr lang="en-US" sz="4400" b="1" dirty="0">
                  <a:solidFill>
                    <a:srgbClr val="D4D4D4"/>
                  </a:solidFill>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CB88B36A-96DC-487E-BE21-4DBCD218FEC3}"/>
                  </a:ext>
                </a:extLst>
              </p:cNvPr>
              <p:cNvSpPr txBox="1">
                <a:spLocks noRot="1" noChangeAspect="1" noMove="1" noResize="1" noEditPoints="1" noAdjustHandles="1" noChangeArrowheads="1" noChangeShapeType="1" noTextEdit="1"/>
              </p:cNvSpPr>
              <p:nvPr/>
            </p:nvSpPr>
            <p:spPr>
              <a:xfrm>
                <a:off x="882500" y="3044279"/>
                <a:ext cx="10426996" cy="769441"/>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4552988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88B36A-96DC-487E-BE21-4DBCD218FEC3}"/>
                  </a:ext>
                </a:extLst>
              </p:cNvPr>
              <p:cNvSpPr txBox="1"/>
              <p:nvPr/>
            </p:nvSpPr>
            <p:spPr>
              <a:xfrm>
                <a:off x="882502" y="3044279"/>
                <a:ext cx="10426996" cy="769441"/>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acc>
                        <m:accPr>
                          <m:chr m:val="̂"/>
                          <m:ctrlPr>
                            <a:rPr lang="en-US" sz="4400" b="1" i="1" dirty="0" smtClean="0">
                              <a:solidFill>
                                <a:srgbClr val="D4D4D4"/>
                              </a:solidFill>
                              <a:latin typeface="Cambria Math" panose="02040503050406030204" pitchFamily="18" charset="0"/>
                            </a:rPr>
                          </m:ctrlPr>
                        </m:accPr>
                        <m:e>
                          <m:r>
                            <a:rPr lang="en-US" sz="4400" b="1" i="1" dirty="0">
                              <a:solidFill>
                                <a:srgbClr val="D4D4D4"/>
                              </a:solidFill>
                              <a:latin typeface="Cambria Math" panose="02040503050406030204" pitchFamily="18" charset="0"/>
                            </a:rPr>
                            <m:t>𝒚</m:t>
                          </m:r>
                        </m:e>
                      </m:acc>
                      <m:r>
                        <a:rPr lang="en-US" sz="4400" b="1" i="1" dirty="0" smtClean="0">
                          <a:solidFill>
                            <a:srgbClr val="D4D4D4"/>
                          </a:solidFill>
                          <a:latin typeface="Cambria Math" panose="02040503050406030204" pitchFamily="18" charset="0"/>
                        </a:rPr>
                        <m:t>=</m:t>
                      </m:r>
                      <m:r>
                        <a:rPr lang="en-US" sz="4400" b="1" i="1" dirty="0" smtClean="0">
                          <a:solidFill>
                            <a:srgbClr val="D4D4D4"/>
                          </a:solidFill>
                          <a:latin typeface="Cambria Math" panose="02040503050406030204" pitchFamily="18" charset="0"/>
                        </a:rPr>
                        <m:t>𝒘</m:t>
                      </m:r>
                      <m:r>
                        <a:rPr lang="en-US" sz="4400" b="1" i="1" dirty="0" smtClean="0">
                          <a:solidFill>
                            <a:srgbClr val="D4D4D4"/>
                          </a:solidFill>
                          <a:latin typeface="Cambria Math" panose="02040503050406030204" pitchFamily="18" charset="0"/>
                          <a:ea typeface="Cambria Math" panose="02040503050406030204" pitchFamily="18" charset="0"/>
                        </a:rPr>
                        <m:t>⋅</m:t>
                      </m:r>
                      <m:r>
                        <a:rPr lang="en-US" sz="4400" b="1" i="1" dirty="0" smtClean="0">
                          <a:solidFill>
                            <a:srgbClr val="D4D4D4"/>
                          </a:solidFill>
                          <a:latin typeface="Cambria Math" panose="02040503050406030204" pitchFamily="18" charset="0"/>
                        </a:rPr>
                        <m:t>𝒙</m:t>
                      </m:r>
                      <m:r>
                        <a:rPr lang="en-US" sz="4400" b="1" i="1" dirty="0" smtClean="0">
                          <a:solidFill>
                            <a:srgbClr val="D4D4D4"/>
                          </a:solidFill>
                          <a:latin typeface="Cambria Math" panose="02040503050406030204" pitchFamily="18" charset="0"/>
                        </a:rPr>
                        <m:t>+</m:t>
                      </m:r>
                      <m:r>
                        <a:rPr lang="en-US" sz="4400" b="1" i="1" dirty="0" smtClean="0">
                          <a:solidFill>
                            <a:srgbClr val="D4D4D4"/>
                          </a:solidFill>
                          <a:latin typeface="Cambria Math" panose="02040503050406030204" pitchFamily="18" charset="0"/>
                        </a:rPr>
                        <m:t>𝒃</m:t>
                      </m:r>
                      <m:r>
                        <a:rPr lang="en-US" sz="4400" b="1" i="1" dirty="0" smtClean="0">
                          <a:solidFill>
                            <a:srgbClr val="D4D4D4"/>
                          </a:solidFill>
                          <a:latin typeface="Cambria Math" panose="02040503050406030204" pitchFamily="18" charset="0"/>
                        </a:rPr>
                        <m:t> </m:t>
                      </m:r>
                    </m:oMath>
                  </m:oMathPara>
                </a14:m>
                <a:endParaRPr lang="en-US" sz="4400" b="1" dirty="0">
                  <a:solidFill>
                    <a:srgbClr val="D4D4D4"/>
                  </a:solidFill>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CB88B36A-96DC-487E-BE21-4DBCD218FEC3}"/>
                  </a:ext>
                </a:extLst>
              </p:cNvPr>
              <p:cNvSpPr txBox="1">
                <a:spLocks noRot="1" noChangeAspect="1" noMove="1" noResize="1" noEditPoints="1" noAdjustHandles="1" noChangeArrowheads="1" noChangeShapeType="1" noTextEdit="1"/>
              </p:cNvSpPr>
              <p:nvPr/>
            </p:nvSpPr>
            <p:spPr>
              <a:xfrm>
                <a:off x="882502" y="3044279"/>
                <a:ext cx="10426996" cy="769441"/>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53021575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88B36A-96DC-487E-BE21-4DBCD218FEC3}"/>
                  </a:ext>
                </a:extLst>
              </p:cNvPr>
              <p:cNvSpPr txBox="1"/>
              <p:nvPr/>
            </p:nvSpPr>
            <p:spPr>
              <a:xfrm>
                <a:off x="882500" y="1657317"/>
                <a:ext cx="10426996" cy="769441"/>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acc>
                        <m:accPr>
                          <m:chr m:val="̂"/>
                          <m:ctrlPr>
                            <a:rPr lang="en-US" sz="4400" b="1" i="1" dirty="0" smtClean="0">
                              <a:solidFill>
                                <a:srgbClr val="D4D4D4"/>
                              </a:solidFill>
                              <a:latin typeface="Cambria Math" panose="02040503050406030204" pitchFamily="18" charset="0"/>
                            </a:rPr>
                          </m:ctrlPr>
                        </m:accPr>
                        <m:e>
                          <m:r>
                            <a:rPr lang="en-US" sz="4400" b="1" i="1" dirty="0">
                              <a:solidFill>
                                <a:srgbClr val="D4D4D4"/>
                              </a:solidFill>
                              <a:latin typeface="Cambria Math" panose="02040503050406030204" pitchFamily="18" charset="0"/>
                            </a:rPr>
                            <m:t>𝒚</m:t>
                          </m:r>
                        </m:e>
                      </m:acc>
                      <m:r>
                        <a:rPr lang="en-US" sz="4400" b="1" i="1" dirty="0" smtClean="0">
                          <a:solidFill>
                            <a:srgbClr val="D4D4D4"/>
                          </a:solidFill>
                          <a:latin typeface="Cambria Math" panose="02040503050406030204" pitchFamily="18" charset="0"/>
                        </a:rPr>
                        <m:t>=</m:t>
                      </m:r>
                      <m:r>
                        <a:rPr lang="en-US" sz="4400" b="1" i="1" dirty="0" smtClean="0">
                          <a:solidFill>
                            <a:srgbClr val="D4D4D4"/>
                          </a:solidFill>
                          <a:latin typeface="Cambria Math" panose="02040503050406030204" pitchFamily="18" charset="0"/>
                        </a:rPr>
                        <m:t>𝒘</m:t>
                      </m:r>
                      <m:r>
                        <a:rPr lang="en-US" sz="4400" b="1" i="1" dirty="0" smtClean="0">
                          <a:solidFill>
                            <a:srgbClr val="D4D4D4"/>
                          </a:solidFill>
                          <a:latin typeface="Cambria Math" panose="02040503050406030204" pitchFamily="18" charset="0"/>
                          <a:ea typeface="Cambria Math" panose="02040503050406030204" pitchFamily="18" charset="0"/>
                        </a:rPr>
                        <m:t>⋅</m:t>
                      </m:r>
                      <m:r>
                        <a:rPr lang="en-US" sz="4400" b="1" i="1" dirty="0" smtClean="0">
                          <a:solidFill>
                            <a:srgbClr val="D4D4D4"/>
                          </a:solidFill>
                          <a:latin typeface="Cambria Math" panose="02040503050406030204" pitchFamily="18" charset="0"/>
                        </a:rPr>
                        <m:t>𝒙</m:t>
                      </m:r>
                      <m:r>
                        <a:rPr lang="en-US" sz="4400" b="1" i="1" dirty="0" smtClean="0">
                          <a:solidFill>
                            <a:srgbClr val="D4D4D4"/>
                          </a:solidFill>
                          <a:latin typeface="Cambria Math" panose="02040503050406030204" pitchFamily="18" charset="0"/>
                        </a:rPr>
                        <m:t>+</m:t>
                      </m:r>
                      <m:r>
                        <a:rPr lang="en-US" sz="4400" b="1" i="1" dirty="0" smtClean="0">
                          <a:solidFill>
                            <a:srgbClr val="D4D4D4"/>
                          </a:solidFill>
                          <a:latin typeface="Cambria Math" panose="02040503050406030204" pitchFamily="18" charset="0"/>
                        </a:rPr>
                        <m:t>𝒃</m:t>
                      </m:r>
                      <m:r>
                        <a:rPr lang="en-US" sz="4400" b="1" i="1" dirty="0" smtClean="0">
                          <a:solidFill>
                            <a:srgbClr val="D4D4D4"/>
                          </a:solidFill>
                          <a:latin typeface="Cambria Math" panose="02040503050406030204" pitchFamily="18" charset="0"/>
                        </a:rPr>
                        <m:t> </m:t>
                      </m:r>
                    </m:oMath>
                  </m:oMathPara>
                </a14:m>
                <a:endParaRPr lang="en-US" sz="4400" b="1" dirty="0">
                  <a:solidFill>
                    <a:srgbClr val="D4D4D4"/>
                  </a:solidFill>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CB88B36A-96DC-487E-BE21-4DBCD218FEC3}"/>
                  </a:ext>
                </a:extLst>
              </p:cNvPr>
              <p:cNvSpPr txBox="1">
                <a:spLocks noRot="1" noChangeAspect="1" noMove="1" noResize="1" noEditPoints="1" noAdjustHandles="1" noChangeArrowheads="1" noChangeShapeType="1" noTextEdit="1"/>
              </p:cNvSpPr>
              <p:nvPr/>
            </p:nvSpPr>
            <p:spPr>
              <a:xfrm>
                <a:off x="882500" y="1657317"/>
                <a:ext cx="10426996" cy="769441"/>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CA17CE-2758-4905-A522-45949007DF38}"/>
                  </a:ext>
                </a:extLst>
              </p:cNvPr>
              <p:cNvSpPr txBox="1"/>
              <p:nvPr/>
            </p:nvSpPr>
            <p:spPr>
              <a:xfrm>
                <a:off x="2191583" y="3253196"/>
                <a:ext cx="7808829" cy="2356094"/>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r>
                        <a:rPr lang="en-US" sz="4400" b="1" i="1" dirty="0" smtClean="0">
                          <a:solidFill>
                            <a:srgbClr val="D4D4D4"/>
                          </a:solidFill>
                          <a:latin typeface="Cambria Math" panose="02040503050406030204" pitchFamily="18" charset="0"/>
                        </a:rPr>
                        <m:t>𝒘</m:t>
                      </m:r>
                      <m:r>
                        <a:rPr lang="en-US" sz="4400" b="1" i="1" dirty="0" smtClean="0">
                          <a:solidFill>
                            <a:srgbClr val="D4D4D4"/>
                          </a:solidFill>
                          <a:latin typeface="Cambria Math" panose="02040503050406030204" pitchFamily="18" charset="0"/>
                        </a:rPr>
                        <m:t>=</m:t>
                      </m:r>
                      <m:d>
                        <m:dPr>
                          <m:begChr m:val="["/>
                          <m:endChr m:val="]"/>
                          <m:ctrlPr>
                            <a:rPr lang="en-US" sz="4400" b="1" i="1" dirty="0" smtClean="0">
                              <a:solidFill>
                                <a:srgbClr val="D4D4D4"/>
                              </a:solidFill>
                              <a:latin typeface="Cambria Math" panose="02040503050406030204" pitchFamily="18" charset="0"/>
                            </a:rPr>
                          </m:ctrlPr>
                        </m:dPr>
                        <m:e>
                          <m:eqArr>
                            <m:eqArrPr>
                              <m:ctrlPr>
                                <a:rPr lang="en-US" sz="4400" b="1" i="1" dirty="0">
                                  <a:solidFill>
                                    <a:srgbClr val="D4D4D4"/>
                                  </a:solidFill>
                                  <a:latin typeface="Cambria Math" panose="02040503050406030204" pitchFamily="18" charset="0"/>
                                </a:rPr>
                              </m:ctrlPr>
                            </m:eqArrPr>
                            <m:e>
                              <m:m>
                                <m:mPr>
                                  <m:mcs>
                                    <m:mc>
                                      <m:mcPr>
                                        <m:count m:val="1"/>
                                        <m:mcJc m:val="center"/>
                                      </m:mcPr>
                                    </m:mc>
                                  </m:mcs>
                                  <m:ctrlPr>
                                    <a:rPr lang="en-US" sz="4400" b="1" i="1" dirty="0">
                                      <a:solidFill>
                                        <a:srgbClr val="D4D4D4"/>
                                      </a:solidFill>
                                      <a:latin typeface="Cambria Math" panose="02040503050406030204" pitchFamily="18" charset="0"/>
                                    </a:rPr>
                                  </m:ctrlPr>
                                </m:mPr>
                                <m:mr>
                                  <m:e>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a:solidFill>
                                              <a:srgbClr val="D4D4D4"/>
                                            </a:solidFill>
                                            <a:latin typeface="Cambria Math" panose="02040503050406030204" pitchFamily="18" charset="0"/>
                                          </a:rPr>
                                          <m:t>𝟏</m:t>
                                        </m:r>
                                      </m:sub>
                                    </m:sSub>
                                  </m:e>
                                </m:mr>
                                <m:mr>
                                  <m:e>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a:solidFill>
                                              <a:srgbClr val="D4D4D4"/>
                                            </a:solidFill>
                                            <a:latin typeface="Cambria Math" panose="02040503050406030204" pitchFamily="18" charset="0"/>
                                          </a:rPr>
                                          <m:t>𝟐</m:t>
                                        </m:r>
                                      </m:sub>
                                    </m:sSub>
                                  </m:e>
                                </m:mr>
                                <m:mr>
                                  <m:e>
                                    <m:r>
                                      <a:rPr lang="en-US" sz="4400" b="1" i="1" dirty="0" smtClean="0">
                                        <a:solidFill>
                                          <a:srgbClr val="D4D4D4"/>
                                        </a:solidFill>
                                        <a:latin typeface="Cambria Math" panose="02040503050406030204" pitchFamily="18" charset="0"/>
                                      </a:rPr>
                                      <m:t>⋮</m:t>
                                    </m:r>
                                  </m:e>
                                </m:mr>
                              </m:m>
                            </m:e>
                            <m:e>
                              <m:sSub>
                                <m:sSubPr>
                                  <m:ctrlPr>
                                    <a:rPr lang="en-US" sz="4400" b="1" i="1" dirty="0" smtClean="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smtClean="0">
                                      <a:solidFill>
                                        <a:srgbClr val="D4D4D4"/>
                                      </a:solidFill>
                                      <a:latin typeface="Cambria Math" panose="02040503050406030204" pitchFamily="18" charset="0"/>
                                    </a:rPr>
                                    <m:t>𝒏</m:t>
                                  </m:r>
                                </m:sub>
                              </m:sSub>
                            </m:e>
                          </m:eqArr>
                        </m:e>
                      </m:d>
                      <m:r>
                        <a:rPr lang="en-US" sz="4400" b="1" i="1" dirty="0" smtClean="0">
                          <a:solidFill>
                            <a:srgbClr val="D4D4D4"/>
                          </a:solidFill>
                          <a:latin typeface="Cambria Math" panose="02040503050406030204" pitchFamily="18" charset="0"/>
                        </a:rPr>
                        <m:t>,   </m:t>
                      </m:r>
                      <m:r>
                        <a:rPr lang="en-US" sz="4400" b="1" i="1" dirty="0" smtClean="0">
                          <a:solidFill>
                            <a:srgbClr val="D4D4D4"/>
                          </a:solidFill>
                          <a:latin typeface="Cambria Math" panose="02040503050406030204" pitchFamily="18" charset="0"/>
                        </a:rPr>
                        <m:t>𝒙</m:t>
                      </m:r>
                      <m:r>
                        <a:rPr lang="en-US" sz="4400" b="1" i="1" dirty="0" smtClean="0">
                          <a:solidFill>
                            <a:srgbClr val="D4D4D4"/>
                          </a:solidFill>
                          <a:latin typeface="Cambria Math" panose="02040503050406030204" pitchFamily="18" charset="0"/>
                        </a:rPr>
                        <m:t>=</m:t>
                      </m:r>
                      <m:d>
                        <m:dPr>
                          <m:begChr m:val="["/>
                          <m:endChr m:val="]"/>
                          <m:ctrlPr>
                            <a:rPr lang="en-US" sz="4400" b="1" i="1" dirty="0">
                              <a:solidFill>
                                <a:srgbClr val="D4D4D4"/>
                              </a:solidFill>
                              <a:latin typeface="Cambria Math" panose="02040503050406030204" pitchFamily="18" charset="0"/>
                            </a:rPr>
                          </m:ctrlPr>
                        </m:dPr>
                        <m:e>
                          <m:eqArr>
                            <m:eqArrPr>
                              <m:ctrlPr>
                                <a:rPr lang="en-US" sz="4400" b="1" i="1" dirty="0">
                                  <a:solidFill>
                                    <a:srgbClr val="D4D4D4"/>
                                  </a:solidFill>
                                  <a:latin typeface="Cambria Math" panose="02040503050406030204" pitchFamily="18" charset="0"/>
                                </a:rPr>
                              </m:ctrlPr>
                            </m:eqArrPr>
                            <m:e>
                              <m:m>
                                <m:mPr>
                                  <m:mcs>
                                    <m:mc>
                                      <m:mcPr>
                                        <m:count m:val="1"/>
                                        <m:mcJc m:val="center"/>
                                      </m:mcPr>
                                    </m:mc>
                                  </m:mcs>
                                  <m:ctrlPr>
                                    <a:rPr lang="en-US" sz="4400" b="1" i="1" dirty="0">
                                      <a:solidFill>
                                        <a:srgbClr val="D4D4D4"/>
                                      </a:solidFill>
                                      <a:latin typeface="Cambria Math" panose="02040503050406030204" pitchFamily="18" charset="0"/>
                                    </a:rPr>
                                  </m:ctrlPr>
                                </m:mPr>
                                <m:mr>
                                  <m:e>
                                    <m:sSub>
                                      <m:sSubPr>
                                        <m:ctrlPr>
                                          <a:rPr lang="en-US" sz="4400" b="1" i="1" dirty="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𝒙</m:t>
                                        </m:r>
                                      </m:e>
                                      <m:sub>
                                        <m:r>
                                          <a:rPr lang="en-US" sz="4400" b="1" i="1" dirty="0">
                                            <a:solidFill>
                                              <a:srgbClr val="D4D4D4"/>
                                            </a:solidFill>
                                            <a:latin typeface="Cambria Math" panose="02040503050406030204" pitchFamily="18" charset="0"/>
                                          </a:rPr>
                                          <m:t>𝟏</m:t>
                                        </m:r>
                                      </m:sub>
                                    </m:sSub>
                                  </m:e>
                                </m:mr>
                                <m:mr>
                                  <m:e>
                                    <m:sSub>
                                      <m:sSubPr>
                                        <m:ctrlPr>
                                          <a:rPr lang="en-US" sz="4400" b="1" i="1" dirty="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𝒙</m:t>
                                        </m:r>
                                      </m:e>
                                      <m:sub>
                                        <m:r>
                                          <a:rPr lang="en-US" sz="4400" b="1" i="1" dirty="0">
                                            <a:solidFill>
                                              <a:srgbClr val="D4D4D4"/>
                                            </a:solidFill>
                                            <a:latin typeface="Cambria Math" panose="02040503050406030204" pitchFamily="18" charset="0"/>
                                          </a:rPr>
                                          <m:t>𝟐</m:t>
                                        </m:r>
                                      </m:sub>
                                    </m:sSub>
                                  </m:e>
                                </m:mr>
                                <m:mr>
                                  <m:e>
                                    <m:r>
                                      <a:rPr lang="en-US" sz="4400" b="1" i="1" dirty="0">
                                        <a:solidFill>
                                          <a:srgbClr val="D4D4D4"/>
                                        </a:solidFill>
                                        <a:latin typeface="Cambria Math" panose="02040503050406030204" pitchFamily="18" charset="0"/>
                                      </a:rPr>
                                      <m:t>⋮</m:t>
                                    </m:r>
                                  </m:e>
                                </m:mr>
                              </m:m>
                            </m:e>
                            <m:e>
                              <m:sSub>
                                <m:sSubPr>
                                  <m:ctrlPr>
                                    <a:rPr lang="en-US" sz="4400" b="1" i="1" dirty="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𝒙</m:t>
                                  </m:r>
                                </m:e>
                                <m:sub>
                                  <m:r>
                                    <a:rPr lang="en-US" sz="4400" b="1" i="1" dirty="0">
                                      <a:solidFill>
                                        <a:srgbClr val="D4D4D4"/>
                                      </a:solidFill>
                                      <a:latin typeface="Cambria Math" panose="02040503050406030204" pitchFamily="18" charset="0"/>
                                    </a:rPr>
                                    <m:t>𝒏</m:t>
                                  </m:r>
                                </m:sub>
                              </m:sSub>
                            </m:e>
                          </m:eqArr>
                        </m:e>
                      </m:d>
                    </m:oMath>
                  </m:oMathPara>
                </a14:m>
                <a:endParaRPr lang="ar-EG" sz="4400" b="1" i="1" dirty="0">
                  <a:solidFill>
                    <a:srgbClr val="D4D4D4"/>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E7CA17CE-2758-4905-A522-45949007DF38}"/>
                  </a:ext>
                </a:extLst>
              </p:cNvPr>
              <p:cNvSpPr txBox="1">
                <a:spLocks noRot="1" noChangeAspect="1" noMove="1" noResize="1" noEditPoints="1" noAdjustHandles="1" noChangeArrowheads="1" noChangeShapeType="1" noTextEdit="1"/>
              </p:cNvSpPr>
              <p:nvPr/>
            </p:nvSpPr>
            <p:spPr>
              <a:xfrm>
                <a:off x="2191583" y="3253196"/>
                <a:ext cx="7808829" cy="2356094"/>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175450578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88B36A-96DC-487E-BE21-4DBCD218FEC3}"/>
                  </a:ext>
                </a:extLst>
              </p:cNvPr>
              <p:cNvSpPr txBox="1"/>
              <p:nvPr/>
            </p:nvSpPr>
            <p:spPr>
              <a:xfrm>
                <a:off x="685800" y="1657317"/>
                <a:ext cx="10820399" cy="769441"/>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acc>
                        <m:accPr>
                          <m:chr m:val="̂"/>
                          <m:ctrlPr>
                            <a:rPr lang="en-US" sz="4400" b="1" i="1" dirty="0" smtClean="0">
                              <a:solidFill>
                                <a:srgbClr val="D4D4D4"/>
                              </a:solidFill>
                              <a:latin typeface="Cambria Math" panose="02040503050406030204" pitchFamily="18" charset="0"/>
                            </a:rPr>
                          </m:ctrlPr>
                        </m:accPr>
                        <m:e>
                          <m:r>
                            <a:rPr lang="en-US" sz="4400" b="1" i="1" dirty="0">
                              <a:solidFill>
                                <a:srgbClr val="D4D4D4"/>
                              </a:solidFill>
                              <a:latin typeface="Cambria Math" panose="02040503050406030204" pitchFamily="18" charset="0"/>
                            </a:rPr>
                            <m:t>𝒚</m:t>
                          </m:r>
                        </m:e>
                      </m:acc>
                      <m:r>
                        <a:rPr lang="en-US" sz="4400" b="1" i="1" dirty="0" smtClean="0">
                          <a:solidFill>
                            <a:srgbClr val="D4D4D4"/>
                          </a:solidFill>
                          <a:latin typeface="Cambria Math" panose="02040503050406030204" pitchFamily="18" charset="0"/>
                        </a:rPr>
                        <m:t>=</m:t>
                      </m:r>
                      <m:r>
                        <a:rPr lang="en-US" sz="4400" b="1" i="1" dirty="0" smtClean="0">
                          <a:solidFill>
                            <a:srgbClr val="D4D4D4"/>
                          </a:solidFill>
                          <a:latin typeface="Cambria Math" panose="02040503050406030204" pitchFamily="18" charset="0"/>
                        </a:rPr>
                        <m:t>𝒘</m:t>
                      </m:r>
                      <m:r>
                        <a:rPr lang="en-US" sz="4400" b="1" i="1" dirty="0" smtClean="0">
                          <a:solidFill>
                            <a:srgbClr val="D4D4D4"/>
                          </a:solidFill>
                          <a:latin typeface="Cambria Math" panose="02040503050406030204" pitchFamily="18" charset="0"/>
                          <a:ea typeface="Cambria Math" panose="02040503050406030204" pitchFamily="18" charset="0"/>
                        </a:rPr>
                        <m:t>⋅</m:t>
                      </m:r>
                      <m:r>
                        <a:rPr lang="en-US" sz="4400" b="1" i="1" dirty="0" smtClean="0">
                          <a:solidFill>
                            <a:srgbClr val="D4D4D4"/>
                          </a:solidFill>
                          <a:latin typeface="Cambria Math" panose="02040503050406030204" pitchFamily="18" charset="0"/>
                        </a:rPr>
                        <m:t>𝒙</m:t>
                      </m:r>
                      <m:r>
                        <a:rPr lang="en-US" sz="4400" b="1" i="1" dirty="0" smtClean="0">
                          <a:solidFill>
                            <a:srgbClr val="D4D4D4"/>
                          </a:solidFill>
                          <a:latin typeface="Cambria Math" panose="02040503050406030204" pitchFamily="18" charset="0"/>
                        </a:rPr>
                        <m:t>+</m:t>
                      </m:r>
                      <m:r>
                        <a:rPr lang="en-US" sz="4400" b="1" i="1" dirty="0" smtClean="0">
                          <a:solidFill>
                            <a:srgbClr val="D4D4D4"/>
                          </a:solidFill>
                          <a:latin typeface="Cambria Math" panose="02040503050406030204" pitchFamily="18" charset="0"/>
                        </a:rPr>
                        <m:t>𝒃</m:t>
                      </m:r>
                      <m:r>
                        <a:rPr lang="en-US" sz="4400" b="1" i="1" dirty="0" smtClean="0">
                          <a:solidFill>
                            <a:srgbClr val="D4D4D4"/>
                          </a:solidFill>
                          <a:latin typeface="Cambria Math" panose="02040503050406030204" pitchFamily="18" charset="0"/>
                        </a:rPr>
                        <m:t> </m:t>
                      </m:r>
                    </m:oMath>
                  </m:oMathPara>
                </a14:m>
                <a:endParaRPr lang="en-US" sz="4400" b="1" dirty="0">
                  <a:solidFill>
                    <a:srgbClr val="D4D4D4"/>
                  </a:solidFill>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CB88B36A-96DC-487E-BE21-4DBCD218FEC3}"/>
                  </a:ext>
                </a:extLst>
              </p:cNvPr>
              <p:cNvSpPr txBox="1">
                <a:spLocks noRot="1" noChangeAspect="1" noMove="1" noResize="1" noEditPoints="1" noAdjustHandles="1" noChangeArrowheads="1" noChangeShapeType="1" noTextEdit="1"/>
              </p:cNvSpPr>
              <p:nvPr/>
            </p:nvSpPr>
            <p:spPr>
              <a:xfrm>
                <a:off x="685800" y="1657317"/>
                <a:ext cx="10820399" cy="769441"/>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CA17CE-2758-4905-A522-45949007DF38}"/>
                  </a:ext>
                </a:extLst>
              </p:cNvPr>
              <p:cNvSpPr txBox="1"/>
              <p:nvPr/>
            </p:nvSpPr>
            <p:spPr>
              <a:xfrm>
                <a:off x="685799" y="2996774"/>
                <a:ext cx="10820400" cy="2356094"/>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r>
                        <a:rPr lang="en-US" sz="4400" b="1" i="1" dirty="0" smtClean="0">
                          <a:solidFill>
                            <a:srgbClr val="D4D4D4"/>
                          </a:solidFill>
                          <a:latin typeface="Cambria Math" panose="02040503050406030204" pitchFamily="18" charset="0"/>
                        </a:rPr>
                        <m:t>𝒘</m:t>
                      </m:r>
                      <m:r>
                        <a:rPr lang="en-US" sz="4400" b="1" i="1" dirty="0" smtClean="0">
                          <a:solidFill>
                            <a:srgbClr val="D4D4D4"/>
                          </a:solidFill>
                          <a:latin typeface="Cambria Math" panose="02040503050406030204" pitchFamily="18" charset="0"/>
                        </a:rPr>
                        <m:t>=</m:t>
                      </m:r>
                      <m:d>
                        <m:dPr>
                          <m:begChr m:val="["/>
                          <m:endChr m:val="]"/>
                          <m:ctrlPr>
                            <a:rPr lang="en-US" sz="4400" b="1" i="1" dirty="0" smtClean="0">
                              <a:solidFill>
                                <a:srgbClr val="D4D4D4"/>
                              </a:solidFill>
                              <a:latin typeface="Cambria Math" panose="02040503050406030204" pitchFamily="18" charset="0"/>
                            </a:rPr>
                          </m:ctrlPr>
                        </m:dPr>
                        <m:e>
                          <m:eqArr>
                            <m:eqArrPr>
                              <m:ctrlPr>
                                <a:rPr lang="en-US" sz="4400" b="1" i="1" dirty="0">
                                  <a:solidFill>
                                    <a:srgbClr val="D4D4D4"/>
                                  </a:solidFill>
                                  <a:latin typeface="Cambria Math" panose="02040503050406030204" pitchFamily="18" charset="0"/>
                                </a:rPr>
                              </m:ctrlPr>
                            </m:eqArrPr>
                            <m:e>
                              <m:m>
                                <m:mPr>
                                  <m:mcs>
                                    <m:mc>
                                      <m:mcPr>
                                        <m:count m:val="1"/>
                                        <m:mcJc m:val="center"/>
                                      </m:mcPr>
                                    </m:mc>
                                  </m:mcs>
                                  <m:ctrlPr>
                                    <a:rPr lang="en-US" sz="4400" b="1" i="1" dirty="0">
                                      <a:solidFill>
                                        <a:srgbClr val="D4D4D4"/>
                                      </a:solidFill>
                                      <a:latin typeface="Cambria Math" panose="02040503050406030204" pitchFamily="18" charset="0"/>
                                    </a:rPr>
                                  </m:ctrlPr>
                                </m:mPr>
                                <m:mr>
                                  <m:e>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a:solidFill>
                                              <a:srgbClr val="D4D4D4"/>
                                            </a:solidFill>
                                            <a:latin typeface="Cambria Math" panose="02040503050406030204" pitchFamily="18" charset="0"/>
                                          </a:rPr>
                                          <m:t>𝟏</m:t>
                                        </m:r>
                                      </m:sub>
                                    </m:sSub>
                                  </m:e>
                                </m:mr>
                                <m:mr>
                                  <m:e>
                                    <m:sSub>
                                      <m:sSubPr>
                                        <m:ctrlPr>
                                          <a:rPr lang="en-US" sz="4400" b="1" i="1" dirty="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a:solidFill>
                                              <a:srgbClr val="D4D4D4"/>
                                            </a:solidFill>
                                            <a:latin typeface="Cambria Math" panose="02040503050406030204" pitchFamily="18" charset="0"/>
                                          </a:rPr>
                                          <m:t>𝟐</m:t>
                                        </m:r>
                                      </m:sub>
                                    </m:sSub>
                                  </m:e>
                                </m:mr>
                                <m:mr>
                                  <m:e>
                                    <m:r>
                                      <a:rPr lang="en-US" sz="4400" b="1" i="1" dirty="0" smtClean="0">
                                        <a:solidFill>
                                          <a:srgbClr val="D4D4D4"/>
                                        </a:solidFill>
                                        <a:latin typeface="Cambria Math" panose="02040503050406030204" pitchFamily="18" charset="0"/>
                                      </a:rPr>
                                      <m:t>⋮</m:t>
                                    </m:r>
                                  </m:e>
                                </m:mr>
                              </m:m>
                            </m:e>
                            <m:e>
                              <m:sSub>
                                <m:sSubPr>
                                  <m:ctrlPr>
                                    <a:rPr lang="en-US" sz="4400" b="1" i="1" dirty="0" smtClean="0">
                                      <a:solidFill>
                                        <a:srgbClr val="D4D4D4"/>
                                      </a:solidFill>
                                      <a:latin typeface="Cambria Math" panose="02040503050406030204" pitchFamily="18" charset="0"/>
                                    </a:rPr>
                                  </m:ctrlPr>
                                </m:sSubPr>
                                <m:e>
                                  <m:r>
                                    <a:rPr lang="en-US" sz="4400" b="1" i="1" dirty="0">
                                      <a:solidFill>
                                        <a:srgbClr val="D4D4D4"/>
                                      </a:solidFill>
                                      <a:latin typeface="Cambria Math" panose="02040503050406030204" pitchFamily="18" charset="0"/>
                                    </a:rPr>
                                    <m:t>𝒘</m:t>
                                  </m:r>
                                </m:e>
                                <m:sub>
                                  <m:r>
                                    <a:rPr lang="en-US" sz="4400" b="1" i="1" dirty="0" smtClean="0">
                                      <a:solidFill>
                                        <a:srgbClr val="D4D4D4"/>
                                      </a:solidFill>
                                      <a:latin typeface="Cambria Math" panose="02040503050406030204" pitchFamily="18" charset="0"/>
                                    </a:rPr>
                                    <m:t>𝒏</m:t>
                                  </m:r>
                                </m:sub>
                              </m:sSub>
                            </m:e>
                          </m:eqArr>
                        </m:e>
                      </m:d>
                      <m:r>
                        <a:rPr lang="en-US" sz="4400" b="1" i="1" dirty="0" smtClean="0">
                          <a:solidFill>
                            <a:srgbClr val="D4D4D4"/>
                          </a:solidFill>
                          <a:latin typeface="Cambria Math" panose="02040503050406030204" pitchFamily="18" charset="0"/>
                        </a:rPr>
                        <m:t>,   </m:t>
                      </m:r>
                      <m:r>
                        <a:rPr lang="en-US" sz="4400" b="1" i="1" dirty="0" smtClean="0">
                          <a:solidFill>
                            <a:srgbClr val="D4D4D4"/>
                          </a:solidFill>
                          <a:latin typeface="Cambria Math" panose="02040503050406030204" pitchFamily="18" charset="0"/>
                        </a:rPr>
                        <m:t>𝒙</m:t>
                      </m:r>
                      <m:r>
                        <a:rPr lang="en-US" sz="4400" b="1" i="1" dirty="0" smtClean="0">
                          <a:solidFill>
                            <a:srgbClr val="D4D4D4"/>
                          </a:solidFill>
                          <a:latin typeface="Cambria Math" panose="02040503050406030204" pitchFamily="18" charset="0"/>
                        </a:rPr>
                        <m:t>=</m:t>
                      </m:r>
                      <m:d>
                        <m:dPr>
                          <m:begChr m:val="["/>
                          <m:endChr m:val="]"/>
                          <m:ctrlPr>
                            <a:rPr lang="en-US" sz="4400" b="1" i="1" dirty="0">
                              <a:solidFill>
                                <a:srgbClr val="D4D4D4"/>
                              </a:solidFill>
                              <a:latin typeface="Cambria Math" panose="02040503050406030204" pitchFamily="18" charset="0"/>
                            </a:rPr>
                          </m:ctrlPr>
                        </m:dPr>
                        <m:e>
                          <m:eqArr>
                            <m:eqArrPr>
                              <m:ctrlPr>
                                <a:rPr lang="en-US" sz="4400" b="1" i="1" dirty="0">
                                  <a:solidFill>
                                    <a:srgbClr val="D4D4D4"/>
                                  </a:solidFill>
                                  <a:latin typeface="Cambria Math" panose="02040503050406030204" pitchFamily="18" charset="0"/>
                                </a:rPr>
                              </m:ctrlPr>
                            </m:eqArrPr>
                            <m:e>
                              <m:m>
                                <m:mPr>
                                  <m:mcs>
                                    <m:mc>
                                      <m:mcPr>
                                        <m:count m:val="1"/>
                                        <m:mcJc m:val="center"/>
                                      </m:mcPr>
                                    </m:mc>
                                  </m:mcs>
                                  <m:ctrlPr>
                                    <a:rPr lang="en-US" sz="4400" b="1" i="1" dirty="0">
                                      <a:solidFill>
                                        <a:srgbClr val="D4D4D4"/>
                                      </a:solidFill>
                                      <a:latin typeface="Cambria Math" panose="02040503050406030204" pitchFamily="18" charset="0"/>
                                    </a:rPr>
                                  </m:ctrlPr>
                                </m:mPr>
                                <m:mr>
                                  <m:e>
                                    <m:sSub>
                                      <m:sSubPr>
                                        <m:ctrlPr>
                                          <a:rPr lang="en-US" sz="4400" b="1" i="1" dirty="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𝒙</m:t>
                                        </m:r>
                                      </m:e>
                                      <m:sub>
                                        <m:r>
                                          <a:rPr lang="en-US" sz="4400" b="1" i="1" dirty="0">
                                            <a:solidFill>
                                              <a:srgbClr val="D4D4D4"/>
                                            </a:solidFill>
                                            <a:latin typeface="Cambria Math" panose="02040503050406030204" pitchFamily="18" charset="0"/>
                                          </a:rPr>
                                          <m:t>𝟏</m:t>
                                        </m:r>
                                      </m:sub>
                                    </m:sSub>
                                  </m:e>
                                </m:mr>
                                <m:mr>
                                  <m:e>
                                    <m:sSub>
                                      <m:sSubPr>
                                        <m:ctrlPr>
                                          <a:rPr lang="en-US" sz="4400" b="1" i="1" dirty="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𝒙</m:t>
                                        </m:r>
                                      </m:e>
                                      <m:sub>
                                        <m:r>
                                          <a:rPr lang="en-US" sz="4400" b="1" i="1" dirty="0">
                                            <a:solidFill>
                                              <a:srgbClr val="D4D4D4"/>
                                            </a:solidFill>
                                            <a:latin typeface="Cambria Math" panose="02040503050406030204" pitchFamily="18" charset="0"/>
                                          </a:rPr>
                                          <m:t>𝟐</m:t>
                                        </m:r>
                                      </m:sub>
                                    </m:sSub>
                                  </m:e>
                                </m:mr>
                                <m:mr>
                                  <m:e>
                                    <m:r>
                                      <a:rPr lang="en-US" sz="4400" b="1" i="1" dirty="0">
                                        <a:solidFill>
                                          <a:srgbClr val="D4D4D4"/>
                                        </a:solidFill>
                                        <a:latin typeface="Cambria Math" panose="02040503050406030204" pitchFamily="18" charset="0"/>
                                      </a:rPr>
                                      <m:t>⋮</m:t>
                                    </m:r>
                                  </m:e>
                                </m:mr>
                              </m:m>
                            </m:e>
                            <m:e>
                              <m:sSub>
                                <m:sSubPr>
                                  <m:ctrlPr>
                                    <a:rPr lang="en-US" sz="4400" b="1" i="1" dirty="0">
                                      <a:solidFill>
                                        <a:srgbClr val="D4D4D4"/>
                                      </a:solidFill>
                                      <a:latin typeface="Cambria Math" panose="02040503050406030204" pitchFamily="18" charset="0"/>
                                    </a:rPr>
                                  </m:ctrlPr>
                                </m:sSubPr>
                                <m:e>
                                  <m:r>
                                    <a:rPr lang="en-US" sz="4400" b="1" i="1" dirty="0" smtClean="0">
                                      <a:solidFill>
                                        <a:srgbClr val="D4D4D4"/>
                                      </a:solidFill>
                                      <a:latin typeface="Cambria Math" panose="02040503050406030204" pitchFamily="18" charset="0"/>
                                    </a:rPr>
                                    <m:t>𝒙</m:t>
                                  </m:r>
                                </m:e>
                                <m:sub>
                                  <m:r>
                                    <a:rPr lang="en-US" sz="4400" b="1" i="1" dirty="0">
                                      <a:solidFill>
                                        <a:srgbClr val="D4D4D4"/>
                                      </a:solidFill>
                                      <a:latin typeface="Cambria Math" panose="02040503050406030204" pitchFamily="18" charset="0"/>
                                    </a:rPr>
                                    <m:t>𝒏</m:t>
                                  </m:r>
                                </m:sub>
                              </m:sSub>
                            </m:e>
                          </m:eqArr>
                        </m:e>
                      </m:d>
                    </m:oMath>
                  </m:oMathPara>
                </a14:m>
                <a:endParaRPr lang="ar-EG" sz="4400" b="1" i="1" dirty="0">
                  <a:solidFill>
                    <a:srgbClr val="D4D4D4"/>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E7CA17CE-2758-4905-A522-45949007DF38}"/>
                  </a:ext>
                </a:extLst>
              </p:cNvPr>
              <p:cNvSpPr txBox="1">
                <a:spLocks noRot="1" noChangeAspect="1" noMove="1" noResize="1" noEditPoints="1" noAdjustHandles="1" noChangeArrowheads="1" noChangeShapeType="1" noTextEdit="1"/>
              </p:cNvSpPr>
              <p:nvPr/>
            </p:nvSpPr>
            <p:spPr>
              <a:xfrm>
                <a:off x="685799" y="2996774"/>
                <a:ext cx="10820400" cy="2356094"/>
              </a:xfrm>
              <a:prstGeom prst="rect">
                <a:avLst/>
              </a:prstGeom>
              <a:blipFill>
                <a:blip r:embed="rId5"/>
                <a:stretch>
                  <a:fillRect/>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93B24B27-9B22-4B9C-AA72-E3B10420E9D6}"/>
              </a:ext>
            </a:extLst>
          </p:cNvPr>
          <p:cNvSpPr txBox="1"/>
          <p:nvPr/>
        </p:nvSpPr>
        <p:spPr>
          <a:xfrm>
            <a:off x="685799" y="5648313"/>
            <a:ext cx="10820399" cy="769441"/>
          </a:xfrm>
          <a:prstGeom prst="rect">
            <a:avLst/>
          </a:prstGeom>
          <a:noFill/>
        </p:spPr>
        <p:txBody>
          <a:bodyPr wrap="square">
            <a:spAutoFit/>
          </a:bodyPr>
          <a:lstStyle/>
          <a:p>
            <a:pPr algn="ctr"/>
            <a:r>
              <a:rPr lang="en-US" sz="4400" b="0" dirty="0">
                <a:solidFill>
                  <a:srgbClr val="4EC9B0"/>
                </a:solidFill>
                <a:effectLst/>
                <a:latin typeface="Consolas" panose="020B0609020204030204" pitchFamily="49" charset="0"/>
              </a:rPr>
              <a:t>np</a:t>
            </a:r>
            <a:r>
              <a:rPr lang="en-US" sz="4400" b="0" dirty="0">
                <a:solidFill>
                  <a:srgbClr val="D4D4D4"/>
                </a:solidFill>
                <a:effectLst/>
                <a:latin typeface="Consolas" panose="020B0609020204030204" pitchFamily="49" charset="0"/>
              </a:rPr>
              <a:t>.</a:t>
            </a:r>
            <a:r>
              <a:rPr lang="en-US" sz="4400" b="0" dirty="0">
                <a:solidFill>
                  <a:srgbClr val="DCDCAA"/>
                </a:solidFill>
                <a:effectLst/>
                <a:latin typeface="Consolas" panose="020B0609020204030204" pitchFamily="49" charset="0"/>
              </a:rPr>
              <a:t>dot</a:t>
            </a:r>
            <a:r>
              <a:rPr lang="en-US" sz="4400" b="0" dirty="0">
                <a:solidFill>
                  <a:srgbClr val="D4D4D4"/>
                </a:solidFill>
                <a:effectLst/>
                <a:latin typeface="Consolas" panose="020B0609020204030204" pitchFamily="49" charset="0"/>
              </a:rPr>
              <a:t>(</a:t>
            </a:r>
            <a:r>
              <a:rPr lang="en-US" sz="4400" b="0" dirty="0">
                <a:solidFill>
                  <a:srgbClr val="9CDCFE"/>
                </a:solidFill>
                <a:effectLst/>
                <a:latin typeface="Consolas" panose="020B0609020204030204" pitchFamily="49" charset="0"/>
              </a:rPr>
              <a:t>w</a:t>
            </a:r>
            <a:r>
              <a:rPr lang="en-US" sz="4400" b="0" dirty="0">
                <a:solidFill>
                  <a:srgbClr val="D4D4D4"/>
                </a:solidFill>
                <a:effectLst/>
                <a:latin typeface="Consolas" panose="020B0609020204030204" pitchFamily="49" charset="0"/>
              </a:rPr>
              <a:t>, </a:t>
            </a:r>
            <a:r>
              <a:rPr lang="en-US" sz="4400" b="0" dirty="0">
                <a:solidFill>
                  <a:srgbClr val="9CDCFE"/>
                </a:solidFill>
                <a:effectLst/>
                <a:latin typeface="Consolas" panose="020B0609020204030204" pitchFamily="49" charset="0"/>
              </a:rPr>
              <a:t>x</a:t>
            </a:r>
            <a:r>
              <a:rPr lang="en-US" sz="4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7951841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Machine Learning</a:t>
            </a:r>
          </a:p>
        </p:txBody>
      </p:sp>
      <p:sp>
        <p:nvSpPr>
          <p:cNvPr id="9" name="TextBox 8">
            <a:extLst>
              <a:ext uri="{FF2B5EF4-FFF2-40B4-BE49-F238E27FC236}">
                <a16:creationId xmlns:a16="http://schemas.microsoft.com/office/drawing/2014/main" id="{83530DD8-6E2B-46EE-851B-68BE2ED1E136}"/>
              </a:ext>
            </a:extLst>
          </p:cNvPr>
          <p:cNvSpPr txBox="1"/>
          <p:nvPr/>
        </p:nvSpPr>
        <p:spPr>
          <a:xfrm>
            <a:off x="999460" y="1521294"/>
            <a:ext cx="10281683" cy="4832092"/>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rgbClr val="D4D4D4"/>
                </a:solidFill>
                <a:latin typeface="Consolas" panose="020B0609020204030204" pitchFamily="49" charset="0"/>
              </a:rPr>
              <a:t>Machine learning (ML) is the study of computer algorithms that can improve automatically through experience and by the use of data.</a:t>
            </a:r>
          </a:p>
          <a:p>
            <a:pPr marL="0" indent="0">
              <a:buNone/>
            </a:pPr>
            <a:endParaRPr lang="en-US" sz="1200"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ML algorithms build a model based on sample data, known as training data, in order to make predictions without being programmed to do so.</a:t>
            </a:r>
          </a:p>
          <a:p>
            <a:endParaRPr lang="en-US" sz="1200"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ML algorithms are used in a wide variety of applications, such as in medicine, email filtering, speech recognition, and computer vision.</a:t>
            </a:r>
            <a:endParaRPr lang="ar-EG" sz="28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7881158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CA17CE-2758-4905-A522-45949007DF38}"/>
                  </a:ext>
                </a:extLst>
              </p:cNvPr>
              <p:cNvSpPr txBox="1"/>
              <p:nvPr/>
            </p:nvSpPr>
            <p:spPr>
              <a:xfrm>
                <a:off x="685800" y="2031502"/>
                <a:ext cx="10820400" cy="3040769"/>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r>
                        <a:rPr lang="en-US" sz="7200" b="1" i="1" dirty="0" smtClean="0">
                          <a:solidFill>
                            <a:srgbClr val="D4D4D4"/>
                          </a:solidFill>
                          <a:latin typeface="Cambria Math" panose="02040503050406030204" pitchFamily="18" charset="0"/>
                        </a:rPr>
                        <m:t>𝑿</m:t>
                      </m:r>
                      <m:r>
                        <a:rPr lang="en-US" sz="7200" b="1" i="1" dirty="0" smtClean="0">
                          <a:solidFill>
                            <a:srgbClr val="D4D4D4"/>
                          </a:solidFill>
                          <a:latin typeface="Cambria Math" panose="02040503050406030204" pitchFamily="18" charset="0"/>
                        </a:rPr>
                        <m:t>=</m:t>
                      </m:r>
                      <m:d>
                        <m:dPr>
                          <m:begChr m:val="["/>
                          <m:endChr m:val="]"/>
                          <m:ctrlPr>
                            <a:rPr lang="en-US" sz="7200" b="1" i="1" dirty="0" smtClean="0">
                              <a:solidFill>
                                <a:srgbClr val="D4D4D4"/>
                              </a:solidFill>
                              <a:latin typeface="Cambria Math" panose="02040503050406030204" pitchFamily="18" charset="0"/>
                            </a:rPr>
                          </m:ctrlPr>
                        </m:dPr>
                        <m:e>
                          <m:m>
                            <m:mPr>
                              <m:mcs>
                                <m:mc>
                                  <m:mcPr>
                                    <m:count m:val="3"/>
                                    <m:mcJc m:val="center"/>
                                  </m:mcPr>
                                </m:mc>
                              </m:mcs>
                              <m:ctrlPr>
                                <a:rPr lang="en-US" sz="7200" b="1" i="1" dirty="0" smtClean="0">
                                  <a:solidFill>
                                    <a:srgbClr val="D4D4D4"/>
                                  </a:solidFill>
                                  <a:latin typeface="Cambria Math" panose="02040503050406030204" pitchFamily="18" charset="0"/>
                                </a:rPr>
                              </m:ctrlPr>
                            </m:mPr>
                            <m:mr>
                              <m:e>
                                <m:sSub>
                                  <m:sSubPr>
                                    <m:ctrlPr>
                                      <a:rPr lang="en-US" sz="7200" b="1" i="1" dirty="0" smtClean="0">
                                        <a:solidFill>
                                          <a:srgbClr val="D4D4D4"/>
                                        </a:solidFill>
                                        <a:latin typeface="Cambria Math" panose="02040503050406030204" pitchFamily="18" charset="0"/>
                                      </a:rPr>
                                    </m:ctrlPr>
                                  </m:sSubPr>
                                  <m:e>
                                    <m:r>
                                      <a:rPr lang="en-US" sz="7200" b="1" i="1" dirty="0" smtClean="0">
                                        <a:solidFill>
                                          <a:srgbClr val="D4D4D4"/>
                                        </a:solidFill>
                                        <a:latin typeface="Cambria Math" panose="02040503050406030204" pitchFamily="18" charset="0"/>
                                      </a:rPr>
                                      <m:t>𝒙</m:t>
                                    </m:r>
                                  </m:e>
                                  <m:sub>
                                    <m:r>
                                      <a:rPr lang="en-US" sz="7200" b="1" i="1" dirty="0" smtClean="0">
                                        <a:solidFill>
                                          <a:srgbClr val="D4D4D4"/>
                                        </a:solidFill>
                                        <a:latin typeface="Cambria Math" panose="02040503050406030204" pitchFamily="18" charset="0"/>
                                      </a:rPr>
                                      <m:t>𝟏𝟏</m:t>
                                    </m:r>
                                  </m:sub>
                                </m:sSub>
                              </m:e>
                              <m:e>
                                <m:sSub>
                                  <m:sSubPr>
                                    <m:ctrlPr>
                                      <a:rPr lang="en-US" sz="7200" b="1" i="1" dirty="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a:solidFill>
                                          <a:srgbClr val="D4D4D4"/>
                                        </a:solidFill>
                                        <a:latin typeface="Cambria Math" panose="02040503050406030204" pitchFamily="18" charset="0"/>
                                      </a:rPr>
                                      <m:t>𝟏</m:t>
                                    </m:r>
                                    <m:r>
                                      <a:rPr lang="en-US" sz="7200" b="1" i="1" dirty="0" smtClean="0">
                                        <a:solidFill>
                                          <a:srgbClr val="D4D4D4"/>
                                        </a:solidFill>
                                        <a:latin typeface="Cambria Math" panose="02040503050406030204" pitchFamily="18" charset="0"/>
                                      </a:rPr>
                                      <m:t>𝟐</m:t>
                                    </m:r>
                                  </m:sub>
                                </m:sSub>
                              </m:e>
                              <m:e>
                                <m:sSub>
                                  <m:sSubPr>
                                    <m:ctrlPr>
                                      <a:rPr lang="en-US" sz="7200" b="1" i="1" dirty="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a:solidFill>
                                          <a:srgbClr val="D4D4D4"/>
                                        </a:solidFill>
                                        <a:latin typeface="Cambria Math" panose="02040503050406030204" pitchFamily="18" charset="0"/>
                                      </a:rPr>
                                      <m:t>𝟏</m:t>
                                    </m:r>
                                    <m:r>
                                      <a:rPr lang="en-US" sz="7200" b="1" i="1" dirty="0" smtClean="0">
                                        <a:solidFill>
                                          <a:srgbClr val="D4D4D4"/>
                                        </a:solidFill>
                                        <a:latin typeface="Cambria Math" panose="02040503050406030204" pitchFamily="18" charset="0"/>
                                      </a:rPr>
                                      <m:t>𝟑</m:t>
                                    </m:r>
                                  </m:sub>
                                </m:sSub>
                              </m:e>
                            </m:mr>
                            <m:mr>
                              <m:e>
                                <m:sSub>
                                  <m:sSubPr>
                                    <m:ctrlPr>
                                      <a:rPr lang="en-US" sz="7200" b="1" i="1" dirty="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smtClean="0">
                                        <a:solidFill>
                                          <a:srgbClr val="D4D4D4"/>
                                        </a:solidFill>
                                        <a:latin typeface="Cambria Math" panose="02040503050406030204" pitchFamily="18" charset="0"/>
                                      </a:rPr>
                                      <m:t>𝟐</m:t>
                                    </m:r>
                                    <m:r>
                                      <a:rPr lang="en-US" sz="7200" b="1" i="1" dirty="0">
                                        <a:solidFill>
                                          <a:srgbClr val="D4D4D4"/>
                                        </a:solidFill>
                                        <a:latin typeface="Cambria Math" panose="02040503050406030204" pitchFamily="18" charset="0"/>
                                      </a:rPr>
                                      <m:t>𝟏</m:t>
                                    </m:r>
                                  </m:sub>
                                </m:sSub>
                              </m:e>
                              <m:e>
                                <m:sSub>
                                  <m:sSubPr>
                                    <m:ctrlPr>
                                      <a:rPr lang="en-US" sz="7200" b="1" i="1" dirty="0" smtClean="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smtClean="0">
                                        <a:solidFill>
                                          <a:srgbClr val="D4D4D4"/>
                                        </a:solidFill>
                                        <a:latin typeface="Cambria Math" panose="02040503050406030204" pitchFamily="18" charset="0"/>
                                      </a:rPr>
                                      <m:t>𝟐𝟐</m:t>
                                    </m:r>
                                  </m:sub>
                                </m:sSub>
                              </m:e>
                              <m:e>
                                <m:sSub>
                                  <m:sSubPr>
                                    <m:ctrlPr>
                                      <a:rPr lang="en-US" sz="7200" b="1" i="1" dirty="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smtClean="0">
                                        <a:solidFill>
                                          <a:srgbClr val="D4D4D4"/>
                                        </a:solidFill>
                                        <a:latin typeface="Cambria Math" panose="02040503050406030204" pitchFamily="18" charset="0"/>
                                      </a:rPr>
                                      <m:t>𝟐𝟑</m:t>
                                    </m:r>
                                  </m:sub>
                                </m:sSub>
                              </m:e>
                            </m:mr>
                            <m:mr>
                              <m:e>
                                <m:sSub>
                                  <m:sSubPr>
                                    <m:ctrlPr>
                                      <a:rPr lang="en-US" sz="7200" b="1" i="1" dirty="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smtClean="0">
                                        <a:solidFill>
                                          <a:srgbClr val="D4D4D4"/>
                                        </a:solidFill>
                                        <a:latin typeface="Cambria Math" panose="02040503050406030204" pitchFamily="18" charset="0"/>
                                      </a:rPr>
                                      <m:t>𝟑</m:t>
                                    </m:r>
                                    <m:r>
                                      <a:rPr lang="en-US" sz="7200" b="1" i="1" dirty="0">
                                        <a:solidFill>
                                          <a:srgbClr val="D4D4D4"/>
                                        </a:solidFill>
                                        <a:latin typeface="Cambria Math" panose="02040503050406030204" pitchFamily="18" charset="0"/>
                                      </a:rPr>
                                      <m:t>𝟏</m:t>
                                    </m:r>
                                  </m:sub>
                                </m:sSub>
                              </m:e>
                              <m:e>
                                <m:sSub>
                                  <m:sSubPr>
                                    <m:ctrlPr>
                                      <a:rPr lang="en-US" sz="7200" b="1" i="1" dirty="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smtClean="0">
                                        <a:solidFill>
                                          <a:srgbClr val="D4D4D4"/>
                                        </a:solidFill>
                                        <a:latin typeface="Cambria Math" panose="02040503050406030204" pitchFamily="18" charset="0"/>
                                      </a:rPr>
                                      <m:t>𝟑𝟐</m:t>
                                    </m:r>
                                  </m:sub>
                                </m:sSub>
                              </m:e>
                              <m:e>
                                <m:sSub>
                                  <m:sSubPr>
                                    <m:ctrlPr>
                                      <a:rPr lang="en-US" sz="7200" b="1" i="1" dirty="0">
                                        <a:solidFill>
                                          <a:srgbClr val="D4D4D4"/>
                                        </a:solidFill>
                                        <a:latin typeface="Cambria Math" panose="02040503050406030204" pitchFamily="18" charset="0"/>
                                      </a:rPr>
                                    </m:ctrlPr>
                                  </m:sSubPr>
                                  <m:e>
                                    <m:r>
                                      <a:rPr lang="en-US" sz="7200" b="1" i="1" dirty="0">
                                        <a:solidFill>
                                          <a:srgbClr val="D4D4D4"/>
                                        </a:solidFill>
                                        <a:latin typeface="Cambria Math" panose="02040503050406030204" pitchFamily="18" charset="0"/>
                                      </a:rPr>
                                      <m:t>𝒙</m:t>
                                    </m:r>
                                  </m:e>
                                  <m:sub>
                                    <m:r>
                                      <a:rPr lang="en-US" sz="7200" b="1" i="1" dirty="0" smtClean="0">
                                        <a:solidFill>
                                          <a:srgbClr val="D4D4D4"/>
                                        </a:solidFill>
                                        <a:latin typeface="Cambria Math" panose="02040503050406030204" pitchFamily="18" charset="0"/>
                                      </a:rPr>
                                      <m:t>𝟑𝟑</m:t>
                                    </m:r>
                                  </m:sub>
                                </m:sSub>
                              </m:e>
                            </m:mr>
                          </m:m>
                        </m:e>
                      </m:d>
                    </m:oMath>
                  </m:oMathPara>
                </a14:m>
                <a:endParaRPr lang="ar-EG" sz="7200" b="1" i="1" dirty="0">
                  <a:solidFill>
                    <a:srgbClr val="D4D4D4"/>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E7CA17CE-2758-4905-A522-45949007DF38}"/>
                  </a:ext>
                </a:extLst>
              </p:cNvPr>
              <p:cNvSpPr txBox="1">
                <a:spLocks noRot="1" noChangeAspect="1" noMove="1" noResize="1" noEditPoints="1" noAdjustHandles="1" noChangeArrowheads="1" noChangeShapeType="1" noTextEdit="1"/>
              </p:cNvSpPr>
              <p:nvPr/>
            </p:nvSpPr>
            <p:spPr>
              <a:xfrm>
                <a:off x="685800" y="2031502"/>
                <a:ext cx="10820400" cy="3040769"/>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162091707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CA17CE-2758-4905-A522-45949007DF38}"/>
                  </a:ext>
                </a:extLst>
              </p:cNvPr>
              <p:cNvSpPr txBox="1"/>
              <p:nvPr/>
            </p:nvSpPr>
            <p:spPr>
              <a:xfrm>
                <a:off x="685799" y="1536513"/>
                <a:ext cx="10820400" cy="2549224"/>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r>
                        <a:rPr lang="en-US" sz="6000" b="1" i="1" dirty="0" smtClean="0">
                          <a:solidFill>
                            <a:srgbClr val="D4D4D4"/>
                          </a:solidFill>
                          <a:latin typeface="Cambria Math" panose="02040503050406030204" pitchFamily="18" charset="0"/>
                        </a:rPr>
                        <m:t>𝑿</m:t>
                      </m:r>
                      <m:r>
                        <a:rPr lang="en-US" sz="6000" b="1" i="1" dirty="0" smtClean="0">
                          <a:solidFill>
                            <a:srgbClr val="D4D4D4"/>
                          </a:solidFill>
                          <a:latin typeface="Cambria Math" panose="02040503050406030204" pitchFamily="18" charset="0"/>
                        </a:rPr>
                        <m:t>=</m:t>
                      </m:r>
                      <m:d>
                        <m:dPr>
                          <m:begChr m:val="["/>
                          <m:endChr m:val="]"/>
                          <m:ctrlPr>
                            <a:rPr lang="en-US" sz="6000" b="1" i="1" dirty="0" smtClean="0">
                              <a:solidFill>
                                <a:srgbClr val="D4D4D4"/>
                              </a:solidFill>
                              <a:latin typeface="Cambria Math" panose="02040503050406030204" pitchFamily="18" charset="0"/>
                            </a:rPr>
                          </m:ctrlPr>
                        </m:dPr>
                        <m:e>
                          <m:m>
                            <m:mPr>
                              <m:mcs>
                                <m:mc>
                                  <m:mcPr>
                                    <m:count m:val="3"/>
                                    <m:mcJc m:val="center"/>
                                  </m:mcPr>
                                </m:mc>
                              </m:mcs>
                              <m:ctrlPr>
                                <a:rPr lang="en-US" sz="6000" b="1" i="1" dirty="0" smtClean="0">
                                  <a:solidFill>
                                    <a:srgbClr val="D4D4D4"/>
                                  </a:solidFill>
                                  <a:latin typeface="Cambria Math" panose="02040503050406030204" pitchFamily="18" charset="0"/>
                                </a:rPr>
                              </m:ctrlPr>
                            </m:mPr>
                            <m:mr>
                              <m:e>
                                <m:sSub>
                                  <m:sSubPr>
                                    <m:ctrlPr>
                                      <a:rPr lang="en-US" sz="6000" b="1" i="1" dirty="0" smtClean="0">
                                        <a:solidFill>
                                          <a:srgbClr val="D4D4D4"/>
                                        </a:solidFill>
                                        <a:latin typeface="Cambria Math" panose="02040503050406030204" pitchFamily="18" charset="0"/>
                                      </a:rPr>
                                    </m:ctrlPr>
                                  </m:sSubPr>
                                  <m:e>
                                    <m:r>
                                      <a:rPr lang="en-US" sz="6000" b="1" i="1" dirty="0" smtClean="0">
                                        <a:solidFill>
                                          <a:srgbClr val="D4D4D4"/>
                                        </a:solidFill>
                                        <a:latin typeface="Cambria Math" panose="02040503050406030204" pitchFamily="18" charset="0"/>
                                      </a:rPr>
                                      <m:t>𝒙</m:t>
                                    </m:r>
                                  </m:e>
                                  <m:sub>
                                    <m:r>
                                      <a:rPr lang="en-US" sz="6000" b="1" i="1" dirty="0" smtClean="0">
                                        <a:solidFill>
                                          <a:srgbClr val="D4D4D4"/>
                                        </a:solidFill>
                                        <a:latin typeface="Cambria Math" panose="02040503050406030204" pitchFamily="18" charset="0"/>
                                      </a:rPr>
                                      <m:t>𝟏𝟏</m:t>
                                    </m:r>
                                  </m:sub>
                                </m:sSub>
                              </m:e>
                              <m:e>
                                <m:sSub>
                                  <m:sSubPr>
                                    <m:ctrlPr>
                                      <a:rPr lang="en-US" sz="6000" b="1" i="1" dirty="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a:solidFill>
                                          <a:srgbClr val="D4D4D4"/>
                                        </a:solidFill>
                                        <a:latin typeface="Cambria Math" panose="02040503050406030204" pitchFamily="18" charset="0"/>
                                      </a:rPr>
                                      <m:t>𝟏</m:t>
                                    </m:r>
                                    <m:r>
                                      <a:rPr lang="en-US" sz="6000" b="1" i="1" dirty="0" smtClean="0">
                                        <a:solidFill>
                                          <a:srgbClr val="D4D4D4"/>
                                        </a:solidFill>
                                        <a:latin typeface="Cambria Math" panose="02040503050406030204" pitchFamily="18" charset="0"/>
                                      </a:rPr>
                                      <m:t>𝟐</m:t>
                                    </m:r>
                                  </m:sub>
                                </m:sSub>
                              </m:e>
                              <m:e>
                                <m:sSub>
                                  <m:sSubPr>
                                    <m:ctrlPr>
                                      <a:rPr lang="en-US" sz="6000" b="1" i="1" dirty="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a:solidFill>
                                          <a:srgbClr val="D4D4D4"/>
                                        </a:solidFill>
                                        <a:latin typeface="Cambria Math" panose="02040503050406030204" pitchFamily="18" charset="0"/>
                                      </a:rPr>
                                      <m:t>𝟏</m:t>
                                    </m:r>
                                    <m:r>
                                      <a:rPr lang="en-US" sz="6000" b="1" i="1" dirty="0" smtClean="0">
                                        <a:solidFill>
                                          <a:srgbClr val="D4D4D4"/>
                                        </a:solidFill>
                                        <a:latin typeface="Cambria Math" panose="02040503050406030204" pitchFamily="18" charset="0"/>
                                      </a:rPr>
                                      <m:t>𝟑</m:t>
                                    </m:r>
                                  </m:sub>
                                </m:sSub>
                              </m:e>
                            </m:mr>
                            <m:mr>
                              <m:e>
                                <m:sSub>
                                  <m:sSubPr>
                                    <m:ctrlPr>
                                      <a:rPr lang="en-US" sz="6000" b="1" i="1" dirty="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smtClean="0">
                                        <a:solidFill>
                                          <a:srgbClr val="D4D4D4"/>
                                        </a:solidFill>
                                        <a:latin typeface="Cambria Math" panose="02040503050406030204" pitchFamily="18" charset="0"/>
                                      </a:rPr>
                                      <m:t>𝟐</m:t>
                                    </m:r>
                                    <m:r>
                                      <a:rPr lang="en-US" sz="6000" b="1" i="1" dirty="0">
                                        <a:solidFill>
                                          <a:srgbClr val="D4D4D4"/>
                                        </a:solidFill>
                                        <a:latin typeface="Cambria Math" panose="02040503050406030204" pitchFamily="18" charset="0"/>
                                      </a:rPr>
                                      <m:t>𝟏</m:t>
                                    </m:r>
                                  </m:sub>
                                </m:sSub>
                              </m:e>
                              <m:e>
                                <m:sSub>
                                  <m:sSubPr>
                                    <m:ctrlPr>
                                      <a:rPr lang="en-US" sz="6000" b="1" i="1" dirty="0" smtClean="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smtClean="0">
                                        <a:solidFill>
                                          <a:srgbClr val="D4D4D4"/>
                                        </a:solidFill>
                                        <a:latin typeface="Cambria Math" panose="02040503050406030204" pitchFamily="18" charset="0"/>
                                      </a:rPr>
                                      <m:t>𝟐𝟐</m:t>
                                    </m:r>
                                  </m:sub>
                                </m:sSub>
                              </m:e>
                              <m:e>
                                <m:sSub>
                                  <m:sSubPr>
                                    <m:ctrlPr>
                                      <a:rPr lang="en-US" sz="6000" b="1" i="1" dirty="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smtClean="0">
                                        <a:solidFill>
                                          <a:srgbClr val="D4D4D4"/>
                                        </a:solidFill>
                                        <a:latin typeface="Cambria Math" panose="02040503050406030204" pitchFamily="18" charset="0"/>
                                      </a:rPr>
                                      <m:t>𝟐𝟑</m:t>
                                    </m:r>
                                  </m:sub>
                                </m:sSub>
                              </m:e>
                            </m:mr>
                            <m:mr>
                              <m:e>
                                <m:sSub>
                                  <m:sSubPr>
                                    <m:ctrlPr>
                                      <a:rPr lang="en-US" sz="6000" b="1" i="1" dirty="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smtClean="0">
                                        <a:solidFill>
                                          <a:srgbClr val="D4D4D4"/>
                                        </a:solidFill>
                                        <a:latin typeface="Cambria Math" panose="02040503050406030204" pitchFamily="18" charset="0"/>
                                      </a:rPr>
                                      <m:t>𝟑</m:t>
                                    </m:r>
                                    <m:r>
                                      <a:rPr lang="en-US" sz="6000" b="1" i="1" dirty="0">
                                        <a:solidFill>
                                          <a:srgbClr val="D4D4D4"/>
                                        </a:solidFill>
                                        <a:latin typeface="Cambria Math" panose="02040503050406030204" pitchFamily="18" charset="0"/>
                                      </a:rPr>
                                      <m:t>𝟏</m:t>
                                    </m:r>
                                  </m:sub>
                                </m:sSub>
                              </m:e>
                              <m:e>
                                <m:sSub>
                                  <m:sSubPr>
                                    <m:ctrlPr>
                                      <a:rPr lang="en-US" sz="6000" b="1" i="1" dirty="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smtClean="0">
                                        <a:solidFill>
                                          <a:srgbClr val="D4D4D4"/>
                                        </a:solidFill>
                                        <a:latin typeface="Cambria Math" panose="02040503050406030204" pitchFamily="18" charset="0"/>
                                      </a:rPr>
                                      <m:t>𝟑𝟐</m:t>
                                    </m:r>
                                  </m:sub>
                                </m:sSub>
                              </m:e>
                              <m:e>
                                <m:sSub>
                                  <m:sSubPr>
                                    <m:ctrlPr>
                                      <a:rPr lang="en-US" sz="6000" b="1" i="1" dirty="0">
                                        <a:solidFill>
                                          <a:srgbClr val="D4D4D4"/>
                                        </a:solidFill>
                                        <a:latin typeface="Cambria Math" panose="02040503050406030204" pitchFamily="18" charset="0"/>
                                      </a:rPr>
                                    </m:ctrlPr>
                                  </m:sSubPr>
                                  <m:e>
                                    <m:r>
                                      <a:rPr lang="en-US" sz="6000" b="1" i="1" dirty="0">
                                        <a:solidFill>
                                          <a:srgbClr val="D4D4D4"/>
                                        </a:solidFill>
                                        <a:latin typeface="Cambria Math" panose="02040503050406030204" pitchFamily="18" charset="0"/>
                                      </a:rPr>
                                      <m:t>𝒙</m:t>
                                    </m:r>
                                  </m:e>
                                  <m:sub>
                                    <m:r>
                                      <a:rPr lang="en-US" sz="6000" b="1" i="1" dirty="0" smtClean="0">
                                        <a:solidFill>
                                          <a:srgbClr val="D4D4D4"/>
                                        </a:solidFill>
                                        <a:latin typeface="Cambria Math" panose="02040503050406030204" pitchFamily="18" charset="0"/>
                                      </a:rPr>
                                      <m:t>𝟑𝟑</m:t>
                                    </m:r>
                                  </m:sub>
                                </m:sSub>
                              </m:e>
                            </m:mr>
                          </m:m>
                        </m:e>
                      </m:d>
                    </m:oMath>
                  </m:oMathPara>
                </a14:m>
                <a:endParaRPr lang="ar-EG" sz="6000" b="1" i="1" dirty="0">
                  <a:solidFill>
                    <a:srgbClr val="D4D4D4"/>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E7CA17CE-2758-4905-A522-45949007DF38}"/>
                  </a:ext>
                </a:extLst>
              </p:cNvPr>
              <p:cNvSpPr txBox="1">
                <a:spLocks noRot="1" noChangeAspect="1" noMove="1" noResize="1" noEditPoints="1" noAdjustHandles="1" noChangeArrowheads="1" noChangeShapeType="1" noTextEdit="1"/>
              </p:cNvSpPr>
              <p:nvPr/>
            </p:nvSpPr>
            <p:spPr>
              <a:xfrm>
                <a:off x="685799" y="1536513"/>
                <a:ext cx="10820400" cy="2549224"/>
              </a:xfrm>
              <a:prstGeom prst="rect">
                <a:avLst/>
              </a:prstGeom>
              <a:blipFill>
                <a:blip r:embed="rId4"/>
                <a:stretch>
                  <a:fillRect/>
                </a:stretch>
              </a:blipFill>
            </p:spPr>
            <p:txBody>
              <a:bodyPr/>
              <a:lstStyle/>
              <a:p>
                <a:r>
                  <a:rPr lang="ar-EG">
                    <a:noFill/>
                  </a:rPr>
                  <a:t> </a:t>
                </a:r>
              </a:p>
            </p:txBody>
          </p:sp>
        </mc:Fallback>
      </mc:AlternateContent>
      <p:sp>
        <p:nvSpPr>
          <p:cNvPr id="9" name="TextBox 8">
            <a:extLst>
              <a:ext uri="{FF2B5EF4-FFF2-40B4-BE49-F238E27FC236}">
                <a16:creationId xmlns:a16="http://schemas.microsoft.com/office/drawing/2014/main" id="{93B24B27-9B22-4B9C-AA72-E3B10420E9D6}"/>
              </a:ext>
            </a:extLst>
          </p:cNvPr>
          <p:cNvSpPr txBox="1"/>
          <p:nvPr/>
        </p:nvSpPr>
        <p:spPr>
          <a:xfrm>
            <a:off x="685800" y="4331509"/>
            <a:ext cx="10820399" cy="1015663"/>
          </a:xfrm>
          <a:prstGeom prst="rect">
            <a:avLst/>
          </a:prstGeom>
          <a:noFill/>
        </p:spPr>
        <p:txBody>
          <a:bodyPr wrap="square">
            <a:spAutoFit/>
          </a:bodyPr>
          <a:lstStyle/>
          <a:p>
            <a:r>
              <a:rPr lang="en-US" sz="4800" dirty="0">
                <a:solidFill>
                  <a:schemeClr val="bg1">
                    <a:lumMod val="95000"/>
                  </a:schemeClr>
                </a:solidFill>
                <a:latin typeface="Consolas" panose="020B0609020204030204" pitchFamily="49" charset="0"/>
              </a:rPr>
              <a:t>Python command&gt;&gt; </a:t>
            </a:r>
            <a:r>
              <a:rPr lang="en-US" sz="6000" dirty="0">
                <a:solidFill>
                  <a:srgbClr val="4FC1FF"/>
                </a:solidFill>
                <a:latin typeface="Consolas" panose="020B0609020204030204" pitchFamily="49" charset="0"/>
              </a:rPr>
              <a:t> </a:t>
            </a:r>
            <a:r>
              <a:rPr lang="en-US" sz="6000" b="0" dirty="0">
                <a:solidFill>
                  <a:srgbClr val="4FC1FF"/>
                </a:solidFill>
                <a:effectLst/>
                <a:latin typeface="Consolas" panose="020B0609020204030204" pitchFamily="49" charset="0"/>
              </a:rPr>
              <a:t>X</a:t>
            </a:r>
            <a:r>
              <a:rPr lang="en-US" sz="6000" b="0" dirty="0">
                <a:solidFill>
                  <a:srgbClr val="D4D4D4"/>
                </a:solidFill>
                <a:effectLst/>
                <a:latin typeface="Consolas" panose="020B0609020204030204" pitchFamily="49" charset="0"/>
              </a:rPr>
              <a:t>.T</a:t>
            </a:r>
          </a:p>
        </p:txBody>
      </p:sp>
    </p:spTree>
    <p:extLst>
      <p:ext uri="{BB962C8B-B14F-4D97-AF65-F5344CB8AC3E}">
        <p14:creationId xmlns:p14="http://schemas.microsoft.com/office/powerpoint/2010/main" val="53538121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13435E-E199-4888-A103-4E247EE704D1}"/>
                  </a:ext>
                </a:extLst>
              </p:cNvPr>
              <p:cNvSpPr txBox="1"/>
              <p:nvPr/>
            </p:nvSpPr>
            <p:spPr>
              <a:xfrm>
                <a:off x="685798" y="1908615"/>
                <a:ext cx="10820400" cy="3368358"/>
              </a:xfrm>
              <a:prstGeom prst="rect">
                <a:avLst/>
              </a:prstGeom>
              <a:noFill/>
            </p:spPr>
            <p:txBody>
              <a:bodyPr wrap="square">
                <a:spAutoFit/>
              </a:bodyPr>
              <a:lstStyle/>
              <a:p>
                <a:pPr marL="0" lvl="1" algn="ctr"/>
                <a14:m>
                  <m:oMathPara xmlns:m="http://schemas.openxmlformats.org/officeDocument/2006/math">
                    <m:oMathParaPr>
                      <m:jc m:val="center"/>
                    </m:oMathParaPr>
                    <m:oMath xmlns:m="http://schemas.openxmlformats.org/officeDocument/2006/math">
                      <m:r>
                        <a:rPr lang="en-US" sz="8000" b="1" i="1" dirty="0" smtClean="0">
                          <a:solidFill>
                            <a:srgbClr val="D4D4D4"/>
                          </a:solidFill>
                          <a:latin typeface="Cambria Math" panose="02040503050406030204" pitchFamily="18" charset="0"/>
                        </a:rPr>
                        <m:t>𝑿</m:t>
                      </m:r>
                      <m:r>
                        <a:rPr lang="en-US" sz="8000" b="1" i="1" dirty="0" smtClean="0">
                          <a:solidFill>
                            <a:srgbClr val="D4D4D4"/>
                          </a:solidFill>
                          <a:latin typeface="Cambria Math" panose="02040503050406030204" pitchFamily="18" charset="0"/>
                        </a:rPr>
                        <m:t>=</m:t>
                      </m:r>
                      <m:d>
                        <m:dPr>
                          <m:begChr m:val="["/>
                          <m:endChr m:val="]"/>
                          <m:ctrlPr>
                            <a:rPr lang="en-US" sz="8000" b="1" i="1" dirty="0" smtClean="0">
                              <a:solidFill>
                                <a:srgbClr val="D4D4D4"/>
                              </a:solidFill>
                              <a:latin typeface="Cambria Math" panose="02040503050406030204" pitchFamily="18" charset="0"/>
                            </a:rPr>
                          </m:ctrlPr>
                        </m:dPr>
                        <m:e>
                          <m:m>
                            <m:mPr>
                              <m:mcs>
                                <m:mc>
                                  <m:mcPr>
                                    <m:count m:val="3"/>
                                    <m:mcJc m:val="center"/>
                                  </m:mcPr>
                                </m:mc>
                              </m:mcs>
                              <m:ctrlPr>
                                <a:rPr lang="en-US" sz="8000" b="1" i="1" dirty="0" smtClean="0">
                                  <a:solidFill>
                                    <a:srgbClr val="D4D4D4"/>
                                  </a:solidFill>
                                  <a:latin typeface="Cambria Math" panose="02040503050406030204" pitchFamily="18" charset="0"/>
                                </a:rPr>
                              </m:ctrlPr>
                            </m:mPr>
                            <m:mr>
                              <m:e>
                                <m:sSub>
                                  <m:sSubPr>
                                    <m:ctrlPr>
                                      <a:rPr lang="en-US" sz="8000" b="1" i="1" dirty="0" smtClean="0">
                                        <a:solidFill>
                                          <a:srgbClr val="D4D4D4"/>
                                        </a:solidFill>
                                        <a:latin typeface="Cambria Math" panose="02040503050406030204" pitchFamily="18" charset="0"/>
                                      </a:rPr>
                                    </m:ctrlPr>
                                  </m:sSubPr>
                                  <m:e>
                                    <m:r>
                                      <a:rPr lang="en-US" sz="8000" b="1" i="1" dirty="0" smtClean="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𝟏𝟏</m:t>
                                    </m:r>
                                  </m:sub>
                                </m:sSub>
                              </m:e>
                              <m:e>
                                <m:sSub>
                                  <m:sSubPr>
                                    <m:ctrlPr>
                                      <a:rPr lang="en-US" sz="8000" b="1" i="1" dirty="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𝟐𝟏</m:t>
                                    </m:r>
                                  </m:sub>
                                </m:sSub>
                              </m:e>
                              <m:e>
                                <m:sSub>
                                  <m:sSubPr>
                                    <m:ctrlPr>
                                      <a:rPr lang="en-US" sz="8000" b="1" i="1" dirty="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𝟑𝟏</m:t>
                                    </m:r>
                                  </m:sub>
                                </m:sSub>
                              </m:e>
                            </m:mr>
                            <m:mr>
                              <m:e>
                                <m:sSub>
                                  <m:sSubPr>
                                    <m:ctrlPr>
                                      <a:rPr lang="en-US" sz="8000" b="1" i="1" dirty="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𝟏𝟐</m:t>
                                    </m:r>
                                  </m:sub>
                                </m:sSub>
                              </m:e>
                              <m:e>
                                <m:sSub>
                                  <m:sSubPr>
                                    <m:ctrlPr>
                                      <a:rPr lang="en-US" sz="8000" b="1" i="1" dirty="0" smtClean="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𝟐𝟐</m:t>
                                    </m:r>
                                  </m:sub>
                                </m:sSub>
                              </m:e>
                              <m:e>
                                <m:sSub>
                                  <m:sSubPr>
                                    <m:ctrlPr>
                                      <a:rPr lang="en-US" sz="8000" b="1" i="1" dirty="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𝟑𝟐</m:t>
                                    </m:r>
                                  </m:sub>
                                </m:sSub>
                              </m:e>
                            </m:mr>
                            <m:mr>
                              <m:e>
                                <m:sSub>
                                  <m:sSubPr>
                                    <m:ctrlPr>
                                      <a:rPr lang="en-US" sz="8000" b="1" i="1" dirty="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𝟏𝟑</m:t>
                                    </m:r>
                                  </m:sub>
                                </m:sSub>
                              </m:e>
                              <m:e>
                                <m:sSub>
                                  <m:sSubPr>
                                    <m:ctrlPr>
                                      <a:rPr lang="en-US" sz="8000" b="1" i="1" dirty="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𝟐𝟑</m:t>
                                    </m:r>
                                  </m:sub>
                                </m:sSub>
                              </m:e>
                              <m:e>
                                <m:sSub>
                                  <m:sSubPr>
                                    <m:ctrlPr>
                                      <a:rPr lang="en-US" sz="8000" b="1" i="1" dirty="0">
                                        <a:solidFill>
                                          <a:srgbClr val="D4D4D4"/>
                                        </a:solidFill>
                                        <a:latin typeface="Cambria Math" panose="02040503050406030204" pitchFamily="18" charset="0"/>
                                      </a:rPr>
                                    </m:ctrlPr>
                                  </m:sSubPr>
                                  <m:e>
                                    <m:r>
                                      <a:rPr lang="en-US" sz="8000" b="1" i="1" dirty="0">
                                        <a:solidFill>
                                          <a:srgbClr val="D4D4D4"/>
                                        </a:solidFill>
                                        <a:latin typeface="Cambria Math" panose="02040503050406030204" pitchFamily="18" charset="0"/>
                                      </a:rPr>
                                      <m:t>𝒙</m:t>
                                    </m:r>
                                  </m:e>
                                  <m:sub>
                                    <m:r>
                                      <a:rPr lang="en-US" sz="8000" b="1" i="1" dirty="0" smtClean="0">
                                        <a:solidFill>
                                          <a:srgbClr val="D4D4D4"/>
                                        </a:solidFill>
                                        <a:latin typeface="Cambria Math" panose="02040503050406030204" pitchFamily="18" charset="0"/>
                                      </a:rPr>
                                      <m:t>𝟑𝟑</m:t>
                                    </m:r>
                                  </m:sub>
                                </m:sSub>
                              </m:e>
                            </m:mr>
                          </m:m>
                        </m:e>
                      </m:d>
                    </m:oMath>
                  </m:oMathPara>
                </a14:m>
                <a:endParaRPr lang="ar-EG" sz="8000" b="1" i="1" dirty="0">
                  <a:solidFill>
                    <a:srgbClr val="D4D4D4"/>
                  </a:solidFill>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B613435E-E199-4888-A103-4E247EE704D1}"/>
                  </a:ext>
                </a:extLst>
              </p:cNvPr>
              <p:cNvSpPr txBox="1">
                <a:spLocks noRot="1" noChangeAspect="1" noMove="1" noResize="1" noEditPoints="1" noAdjustHandles="1" noChangeArrowheads="1" noChangeShapeType="1" noTextEdit="1"/>
              </p:cNvSpPr>
              <p:nvPr/>
            </p:nvSpPr>
            <p:spPr>
              <a:xfrm>
                <a:off x="685798" y="1908615"/>
                <a:ext cx="10820400" cy="3368358"/>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592677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pic>
        <p:nvPicPr>
          <p:cNvPr id="10" name="Picture 9">
            <a:extLst>
              <a:ext uri="{FF2B5EF4-FFF2-40B4-BE49-F238E27FC236}">
                <a16:creationId xmlns:a16="http://schemas.microsoft.com/office/drawing/2014/main" id="{5F6F266E-EFC0-4270-9957-12EB3FD1E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95671"/>
            <a:ext cx="12192000" cy="4537965"/>
          </a:xfrm>
          <a:prstGeom prst="rect">
            <a:avLst/>
          </a:prstGeom>
        </p:spPr>
      </p:pic>
    </p:spTree>
    <p:extLst>
      <p:ext uri="{BB962C8B-B14F-4D97-AF65-F5344CB8AC3E}">
        <p14:creationId xmlns:p14="http://schemas.microsoft.com/office/powerpoint/2010/main" val="7979231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Linear  Regression</a:t>
            </a:r>
          </a:p>
        </p:txBody>
      </p:sp>
      <p:pic>
        <p:nvPicPr>
          <p:cNvPr id="6" name="Picture 5">
            <a:extLst>
              <a:ext uri="{FF2B5EF4-FFF2-40B4-BE49-F238E27FC236}">
                <a16:creationId xmlns:a16="http://schemas.microsoft.com/office/drawing/2014/main" id="{2CDCF4FA-41A4-485F-9F00-B8A8BD9EF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495671"/>
            <a:ext cx="12192000" cy="4537965"/>
          </a:xfrm>
          <a:prstGeom prst="rect">
            <a:avLst/>
          </a:prstGeom>
        </p:spPr>
      </p:pic>
    </p:spTree>
    <p:extLst>
      <p:ext uri="{BB962C8B-B14F-4D97-AF65-F5344CB8AC3E}">
        <p14:creationId xmlns:p14="http://schemas.microsoft.com/office/powerpoint/2010/main" val="328446406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7" name="TextBox 6">
            <a:extLst>
              <a:ext uri="{FF2B5EF4-FFF2-40B4-BE49-F238E27FC236}">
                <a16:creationId xmlns:a16="http://schemas.microsoft.com/office/drawing/2014/main" id="{24C32818-52BB-4092-8538-12AA6ADB7C20}"/>
              </a:ext>
            </a:extLst>
          </p:cNvPr>
          <p:cNvSpPr txBox="1"/>
          <p:nvPr/>
        </p:nvSpPr>
        <p:spPr>
          <a:xfrm>
            <a:off x="1031007" y="2895328"/>
            <a:ext cx="10129981" cy="1131079"/>
          </a:xfrm>
          <a:prstGeom prst="rect">
            <a:avLst/>
          </a:prstGeom>
          <a:noFill/>
        </p:spPr>
        <p:txBody>
          <a:bodyPr wrap="square">
            <a:spAutoFit/>
          </a:bodyPr>
          <a:lstStyle/>
          <a:p>
            <a:pPr marL="0" lvl="1" algn="ctr">
              <a:lnSpc>
                <a:spcPts val="8071"/>
              </a:lnSpc>
            </a:pPr>
            <a:r>
              <a:rPr lang="en-US" sz="8800" b="1" i="1" spc="-485" dirty="0">
                <a:solidFill>
                  <a:schemeClr val="bg1"/>
                </a:solidFill>
                <a:latin typeface="Georgia" panose="02040502050405020303" pitchFamily="18" charset="0"/>
              </a:rPr>
              <a:t>Cost Function</a:t>
            </a:r>
          </a:p>
        </p:txBody>
      </p:sp>
    </p:spTree>
    <p:extLst>
      <p:ext uri="{BB962C8B-B14F-4D97-AF65-F5344CB8AC3E}">
        <p14:creationId xmlns:p14="http://schemas.microsoft.com/office/powerpoint/2010/main" val="2216245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p:sp>
        <p:nvSpPr>
          <p:cNvPr id="7" name="TextBox 6">
            <a:extLst>
              <a:ext uri="{FF2B5EF4-FFF2-40B4-BE49-F238E27FC236}">
                <a16:creationId xmlns:a16="http://schemas.microsoft.com/office/drawing/2014/main" id="{24C32818-52BB-4092-8538-12AA6ADB7C20}"/>
              </a:ext>
            </a:extLst>
          </p:cNvPr>
          <p:cNvSpPr txBox="1"/>
          <p:nvPr/>
        </p:nvSpPr>
        <p:spPr>
          <a:xfrm>
            <a:off x="1031007" y="2895328"/>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What is Cost Function?</a:t>
            </a:r>
          </a:p>
        </p:txBody>
      </p:sp>
    </p:spTree>
    <p:extLst>
      <p:ext uri="{BB962C8B-B14F-4D97-AF65-F5344CB8AC3E}">
        <p14:creationId xmlns:p14="http://schemas.microsoft.com/office/powerpoint/2010/main" val="12943613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EA7DF45-A65D-4354-AC18-8B323F459ECB}"/>
                  </a:ext>
                </a:extLst>
              </p:cNvPr>
              <p:cNvSpPr txBox="1"/>
              <p:nvPr/>
            </p:nvSpPr>
            <p:spPr>
              <a:xfrm>
                <a:off x="685800" y="1657317"/>
                <a:ext cx="10537521" cy="4590744"/>
              </a:xfrm>
              <a:prstGeom prst="rect">
                <a:avLst/>
              </a:prstGeom>
              <a:noFill/>
            </p:spPr>
            <p:txBody>
              <a:bodyPr wrap="square">
                <a:spAutoFit/>
              </a:bodyPr>
              <a:lstStyle/>
              <a:p>
                <a:pPr lvl="1" indent="-457200">
                  <a:buFont typeface="Arial" panose="020B0604020202020204" pitchFamily="34" charset="0"/>
                  <a:buChar char="•"/>
                </a:pPr>
                <a:r>
                  <a:rPr lang="en-US" sz="3600" b="1" dirty="0">
                    <a:solidFill>
                      <a:srgbClr val="D4D4D4"/>
                    </a:solidFill>
                    <a:latin typeface="Consolas" panose="020B0609020204030204" pitchFamily="49" charset="0"/>
                  </a:rPr>
                  <a:t>A </a:t>
                </a:r>
                <a:r>
                  <a:rPr lang="en-US" sz="3600" b="1" u="sng" dirty="0">
                    <a:solidFill>
                      <a:srgbClr val="D4D4D4"/>
                    </a:solidFill>
                    <a:latin typeface="Consolas" panose="020B0609020204030204" pitchFamily="49" charset="0"/>
                  </a:rPr>
                  <a:t>cost function</a:t>
                </a:r>
                <a:r>
                  <a:rPr lang="en-US" sz="3600" b="1" dirty="0">
                    <a:solidFill>
                      <a:srgbClr val="D4D4D4"/>
                    </a:solidFill>
                    <a:latin typeface="Consolas" panose="020B0609020204030204" pitchFamily="49" charset="0"/>
                  </a:rPr>
                  <a:t> (</a:t>
                </a:r>
                <a14:m>
                  <m:oMath xmlns:m="http://schemas.openxmlformats.org/officeDocument/2006/math">
                    <m:r>
                      <a:rPr lang="en-US" sz="3600" b="1" i="1" dirty="0" smtClean="0">
                        <a:solidFill>
                          <a:srgbClr val="D4D4D4"/>
                        </a:solidFill>
                        <a:latin typeface="Cambria Math" panose="02040503050406030204" pitchFamily="18" charset="0"/>
                      </a:rPr>
                      <m:t>𝑱</m:t>
                    </m:r>
                  </m:oMath>
                </a14:m>
                <a:r>
                  <a:rPr lang="en-US" sz="3600" b="1" dirty="0">
                    <a:solidFill>
                      <a:srgbClr val="D4D4D4"/>
                    </a:solidFill>
                    <a:latin typeface="Consolas" panose="020B0609020204030204" pitchFamily="49" charset="0"/>
                  </a:rPr>
                  <a:t>) is a function that maps the predicted outputs (</a:t>
                </a:r>
                <a14:m>
                  <m:oMath xmlns:m="http://schemas.openxmlformats.org/officeDocument/2006/math">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oMath>
                </a14:m>
                <a:r>
                  <a:rPr lang="en-US" sz="3600" b="1" dirty="0">
                    <a:solidFill>
                      <a:srgbClr val="D4D4D4"/>
                    </a:solidFill>
                    <a:latin typeface="Consolas" panose="020B0609020204030204" pitchFamily="49" charset="0"/>
                  </a:rPr>
                  <a:t>) of a machine learning model to a measure of how "badly" the model is performing on a given task. The goal of training a machine learning model is to find the set of model parameters (</a:t>
                </a:r>
                <a14:m>
                  <m:oMath xmlns:m="http://schemas.openxmlformats.org/officeDocument/2006/math">
                    <m:r>
                      <a:rPr lang="en-US" sz="3600" b="1" i="1" smtClean="0">
                        <a:solidFill>
                          <a:srgbClr val="D4D4D4"/>
                        </a:solidFill>
                        <a:latin typeface="Cambria Math" panose="02040503050406030204" pitchFamily="18" charset="0"/>
                      </a:rPr>
                      <m:t>𝒘</m:t>
                    </m:r>
                    <m:r>
                      <a:rPr lang="en-US" sz="3600" b="1" i="1" smtClean="0">
                        <a:solidFill>
                          <a:srgbClr val="D4D4D4"/>
                        </a:solidFill>
                        <a:latin typeface="Cambria Math" panose="02040503050406030204" pitchFamily="18" charset="0"/>
                      </a:rPr>
                      <m:t>,  </m:t>
                    </m:r>
                    <m:r>
                      <a:rPr lang="en-US" sz="3600" b="1" i="1" smtClean="0">
                        <a:solidFill>
                          <a:srgbClr val="D4D4D4"/>
                        </a:solidFill>
                        <a:latin typeface="Cambria Math" panose="02040503050406030204" pitchFamily="18" charset="0"/>
                      </a:rPr>
                      <m:t>𝒃</m:t>
                    </m:r>
                  </m:oMath>
                </a14:m>
                <a:r>
                  <a:rPr lang="en-US" sz="3600" b="1" dirty="0">
                    <a:solidFill>
                      <a:srgbClr val="D4D4D4"/>
                    </a:solidFill>
                    <a:latin typeface="Consolas" panose="020B0609020204030204" pitchFamily="49" charset="0"/>
                  </a:rPr>
                  <a:t>) that minimize the cost function.</a:t>
                </a:r>
                <a:endParaRPr lang="ar-EG" sz="3600" b="1" dirty="0">
                  <a:solidFill>
                    <a:srgbClr val="D4D4D4"/>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3EA7DF45-A65D-4354-AC18-8B323F459ECB}"/>
                  </a:ext>
                </a:extLst>
              </p:cNvPr>
              <p:cNvSpPr txBox="1">
                <a:spLocks noRot="1" noChangeAspect="1" noMove="1" noResize="1" noEditPoints="1" noAdjustHandles="1" noChangeArrowheads="1" noChangeShapeType="1" noTextEdit="1"/>
              </p:cNvSpPr>
              <p:nvPr/>
            </p:nvSpPr>
            <p:spPr>
              <a:xfrm>
                <a:off x="685800" y="1657317"/>
                <a:ext cx="10537521" cy="4590744"/>
              </a:xfrm>
              <a:prstGeom prst="rect">
                <a:avLst/>
              </a:prstGeom>
              <a:blipFill>
                <a:blip r:embed="rId4"/>
                <a:stretch>
                  <a:fillRect l="-1620" t="-2125" r="-637" b="-2656"/>
                </a:stretch>
              </a:blipFill>
            </p:spPr>
            <p:txBody>
              <a:bodyPr/>
              <a:lstStyle/>
              <a:p>
                <a:r>
                  <a:rPr lang="ar-EG">
                    <a:noFill/>
                  </a:rPr>
                  <a:t> </a:t>
                </a:r>
              </a:p>
            </p:txBody>
          </p:sp>
        </mc:Fallback>
      </mc:AlternateContent>
    </p:spTree>
    <p:extLst>
      <p:ext uri="{BB962C8B-B14F-4D97-AF65-F5344CB8AC3E}">
        <p14:creationId xmlns:p14="http://schemas.microsoft.com/office/powerpoint/2010/main" val="22356501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D6D91F8-67DB-4CB3-9A8A-F30064D27F49}"/>
                  </a:ext>
                </a:extLst>
              </p:cNvPr>
              <p:cNvSpPr txBox="1"/>
              <p:nvPr/>
            </p:nvSpPr>
            <p:spPr>
              <a:xfrm>
                <a:off x="685800" y="2767280"/>
                <a:ext cx="10537521" cy="1323439"/>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sSub>
                        <m:sSubPr>
                          <m:ctrlPr>
                            <a:rPr lang="en-US" sz="8000" b="1" i="1" smtClean="0">
                              <a:solidFill>
                                <a:srgbClr val="D4D4D4"/>
                              </a:solidFill>
                              <a:latin typeface="Cambria Math" panose="02040503050406030204" pitchFamily="18" charset="0"/>
                            </a:rPr>
                          </m:ctrlPr>
                        </m:sSubPr>
                        <m:e>
                          <m:acc>
                            <m:accPr>
                              <m:chr m:val="̂"/>
                              <m:ctrlPr>
                                <a:rPr lang="en-US" sz="8000" b="1" i="1">
                                  <a:solidFill>
                                    <a:srgbClr val="D4D4D4"/>
                                  </a:solidFill>
                                  <a:latin typeface="Cambria Math" panose="02040503050406030204" pitchFamily="18" charset="0"/>
                                </a:rPr>
                              </m:ctrlPr>
                            </m:accPr>
                            <m:e>
                              <m:r>
                                <a:rPr lang="en-US" sz="8000" b="1" i="1">
                                  <a:solidFill>
                                    <a:srgbClr val="D4D4D4"/>
                                  </a:solidFill>
                                  <a:latin typeface="Cambria Math" panose="02040503050406030204" pitchFamily="18" charset="0"/>
                                </a:rPr>
                                <m:t>𝒚</m:t>
                              </m:r>
                            </m:e>
                          </m:acc>
                        </m:e>
                        <m:sub>
                          <m:r>
                            <a:rPr lang="en-US" sz="8000" b="1" i="1">
                              <a:solidFill>
                                <a:srgbClr val="D4D4D4"/>
                              </a:solidFill>
                              <a:latin typeface="Cambria Math" panose="02040503050406030204" pitchFamily="18" charset="0"/>
                            </a:rPr>
                            <m:t>𝒊</m:t>
                          </m:r>
                        </m:sub>
                      </m:sSub>
                      <m:r>
                        <a:rPr lang="en-US" sz="8000" b="1" i="1" smtClean="0">
                          <a:solidFill>
                            <a:srgbClr val="D4D4D4"/>
                          </a:solidFill>
                          <a:latin typeface="Cambria Math" panose="02040503050406030204" pitchFamily="18" charset="0"/>
                        </a:rPr>
                        <m:t>=</m:t>
                      </m:r>
                      <m:r>
                        <a:rPr lang="en-US" sz="8000" b="1" i="1" smtClean="0">
                          <a:solidFill>
                            <a:srgbClr val="D4D4D4"/>
                          </a:solidFill>
                          <a:latin typeface="Cambria Math" panose="02040503050406030204" pitchFamily="18" charset="0"/>
                        </a:rPr>
                        <m:t>𝒘</m:t>
                      </m:r>
                      <m:r>
                        <a:rPr lang="en-US" sz="8000" b="1" i="1">
                          <a:solidFill>
                            <a:srgbClr val="D4D4D4"/>
                          </a:solidFill>
                          <a:latin typeface="Cambria Math" panose="02040503050406030204" pitchFamily="18" charset="0"/>
                          <a:ea typeface="Cambria Math" panose="02040503050406030204" pitchFamily="18" charset="0"/>
                        </a:rPr>
                        <m:t>⋅</m:t>
                      </m:r>
                      <m:sSub>
                        <m:sSubPr>
                          <m:ctrlPr>
                            <a:rPr lang="en-US" sz="8000" b="1" i="1" smtClean="0">
                              <a:solidFill>
                                <a:srgbClr val="D4D4D4"/>
                              </a:solidFill>
                              <a:latin typeface="Cambria Math" panose="02040503050406030204" pitchFamily="18" charset="0"/>
                            </a:rPr>
                          </m:ctrlPr>
                        </m:sSubPr>
                        <m:e>
                          <m:r>
                            <a:rPr lang="en-US" sz="8000" b="1" i="1" smtClean="0">
                              <a:solidFill>
                                <a:srgbClr val="D4D4D4"/>
                              </a:solidFill>
                              <a:latin typeface="Cambria Math" panose="02040503050406030204" pitchFamily="18" charset="0"/>
                            </a:rPr>
                            <m:t>𝒙</m:t>
                          </m:r>
                        </m:e>
                        <m:sub>
                          <m:r>
                            <a:rPr lang="en-US" sz="8000" b="1" i="1" smtClean="0">
                              <a:solidFill>
                                <a:srgbClr val="D4D4D4"/>
                              </a:solidFill>
                              <a:latin typeface="Cambria Math" panose="02040503050406030204" pitchFamily="18" charset="0"/>
                            </a:rPr>
                            <m:t>𝒊</m:t>
                          </m:r>
                        </m:sub>
                      </m:sSub>
                      <m:r>
                        <a:rPr lang="en-US" sz="8000" b="1" i="1" smtClean="0">
                          <a:solidFill>
                            <a:srgbClr val="D4D4D4"/>
                          </a:solidFill>
                          <a:latin typeface="Cambria Math" panose="02040503050406030204" pitchFamily="18" charset="0"/>
                        </a:rPr>
                        <m:t>+</m:t>
                      </m:r>
                      <m:r>
                        <a:rPr lang="en-US" sz="8000" b="1" i="1" smtClean="0">
                          <a:solidFill>
                            <a:srgbClr val="D4D4D4"/>
                          </a:solidFill>
                          <a:latin typeface="Cambria Math" panose="02040503050406030204" pitchFamily="18" charset="0"/>
                        </a:rPr>
                        <m:t>𝒃</m:t>
                      </m:r>
                    </m:oMath>
                  </m:oMathPara>
                </a14:m>
                <a:endParaRPr lang="en-US" sz="8000" b="1" i="1" dirty="0">
                  <a:solidFill>
                    <a:srgbClr val="D4D4D4"/>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D6D91F8-67DB-4CB3-9A8A-F30064D27F49}"/>
                  </a:ext>
                </a:extLst>
              </p:cNvPr>
              <p:cNvSpPr txBox="1">
                <a:spLocks noRot="1" noChangeAspect="1" noMove="1" noResize="1" noEditPoints="1" noAdjustHandles="1" noChangeArrowheads="1" noChangeShapeType="1" noTextEdit="1"/>
              </p:cNvSpPr>
              <p:nvPr/>
            </p:nvSpPr>
            <p:spPr>
              <a:xfrm>
                <a:off x="685800" y="2767280"/>
                <a:ext cx="10537521" cy="1323439"/>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176870834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D6D91F8-67DB-4CB3-9A8A-F30064D27F49}"/>
                  </a:ext>
                </a:extLst>
              </p:cNvPr>
              <p:cNvSpPr txBox="1"/>
              <p:nvPr/>
            </p:nvSpPr>
            <p:spPr>
              <a:xfrm>
                <a:off x="685800" y="1657317"/>
                <a:ext cx="10537521" cy="2215991"/>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sSub>
                        <m:sSubPr>
                          <m:ctrlPr>
                            <a:rPr lang="en-US" sz="6000" b="1" i="1" smtClean="0">
                              <a:solidFill>
                                <a:srgbClr val="D4D4D4"/>
                              </a:solidFill>
                              <a:latin typeface="Cambria Math" panose="02040503050406030204" pitchFamily="18" charset="0"/>
                            </a:rPr>
                          </m:ctrlPr>
                        </m:sSubPr>
                        <m:e>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𝒘</m:t>
                      </m:r>
                      <m:r>
                        <a:rPr lang="en-US" sz="6000" b="1" i="1">
                          <a:solidFill>
                            <a:srgbClr val="D4D4D4"/>
                          </a:solidFill>
                          <a:latin typeface="Cambria Math" panose="02040503050406030204" pitchFamily="18" charset="0"/>
                          <a:ea typeface="Cambria Math" panose="02040503050406030204" pitchFamily="18" charset="0"/>
                        </a:rPr>
                        <m:t>⋅</m:t>
                      </m:r>
                      <m:sSub>
                        <m:sSubPr>
                          <m:ctrlPr>
                            <a:rPr lang="en-US" sz="6000" b="1" i="1" smtClean="0">
                              <a:solidFill>
                                <a:srgbClr val="D4D4D4"/>
                              </a:solidFill>
                              <a:latin typeface="Cambria Math" panose="02040503050406030204" pitchFamily="18" charset="0"/>
                            </a:rPr>
                          </m:ctrlPr>
                        </m:sSubPr>
                        <m:e>
                          <m:r>
                            <a:rPr lang="en-US" sz="6000" b="1" i="1" smtClean="0">
                              <a:solidFill>
                                <a:srgbClr val="D4D4D4"/>
                              </a:solidFill>
                              <a:latin typeface="Cambria Math" panose="02040503050406030204" pitchFamily="18" charset="0"/>
                            </a:rPr>
                            <m:t>𝒙</m:t>
                          </m:r>
                        </m:e>
                        <m:sub>
                          <m:r>
                            <a:rPr lang="en-US" sz="6000" b="1" i="1" smtClean="0">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𝒃</m:t>
                      </m:r>
                    </m:oMath>
                  </m:oMathPara>
                </a14:m>
                <a:endParaRPr lang="en-US" sz="6000" b="1" i="1" dirty="0">
                  <a:solidFill>
                    <a:srgbClr val="D4D4D4"/>
                  </a:solidFill>
                  <a:latin typeface="Cambria Math" panose="02040503050406030204" pitchFamily="18" charset="0"/>
                </a:endParaRPr>
              </a:p>
              <a:p>
                <a:pPr marL="0" lvl="1"/>
                <a:endParaRPr lang="en-US"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sSub>
                        <m:sSubPr>
                          <m:ctrlPr>
                            <a:rPr lang="en-US" sz="6000" b="1" i="1" smtClean="0">
                              <a:solidFill>
                                <a:srgbClr val="D4D4D4"/>
                              </a:solidFill>
                              <a:latin typeface="Cambria Math" panose="02040503050406030204" pitchFamily="18" charset="0"/>
                            </a:rPr>
                          </m:ctrlPr>
                        </m:sSubPr>
                        <m:e>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sSub>
                        <m:sSubPr>
                          <m:ctrlPr>
                            <a:rPr lang="en-US" sz="6000" b="1" i="1" smtClean="0">
                              <a:solidFill>
                                <a:srgbClr val="D4D4D4"/>
                              </a:solidFill>
                              <a:latin typeface="Cambria Math" panose="02040503050406030204" pitchFamily="18" charset="0"/>
                            </a:rPr>
                          </m:ctrlPr>
                        </m:sSubPr>
                        <m:e>
                          <m:r>
                            <a:rPr lang="en-US" sz="6000" b="1" i="1" smtClean="0">
                              <a:solidFill>
                                <a:srgbClr val="D4D4D4"/>
                              </a:solidFill>
                              <a:latin typeface="Cambria Math" panose="02040503050406030204" pitchFamily="18" charset="0"/>
                            </a:rPr>
                            <m:t>𝒚</m:t>
                          </m:r>
                        </m:e>
                        <m:sub>
                          <m:r>
                            <a:rPr lang="en-US" sz="6000" b="1" i="1" smtClean="0">
                              <a:solidFill>
                                <a:srgbClr val="D4D4D4"/>
                              </a:solidFill>
                              <a:latin typeface="Cambria Math" panose="02040503050406030204" pitchFamily="18" charset="0"/>
                            </a:rPr>
                            <m:t>𝒊</m:t>
                          </m:r>
                        </m:sub>
                      </m:sSub>
                    </m:oMath>
                  </m:oMathPara>
                </a14:m>
                <a:endParaRPr lang="en-US" sz="6000" b="1" dirty="0">
                  <a:solidFill>
                    <a:srgbClr val="D4D4D4"/>
                  </a:solidFill>
                  <a:latin typeface="Consolas" panose="020B0609020204030204" pitchFamily="49" charset="0"/>
                </a:endParaRPr>
              </a:p>
            </p:txBody>
          </p:sp>
        </mc:Choice>
        <mc:Fallback xmlns="">
          <p:sp>
            <p:nvSpPr>
              <p:cNvPr id="15" name="TextBox 14">
                <a:extLst>
                  <a:ext uri="{FF2B5EF4-FFF2-40B4-BE49-F238E27FC236}">
                    <a16:creationId xmlns:a16="http://schemas.microsoft.com/office/drawing/2014/main" id="{DD6D91F8-67DB-4CB3-9A8A-F30064D27F49}"/>
                  </a:ext>
                </a:extLst>
              </p:cNvPr>
              <p:cNvSpPr txBox="1">
                <a:spLocks noRot="1" noChangeAspect="1" noMove="1" noResize="1" noEditPoints="1" noAdjustHandles="1" noChangeArrowheads="1" noChangeShapeType="1" noTextEdit="1"/>
              </p:cNvSpPr>
              <p:nvPr/>
            </p:nvSpPr>
            <p:spPr>
              <a:xfrm>
                <a:off x="685800" y="1657317"/>
                <a:ext cx="10537521" cy="2215991"/>
              </a:xfrm>
              <a:prstGeom prst="rect">
                <a:avLst/>
              </a:prstGeom>
              <a:blipFill>
                <a:blip r:embed="rId4"/>
                <a:stretch>
                  <a:fillRect/>
                </a:stretch>
              </a:blipFill>
            </p:spPr>
            <p:txBody>
              <a:bodyPr/>
              <a:lstStyle/>
              <a:p>
                <a:r>
                  <a:rPr lang="ar-EG">
                    <a:noFill/>
                  </a:rPr>
                  <a:t> </a:t>
                </a:r>
              </a:p>
            </p:txBody>
          </p:sp>
        </mc:Fallback>
      </mc:AlternateContent>
      <p:sp>
        <p:nvSpPr>
          <p:cNvPr id="6" name="Rectangle: Rounded Corners 5">
            <a:extLst>
              <a:ext uri="{FF2B5EF4-FFF2-40B4-BE49-F238E27FC236}">
                <a16:creationId xmlns:a16="http://schemas.microsoft.com/office/drawing/2014/main" id="{44C26EA4-2FF7-48B7-9578-CAC82D2F0FD3}"/>
              </a:ext>
            </a:extLst>
          </p:cNvPr>
          <p:cNvSpPr/>
          <p:nvPr/>
        </p:nvSpPr>
        <p:spPr>
          <a:xfrm>
            <a:off x="4497572" y="2934586"/>
            <a:ext cx="2785730" cy="98882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AC0CFB15-7DB9-4C3B-A89D-BD034CB9E781}"/>
              </a:ext>
            </a:extLst>
          </p:cNvPr>
          <p:cNvSpPr/>
          <p:nvPr/>
        </p:nvSpPr>
        <p:spPr>
          <a:xfrm>
            <a:off x="7644812" y="4688549"/>
            <a:ext cx="2041448" cy="70542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The error</a:t>
            </a:r>
            <a:endParaRPr lang="ar-EG" sz="2800" b="1" dirty="0"/>
          </a:p>
        </p:txBody>
      </p:sp>
      <p:cxnSp>
        <p:nvCxnSpPr>
          <p:cNvPr id="9" name="Connector: Curved 8">
            <a:extLst>
              <a:ext uri="{FF2B5EF4-FFF2-40B4-BE49-F238E27FC236}">
                <a16:creationId xmlns:a16="http://schemas.microsoft.com/office/drawing/2014/main" id="{9BD6076C-843F-4D33-B2D1-F81A8A0E418F}"/>
              </a:ext>
            </a:extLst>
          </p:cNvPr>
          <p:cNvCxnSpPr>
            <a:cxnSpLocks/>
            <a:stCxn id="6" idx="3"/>
            <a:endCxn id="7" idx="0"/>
          </p:cNvCxnSpPr>
          <p:nvPr/>
        </p:nvCxnSpPr>
        <p:spPr>
          <a:xfrm>
            <a:off x="7283302" y="3429000"/>
            <a:ext cx="1382234" cy="1259549"/>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82535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heel(1)">
                                      <p:cBhvr>
                                        <p:cTn id="15" dur="500"/>
                                        <p:tgtEl>
                                          <p:spTgt spid="7">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Machine Learning</a:t>
            </a:r>
          </a:p>
        </p:txBody>
      </p:sp>
      <p:sp>
        <p:nvSpPr>
          <p:cNvPr id="7" name="TextBox 6">
            <a:extLst>
              <a:ext uri="{FF2B5EF4-FFF2-40B4-BE49-F238E27FC236}">
                <a16:creationId xmlns:a16="http://schemas.microsoft.com/office/drawing/2014/main" id="{F567B31F-4FB6-4032-BCD3-0F067F182FB1}"/>
              </a:ext>
            </a:extLst>
          </p:cNvPr>
          <p:cNvSpPr txBox="1"/>
          <p:nvPr/>
        </p:nvSpPr>
        <p:spPr>
          <a:xfrm>
            <a:off x="1031007" y="2895328"/>
            <a:ext cx="10129981" cy="1067343"/>
          </a:xfrm>
          <a:prstGeom prst="rect">
            <a:avLst/>
          </a:prstGeom>
          <a:noFill/>
        </p:spPr>
        <p:txBody>
          <a:bodyPr wrap="square">
            <a:spAutoFit/>
          </a:bodyPr>
          <a:lstStyle/>
          <a:p>
            <a:pPr marL="0" lvl="1" algn="ctr">
              <a:lnSpc>
                <a:spcPts val="8071"/>
              </a:lnSpc>
            </a:pPr>
            <a:r>
              <a:rPr lang="en-US" sz="6600" b="1" i="1" spc="-485" dirty="0">
                <a:solidFill>
                  <a:schemeClr val="bg1"/>
                </a:solidFill>
                <a:latin typeface="Georgia" panose="02040502050405020303" pitchFamily="18" charset="0"/>
              </a:rPr>
              <a:t>Why Machine Learning?</a:t>
            </a:r>
          </a:p>
        </p:txBody>
      </p:sp>
    </p:spTree>
    <p:extLst>
      <p:ext uri="{BB962C8B-B14F-4D97-AF65-F5344CB8AC3E}">
        <p14:creationId xmlns:p14="http://schemas.microsoft.com/office/powerpoint/2010/main" val="27798309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D6D91F8-67DB-4CB3-9A8A-F30064D27F49}"/>
                  </a:ext>
                </a:extLst>
              </p:cNvPr>
              <p:cNvSpPr txBox="1"/>
              <p:nvPr/>
            </p:nvSpPr>
            <p:spPr>
              <a:xfrm>
                <a:off x="685800" y="1657317"/>
                <a:ext cx="10537521" cy="2236894"/>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sSub>
                        <m:sSubPr>
                          <m:ctrlPr>
                            <a:rPr lang="en-US" sz="6000" b="1" i="1" smtClean="0">
                              <a:solidFill>
                                <a:srgbClr val="D4D4D4"/>
                              </a:solidFill>
                              <a:latin typeface="Cambria Math" panose="02040503050406030204" pitchFamily="18" charset="0"/>
                            </a:rPr>
                          </m:ctrlPr>
                        </m:sSubPr>
                        <m:e>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𝒘</m:t>
                      </m:r>
                      <m:r>
                        <a:rPr lang="en-US" sz="6000" b="1" i="1">
                          <a:solidFill>
                            <a:srgbClr val="D4D4D4"/>
                          </a:solidFill>
                          <a:latin typeface="Cambria Math" panose="02040503050406030204" pitchFamily="18" charset="0"/>
                          <a:ea typeface="Cambria Math" panose="02040503050406030204" pitchFamily="18" charset="0"/>
                        </a:rPr>
                        <m:t>⋅</m:t>
                      </m:r>
                      <m:sSub>
                        <m:sSubPr>
                          <m:ctrlPr>
                            <a:rPr lang="en-US" sz="6000" b="1" i="1" smtClean="0">
                              <a:solidFill>
                                <a:srgbClr val="D4D4D4"/>
                              </a:solidFill>
                              <a:latin typeface="Cambria Math" panose="02040503050406030204" pitchFamily="18" charset="0"/>
                            </a:rPr>
                          </m:ctrlPr>
                        </m:sSubPr>
                        <m:e>
                          <m:r>
                            <a:rPr lang="en-US" sz="6000" b="1" i="1" smtClean="0">
                              <a:solidFill>
                                <a:srgbClr val="D4D4D4"/>
                              </a:solidFill>
                              <a:latin typeface="Cambria Math" panose="02040503050406030204" pitchFamily="18" charset="0"/>
                            </a:rPr>
                            <m:t>𝒙</m:t>
                          </m:r>
                        </m:e>
                        <m:sub>
                          <m:r>
                            <a:rPr lang="en-US" sz="6000" b="1" i="1" smtClean="0">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𝒃</m:t>
                      </m:r>
                    </m:oMath>
                  </m:oMathPara>
                </a14:m>
                <a:endParaRPr lang="en-US" sz="6000" b="1" i="1" dirty="0">
                  <a:solidFill>
                    <a:srgbClr val="D4D4D4"/>
                  </a:solidFill>
                  <a:latin typeface="Cambria Math" panose="02040503050406030204" pitchFamily="18" charset="0"/>
                </a:endParaRPr>
              </a:p>
              <a:p>
                <a:pPr marL="0" lvl="1"/>
                <a:endParaRPr lang="en-US"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sSup>
                        <m:sSupPr>
                          <m:ctrlPr>
                            <a:rPr lang="en-US" sz="6000" b="1" i="1" smtClean="0">
                              <a:solidFill>
                                <a:srgbClr val="D4D4D4"/>
                              </a:solidFill>
                              <a:latin typeface="Cambria Math" panose="02040503050406030204" pitchFamily="18" charset="0"/>
                            </a:rPr>
                          </m:ctrlPr>
                        </m:sSupPr>
                        <m:e>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m:t>
                              </m:r>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𝒚</m:t>
                              </m:r>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e>
                        <m:sup>
                          <m:r>
                            <a:rPr lang="en-US" sz="6000" b="1" i="1" smtClean="0">
                              <a:solidFill>
                                <a:srgbClr val="D4D4D4"/>
                              </a:solidFill>
                              <a:latin typeface="Cambria Math" panose="02040503050406030204" pitchFamily="18" charset="0"/>
                            </a:rPr>
                            <m:t>𝟐</m:t>
                          </m:r>
                        </m:sup>
                      </m:sSup>
                    </m:oMath>
                  </m:oMathPara>
                </a14:m>
                <a:endParaRPr lang="en-US" sz="6000" b="1" dirty="0">
                  <a:solidFill>
                    <a:srgbClr val="D4D4D4"/>
                  </a:solidFill>
                  <a:latin typeface="Consolas" panose="020B0609020204030204" pitchFamily="49" charset="0"/>
                </a:endParaRPr>
              </a:p>
            </p:txBody>
          </p:sp>
        </mc:Choice>
        <mc:Fallback xmlns="">
          <p:sp>
            <p:nvSpPr>
              <p:cNvPr id="15" name="TextBox 14">
                <a:extLst>
                  <a:ext uri="{FF2B5EF4-FFF2-40B4-BE49-F238E27FC236}">
                    <a16:creationId xmlns:a16="http://schemas.microsoft.com/office/drawing/2014/main" id="{DD6D91F8-67DB-4CB3-9A8A-F30064D27F49}"/>
                  </a:ext>
                </a:extLst>
              </p:cNvPr>
              <p:cNvSpPr txBox="1">
                <a:spLocks noRot="1" noChangeAspect="1" noMove="1" noResize="1" noEditPoints="1" noAdjustHandles="1" noChangeArrowheads="1" noChangeShapeType="1" noTextEdit="1"/>
              </p:cNvSpPr>
              <p:nvPr/>
            </p:nvSpPr>
            <p:spPr>
              <a:xfrm>
                <a:off x="685800" y="1657317"/>
                <a:ext cx="10537521" cy="2236894"/>
              </a:xfrm>
              <a:prstGeom prst="rect">
                <a:avLst/>
              </a:prstGeom>
              <a:blipFill>
                <a:blip r:embed="rId4"/>
                <a:stretch>
                  <a:fillRect/>
                </a:stretch>
              </a:blipFill>
            </p:spPr>
            <p:txBody>
              <a:bodyPr/>
              <a:lstStyle/>
              <a:p>
                <a:r>
                  <a:rPr lang="ar-EG">
                    <a:noFill/>
                  </a:rPr>
                  <a:t> </a:t>
                </a:r>
              </a:p>
            </p:txBody>
          </p:sp>
        </mc:Fallback>
      </mc:AlternateContent>
      <p:sp>
        <p:nvSpPr>
          <p:cNvPr id="6" name="Rectangle: Rounded Corners 5">
            <a:extLst>
              <a:ext uri="{FF2B5EF4-FFF2-40B4-BE49-F238E27FC236}">
                <a16:creationId xmlns:a16="http://schemas.microsoft.com/office/drawing/2014/main" id="{6F9AB419-7749-45E5-B742-AAF923AD0E04}"/>
              </a:ext>
            </a:extLst>
          </p:cNvPr>
          <p:cNvSpPr/>
          <p:nvPr/>
        </p:nvSpPr>
        <p:spPr>
          <a:xfrm>
            <a:off x="4423144" y="2870791"/>
            <a:ext cx="3030279" cy="105262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33AA143A-6AAC-45A7-8F24-819465009453}"/>
              </a:ext>
            </a:extLst>
          </p:cNvPr>
          <p:cNvSpPr/>
          <p:nvPr/>
        </p:nvSpPr>
        <p:spPr>
          <a:xfrm>
            <a:off x="7621436" y="4643038"/>
            <a:ext cx="2957959" cy="800831"/>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The error squared</a:t>
            </a:r>
            <a:endParaRPr lang="ar-EG" sz="2800" b="1" dirty="0"/>
          </a:p>
        </p:txBody>
      </p:sp>
      <p:cxnSp>
        <p:nvCxnSpPr>
          <p:cNvPr id="9" name="Connector: Curved 8">
            <a:extLst>
              <a:ext uri="{FF2B5EF4-FFF2-40B4-BE49-F238E27FC236}">
                <a16:creationId xmlns:a16="http://schemas.microsoft.com/office/drawing/2014/main" id="{49A9E006-5B2F-4DDF-AD1C-0FA8A4E79F75}"/>
              </a:ext>
            </a:extLst>
          </p:cNvPr>
          <p:cNvCxnSpPr>
            <a:cxnSpLocks/>
            <a:stCxn id="6" idx="3"/>
            <a:endCxn id="7" idx="0"/>
          </p:cNvCxnSpPr>
          <p:nvPr/>
        </p:nvCxnSpPr>
        <p:spPr>
          <a:xfrm>
            <a:off x="7453423" y="3397103"/>
            <a:ext cx="1646993" cy="1245935"/>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66907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D6D91F8-67DB-4CB3-9A8A-F30064D27F49}"/>
                  </a:ext>
                </a:extLst>
              </p:cNvPr>
              <p:cNvSpPr txBox="1"/>
              <p:nvPr/>
            </p:nvSpPr>
            <p:spPr>
              <a:xfrm>
                <a:off x="685800" y="1657317"/>
                <a:ext cx="10537521" cy="3162982"/>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sSub>
                        <m:sSubPr>
                          <m:ctrlPr>
                            <a:rPr lang="en-US" sz="6000" b="1" i="1" smtClean="0">
                              <a:solidFill>
                                <a:srgbClr val="D4D4D4"/>
                              </a:solidFill>
                              <a:latin typeface="Cambria Math" panose="02040503050406030204" pitchFamily="18" charset="0"/>
                            </a:rPr>
                          </m:ctrlPr>
                        </m:sSubPr>
                        <m:e>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𝒘</m:t>
                      </m:r>
                      <m:r>
                        <a:rPr lang="en-US" sz="6000" b="1" i="1">
                          <a:solidFill>
                            <a:srgbClr val="D4D4D4"/>
                          </a:solidFill>
                          <a:latin typeface="Cambria Math" panose="02040503050406030204" pitchFamily="18" charset="0"/>
                          <a:ea typeface="Cambria Math" panose="02040503050406030204" pitchFamily="18" charset="0"/>
                        </a:rPr>
                        <m:t>⋅</m:t>
                      </m:r>
                      <m:sSub>
                        <m:sSubPr>
                          <m:ctrlPr>
                            <a:rPr lang="en-US" sz="6000" b="1" i="1" smtClean="0">
                              <a:solidFill>
                                <a:srgbClr val="D4D4D4"/>
                              </a:solidFill>
                              <a:latin typeface="Cambria Math" panose="02040503050406030204" pitchFamily="18" charset="0"/>
                            </a:rPr>
                          </m:ctrlPr>
                        </m:sSubPr>
                        <m:e>
                          <m:r>
                            <a:rPr lang="en-US" sz="6000" b="1" i="1" smtClean="0">
                              <a:solidFill>
                                <a:srgbClr val="D4D4D4"/>
                              </a:solidFill>
                              <a:latin typeface="Cambria Math" panose="02040503050406030204" pitchFamily="18" charset="0"/>
                            </a:rPr>
                            <m:t>𝒙</m:t>
                          </m:r>
                        </m:e>
                        <m:sub>
                          <m:r>
                            <a:rPr lang="en-US" sz="6000" b="1" i="1" smtClean="0">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𝒃</m:t>
                      </m:r>
                    </m:oMath>
                  </m:oMathPara>
                </a14:m>
                <a:endParaRPr lang="en-US" sz="6000" b="1" i="1" dirty="0">
                  <a:solidFill>
                    <a:srgbClr val="D4D4D4"/>
                  </a:solidFill>
                  <a:latin typeface="Cambria Math" panose="02040503050406030204" pitchFamily="18" charset="0"/>
                </a:endParaRPr>
              </a:p>
              <a:p>
                <a:pPr marL="0" lvl="1"/>
                <a:endParaRPr lang="en-US"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f>
                        <m:fPr>
                          <m:ctrlPr>
                            <a:rPr lang="en-US" sz="6000" b="1" i="1" smtClean="0">
                              <a:solidFill>
                                <a:srgbClr val="D4D4D4"/>
                              </a:solidFill>
                              <a:latin typeface="Cambria Math" panose="02040503050406030204" pitchFamily="18" charset="0"/>
                            </a:rPr>
                          </m:ctrlPr>
                        </m:fPr>
                        <m:num>
                          <m:sSup>
                            <m:sSupPr>
                              <m:ctrlPr>
                                <a:rPr lang="en-US" sz="6000" b="1" i="1">
                                  <a:solidFill>
                                    <a:srgbClr val="D4D4D4"/>
                                  </a:solidFill>
                                  <a:latin typeface="Cambria Math" panose="02040503050406030204" pitchFamily="18" charset="0"/>
                                </a:rPr>
                              </m:ctrlPr>
                            </m:sSupPr>
                            <m:e>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m:t>
                                  </m:r>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𝒚</m:t>
                                  </m:r>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e>
                            <m:sup>
                              <m:r>
                                <a:rPr lang="en-US" sz="6000" b="1" i="1">
                                  <a:solidFill>
                                    <a:srgbClr val="D4D4D4"/>
                                  </a:solidFill>
                                  <a:latin typeface="Cambria Math" panose="02040503050406030204" pitchFamily="18" charset="0"/>
                                </a:rPr>
                                <m:t>𝟐</m:t>
                              </m:r>
                            </m:sup>
                          </m:sSup>
                        </m:num>
                        <m:den>
                          <m:r>
                            <a:rPr lang="en-US" sz="6000" b="1" i="1" smtClean="0">
                              <a:solidFill>
                                <a:srgbClr val="D4D4D4"/>
                              </a:solidFill>
                              <a:latin typeface="Cambria Math" panose="02040503050406030204" pitchFamily="18" charset="0"/>
                            </a:rPr>
                            <m:t>𝟐</m:t>
                          </m:r>
                        </m:den>
                      </m:f>
                    </m:oMath>
                  </m:oMathPara>
                </a14:m>
                <a:endParaRPr lang="en-US" sz="6000" b="1" dirty="0">
                  <a:solidFill>
                    <a:srgbClr val="D4D4D4"/>
                  </a:solidFill>
                  <a:latin typeface="Consolas" panose="020B0609020204030204" pitchFamily="49" charset="0"/>
                </a:endParaRPr>
              </a:p>
            </p:txBody>
          </p:sp>
        </mc:Choice>
        <mc:Fallback xmlns="">
          <p:sp>
            <p:nvSpPr>
              <p:cNvPr id="15" name="TextBox 14">
                <a:extLst>
                  <a:ext uri="{FF2B5EF4-FFF2-40B4-BE49-F238E27FC236}">
                    <a16:creationId xmlns:a16="http://schemas.microsoft.com/office/drawing/2014/main" id="{DD6D91F8-67DB-4CB3-9A8A-F30064D27F49}"/>
                  </a:ext>
                </a:extLst>
              </p:cNvPr>
              <p:cNvSpPr txBox="1">
                <a:spLocks noRot="1" noChangeAspect="1" noMove="1" noResize="1" noEditPoints="1" noAdjustHandles="1" noChangeArrowheads="1" noChangeShapeType="1" noTextEdit="1"/>
              </p:cNvSpPr>
              <p:nvPr/>
            </p:nvSpPr>
            <p:spPr>
              <a:xfrm>
                <a:off x="685800" y="1657317"/>
                <a:ext cx="10537521" cy="3162982"/>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7770381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D6D91F8-67DB-4CB3-9A8A-F30064D27F49}"/>
                  </a:ext>
                </a:extLst>
              </p:cNvPr>
              <p:cNvSpPr txBox="1"/>
              <p:nvPr/>
            </p:nvSpPr>
            <p:spPr>
              <a:xfrm>
                <a:off x="685800" y="1657317"/>
                <a:ext cx="10537521" cy="3809056"/>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sSub>
                        <m:sSubPr>
                          <m:ctrlPr>
                            <a:rPr lang="en-US" sz="6000" b="1" i="1" smtClean="0">
                              <a:solidFill>
                                <a:srgbClr val="D4D4D4"/>
                              </a:solidFill>
                              <a:latin typeface="Cambria Math" panose="02040503050406030204" pitchFamily="18" charset="0"/>
                            </a:rPr>
                          </m:ctrlPr>
                        </m:sSubPr>
                        <m:e>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𝒘</m:t>
                      </m:r>
                      <m:r>
                        <a:rPr lang="en-US" sz="6000" b="1" i="1">
                          <a:solidFill>
                            <a:srgbClr val="D4D4D4"/>
                          </a:solidFill>
                          <a:latin typeface="Cambria Math" panose="02040503050406030204" pitchFamily="18" charset="0"/>
                          <a:ea typeface="Cambria Math" panose="02040503050406030204" pitchFamily="18" charset="0"/>
                        </a:rPr>
                        <m:t>⋅</m:t>
                      </m:r>
                      <m:sSub>
                        <m:sSubPr>
                          <m:ctrlPr>
                            <a:rPr lang="en-US" sz="6000" b="1" i="1" smtClean="0">
                              <a:solidFill>
                                <a:srgbClr val="D4D4D4"/>
                              </a:solidFill>
                              <a:latin typeface="Cambria Math" panose="02040503050406030204" pitchFamily="18" charset="0"/>
                            </a:rPr>
                          </m:ctrlPr>
                        </m:sSubPr>
                        <m:e>
                          <m:r>
                            <a:rPr lang="en-US" sz="6000" b="1" i="1" smtClean="0">
                              <a:solidFill>
                                <a:srgbClr val="D4D4D4"/>
                              </a:solidFill>
                              <a:latin typeface="Cambria Math" panose="02040503050406030204" pitchFamily="18" charset="0"/>
                            </a:rPr>
                            <m:t>𝒙</m:t>
                          </m:r>
                        </m:e>
                        <m:sub>
                          <m:r>
                            <a:rPr lang="en-US" sz="6000" b="1" i="1" smtClean="0">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𝒃</m:t>
                      </m:r>
                    </m:oMath>
                  </m:oMathPara>
                </a14:m>
                <a:endParaRPr lang="en-US" sz="6000" b="1" i="1" dirty="0">
                  <a:solidFill>
                    <a:srgbClr val="D4D4D4"/>
                  </a:solidFill>
                  <a:latin typeface="Cambria Math" panose="02040503050406030204" pitchFamily="18" charset="0"/>
                </a:endParaRPr>
              </a:p>
              <a:p>
                <a:pPr marL="0" lvl="1"/>
                <a:endParaRPr lang="en-US"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f>
                        <m:fPr>
                          <m:ctrlPr>
                            <a:rPr lang="en-US" sz="6000" b="1" i="1">
                              <a:solidFill>
                                <a:srgbClr val="D4D4D4"/>
                              </a:solidFill>
                              <a:latin typeface="Cambria Math" panose="02040503050406030204" pitchFamily="18" charset="0"/>
                            </a:rPr>
                          </m:ctrlPr>
                        </m:fPr>
                        <m:num>
                          <m:r>
                            <a:rPr lang="en-US" sz="6000" b="1" i="1">
                              <a:solidFill>
                                <a:srgbClr val="D4D4D4"/>
                              </a:solidFill>
                              <a:latin typeface="Cambria Math" panose="02040503050406030204" pitchFamily="18" charset="0"/>
                            </a:rPr>
                            <m:t>𝟏</m:t>
                          </m:r>
                        </m:num>
                        <m:den>
                          <m:r>
                            <a:rPr lang="en-US" sz="6000" b="1" i="1">
                              <a:solidFill>
                                <a:srgbClr val="D4D4D4"/>
                              </a:solidFill>
                              <a:latin typeface="Cambria Math" panose="02040503050406030204" pitchFamily="18" charset="0"/>
                            </a:rPr>
                            <m:t>𝒎</m:t>
                          </m:r>
                        </m:den>
                      </m:f>
                      <m:nary>
                        <m:naryPr>
                          <m:chr m:val="∑"/>
                          <m:ctrlPr>
                            <a:rPr lang="en-US" sz="6000" b="1" i="1" smtClean="0">
                              <a:solidFill>
                                <a:srgbClr val="D4D4D4"/>
                              </a:solidFill>
                              <a:latin typeface="Cambria Math" panose="02040503050406030204" pitchFamily="18" charset="0"/>
                            </a:rPr>
                          </m:ctrlPr>
                        </m:naryPr>
                        <m:sub>
                          <m:r>
                            <m:rPr>
                              <m:brk m:alnAt="23"/>
                            </m:rPr>
                            <a:rPr lang="en-US" sz="6000" b="1" i="1" smtClean="0">
                              <a:solidFill>
                                <a:srgbClr val="D4D4D4"/>
                              </a:solidFill>
                              <a:latin typeface="Cambria Math" panose="02040503050406030204" pitchFamily="18" charset="0"/>
                            </a:rPr>
                            <m:t>𝒊</m:t>
                          </m:r>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𝟏</m:t>
                          </m:r>
                        </m:sub>
                        <m:sup>
                          <m:r>
                            <a:rPr lang="en-US" sz="6000" b="1" i="1" smtClean="0">
                              <a:solidFill>
                                <a:srgbClr val="D4D4D4"/>
                              </a:solidFill>
                              <a:latin typeface="Cambria Math" panose="02040503050406030204" pitchFamily="18" charset="0"/>
                            </a:rPr>
                            <m:t>𝒎</m:t>
                          </m:r>
                        </m:sup>
                        <m:e>
                          <m:f>
                            <m:fPr>
                              <m:ctrlPr>
                                <a:rPr lang="en-US" sz="6000" b="1" i="1">
                                  <a:solidFill>
                                    <a:srgbClr val="D4D4D4"/>
                                  </a:solidFill>
                                  <a:latin typeface="Cambria Math" panose="02040503050406030204" pitchFamily="18" charset="0"/>
                                </a:rPr>
                              </m:ctrlPr>
                            </m:fPr>
                            <m:num>
                              <m:sSup>
                                <m:sSupPr>
                                  <m:ctrlPr>
                                    <a:rPr lang="en-US" sz="6000" b="1" i="1">
                                      <a:solidFill>
                                        <a:srgbClr val="D4D4D4"/>
                                      </a:solidFill>
                                      <a:latin typeface="Cambria Math" panose="02040503050406030204" pitchFamily="18" charset="0"/>
                                    </a:rPr>
                                  </m:ctrlPr>
                                </m:sSupPr>
                                <m:e>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m:t>
                                      </m:r>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𝒚</m:t>
                                      </m:r>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e>
                                <m:sup>
                                  <m:r>
                                    <a:rPr lang="en-US" sz="6000" b="1" i="1">
                                      <a:solidFill>
                                        <a:srgbClr val="D4D4D4"/>
                                      </a:solidFill>
                                      <a:latin typeface="Cambria Math" panose="02040503050406030204" pitchFamily="18" charset="0"/>
                                    </a:rPr>
                                    <m:t>𝟐</m:t>
                                  </m:r>
                                </m:sup>
                              </m:sSup>
                            </m:num>
                            <m:den>
                              <m:r>
                                <a:rPr lang="en-US" sz="6000" b="1" i="1">
                                  <a:solidFill>
                                    <a:srgbClr val="D4D4D4"/>
                                  </a:solidFill>
                                  <a:latin typeface="Cambria Math" panose="02040503050406030204" pitchFamily="18" charset="0"/>
                                </a:rPr>
                                <m:t>𝟐</m:t>
                              </m:r>
                            </m:den>
                          </m:f>
                        </m:e>
                      </m:nary>
                    </m:oMath>
                  </m:oMathPara>
                </a14:m>
                <a:endParaRPr lang="en-US" sz="6000" b="1" dirty="0">
                  <a:solidFill>
                    <a:srgbClr val="D4D4D4"/>
                  </a:solidFill>
                  <a:latin typeface="Consolas" panose="020B0609020204030204" pitchFamily="49" charset="0"/>
                </a:endParaRPr>
              </a:p>
            </p:txBody>
          </p:sp>
        </mc:Choice>
        <mc:Fallback xmlns="">
          <p:sp>
            <p:nvSpPr>
              <p:cNvPr id="15" name="TextBox 14">
                <a:extLst>
                  <a:ext uri="{FF2B5EF4-FFF2-40B4-BE49-F238E27FC236}">
                    <a16:creationId xmlns:a16="http://schemas.microsoft.com/office/drawing/2014/main" id="{DD6D91F8-67DB-4CB3-9A8A-F30064D27F49}"/>
                  </a:ext>
                </a:extLst>
              </p:cNvPr>
              <p:cNvSpPr txBox="1">
                <a:spLocks noRot="1" noChangeAspect="1" noMove="1" noResize="1" noEditPoints="1" noAdjustHandles="1" noChangeArrowheads="1" noChangeShapeType="1" noTextEdit="1"/>
              </p:cNvSpPr>
              <p:nvPr/>
            </p:nvSpPr>
            <p:spPr>
              <a:xfrm>
                <a:off x="685800" y="1657317"/>
                <a:ext cx="10537521" cy="3809056"/>
              </a:xfrm>
              <a:prstGeom prst="rect">
                <a:avLst/>
              </a:prstGeom>
              <a:blipFill>
                <a:blip r:embed="rId4"/>
                <a:stretch>
                  <a:fillRect/>
                </a:stretch>
              </a:blipFill>
            </p:spPr>
            <p:txBody>
              <a:bodyPr/>
              <a:lstStyle/>
              <a:p>
                <a:r>
                  <a:rPr lang="ar-EG">
                    <a:noFill/>
                  </a:rPr>
                  <a:t> </a:t>
                </a:r>
              </a:p>
            </p:txBody>
          </p:sp>
        </mc:Fallback>
      </mc:AlternateContent>
      <p:sp>
        <p:nvSpPr>
          <p:cNvPr id="6" name="Rectangle: Rounded Corners 5">
            <a:extLst>
              <a:ext uri="{FF2B5EF4-FFF2-40B4-BE49-F238E27FC236}">
                <a16:creationId xmlns:a16="http://schemas.microsoft.com/office/drawing/2014/main" id="{8151CB8D-47A5-49A1-B904-15399C3EF182}"/>
              </a:ext>
            </a:extLst>
          </p:cNvPr>
          <p:cNvSpPr/>
          <p:nvPr/>
        </p:nvSpPr>
        <p:spPr>
          <a:xfrm>
            <a:off x="3346942" y="2943551"/>
            <a:ext cx="2041778" cy="258371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D85463CD-86CA-4E14-BFE8-1C859D20F107}"/>
              </a:ext>
            </a:extLst>
          </p:cNvPr>
          <p:cNvSpPr/>
          <p:nvPr/>
        </p:nvSpPr>
        <p:spPr>
          <a:xfrm>
            <a:off x="263500" y="1930537"/>
            <a:ext cx="3083442" cy="84099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Taking the mean</a:t>
            </a:r>
            <a:endParaRPr lang="ar-EG" sz="3200" b="1" dirty="0"/>
          </a:p>
        </p:txBody>
      </p:sp>
      <p:cxnSp>
        <p:nvCxnSpPr>
          <p:cNvPr id="9" name="Connector: Curved 8">
            <a:extLst>
              <a:ext uri="{FF2B5EF4-FFF2-40B4-BE49-F238E27FC236}">
                <a16:creationId xmlns:a16="http://schemas.microsoft.com/office/drawing/2014/main" id="{3560E2CD-4226-4FCD-AB32-8A9F929C0229}"/>
              </a:ext>
            </a:extLst>
          </p:cNvPr>
          <p:cNvCxnSpPr>
            <a:cxnSpLocks/>
            <a:stCxn id="6" idx="1"/>
            <a:endCxn id="7" idx="2"/>
          </p:cNvCxnSpPr>
          <p:nvPr/>
        </p:nvCxnSpPr>
        <p:spPr>
          <a:xfrm rot="10800000">
            <a:off x="1805222" y="2771531"/>
            <a:ext cx="1541721" cy="1463877"/>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3C343DF6-71BD-4AF9-96E3-0CD706E8B8A0}"/>
              </a:ext>
            </a:extLst>
          </p:cNvPr>
          <p:cNvSpPr/>
          <p:nvPr/>
        </p:nvSpPr>
        <p:spPr>
          <a:xfrm>
            <a:off x="3458336" y="4389875"/>
            <a:ext cx="757817" cy="69976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Rectangle: Rounded Corners 10">
            <a:extLst>
              <a:ext uri="{FF2B5EF4-FFF2-40B4-BE49-F238E27FC236}">
                <a16:creationId xmlns:a16="http://schemas.microsoft.com/office/drawing/2014/main" id="{9A1289ED-17FD-406F-B32A-26DF0A302698}"/>
              </a:ext>
            </a:extLst>
          </p:cNvPr>
          <p:cNvSpPr/>
          <p:nvPr/>
        </p:nvSpPr>
        <p:spPr>
          <a:xfrm>
            <a:off x="7111191" y="5426253"/>
            <a:ext cx="2998381" cy="126527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Number of training examples</a:t>
            </a:r>
            <a:endParaRPr lang="ar-EG" sz="2800" b="1" dirty="0"/>
          </a:p>
        </p:txBody>
      </p:sp>
      <p:cxnSp>
        <p:nvCxnSpPr>
          <p:cNvPr id="12" name="Connector: Curved 11">
            <a:extLst>
              <a:ext uri="{FF2B5EF4-FFF2-40B4-BE49-F238E27FC236}">
                <a16:creationId xmlns:a16="http://schemas.microsoft.com/office/drawing/2014/main" id="{DC1D98C2-FAEC-4D26-BB1A-640D68B349D4}"/>
              </a:ext>
            </a:extLst>
          </p:cNvPr>
          <p:cNvCxnSpPr>
            <a:cxnSpLocks/>
            <a:stCxn id="10" idx="2"/>
            <a:endCxn id="11" idx="1"/>
          </p:cNvCxnSpPr>
          <p:nvPr/>
        </p:nvCxnSpPr>
        <p:spPr>
          <a:xfrm rot="16200000" flipH="1">
            <a:off x="4989593" y="3937291"/>
            <a:ext cx="969251" cy="3273946"/>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11691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wheel(1)">
                                      <p:cBhvr>
                                        <p:cTn id="15" dur="500"/>
                                        <p:tgtEl>
                                          <p:spTgt spid="11">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wheel(1)">
                                      <p:cBhvr>
                                        <p:cTn id="32" dur="500"/>
                                        <p:tgtEl>
                                          <p:spTgt spid="7">
                                            <p:bg/>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P spid="10" grpId="0" animBg="1"/>
      <p:bldP spid="11"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D6D91F8-67DB-4CB3-9A8A-F30064D27F49}"/>
                  </a:ext>
                </a:extLst>
              </p:cNvPr>
              <p:cNvSpPr txBox="1"/>
              <p:nvPr/>
            </p:nvSpPr>
            <p:spPr>
              <a:xfrm>
                <a:off x="685800" y="1657317"/>
                <a:ext cx="10537521" cy="3809056"/>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sSub>
                        <m:sSubPr>
                          <m:ctrlPr>
                            <a:rPr lang="en-US" sz="6000" b="1" i="1" smtClean="0">
                              <a:solidFill>
                                <a:srgbClr val="D4D4D4"/>
                              </a:solidFill>
                              <a:latin typeface="Cambria Math" panose="02040503050406030204" pitchFamily="18" charset="0"/>
                            </a:rPr>
                          </m:ctrlPr>
                        </m:sSubPr>
                        <m:e>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𝒘</m:t>
                      </m:r>
                      <m:r>
                        <a:rPr lang="en-US" sz="6000" b="1" i="1">
                          <a:solidFill>
                            <a:srgbClr val="D4D4D4"/>
                          </a:solidFill>
                          <a:latin typeface="Cambria Math" panose="02040503050406030204" pitchFamily="18" charset="0"/>
                          <a:ea typeface="Cambria Math" panose="02040503050406030204" pitchFamily="18" charset="0"/>
                        </a:rPr>
                        <m:t>⋅</m:t>
                      </m:r>
                      <m:sSub>
                        <m:sSubPr>
                          <m:ctrlPr>
                            <a:rPr lang="en-US" sz="6000" b="1" i="1" smtClean="0">
                              <a:solidFill>
                                <a:srgbClr val="D4D4D4"/>
                              </a:solidFill>
                              <a:latin typeface="Cambria Math" panose="02040503050406030204" pitchFamily="18" charset="0"/>
                            </a:rPr>
                          </m:ctrlPr>
                        </m:sSubPr>
                        <m:e>
                          <m:r>
                            <a:rPr lang="en-US" sz="6000" b="1" i="1" smtClean="0">
                              <a:solidFill>
                                <a:srgbClr val="D4D4D4"/>
                              </a:solidFill>
                              <a:latin typeface="Cambria Math" panose="02040503050406030204" pitchFamily="18" charset="0"/>
                            </a:rPr>
                            <m:t>𝒙</m:t>
                          </m:r>
                        </m:e>
                        <m:sub>
                          <m:r>
                            <a:rPr lang="en-US" sz="6000" b="1" i="1" smtClean="0">
                              <a:solidFill>
                                <a:srgbClr val="D4D4D4"/>
                              </a:solidFill>
                              <a:latin typeface="Cambria Math" panose="02040503050406030204" pitchFamily="18" charset="0"/>
                            </a:rPr>
                            <m:t>𝒊</m:t>
                          </m:r>
                        </m:sub>
                      </m:sSub>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𝒃</m:t>
                      </m:r>
                    </m:oMath>
                  </m:oMathPara>
                </a14:m>
                <a:endParaRPr lang="en-US" sz="6000" b="1" i="1" dirty="0">
                  <a:solidFill>
                    <a:srgbClr val="D4D4D4"/>
                  </a:solidFill>
                  <a:latin typeface="Cambria Math" panose="02040503050406030204" pitchFamily="18" charset="0"/>
                </a:endParaRPr>
              </a:p>
              <a:p>
                <a:pPr marL="0" lvl="1"/>
                <a:endParaRPr lang="en-US"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r>
                        <a:rPr lang="en-US" sz="6000" b="1" i="1">
                          <a:solidFill>
                            <a:srgbClr val="D4D4D4"/>
                          </a:solidFill>
                          <a:latin typeface="Cambria Math" panose="02040503050406030204" pitchFamily="18" charset="0"/>
                        </a:rPr>
                        <m:t>𝑱</m:t>
                      </m:r>
                      <m:r>
                        <a:rPr lang="en-US" sz="6000" b="1" i="1">
                          <a:solidFill>
                            <a:srgbClr val="D4D4D4"/>
                          </a:solidFill>
                          <a:latin typeface="Cambria Math" panose="02040503050406030204" pitchFamily="18" charset="0"/>
                        </a:rPr>
                        <m:t>(</m:t>
                      </m:r>
                      <m:r>
                        <a:rPr lang="en-US" sz="6000" b="1" i="1">
                          <a:solidFill>
                            <a:srgbClr val="D4D4D4"/>
                          </a:solidFill>
                          <a:latin typeface="Cambria Math" panose="02040503050406030204" pitchFamily="18" charset="0"/>
                        </a:rPr>
                        <m:t>𝒘</m:t>
                      </m:r>
                      <m:r>
                        <a:rPr lang="en-US" sz="6000" b="1" i="1">
                          <a:solidFill>
                            <a:srgbClr val="D4D4D4"/>
                          </a:solidFill>
                          <a:latin typeface="Cambria Math" panose="02040503050406030204" pitchFamily="18" charset="0"/>
                        </a:rPr>
                        <m:t>, </m:t>
                      </m:r>
                      <m:r>
                        <a:rPr lang="en-US" sz="6000" b="1" i="1">
                          <a:solidFill>
                            <a:srgbClr val="D4D4D4"/>
                          </a:solidFill>
                          <a:latin typeface="Cambria Math" panose="02040503050406030204" pitchFamily="18" charset="0"/>
                        </a:rPr>
                        <m:t>𝒃</m:t>
                      </m:r>
                      <m:r>
                        <a:rPr lang="en-US" sz="6000" b="1" i="1">
                          <a:solidFill>
                            <a:srgbClr val="D4D4D4"/>
                          </a:solidFill>
                          <a:latin typeface="Cambria Math" panose="02040503050406030204" pitchFamily="18" charset="0"/>
                        </a:rPr>
                        <m:t>)= </m:t>
                      </m:r>
                      <m:f>
                        <m:fPr>
                          <m:ctrlPr>
                            <a:rPr lang="en-US" sz="6000" b="1" i="1">
                              <a:solidFill>
                                <a:srgbClr val="D4D4D4"/>
                              </a:solidFill>
                              <a:latin typeface="Cambria Math" panose="02040503050406030204" pitchFamily="18" charset="0"/>
                            </a:rPr>
                          </m:ctrlPr>
                        </m:fPr>
                        <m:num>
                          <m:r>
                            <a:rPr lang="en-US" sz="6000" b="1" i="1">
                              <a:solidFill>
                                <a:srgbClr val="D4D4D4"/>
                              </a:solidFill>
                              <a:latin typeface="Cambria Math" panose="02040503050406030204" pitchFamily="18" charset="0"/>
                            </a:rPr>
                            <m:t>𝟏</m:t>
                          </m:r>
                        </m:num>
                        <m:den>
                          <m:r>
                            <a:rPr lang="en-US" sz="6000" b="1" i="1">
                              <a:solidFill>
                                <a:srgbClr val="D4D4D4"/>
                              </a:solidFill>
                              <a:latin typeface="Cambria Math" panose="02040503050406030204" pitchFamily="18" charset="0"/>
                            </a:rPr>
                            <m:t>𝒎</m:t>
                          </m:r>
                        </m:den>
                      </m:f>
                      <m:nary>
                        <m:naryPr>
                          <m:chr m:val="∑"/>
                          <m:ctrlPr>
                            <a:rPr lang="en-US" sz="6000" b="1" i="1" smtClean="0">
                              <a:solidFill>
                                <a:srgbClr val="D4D4D4"/>
                              </a:solidFill>
                              <a:latin typeface="Cambria Math" panose="02040503050406030204" pitchFamily="18" charset="0"/>
                            </a:rPr>
                          </m:ctrlPr>
                        </m:naryPr>
                        <m:sub>
                          <m:r>
                            <m:rPr>
                              <m:brk m:alnAt="23"/>
                            </m:rPr>
                            <a:rPr lang="en-US" sz="6000" b="1" i="1" smtClean="0">
                              <a:solidFill>
                                <a:srgbClr val="D4D4D4"/>
                              </a:solidFill>
                              <a:latin typeface="Cambria Math" panose="02040503050406030204" pitchFamily="18" charset="0"/>
                            </a:rPr>
                            <m:t>𝒊</m:t>
                          </m:r>
                          <m:r>
                            <a:rPr lang="en-US" sz="6000" b="1" i="1" smtClean="0">
                              <a:solidFill>
                                <a:srgbClr val="D4D4D4"/>
                              </a:solidFill>
                              <a:latin typeface="Cambria Math" panose="02040503050406030204" pitchFamily="18" charset="0"/>
                            </a:rPr>
                            <m:t>=</m:t>
                          </m:r>
                          <m:r>
                            <a:rPr lang="en-US" sz="6000" b="1" i="1" smtClean="0">
                              <a:solidFill>
                                <a:srgbClr val="D4D4D4"/>
                              </a:solidFill>
                              <a:latin typeface="Cambria Math" panose="02040503050406030204" pitchFamily="18" charset="0"/>
                            </a:rPr>
                            <m:t>𝟏</m:t>
                          </m:r>
                        </m:sub>
                        <m:sup>
                          <m:r>
                            <a:rPr lang="en-US" sz="6000" b="1" i="1" smtClean="0">
                              <a:solidFill>
                                <a:srgbClr val="D4D4D4"/>
                              </a:solidFill>
                              <a:latin typeface="Cambria Math" panose="02040503050406030204" pitchFamily="18" charset="0"/>
                            </a:rPr>
                            <m:t>𝒎</m:t>
                          </m:r>
                        </m:sup>
                        <m:e>
                          <m:f>
                            <m:fPr>
                              <m:ctrlPr>
                                <a:rPr lang="en-US" sz="6000" b="1" i="1">
                                  <a:solidFill>
                                    <a:srgbClr val="D4D4D4"/>
                                  </a:solidFill>
                                  <a:latin typeface="Cambria Math" panose="02040503050406030204" pitchFamily="18" charset="0"/>
                                </a:rPr>
                              </m:ctrlPr>
                            </m:fPr>
                            <m:num>
                              <m:sSup>
                                <m:sSupPr>
                                  <m:ctrlPr>
                                    <a:rPr lang="en-US" sz="6000" b="1" i="1">
                                      <a:solidFill>
                                        <a:srgbClr val="D4D4D4"/>
                                      </a:solidFill>
                                      <a:latin typeface="Cambria Math" panose="02040503050406030204" pitchFamily="18" charset="0"/>
                                    </a:rPr>
                                  </m:ctrlPr>
                                </m:sSupPr>
                                <m:e>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m:t>
                                      </m:r>
                                      <m:acc>
                                        <m:accPr>
                                          <m:chr m:val="̂"/>
                                          <m:ctrlPr>
                                            <a:rPr lang="en-US" sz="6000" b="1" i="1">
                                              <a:solidFill>
                                                <a:srgbClr val="D4D4D4"/>
                                              </a:solidFill>
                                              <a:latin typeface="Cambria Math" panose="02040503050406030204" pitchFamily="18" charset="0"/>
                                            </a:rPr>
                                          </m:ctrlPr>
                                        </m:accPr>
                                        <m:e>
                                          <m:r>
                                            <a:rPr lang="en-US" sz="6000" b="1" i="1">
                                              <a:solidFill>
                                                <a:srgbClr val="D4D4D4"/>
                                              </a:solidFill>
                                              <a:latin typeface="Cambria Math" panose="02040503050406030204" pitchFamily="18" charset="0"/>
                                            </a:rPr>
                                            <m:t>𝒚</m:t>
                                          </m:r>
                                        </m:e>
                                      </m:acc>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sSub>
                                    <m:sSubPr>
                                      <m:ctrlPr>
                                        <a:rPr lang="en-US" sz="6000" b="1" i="1">
                                          <a:solidFill>
                                            <a:srgbClr val="D4D4D4"/>
                                          </a:solidFill>
                                          <a:latin typeface="Cambria Math" panose="02040503050406030204" pitchFamily="18" charset="0"/>
                                        </a:rPr>
                                      </m:ctrlPr>
                                    </m:sSubPr>
                                    <m:e>
                                      <m:r>
                                        <a:rPr lang="en-US" sz="6000" b="1" i="1">
                                          <a:solidFill>
                                            <a:srgbClr val="D4D4D4"/>
                                          </a:solidFill>
                                          <a:latin typeface="Cambria Math" panose="02040503050406030204" pitchFamily="18" charset="0"/>
                                        </a:rPr>
                                        <m:t>𝒚</m:t>
                                      </m:r>
                                    </m:e>
                                    <m:sub>
                                      <m:r>
                                        <a:rPr lang="en-US" sz="6000" b="1" i="1">
                                          <a:solidFill>
                                            <a:srgbClr val="D4D4D4"/>
                                          </a:solidFill>
                                          <a:latin typeface="Cambria Math" panose="02040503050406030204" pitchFamily="18" charset="0"/>
                                        </a:rPr>
                                        <m:t>𝒊</m:t>
                                      </m:r>
                                    </m:sub>
                                  </m:sSub>
                                  <m:r>
                                    <a:rPr lang="en-US" sz="6000" b="1" i="1">
                                      <a:solidFill>
                                        <a:srgbClr val="D4D4D4"/>
                                      </a:solidFill>
                                      <a:latin typeface="Cambria Math" panose="02040503050406030204" pitchFamily="18" charset="0"/>
                                    </a:rPr>
                                    <m:t>)</m:t>
                                  </m:r>
                                </m:e>
                                <m:sup>
                                  <m:r>
                                    <a:rPr lang="en-US" sz="6000" b="1" i="1">
                                      <a:solidFill>
                                        <a:srgbClr val="D4D4D4"/>
                                      </a:solidFill>
                                      <a:latin typeface="Cambria Math" panose="02040503050406030204" pitchFamily="18" charset="0"/>
                                    </a:rPr>
                                    <m:t>𝟐</m:t>
                                  </m:r>
                                </m:sup>
                              </m:sSup>
                            </m:num>
                            <m:den>
                              <m:r>
                                <a:rPr lang="en-US" sz="6000" b="1" i="1">
                                  <a:solidFill>
                                    <a:srgbClr val="D4D4D4"/>
                                  </a:solidFill>
                                  <a:latin typeface="Cambria Math" panose="02040503050406030204" pitchFamily="18" charset="0"/>
                                </a:rPr>
                                <m:t>𝟐</m:t>
                              </m:r>
                            </m:den>
                          </m:f>
                        </m:e>
                      </m:nary>
                    </m:oMath>
                  </m:oMathPara>
                </a14:m>
                <a:endParaRPr lang="en-US" sz="6000" b="1" dirty="0">
                  <a:solidFill>
                    <a:srgbClr val="D4D4D4"/>
                  </a:solidFill>
                  <a:latin typeface="Consolas" panose="020B0609020204030204" pitchFamily="49" charset="0"/>
                </a:endParaRPr>
              </a:p>
            </p:txBody>
          </p:sp>
        </mc:Choice>
        <mc:Fallback xmlns="">
          <p:sp>
            <p:nvSpPr>
              <p:cNvPr id="15" name="TextBox 14">
                <a:extLst>
                  <a:ext uri="{FF2B5EF4-FFF2-40B4-BE49-F238E27FC236}">
                    <a16:creationId xmlns:a16="http://schemas.microsoft.com/office/drawing/2014/main" id="{DD6D91F8-67DB-4CB3-9A8A-F30064D27F49}"/>
                  </a:ext>
                </a:extLst>
              </p:cNvPr>
              <p:cNvSpPr txBox="1">
                <a:spLocks noRot="1" noChangeAspect="1" noMove="1" noResize="1" noEditPoints="1" noAdjustHandles="1" noChangeArrowheads="1" noChangeShapeType="1" noTextEdit="1"/>
              </p:cNvSpPr>
              <p:nvPr/>
            </p:nvSpPr>
            <p:spPr>
              <a:xfrm>
                <a:off x="685800" y="1657317"/>
                <a:ext cx="10537521" cy="3809056"/>
              </a:xfrm>
              <a:prstGeom prst="rect">
                <a:avLst/>
              </a:prstGeom>
              <a:blipFill>
                <a:blip r:embed="rId4"/>
                <a:stretch>
                  <a:fillRect/>
                </a:stretch>
              </a:blipFill>
            </p:spPr>
            <p:txBody>
              <a:bodyPr/>
              <a:lstStyle/>
              <a:p>
                <a:r>
                  <a:rPr lang="ar-EG">
                    <a:noFill/>
                  </a:rPr>
                  <a:t> </a:t>
                </a:r>
              </a:p>
            </p:txBody>
          </p:sp>
        </mc:Fallback>
      </mc:AlternateContent>
      <p:sp>
        <p:nvSpPr>
          <p:cNvPr id="7" name="TextBox 6">
            <a:extLst>
              <a:ext uri="{FF2B5EF4-FFF2-40B4-BE49-F238E27FC236}">
                <a16:creationId xmlns:a16="http://schemas.microsoft.com/office/drawing/2014/main" id="{98AEB650-B740-4B5A-A04F-9A797077FFC8}"/>
              </a:ext>
            </a:extLst>
          </p:cNvPr>
          <p:cNvSpPr txBox="1"/>
          <p:nvPr/>
        </p:nvSpPr>
        <p:spPr>
          <a:xfrm>
            <a:off x="685800" y="5743192"/>
            <a:ext cx="10820400" cy="523220"/>
          </a:xfrm>
          <a:prstGeom prst="rect">
            <a:avLst/>
          </a:prstGeom>
          <a:noFill/>
        </p:spPr>
        <p:txBody>
          <a:bodyPr wrap="square">
            <a:spAutoFit/>
          </a:bodyPr>
          <a:lstStyle/>
          <a:p>
            <a:pPr marL="0" lvl="1"/>
            <a:r>
              <a:rPr lang="en-US" sz="2800" b="1" dirty="0">
                <a:solidFill>
                  <a:srgbClr val="D4D4D4"/>
                </a:solidFill>
                <a:latin typeface="Consolas" panose="020B0609020204030204" pitchFamily="49" charset="0"/>
              </a:rPr>
              <a:t>This Cost Function is known as Mean Squared Error(MSE)</a:t>
            </a:r>
            <a:endParaRPr lang="ar-EG" sz="28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33477360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p:pic>
        <p:nvPicPr>
          <p:cNvPr id="7" name="Picture 6">
            <a:extLst>
              <a:ext uri="{FF2B5EF4-FFF2-40B4-BE49-F238E27FC236}">
                <a16:creationId xmlns:a16="http://schemas.microsoft.com/office/drawing/2014/main" id="{9D33D093-264A-4BBD-AF8C-CBADD09ED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06772"/>
            <a:ext cx="12192000" cy="4537966"/>
          </a:xfrm>
          <a:prstGeom prst="rect">
            <a:avLst/>
          </a:prstGeom>
        </p:spPr>
      </p:pic>
      <p:sp>
        <p:nvSpPr>
          <p:cNvPr id="13" name="Left Brace 12">
            <a:extLst>
              <a:ext uri="{FF2B5EF4-FFF2-40B4-BE49-F238E27FC236}">
                <a16:creationId xmlns:a16="http://schemas.microsoft.com/office/drawing/2014/main" id="{CD0ACCA0-FCE2-4442-A726-3BB2BB966F2D}"/>
              </a:ext>
            </a:extLst>
          </p:cNvPr>
          <p:cNvSpPr/>
          <p:nvPr/>
        </p:nvSpPr>
        <p:spPr>
          <a:xfrm>
            <a:off x="4015443" y="4088221"/>
            <a:ext cx="92214" cy="425779"/>
          </a:xfrm>
          <a:prstGeom prst="leftBrace">
            <a:avLst>
              <a:gd name="adj1" fmla="val 40278"/>
              <a:gd name="adj2" fmla="val 4977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dirty="0"/>
          </a:p>
        </p:txBody>
      </p:sp>
      <p:sp>
        <p:nvSpPr>
          <p:cNvPr id="14" name="Left Brace 13">
            <a:extLst>
              <a:ext uri="{FF2B5EF4-FFF2-40B4-BE49-F238E27FC236}">
                <a16:creationId xmlns:a16="http://schemas.microsoft.com/office/drawing/2014/main" id="{F80F6651-C64A-41C4-8FE4-819ECCE4D21A}"/>
              </a:ext>
            </a:extLst>
          </p:cNvPr>
          <p:cNvSpPr/>
          <p:nvPr/>
        </p:nvSpPr>
        <p:spPr>
          <a:xfrm>
            <a:off x="7299187" y="3162407"/>
            <a:ext cx="155714" cy="885718"/>
          </a:xfrm>
          <a:prstGeom prst="leftBrace">
            <a:avLst>
              <a:gd name="adj1" fmla="val 40278"/>
              <a:gd name="adj2" fmla="val 4977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p:sp>
        <p:nvSpPr>
          <p:cNvPr id="16" name="Left Brace 15">
            <a:extLst>
              <a:ext uri="{FF2B5EF4-FFF2-40B4-BE49-F238E27FC236}">
                <a16:creationId xmlns:a16="http://schemas.microsoft.com/office/drawing/2014/main" id="{10435A4D-1B76-46FB-BECB-ECC2987DA2D5}"/>
              </a:ext>
            </a:extLst>
          </p:cNvPr>
          <p:cNvSpPr/>
          <p:nvPr/>
        </p:nvSpPr>
        <p:spPr>
          <a:xfrm>
            <a:off x="10501193" y="2256916"/>
            <a:ext cx="266602" cy="1330668"/>
          </a:xfrm>
          <a:prstGeom prst="leftBrace">
            <a:avLst>
              <a:gd name="adj1" fmla="val 40278"/>
              <a:gd name="adj2" fmla="val 4977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EG"/>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FCD657-3463-4772-8B80-23CC2471E496}"/>
                  </a:ext>
                </a:extLst>
              </p:cNvPr>
              <p:cNvSpPr txBox="1"/>
              <p:nvPr/>
            </p:nvSpPr>
            <p:spPr>
              <a:xfrm>
                <a:off x="3666976" y="5948345"/>
                <a:ext cx="5542222" cy="809452"/>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2800" b="1" i="0" smtClean="0">
                          <a:solidFill>
                            <a:srgbClr val="D4D4D4"/>
                          </a:solidFill>
                          <a:latin typeface="Cambria Math" panose="02040503050406030204" pitchFamily="18" charset="0"/>
                        </a:rPr>
                        <m:t>𝐉</m:t>
                      </m:r>
                      <m:r>
                        <a:rPr lang="en-US" sz="2800" b="1" i="0" smtClean="0">
                          <a:solidFill>
                            <a:srgbClr val="D4D4D4"/>
                          </a:solidFill>
                          <a:latin typeface="Cambria Math" panose="02040503050406030204" pitchFamily="18" charset="0"/>
                        </a:rPr>
                        <m:t>= </m:t>
                      </m:r>
                      <m:f>
                        <m:fPr>
                          <m:ctrlPr>
                            <a:rPr lang="en-US" sz="2800" b="1" i="1" smtClean="0">
                              <a:solidFill>
                                <a:srgbClr val="D4D4D4"/>
                              </a:solidFill>
                              <a:latin typeface="Cambria Math" panose="02040503050406030204" pitchFamily="18" charset="0"/>
                            </a:rPr>
                          </m:ctrlPr>
                        </m:fPr>
                        <m:num>
                          <m:r>
                            <a:rPr lang="en-US" sz="2800" b="1" i="0" smtClean="0">
                              <a:solidFill>
                                <a:srgbClr val="D4D4D4"/>
                              </a:solidFill>
                              <a:latin typeface="Cambria Math" panose="02040503050406030204" pitchFamily="18" charset="0"/>
                            </a:rPr>
                            <m:t>𝟏</m:t>
                          </m:r>
                        </m:num>
                        <m:den>
                          <m:r>
                            <a:rPr lang="en-US" sz="2800" b="1" i="1" smtClean="0">
                              <a:solidFill>
                                <a:srgbClr val="D4D4D4"/>
                              </a:solidFill>
                              <a:latin typeface="Cambria Math" panose="02040503050406030204" pitchFamily="18" charset="0"/>
                            </a:rPr>
                            <m:t>𝟑</m:t>
                          </m:r>
                        </m:den>
                      </m:f>
                      <m:d>
                        <m:dPr>
                          <m:ctrlPr>
                            <a:rPr lang="en-US" sz="2800" b="1" i="1" smtClean="0">
                              <a:solidFill>
                                <a:srgbClr val="D4D4D4"/>
                              </a:solidFill>
                              <a:latin typeface="Cambria Math" panose="02040503050406030204" pitchFamily="18" charset="0"/>
                            </a:rPr>
                          </m:ctrlPr>
                        </m:dPr>
                        <m:e>
                          <m:sSup>
                            <m:sSupPr>
                              <m:ctrlPr>
                                <a:rPr lang="en-US" sz="2800" b="1" i="1" smtClean="0">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𝟎</m:t>
                              </m:r>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𝟓</m:t>
                              </m:r>
                            </m:e>
                            <m:sup>
                              <m:r>
                                <a:rPr lang="en-US" sz="2800" b="1" i="1" smtClean="0">
                                  <a:solidFill>
                                    <a:srgbClr val="D4D4D4"/>
                                  </a:solidFill>
                                  <a:latin typeface="Cambria Math" panose="02040503050406030204" pitchFamily="18" charset="0"/>
                                </a:rPr>
                                <m:t>𝟐</m:t>
                              </m:r>
                            </m:sup>
                          </m:sSup>
                          <m:r>
                            <a:rPr lang="en-US" sz="2800" b="1" i="1" smtClean="0">
                              <a:solidFill>
                                <a:srgbClr val="D4D4D4"/>
                              </a:solidFill>
                              <a:latin typeface="Cambria Math" panose="02040503050406030204" pitchFamily="18" charset="0"/>
                            </a:rPr>
                            <m:t>+</m:t>
                          </m:r>
                          <m:sSup>
                            <m:sSupPr>
                              <m:ctrlPr>
                                <a:rPr lang="en-US" sz="2800" b="1" i="1">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𝟏</m:t>
                              </m:r>
                            </m:e>
                            <m:sup>
                              <m:r>
                                <a:rPr lang="en-US" sz="2800" b="1" i="1">
                                  <a:solidFill>
                                    <a:srgbClr val="D4D4D4"/>
                                  </a:solidFill>
                                  <a:latin typeface="Cambria Math" panose="02040503050406030204" pitchFamily="18" charset="0"/>
                                </a:rPr>
                                <m:t>𝟐</m:t>
                              </m:r>
                            </m:sup>
                          </m:sSup>
                          <m:r>
                            <a:rPr lang="en-US" sz="2800" b="1" i="1" smtClean="0">
                              <a:solidFill>
                                <a:srgbClr val="D4D4D4"/>
                              </a:solidFill>
                              <a:latin typeface="Cambria Math" panose="02040503050406030204" pitchFamily="18" charset="0"/>
                            </a:rPr>
                            <m:t>+</m:t>
                          </m:r>
                          <m:sSup>
                            <m:sSupPr>
                              <m:ctrlPr>
                                <a:rPr lang="en-US" sz="2800" b="1" i="1">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𝟏</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𝟓</m:t>
                              </m:r>
                            </m:e>
                            <m:sup>
                              <m:r>
                                <a:rPr lang="en-US" sz="2800" b="1" i="1">
                                  <a:solidFill>
                                    <a:srgbClr val="D4D4D4"/>
                                  </a:solidFill>
                                  <a:latin typeface="Cambria Math" panose="02040503050406030204" pitchFamily="18" charset="0"/>
                                </a:rPr>
                                <m:t>𝟐</m:t>
                              </m:r>
                            </m:sup>
                          </m:sSup>
                        </m:e>
                      </m:d>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𝟏</m:t>
                      </m:r>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𝟏𝟔𝟕</m:t>
                      </m:r>
                    </m:oMath>
                  </m:oMathPara>
                </a14:m>
                <a:endParaRPr lang="ar-EG" sz="2800" b="1" dirty="0">
                  <a:solidFill>
                    <a:srgbClr val="D4D4D4"/>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19FCD657-3463-4772-8B80-23CC2471E496}"/>
                  </a:ext>
                </a:extLst>
              </p:cNvPr>
              <p:cNvSpPr txBox="1">
                <a:spLocks noRot="1" noChangeAspect="1" noMove="1" noResize="1" noEditPoints="1" noAdjustHandles="1" noChangeArrowheads="1" noChangeShapeType="1" noTextEdit="1"/>
              </p:cNvSpPr>
              <p:nvPr/>
            </p:nvSpPr>
            <p:spPr>
              <a:xfrm>
                <a:off x="3666976" y="5948345"/>
                <a:ext cx="5542222" cy="809452"/>
              </a:xfrm>
              <a:prstGeom prst="rect">
                <a:avLst/>
              </a:prstGeom>
              <a:blipFill>
                <a:blip r:embed="rId5"/>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63671BD-B2DA-4196-A732-02C0B9EEB141}"/>
                  </a:ext>
                </a:extLst>
              </p:cNvPr>
              <p:cNvSpPr txBox="1"/>
              <p:nvPr/>
            </p:nvSpPr>
            <p:spPr>
              <a:xfrm>
                <a:off x="3394413" y="4116444"/>
                <a:ext cx="5451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D4D4D4"/>
                          </a:solidFill>
                          <a:latin typeface="Cambria Math" panose="02040503050406030204" pitchFamily="18" charset="0"/>
                        </a:rPr>
                        <m:t>𝟎</m:t>
                      </m:r>
                      <m:r>
                        <a:rPr lang="en-US" sz="1800" b="1" i="1" smtClean="0">
                          <a:solidFill>
                            <a:srgbClr val="D4D4D4"/>
                          </a:solidFill>
                          <a:latin typeface="Cambria Math" panose="02040503050406030204" pitchFamily="18" charset="0"/>
                        </a:rPr>
                        <m:t>.</m:t>
                      </m:r>
                      <m:r>
                        <a:rPr lang="en-US" sz="1800" b="1" i="1" smtClean="0">
                          <a:solidFill>
                            <a:srgbClr val="D4D4D4"/>
                          </a:solidFill>
                          <a:latin typeface="Cambria Math" panose="02040503050406030204" pitchFamily="18" charset="0"/>
                        </a:rPr>
                        <m:t>𝟓</m:t>
                      </m:r>
                    </m:oMath>
                  </m:oMathPara>
                </a14:m>
                <a:endParaRPr lang="ar-EG" dirty="0"/>
              </a:p>
            </p:txBody>
          </p:sp>
        </mc:Choice>
        <mc:Fallback xmlns="">
          <p:sp>
            <p:nvSpPr>
              <p:cNvPr id="18" name="TextBox 17">
                <a:extLst>
                  <a:ext uri="{FF2B5EF4-FFF2-40B4-BE49-F238E27FC236}">
                    <a16:creationId xmlns:a16="http://schemas.microsoft.com/office/drawing/2014/main" id="{C63671BD-B2DA-4196-A732-02C0B9EEB141}"/>
                  </a:ext>
                </a:extLst>
              </p:cNvPr>
              <p:cNvSpPr txBox="1">
                <a:spLocks noRot="1" noChangeAspect="1" noMove="1" noResize="1" noEditPoints="1" noAdjustHandles="1" noChangeArrowheads="1" noChangeShapeType="1" noTextEdit="1"/>
              </p:cNvSpPr>
              <p:nvPr/>
            </p:nvSpPr>
            <p:spPr>
              <a:xfrm>
                <a:off x="3394413" y="4116444"/>
                <a:ext cx="545127" cy="369332"/>
              </a:xfrm>
              <a:prstGeom prst="rect">
                <a:avLst/>
              </a:prstGeom>
              <a:blipFill>
                <a:blip r:embed="rId6"/>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45432B5-F85C-40C1-A2AF-85147261C6A3}"/>
                  </a:ext>
                </a:extLst>
              </p:cNvPr>
              <p:cNvSpPr txBox="1"/>
              <p:nvPr/>
            </p:nvSpPr>
            <p:spPr>
              <a:xfrm>
                <a:off x="6878430" y="3420600"/>
                <a:ext cx="4495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D4D4D4"/>
                          </a:solidFill>
                          <a:latin typeface="Cambria Math" panose="02040503050406030204" pitchFamily="18" charset="0"/>
                        </a:rPr>
                        <m:t>𝟏</m:t>
                      </m:r>
                    </m:oMath>
                  </m:oMathPara>
                </a14:m>
                <a:endParaRPr lang="ar-EG" dirty="0"/>
              </a:p>
            </p:txBody>
          </p:sp>
        </mc:Choice>
        <mc:Fallback xmlns="">
          <p:sp>
            <p:nvSpPr>
              <p:cNvPr id="20" name="TextBox 19">
                <a:extLst>
                  <a:ext uri="{FF2B5EF4-FFF2-40B4-BE49-F238E27FC236}">
                    <a16:creationId xmlns:a16="http://schemas.microsoft.com/office/drawing/2014/main" id="{D45432B5-F85C-40C1-A2AF-85147261C6A3}"/>
                  </a:ext>
                </a:extLst>
              </p:cNvPr>
              <p:cNvSpPr txBox="1">
                <a:spLocks noRot="1" noChangeAspect="1" noMove="1" noResize="1" noEditPoints="1" noAdjustHandles="1" noChangeArrowheads="1" noChangeShapeType="1" noTextEdit="1"/>
              </p:cNvSpPr>
              <p:nvPr/>
            </p:nvSpPr>
            <p:spPr>
              <a:xfrm>
                <a:off x="6878430" y="3420600"/>
                <a:ext cx="449580" cy="369332"/>
              </a:xfrm>
              <a:prstGeom prst="rect">
                <a:avLst/>
              </a:prstGeom>
              <a:blipFill>
                <a:blip r:embed="rId7"/>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6A41263-6BA0-41A0-8D18-7B418B3F0871}"/>
                  </a:ext>
                </a:extLst>
              </p:cNvPr>
              <p:cNvSpPr txBox="1"/>
              <p:nvPr/>
            </p:nvSpPr>
            <p:spPr>
              <a:xfrm>
                <a:off x="9835542" y="2737584"/>
                <a:ext cx="4495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D4D4D4"/>
                          </a:solidFill>
                          <a:latin typeface="Cambria Math" panose="02040503050406030204" pitchFamily="18" charset="0"/>
                        </a:rPr>
                        <m:t>𝟏</m:t>
                      </m:r>
                      <m:r>
                        <a:rPr lang="en-US" sz="1800" b="1" i="1" smtClean="0">
                          <a:solidFill>
                            <a:srgbClr val="D4D4D4"/>
                          </a:solidFill>
                          <a:latin typeface="Cambria Math" panose="02040503050406030204" pitchFamily="18" charset="0"/>
                        </a:rPr>
                        <m:t>.</m:t>
                      </m:r>
                      <m:r>
                        <a:rPr lang="en-US" sz="1800" b="1" i="1" smtClean="0">
                          <a:solidFill>
                            <a:srgbClr val="D4D4D4"/>
                          </a:solidFill>
                          <a:latin typeface="Cambria Math" panose="02040503050406030204" pitchFamily="18" charset="0"/>
                        </a:rPr>
                        <m:t>𝟓</m:t>
                      </m:r>
                    </m:oMath>
                  </m:oMathPara>
                </a14:m>
                <a:endParaRPr lang="ar-EG" dirty="0"/>
              </a:p>
            </p:txBody>
          </p:sp>
        </mc:Choice>
        <mc:Fallback xmlns="">
          <p:sp>
            <p:nvSpPr>
              <p:cNvPr id="22" name="TextBox 21">
                <a:extLst>
                  <a:ext uri="{FF2B5EF4-FFF2-40B4-BE49-F238E27FC236}">
                    <a16:creationId xmlns:a16="http://schemas.microsoft.com/office/drawing/2014/main" id="{16A41263-6BA0-41A0-8D18-7B418B3F0871}"/>
                  </a:ext>
                </a:extLst>
              </p:cNvPr>
              <p:cNvSpPr txBox="1">
                <a:spLocks noRot="1" noChangeAspect="1" noMove="1" noResize="1" noEditPoints="1" noAdjustHandles="1" noChangeArrowheads="1" noChangeShapeType="1" noTextEdit="1"/>
              </p:cNvSpPr>
              <p:nvPr/>
            </p:nvSpPr>
            <p:spPr>
              <a:xfrm>
                <a:off x="9835542" y="2737584"/>
                <a:ext cx="449580" cy="369332"/>
              </a:xfrm>
              <a:prstGeom prst="rect">
                <a:avLst/>
              </a:prstGeom>
              <a:blipFill>
                <a:blip r:embed="rId8"/>
                <a:stretch>
                  <a:fillRect r="-18919"/>
                </a:stretch>
              </a:blipFill>
            </p:spPr>
            <p:txBody>
              <a:bodyPr/>
              <a:lstStyle/>
              <a:p>
                <a:r>
                  <a:rPr lang="ar-EG">
                    <a:noFill/>
                  </a:rPr>
                  <a:t> </a:t>
                </a:r>
              </a:p>
            </p:txBody>
          </p:sp>
        </mc:Fallback>
      </mc:AlternateContent>
    </p:spTree>
    <p:extLst>
      <p:ext uri="{BB962C8B-B14F-4D97-AF65-F5344CB8AC3E}">
        <p14:creationId xmlns:p14="http://schemas.microsoft.com/office/powerpoint/2010/main" val="346426066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0" grpId="0"/>
      <p:bldP spid="18" grpId="0"/>
      <p:bldP spid="20"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Cost Function</a:t>
            </a:r>
          </a:p>
        </p:txBody>
      </p:sp>
      <p:pic>
        <p:nvPicPr>
          <p:cNvPr id="4" name="Picture 3">
            <a:extLst>
              <a:ext uri="{FF2B5EF4-FFF2-40B4-BE49-F238E27FC236}">
                <a16:creationId xmlns:a16="http://schemas.microsoft.com/office/drawing/2014/main" id="{C4B2351A-B903-40A0-91E1-E573AAB6B5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9976"/>
            <a:ext cx="12167607" cy="4528886"/>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5C0401-C80D-44D6-BAAC-8D1B1E5AA004}"/>
                  </a:ext>
                </a:extLst>
              </p:cNvPr>
              <p:cNvSpPr txBox="1"/>
              <p:nvPr/>
            </p:nvSpPr>
            <p:spPr>
              <a:xfrm>
                <a:off x="3666976" y="5948345"/>
                <a:ext cx="4067524" cy="809452"/>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2800" b="1" i="0" smtClean="0">
                          <a:solidFill>
                            <a:srgbClr val="D4D4D4"/>
                          </a:solidFill>
                          <a:latin typeface="Cambria Math" panose="02040503050406030204" pitchFamily="18" charset="0"/>
                        </a:rPr>
                        <m:t>𝐉</m:t>
                      </m:r>
                      <m:r>
                        <a:rPr lang="en-US" sz="2800" b="1" i="0" smtClean="0">
                          <a:solidFill>
                            <a:srgbClr val="D4D4D4"/>
                          </a:solidFill>
                          <a:latin typeface="Cambria Math" panose="02040503050406030204" pitchFamily="18" charset="0"/>
                        </a:rPr>
                        <m:t>= </m:t>
                      </m:r>
                      <m:f>
                        <m:fPr>
                          <m:ctrlPr>
                            <a:rPr lang="en-US" sz="2800" b="1" i="1" smtClean="0">
                              <a:solidFill>
                                <a:srgbClr val="D4D4D4"/>
                              </a:solidFill>
                              <a:latin typeface="Cambria Math" panose="02040503050406030204" pitchFamily="18" charset="0"/>
                            </a:rPr>
                          </m:ctrlPr>
                        </m:fPr>
                        <m:num>
                          <m:r>
                            <a:rPr lang="en-US" sz="2800" b="1" i="0" smtClean="0">
                              <a:solidFill>
                                <a:srgbClr val="D4D4D4"/>
                              </a:solidFill>
                              <a:latin typeface="Cambria Math" panose="02040503050406030204" pitchFamily="18" charset="0"/>
                            </a:rPr>
                            <m:t>𝟏</m:t>
                          </m:r>
                        </m:num>
                        <m:den>
                          <m:r>
                            <a:rPr lang="en-US" sz="2800" b="1" i="1" smtClean="0">
                              <a:solidFill>
                                <a:srgbClr val="D4D4D4"/>
                              </a:solidFill>
                              <a:latin typeface="Cambria Math" panose="02040503050406030204" pitchFamily="18" charset="0"/>
                            </a:rPr>
                            <m:t>𝟑</m:t>
                          </m:r>
                        </m:den>
                      </m:f>
                      <m:d>
                        <m:dPr>
                          <m:ctrlPr>
                            <a:rPr lang="en-US" sz="2800" b="1" i="1" smtClean="0">
                              <a:solidFill>
                                <a:srgbClr val="D4D4D4"/>
                              </a:solidFill>
                              <a:latin typeface="Cambria Math" panose="02040503050406030204" pitchFamily="18" charset="0"/>
                            </a:rPr>
                          </m:ctrlPr>
                        </m:dPr>
                        <m:e>
                          <m:sSup>
                            <m:sSupPr>
                              <m:ctrlPr>
                                <a:rPr lang="en-US" sz="2800" b="1" i="1" smtClean="0">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𝟎</m:t>
                              </m:r>
                            </m:e>
                            <m:sup>
                              <m:r>
                                <a:rPr lang="en-US" sz="2800" b="1" i="1" smtClean="0">
                                  <a:solidFill>
                                    <a:srgbClr val="D4D4D4"/>
                                  </a:solidFill>
                                  <a:latin typeface="Cambria Math" panose="02040503050406030204" pitchFamily="18" charset="0"/>
                                </a:rPr>
                                <m:t>𝟐</m:t>
                              </m:r>
                            </m:sup>
                          </m:sSup>
                          <m:r>
                            <a:rPr lang="en-US" sz="2800" b="1" i="1" smtClean="0">
                              <a:solidFill>
                                <a:srgbClr val="D4D4D4"/>
                              </a:solidFill>
                              <a:latin typeface="Cambria Math" panose="02040503050406030204" pitchFamily="18" charset="0"/>
                            </a:rPr>
                            <m:t>+</m:t>
                          </m:r>
                          <m:sSup>
                            <m:sSupPr>
                              <m:ctrlPr>
                                <a:rPr lang="en-US" sz="2800" b="1" i="1">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𝟎</m:t>
                              </m:r>
                            </m:e>
                            <m:sup>
                              <m:r>
                                <a:rPr lang="en-US" sz="2800" b="1" i="1">
                                  <a:solidFill>
                                    <a:srgbClr val="D4D4D4"/>
                                  </a:solidFill>
                                  <a:latin typeface="Cambria Math" panose="02040503050406030204" pitchFamily="18" charset="0"/>
                                </a:rPr>
                                <m:t>𝟐</m:t>
                              </m:r>
                            </m:sup>
                          </m:sSup>
                          <m:r>
                            <a:rPr lang="en-US" sz="2800" b="1" i="1" smtClean="0">
                              <a:solidFill>
                                <a:srgbClr val="D4D4D4"/>
                              </a:solidFill>
                              <a:latin typeface="Cambria Math" panose="02040503050406030204" pitchFamily="18" charset="0"/>
                            </a:rPr>
                            <m:t>+</m:t>
                          </m:r>
                          <m:sSup>
                            <m:sSupPr>
                              <m:ctrlPr>
                                <a:rPr lang="en-US" sz="2800" b="1" i="1">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𝟎</m:t>
                              </m:r>
                            </m:e>
                            <m:sup>
                              <m:r>
                                <a:rPr lang="en-US" sz="2800" b="1" i="1">
                                  <a:solidFill>
                                    <a:srgbClr val="D4D4D4"/>
                                  </a:solidFill>
                                  <a:latin typeface="Cambria Math" panose="02040503050406030204" pitchFamily="18" charset="0"/>
                                </a:rPr>
                                <m:t>𝟐</m:t>
                              </m:r>
                            </m:sup>
                          </m:sSup>
                        </m:e>
                      </m:d>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𝟎</m:t>
                      </m:r>
                    </m:oMath>
                  </m:oMathPara>
                </a14:m>
                <a:endParaRPr lang="ar-EG" sz="2800" b="1" dirty="0">
                  <a:solidFill>
                    <a:srgbClr val="D4D4D4"/>
                  </a:solidFill>
                  <a:latin typeface="Consolas" panose="020B0609020204030204" pitchFamily="49" charset="0"/>
                </a:endParaRPr>
              </a:p>
            </p:txBody>
          </p:sp>
        </mc:Choice>
        <mc:Fallback xmlns="">
          <p:sp>
            <p:nvSpPr>
              <p:cNvPr id="15" name="TextBox 14">
                <a:extLst>
                  <a:ext uri="{FF2B5EF4-FFF2-40B4-BE49-F238E27FC236}">
                    <a16:creationId xmlns:a16="http://schemas.microsoft.com/office/drawing/2014/main" id="{FE5C0401-C80D-44D6-BAAC-8D1B1E5AA004}"/>
                  </a:ext>
                </a:extLst>
              </p:cNvPr>
              <p:cNvSpPr txBox="1">
                <a:spLocks noRot="1" noChangeAspect="1" noMove="1" noResize="1" noEditPoints="1" noAdjustHandles="1" noChangeArrowheads="1" noChangeShapeType="1" noTextEdit="1"/>
              </p:cNvSpPr>
              <p:nvPr/>
            </p:nvSpPr>
            <p:spPr>
              <a:xfrm>
                <a:off x="3666976" y="5948345"/>
                <a:ext cx="4067524" cy="809452"/>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46381251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7" name="TextBox 6">
            <a:extLst>
              <a:ext uri="{FF2B5EF4-FFF2-40B4-BE49-F238E27FC236}">
                <a16:creationId xmlns:a16="http://schemas.microsoft.com/office/drawing/2014/main" id="{CBFA767B-7170-44B5-86CD-D54CDE0E107C}"/>
              </a:ext>
            </a:extLst>
          </p:cNvPr>
          <p:cNvSpPr txBox="1"/>
          <p:nvPr/>
        </p:nvSpPr>
        <p:spPr>
          <a:xfrm>
            <a:off x="1031007" y="2895328"/>
            <a:ext cx="10129981" cy="1131079"/>
          </a:xfrm>
          <a:prstGeom prst="rect">
            <a:avLst/>
          </a:prstGeom>
          <a:noFill/>
        </p:spPr>
        <p:txBody>
          <a:bodyPr wrap="square">
            <a:spAutoFit/>
          </a:bodyPr>
          <a:lstStyle/>
          <a:p>
            <a:pPr marL="0" lvl="1" algn="ctr">
              <a:lnSpc>
                <a:spcPts val="8071"/>
              </a:lnSpc>
            </a:pPr>
            <a:r>
              <a:rPr lang="en-US" sz="8800" b="1" i="1" spc="-485" dirty="0">
                <a:solidFill>
                  <a:schemeClr val="bg1"/>
                </a:solidFill>
                <a:latin typeface="Georgia" panose="02040502050405020303" pitchFamily="18" charset="0"/>
              </a:rPr>
              <a:t>Gradient Descent</a:t>
            </a:r>
          </a:p>
        </p:txBody>
      </p:sp>
    </p:spTree>
    <p:extLst>
      <p:ext uri="{BB962C8B-B14F-4D97-AF65-F5344CB8AC3E}">
        <p14:creationId xmlns:p14="http://schemas.microsoft.com/office/powerpoint/2010/main" val="33632459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657317"/>
                <a:ext cx="10537521" cy="4067396"/>
              </a:xfrm>
              <a:prstGeom prst="rect">
                <a:avLst/>
              </a:prstGeom>
              <a:noFill/>
            </p:spPr>
            <p:txBody>
              <a:bodyPr wrap="square">
                <a:spAutoFit/>
              </a:bodyPr>
              <a:lstStyle/>
              <a:p>
                <a:pPr lvl="1" indent="-457200">
                  <a:buFont typeface="Arial" panose="020B0604020202020204" pitchFamily="34" charset="0"/>
                  <a:buChar char="•"/>
                </a:pPr>
                <a:r>
                  <a:rPr lang="en-US" sz="2800" b="1" dirty="0">
                    <a:solidFill>
                      <a:srgbClr val="D4D4D4"/>
                    </a:solidFill>
                  </a:rPr>
                  <a:t>The training process aims to pick values for the weights and biases that make the cost function as minimum as possible.</a:t>
                </a:r>
              </a:p>
              <a:p>
                <a:pPr lvl="1" indent="-457200">
                  <a:buFont typeface="Arial" panose="020B0604020202020204" pitchFamily="34" charset="0"/>
                  <a:buChar char="•"/>
                </a:pPr>
                <a:r>
                  <a:rPr lang="en-US" sz="2800" b="1" dirty="0">
                    <a:solidFill>
                      <a:srgbClr val="D4D4D4"/>
                    </a:solidFill>
                  </a:rPr>
                  <a:t>Our goal: </a:t>
                </a:r>
                <a:endParaRPr lang="en-US" sz="2800"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func>
                        <m:funcPr>
                          <m:ctrlPr>
                            <a:rPr lang="en-US" sz="2800" b="1" i="1" smtClean="0">
                              <a:solidFill>
                                <a:srgbClr val="D4D4D4"/>
                              </a:solidFill>
                              <a:latin typeface="Cambria Math" panose="02040503050406030204" pitchFamily="18" charset="0"/>
                            </a:rPr>
                          </m:ctrlPr>
                        </m:funcPr>
                        <m:fName>
                          <m:limLow>
                            <m:limLowPr>
                              <m:ctrlPr>
                                <a:rPr lang="en-US" sz="2800" b="1" i="1" smtClean="0">
                                  <a:solidFill>
                                    <a:srgbClr val="D4D4D4"/>
                                  </a:solidFill>
                                  <a:latin typeface="Cambria Math" panose="02040503050406030204" pitchFamily="18" charset="0"/>
                                </a:rPr>
                              </m:ctrlPr>
                            </m:limLowPr>
                            <m:e>
                              <m:r>
                                <a:rPr lang="en-US" sz="2800" b="1" i="1" smtClean="0">
                                  <a:solidFill>
                                    <a:srgbClr val="D4D4D4"/>
                                  </a:solidFill>
                                  <a:latin typeface="Cambria Math" panose="02040503050406030204" pitchFamily="18" charset="0"/>
                                </a:rPr>
                                <m:t>𝒎𝒊𝒏</m:t>
                              </m:r>
                            </m:e>
                            <m:lim>
                              <m:r>
                                <a:rPr lang="en-US" sz="2800" b="1" i="1" smtClean="0">
                                  <a:solidFill>
                                    <a:srgbClr val="D4D4D4"/>
                                  </a:solidFill>
                                  <a:latin typeface="Cambria Math" panose="02040503050406030204" pitchFamily="18" charset="0"/>
                                </a:rPr>
                                <m:t>𝒘</m:t>
                              </m:r>
                              <m:r>
                                <a:rPr lang="en-US" sz="2800" b="1" i="1" smtClean="0">
                                  <a:solidFill>
                                    <a:srgbClr val="D4D4D4"/>
                                  </a:solidFill>
                                  <a:latin typeface="Cambria Math" panose="02040503050406030204" pitchFamily="18" charset="0"/>
                                </a:rPr>
                                <m:t>, </m:t>
                              </m:r>
                              <m:r>
                                <a:rPr lang="en-US" sz="2800" b="1" i="1" smtClean="0">
                                  <a:solidFill>
                                    <a:srgbClr val="D4D4D4"/>
                                  </a:solidFill>
                                  <a:latin typeface="Cambria Math" panose="02040503050406030204" pitchFamily="18" charset="0"/>
                                </a:rPr>
                                <m:t>𝒃</m:t>
                              </m:r>
                            </m:lim>
                          </m:limLow>
                        </m:fName>
                        <m:e>
                          <m:r>
                            <a:rPr lang="en-US" sz="2800" b="1" i="1">
                              <a:solidFill>
                                <a:srgbClr val="D4D4D4"/>
                              </a:solidFill>
                              <a:latin typeface="Cambria Math" panose="02040503050406030204" pitchFamily="18" charset="0"/>
                            </a:rPr>
                            <m:t>𝑱</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r>
                            <a:rPr lang="en-US" sz="2800" b="1" i="1">
                              <a:solidFill>
                                <a:srgbClr val="D4D4D4"/>
                              </a:solidFill>
                              <a:latin typeface="Cambria Math" panose="02040503050406030204" pitchFamily="18" charset="0"/>
                            </a:rPr>
                            <m:t>, </m:t>
                          </m:r>
                          <m:r>
                            <a:rPr lang="en-US" sz="2800" b="1" i="1">
                              <a:solidFill>
                                <a:srgbClr val="D4D4D4"/>
                              </a:solidFill>
                              <a:latin typeface="Cambria Math" panose="02040503050406030204" pitchFamily="18" charset="0"/>
                            </a:rPr>
                            <m:t>𝒃</m:t>
                          </m:r>
                          <m:r>
                            <a:rPr lang="en-US" sz="2800" b="1" i="1">
                              <a:solidFill>
                                <a:srgbClr val="D4D4D4"/>
                              </a:solidFill>
                              <a:latin typeface="Cambria Math" panose="02040503050406030204" pitchFamily="18" charset="0"/>
                            </a:rPr>
                            <m:t>)=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f>
                                <m:fPr>
                                  <m:ctrlPr>
                                    <a:rPr lang="en-US" sz="2800" b="1" i="1">
                                      <a:solidFill>
                                        <a:srgbClr val="D4D4D4"/>
                                      </a:solidFill>
                                      <a:latin typeface="Cambria Math" panose="02040503050406030204" pitchFamily="18" charset="0"/>
                                    </a:rPr>
                                  </m:ctrlPr>
                                </m:fPr>
                                <m:num>
                                  <m:sSup>
                                    <m:sSupPr>
                                      <m:ctrlPr>
                                        <a:rPr lang="en-US" sz="2800" b="1" i="1">
                                          <a:solidFill>
                                            <a:srgbClr val="D4D4D4"/>
                                          </a:solidFill>
                                          <a:latin typeface="Cambria Math" panose="02040503050406030204" pitchFamily="18" charset="0"/>
                                        </a:rPr>
                                      </m:ctrlPr>
                                    </m:sSupPr>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sup>
                                      <m:r>
                                        <a:rPr lang="en-US" sz="2800" b="1" i="1">
                                          <a:solidFill>
                                            <a:srgbClr val="D4D4D4"/>
                                          </a:solidFill>
                                          <a:latin typeface="Cambria Math" panose="02040503050406030204" pitchFamily="18" charset="0"/>
                                        </a:rPr>
                                        <m:t>𝟐</m:t>
                                      </m:r>
                                    </m:sup>
                                  </m:sSup>
                                </m:num>
                                <m:den>
                                  <m:r>
                                    <a:rPr lang="en-US" sz="2800" b="1" i="1">
                                      <a:solidFill>
                                        <a:srgbClr val="D4D4D4"/>
                                      </a:solidFill>
                                      <a:latin typeface="Cambria Math" panose="02040503050406030204" pitchFamily="18" charset="0"/>
                                    </a:rPr>
                                    <m:t>𝟐</m:t>
                                  </m:r>
                                </m:den>
                              </m:f>
                            </m:e>
                          </m:nary>
                        </m:e>
                      </m:func>
                    </m:oMath>
                  </m:oMathPara>
                </a14:m>
                <a:endParaRPr lang="en-US" sz="2800" b="1" i="1" dirty="0">
                  <a:solidFill>
                    <a:srgbClr val="D4D4D4"/>
                  </a:solidFill>
                  <a:latin typeface="Consolas" panose="020B0609020204030204" pitchFamily="49" charset="0"/>
                </a:endParaRPr>
              </a:p>
              <a:p>
                <a:pPr marL="0" lvl="1"/>
                <a:endParaRPr lang="en-US" sz="1400" b="1" i="1" dirty="0">
                  <a:solidFill>
                    <a:srgbClr val="D4D4D4"/>
                  </a:solidFill>
                  <a:latin typeface="Consolas" panose="020B0609020204030204" pitchFamily="49" charset="0"/>
                </a:endParaRPr>
              </a:p>
              <a:p>
                <a:pPr lvl="1" indent="-457200">
                  <a:buFont typeface="Arial" panose="020B0604020202020204" pitchFamily="34" charset="0"/>
                  <a:buChar char="•"/>
                </a:pPr>
                <a:r>
                  <a:rPr lang="en-US" sz="2800" b="1" dirty="0">
                    <a:solidFill>
                      <a:srgbClr val="D4D4D4"/>
                    </a:solidFill>
                    <a:latin typeface="Consolas" panose="020B0609020204030204" pitchFamily="49" charset="0"/>
                  </a:rPr>
                  <a:t>To achieve this goal we need to calculate the derivatives of the cost function with respect to the weights and biases.</a:t>
                </a:r>
                <a:endParaRPr lang="ar-EG" sz="2800" b="1" dirty="0">
                  <a:solidFill>
                    <a:srgbClr val="D4D4D4"/>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657317"/>
                <a:ext cx="10537521" cy="4067396"/>
              </a:xfrm>
              <a:prstGeom prst="rect">
                <a:avLst/>
              </a:prstGeom>
              <a:blipFill>
                <a:blip r:embed="rId4"/>
                <a:stretch>
                  <a:fillRect l="-1042" t="-1499" r="-810" b="-3298"/>
                </a:stretch>
              </a:blipFill>
            </p:spPr>
            <p:txBody>
              <a:bodyPr/>
              <a:lstStyle/>
              <a:p>
                <a:r>
                  <a:rPr lang="ar-EG">
                    <a:noFill/>
                  </a:rPr>
                  <a:t> </a:t>
                </a:r>
              </a:p>
            </p:txBody>
          </p:sp>
        </mc:Fallback>
      </mc:AlternateContent>
    </p:spTree>
    <p:extLst>
      <p:ext uri="{BB962C8B-B14F-4D97-AF65-F5344CB8AC3E}">
        <p14:creationId xmlns:p14="http://schemas.microsoft.com/office/powerpoint/2010/main" val="2292400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585674" y="2405546"/>
                <a:ext cx="11020647" cy="204690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4000" b="1" i="1" smtClean="0">
                          <a:solidFill>
                            <a:srgbClr val="D4D4D4"/>
                          </a:solidFill>
                          <a:effectLst/>
                          <a:latin typeface="Cambria Math" panose="02040503050406030204" pitchFamily="18" charset="0"/>
                        </a:rPr>
                        <m:t>𝑱</m:t>
                      </m:r>
                      <m:d>
                        <m:dPr>
                          <m:ctrlPr>
                            <a:rPr lang="en-US" sz="4000" b="1" i="1" smtClean="0">
                              <a:solidFill>
                                <a:srgbClr val="D4D4D4"/>
                              </a:solidFill>
                              <a:effectLst/>
                              <a:latin typeface="Cambria Math" panose="02040503050406030204" pitchFamily="18" charset="0"/>
                            </a:rPr>
                          </m:ctrlPr>
                        </m:dPr>
                        <m:e>
                          <m:r>
                            <a:rPr lang="en-US" sz="4000" b="1" i="1" smtClean="0">
                              <a:solidFill>
                                <a:srgbClr val="D4D4D4"/>
                              </a:solidFill>
                              <a:effectLst/>
                              <a:latin typeface="Cambria Math" panose="02040503050406030204" pitchFamily="18" charset="0"/>
                            </a:rPr>
                            <m:t>𝒘</m:t>
                          </m:r>
                          <m:r>
                            <a:rPr lang="en-US" sz="4000" b="1" i="1" smtClean="0">
                              <a:solidFill>
                                <a:srgbClr val="D4D4D4"/>
                              </a:solidFill>
                              <a:effectLst/>
                              <a:latin typeface="Cambria Math" panose="02040503050406030204" pitchFamily="18" charset="0"/>
                            </a:rPr>
                            <m:t>, </m:t>
                          </m:r>
                          <m:r>
                            <a:rPr lang="en-US" sz="4000" b="1" i="1" smtClean="0">
                              <a:solidFill>
                                <a:srgbClr val="D4D4D4"/>
                              </a:solidFill>
                              <a:effectLst/>
                              <a:latin typeface="Cambria Math" panose="02040503050406030204" pitchFamily="18" charset="0"/>
                            </a:rPr>
                            <m:t>𝒃</m:t>
                          </m:r>
                        </m:e>
                      </m:d>
                      <m:r>
                        <a:rPr lang="en-US" sz="4000" b="1" i="1" smtClean="0">
                          <a:solidFill>
                            <a:srgbClr val="D4D4D4"/>
                          </a:solidFill>
                          <a:effectLst/>
                          <a:latin typeface="Cambria Math" panose="02040503050406030204" pitchFamily="18" charset="0"/>
                        </a:rPr>
                        <m:t>= </m:t>
                      </m:r>
                      <m:f>
                        <m:fPr>
                          <m:ctrlPr>
                            <a:rPr lang="en-US" sz="4000" b="1" i="1">
                              <a:solidFill>
                                <a:srgbClr val="D4D4D4"/>
                              </a:solidFill>
                              <a:effectLst/>
                              <a:latin typeface="Cambria Math" panose="02040503050406030204" pitchFamily="18" charset="0"/>
                            </a:rPr>
                          </m:ctrlPr>
                        </m:fPr>
                        <m:num>
                          <m:r>
                            <a:rPr lang="en-US" sz="4000" b="1" i="1">
                              <a:solidFill>
                                <a:srgbClr val="D4D4D4"/>
                              </a:solidFill>
                              <a:effectLst/>
                              <a:latin typeface="Cambria Math" panose="02040503050406030204" pitchFamily="18" charset="0"/>
                            </a:rPr>
                            <m:t>𝟏</m:t>
                          </m:r>
                        </m:num>
                        <m:den>
                          <m:r>
                            <a:rPr lang="en-US" sz="4000" b="1" i="1">
                              <a:solidFill>
                                <a:srgbClr val="D4D4D4"/>
                              </a:solidFill>
                              <a:effectLst/>
                              <a:latin typeface="Cambria Math" panose="02040503050406030204" pitchFamily="18" charset="0"/>
                            </a:rPr>
                            <m:t>𝒎</m:t>
                          </m:r>
                        </m:den>
                      </m:f>
                      <m:nary>
                        <m:naryPr>
                          <m:chr m:val="∑"/>
                          <m:ctrlPr>
                            <a:rPr lang="en-US" sz="4000" b="1" i="1">
                              <a:solidFill>
                                <a:srgbClr val="D4D4D4"/>
                              </a:solidFill>
                              <a:effectLst/>
                              <a:latin typeface="Cambria Math" panose="02040503050406030204" pitchFamily="18" charset="0"/>
                            </a:rPr>
                          </m:ctrlPr>
                        </m:naryPr>
                        <m:sub>
                          <m:r>
                            <m:rPr>
                              <m:brk m:alnAt="23"/>
                            </m:rPr>
                            <a:rPr lang="en-US" sz="4000" b="1" i="1">
                              <a:solidFill>
                                <a:srgbClr val="D4D4D4"/>
                              </a:solidFill>
                              <a:effectLst/>
                              <a:latin typeface="Cambria Math" panose="02040503050406030204" pitchFamily="18" charset="0"/>
                            </a:rPr>
                            <m:t>𝒊</m:t>
                          </m:r>
                          <m:r>
                            <a:rPr lang="en-US" sz="4000" b="1" i="1">
                              <a:solidFill>
                                <a:srgbClr val="D4D4D4"/>
                              </a:solidFill>
                              <a:effectLst/>
                              <a:latin typeface="Cambria Math" panose="02040503050406030204" pitchFamily="18" charset="0"/>
                            </a:rPr>
                            <m:t>=</m:t>
                          </m:r>
                          <m:r>
                            <a:rPr lang="en-US" sz="4000" b="1" i="1">
                              <a:solidFill>
                                <a:srgbClr val="D4D4D4"/>
                              </a:solidFill>
                              <a:effectLst/>
                              <a:latin typeface="Cambria Math" panose="02040503050406030204" pitchFamily="18" charset="0"/>
                            </a:rPr>
                            <m:t>𝟎</m:t>
                          </m:r>
                        </m:sub>
                        <m:sup>
                          <m:r>
                            <a:rPr lang="en-US" sz="4000" b="1" i="1">
                              <a:solidFill>
                                <a:srgbClr val="D4D4D4"/>
                              </a:solidFill>
                              <a:effectLst/>
                              <a:latin typeface="Cambria Math" panose="02040503050406030204" pitchFamily="18" charset="0"/>
                            </a:rPr>
                            <m:t>𝒎</m:t>
                          </m:r>
                        </m:sup>
                        <m:e>
                          <m:f>
                            <m:fPr>
                              <m:ctrlPr>
                                <a:rPr lang="en-US" sz="4000" b="1" i="1">
                                  <a:solidFill>
                                    <a:srgbClr val="D4D4D4"/>
                                  </a:solidFill>
                                  <a:effectLst/>
                                  <a:latin typeface="Cambria Math" panose="02040503050406030204" pitchFamily="18" charset="0"/>
                                </a:rPr>
                              </m:ctrlPr>
                            </m:fPr>
                            <m:num>
                              <m:sSup>
                                <m:sSupPr>
                                  <m:ctrlPr>
                                    <a:rPr lang="en-US" sz="4000" b="1" i="1">
                                      <a:solidFill>
                                        <a:srgbClr val="D4D4D4"/>
                                      </a:solidFill>
                                      <a:effectLst/>
                                      <a:latin typeface="Cambria Math" panose="02040503050406030204" pitchFamily="18" charset="0"/>
                                    </a:rPr>
                                  </m:ctrlPr>
                                </m:sSupPr>
                                <m:e>
                                  <m:d>
                                    <m:dPr>
                                      <m:ctrlPr>
                                        <a:rPr lang="en-US" sz="4000" b="1" i="1">
                                          <a:solidFill>
                                            <a:srgbClr val="D4D4D4"/>
                                          </a:solidFill>
                                          <a:effectLst/>
                                          <a:latin typeface="Cambria Math" panose="02040503050406030204" pitchFamily="18" charset="0"/>
                                        </a:rPr>
                                      </m:ctrlPr>
                                    </m:dPr>
                                    <m:e>
                                      <m:sSub>
                                        <m:sSubPr>
                                          <m:ctrlPr>
                                            <a:rPr lang="en-US" sz="4000" b="1" i="1">
                                              <a:solidFill>
                                                <a:srgbClr val="D4D4D4"/>
                                              </a:solidFill>
                                              <a:latin typeface="Cambria Math" panose="02040503050406030204" pitchFamily="18" charset="0"/>
                                            </a:rPr>
                                          </m:ctrlPr>
                                        </m:sSubPr>
                                        <m:e>
                                          <m:acc>
                                            <m:accPr>
                                              <m:chr m:val="̂"/>
                                              <m:ctrlPr>
                                                <a:rPr lang="en-US" sz="4000" b="1" i="1">
                                                  <a:solidFill>
                                                    <a:srgbClr val="D4D4D4"/>
                                                  </a:solidFill>
                                                  <a:latin typeface="Cambria Math" panose="02040503050406030204" pitchFamily="18" charset="0"/>
                                                </a:rPr>
                                              </m:ctrlPr>
                                            </m:accPr>
                                            <m:e>
                                              <m:r>
                                                <a:rPr lang="en-US" sz="4000" b="1" i="1">
                                                  <a:solidFill>
                                                    <a:srgbClr val="D4D4D4"/>
                                                  </a:solidFill>
                                                  <a:latin typeface="Cambria Math" panose="02040503050406030204" pitchFamily="18" charset="0"/>
                                                </a:rPr>
                                                <m:t>𝒚</m:t>
                                              </m:r>
                                            </m:e>
                                          </m:acc>
                                        </m:e>
                                        <m:sub>
                                          <m:r>
                                            <a:rPr lang="en-US" sz="4000" b="1" i="1">
                                              <a:solidFill>
                                                <a:srgbClr val="D4D4D4"/>
                                              </a:solidFill>
                                              <a:latin typeface="Cambria Math" panose="02040503050406030204" pitchFamily="18" charset="0"/>
                                            </a:rPr>
                                            <m:t>𝒊</m:t>
                                          </m:r>
                                        </m:sub>
                                      </m:sSub>
                                      <m:r>
                                        <a:rPr lang="en-US" sz="4000" b="1" i="1">
                                          <a:solidFill>
                                            <a:srgbClr val="D4D4D4"/>
                                          </a:solidFill>
                                          <a:latin typeface="Cambria Math" panose="02040503050406030204" pitchFamily="18" charset="0"/>
                                        </a:rPr>
                                        <m:t>−</m:t>
                                      </m:r>
                                      <m:sSub>
                                        <m:sSubPr>
                                          <m:ctrlPr>
                                            <a:rPr lang="en-US" sz="4000" b="1" i="1">
                                              <a:solidFill>
                                                <a:srgbClr val="D4D4D4"/>
                                              </a:solidFill>
                                              <a:latin typeface="Cambria Math" panose="02040503050406030204" pitchFamily="18" charset="0"/>
                                            </a:rPr>
                                          </m:ctrlPr>
                                        </m:sSubPr>
                                        <m:e>
                                          <m:r>
                                            <a:rPr lang="en-US" sz="4000" b="1" i="1">
                                              <a:solidFill>
                                                <a:srgbClr val="D4D4D4"/>
                                              </a:solidFill>
                                              <a:latin typeface="Cambria Math" panose="02040503050406030204" pitchFamily="18" charset="0"/>
                                            </a:rPr>
                                            <m:t>𝒚</m:t>
                                          </m:r>
                                        </m:e>
                                        <m:sub>
                                          <m:r>
                                            <a:rPr lang="en-US" sz="4000" b="1" i="1">
                                              <a:solidFill>
                                                <a:srgbClr val="D4D4D4"/>
                                              </a:solidFill>
                                              <a:latin typeface="Cambria Math" panose="02040503050406030204" pitchFamily="18" charset="0"/>
                                            </a:rPr>
                                            <m:t>𝒊</m:t>
                                          </m:r>
                                        </m:sub>
                                      </m:sSub>
                                    </m:e>
                                  </m:d>
                                </m:e>
                                <m:sup>
                                  <m:r>
                                    <a:rPr lang="en-US" sz="4000" b="1" i="1">
                                      <a:solidFill>
                                        <a:srgbClr val="D4D4D4"/>
                                      </a:solidFill>
                                      <a:effectLst/>
                                      <a:latin typeface="Cambria Math" panose="02040503050406030204" pitchFamily="18" charset="0"/>
                                    </a:rPr>
                                    <m:t>𝟐</m:t>
                                  </m:r>
                                </m:sup>
                              </m:sSup>
                            </m:num>
                            <m:den>
                              <m:r>
                                <a:rPr lang="en-US" sz="4000" b="1" i="1">
                                  <a:solidFill>
                                    <a:srgbClr val="D4D4D4"/>
                                  </a:solidFill>
                                  <a:effectLst/>
                                  <a:latin typeface="Cambria Math" panose="02040503050406030204" pitchFamily="18" charset="0"/>
                                </a:rPr>
                                <m:t>𝟐</m:t>
                              </m:r>
                            </m:den>
                          </m:f>
                        </m:e>
                      </m:nary>
                      <m:r>
                        <a:rPr lang="en-US" sz="4000" b="1" i="1" smtClean="0">
                          <a:solidFill>
                            <a:srgbClr val="D4D4D4"/>
                          </a:solidFill>
                          <a:effectLst/>
                          <a:latin typeface="Cambria Math" panose="02040503050406030204" pitchFamily="18" charset="0"/>
                        </a:rPr>
                        <m:t>,  </m:t>
                      </m:r>
                      <m:sSub>
                        <m:sSubPr>
                          <m:ctrlPr>
                            <a:rPr lang="en-US" sz="4000" b="1" i="1">
                              <a:solidFill>
                                <a:srgbClr val="D4D4D4"/>
                              </a:solidFill>
                              <a:latin typeface="Cambria Math" panose="02040503050406030204" pitchFamily="18" charset="0"/>
                            </a:rPr>
                          </m:ctrlPr>
                        </m:sSubPr>
                        <m:e>
                          <m:acc>
                            <m:accPr>
                              <m:chr m:val="̂"/>
                              <m:ctrlPr>
                                <a:rPr lang="en-US" sz="4000" b="1" i="1">
                                  <a:solidFill>
                                    <a:srgbClr val="D4D4D4"/>
                                  </a:solidFill>
                                  <a:latin typeface="Cambria Math" panose="02040503050406030204" pitchFamily="18" charset="0"/>
                                </a:rPr>
                              </m:ctrlPr>
                            </m:accPr>
                            <m:e>
                              <m:r>
                                <a:rPr lang="en-US" sz="4000" b="1" i="1">
                                  <a:solidFill>
                                    <a:srgbClr val="D4D4D4"/>
                                  </a:solidFill>
                                  <a:latin typeface="Cambria Math" panose="02040503050406030204" pitchFamily="18" charset="0"/>
                                </a:rPr>
                                <m:t>𝒚</m:t>
                              </m:r>
                            </m:e>
                          </m:acc>
                        </m:e>
                        <m:sub>
                          <m:r>
                            <a:rPr lang="en-US" sz="4000" b="1" i="1">
                              <a:solidFill>
                                <a:srgbClr val="D4D4D4"/>
                              </a:solidFill>
                              <a:latin typeface="Cambria Math" panose="02040503050406030204" pitchFamily="18" charset="0"/>
                            </a:rPr>
                            <m:t>𝒊</m:t>
                          </m:r>
                        </m:sub>
                      </m:sSub>
                      <m:r>
                        <a:rPr lang="en-US" sz="4000" b="1" i="1" smtClean="0">
                          <a:solidFill>
                            <a:srgbClr val="D4D4D4"/>
                          </a:solidFill>
                          <a:effectLst/>
                          <a:latin typeface="Cambria Math" panose="02040503050406030204" pitchFamily="18" charset="0"/>
                        </a:rPr>
                        <m:t>=</m:t>
                      </m:r>
                      <m:r>
                        <a:rPr lang="en-US" sz="4000" b="1" i="1">
                          <a:solidFill>
                            <a:srgbClr val="D4D4D4"/>
                          </a:solidFill>
                          <a:latin typeface="Cambria Math" panose="02040503050406030204" pitchFamily="18" charset="0"/>
                        </a:rPr>
                        <m:t>𝒘</m:t>
                      </m:r>
                      <m:r>
                        <a:rPr lang="en-US" sz="4000" b="1" i="1">
                          <a:solidFill>
                            <a:srgbClr val="D4D4D4"/>
                          </a:solidFill>
                          <a:latin typeface="Cambria Math" panose="02040503050406030204" pitchFamily="18" charset="0"/>
                          <a:ea typeface="Cambria Math" panose="02040503050406030204" pitchFamily="18" charset="0"/>
                        </a:rPr>
                        <m:t>⋅</m:t>
                      </m:r>
                      <m:sSub>
                        <m:sSubPr>
                          <m:ctrlPr>
                            <a:rPr lang="en-US" sz="4000" b="1" i="1">
                              <a:solidFill>
                                <a:srgbClr val="D4D4D4"/>
                              </a:solidFill>
                              <a:latin typeface="Cambria Math" panose="02040503050406030204" pitchFamily="18" charset="0"/>
                            </a:rPr>
                          </m:ctrlPr>
                        </m:sSubPr>
                        <m:e>
                          <m:r>
                            <a:rPr lang="en-US" sz="4000" b="1" i="1">
                              <a:solidFill>
                                <a:srgbClr val="D4D4D4"/>
                              </a:solidFill>
                              <a:latin typeface="Cambria Math" panose="02040503050406030204" pitchFamily="18" charset="0"/>
                            </a:rPr>
                            <m:t>𝒙</m:t>
                          </m:r>
                        </m:e>
                        <m:sub>
                          <m:r>
                            <a:rPr lang="en-US" sz="4000" b="1" i="1">
                              <a:solidFill>
                                <a:srgbClr val="D4D4D4"/>
                              </a:solidFill>
                              <a:latin typeface="Cambria Math" panose="02040503050406030204" pitchFamily="18" charset="0"/>
                            </a:rPr>
                            <m:t>𝒊</m:t>
                          </m:r>
                        </m:sub>
                      </m:sSub>
                      <m:r>
                        <a:rPr lang="en-US" sz="4000" b="1" i="1" smtClean="0">
                          <a:solidFill>
                            <a:srgbClr val="D4D4D4"/>
                          </a:solidFill>
                          <a:effectLst/>
                          <a:latin typeface="Cambria Math" panose="02040503050406030204" pitchFamily="18" charset="0"/>
                        </a:rPr>
                        <m:t>+</m:t>
                      </m:r>
                      <m:r>
                        <a:rPr lang="en-US" sz="4000" b="1" i="1" smtClean="0">
                          <a:solidFill>
                            <a:srgbClr val="D4D4D4"/>
                          </a:solidFill>
                          <a:effectLst/>
                          <a:latin typeface="Cambria Math" panose="02040503050406030204" pitchFamily="18" charset="0"/>
                        </a:rPr>
                        <m:t>𝒃</m:t>
                      </m:r>
                    </m:oMath>
                  </m:oMathPara>
                </a14:m>
                <a:endParaRPr lang="en-US" sz="3600" b="1" i="1" dirty="0">
                  <a:solidFill>
                    <a:srgbClr val="D4D4D4"/>
                  </a:solidFill>
                  <a:latin typeface="Consolas" panose="020B0609020204030204" pitchFamily="49" charset="0"/>
                </a:endParaRPr>
              </a:p>
              <a:p>
                <a:pPr marL="0" lvl="1"/>
                <a:endParaRPr lang="en-US" b="1" i="1" dirty="0">
                  <a:solidFill>
                    <a:srgbClr val="D4D4D4"/>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585674" y="2405546"/>
                <a:ext cx="11020647" cy="2046907"/>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8843431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436819" y="1826542"/>
                <a:ext cx="11318358" cy="3037178"/>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600" b="1" i="1" smtClean="0">
                          <a:solidFill>
                            <a:srgbClr val="D4D4D4"/>
                          </a:solidFill>
                          <a:effectLst/>
                          <a:latin typeface="Cambria Math" panose="02040503050406030204" pitchFamily="18" charset="0"/>
                        </a:rPr>
                        <m:t>𝑱</m:t>
                      </m:r>
                      <m:d>
                        <m:dPr>
                          <m:ctrlPr>
                            <a:rPr lang="en-US" sz="3600" b="1" i="1" smtClean="0">
                              <a:solidFill>
                                <a:srgbClr val="D4D4D4"/>
                              </a:solidFill>
                              <a:effectLst/>
                              <a:latin typeface="Cambria Math" panose="02040503050406030204" pitchFamily="18" charset="0"/>
                            </a:rPr>
                          </m:ctrlPr>
                        </m:dPr>
                        <m:e>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 </m:t>
                          </m:r>
                          <m:r>
                            <a:rPr lang="en-US" sz="3600" b="1" i="1" smtClean="0">
                              <a:solidFill>
                                <a:srgbClr val="D4D4D4"/>
                              </a:solidFill>
                              <a:effectLst/>
                              <a:latin typeface="Cambria Math" panose="02040503050406030204" pitchFamily="18" charset="0"/>
                            </a:rPr>
                            <m:t>𝒃</m:t>
                          </m:r>
                        </m:e>
                      </m:d>
                      <m:r>
                        <a:rPr lang="en-US" sz="3600" b="1" i="1" smtClean="0">
                          <a:solidFill>
                            <a:srgbClr val="D4D4D4"/>
                          </a:solidFill>
                          <a:effectLst/>
                          <a:latin typeface="Cambria Math" panose="02040503050406030204" pitchFamily="18" charset="0"/>
                        </a:rPr>
                        <m:t>= </m:t>
                      </m:r>
                      <m:f>
                        <m:fPr>
                          <m:ctrlPr>
                            <a:rPr lang="en-US" sz="3600" b="1" i="1">
                              <a:solidFill>
                                <a:srgbClr val="D4D4D4"/>
                              </a:solidFill>
                              <a:effectLst/>
                              <a:latin typeface="Cambria Math" panose="02040503050406030204" pitchFamily="18" charset="0"/>
                            </a:rPr>
                          </m:ctrlPr>
                        </m:fPr>
                        <m:num>
                          <m:r>
                            <a:rPr lang="en-US" sz="3600" b="1" i="1">
                              <a:solidFill>
                                <a:srgbClr val="D4D4D4"/>
                              </a:solidFill>
                              <a:effectLst/>
                              <a:latin typeface="Cambria Math" panose="02040503050406030204" pitchFamily="18" charset="0"/>
                            </a:rPr>
                            <m:t>𝟏</m:t>
                          </m:r>
                        </m:num>
                        <m:den>
                          <m:r>
                            <a:rPr lang="en-US" sz="3600" b="1" i="1">
                              <a:solidFill>
                                <a:srgbClr val="D4D4D4"/>
                              </a:solidFill>
                              <a:effectLst/>
                              <a:latin typeface="Cambria Math" panose="02040503050406030204" pitchFamily="18" charset="0"/>
                            </a:rPr>
                            <m:t>𝒎</m:t>
                          </m:r>
                        </m:den>
                      </m:f>
                      <m:nary>
                        <m:naryPr>
                          <m:chr m:val="∑"/>
                          <m:ctrlPr>
                            <a:rPr lang="en-US" sz="3600" b="1" i="1">
                              <a:solidFill>
                                <a:srgbClr val="D4D4D4"/>
                              </a:solidFill>
                              <a:effectLst/>
                              <a:latin typeface="Cambria Math" panose="02040503050406030204" pitchFamily="18" charset="0"/>
                            </a:rPr>
                          </m:ctrlPr>
                        </m:naryPr>
                        <m:sub>
                          <m:r>
                            <m:rPr>
                              <m:brk m:alnAt="23"/>
                            </m:rPr>
                            <a:rPr lang="en-US" sz="3600" b="1" i="1">
                              <a:solidFill>
                                <a:srgbClr val="D4D4D4"/>
                              </a:solidFill>
                              <a:effectLst/>
                              <a:latin typeface="Cambria Math" panose="02040503050406030204" pitchFamily="18" charset="0"/>
                            </a:rPr>
                            <m:t>𝒊</m:t>
                          </m:r>
                          <m:r>
                            <a:rPr lang="en-US" sz="3600" b="1" i="1">
                              <a:solidFill>
                                <a:srgbClr val="D4D4D4"/>
                              </a:solidFill>
                              <a:effectLst/>
                              <a:latin typeface="Cambria Math" panose="02040503050406030204" pitchFamily="18" charset="0"/>
                            </a:rPr>
                            <m:t>=</m:t>
                          </m:r>
                          <m:r>
                            <a:rPr lang="en-US" sz="3600" b="1" i="1">
                              <a:solidFill>
                                <a:srgbClr val="D4D4D4"/>
                              </a:solidFill>
                              <a:effectLst/>
                              <a:latin typeface="Cambria Math" panose="02040503050406030204" pitchFamily="18" charset="0"/>
                            </a:rPr>
                            <m:t>𝟎</m:t>
                          </m:r>
                        </m:sub>
                        <m:sup>
                          <m:r>
                            <a:rPr lang="en-US" sz="3600" b="1" i="1">
                              <a:solidFill>
                                <a:srgbClr val="D4D4D4"/>
                              </a:solidFill>
                              <a:effectLst/>
                              <a:latin typeface="Cambria Math" panose="02040503050406030204" pitchFamily="18" charset="0"/>
                            </a:rPr>
                            <m:t>𝒎</m:t>
                          </m:r>
                        </m:sup>
                        <m:e>
                          <m:f>
                            <m:fPr>
                              <m:ctrlPr>
                                <a:rPr lang="en-US" sz="3600" b="1" i="1">
                                  <a:solidFill>
                                    <a:srgbClr val="D4D4D4"/>
                                  </a:solidFill>
                                  <a:effectLst/>
                                  <a:latin typeface="Cambria Math" panose="02040503050406030204" pitchFamily="18" charset="0"/>
                                </a:rPr>
                              </m:ctrlPr>
                            </m:fPr>
                            <m:num>
                              <m:sSup>
                                <m:sSupPr>
                                  <m:ctrlPr>
                                    <a:rPr lang="en-US" sz="3600" b="1" i="1">
                                      <a:solidFill>
                                        <a:srgbClr val="D4D4D4"/>
                                      </a:solidFill>
                                      <a:effectLst/>
                                      <a:latin typeface="Cambria Math" panose="02040503050406030204" pitchFamily="18" charset="0"/>
                                    </a:rPr>
                                  </m:ctrlPr>
                                </m:sSupPr>
                                <m:e>
                                  <m:d>
                                    <m:dPr>
                                      <m:ctrlPr>
                                        <a:rPr lang="en-US" sz="3600" b="1" i="1">
                                          <a:solidFill>
                                            <a:srgbClr val="D4D4D4"/>
                                          </a:solidFill>
                                          <a:effectLst/>
                                          <a:latin typeface="Cambria Math" panose="02040503050406030204" pitchFamily="18" charset="0"/>
                                        </a:rPr>
                                      </m:ctrlPr>
                                    </m:dPr>
                                    <m:e>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a:solidFill>
                                            <a:srgbClr val="D4D4D4"/>
                                          </a:solidFill>
                                          <a:latin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𝒚</m:t>
                                          </m:r>
                                        </m:e>
                                        <m:sub>
                                          <m:r>
                                            <a:rPr lang="en-US" sz="3600" b="1" i="1">
                                              <a:solidFill>
                                                <a:srgbClr val="D4D4D4"/>
                                              </a:solidFill>
                                              <a:latin typeface="Cambria Math" panose="02040503050406030204" pitchFamily="18" charset="0"/>
                                            </a:rPr>
                                            <m:t>𝒊</m:t>
                                          </m:r>
                                        </m:sub>
                                      </m:sSub>
                                    </m:e>
                                  </m:d>
                                </m:e>
                                <m:sup>
                                  <m:r>
                                    <a:rPr lang="en-US" sz="3600" b="1" i="1">
                                      <a:solidFill>
                                        <a:srgbClr val="D4D4D4"/>
                                      </a:solidFill>
                                      <a:effectLst/>
                                      <a:latin typeface="Cambria Math" panose="02040503050406030204" pitchFamily="18" charset="0"/>
                                    </a:rPr>
                                    <m:t>𝟐</m:t>
                                  </m:r>
                                </m:sup>
                              </m:sSup>
                            </m:num>
                            <m:den>
                              <m:r>
                                <a:rPr lang="en-US" sz="3600" b="1" i="1">
                                  <a:solidFill>
                                    <a:srgbClr val="D4D4D4"/>
                                  </a:solidFill>
                                  <a:effectLst/>
                                  <a:latin typeface="Cambria Math" panose="02040503050406030204" pitchFamily="18" charset="0"/>
                                </a:rPr>
                                <m:t>𝟐</m:t>
                              </m:r>
                            </m:den>
                          </m:f>
                        </m:e>
                      </m:nary>
                      <m:r>
                        <a:rPr lang="en-US" sz="3600" b="1" i="1" smtClean="0">
                          <a:solidFill>
                            <a:srgbClr val="D4D4D4"/>
                          </a:solidFill>
                          <a:effectLst/>
                          <a:latin typeface="Cambria Math" panose="02040503050406030204" pitchFamily="18" charset="0"/>
                        </a:rPr>
                        <m:t>,  </m:t>
                      </m:r>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a:solidFill>
                            <a:srgbClr val="D4D4D4"/>
                          </a:solidFill>
                          <a:latin typeface="Cambria Math" panose="02040503050406030204" pitchFamily="18" charset="0"/>
                        </a:rPr>
                        <m:t>𝒘</m:t>
                      </m:r>
                      <m:r>
                        <a:rPr lang="en-US" sz="3600" b="1" i="1">
                          <a:solidFill>
                            <a:srgbClr val="D4D4D4"/>
                          </a:solidFill>
                          <a:latin typeface="Cambria Math" panose="02040503050406030204" pitchFamily="18" charset="0"/>
                          <a:ea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𝒙</m:t>
                          </m:r>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𝒃</m:t>
                      </m:r>
                    </m:oMath>
                  </m:oMathPara>
                </a14:m>
                <a:endParaRPr lang="en-US" sz="3600" b="1" i="1" dirty="0">
                  <a:solidFill>
                    <a:srgbClr val="D4D4D4"/>
                  </a:solidFill>
                  <a:effectLst/>
                  <a:latin typeface="Consolas" panose="020B0609020204030204" pitchFamily="49" charset="0"/>
                </a:endParaRPr>
              </a:p>
              <a:p>
                <a:pPr marL="0" lvl="1"/>
                <a:endParaRPr lang="en-US"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3600" b="1" i="1" smtClean="0">
                              <a:solidFill>
                                <a:srgbClr val="D4D4D4"/>
                              </a:solidFill>
                              <a:effectLst/>
                              <a:latin typeface="Cambria Math" panose="02040503050406030204" pitchFamily="18" charset="0"/>
                            </a:rPr>
                          </m:ctrlPr>
                        </m:fPr>
                        <m:num>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𝑱</m:t>
                          </m:r>
                        </m:num>
                        <m:den>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𝒘</m:t>
                          </m:r>
                        </m:den>
                      </m:f>
                      <m:r>
                        <a:rPr lang="en-US" sz="3600" b="1" i="1" smtClean="0">
                          <a:solidFill>
                            <a:srgbClr val="D4D4D4"/>
                          </a:solidFill>
                          <a:effectLst/>
                          <a:latin typeface="Cambria Math" panose="02040503050406030204" pitchFamily="18" charset="0"/>
                        </a:rPr>
                        <m:t>,  </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den>
                      </m:f>
                    </m:oMath>
                  </m:oMathPara>
                </a14:m>
                <a:endParaRPr lang="en-US" sz="3200" b="1" i="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436819" y="1826542"/>
                <a:ext cx="11318358" cy="3037178"/>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05174586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Machine Learning</a:t>
            </a:r>
          </a:p>
        </p:txBody>
      </p:sp>
      <p:sp>
        <p:nvSpPr>
          <p:cNvPr id="7" name="TextBox 6">
            <a:extLst>
              <a:ext uri="{FF2B5EF4-FFF2-40B4-BE49-F238E27FC236}">
                <a16:creationId xmlns:a16="http://schemas.microsoft.com/office/drawing/2014/main" id="{F567B31F-4FB6-4032-BCD3-0F067F182FB1}"/>
              </a:ext>
            </a:extLst>
          </p:cNvPr>
          <p:cNvSpPr txBox="1"/>
          <p:nvPr/>
        </p:nvSpPr>
        <p:spPr>
          <a:xfrm>
            <a:off x="1031007" y="1865462"/>
            <a:ext cx="10129981" cy="3127075"/>
          </a:xfrm>
          <a:prstGeom prst="rect">
            <a:avLst/>
          </a:prstGeom>
          <a:noFill/>
        </p:spPr>
        <p:txBody>
          <a:bodyPr wrap="square">
            <a:spAutoFit/>
          </a:bodyPr>
          <a:lstStyle/>
          <a:p>
            <a:pPr marL="0" lvl="1" algn="ctr">
              <a:lnSpc>
                <a:spcPts val="8071"/>
              </a:lnSpc>
            </a:pPr>
            <a:r>
              <a:rPr lang="en-US" sz="6000" b="1" i="1" spc="-485" dirty="0">
                <a:solidFill>
                  <a:schemeClr val="bg1"/>
                </a:solidFill>
                <a:latin typeface="Georgia" panose="02040502050405020303" pitchFamily="18" charset="0"/>
              </a:rPr>
              <a:t>Machine Learning </a:t>
            </a:r>
          </a:p>
          <a:p>
            <a:pPr marL="0" lvl="1" algn="ctr">
              <a:lnSpc>
                <a:spcPts val="8071"/>
              </a:lnSpc>
            </a:pPr>
            <a:r>
              <a:rPr lang="en-US" sz="6000" b="1" i="1" spc="-485" dirty="0">
                <a:solidFill>
                  <a:schemeClr val="bg1"/>
                </a:solidFill>
                <a:latin typeface="Georgia" panose="02040502050405020303" pitchFamily="18" charset="0"/>
              </a:rPr>
              <a:t>vs </a:t>
            </a:r>
          </a:p>
          <a:p>
            <a:pPr marL="0" lvl="1" algn="ctr">
              <a:lnSpc>
                <a:spcPts val="8071"/>
              </a:lnSpc>
            </a:pPr>
            <a:r>
              <a:rPr lang="en-US" sz="6000" b="1" i="1" spc="-485" dirty="0">
                <a:solidFill>
                  <a:schemeClr val="bg1"/>
                </a:solidFill>
                <a:latin typeface="Georgia" panose="02040502050405020303" pitchFamily="18" charset="0"/>
              </a:rPr>
              <a:t>Traditional  Programming</a:t>
            </a:r>
            <a:endParaRPr lang="en-US" sz="6600" b="1" i="1" spc="-485" dirty="0">
              <a:solidFill>
                <a:schemeClr val="bg1"/>
              </a:solidFill>
              <a:latin typeface="Georgia" panose="02040502050405020303" pitchFamily="18" charset="0"/>
            </a:endParaRPr>
          </a:p>
        </p:txBody>
      </p:sp>
    </p:spTree>
    <p:extLst>
      <p:ext uri="{BB962C8B-B14F-4D97-AF65-F5344CB8AC3E}">
        <p14:creationId xmlns:p14="http://schemas.microsoft.com/office/powerpoint/2010/main" val="30211671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436819" y="1495671"/>
                <a:ext cx="11318358" cy="518776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600" b="1" i="1" smtClean="0">
                          <a:solidFill>
                            <a:srgbClr val="D4D4D4"/>
                          </a:solidFill>
                          <a:effectLst/>
                          <a:latin typeface="Cambria Math" panose="02040503050406030204" pitchFamily="18" charset="0"/>
                        </a:rPr>
                        <m:t>𝑱</m:t>
                      </m:r>
                      <m:d>
                        <m:dPr>
                          <m:ctrlPr>
                            <a:rPr lang="en-US" sz="3600" b="1" i="1" smtClean="0">
                              <a:solidFill>
                                <a:srgbClr val="D4D4D4"/>
                              </a:solidFill>
                              <a:effectLst/>
                              <a:latin typeface="Cambria Math" panose="02040503050406030204" pitchFamily="18" charset="0"/>
                            </a:rPr>
                          </m:ctrlPr>
                        </m:dPr>
                        <m:e>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 </m:t>
                          </m:r>
                          <m:r>
                            <a:rPr lang="en-US" sz="3600" b="1" i="1" smtClean="0">
                              <a:solidFill>
                                <a:srgbClr val="D4D4D4"/>
                              </a:solidFill>
                              <a:effectLst/>
                              <a:latin typeface="Cambria Math" panose="02040503050406030204" pitchFamily="18" charset="0"/>
                            </a:rPr>
                            <m:t>𝒃</m:t>
                          </m:r>
                        </m:e>
                      </m:d>
                      <m:r>
                        <a:rPr lang="en-US" sz="3600" b="1" i="1" smtClean="0">
                          <a:solidFill>
                            <a:srgbClr val="D4D4D4"/>
                          </a:solidFill>
                          <a:effectLst/>
                          <a:latin typeface="Cambria Math" panose="02040503050406030204" pitchFamily="18" charset="0"/>
                        </a:rPr>
                        <m:t>= </m:t>
                      </m:r>
                      <m:f>
                        <m:fPr>
                          <m:ctrlPr>
                            <a:rPr lang="en-US" sz="3600" b="1" i="1">
                              <a:solidFill>
                                <a:srgbClr val="D4D4D4"/>
                              </a:solidFill>
                              <a:effectLst/>
                              <a:latin typeface="Cambria Math" panose="02040503050406030204" pitchFamily="18" charset="0"/>
                            </a:rPr>
                          </m:ctrlPr>
                        </m:fPr>
                        <m:num>
                          <m:r>
                            <a:rPr lang="en-US" sz="3600" b="1" i="1">
                              <a:solidFill>
                                <a:srgbClr val="D4D4D4"/>
                              </a:solidFill>
                              <a:effectLst/>
                              <a:latin typeface="Cambria Math" panose="02040503050406030204" pitchFamily="18" charset="0"/>
                            </a:rPr>
                            <m:t>𝟏</m:t>
                          </m:r>
                        </m:num>
                        <m:den>
                          <m:r>
                            <a:rPr lang="en-US" sz="3600" b="1" i="1">
                              <a:solidFill>
                                <a:srgbClr val="D4D4D4"/>
                              </a:solidFill>
                              <a:effectLst/>
                              <a:latin typeface="Cambria Math" panose="02040503050406030204" pitchFamily="18" charset="0"/>
                            </a:rPr>
                            <m:t>𝒎</m:t>
                          </m:r>
                        </m:den>
                      </m:f>
                      <m:nary>
                        <m:naryPr>
                          <m:chr m:val="∑"/>
                          <m:ctrlPr>
                            <a:rPr lang="en-US" sz="3600" b="1" i="1">
                              <a:solidFill>
                                <a:srgbClr val="D4D4D4"/>
                              </a:solidFill>
                              <a:effectLst/>
                              <a:latin typeface="Cambria Math" panose="02040503050406030204" pitchFamily="18" charset="0"/>
                            </a:rPr>
                          </m:ctrlPr>
                        </m:naryPr>
                        <m:sub>
                          <m:r>
                            <m:rPr>
                              <m:brk m:alnAt="23"/>
                            </m:rPr>
                            <a:rPr lang="en-US" sz="3600" b="1" i="1">
                              <a:solidFill>
                                <a:srgbClr val="D4D4D4"/>
                              </a:solidFill>
                              <a:effectLst/>
                              <a:latin typeface="Cambria Math" panose="02040503050406030204" pitchFamily="18" charset="0"/>
                            </a:rPr>
                            <m:t>𝒊</m:t>
                          </m:r>
                          <m:r>
                            <a:rPr lang="en-US" sz="3600" b="1" i="1">
                              <a:solidFill>
                                <a:srgbClr val="D4D4D4"/>
                              </a:solidFill>
                              <a:effectLst/>
                              <a:latin typeface="Cambria Math" panose="02040503050406030204" pitchFamily="18" charset="0"/>
                            </a:rPr>
                            <m:t>=</m:t>
                          </m:r>
                          <m:r>
                            <a:rPr lang="en-US" sz="3600" b="1" i="1">
                              <a:solidFill>
                                <a:srgbClr val="D4D4D4"/>
                              </a:solidFill>
                              <a:effectLst/>
                              <a:latin typeface="Cambria Math" panose="02040503050406030204" pitchFamily="18" charset="0"/>
                            </a:rPr>
                            <m:t>𝟎</m:t>
                          </m:r>
                        </m:sub>
                        <m:sup>
                          <m:r>
                            <a:rPr lang="en-US" sz="3600" b="1" i="1">
                              <a:solidFill>
                                <a:srgbClr val="D4D4D4"/>
                              </a:solidFill>
                              <a:effectLst/>
                              <a:latin typeface="Cambria Math" panose="02040503050406030204" pitchFamily="18" charset="0"/>
                            </a:rPr>
                            <m:t>𝒎</m:t>
                          </m:r>
                        </m:sup>
                        <m:e>
                          <m:f>
                            <m:fPr>
                              <m:ctrlPr>
                                <a:rPr lang="en-US" sz="3600" b="1" i="1">
                                  <a:solidFill>
                                    <a:srgbClr val="D4D4D4"/>
                                  </a:solidFill>
                                  <a:effectLst/>
                                  <a:latin typeface="Cambria Math" panose="02040503050406030204" pitchFamily="18" charset="0"/>
                                </a:rPr>
                              </m:ctrlPr>
                            </m:fPr>
                            <m:num>
                              <m:sSup>
                                <m:sSupPr>
                                  <m:ctrlPr>
                                    <a:rPr lang="en-US" sz="3600" b="1" i="1">
                                      <a:solidFill>
                                        <a:srgbClr val="D4D4D4"/>
                                      </a:solidFill>
                                      <a:effectLst/>
                                      <a:latin typeface="Cambria Math" panose="02040503050406030204" pitchFamily="18" charset="0"/>
                                    </a:rPr>
                                  </m:ctrlPr>
                                </m:sSupPr>
                                <m:e>
                                  <m:d>
                                    <m:dPr>
                                      <m:ctrlPr>
                                        <a:rPr lang="en-US" sz="3600" b="1" i="1">
                                          <a:solidFill>
                                            <a:srgbClr val="D4D4D4"/>
                                          </a:solidFill>
                                          <a:effectLst/>
                                          <a:latin typeface="Cambria Math" panose="02040503050406030204" pitchFamily="18" charset="0"/>
                                        </a:rPr>
                                      </m:ctrlPr>
                                    </m:dPr>
                                    <m:e>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a:solidFill>
                                            <a:srgbClr val="D4D4D4"/>
                                          </a:solidFill>
                                          <a:latin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𝒚</m:t>
                                          </m:r>
                                        </m:e>
                                        <m:sub>
                                          <m:r>
                                            <a:rPr lang="en-US" sz="3600" b="1" i="1">
                                              <a:solidFill>
                                                <a:srgbClr val="D4D4D4"/>
                                              </a:solidFill>
                                              <a:latin typeface="Cambria Math" panose="02040503050406030204" pitchFamily="18" charset="0"/>
                                            </a:rPr>
                                            <m:t>𝒊</m:t>
                                          </m:r>
                                        </m:sub>
                                      </m:sSub>
                                    </m:e>
                                  </m:d>
                                </m:e>
                                <m:sup>
                                  <m:r>
                                    <a:rPr lang="en-US" sz="3600" b="1" i="1">
                                      <a:solidFill>
                                        <a:srgbClr val="D4D4D4"/>
                                      </a:solidFill>
                                      <a:effectLst/>
                                      <a:latin typeface="Cambria Math" panose="02040503050406030204" pitchFamily="18" charset="0"/>
                                    </a:rPr>
                                    <m:t>𝟐</m:t>
                                  </m:r>
                                </m:sup>
                              </m:sSup>
                            </m:num>
                            <m:den>
                              <m:r>
                                <a:rPr lang="en-US" sz="3600" b="1" i="1">
                                  <a:solidFill>
                                    <a:srgbClr val="D4D4D4"/>
                                  </a:solidFill>
                                  <a:effectLst/>
                                  <a:latin typeface="Cambria Math" panose="02040503050406030204" pitchFamily="18" charset="0"/>
                                </a:rPr>
                                <m:t>𝟐</m:t>
                              </m:r>
                            </m:den>
                          </m:f>
                        </m:e>
                      </m:nary>
                      <m:r>
                        <a:rPr lang="en-US" sz="3600" b="1" i="1" smtClean="0">
                          <a:solidFill>
                            <a:srgbClr val="D4D4D4"/>
                          </a:solidFill>
                          <a:effectLst/>
                          <a:latin typeface="Cambria Math" panose="02040503050406030204" pitchFamily="18" charset="0"/>
                        </a:rPr>
                        <m:t>,  </m:t>
                      </m:r>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a:solidFill>
                            <a:srgbClr val="D4D4D4"/>
                          </a:solidFill>
                          <a:latin typeface="Cambria Math" panose="02040503050406030204" pitchFamily="18" charset="0"/>
                        </a:rPr>
                        <m:t>𝒘</m:t>
                      </m:r>
                      <m:r>
                        <a:rPr lang="en-US" sz="3600" b="1" i="1">
                          <a:solidFill>
                            <a:srgbClr val="D4D4D4"/>
                          </a:solidFill>
                          <a:latin typeface="Cambria Math" panose="02040503050406030204" pitchFamily="18" charset="0"/>
                          <a:ea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𝒙</m:t>
                          </m:r>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𝒃</m:t>
                      </m:r>
                    </m:oMath>
                  </m:oMathPara>
                </a14:m>
                <a:endParaRPr lang="en-US" sz="3600" b="1" i="1" dirty="0">
                  <a:solidFill>
                    <a:srgbClr val="D4D4D4"/>
                  </a:solidFill>
                  <a:effectLst/>
                  <a:latin typeface="Consolas" panose="020B0609020204030204" pitchFamily="49" charset="0"/>
                </a:endParaRPr>
              </a:p>
              <a:p>
                <a:pPr marL="0" lvl="1"/>
                <a:endParaRPr lang="en-US"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3600" b="1" i="1" smtClean="0">
                              <a:solidFill>
                                <a:srgbClr val="D4D4D4"/>
                              </a:solidFill>
                              <a:effectLst/>
                              <a:latin typeface="Cambria Math" panose="02040503050406030204" pitchFamily="18" charset="0"/>
                            </a:rPr>
                          </m:ctrlPr>
                        </m:fPr>
                        <m:num>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𝑱</m:t>
                          </m:r>
                        </m:num>
                        <m:den>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𝒘</m:t>
                          </m:r>
                        </m:den>
                      </m:f>
                      <m:r>
                        <a:rPr lang="en-US" sz="3600" b="1" i="1" smtClean="0">
                          <a:solidFill>
                            <a:srgbClr val="D4D4D4"/>
                          </a:solidFill>
                          <a:effectLst/>
                          <a:latin typeface="Cambria Math" panose="02040503050406030204" pitchFamily="18" charset="0"/>
                        </a:rPr>
                        <m:t>,   </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den>
                      </m:f>
                    </m:oMath>
                  </m:oMathPara>
                </a14:m>
                <a:endParaRPr lang="en-US" sz="3600" b="1" i="1" dirty="0">
                  <a:solidFill>
                    <a:srgbClr val="D4D4D4"/>
                  </a:solidFill>
                  <a:latin typeface="Consolas" panose="020B0609020204030204" pitchFamily="49" charset="0"/>
                </a:endParaRPr>
              </a:p>
              <a:p>
                <a:pPr marL="0" lvl="1"/>
                <a:endParaRPr lang="en-US" b="1" i="1" dirty="0">
                  <a:solidFill>
                    <a:srgbClr val="D4D4D4"/>
                  </a:solidFill>
                  <a:latin typeface="Consolas" panose="020B0609020204030204" pitchFamily="49" charset="0"/>
                </a:endParaRPr>
              </a:p>
              <a:p>
                <a:pPr marL="0" lvl="1"/>
                <a:r>
                  <a:rPr lang="en-US" sz="3600" b="1" dirty="0">
                    <a:solidFill>
                      <a:srgbClr val="D4D4D4"/>
                    </a:solidFill>
                    <a:effectLst/>
                    <a:latin typeface="Consolas" panose="020B0609020204030204" pitchFamily="49" charset="0"/>
                  </a:rPr>
                  <a:t>Then update weights and biases:</a:t>
                </a:r>
              </a:p>
              <a:p>
                <a:pPr marL="0" lvl="1"/>
                <a:endParaRPr lang="en-US" b="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 − </m:t>
                      </m:r>
                      <m:r>
                        <a:rPr lang="en-US" sz="3600" b="1" i="1" smtClean="0">
                          <a:solidFill>
                            <a:srgbClr val="D4D4D4"/>
                          </a:solidFill>
                          <a:effectLst/>
                          <a:latin typeface="Cambria Math" panose="02040503050406030204" pitchFamily="18" charset="0"/>
                          <a:ea typeface="Cambria Math" panose="02040503050406030204" pitchFamily="18" charset="0"/>
                        </a:rPr>
                        <m:t>𝜶</m:t>
                      </m:r>
                      <m:r>
                        <a:rPr lang="en-US" sz="3600" b="1" i="1" smtClean="0">
                          <a:solidFill>
                            <a:srgbClr val="D4D4D4"/>
                          </a:solidFill>
                          <a:effectLst/>
                          <a:latin typeface="Cambria Math" panose="02040503050406030204" pitchFamily="18" charset="0"/>
                          <a:ea typeface="Cambria Math" panose="02040503050406030204" pitchFamily="18" charset="0"/>
                        </a:rPr>
                        <m:t>∗</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𝒘</m:t>
                          </m:r>
                        </m:den>
                      </m:f>
                      <m:r>
                        <a:rPr lang="en-US" sz="3600" b="1" i="1" smtClean="0">
                          <a:solidFill>
                            <a:srgbClr val="D4D4D4"/>
                          </a:solidFill>
                          <a:latin typeface="Cambria Math" panose="02040503050406030204" pitchFamily="18" charset="0"/>
                        </a:rPr>
                        <m:t>,   </m:t>
                      </m:r>
                      <m:r>
                        <a:rPr lang="en-US" sz="3600" b="1" i="1" smtClean="0">
                          <a:solidFill>
                            <a:srgbClr val="D4D4D4"/>
                          </a:solidFill>
                          <a:latin typeface="Cambria Math" panose="02040503050406030204" pitchFamily="18" charset="0"/>
                        </a:rPr>
                        <m:t>𝒃</m:t>
                      </m:r>
                      <m:r>
                        <a:rPr lang="en-US" sz="3600" b="1" i="1" smtClean="0">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r>
                        <a:rPr lang="en-US" sz="3600" b="1" i="1" smtClean="0">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ea typeface="Cambria Math" panose="02040503050406030204" pitchFamily="18" charset="0"/>
                        </a:rPr>
                        <m:t>𝜶</m:t>
                      </m:r>
                      <m:r>
                        <a:rPr lang="en-US" sz="3600" b="1" i="1">
                          <a:solidFill>
                            <a:srgbClr val="D4D4D4"/>
                          </a:solidFill>
                          <a:latin typeface="Cambria Math" panose="02040503050406030204" pitchFamily="18" charset="0"/>
                          <a:ea typeface="Cambria Math" panose="02040503050406030204" pitchFamily="18" charset="0"/>
                        </a:rPr>
                        <m:t>∗</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den>
                      </m:f>
                    </m:oMath>
                  </m:oMathPara>
                </a14:m>
                <a:endParaRPr lang="en-US" sz="3600" b="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436819" y="1495671"/>
                <a:ext cx="11318358" cy="5187767"/>
              </a:xfrm>
              <a:prstGeom prst="rect">
                <a:avLst/>
              </a:prstGeom>
              <a:blipFill>
                <a:blip r:embed="rId4"/>
                <a:stretch>
                  <a:fillRect l="-1670"/>
                </a:stretch>
              </a:blipFill>
            </p:spPr>
            <p:txBody>
              <a:bodyPr/>
              <a:lstStyle/>
              <a:p>
                <a:r>
                  <a:rPr lang="ar-EG">
                    <a:noFill/>
                  </a:rPr>
                  <a:t> </a:t>
                </a:r>
              </a:p>
            </p:txBody>
          </p:sp>
        </mc:Fallback>
      </mc:AlternateContent>
    </p:spTree>
    <p:extLst>
      <p:ext uri="{BB962C8B-B14F-4D97-AF65-F5344CB8AC3E}">
        <p14:creationId xmlns:p14="http://schemas.microsoft.com/office/powerpoint/2010/main" val="324591700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436819" y="1495671"/>
                <a:ext cx="11318358" cy="518776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600" b="1" i="1" smtClean="0">
                          <a:solidFill>
                            <a:srgbClr val="D4D4D4"/>
                          </a:solidFill>
                          <a:effectLst/>
                          <a:latin typeface="Cambria Math" panose="02040503050406030204" pitchFamily="18" charset="0"/>
                        </a:rPr>
                        <m:t>𝑱</m:t>
                      </m:r>
                      <m:d>
                        <m:dPr>
                          <m:ctrlPr>
                            <a:rPr lang="en-US" sz="3600" b="1" i="1" smtClean="0">
                              <a:solidFill>
                                <a:srgbClr val="D4D4D4"/>
                              </a:solidFill>
                              <a:effectLst/>
                              <a:latin typeface="Cambria Math" panose="02040503050406030204" pitchFamily="18" charset="0"/>
                            </a:rPr>
                          </m:ctrlPr>
                        </m:dPr>
                        <m:e>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 </m:t>
                          </m:r>
                          <m:r>
                            <a:rPr lang="en-US" sz="3600" b="1" i="1" smtClean="0">
                              <a:solidFill>
                                <a:srgbClr val="D4D4D4"/>
                              </a:solidFill>
                              <a:effectLst/>
                              <a:latin typeface="Cambria Math" panose="02040503050406030204" pitchFamily="18" charset="0"/>
                            </a:rPr>
                            <m:t>𝒃</m:t>
                          </m:r>
                        </m:e>
                      </m:d>
                      <m:r>
                        <a:rPr lang="en-US" sz="3600" b="1" i="1" smtClean="0">
                          <a:solidFill>
                            <a:srgbClr val="D4D4D4"/>
                          </a:solidFill>
                          <a:effectLst/>
                          <a:latin typeface="Cambria Math" panose="02040503050406030204" pitchFamily="18" charset="0"/>
                        </a:rPr>
                        <m:t>= </m:t>
                      </m:r>
                      <m:f>
                        <m:fPr>
                          <m:ctrlPr>
                            <a:rPr lang="en-US" sz="3600" b="1" i="1">
                              <a:solidFill>
                                <a:srgbClr val="D4D4D4"/>
                              </a:solidFill>
                              <a:effectLst/>
                              <a:latin typeface="Cambria Math" panose="02040503050406030204" pitchFamily="18" charset="0"/>
                            </a:rPr>
                          </m:ctrlPr>
                        </m:fPr>
                        <m:num>
                          <m:r>
                            <a:rPr lang="en-US" sz="3600" b="1" i="1">
                              <a:solidFill>
                                <a:srgbClr val="D4D4D4"/>
                              </a:solidFill>
                              <a:effectLst/>
                              <a:latin typeface="Cambria Math" panose="02040503050406030204" pitchFamily="18" charset="0"/>
                            </a:rPr>
                            <m:t>𝟏</m:t>
                          </m:r>
                        </m:num>
                        <m:den>
                          <m:r>
                            <a:rPr lang="en-US" sz="3600" b="1" i="1">
                              <a:solidFill>
                                <a:srgbClr val="D4D4D4"/>
                              </a:solidFill>
                              <a:effectLst/>
                              <a:latin typeface="Cambria Math" panose="02040503050406030204" pitchFamily="18" charset="0"/>
                            </a:rPr>
                            <m:t>𝒎</m:t>
                          </m:r>
                        </m:den>
                      </m:f>
                      <m:nary>
                        <m:naryPr>
                          <m:chr m:val="∑"/>
                          <m:ctrlPr>
                            <a:rPr lang="en-US" sz="3600" b="1" i="1">
                              <a:solidFill>
                                <a:srgbClr val="D4D4D4"/>
                              </a:solidFill>
                              <a:effectLst/>
                              <a:latin typeface="Cambria Math" panose="02040503050406030204" pitchFamily="18" charset="0"/>
                            </a:rPr>
                          </m:ctrlPr>
                        </m:naryPr>
                        <m:sub>
                          <m:r>
                            <m:rPr>
                              <m:brk m:alnAt="23"/>
                            </m:rPr>
                            <a:rPr lang="en-US" sz="3600" b="1" i="1">
                              <a:solidFill>
                                <a:srgbClr val="D4D4D4"/>
                              </a:solidFill>
                              <a:effectLst/>
                              <a:latin typeface="Cambria Math" panose="02040503050406030204" pitchFamily="18" charset="0"/>
                            </a:rPr>
                            <m:t>𝒊</m:t>
                          </m:r>
                          <m:r>
                            <a:rPr lang="en-US" sz="3600" b="1" i="1">
                              <a:solidFill>
                                <a:srgbClr val="D4D4D4"/>
                              </a:solidFill>
                              <a:effectLst/>
                              <a:latin typeface="Cambria Math" panose="02040503050406030204" pitchFamily="18" charset="0"/>
                            </a:rPr>
                            <m:t>=</m:t>
                          </m:r>
                          <m:r>
                            <a:rPr lang="en-US" sz="3600" b="1" i="1">
                              <a:solidFill>
                                <a:srgbClr val="D4D4D4"/>
                              </a:solidFill>
                              <a:effectLst/>
                              <a:latin typeface="Cambria Math" panose="02040503050406030204" pitchFamily="18" charset="0"/>
                            </a:rPr>
                            <m:t>𝟎</m:t>
                          </m:r>
                        </m:sub>
                        <m:sup>
                          <m:r>
                            <a:rPr lang="en-US" sz="3600" b="1" i="1">
                              <a:solidFill>
                                <a:srgbClr val="D4D4D4"/>
                              </a:solidFill>
                              <a:effectLst/>
                              <a:latin typeface="Cambria Math" panose="02040503050406030204" pitchFamily="18" charset="0"/>
                            </a:rPr>
                            <m:t>𝒎</m:t>
                          </m:r>
                        </m:sup>
                        <m:e>
                          <m:f>
                            <m:fPr>
                              <m:ctrlPr>
                                <a:rPr lang="en-US" sz="3600" b="1" i="1">
                                  <a:solidFill>
                                    <a:srgbClr val="D4D4D4"/>
                                  </a:solidFill>
                                  <a:effectLst/>
                                  <a:latin typeface="Cambria Math" panose="02040503050406030204" pitchFamily="18" charset="0"/>
                                </a:rPr>
                              </m:ctrlPr>
                            </m:fPr>
                            <m:num>
                              <m:sSup>
                                <m:sSupPr>
                                  <m:ctrlPr>
                                    <a:rPr lang="en-US" sz="3600" b="1" i="1">
                                      <a:solidFill>
                                        <a:srgbClr val="D4D4D4"/>
                                      </a:solidFill>
                                      <a:effectLst/>
                                      <a:latin typeface="Cambria Math" panose="02040503050406030204" pitchFamily="18" charset="0"/>
                                    </a:rPr>
                                  </m:ctrlPr>
                                </m:sSupPr>
                                <m:e>
                                  <m:d>
                                    <m:dPr>
                                      <m:ctrlPr>
                                        <a:rPr lang="en-US" sz="3600" b="1" i="1">
                                          <a:solidFill>
                                            <a:srgbClr val="D4D4D4"/>
                                          </a:solidFill>
                                          <a:effectLst/>
                                          <a:latin typeface="Cambria Math" panose="02040503050406030204" pitchFamily="18" charset="0"/>
                                        </a:rPr>
                                      </m:ctrlPr>
                                    </m:dPr>
                                    <m:e>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a:solidFill>
                                            <a:srgbClr val="D4D4D4"/>
                                          </a:solidFill>
                                          <a:latin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𝒚</m:t>
                                          </m:r>
                                        </m:e>
                                        <m:sub>
                                          <m:r>
                                            <a:rPr lang="en-US" sz="3600" b="1" i="1">
                                              <a:solidFill>
                                                <a:srgbClr val="D4D4D4"/>
                                              </a:solidFill>
                                              <a:latin typeface="Cambria Math" panose="02040503050406030204" pitchFamily="18" charset="0"/>
                                            </a:rPr>
                                            <m:t>𝒊</m:t>
                                          </m:r>
                                        </m:sub>
                                      </m:sSub>
                                    </m:e>
                                  </m:d>
                                </m:e>
                                <m:sup>
                                  <m:r>
                                    <a:rPr lang="en-US" sz="3600" b="1" i="1">
                                      <a:solidFill>
                                        <a:srgbClr val="D4D4D4"/>
                                      </a:solidFill>
                                      <a:effectLst/>
                                      <a:latin typeface="Cambria Math" panose="02040503050406030204" pitchFamily="18" charset="0"/>
                                    </a:rPr>
                                    <m:t>𝟐</m:t>
                                  </m:r>
                                </m:sup>
                              </m:sSup>
                            </m:num>
                            <m:den>
                              <m:r>
                                <a:rPr lang="en-US" sz="3600" b="1" i="1">
                                  <a:solidFill>
                                    <a:srgbClr val="D4D4D4"/>
                                  </a:solidFill>
                                  <a:effectLst/>
                                  <a:latin typeface="Cambria Math" panose="02040503050406030204" pitchFamily="18" charset="0"/>
                                </a:rPr>
                                <m:t>𝟐</m:t>
                              </m:r>
                            </m:den>
                          </m:f>
                        </m:e>
                      </m:nary>
                      <m:r>
                        <a:rPr lang="en-US" sz="3600" b="1" i="1" smtClean="0">
                          <a:solidFill>
                            <a:srgbClr val="D4D4D4"/>
                          </a:solidFill>
                          <a:effectLst/>
                          <a:latin typeface="Cambria Math" panose="02040503050406030204" pitchFamily="18" charset="0"/>
                        </a:rPr>
                        <m:t>,  </m:t>
                      </m:r>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a:solidFill>
                            <a:srgbClr val="D4D4D4"/>
                          </a:solidFill>
                          <a:latin typeface="Cambria Math" panose="02040503050406030204" pitchFamily="18" charset="0"/>
                        </a:rPr>
                        <m:t>𝒘</m:t>
                      </m:r>
                      <m:r>
                        <a:rPr lang="en-US" sz="3600" b="1" i="1">
                          <a:solidFill>
                            <a:srgbClr val="D4D4D4"/>
                          </a:solidFill>
                          <a:latin typeface="Cambria Math" panose="02040503050406030204" pitchFamily="18" charset="0"/>
                          <a:ea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𝒙</m:t>
                          </m:r>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𝒃</m:t>
                      </m:r>
                    </m:oMath>
                  </m:oMathPara>
                </a14:m>
                <a:endParaRPr lang="en-US" sz="3600" b="1" i="1" dirty="0">
                  <a:solidFill>
                    <a:srgbClr val="D4D4D4"/>
                  </a:solidFill>
                  <a:effectLst/>
                  <a:latin typeface="Consolas" panose="020B0609020204030204" pitchFamily="49" charset="0"/>
                </a:endParaRPr>
              </a:p>
              <a:p>
                <a:pPr marL="0" lvl="1"/>
                <a:endParaRPr lang="en-US"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3600" b="1" i="1" smtClean="0">
                              <a:solidFill>
                                <a:srgbClr val="D4D4D4"/>
                              </a:solidFill>
                              <a:effectLst/>
                              <a:latin typeface="Cambria Math" panose="02040503050406030204" pitchFamily="18" charset="0"/>
                            </a:rPr>
                          </m:ctrlPr>
                        </m:fPr>
                        <m:num>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𝑱</m:t>
                          </m:r>
                        </m:num>
                        <m:den>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𝒘</m:t>
                          </m:r>
                        </m:den>
                      </m:f>
                      <m:r>
                        <a:rPr lang="en-US" sz="3600" b="1" i="1" smtClean="0">
                          <a:solidFill>
                            <a:srgbClr val="D4D4D4"/>
                          </a:solidFill>
                          <a:effectLst/>
                          <a:latin typeface="Cambria Math" panose="02040503050406030204" pitchFamily="18" charset="0"/>
                        </a:rPr>
                        <m:t>,   </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den>
                      </m:f>
                    </m:oMath>
                  </m:oMathPara>
                </a14:m>
                <a:endParaRPr lang="en-US" sz="3600" b="1" i="1" dirty="0">
                  <a:solidFill>
                    <a:srgbClr val="D4D4D4"/>
                  </a:solidFill>
                  <a:latin typeface="Consolas" panose="020B0609020204030204" pitchFamily="49" charset="0"/>
                </a:endParaRPr>
              </a:p>
              <a:p>
                <a:pPr marL="0" lvl="1"/>
                <a:endParaRPr lang="en-US" b="1" i="1" dirty="0">
                  <a:solidFill>
                    <a:srgbClr val="D4D4D4"/>
                  </a:solidFill>
                  <a:latin typeface="Consolas" panose="020B0609020204030204" pitchFamily="49" charset="0"/>
                </a:endParaRPr>
              </a:p>
              <a:p>
                <a:pPr marL="0" lvl="1"/>
                <a:r>
                  <a:rPr lang="en-US" sz="3600" b="1" dirty="0">
                    <a:solidFill>
                      <a:srgbClr val="D4D4D4">
                        <a:alpha val="30000"/>
                      </a:srgbClr>
                    </a:solidFill>
                    <a:effectLst/>
                    <a:latin typeface="Consolas" panose="020B0609020204030204" pitchFamily="49" charset="0"/>
                  </a:rPr>
                  <a:t>Then update weights and biases:</a:t>
                </a:r>
              </a:p>
              <a:p>
                <a:pPr marL="0" lvl="1"/>
                <a:endParaRPr lang="en-US" b="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 − </m:t>
                      </m:r>
                      <m:r>
                        <a:rPr lang="en-US" sz="3600" b="1" i="1" smtClean="0">
                          <a:solidFill>
                            <a:srgbClr val="D4D4D4"/>
                          </a:solidFill>
                          <a:effectLst/>
                          <a:latin typeface="Cambria Math" panose="02040503050406030204" pitchFamily="18" charset="0"/>
                          <a:ea typeface="Cambria Math" panose="02040503050406030204" pitchFamily="18" charset="0"/>
                        </a:rPr>
                        <m:t>𝜶</m:t>
                      </m:r>
                      <m:r>
                        <a:rPr lang="en-US" sz="3600" b="1" i="1" smtClean="0">
                          <a:solidFill>
                            <a:srgbClr val="D4D4D4"/>
                          </a:solidFill>
                          <a:effectLst/>
                          <a:latin typeface="Cambria Math" panose="02040503050406030204" pitchFamily="18" charset="0"/>
                          <a:ea typeface="Cambria Math" panose="02040503050406030204" pitchFamily="18" charset="0"/>
                        </a:rPr>
                        <m:t>∗</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𝒘</m:t>
                          </m:r>
                        </m:den>
                      </m:f>
                      <m:r>
                        <a:rPr lang="en-US" sz="3600" b="1" i="1" smtClean="0">
                          <a:solidFill>
                            <a:srgbClr val="D4D4D4"/>
                          </a:solidFill>
                          <a:latin typeface="Cambria Math" panose="02040503050406030204" pitchFamily="18" charset="0"/>
                        </a:rPr>
                        <m:t>,   </m:t>
                      </m:r>
                      <m:r>
                        <a:rPr lang="en-US" sz="3600" b="1" i="1" smtClean="0">
                          <a:solidFill>
                            <a:srgbClr val="D4D4D4"/>
                          </a:solidFill>
                          <a:latin typeface="Cambria Math" panose="02040503050406030204" pitchFamily="18" charset="0"/>
                        </a:rPr>
                        <m:t>𝒃</m:t>
                      </m:r>
                      <m:r>
                        <a:rPr lang="en-US" sz="3600" b="1" i="1" smtClean="0">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r>
                        <a:rPr lang="en-US" sz="3600" b="1" i="1" smtClean="0">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ea typeface="Cambria Math" panose="02040503050406030204" pitchFamily="18" charset="0"/>
                        </a:rPr>
                        <m:t>𝜶</m:t>
                      </m:r>
                      <m:r>
                        <a:rPr lang="en-US" sz="3600" b="1" i="1">
                          <a:solidFill>
                            <a:srgbClr val="D4D4D4"/>
                          </a:solidFill>
                          <a:latin typeface="Cambria Math" panose="02040503050406030204" pitchFamily="18" charset="0"/>
                          <a:ea typeface="Cambria Math" panose="02040503050406030204" pitchFamily="18" charset="0"/>
                        </a:rPr>
                        <m:t>∗</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den>
                      </m:f>
                    </m:oMath>
                  </m:oMathPara>
                </a14:m>
                <a:endParaRPr lang="en-US" sz="3600" b="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436819" y="1495671"/>
                <a:ext cx="11318358" cy="5187767"/>
              </a:xfrm>
              <a:prstGeom prst="rect">
                <a:avLst/>
              </a:prstGeom>
              <a:blipFill>
                <a:blip r:embed="rId4"/>
                <a:stretch>
                  <a:fillRect l="-1670"/>
                </a:stretch>
              </a:blipFill>
            </p:spPr>
            <p:txBody>
              <a:bodyPr/>
              <a:lstStyle/>
              <a:p>
                <a:r>
                  <a:rPr lang="ar-EG">
                    <a:noFill/>
                  </a:rPr>
                  <a:t> </a:t>
                </a:r>
              </a:p>
            </p:txBody>
          </p:sp>
        </mc:Fallback>
      </mc:AlternateContent>
      <p:sp>
        <p:nvSpPr>
          <p:cNvPr id="6" name="Rectangle: Rounded Corners 5">
            <a:extLst>
              <a:ext uri="{FF2B5EF4-FFF2-40B4-BE49-F238E27FC236}">
                <a16:creationId xmlns:a16="http://schemas.microsoft.com/office/drawing/2014/main" id="{E030753C-CD07-4F09-A606-E7903A0E42E5}"/>
              </a:ext>
            </a:extLst>
          </p:cNvPr>
          <p:cNvSpPr/>
          <p:nvPr/>
        </p:nvSpPr>
        <p:spPr>
          <a:xfrm>
            <a:off x="4263241" y="5648313"/>
            <a:ext cx="475015" cy="84077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7" name="Rectangle: Rounded Corners 6">
            <a:extLst>
              <a:ext uri="{FF2B5EF4-FFF2-40B4-BE49-F238E27FC236}">
                <a16:creationId xmlns:a16="http://schemas.microsoft.com/office/drawing/2014/main" id="{535C37D8-1165-49DD-BF2F-5204ED5AB7F8}"/>
              </a:ext>
            </a:extLst>
          </p:cNvPr>
          <p:cNvSpPr/>
          <p:nvPr/>
        </p:nvSpPr>
        <p:spPr>
          <a:xfrm>
            <a:off x="8624053" y="3429000"/>
            <a:ext cx="2265617" cy="106471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Learning rate</a:t>
            </a:r>
            <a:endParaRPr lang="ar-EG" sz="3200" b="1" dirty="0"/>
          </a:p>
        </p:txBody>
      </p:sp>
      <p:cxnSp>
        <p:nvCxnSpPr>
          <p:cNvPr id="10" name="Connector: Curved 9">
            <a:extLst>
              <a:ext uri="{FF2B5EF4-FFF2-40B4-BE49-F238E27FC236}">
                <a16:creationId xmlns:a16="http://schemas.microsoft.com/office/drawing/2014/main" id="{3BE2BBAD-EC82-425D-AB42-C84C937C2719}"/>
              </a:ext>
            </a:extLst>
          </p:cNvPr>
          <p:cNvCxnSpPr>
            <a:cxnSpLocks/>
            <a:stCxn id="6" idx="0"/>
            <a:endCxn id="7" idx="2"/>
          </p:cNvCxnSpPr>
          <p:nvPr/>
        </p:nvCxnSpPr>
        <p:spPr>
          <a:xfrm rot="5400000" flipH="1" flipV="1">
            <a:off x="6551506" y="2442958"/>
            <a:ext cx="1154599" cy="5256113"/>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672AF5B5-07FE-411C-B627-F20A02CB78E5}"/>
              </a:ext>
            </a:extLst>
          </p:cNvPr>
          <p:cNvSpPr/>
          <p:nvPr/>
        </p:nvSpPr>
        <p:spPr>
          <a:xfrm>
            <a:off x="8624053" y="5615966"/>
            <a:ext cx="475016" cy="840778"/>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19" name="Connector: Curved 18">
            <a:extLst>
              <a:ext uri="{FF2B5EF4-FFF2-40B4-BE49-F238E27FC236}">
                <a16:creationId xmlns:a16="http://schemas.microsoft.com/office/drawing/2014/main" id="{7901A121-22A0-4810-A1A8-AB1E9A5169AA}"/>
              </a:ext>
            </a:extLst>
          </p:cNvPr>
          <p:cNvCxnSpPr>
            <a:cxnSpLocks/>
            <a:stCxn id="18" idx="0"/>
            <a:endCxn id="7" idx="2"/>
          </p:cNvCxnSpPr>
          <p:nvPr/>
        </p:nvCxnSpPr>
        <p:spPr>
          <a:xfrm rot="5400000" flipH="1" flipV="1">
            <a:off x="8748085" y="4607190"/>
            <a:ext cx="1122252" cy="895301"/>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86565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heel(1)">
                                      <p:cBhvr>
                                        <p:cTn id="10" dur="500"/>
                                        <p:tgtEl>
                                          <p:spTgt spid="1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7">
                                            <p:bg/>
                                          </p:spTgt>
                                        </p:tgtEl>
                                        <p:attrNameLst>
                                          <p:attrName>style.visibility</p:attrName>
                                        </p:attrNameLst>
                                      </p:cBhvr>
                                      <p:to>
                                        <p:strVal val="visible"/>
                                      </p:to>
                                    </p:set>
                                    <p:animEffect transition="in" filter="wheel(1)">
                                      <p:cBhvr>
                                        <p:cTn id="21" dur="1000"/>
                                        <p:tgtEl>
                                          <p:spTgt spid="7">
                                            <p:bg/>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436819" y="1495671"/>
                <a:ext cx="11318358" cy="518776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600" b="1" i="1" smtClean="0">
                          <a:solidFill>
                            <a:srgbClr val="D4D4D4"/>
                          </a:solidFill>
                          <a:effectLst/>
                          <a:latin typeface="Cambria Math" panose="02040503050406030204" pitchFamily="18" charset="0"/>
                        </a:rPr>
                        <m:t>𝑱</m:t>
                      </m:r>
                      <m:d>
                        <m:dPr>
                          <m:ctrlPr>
                            <a:rPr lang="en-US" sz="3600" b="1" i="1" smtClean="0">
                              <a:solidFill>
                                <a:srgbClr val="D4D4D4"/>
                              </a:solidFill>
                              <a:effectLst/>
                              <a:latin typeface="Cambria Math" panose="02040503050406030204" pitchFamily="18" charset="0"/>
                            </a:rPr>
                          </m:ctrlPr>
                        </m:dPr>
                        <m:e>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 </m:t>
                          </m:r>
                          <m:r>
                            <a:rPr lang="en-US" sz="3600" b="1" i="1" smtClean="0">
                              <a:solidFill>
                                <a:srgbClr val="D4D4D4"/>
                              </a:solidFill>
                              <a:effectLst/>
                              <a:latin typeface="Cambria Math" panose="02040503050406030204" pitchFamily="18" charset="0"/>
                            </a:rPr>
                            <m:t>𝒃</m:t>
                          </m:r>
                        </m:e>
                      </m:d>
                      <m:r>
                        <a:rPr lang="en-US" sz="3600" b="1" i="1" smtClean="0">
                          <a:solidFill>
                            <a:srgbClr val="D4D4D4"/>
                          </a:solidFill>
                          <a:effectLst/>
                          <a:latin typeface="Cambria Math" panose="02040503050406030204" pitchFamily="18" charset="0"/>
                        </a:rPr>
                        <m:t>= </m:t>
                      </m:r>
                      <m:f>
                        <m:fPr>
                          <m:ctrlPr>
                            <a:rPr lang="en-US" sz="3600" b="1" i="1">
                              <a:solidFill>
                                <a:srgbClr val="D4D4D4"/>
                              </a:solidFill>
                              <a:effectLst/>
                              <a:latin typeface="Cambria Math" panose="02040503050406030204" pitchFamily="18" charset="0"/>
                            </a:rPr>
                          </m:ctrlPr>
                        </m:fPr>
                        <m:num>
                          <m:r>
                            <a:rPr lang="en-US" sz="3600" b="1" i="1">
                              <a:solidFill>
                                <a:srgbClr val="D4D4D4"/>
                              </a:solidFill>
                              <a:effectLst/>
                              <a:latin typeface="Cambria Math" panose="02040503050406030204" pitchFamily="18" charset="0"/>
                            </a:rPr>
                            <m:t>𝟏</m:t>
                          </m:r>
                        </m:num>
                        <m:den>
                          <m:r>
                            <a:rPr lang="en-US" sz="3600" b="1" i="1">
                              <a:solidFill>
                                <a:srgbClr val="D4D4D4"/>
                              </a:solidFill>
                              <a:effectLst/>
                              <a:latin typeface="Cambria Math" panose="02040503050406030204" pitchFamily="18" charset="0"/>
                            </a:rPr>
                            <m:t>𝒎</m:t>
                          </m:r>
                        </m:den>
                      </m:f>
                      <m:nary>
                        <m:naryPr>
                          <m:chr m:val="∑"/>
                          <m:ctrlPr>
                            <a:rPr lang="en-US" sz="3600" b="1" i="1">
                              <a:solidFill>
                                <a:srgbClr val="D4D4D4"/>
                              </a:solidFill>
                              <a:effectLst/>
                              <a:latin typeface="Cambria Math" panose="02040503050406030204" pitchFamily="18" charset="0"/>
                            </a:rPr>
                          </m:ctrlPr>
                        </m:naryPr>
                        <m:sub>
                          <m:r>
                            <m:rPr>
                              <m:brk m:alnAt="23"/>
                            </m:rPr>
                            <a:rPr lang="en-US" sz="3600" b="1" i="1">
                              <a:solidFill>
                                <a:srgbClr val="D4D4D4"/>
                              </a:solidFill>
                              <a:effectLst/>
                              <a:latin typeface="Cambria Math" panose="02040503050406030204" pitchFamily="18" charset="0"/>
                            </a:rPr>
                            <m:t>𝒊</m:t>
                          </m:r>
                          <m:r>
                            <a:rPr lang="en-US" sz="3600" b="1" i="1">
                              <a:solidFill>
                                <a:srgbClr val="D4D4D4"/>
                              </a:solidFill>
                              <a:effectLst/>
                              <a:latin typeface="Cambria Math" panose="02040503050406030204" pitchFamily="18" charset="0"/>
                            </a:rPr>
                            <m:t>=</m:t>
                          </m:r>
                          <m:r>
                            <a:rPr lang="en-US" sz="3600" b="1" i="1">
                              <a:solidFill>
                                <a:srgbClr val="D4D4D4"/>
                              </a:solidFill>
                              <a:effectLst/>
                              <a:latin typeface="Cambria Math" panose="02040503050406030204" pitchFamily="18" charset="0"/>
                            </a:rPr>
                            <m:t>𝟎</m:t>
                          </m:r>
                        </m:sub>
                        <m:sup>
                          <m:r>
                            <a:rPr lang="en-US" sz="3600" b="1" i="1">
                              <a:solidFill>
                                <a:srgbClr val="D4D4D4"/>
                              </a:solidFill>
                              <a:effectLst/>
                              <a:latin typeface="Cambria Math" panose="02040503050406030204" pitchFamily="18" charset="0"/>
                            </a:rPr>
                            <m:t>𝒎</m:t>
                          </m:r>
                        </m:sup>
                        <m:e>
                          <m:f>
                            <m:fPr>
                              <m:ctrlPr>
                                <a:rPr lang="en-US" sz="3600" b="1" i="1">
                                  <a:solidFill>
                                    <a:srgbClr val="D4D4D4"/>
                                  </a:solidFill>
                                  <a:effectLst/>
                                  <a:latin typeface="Cambria Math" panose="02040503050406030204" pitchFamily="18" charset="0"/>
                                </a:rPr>
                              </m:ctrlPr>
                            </m:fPr>
                            <m:num>
                              <m:sSup>
                                <m:sSupPr>
                                  <m:ctrlPr>
                                    <a:rPr lang="en-US" sz="3600" b="1" i="1">
                                      <a:solidFill>
                                        <a:srgbClr val="D4D4D4"/>
                                      </a:solidFill>
                                      <a:effectLst/>
                                      <a:latin typeface="Cambria Math" panose="02040503050406030204" pitchFamily="18" charset="0"/>
                                    </a:rPr>
                                  </m:ctrlPr>
                                </m:sSupPr>
                                <m:e>
                                  <m:d>
                                    <m:dPr>
                                      <m:ctrlPr>
                                        <a:rPr lang="en-US" sz="3600" b="1" i="1">
                                          <a:solidFill>
                                            <a:srgbClr val="D4D4D4"/>
                                          </a:solidFill>
                                          <a:effectLst/>
                                          <a:latin typeface="Cambria Math" panose="02040503050406030204" pitchFamily="18" charset="0"/>
                                        </a:rPr>
                                      </m:ctrlPr>
                                    </m:dPr>
                                    <m:e>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a:solidFill>
                                            <a:srgbClr val="D4D4D4"/>
                                          </a:solidFill>
                                          <a:latin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𝒚</m:t>
                                          </m:r>
                                        </m:e>
                                        <m:sub>
                                          <m:r>
                                            <a:rPr lang="en-US" sz="3600" b="1" i="1">
                                              <a:solidFill>
                                                <a:srgbClr val="D4D4D4"/>
                                              </a:solidFill>
                                              <a:latin typeface="Cambria Math" panose="02040503050406030204" pitchFamily="18" charset="0"/>
                                            </a:rPr>
                                            <m:t>𝒊</m:t>
                                          </m:r>
                                        </m:sub>
                                      </m:sSub>
                                    </m:e>
                                  </m:d>
                                </m:e>
                                <m:sup>
                                  <m:r>
                                    <a:rPr lang="en-US" sz="3600" b="1" i="1">
                                      <a:solidFill>
                                        <a:srgbClr val="D4D4D4"/>
                                      </a:solidFill>
                                      <a:effectLst/>
                                      <a:latin typeface="Cambria Math" panose="02040503050406030204" pitchFamily="18" charset="0"/>
                                    </a:rPr>
                                    <m:t>𝟐</m:t>
                                  </m:r>
                                </m:sup>
                              </m:sSup>
                            </m:num>
                            <m:den>
                              <m:r>
                                <a:rPr lang="en-US" sz="3600" b="1" i="1">
                                  <a:solidFill>
                                    <a:srgbClr val="D4D4D4"/>
                                  </a:solidFill>
                                  <a:effectLst/>
                                  <a:latin typeface="Cambria Math" panose="02040503050406030204" pitchFamily="18" charset="0"/>
                                </a:rPr>
                                <m:t>𝟐</m:t>
                              </m:r>
                            </m:den>
                          </m:f>
                        </m:e>
                      </m:nary>
                      <m:r>
                        <a:rPr lang="en-US" sz="3600" b="1" i="1" smtClean="0">
                          <a:solidFill>
                            <a:srgbClr val="D4D4D4"/>
                          </a:solidFill>
                          <a:effectLst/>
                          <a:latin typeface="Cambria Math" panose="02040503050406030204" pitchFamily="18" charset="0"/>
                        </a:rPr>
                        <m:t>,  </m:t>
                      </m:r>
                      <m:sSub>
                        <m:sSubPr>
                          <m:ctrlPr>
                            <a:rPr lang="en-US" sz="3600" b="1" i="1">
                              <a:solidFill>
                                <a:srgbClr val="D4D4D4"/>
                              </a:solidFill>
                              <a:latin typeface="Cambria Math" panose="02040503050406030204" pitchFamily="18" charset="0"/>
                            </a:rPr>
                          </m:ctrlPr>
                        </m:sSubPr>
                        <m:e>
                          <m:acc>
                            <m:accPr>
                              <m:chr m:val="̂"/>
                              <m:ctrlPr>
                                <a:rPr lang="en-US" sz="3600" b="1" i="1">
                                  <a:solidFill>
                                    <a:srgbClr val="D4D4D4"/>
                                  </a:solidFill>
                                  <a:latin typeface="Cambria Math" panose="02040503050406030204" pitchFamily="18" charset="0"/>
                                </a:rPr>
                              </m:ctrlPr>
                            </m:accPr>
                            <m:e>
                              <m:r>
                                <a:rPr lang="en-US" sz="3600" b="1" i="1">
                                  <a:solidFill>
                                    <a:srgbClr val="D4D4D4"/>
                                  </a:solidFill>
                                  <a:latin typeface="Cambria Math" panose="02040503050406030204" pitchFamily="18" charset="0"/>
                                </a:rPr>
                                <m:t>𝒚</m:t>
                              </m:r>
                            </m:e>
                          </m:acc>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a:solidFill>
                            <a:srgbClr val="D4D4D4"/>
                          </a:solidFill>
                          <a:latin typeface="Cambria Math" panose="02040503050406030204" pitchFamily="18" charset="0"/>
                        </a:rPr>
                        <m:t>𝒘</m:t>
                      </m:r>
                      <m:r>
                        <a:rPr lang="en-US" sz="3600" b="1" i="1">
                          <a:solidFill>
                            <a:srgbClr val="D4D4D4"/>
                          </a:solidFill>
                          <a:latin typeface="Cambria Math" panose="02040503050406030204" pitchFamily="18" charset="0"/>
                          <a:ea typeface="Cambria Math" panose="02040503050406030204" pitchFamily="18" charset="0"/>
                        </a:rPr>
                        <m:t>⋅</m:t>
                      </m:r>
                      <m:sSub>
                        <m:sSubPr>
                          <m:ctrlPr>
                            <a:rPr lang="en-US" sz="3600" b="1" i="1">
                              <a:solidFill>
                                <a:srgbClr val="D4D4D4"/>
                              </a:solidFill>
                              <a:latin typeface="Cambria Math" panose="02040503050406030204" pitchFamily="18" charset="0"/>
                            </a:rPr>
                          </m:ctrlPr>
                        </m:sSubPr>
                        <m:e>
                          <m:r>
                            <a:rPr lang="en-US" sz="3600" b="1" i="1">
                              <a:solidFill>
                                <a:srgbClr val="D4D4D4"/>
                              </a:solidFill>
                              <a:latin typeface="Cambria Math" panose="02040503050406030204" pitchFamily="18" charset="0"/>
                            </a:rPr>
                            <m:t>𝒙</m:t>
                          </m:r>
                        </m:e>
                        <m:sub>
                          <m:r>
                            <a:rPr lang="en-US" sz="3600" b="1" i="1">
                              <a:solidFill>
                                <a:srgbClr val="D4D4D4"/>
                              </a:solidFill>
                              <a:latin typeface="Cambria Math" panose="02040503050406030204" pitchFamily="18" charset="0"/>
                            </a:rPr>
                            <m:t>𝒊</m:t>
                          </m:r>
                        </m:sub>
                      </m:sSub>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𝒃</m:t>
                      </m:r>
                    </m:oMath>
                  </m:oMathPara>
                </a14:m>
                <a:endParaRPr lang="en-US" sz="3600" b="1" i="1" dirty="0">
                  <a:solidFill>
                    <a:srgbClr val="D4D4D4"/>
                  </a:solidFill>
                  <a:effectLst/>
                  <a:latin typeface="Consolas" panose="020B0609020204030204" pitchFamily="49" charset="0"/>
                </a:endParaRPr>
              </a:p>
              <a:p>
                <a:pPr marL="0" lvl="1"/>
                <a:endParaRPr lang="en-US"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3600" b="1" i="1" smtClean="0">
                              <a:solidFill>
                                <a:srgbClr val="D4D4D4"/>
                              </a:solidFill>
                              <a:effectLst/>
                              <a:latin typeface="Cambria Math" panose="02040503050406030204" pitchFamily="18" charset="0"/>
                            </a:rPr>
                          </m:ctrlPr>
                        </m:fPr>
                        <m:num>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𝑱</m:t>
                          </m:r>
                        </m:num>
                        <m:den>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𝒘</m:t>
                          </m:r>
                        </m:den>
                      </m:f>
                      <m:r>
                        <a:rPr lang="en-US" sz="3600" b="1" i="1" smtClean="0">
                          <a:solidFill>
                            <a:srgbClr val="D4D4D4"/>
                          </a:solidFill>
                          <a:effectLst/>
                          <a:latin typeface="Cambria Math" panose="02040503050406030204" pitchFamily="18" charset="0"/>
                        </a:rPr>
                        <m:t>,   </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den>
                      </m:f>
                    </m:oMath>
                  </m:oMathPara>
                </a14:m>
                <a:endParaRPr lang="en-US" sz="3600" b="1" i="1" dirty="0">
                  <a:solidFill>
                    <a:srgbClr val="D4D4D4"/>
                  </a:solidFill>
                  <a:latin typeface="Consolas" panose="020B0609020204030204" pitchFamily="49" charset="0"/>
                </a:endParaRPr>
              </a:p>
              <a:p>
                <a:pPr marL="0" lvl="1"/>
                <a:endParaRPr lang="en-US" b="1" i="1" dirty="0">
                  <a:solidFill>
                    <a:srgbClr val="D4D4D4"/>
                  </a:solidFill>
                  <a:latin typeface="Consolas" panose="020B0609020204030204" pitchFamily="49" charset="0"/>
                </a:endParaRPr>
              </a:p>
              <a:p>
                <a:pPr marL="0" lvl="1"/>
                <a:r>
                  <a:rPr lang="en-US" sz="3600" b="1" dirty="0">
                    <a:solidFill>
                      <a:srgbClr val="D4D4D4"/>
                    </a:solidFill>
                    <a:effectLst/>
                    <a:latin typeface="Consolas" panose="020B0609020204030204" pitchFamily="49" charset="0"/>
                  </a:rPr>
                  <a:t>Then update weights and biases:</a:t>
                </a:r>
              </a:p>
              <a:p>
                <a:pPr marL="0" lvl="1"/>
                <a:endParaRPr lang="en-US" b="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m:t>
                      </m:r>
                      <m:r>
                        <a:rPr lang="en-US" sz="3600" b="1" i="1" smtClean="0">
                          <a:solidFill>
                            <a:srgbClr val="D4D4D4"/>
                          </a:solidFill>
                          <a:effectLst/>
                          <a:latin typeface="Cambria Math" panose="02040503050406030204" pitchFamily="18" charset="0"/>
                        </a:rPr>
                        <m:t>𝒘</m:t>
                      </m:r>
                      <m:r>
                        <a:rPr lang="en-US" sz="3600" b="1" i="1" smtClean="0">
                          <a:solidFill>
                            <a:srgbClr val="D4D4D4"/>
                          </a:solidFill>
                          <a:effectLst/>
                          <a:latin typeface="Cambria Math" panose="02040503050406030204" pitchFamily="18" charset="0"/>
                        </a:rPr>
                        <m:t> − </m:t>
                      </m:r>
                      <m:r>
                        <a:rPr lang="en-US" sz="3600" b="1" i="1" smtClean="0">
                          <a:solidFill>
                            <a:srgbClr val="D4D4D4"/>
                          </a:solidFill>
                          <a:effectLst/>
                          <a:latin typeface="Cambria Math" panose="02040503050406030204" pitchFamily="18" charset="0"/>
                          <a:ea typeface="Cambria Math" panose="02040503050406030204" pitchFamily="18" charset="0"/>
                        </a:rPr>
                        <m:t>𝜶</m:t>
                      </m:r>
                      <m:r>
                        <a:rPr lang="en-US" sz="3600" b="1" i="1" smtClean="0">
                          <a:solidFill>
                            <a:srgbClr val="D4D4D4"/>
                          </a:solidFill>
                          <a:effectLst/>
                          <a:latin typeface="Cambria Math" panose="02040503050406030204" pitchFamily="18" charset="0"/>
                          <a:ea typeface="Cambria Math" panose="02040503050406030204" pitchFamily="18" charset="0"/>
                        </a:rPr>
                        <m:t>∗</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𝒘</m:t>
                          </m:r>
                        </m:den>
                      </m:f>
                      <m:r>
                        <a:rPr lang="en-US" sz="3600" b="1" i="1" smtClean="0">
                          <a:solidFill>
                            <a:srgbClr val="D4D4D4"/>
                          </a:solidFill>
                          <a:latin typeface="Cambria Math" panose="02040503050406030204" pitchFamily="18" charset="0"/>
                        </a:rPr>
                        <m:t>,   </m:t>
                      </m:r>
                      <m:r>
                        <a:rPr lang="en-US" sz="3600" b="1" i="1" smtClean="0">
                          <a:solidFill>
                            <a:srgbClr val="D4D4D4"/>
                          </a:solidFill>
                          <a:latin typeface="Cambria Math" panose="02040503050406030204" pitchFamily="18" charset="0"/>
                        </a:rPr>
                        <m:t>𝒃</m:t>
                      </m:r>
                      <m:r>
                        <a:rPr lang="en-US" sz="3600" b="1" i="1" smtClean="0">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r>
                        <a:rPr lang="en-US" sz="3600" b="1" i="1" smtClean="0">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ea typeface="Cambria Math" panose="02040503050406030204" pitchFamily="18" charset="0"/>
                        </a:rPr>
                        <m:t>𝜶</m:t>
                      </m:r>
                      <m:r>
                        <a:rPr lang="en-US" sz="3600" b="1" i="1">
                          <a:solidFill>
                            <a:srgbClr val="D4D4D4"/>
                          </a:solidFill>
                          <a:latin typeface="Cambria Math" panose="02040503050406030204" pitchFamily="18" charset="0"/>
                          <a:ea typeface="Cambria Math" panose="02040503050406030204" pitchFamily="18" charset="0"/>
                        </a:rPr>
                        <m:t>∗</m:t>
                      </m:r>
                      <m:f>
                        <m:fPr>
                          <m:ctrlPr>
                            <a:rPr lang="en-US" sz="3600" b="1" i="1">
                              <a:solidFill>
                                <a:srgbClr val="D4D4D4"/>
                              </a:solidFill>
                              <a:latin typeface="Cambria Math" panose="02040503050406030204" pitchFamily="18" charset="0"/>
                            </a:rPr>
                          </m:ctrlPr>
                        </m:fPr>
                        <m:num>
                          <m:r>
                            <a:rPr lang="en-US" sz="3600" b="1" i="1">
                              <a:solidFill>
                                <a:srgbClr val="D4D4D4"/>
                              </a:solidFill>
                              <a:latin typeface="Cambria Math" panose="02040503050406030204" pitchFamily="18" charset="0"/>
                            </a:rPr>
                            <m:t>𝝏</m:t>
                          </m:r>
                          <m:r>
                            <a:rPr lang="en-US" sz="3600" b="1" i="1">
                              <a:solidFill>
                                <a:srgbClr val="D4D4D4"/>
                              </a:solidFill>
                              <a:latin typeface="Cambria Math" panose="02040503050406030204" pitchFamily="18" charset="0"/>
                            </a:rPr>
                            <m:t>𝑱</m:t>
                          </m:r>
                        </m:num>
                        <m:den>
                          <m:r>
                            <a:rPr lang="en-US" sz="3600" b="1" i="1">
                              <a:solidFill>
                                <a:srgbClr val="D4D4D4"/>
                              </a:solidFill>
                              <a:latin typeface="Cambria Math" panose="02040503050406030204" pitchFamily="18" charset="0"/>
                            </a:rPr>
                            <m:t>𝝏</m:t>
                          </m:r>
                          <m:r>
                            <a:rPr lang="en-US" sz="3600" b="1" i="1" smtClean="0">
                              <a:solidFill>
                                <a:srgbClr val="D4D4D4"/>
                              </a:solidFill>
                              <a:latin typeface="Cambria Math" panose="02040503050406030204" pitchFamily="18" charset="0"/>
                            </a:rPr>
                            <m:t>𝒃</m:t>
                          </m:r>
                        </m:den>
                      </m:f>
                    </m:oMath>
                  </m:oMathPara>
                </a14:m>
                <a:endParaRPr lang="en-US" sz="3600" b="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436819" y="1495671"/>
                <a:ext cx="11318358" cy="5187767"/>
              </a:xfrm>
              <a:prstGeom prst="rect">
                <a:avLst/>
              </a:prstGeom>
              <a:blipFill>
                <a:blip r:embed="rId4"/>
                <a:stretch>
                  <a:fillRect l="-1670"/>
                </a:stretch>
              </a:blipFill>
            </p:spPr>
            <p:txBody>
              <a:bodyPr/>
              <a:lstStyle/>
              <a:p>
                <a:r>
                  <a:rPr lang="ar-EG">
                    <a:noFill/>
                  </a:rPr>
                  <a:t> </a:t>
                </a:r>
              </a:p>
            </p:txBody>
          </p:sp>
        </mc:Fallback>
      </mc:AlternateContent>
    </p:spTree>
    <p:extLst>
      <p:ext uri="{BB962C8B-B14F-4D97-AF65-F5344CB8AC3E}">
        <p14:creationId xmlns:p14="http://schemas.microsoft.com/office/powerpoint/2010/main" val="315716963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3843232"/>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effectLst/>
                              <a:latin typeface="Cambria Math" panose="02040503050406030204" pitchFamily="18" charset="0"/>
                            </a:rPr>
                          </m:ctrlPr>
                        </m:fPr>
                        <m:num>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𝑱</m:t>
                          </m:r>
                        </m:num>
                        <m:den>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den>
                      </m:f>
                      <m:r>
                        <a:rPr lang="en-US" sz="2800" b="1" i="1" smtClean="0">
                          <a:solidFill>
                            <a:srgbClr val="D4D4D4"/>
                          </a:solidFill>
                          <a:effectLst/>
                          <a:latin typeface="Cambria Math" panose="02040503050406030204" pitchFamily="18" charset="0"/>
                        </a:rPr>
                        <m:t>=?</m:t>
                      </m:r>
                    </m:oMath>
                  </m:oMathPara>
                </a14:m>
                <a:endParaRPr lang="en-US" sz="28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endParaRPr lang="en-US" sz="2800" b="1" i="1" dirty="0">
                  <a:solidFill>
                    <a:srgbClr val="D4D4D4"/>
                  </a:solidFill>
                  <a:latin typeface="Consolas" panose="020B0609020204030204" pitchFamily="49" charset="0"/>
                </a:endParaRPr>
              </a:p>
              <a:p>
                <a:pPr marL="0" lvl="1"/>
                <a:endParaRPr lang="en-US" sz="2800" b="1" i="1" dirty="0">
                  <a:solidFill>
                    <a:srgbClr val="D4D4D4"/>
                  </a:solidFill>
                  <a:latin typeface="Consolas" panose="020B0609020204030204" pitchFamily="49" charset="0"/>
                </a:endParaRPr>
              </a:p>
              <a:p>
                <a:pPr marL="0" lvl="1"/>
                <a:endParaRPr lang="en-US" sz="1400" b="1" i="1" dirty="0">
                  <a:solidFill>
                    <a:srgbClr val="D4D4D4"/>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3843232"/>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67992409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3843232"/>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effectLst/>
                              <a:latin typeface="Cambria Math" panose="02040503050406030204" pitchFamily="18" charset="0"/>
                            </a:rPr>
                          </m:ctrlPr>
                        </m:fPr>
                        <m:num>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𝑱</m:t>
                          </m:r>
                        </m:num>
                        <m:den>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den>
                      </m:f>
                      <m:r>
                        <a:rPr lang="en-US" sz="2800" b="1" i="1" smtClean="0">
                          <a:solidFill>
                            <a:srgbClr val="D4D4D4"/>
                          </a:solidFill>
                          <a:effectLst/>
                          <a:latin typeface="Cambria Math" panose="02040503050406030204" pitchFamily="18" charset="0"/>
                        </a:rPr>
                        <m:t>=</m:t>
                      </m:r>
                      <m:f>
                        <m:fPr>
                          <m:ctrlPr>
                            <a:rPr lang="en-US" sz="2800" b="1" i="1" smtClean="0">
                              <a:solidFill>
                                <a:srgbClr val="D4D4D4"/>
                              </a:solidFill>
                              <a:effectLst/>
                              <a:latin typeface="Cambria Math" panose="02040503050406030204" pitchFamily="18" charset="0"/>
                            </a:rPr>
                          </m:ctrlPr>
                        </m:fPr>
                        <m:num>
                          <m:r>
                            <a:rPr lang="en-US" sz="2800" b="1" i="1">
                              <a:solidFill>
                                <a:srgbClr val="D4D4D4"/>
                              </a:solidFill>
                              <a:effectLst/>
                              <a:latin typeface="Cambria Math" panose="02040503050406030204" pitchFamily="18" charset="0"/>
                            </a:rPr>
                            <m:t>𝝏</m:t>
                          </m:r>
                          <m:r>
                            <a:rPr lang="en-US" sz="2800" b="1" i="1">
                              <a:solidFill>
                                <a:srgbClr val="D4D4D4"/>
                              </a:solidFill>
                              <a:effectLst/>
                              <a:latin typeface="Cambria Math" panose="02040503050406030204" pitchFamily="18" charset="0"/>
                            </a:rPr>
                            <m:t>𝑱</m:t>
                          </m:r>
                        </m:num>
                        <m:den>
                          <m:r>
                            <a:rPr lang="en-US" sz="2800" b="1" i="1">
                              <a:solidFill>
                                <a:srgbClr val="D4D4D4"/>
                              </a:solidFill>
                              <a:effectLst/>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den>
                      </m:f>
                      <m:r>
                        <a:rPr lang="en-US" sz="2800" b="1" i="1" smtClean="0">
                          <a:solidFill>
                            <a:srgbClr val="D4D4D4"/>
                          </a:solidFill>
                          <a:effectLst/>
                          <a:latin typeface="Cambria Math" panose="02040503050406030204" pitchFamily="18" charset="0"/>
                        </a:rPr>
                        <m:t>∗</m:t>
                      </m:r>
                      <m:f>
                        <m:fPr>
                          <m:ctrlPr>
                            <a:rPr lang="en-US" sz="2800" b="1" i="1">
                              <a:solidFill>
                                <a:srgbClr val="D4D4D4"/>
                              </a:solidFill>
                              <a:effectLst/>
                              <a:latin typeface="Cambria Math" panose="02040503050406030204" pitchFamily="18" charset="0"/>
                            </a:rPr>
                          </m:ctrlPr>
                        </m:fPr>
                        <m:num>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num>
                        <m:den>
                          <m:r>
                            <a:rPr lang="en-US" sz="2800" b="1" i="1">
                              <a:solidFill>
                                <a:srgbClr val="D4D4D4"/>
                              </a:solidFill>
                              <a:effectLst/>
                              <a:latin typeface="Cambria Math" panose="02040503050406030204" pitchFamily="18" charset="0"/>
                            </a:rPr>
                            <m:t>𝝏</m:t>
                          </m:r>
                          <m:r>
                            <a:rPr lang="en-US" sz="2800" b="1" i="1">
                              <a:solidFill>
                                <a:srgbClr val="D4D4D4"/>
                              </a:solidFill>
                              <a:effectLst/>
                              <a:latin typeface="Cambria Math" panose="02040503050406030204" pitchFamily="18" charset="0"/>
                            </a:rPr>
                            <m:t>𝒘</m:t>
                          </m:r>
                        </m:den>
                      </m:f>
                    </m:oMath>
                  </m:oMathPara>
                </a14:m>
                <a:endParaRPr lang="en-US" sz="28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endParaRPr lang="en-US" sz="2800" b="1" i="1" dirty="0">
                  <a:solidFill>
                    <a:srgbClr val="D4D4D4"/>
                  </a:solidFill>
                  <a:latin typeface="Consolas" panose="020B0609020204030204" pitchFamily="49" charset="0"/>
                </a:endParaRPr>
              </a:p>
              <a:p>
                <a:pPr marL="0" lvl="1"/>
                <a:endParaRPr lang="en-US" sz="2800" b="1" i="1" dirty="0">
                  <a:solidFill>
                    <a:srgbClr val="D4D4D4"/>
                  </a:solidFill>
                  <a:latin typeface="Consolas" panose="020B0609020204030204" pitchFamily="49" charset="0"/>
                </a:endParaRPr>
              </a:p>
              <a:p>
                <a:pPr marL="0" lvl="1"/>
                <a:endParaRPr lang="en-US" sz="1400" b="1" i="1" dirty="0">
                  <a:solidFill>
                    <a:srgbClr val="D4D4D4"/>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3843232"/>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07291361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3039743"/>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effectLst/>
                              <a:latin typeface="Cambria Math" panose="02040503050406030204" pitchFamily="18" charset="0"/>
                            </a:rPr>
                          </m:ctrlPr>
                        </m:fPr>
                        <m:num>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𝑱</m:t>
                          </m:r>
                        </m:num>
                        <m:den>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den>
                      </m:f>
                      <m:r>
                        <a:rPr lang="en-US" sz="2800" b="1" i="1" smtClean="0">
                          <a:solidFill>
                            <a:srgbClr val="D4D4D4"/>
                          </a:solidFill>
                          <a:effectLst/>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num>
                        <m:den>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den>
                      </m:f>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smtClean="0">
                                  <a:solidFill>
                                    <a:srgbClr val="D4D4D4"/>
                                  </a:solidFill>
                                  <a:latin typeface="Cambria Math" panose="02040503050406030204" pitchFamily="18" charset="0"/>
                                </a:rPr>
                              </m:ctrlPr>
                            </m:dPr>
                            <m:e>
                              <m:f>
                                <m:fPr>
                                  <m:ctrlPr>
                                    <a:rPr lang="en-US" sz="2800" b="1" i="1">
                                      <a:solidFill>
                                        <a:srgbClr val="D4D4D4"/>
                                      </a:solidFill>
                                      <a:latin typeface="Cambria Math" panose="02040503050406030204" pitchFamily="18" charset="0"/>
                                    </a:rPr>
                                  </m:ctrlPr>
                                </m:fPr>
                                <m:num>
                                  <m:sSup>
                                    <m:sSupPr>
                                      <m:ctrlPr>
                                        <a:rPr lang="en-US" sz="2800" b="1" i="1">
                                          <a:solidFill>
                                            <a:srgbClr val="D4D4D4"/>
                                          </a:solidFill>
                                          <a:latin typeface="Cambria Math" panose="02040503050406030204" pitchFamily="18" charset="0"/>
                                        </a:rPr>
                                      </m:ctrlPr>
                                    </m:sSupPr>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sup>
                                      <m:r>
                                        <a:rPr lang="en-US" sz="2800" b="1" i="1">
                                          <a:solidFill>
                                            <a:srgbClr val="D4D4D4"/>
                                          </a:solidFill>
                                          <a:latin typeface="Cambria Math" panose="02040503050406030204" pitchFamily="18" charset="0"/>
                                        </a:rPr>
                                        <m:t>𝟐</m:t>
                                      </m:r>
                                    </m:sup>
                                  </m:sSup>
                                </m:num>
                                <m:den>
                                  <m:r>
                                    <a:rPr lang="en-US" sz="2800" b="1" i="1">
                                      <a:solidFill>
                                        <a:srgbClr val="D4D4D4"/>
                                      </a:solidFill>
                                      <a:latin typeface="Cambria Math" panose="02040503050406030204" pitchFamily="18" charset="0"/>
                                    </a:rPr>
                                    <m:t>𝟐</m:t>
                                  </m:r>
                                </m:den>
                              </m:f>
                            </m:e>
                          </m:d>
                        </m:e>
                      </m:nary>
                      <m:r>
                        <a:rPr lang="en-US" sz="2800" b="1" i="1" smtClean="0">
                          <a:solidFill>
                            <a:srgbClr val="D4D4D4"/>
                          </a:solidFill>
                          <a:effectLst/>
                          <a:latin typeface="Cambria Math" panose="02040503050406030204" pitchFamily="18" charset="0"/>
                        </a:rPr>
                        <m:t>∗</m:t>
                      </m:r>
                      <m:f>
                        <m:fPr>
                          <m:ctrlPr>
                            <a:rPr lang="en-US" sz="2800" b="1" i="1">
                              <a:solidFill>
                                <a:srgbClr val="D4D4D4"/>
                              </a:solidFill>
                              <a:effectLst/>
                              <a:latin typeface="Cambria Math" panose="02040503050406030204" pitchFamily="18" charset="0"/>
                            </a:rPr>
                          </m:ctrlPr>
                        </m:fPr>
                        <m:num>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num>
                        <m:den>
                          <m:r>
                            <a:rPr lang="en-US" sz="2800" b="1" i="1">
                              <a:solidFill>
                                <a:srgbClr val="D4D4D4"/>
                              </a:solidFill>
                              <a:effectLst/>
                              <a:latin typeface="Cambria Math" panose="02040503050406030204" pitchFamily="18" charset="0"/>
                            </a:rPr>
                            <m:t>𝝏</m:t>
                          </m:r>
                          <m:r>
                            <a:rPr lang="en-US" sz="2800" b="1" i="1">
                              <a:solidFill>
                                <a:srgbClr val="D4D4D4"/>
                              </a:solidFill>
                              <a:effectLst/>
                              <a:latin typeface="Cambria Math" panose="02040503050406030204" pitchFamily="18" charset="0"/>
                            </a:rPr>
                            <m:t>𝒘</m:t>
                          </m:r>
                        </m:den>
                      </m:f>
                    </m:oMath>
                  </m:oMathPara>
                </a14:m>
                <a:endParaRPr lang="en-US" sz="28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3039743"/>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160378396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3039743"/>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effectLst/>
                              <a:latin typeface="Cambria Math" panose="02040503050406030204" pitchFamily="18" charset="0"/>
                            </a:rPr>
                          </m:ctrlPr>
                        </m:fPr>
                        <m:num>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𝑱</m:t>
                          </m:r>
                        </m:num>
                        <m:den>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den>
                      </m:f>
                      <m:r>
                        <a:rPr lang="en-US" sz="2800" b="1" i="1" smtClean="0">
                          <a:solidFill>
                            <a:srgbClr val="D4D4D4"/>
                          </a:solidFill>
                          <a:effectLst/>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smtClean="0">
                                  <a:solidFill>
                                    <a:srgbClr val="D4D4D4"/>
                                  </a:solidFill>
                                  <a:latin typeface="Cambria Math" panose="02040503050406030204" pitchFamily="18" charset="0"/>
                                </a:rPr>
                              </m:ctrlPr>
                            </m:dPr>
                            <m:e>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num>
                                <m:den>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den>
                              </m:f>
                              <m:f>
                                <m:fPr>
                                  <m:ctrlPr>
                                    <a:rPr lang="en-US" sz="2800" b="1" i="1">
                                      <a:solidFill>
                                        <a:srgbClr val="D4D4D4"/>
                                      </a:solidFill>
                                      <a:latin typeface="Cambria Math" panose="02040503050406030204" pitchFamily="18" charset="0"/>
                                    </a:rPr>
                                  </m:ctrlPr>
                                </m:fPr>
                                <m:num>
                                  <m:sSup>
                                    <m:sSupPr>
                                      <m:ctrlPr>
                                        <a:rPr lang="en-US" sz="2800" b="1" i="1">
                                          <a:solidFill>
                                            <a:srgbClr val="D4D4D4"/>
                                          </a:solidFill>
                                          <a:latin typeface="Cambria Math" panose="02040503050406030204" pitchFamily="18" charset="0"/>
                                        </a:rPr>
                                      </m:ctrlPr>
                                    </m:sSupPr>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sup>
                                      <m:r>
                                        <a:rPr lang="en-US" sz="2800" b="1" i="1">
                                          <a:solidFill>
                                            <a:srgbClr val="D4D4D4"/>
                                          </a:solidFill>
                                          <a:latin typeface="Cambria Math" panose="02040503050406030204" pitchFamily="18" charset="0"/>
                                        </a:rPr>
                                        <m:t>𝟐</m:t>
                                      </m:r>
                                    </m:sup>
                                  </m:sSup>
                                </m:num>
                                <m:den>
                                  <m:r>
                                    <a:rPr lang="en-US" sz="2800" b="1" i="1">
                                      <a:solidFill>
                                        <a:srgbClr val="D4D4D4"/>
                                      </a:solidFill>
                                      <a:latin typeface="Cambria Math" panose="02040503050406030204" pitchFamily="18" charset="0"/>
                                    </a:rPr>
                                    <m:t>𝟐</m:t>
                                  </m:r>
                                </m:den>
                              </m:f>
                            </m:e>
                          </m:d>
                        </m:e>
                      </m:nary>
                      <m:r>
                        <a:rPr lang="en-US" sz="2800" b="1" i="1" smtClean="0">
                          <a:solidFill>
                            <a:srgbClr val="D4D4D4"/>
                          </a:solidFill>
                          <a:effectLst/>
                          <a:latin typeface="Cambria Math" panose="02040503050406030204" pitchFamily="18" charset="0"/>
                        </a:rPr>
                        <m:t>∗</m:t>
                      </m:r>
                      <m:f>
                        <m:fPr>
                          <m:ctrlPr>
                            <a:rPr lang="en-US" sz="2800" b="1" i="1">
                              <a:solidFill>
                                <a:srgbClr val="D4D4D4"/>
                              </a:solidFill>
                              <a:effectLst/>
                              <a:latin typeface="Cambria Math" panose="02040503050406030204" pitchFamily="18" charset="0"/>
                            </a:rPr>
                          </m:ctrlPr>
                        </m:fPr>
                        <m:num>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num>
                        <m:den>
                          <m:r>
                            <a:rPr lang="en-US" sz="2800" b="1" i="1">
                              <a:solidFill>
                                <a:srgbClr val="D4D4D4"/>
                              </a:solidFill>
                              <a:effectLst/>
                              <a:latin typeface="Cambria Math" panose="02040503050406030204" pitchFamily="18" charset="0"/>
                            </a:rPr>
                            <m:t>𝝏</m:t>
                          </m:r>
                          <m:r>
                            <a:rPr lang="en-US" sz="2800" b="1" i="1">
                              <a:solidFill>
                                <a:srgbClr val="D4D4D4"/>
                              </a:solidFill>
                              <a:effectLst/>
                              <a:latin typeface="Cambria Math" panose="02040503050406030204" pitchFamily="18" charset="0"/>
                            </a:rPr>
                            <m:t>𝒘</m:t>
                          </m:r>
                        </m:den>
                      </m:f>
                    </m:oMath>
                  </m:oMathPara>
                </a14:m>
                <a:endParaRPr lang="en-US" sz="28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3039743"/>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36670859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3039743"/>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effectLst/>
                              <a:latin typeface="Cambria Math" panose="02040503050406030204" pitchFamily="18" charset="0"/>
                            </a:rPr>
                          </m:ctrlPr>
                        </m:fPr>
                        <m:num>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𝑱</m:t>
                          </m:r>
                        </m:num>
                        <m:den>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den>
                      </m:f>
                      <m:r>
                        <a:rPr lang="en-US" sz="2800" b="1" i="1" smtClean="0">
                          <a:solidFill>
                            <a:srgbClr val="D4D4D4"/>
                          </a:solidFill>
                          <a:effectLst/>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smtClean="0">
                          <a:solidFill>
                            <a:srgbClr val="D4D4D4"/>
                          </a:solidFill>
                          <a:effectLst/>
                          <a:latin typeface="Cambria Math" panose="02040503050406030204" pitchFamily="18" charset="0"/>
                        </a:rPr>
                        <m:t>∗</m:t>
                      </m:r>
                      <m:f>
                        <m:fPr>
                          <m:ctrlPr>
                            <a:rPr lang="en-US" sz="2800" b="1" i="1">
                              <a:solidFill>
                                <a:srgbClr val="D4D4D4"/>
                              </a:solidFill>
                              <a:effectLst/>
                              <a:latin typeface="Cambria Math" panose="02040503050406030204" pitchFamily="18" charset="0"/>
                            </a:rPr>
                          </m:ctrlPr>
                        </m:fPr>
                        <m:num>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num>
                        <m:den>
                          <m:r>
                            <a:rPr lang="en-US" sz="2800" b="1" i="1">
                              <a:solidFill>
                                <a:srgbClr val="D4D4D4"/>
                              </a:solidFill>
                              <a:effectLst/>
                              <a:latin typeface="Cambria Math" panose="02040503050406030204" pitchFamily="18" charset="0"/>
                            </a:rPr>
                            <m:t>𝝏</m:t>
                          </m:r>
                          <m:r>
                            <a:rPr lang="en-US" sz="2800" b="1" i="1">
                              <a:solidFill>
                                <a:srgbClr val="D4D4D4"/>
                              </a:solidFill>
                              <a:effectLst/>
                              <a:latin typeface="Cambria Math" panose="02040503050406030204" pitchFamily="18" charset="0"/>
                            </a:rPr>
                            <m:t>𝒘</m:t>
                          </m:r>
                        </m:den>
                      </m:f>
                    </m:oMath>
                  </m:oMathPara>
                </a14:m>
                <a:endParaRPr lang="en-US" sz="28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3039743"/>
              </a:xfrm>
              <a:prstGeom prst="rect">
                <a:avLst/>
              </a:prstGeom>
              <a:blipFill>
                <a:blip r:embed="rId4"/>
                <a:stretch>
                  <a:fillRect/>
                </a:stretch>
              </a:blipFill>
            </p:spPr>
            <p:txBody>
              <a:bodyPr/>
              <a:lstStyle/>
              <a:p>
                <a:r>
                  <a:rPr lang="ar-EG">
                    <a:noFill/>
                  </a:rPr>
                  <a:t> </a:t>
                </a:r>
              </a:p>
            </p:txBody>
          </p:sp>
        </mc:Fallback>
      </mc:AlternateContent>
      <p:sp>
        <p:nvSpPr>
          <p:cNvPr id="6" name="Rectangle: Rounded Corners 5">
            <a:extLst>
              <a:ext uri="{FF2B5EF4-FFF2-40B4-BE49-F238E27FC236}">
                <a16:creationId xmlns:a16="http://schemas.microsoft.com/office/drawing/2014/main" id="{9DC89EC1-0DDB-466E-886A-3EC9C755A36B}"/>
              </a:ext>
            </a:extLst>
          </p:cNvPr>
          <p:cNvSpPr/>
          <p:nvPr/>
        </p:nvSpPr>
        <p:spPr>
          <a:xfrm>
            <a:off x="4774019" y="2700669"/>
            <a:ext cx="2392325" cy="155235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4A4176FA-1708-4E02-83D8-0BDF459206EF}"/>
                  </a:ext>
                </a:extLst>
              </p:cNvPr>
              <p:cNvSpPr/>
              <p:nvPr/>
            </p:nvSpPr>
            <p:spPr>
              <a:xfrm>
                <a:off x="2753833" y="4779091"/>
                <a:ext cx="978195" cy="106471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
                    </m:oMathParaPr>
                    <m:oMath xmlns:m="http://schemas.openxmlformats.org/officeDocument/2006/math">
                      <m:f>
                        <m:fPr>
                          <m:ctrlPr>
                            <a:rPr lang="en-US" sz="3200" b="1" i="1">
                              <a:solidFill>
                                <a:srgbClr val="D4D4D4"/>
                              </a:solidFill>
                              <a:latin typeface="Cambria Math" panose="02040503050406030204" pitchFamily="18" charset="0"/>
                            </a:rPr>
                          </m:ctrlPr>
                        </m:fPr>
                        <m:num>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𝑱</m:t>
                          </m:r>
                        </m:num>
                        <m:den>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den>
                      </m:f>
                    </m:oMath>
                  </m:oMathPara>
                </a14:m>
                <a:endParaRPr lang="ar-EG" sz="3200" b="1" dirty="0"/>
              </a:p>
            </p:txBody>
          </p:sp>
        </mc:Choice>
        <mc:Fallback xmlns="">
          <p:sp>
            <p:nvSpPr>
              <p:cNvPr id="7" name="Rectangle: Rounded Corners 6">
                <a:extLst>
                  <a:ext uri="{FF2B5EF4-FFF2-40B4-BE49-F238E27FC236}">
                    <a16:creationId xmlns:a16="http://schemas.microsoft.com/office/drawing/2014/main" id="{4A4176FA-1708-4E02-83D8-0BDF459206EF}"/>
                  </a:ext>
                </a:extLst>
              </p:cNvPr>
              <p:cNvSpPr>
                <a:spLocks noRot="1" noChangeAspect="1" noMove="1" noResize="1" noEditPoints="1" noAdjustHandles="1" noChangeArrowheads="1" noChangeShapeType="1" noTextEdit="1"/>
              </p:cNvSpPr>
              <p:nvPr/>
            </p:nvSpPr>
            <p:spPr>
              <a:xfrm>
                <a:off x="2753833" y="4779091"/>
                <a:ext cx="978195" cy="1064714"/>
              </a:xfrm>
              <a:prstGeom prst="roundRect">
                <a:avLst/>
              </a:prstGeom>
              <a:blipFill>
                <a:blip r:embed="rId5"/>
                <a:stretch>
                  <a:fillRect/>
                </a:stretch>
              </a:blipFill>
              <a:ln w="19050">
                <a:solidFill>
                  <a:schemeClr val="accent4"/>
                </a:solidFill>
              </a:ln>
            </p:spPr>
            <p:txBody>
              <a:bodyPr/>
              <a:lstStyle/>
              <a:p>
                <a:r>
                  <a:rPr lang="ar-EG">
                    <a:noFill/>
                  </a:rPr>
                  <a:t> </a:t>
                </a:r>
              </a:p>
            </p:txBody>
          </p:sp>
        </mc:Fallback>
      </mc:AlternateContent>
      <p:cxnSp>
        <p:nvCxnSpPr>
          <p:cNvPr id="10" name="Connector: Curved 9">
            <a:extLst>
              <a:ext uri="{FF2B5EF4-FFF2-40B4-BE49-F238E27FC236}">
                <a16:creationId xmlns:a16="http://schemas.microsoft.com/office/drawing/2014/main" id="{D9D2F664-2954-4E9C-81C8-963962A68B7B}"/>
              </a:ext>
            </a:extLst>
          </p:cNvPr>
          <p:cNvCxnSpPr>
            <a:cxnSpLocks/>
            <a:stCxn id="6" idx="2"/>
            <a:endCxn id="7" idx="3"/>
          </p:cNvCxnSpPr>
          <p:nvPr/>
        </p:nvCxnSpPr>
        <p:spPr>
          <a:xfrm rot="5400000">
            <a:off x="4321893" y="3663158"/>
            <a:ext cx="1058425" cy="2238154"/>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9383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heel(1)">
                                      <p:cBhvr>
                                        <p:cTn id="15" dur="500"/>
                                        <p:tgtEl>
                                          <p:spTgt spid="7">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3039743"/>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effectLst/>
                              <a:latin typeface="Cambria Math" panose="02040503050406030204" pitchFamily="18" charset="0"/>
                            </a:rPr>
                          </m:ctrlPr>
                        </m:fPr>
                        <m:num>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𝑱</m:t>
                          </m:r>
                        </m:num>
                        <m:den>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den>
                      </m:f>
                      <m:r>
                        <a:rPr lang="en-US" sz="2800" b="1" i="1" smtClean="0">
                          <a:solidFill>
                            <a:srgbClr val="D4D4D4"/>
                          </a:solidFill>
                          <a:effectLst/>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smtClean="0">
                          <a:solidFill>
                            <a:srgbClr val="D4D4D4"/>
                          </a:solidFill>
                          <a:effectLst/>
                          <a:latin typeface="Cambria Math" panose="02040503050406030204" pitchFamily="18" charset="0"/>
                        </a:rPr>
                        <m:t>∗</m:t>
                      </m:r>
                      <m:f>
                        <m:fPr>
                          <m:ctrlPr>
                            <a:rPr lang="en-US" sz="2800" b="1" i="1">
                              <a:solidFill>
                                <a:srgbClr val="D4D4D4"/>
                              </a:solidFill>
                              <a:effectLst/>
                              <a:latin typeface="Cambria Math" panose="02040503050406030204" pitchFamily="18" charset="0"/>
                            </a:rPr>
                          </m:ctrlPr>
                        </m:fPr>
                        <m:num>
                          <m:r>
                            <a:rPr lang="en-US" sz="2800" b="1" i="1">
                              <a:solidFill>
                                <a:srgbClr val="D4D4D4"/>
                              </a:solidFill>
                              <a:latin typeface="Cambria Math" panose="02040503050406030204" pitchFamily="18" charset="0"/>
                            </a:rPr>
                            <m:t>𝝏</m:t>
                          </m:r>
                        </m:num>
                        <m:den>
                          <m:r>
                            <a:rPr lang="en-US" sz="2800" b="1" i="1">
                              <a:solidFill>
                                <a:srgbClr val="D4D4D4"/>
                              </a:solidFill>
                              <a:effectLst/>
                              <a:latin typeface="Cambria Math" panose="02040503050406030204" pitchFamily="18" charset="0"/>
                            </a:rPr>
                            <m:t>𝝏</m:t>
                          </m:r>
                          <m:r>
                            <a:rPr lang="en-US" sz="2800" b="1" i="1">
                              <a:solidFill>
                                <a:srgbClr val="D4D4D4"/>
                              </a:solidFill>
                              <a:effectLst/>
                              <a:latin typeface="Cambria Math" panose="02040503050406030204" pitchFamily="18" charset="0"/>
                            </a:rPr>
                            <m:t>𝒘</m:t>
                          </m:r>
                        </m:den>
                      </m:f>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r>
                        <a:rPr lang="en-US" sz="2800" b="1" i="1">
                          <a:solidFill>
                            <a:srgbClr val="D4D4D4"/>
                          </a:solidFill>
                          <a:latin typeface="Cambria Math" panose="02040503050406030204" pitchFamily="18" charset="0"/>
                          <a:ea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𝒃</m:t>
                      </m:r>
                      <m:r>
                        <a:rPr lang="en-US" sz="2800" b="1" i="1" smtClean="0">
                          <a:solidFill>
                            <a:srgbClr val="D4D4D4"/>
                          </a:solidFill>
                          <a:effectLst/>
                          <a:latin typeface="Cambria Math" panose="02040503050406030204" pitchFamily="18" charset="0"/>
                        </a:rPr>
                        <m:t>)</m:t>
                      </m:r>
                    </m:oMath>
                  </m:oMathPara>
                </a14:m>
                <a:endParaRPr lang="en-US" sz="28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3039743"/>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04557736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3039743"/>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effectLst/>
                              <a:latin typeface="Cambria Math" panose="02040503050406030204" pitchFamily="18" charset="0"/>
                            </a:rPr>
                          </m:ctrlPr>
                        </m:fPr>
                        <m:num>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𝑱</m:t>
                          </m:r>
                        </m:num>
                        <m:den>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den>
                      </m:f>
                      <m:r>
                        <a:rPr lang="en-US" sz="2800" b="1" i="1" smtClean="0">
                          <a:solidFill>
                            <a:srgbClr val="D4D4D4"/>
                          </a:solidFill>
                          <a:effectLst/>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oMath>
                  </m:oMathPara>
                </a14:m>
                <a:endParaRPr lang="en-US" sz="2800" b="1" i="1" dirty="0">
                  <a:solidFill>
                    <a:srgbClr val="D4D4D4"/>
                  </a:solidFill>
                  <a:effectLst/>
                  <a:latin typeface="Consolas" panose="020B0609020204030204" pitchFamily="49" charset="0"/>
                </a:endParaRPr>
              </a:p>
              <a:p>
                <a:pPr marL="0" lvl="1"/>
                <a:endParaRPr lang="en-US" sz="1400" b="1" i="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3039743"/>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54097991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Traditional  Programming</a:t>
            </a:r>
            <a:endParaRPr lang="en-US" sz="5400" b="1" i="1" spc="-485" dirty="0">
              <a:solidFill>
                <a:schemeClr val="bg1"/>
              </a:solidFill>
              <a:latin typeface="Georgia" panose="02040502050405020303" pitchFamily="18" charset="0"/>
            </a:endParaRPr>
          </a:p>
        </p:txBody>
      </p:sp>
      <p:sp>
        <p:nvSpPr>
          <p:cNvPr id="5" name="Rectangle: Rounded Corners 4">
            <a:extLst>
              <a:ext uri="{FF2B5EF4-FFF2-40B4-BE49-F238E27FC236}">
                <a16:creationId xmlns:a16="http://schemas.microsoft.com/office/drawing/2014/main" id="{3FBB5DCC-D0E7-4836-9FC3-143D2DD336DF}"/>
              </a:ext>
            </a:extLst>
          </p:cNvPr>
          <p:cNvSpPr/>
          <p:nvPr/>
        </p:nvSpPr>
        <p:spPr>
          <a:xfrm>
            <a:off x="685801" y="2427301"/>
            <a:ext cx="1772184" cy="721212"/>
          </a:xfrm>
          <a:prstGeom prst="roundRect">
            <a:avLst/>
          </a:prstGeom>
          <a:solidFill>
            <a:srgbClr val="FF5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Data</a:t>
            </a:r>
            <a:endParaRPr lang="ar-EG" sz="2800" b="1" dirty="0"/>
          </a:p>
        </p:txBody>
      </p:sp>
      <p:sp>
        <p:nvSpPr>
          <p:cNvPr id="11" name="Rectangle: Rounded Corners 10">
            <a:extLst>
              <a:ext uri="{FF2B5EF4-FFF2-40B4-BE49-F238E27FC236}">
                <a16:creationId xmlns:a16="http://schemas.microsoft.com/office/drawing/2014/main" id="{CDB93CE8-A781-4FA6-86F7-883B44BA0F2D}"/>
              </a:ext>
            </a:extLst>
          </p:cNvPr>
          <p:cNvSpPr/>
          <p:nvPr/>
        </p:nvSpPr>
        <p:spPr>
          <a:xfrm>
            <a:off x="685800" y="4374644"/>
            <a:ext cx="1772185" cy="721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sz="2800" b="1" dirty="0"/>
              <a:t>Rules</a:t>
            </a:r>
            <a:endParaRPr lang="ar-EG" sz="2800" b="1" dirty="0"/>
          </a:p>
        </p:txBody>
      </p:sp>
      <p:sp>
        <p:nvSpPr>
          <p:cNvPr id="12" name="Rectangle: Rounded Corners 11">
            <a:extLst>
              <a:ext uri="{FF2B5EF4-FFF2-40B4-BE49-F238E27FC236}">
                <a16:creationId xmlns:a16="http://schemas.microsoft.com/office/drawing/2014/main" id="{54D4AD59-CD0F-4E64-ADFB-5F787EE12154}"/>
              </a:ext>
            </a:extLst>
          </p:cNvPr>
          <p:cNvSpPr/>
          <p:nvPr/>
        </p:nvSpPr>
        <p:spPr>
          <a:xfrm>
            <a:off x="9734015" y="3402483"/>
            <a:ext cx="1772185" cy="721212"/>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Output</a:t>
            </a:r>
            <a:endParaRPr lang="ar-EG" sz="2800" b="1" dirty="0"/>
          </a:p>
        </p:txBody>
      </p:sp>
      <p:grpSp>
        <p:nvGrpSpPr>
          <p:cNvPr id="40" name="Group 39">
            <a:extLst>
              <a:ext uri="{FF2B5EF4-FFF2-40B4-BE49-F238E27FC236}">
                <a16:creationId xmlns:a16="http://schemas.microsoft.com/office/drawing/2014/main" id="{98AE2A8A-3096-4602-947E-6016762528A9}"/>
              </a:ext>
            </a:extLst>
          </p:cNvPr>
          <p:cNvGrpSpPr/>
          <p:nvPr/>
        </p:nvGrpSpPr>
        <p:grpSpPr>
          <a:xfrm>
            <a:off x="3985575" y="1652666"/>
            <a:ext cx="4220846" cy="4220846"/>
            <a:chOff x="3985575" y="1652666"/>
            <a:chExt cx="4220846" cy="4220846"/>
          </a:xfrm>
        </p:grpSpPr>
        <p:sp>
          <p:nvSpPr>
            <p:cNvPr id="33" name="Flowchart: Connector 32">
              <a:extLst>
                <a:ext uri="{FF2B5EF4-FFF2-40B4-BE49-F238E27FC236}">
                  <a16:creationId xmlns:a16="http://schemas.microsoft.com/office/drawing/2014/main" id="{3837A1BD-3905-494A-A656-61F4DFA2230E}"/>
                </a:ext>
              </a:extLst>
            </p:cNvPr>
            <p:cNvSpPr/>
            <p:nvPr/>
          </p:nvSpPr>
          <p:spPr>
            <a:xfrm>
              <a:off x="3985575" y="1652666"/>
              <a:ext cx="4220846" cy="422084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EG"/>
            </a:p>
          </p:txBody>
        </p:sp>
        <p:pic>
          <p:nvPicPr>
            <p:cNvPr id="9" name="Graphic 8" descr="Monitor with solid fill">
              <a:extLst>
                <a:ext uri="{FF2B5EF4-FFF2-40B4-BE49-F238E27FC236}">
                  <a16:creationId xmlns:a16="http://schemas.microsoft.com/office/drawing/2014/main" id="{A8EDEB40-C504-484C-8F9A-EC6FCDF5F1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774" y="1877865"/>
              <a:ext cx="3770448" cy="3770448"/>
            </a:xfrm>
            <a:prstGeom prst="rect">
              <a:avLst/>
            </a:prstGeom>
          </p:spPr>
        </p:pic>
        <p:sp>
          <p:nvSpPr>
            <p:cNvPr id="16" name="TextBox 15">
              <a:extLst>
                <a:ext uri="{FF2B5EF4-FFF2-40B4-BE49-F238E27FC236}">
                  <a16:creationId xmlns:a16="http://schemas.microsoft.com/office/drawing/2014/main" id="{A293ADDD-7B47-4BAA-B6DA-B144CECEAC44}"/>
                </a:ext>
              </a:extLst>
            </p:cNvPr>
            <p:cNvSpPr txBox="1"/>
            <p:nvPr/>
          </p:nvSpPr>
          <p:spPr>
            <a:xfrm>
              <a:off x="5152566" y="5125093"/>
              <a:ext cx="1886863" cy="584775"/>
            </a:xfrm>
            <a:prstGeom prst="rect">
              <a:avLst/>
            </a:prstGeom>
            <a:noFill/>
          </p:spPr>
          <p:txBody>
            <a:bodyPr wrap="none" rtlCol="1">
              <a:spAutoFit/>
            </a:bodyPr>
            <a:lstStyle/>
            <a:p>
              <a:pPr algn="ctr"/>
              <a:r>
                <a:rPr lang="en-US" sz="3200" b="1" dirty="0">
                  <a:solidFill>
                    <a:schemeClr val="bg1">
                      <a:lumMod val="75000"/>
                    </a:schemeClr>
                  </a:solidFill>
                </a:rPr>
                <a:t>Computer</a:t>
              </a:r>
              <a:endParaRPr lang="ar-EG" sz="2000" b="1" dirty="0">
                <a:solidFill>
                  <a:schemeClr val="bg1">
                    <a:lumMod val="75000"/>
                  </a:schemeClr>
                </a:solidFill>
              </a:endParaRPr>
            </a:p>
          </p:txBody>
        </p:sp>
      </p:grpSp>
      <p:cxnSp>
        <p:nvCxnSpPr>
          <p:cNvPr id="25" name="Connector: Curved 24">
            <a:extLst>
              <a:ext uri="{FF2B5EF4-FFF2-40B4-BE49-F238E27FC236}">
                <a16:creationId xmlns:a16="http://schemas.microsoft.com/office/drawing/2014/main" id="{A99390FB-8F9E-4996-BD25-158293D8F434}"/>
              </a:ext>
            </a:extLst>
          </p:cNvPr>
          <p:cNvCxnSpPr>
            <a:cxnSpLocks/>
            <a:stCxn id="5" idx="3"/>
            <a:endCxn id="33" idx="2"/>
          </p:cNvCxnSpPr>
          <p:nvPr/>
        </p:nvCxnSpPr>
        <p:spPr>
          <a:xfrm>
            <a:off x="2457985" y="2787907"/>
            <a:ext cx="1527590" cy="975182"/>
          </a:xfrm>
          <a:prstGeom prst="curvedConnector3">
            <a:avLst/>
          </a:prstGeom>
          <a:ln w="31750" cap="rnd">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2AF1F04F-E61D-4D29-91A8-5B5D02E5B4E3}"/>
              </a:ext>
            </a:extLst>
          </p:cNvPr>
          <p:cNvCxnSpPr>
            <a:cxnSpLocks/>
            <a:stCxn id="11" idx="3"/>
            <a:endCxn id="33" idx="2"/>
          </p:cNvCxnSpPr>
          <p:nvPr/>
        </p:nvCxnSpPr>
        <p:spPr>
          <a:xfrm flipV="1">
            <a:off x="2457985" y="3763089"/>
            <a:ext cx="1527590" cy="972161"/>
          </a:xfrm>
          <a:prstGeom prst="curvedConnector3">
            <a:avLst/>
          </a:prstGeom>
          <a:ln w="31750" cap="rnd">
            <a:solidFill>
              <a:schemeClr val="accent4"/>
            </a:solidFill>
            <a:headEnd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7E4F1847-3964-42AD-B41D-0A32AAA02440}"/>
              </a:ext>
            </a:extLst>
          </p:cNvPr>
          <p:cNvCxnSpPr>
            <a:cxnSpLocks/>
            <a:stCxn id="33" idx="6"/>
            <a:endCxn id="12" idx="1"/>
          </p:cNvCxnSpPr>
          <p:nvPr/>
        </p:nvCxnSpPr>
        <p:spPr>
          <a:xfrm>
            <a:off x="8206421" y="3763089"/>
            <a:ext cx="1527594"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11080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par>
                                <p:cTn id="18" presetID="2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1680781"/>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1680781"/>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A3C7-7F11-4549-A82F-6FDA7248DE03}"/>
                  </a:ext>
                </a:extLst>
              </p:cNvPr>
              <p:cNvSpPr txBox="1"/>
              <p:nvPr/>
            </p:nvSpPr>
            <p:spPr>
              <a:xfrm>
                <a:off x="-121721" y="5958608"/>
                <a:ext cx="3921826" cy="847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D4D4D4">
                                  <a:alpha val="50000"/>
                                </a:srgbClr>
                              </a:solidFill>
                              <a:effectLst/>
                              <a:latin typeface="Cambria Math" panose="02040503050406030204" pitchFamily="18" charset="0"/>
                            </a:rPr>
                          </m:ctrlPr>
                        </m:fPr>
                        <m:num>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𝑱</m:t>
                          </m:r>
                        </m:num>
                        <m:den>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𝒘</m:t>
                          </m:r>
                        </m:den>
                      </m:f>
                      <m:r>
                        <a:rPr lang="en-US" sz="1800" b="1" i="1" smtClean="0">
                          <a:solidFill>
                            <a:srgbClr val="D4D4D4">
                              <a:alpha val="50000"/>
                            </a:srgbClr>
                          </a:solidFill>
                          <a:effectLst/>
                          <a:latin typeface="Cambria Math" panose="02040503050406030204" pitchFamily="18" charset="0"/>
                        </a:rPr>
                        <m:t>=</m:t>
                      </m:r>
                      <m:f>
                        <m:fPr>
                          <m:ctrlPr>
                            <a:rPr lang="en-US" sz="1800" b="1" i="1">
                              <a:solidFill>
                                <a:srgbClr val="D4D4D4">
                                  <a:alpha val="50000"/>
                                </a:srgbClr>
                              </a:solidFill>
                              <a:latin typeface="Cambria Math" panose="02040503050406030204" pitchFamily="18" charset="0"/>
                            </a:rPr>
                          </m:ctrlPr>
                        </m:fPr>
                        <m:num>
                          <m:r>
                            <a:rPr lang="en-US" sz="1800" b="1" i="1">
                              <a:solidFill>
                                <a:srgbClr val="D4D4D4">
                                  <a:alpha val="50000"/>
                                </a:srgbClr>
                              </a:solidFill>
                              <a:latin typeface="Cambria Math" panose="02040503050406030204" pitchFamily="18" charset="0"/>
                            </a:rPr>
                            <m:t>𝟏</m:t>
                          </m:r>
                        </m:num>
                        <m:den>
                          <m:r>
                            <a:rPr lang="en-US" sz="1800" b="1" i="1">
                              <a:solidFill>
                                <a:srgbClr val="D4D4D4">
                                  <a:alpha val="50000"/>
                                </a:srgbClr>
                              </a:solidFill>
                              <a:latin typeface="Cambria Math" panose="02040503050406030204" pitchFamily="18" charset="0"/>
                            </a:rPr>
                            <m:t>𝒎</m:t>
                          </m:r>
                        </m:den>
                      </m:f>
                      <m:nary>
                        <m:naryPr>
                          <m:chr m:val="∑"/>
                          <m:ctrlPr>
                            <a:rPr lang="en-US" sz="1800" b="1" i="1">
                              <a:solidFill>
                                <a:srgbClr val="D4D4D4">
                                  <a:alpha val="50000"/>
                                </a:srgbClr>
                              </a:solidFill>
                              <a:latin typeface="Cambria Math" panose="02040503050406030204" pitchFamily="18" charset="0"/>
                            </a:rPr>
                          </m:ctrlPr>
                        </m:naryPr>
                        <m:sub>
                          <m:r>
                            <m:rPr>
                              <m:brk m:alnAt="23"/>
                            </m:rPr>
                            <a:rPr lang="en-US" sz="1800" b="1" i="1">
                              <a:solidFill>
                                <a:srgbClr val="D4D4D4">
                                  <a:alpha val="50000"/>
                                </a:srgbClr>
                              </a:solidFill>
                              <a:latin typeface="Cambria Math" panose="02040503050406030204" pitchFamily="18" charset="0"/>
                            </a:rPr>
                            <m:t>𝒊</m:t>
                          </m:r>
                          <m:r>
                            <a:rPr lang="en-US" sz="1800" b="1" i="1">
                              <a:solidFill>
                                <a:srgbClr val="D4D4D4">
                                  <a:alpha val="50000"/>
                                </a:srgbClr>
                              </a:solidFill>
                              <a:latin typeface="Cambria Math" panose="02040503050406030204" pitchFamily="18" charset="0"/>
                            </a:rPr>
                            <m:t>=</m:t>
                          </m:r>
                          <m:r>
                            <a:rPr lang="en-US" sz="1800" b="1" i="1">
                              <a:solidFill>
                                <a:srgbClr val="D4D4D4">
                                  <a:alpha val="50000"/>
                                </a:srgbClr>
                              </a:solidFill>
                              <a:latin typeface="Cambria Math" panose="02040503050406030204" pitchFamily="18" charset="0"/>
                            </a:rPr>
                            <m:t>𝟎</m:t>
                          </m:r>
                        </m:sub>
                        <m:sup>
                          <m:r>
                            <a:rPr lang="en-US" sz="1800" b="1" i="1">
                              <a:solidFill>
                                <a:srgbClr val="D4D4D4">
                                  <a:alpha val="50000"/>
                                </a:srgbClr>
                              </a:solidFill>
                              <a:latin typeface="Cambria Math" panose="02040503050406030204" pitchFamily="18" charset="0"/>
                            </a:rPr>
                            <m:t>𝒎</m:t>
                          </m:r>
                        </m:sup>
                        <m:e>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acc>
                                <m:accPr>
                                  <m:chr m:val="̂"/>
                                  <m:ctrlPr>
                                    <a:rPr lang="en-US" sz="1800" b="1" i="1">
                                      <a:solidFill>
                                        <a:srgbClr val="D4D4D4">
                                          <a:alpha val="50000"/>
                                        </a:srgbClr>
                                      </a:solidFill>
                                      <a:latin typeface="Cambria Math" panose="02040503050406030204" pitchFamily="18" charset="0"/>
                                    </a:rPr>
                                  </m:ctrlPr>
                                </m:accPr>
                                <m:e>
                                  <m:r>
                                    <a:rPr lang="en-US" sz="1800" b="1" i="1">
                                      <a:solidFill>
                                        <a:srgbClr val="D4D4D4">
                                          <a:alpha val="50000"/>
                                        </a:srgbClr>
                                      </a:solidFill>
                                      <a:latin typeface="Cambria Math" panose="02040503050406030204" pitchFamily="18" charset="0"/>
                                    </a:rPr>
                                    <m:t>𝒚</m:t>
                                  </m:r>
                                </m:e>
                              </m:acc>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𝒚</m:t>
                              </m:r>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e>
                      </m:nary>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𝒙</m:t>
                          </m:r>
                        </m:e>
                        <m:sub>
                          <m:r>
                            <a:rPr lang="en-US" sz="1800" b="1" i="1">
                              <a:solidFill>
                                <a:srgbClr val="D4D4D4">
                                  <a:alpha val="50000"/>
                                </a:srgbClr>
                              </a:solidFill>
                              <a:latin typeface="Cambria Math" panose="02040503050406030204" pitchFamily="18" charset="0"/>
                            </a:rPr>
                            <m:t>𝒊</m:t>
                          </m:r>
                        </m:sub>
                      </m:sSub>
                    </m:oMath>
                  </m:oMathPara>
                </a14:m>
                <a:endParaRPr lang="ar-EG" dirty="0">
                  <a:solidFill>
                    <a:schemeClr val="tx1">
                      <a:alpha val="50000"/>
                    </a:schemeClr>
                  </a:solidFill>
                </a:endParaRPr>
              </a:p>
            </p:txBody>
          </p:sp>
        </mc:Choice>
        <mc:Fallback xmlns="">
          <p:sp>
            <p:nvSpPr>
              <p:cNvPr id="10" name="TextBox 9">
                <a:extLst>
                  <a:ext uri="{FF2B5EF4-FFF2-40B4-BE49-F238E27FC236}">
                    <a16:creationId xmlns:a16="http://schemas.microsoft.com/office/drawing/2014/main" id="{4188A3C7-7F11-4549-A82F-6FDA7248DE03}"/>
                  </a:ext>
                </a:extLst>
              </p:cNvPr>
              <p:cNvSpPr txBox="1">
                <a:spLocks noRot="1" noChangeAspect="1" noMove="1" noResize="1" noEditPoints="1" noAdjustHandles="1" noChangeArrowheads="1" noChangeShapeType="1" noTextEdit="1"/>
              </p:cNvSpPr>
              <p:nvPr/>
            </p:nvSpPr>
            <p:spPr>
              <a:xfrm>
                <a:off x="-121721" y="5958608"/>
                <a:ext cx="3921826" cy="84728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327102253"/>
      </p:ext>
    </p:extLst>
  </p:cSld>
  <p:clrMapOvr>
    <a:masterClrMapping/>
  </p:clrMapOvr>
  <mc:AlternateContent xmlns:mc="http://schemas.openxmlformats.org/markup-compatibility/2006" xmlns:p159="http://schemas.microsoft.com/office/powerpoint/2015/09/main">
    <mc:Choice Requires="p159">
      <p:transition spd="slow" advTm="0">
        <p159:morph option="byChar"/>
      </p:transition>
    </mc:Choice>
    <mc:Fallback xmlns="">
      <p:transition spd="slow" advTm="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2561599"/>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m:t>
                      </m:r>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2561599"/>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A3C7-7F11-4549-A82F-6FDA7248DE03}"/>
                  </a:ext>
                </a:extLst>
              </p:cNvPr>
              <p:cNvSpPr txBox="1"/>
              <p:nvPr/>
            </p:nvSpPr>
            <p:spPr>
              <a:xfrm>
                <a:off x="-121721" y="5958608"/>
                <a:ext cx="3921826" cy="847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D4D4D4">
                                  <a:alpha val="50000"/>
                                </a:srgbClr>
                              </a:solidFill>
                              <a:effectLst/>
                              <a:latin typeface="Cambria Math" panose="02040503050406030204" pitchFamily="18" charset="0"/>
                            </a:rPr>
                          </m:ctrlPr>
                        </m:fPr>
                        <m:num>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𝑱</m:t>
                          </m:r>
                        </m:num>
                        <m:den>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𝒘</m:t>
                          </m:r>
                        </m:den>
                      </m:f>
                      <m:r>
                        <a:rPr lang="en-US" sz="1800" b="1" i="1" smtClean="0">
                          <a:solidFill>
                            <a:srgbClr val="D4D4D4">
                              <a:alpha val="50000"/>
                            </a:srgbClr>
                          </a:solidFill>
                          <a:effectLst/>
                          <a:latin typeface="Cambria Math" panose="02040503050406030204" pitchFamily="18" charset="0"/>
                        </a:rPr>
                        <m:t>=</m:t>
                      </m:r>
                      <m:f>
                        <m:fPr>
                          <m:ctrlPr>
                            <a:rPr lang="en-US" sz="1800" b="1" i="1">
                              <a:solidFill>
                                <a:srgbClr val="D4D4D4">
                                  <a:alpha val="50000"/>
                                </a:srgbClr>
                              </a:solidFill>
                              <a:latin typeface="Cambria Math" panose="02040503050406030204" pitchFamily="18" charset="0"/>
                            </a:rPr>
                          </m:ctrlPr>
                        </m:fPr>
                        <m:num>
                          <m:r>
                            <a:rPr lang="en-US" sz="1800" b="1" i="1">
                              <a:solidFill>
                                <a:srgbClr val="D4D4D4">
                                  <a:alpha val="50000"/>
                                </a:srgbClr>
                              </a:solidFill>
                              <a:latin typeface="Cambria Math" panose="02040503050406030204" pitchFamily="18" charset="0"/>
                            </a:rPr>
                            <m:t>𝟏</m:t>
                          </m:r>
                        </m:num>
                        <m:den>
                          <m:r>
                            <a:rPr lang="en-US" sz="1800" b="1" i="1">
                              <a:solidFill>
                                <a:srgbClr val="D4D4D4">
                                  <a:alpha val="50000"/>
                                </a:srgbClr>
                              </a:solidFill>
                              <a:latin typeface="Cambria Math" panose="02040503050406030204" pitchFamily="18" charset="0"/>
                            </a:rPr>
                            <m:t>𝒎</m:t>
                          </m:r>
                        </m:den>
                      </m:f>
                      <m:nary>
                        <m:naryPr>
                          <m:chr m:val="∑"/>
                          <m:ctrlPr>
                            <a:rPr lang="en-US" sz="1800" b="1" i="1">
                              <a:solidFill>
                                <a:srgbClr val="D4D4D4">
                                  <a:alpha val="50000"/>
                                </a:srgbClr>
                              </a:solidFill>
                              <a:latin typeface="Cambria Math" panose="02040503050406030204" pitchFamily="18" charset="0"/>
                            </a:rPr>
                          </m:ctrlPr>
                        </m:naryPr>
                        <m:sub>
                          <m:r>
                            <m:rPr>
                              <m:brk m:alnAt="23"/>
                            </m:rPr>
                            <a:rPr lang="en-US" sz="1800" b="1" i="1">
                              <a:solidFill>
                                <a:srgbClr val="D4D4D4">
                                  <a:alpha val="50000"/>
                                </a:srgbClr>
                              </a:solidFill>
                              <a:latin typeface="Cambria Math" panose="02040503050406030204" pitchFamily="18" charset="0"/>
                            </a:rPr>
                            <m:t>𝒊</m:t>
                          </m:r>
                          <m:r>
                            <a:rPr lang="en-US" sz="1800" b="1" i="1">
                              <a:solidFill>
                                <a:srgbClr val="D4D4D4">
                                  <a:alpha val="50000"/>
                                </a:srgbClr>
                              </a:solidFill>
                              <a:latin typeface="Cambria Math" panose="02040503050406030204" pitchFamily="18" charset="0"/>
                            </a:rPr>
                            <m:t>=</m:t>
                          </m:r>
                          <m:r>
                            <a:rPr lang="en-US" sz="1800" b="1" i="1">
                              <a:solidFill>
                                <a:srgbClr val="D4D4D4">
                                  <a:alpha val="50000"/>
                                </a:srgbClr>
                              </a:solidFill>
                              <a:latin typeface="Cambria Math" panose="02040503050406030204" pitchFamily="18" charset="0"/>
                            </a:rPr>
                            <m:t>𝟎</m:t>
                          </m:r>
                        </m:sub>
                        <m:sup>
                          <m:r>
                            <a:rPr lang="en-US" sz="1800" b="1" i="1">
                              <a:solidFill>
                                <a:srgbClr val="D4D4D4">
                                  <a:alpha val="50000"/>
                                </a:srgbClr>
                              </a:solidFill>
                              <a:latin typeface="Cambria Math" panose="02040503050406030204" pitchFamily="18" charset="0"/>
                            </a:rPr>
                            <m:t>𝒎</m:t>
                          </m:r>
                        </m:sup>
                        <m:e>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acc>
                                <m:accPr>
                                  <m:chr m:val="̂"/>
                                  <m:ctrlPr>
                                    <a:rPr lang="en-US" sz="1800" b="1" i="1">
                                      <a:solidFill>
                                        <a:srgbClr val="D4D4D4">
                                          <a:alpha val="50000"/>
                                        </a:srgbClr>
                                      </a:solidFill>
                                      <a:latin typeface="Cambria Math" panose="02040503050406030204" pitchFamily="18" charset="0"/>
                                    </a:rPr>
                                  </m:ctrlPr>
                                </m:accPr>
                                <m:e>
                                  <m:r>
                                    <a:rPr lang="en-US" sz="1800" b="1" i="1">
                                      <a:solidFill>
                                        <a:srgbClr val="D4D4D4">
                                          <a:alpha val="50000"/>
                                        </a:srgbClr>
                                      </a:solidFill>
                                      <a:latin typeface="Cambria Math" panose="02040503050406030204" pitchFamily="18" charset="0"/>
                                    </a:rPr>
                                    <m:t>𝒚</m:t>
                                  </m:r>
                                </m:e>
                              </m:acc>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𝒚</m:t>
                              </m:r>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e>
                      </m:nary>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𝒙</m:t>
                          </m:r>
                        </m:e>
                        <m:sub>
                          <m:r>
                            <a:rPr lang="en-US" sz="1800" b="1" i="1">
                              <a:solidFill>
                                <a:srgbClr val="D4D4D4">
                                  <a:alpha val="50000"/>
                                </a:srgbClr>
                              </a:solidFill>
                              <a:latin typeface="Cambria Math" panose="02040503050406030204" pitchFamily="18" charset="0"/>
                            </a:rPr>
                            <m:t>𝒊</m:t>
                          </m:r>
                        </m:sub>
                      </m:sSub>
                    </m:oMath>
                  </m:oMathPara>
                </a14:m>
                <a:endParaRPr lang="ar-EG" dirty="0">
                  <a:solidFill>
                    <a:schemeClr val="tx1">
                      <a:alpha val="50000"/>
                    </a:schemeClr>
                  </a:solidFill>
                </a:endParaRPr>
              </a:p>
            </p:txBody>
          </p:sp>
        </mc:Choice>
        <mc:Fallback xmlns="">
          <p:sp>
            <p:nvSpPr>
              <p:cNvPr id="10" name="TextBox 9">
                <a:extLst>
                  <a:ext uri="{FF2B5EF4-FFF2-40B4-BE49-F238E27FC236}">
                    <a16:creationId xmlns:a16="http://schemas.microsoft.com/office/drawing/2014/main" id="{4188A3C7-7F11-4549-A82F-6FDA7248DE03}"/>
                  </a:ext>
                </a:extLst>
              </p:cNvPr>
              <p:cNvSpPr txBox="1">
                <a:spLocks noRot="1" noChangeAspect="1" noMove="1" noResize="1" noEditPoints="1" noAdjustHandles="1" noChangeArrowheads="1" noChangeShapeType="1" noTextEdit="1"/>
              </p:cNvSpPr>
              <p:nvPr/>
            </p:nvSpPr>
            <p:spPr>
              <a:xfrm>
                <a:off x="-121721" y="5958608"/>
                <a:ext cx="3921826" cy="84728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173223157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2561599"/>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𝒃</m:t>
                          </m:r>
                        </m:den>
                      </m:f>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2561599"/>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A3C7-7F11-4549-A82F-6FDA7248DE03}"/>
                  </a:ext>
                </a:extLst>
              </p:cNvPr>
              <p:cNvSpPr txBox="1"/>
              <p:nvPr/>
            </p:nvSpPr>
            <p:spPr>
              <a:xfrm>
                <a:off x="-121721" y="5958608"/>
                <a:ext cx="3921826" cy="847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D4D4D4">
                                  <a:alpha val="50000"/>
                                </a:srgbClr>
                              </a:solidFill>
                              <a:effectLst/>
                              <a:latin typeface="Cambria Math" panose="02040503050406030204" pitchFamily="18" charset="0"/>
                            </a:rPr>
                          </m:ctrlPr>
                        </m:fPr>
                        <m:num>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𝑱</m:t>
                          </m:r>
                        </m:num>
                        <m:den>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𝒘</m:t>
                          </m:r>
                        </m:den>
                      </m:f>
                      <m:r>
                        <a:rPr lang="en-US" sz="1800" b="1" i="1" smtClean="0">
                          <a:solidFill>
                            <a:srgbClr val="D4D4D4">
                              <a:alpha val="50000"/>
                            </a:srgbClr>
                          </a:solidFill>
                          <a:effectLst/>
                          <a:latin typeface="Cambria Math" panose="02040503050406030204" pitchFamily="18" charset="0"/>
                        </a:rPr>
                        <m:t>=</m:t>
                      </m:r>
                      <m:f>
                        <m:fPr>
                          <m:ctrlPr>
                            <a:rPr lang="en-US" sz="1800" b="1" i="1">
                              <a:solidFill>
                                <a:srgbClr val="D4D4D4">
                                  <a:alpha val="50000"/>
                                </a:srgbClr>
                              </a:solidFill>
                              <a:latin typeface="Cambria Math" panose="02040503050406030204" pitchFamily="18" charset="0"/>
                            </a:rPr>
                          </m:ctrlPr>
                        </m:fPr>
                        <m:num>
                          <m:r>
                            <a:rPr lang="en-US" sz="1800" b="1" i="1">
                              <a:solidFill>
                                <a:srgbClr val="D4D4D4">
                                  <a:alpha val="50000"/>
                                </a:srgbClr>
                              </a:solidFill>
                              <a:latin typeface="Cambria Math" panose="02040503050406030204" pitchFamily="18" charset="0"/>
                            </a:rPr>
                            <m:t>𝟏</m:t>
                          </m:r>
                        </m:num>
                        <m:den>
                          <m:r>
                            <a:rPr lang="en-US" sz="1800" b="1" i="1">
                              <a:solidFill>
                                <a:srgbClr val="D4D4D4">
                                  <a:alpha val="50000"/>
                                </a:srgbClr>
                              </a:solidFill>
                              <a:latin typeface="Cambria Math" panose="02040503050406030204" pitchFamily="18" charset="0"/>
                            </a:rPr>
                            <m:t>𝒎</m:t>
                          </m:r>
                        </m:den>
                      </m:f>
                      <m:nary>
                        <m:naryPr>
                          <m:chr m:val="∑"/>
                          <m:ctrlPr>
                            <a:rPr lang="en-US" sz="1800" b="1" i="1">
                              <a:solidFill>
                                <a:srgbClr val="D4D4D4">
                                  <a:alpha val="50000"/>
                                </a:srgbClr>
                              </a:solidFill>
                              <a:latin typeface="Cambria Math" panose="02040503050406030204" pitchFamily="18" charset="0"/>
                            </a:rPr>
                          </m:ctrlPr>
                        </m:naryPr>
                        <m:sub>
                          <m:r>
                            <m:rPr>
                              <m:brk m:alnAt="23"/>
                            </m:rPr>
                            <a:rPr lang="en-US" sz="1800" b="1" i="1">
                              <a:solidFill>
                                <a:srgbClr val="D4D4D4">
                                  <a:alpha val="50000"/>
                                </a:srgbClr>
                              </a:solidFill>
                              <a:latin typeface="Cambria Math" panose="02040503050406030204" pitchFamily="18" charset="0"/>
                            </a:rPr>
                            <m:t>𝒊</m:t>
                          </m:r>
                          <m:r>
                            <a:rPr lang="en-US" sz="1800" b="1" i="1">
                              <a:solidFill>
                                <a:srgbClr val="D4D4D4">
                                  <a:alpha val="50000"/>
                                </a:srgbClr>
                              </a:solidFill>
                              <a:latin typeface="Cambria Math" panose="02040503050406030204" pitchFamily="18" charset="0"/>
                            </a:rPr>
                            <m:t>=</m:t>
                          </m:r>
                          <m:r>
                            <a:rPr lang="en-US" sz="1800" b="1" i="1">
                              <a:solidFill>
                                <a:srgbClr val="D4D4D4">
                                  <a:alpha val="50000"/>
                                </a:srgbClr>
                              </a:solidFill>
                              <a:latin typeface="Cambria Math" panose="02040503050406030204" pitchFamily="18" charset="0"/>
                            </a:rPr>
                            <m:t>𝟎</m:t>
                          </m:r>
                        </m:sub>
                        <m:sup>
                          <m:r>
                            <a:rPr lang="en-US" sz="1800" b="1" i="1">
                              <a:solidFill>
                                <a:srgbClr val="D4D4D4">
                                  <a:alpha val="50000"/>
                                </a:srgbClr>
                              </a:solidFill>
                              <a:latin typeface="Cambria Math" panose="02040503050406030204" pitchFamily="18" charset="0"/>
                            </a:rPr>
                            <m:t>𝒎</m:t>
                          </m:r>
                        </m:sup>
                        <m:e>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acc>
                                <m:accPr>
                                  <m:chr m:val="̂"/>
                                  <m:ctrlPr>
                                    <a:rPr lang="en-US" sz="1800" b="1" i="1">
                                      <a:solidFill>
                                        <a:srgbClr val="D4D4D4">
                                          <a:alpha val="50000"/>
                                        </a:srgbClr>
                                      </a:solidFill>
                                      <a:latin typeface="Cambria Math" panose="02040503050406030204" pitchFamily="18" charset="0"/>
                                    </a:rPr>
                                  </m:ctrlPr>
                                </m:accPr>
                                <m:e>
                                  <m:r>
                                    <a:rPr lang="en-US" sz="1800" b="1" i="1">
                                      <a:solidFill>
                                        <a:srgbClr val="D4D4D4">
                                          <a:alpha val="50000"/>
                                        </a:srgbClr>
                                      </a:solidFill>
                                      <a:latin typeface="Cambria Math" panose="02040503050406030204" pitchFamily="18" charset="0"/>
                                    </a:rPr>
                                    <m:t>𝒚</m:t>
                                  </m:r>
                                </m:e>
                              </m:acc>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𝒚</m:t>
                              </m:r>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e>
                      </m:nary>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𝒙</m:t>
                          </m:r>
                        </m:e>
                        <m:sub>
                          <m:r>
                            <a:rPr lang="en-US" sz="1800" b="1" i="1">
                              <a:solidFill>
                                <a:srgbClr val="D4D4D4">
                                  <a:alpha val="50000"/>
                                </a:srgbClr>
                              </a:solidFill>
                              <a:latin typeface="Cambria Math" panose="02040503050406030204" pitchFamily="18" charset="0"/>
                            </a:rPr>
                            <m:t>𝒊</m:t>
                          </m:r>
                        </m:sub>
                      </m:sSub>
                    </m:oMath>
                  </m:oMathPara>
                </a14:m>
                <a:endParaRPr lang="ar-EG" dirty="0">
                  <a:solidFill>
                    <a:schemeClr val="tx1">
                      <a:alpha val="50000"/>
                    </a:schemeClr>
                  </a:solidFill>
                </a:endParaRPr>
              </a:p>
            </p:txBody>
          </p:sp>
        </mc:Choice>
        <mc:Fallback xmlns="">
          <p:sp>
            <p:nvSpPr>
              <p:cNvPr id="10" name="TextBox 9">
                <a:extLst>
                  <a:ext uri="{FF2B5EF4-FFF2-40B4-BE49-F238E27FC236}">
                    <a16:creationId xmlns:a16="http://schemas.microsoft.com/office/drawing/2014/main" id="{4188A3C7-7F11-4549-A82F-6FDA7248DE03}"/>
                  </a:ext>
                </a:extLst>
              </p:cNvPr>
              <p:cNvSpPr txBox="1">
                <a:spLocks noRot="1" noChangeAspect="1" noMove="1" noResize="1" noEditPoints="1" noAdjustHandles="1" noChangeArrowheads="1" noChangeShapeType="1" noTextEdit="1"/>
              </p:cNvSpPr>
              <p:nvPr/>
            </p:nvSpPr>
            <p:spPr>
              <a:xfrm>
                <a:off x="-121721" y="5958608"/>
                <a:ext cx="3921826" cy="84728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07013646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285507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𝒃</m:t>
                          </m:r>
                        </m:den>
                      </m:f>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2855077"/>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A3C7-7F11-4549-A82F-6FDA7248DE03}"/>
                  </a:ext>
                </a:extLst>
              </p:cNvPr>
              <p:cNvSpPr txBox="1"/>
              <p:nvPr/>
            </p:nvSpPr>
            <p:spPr>
              <a:xfrm>
                <a:off x="-121721" y="5958608"/>
                <a:ext cx="3921826" cy="847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D4D4D4">
                                  <a:alpha val="50000"/>
                                </a:srgbClr>
                              </a:solidFill>
                              <a:effectLst/>
                              <a:latin typeface="Cambria Math" panose="02040503050406030204" pitchFamily="18" charset="0"/>
                            </a:rPr>
                          </m:ctrlPr>
                        </m:fPr>
                        <m:num>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𝑱</m:t>
                          </m:r>
                        </m:num>
                        <m:den>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𝒘</m:t>
                          </m:r>
                        </m:den>
                      </m:f>
                      <m:r>
                        <a:rPr lang="en-US" sz="1800" b="1" i="1" smtClean="0">
                          <a:solidFill>
                            <a:srgbClr val="D4D4D4">
                              <a:alpha val="50000"/>
                            </a:srgbClr>
                          </a:solidFill>
                          <a:effectLst/>
                          <a:latin typeface="Cambria Math" panose="02040503050406030204" pitchFamily="18" charset="0"/>
                        </a:rPr>
                        <m:t>=</m:t>
                      </m:r>
                      <m:f>
                        <m:fPr>
                          <m:ctrlPr>
                            <a:rPr lang="en-US" sz="1800" b="1" i="1">
                              <a:solidFill>
                                <a:srgbClr val="D4D4D4">
                                  <a:alpha val="50000"/>
                                </a:srgbClr>
                              </a:solidFill>
                              <a:latin typeface="Cambria Math" panose="02040503050406030204" pitchFamily="18" charset="0"/>
                            </a:rPr>
                          </m:ctrlPr>
                        </m:fPr>
                        <m:num>
                          <m:r>
                            <a:rPr lang="en-US" sz="1800" b="1" i="1">
                              <a:solidFill>
                                <a:srgbClr val="D4D4D4">
                                  <a:alpha val="50000"/>
                                </a:srgbClr>
                              </a:solidFill>
                              <a:latin typeface="Cambria Math" panose="02040503050406030204" pitchFamily="18" charset="0"/>
                            </a:rPr>
                            <m:t>𝟏</m:t>
                          </m:r>
                        </m:num>
                        <m:den>
                          <m:r>
                            <a:rPr lang="en-US" sz="1800" b="1" i="1">
                              <a:solidFill>
                                <a:srgbClr val="D4D4D4">
                                  <a:alpha val="50000"/>
                                </a:srgbClr>
                              </a:solidFill>
                              <a:latin typeface="Cambria Math" panose="02040503050406030204" pitchFamily="18" charset="0"/>
                            </a:rPr>
                            <m:t>𝒎</m:t>
                          </m:r>
                        </m:den>
                      </m:f>
                      <m:nary>
                        <m:naryPr>
                          <m:chr m:val="∑"/>
                          <m:ctrlPr>
                            <a:rPr lang="en-US" sz="1800" b="1" i="1">
                              <a:solidFill>
                                <a:srgbClr val="D4D4D4">
                                  <a:alpha val="50000"/>
                                </a:srgbClr>
                              </a:solidFill>
                              <a:latin typeface="Cambria Math" panose="02040503050406030204" pitchFamily="18" charset="0"/>
                            </a:rPr>
                          </m:ctrlPr>
                        </m:naryPr>
                        <m:sub>
                          <m:r>
                            <m:rPr>
                              <m:brk m:alnAt="23"/>
                            </m:rPr>
                            <a:rPr lang="en-US" sz="1800" b="1" i="1">
                              <a:solidFill>
                                <a:srgbClr val="D4D4D4">
                                  <a:alpha val="50000"/>
                                </a:srgbClr>
                              </a:solidFill>
                              <a:latin typeface="Cambria Math" panose="02040503050406030204" pitchFamily="18" charset="0"/>
                            </a:rPr>
                            <m:t>𝒊</m:t>
                          </m:r>
                          <m:r>
                            <a:rPr lang="en-US" sz="1800" b="1" i="1">
                              <a:solidFill>
                                <a:srgbClr val="D4D4D4">
                                  <a:alpha val="50000"/>
                                </a:srgbClr>
                              </a:solidFill>
                              <a:latin typeface="Cambria Math" panose="02040503050406030204" pitchFamily="18" charset="0"/>
                            </a:rPr>
                            <m:t>=</m:t>
                          </m:r>
                          <m:r>
                            <a:rPr lang="en-US" sz="1800" b="1" i="1">
                              <a:solidFill>
                                <a:srgbClr val="D4D4D4">
                                  <a:alpha val="50000"/>
                                </a:srgbClr>
                              </a:solidFill>
                              <a:latin typeface="Cambria Math" panose="02040503050406030204" pitchFamily="18" charset="0"/>
                            </a:rPr>
                            <m:t>𝟎</m:t>
                          </m:r>
                        </m:sub>
                        <m:sup>
                          <m:r>
                            <a:rPr lang="en-US" sz="1800" b="1" i="1">
                              <a:solidFill>
                                <a:srgbClr val="D4D4D4">
                                  <a:alpha val="50000"/>
                                </a:srgbClr>
                              </a:solidFill>
                              <a:latin typeface="Cambria Math" panose="02040503050406030204" pitchFamily="18" charset="0"/>
                            </a:rPr>
                            <m:t>𝒎</m:t>
                          </m:r>
                        </m:sup>
                        <m:e>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acc>
                                <m:accPr>
                                  <m:chr m:val="̂"/>
                                  <m:ctrlPr>
                                    <a:rPr lang="en-US" sz="1800" b="1" i="1">
                                      <a:solidFill>
                                        <a:srgbClr val="D4D4D4">
                                          <a:alpha val="50000"/>
                                        </a:srgbClr>
                                      </a:solidFill>
                                      <a:latin typeface="Cambria Math" panose="02040503050406030204" pitchFamily="18" charset="0"/>
                                    </a:rPr>
                                  </m:ctrlPr>
                                </m:accPr>
                                <m:e>
                                  <m:r>
                                    <a:rPr lang="en-US" sz="1800" b="1" i="1">
                                      <a:solidFill>
                                        <a:srgbClr val="D4D4D4">
                                          <a:alpha val="50000"/>
                                        </a:srgbClr>
                                      </a:solidFill>
                                      <a:latin typeface="Cambria Math" panose="02040503050406030204" pitchFamily="18" charset="0"/>
                                    </a:rPr>
                                    <m:t>𝒚</m:t>
                                  </m:r>
                                </m:e>
                              </m:acc>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𝒚</m:t>
                              </m:r>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e>
                      </m:nary>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𝒙</m:t>
                          </m:r>
                        </m:e>
                        <m:sub>
                          <m:r>
                            <a:rPr lang="en-US" sz="1800" b="1" i="1">
                              <a:solidFill>
                                <a:srgbClr val="D4D4D4">
                                  <a:alpha val="50000"/>
                                </a:srgbClr>
                              </a:solidFill>
                              <a:latin typeface="Cambria Math" panose="02040503050406030204" pitchFamily="18" charset="0"/>
                            </a:rPr>
                            <m:t>𝒊</m:t>
                          </m:r>
                        </m:sub>
                      </m:sSub>
                    </m:oMath>
                  </m:oMathPara>
                </a14:m>
                <a:endParaRPr lang="ar-EG" dirty="0">
                  <a:solidFill>
                    <a:schemeClr val="tx1">
                      <a:alpha val="50000"/>
                    </a:schemeClr>
                  </a:solidFill>
                </a:endParaRPr>
              </a:p>
            </p:txBody>
          </p:sp>
        </mc:Choice>
        <mc:Fallback xmlns="">
          <p:sp>
            <p:nvSpPr>
              <p:cNvPr id="10" name="TextBox 9">
                <a:extLst>
                  <a:ext uri="{FF2B5EF4-FFF2-40B4-BE49-F238E27FC236}">
                    <a16:creationId xmlns:a16="http://schemas.microsoft.com/office/drawing/2014/main" id="{4188A3C7-7F11-4549-A82F-6FDA7248DE03}"/>
                  </a:ext>
                </a:extLst>
              </p:cNvPr>
              <p:cNvSpPr txBox="1">
                <a:spLocks noRot="1" noChangeAspect="1" noMove="1" noResize="1" noEditPoints="1" noAdjustHandles="1" noChangeArrowheads="1" noChangeShapeType="1" noTextEdit="1"/>
              </p:cNvSpPr>
              <p:nvPr/>
            </p:nvSpPr>
            <p:spPr>
              <a:xfrm>
                <a:off x="-121721" y="5958608"/>
                <a:ext cx="3921826" cy="84728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42273549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285507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𝒃</m:t>
                          </m:r>
                        </m:den>
                      </m:f>
                      <m:r>
                        <a:rPr lang="en-US" sz="2800" b="1" i="1" smtClean="0">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r>
                        <a:rPr lang="en-US" sz="2800" b="1" i="1">
                          <a:solidFill>
                            <a:srgbClr val="D4D4D4"/>
                          </a:solidFill>
                          <a:latin typeface="Cambria Math" panose="02040503050406030204" pitchFamily="18" charset="0"/>
                          <a:ea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2855077"/>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A3C7-7F11-4549-A82F-6FDA7248DE03}"/>
                  </a:ext>
                </a:extLst>
              </p:cNvPr>
              <p:cNvSpPr txBox="1"/>
              <p:nvPr/>
            </p:nvSpPr>
            <p:spPr>
              <a:xfrm>
                <a:off x="-121721" y="5958608"/>
                <a:ext cx="3921826" cy="847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D4D4D4">
                                  <a:alpha val="50000"/>
                                </a:srgbClr>
                              </a:solidFill>
                              <a:effectLst/>
                              <a:latin typeface="Cambria Math" panose="02040503050406030204" pitchFamily="18" charset="0"/>
                            </a:rPr>
                          </m:ctrlPr>
                        </m:fPr>
                        <m:num>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𝑱</m:t>
                          </m:r>
                        </m:num>
                        <m:den>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𝒘</m:t>
                          </m:r>
                        </m:den>
                      </m:f>
                      <m:r>
                        <a:rPr lang="en-US" sz="1800" b="1" i="1" smtClean="0">
                          <a:solidFill>
                            <a:srgbClr val="D4D4D4">
                              <a:alpha val="50000"/>
                            </a:srgbClr>
                          </a:solidFill>
                          <a:effectLst/>
                          <a:latin typeface="Cambria Math" panose="02040503050406030204" pitchFamily="18" charset="0"/>
                        </a:rPr>
                        <m:t>=</m:t>
                      </m:r>
                      <m:f>
                        <m:fPr>
                          <m:ctrlPr>
                            <a:rPr lang="en-US" sz="1800" b="1" i="1">
                              <a:solidFill>
                                <a:srgbClr val="D4D4D4">
                                  <a:alpha val="50000"/>
                                </a:srgbClr>
                              </a:solidFill>
                              <a:latin typeface="Cambria Math" panose="02040503050406030204" pitchFamily="18" charset="0"/>
                            </a:rPr>
                          </m:ctrlPr>
                        </m:fPr>
                        <m:num>
                          <m:r>
                            <a:rPr lang="en-US" sz="1800" b="1" i="1">
                              <a:solidFill>
                                <a:srgbClr val="D4D4D4">
                                  <a:alpha val="50000"/>
                                </a:srgbClr>
                              </a:solidFill>
                              <a:latin typeface="Cambria Math" panose="02040503050406030204" pitchFamily="18" charset="0"/>
                            </a:rPr>
                            <m:t>𝟏</m:t>
                          </m:r>
                        </m:num>
                        <m:den>
                          <m:r>
                            <a:rPr lang="en-US" sz="1800" b="1" i="1">
                              <a:solidFill>
                                <a:srgbClr val="D4D4D4">
                                  <a:alpha val="50000"/>
                                </a:srgbClr>
                              </a:solidFill>
                              <a:latin typeface="Cambria Math" panose="02040503050406030204" pitchFamily="18" charset="0"/>
                            </a:rPr>
                            <m:t>𝒎</m:t>
                          </m:r>
                        </m:den>
                      </m:f>
                      <m:nary>
                        <m:naryPr>
                          <m:chr m:val="∑"/>
                          <m:ctrlPr>
                            <a:rPr lang="en-US" sz="1800" b="1" i="1">
                              <a:solidFill>
                                <a:srgbClr val="D4D4D4">
                                  <a:alpha val="50000"/>
                                </a:srgbClr>
                              </a:solidFill>
                              <a:latin typeface="Cambria Math" panose="02040503050406030204" pitchFamily="18" charset="0"/>
                            </a:rPr>
                          </m:ctrlPr>
                        </m:naryPr>
                        <m:sub>
                          <m:r>
                            <m:rPr>
                              <m:brk m:alnAt="23"/>
                            </m:rPr>
                            <a:rPr lang="en-US" sz="1800" b="1" i="1">
                              <a:solidFill>
                                <a:srgbClr val="D4D4D4">
                                  <a:alpha val="50000"/>
                                </a:srgbClr>
                              </a:solidFill>
                              <a:latin typeface="Cambria Math" panose="02040503050406030204" pitchFamily="18" charset="0"/>
                            </a:rPr>
                            <m:t>𝒊</m:t>
                          </m:r>
                          <m:r>
                            <a:rPr lang="en-US" sz="1800" b="1" i="1">
                              <a:solidFill>
                                <a:srgbClr val="D4D4D4">
                                  <a:alpha val="50000"/>
                                </a:srgbClr>
                              </a:solidFill>
                              <a:latin typeface="Cambria Math" panose="02040503050406030204" pitchFamily="18" charset="0"/>
                            </a:rPr>
                            <m:t>=</m:t>
                          </m:r>
                          <m:r>
                            <a:rPr lang="en-US" sz="1800" b="1" i="1">
                              <a:solidFill>
                                <a:srgbClr val="D4D4D4">
                                  <a:alpha val="50000"/>
                                </a:srgbClr>
                              </a:solidFill>
                              <a:latin typeface="Cambria Math" panose="02040503050406030204" pitchFamily="18" charset="0"/>
                            </a:rPr>
                            <m:t>𝟎</m:t>
                          </m:r>
                        </m:sub>
                        <m:sup>
                          <m:r>
                            <a:rPr lang="en-US" sz="1800" b="1" i="1">
                              <a:solidFill>
                                <a:srgbClr val="D4D4D4">
                                  <a:alpha val="50000"/>
                                </a:srgbClr>
                              </a:solidFill>
                              <a:latin typeface="Cambria Math" panose="02040503050406030204" pitchFamily="18" charset="0"/>
                            </a:rPr>
                            <m:t>𝒎</m:t>
                          </m:r>
                        </m:sup>
                        <m:e>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acc>
                                <m:accPr>
                                  <m:chr m:val="̂"/>
                                  <m:ctrlPr>
                                    <a:rPr lang="en-US" sz="1800" b="1" i="1">
                                      <a:solidFill>
                                        <a:srgbClr val="D4D4D4">
                                          <a:alpha val="50000"/>
                                        </a:srgbClr>
                                      </a:solidFill>
                                      <a:latin typeface="Cambria Math" panose="02040503050406030204" pitchFamily="18" charset="0"/>
                                    </a:rPr>
                                  </m:ctrlPr>
                                </m:accPr>
                                <m:e>
                                  <m:r>
                                    <a:rPr lang="en-US" sz="1800" b="1" i="1">
                                      <a:solidFill>
                                        <a:srgbClr val="D4D4D4">
                                          <a:alpha val="50000"/>
                                        </a:srgbClr>
                                      </a:solidFill>
                                      <a:latin typeface="Cambria Math" panose="02040503050406030204" pitchFamily="18" charset="0"/>
                                    </a:rPr>
                                    <m:t>𝒚</m:t>
                                  </m:r>
                                </m:e>
                              </m:acc>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𝒚</m:t>
                              </m:r>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e>
                      </m:nary>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𝒙</m:t>
                          </m:r>
                        </m:e>
                        <m:sub>
                          <m:r>
                            <a:rPr lang="en-US" sz="1800" b="1" i="1">
                              <a:solidFill>
                                <a:srgbClr val="D4D4D4">
                                  <a:alpha val="50000"/>
                                </a:srgbClr>
                              </a:solidFill>
                              <a:latin typeface="Cambria Math" panose="02040503050406030204" pitchFamily="18" charset="0"/>
                            </a:rPr>
                            <m:t>𝒊</m:t>
                          </m:r>
                        </m:sub>
                      </m:sSub>
                    </m:oMath>
                  </m:oMathPara>
                </a14:m>
                <a:endParaRPr lang="ar-EG" dirty="0">
                  <a:solidFill>
                    <a:schemeClr val="tx1">
                      <a:alpha val="50000"/>
                    </a:schemeClr>
                  </a:solidFill>
                </a:endParaRPr>
              </a:p>
            </p:txBody>
          </p:sp>
        </mc:Choice>
        <mc:Fallback xmlns="">
          <p:sp>
            <p:nvSpPr>
              <p:cNvPr id="10" name="TextBox 9">
                <a:extLst>
                  <a:ext uri="{FF2B5EF4-FFF2-40B4-BE49-F238E27FC236}">
                    <a16:creationId xmlns:a16="http://schemas.microsoft.com/office/drawing/2014/main" id="{4188A3C7-7F11-4549-A82F-6FDA7248DE03}"/>
                  </a:ext>
                </a:extLst>
              </p:cNvPr>
              <p:cNvSpPr txBox="1">
                <a:spLocks noRot="1" noChangeAspect="1" noMove="1" noResize="1" noEditPoints="1" noAdjustHandles="1" noChangeArrowheads="1" noChangeShapeType="1" noTextEdit="1"/>
              </p:cNvSpPr>
              <p:nvPr/>
            </p:nvSpPr>
            <p:spPr>
              <a:xfrm>
                <a:off x="-121721" y="5958608"/>
                <a:ext cx="3921826" cy="84728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50316515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285507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𝟏</m:t>
                      </m:r>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2855077"/>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A3C7-7F11-4549-A82F-6FDA7248DE03}"/>
                  </a:ext>
                </a:extLst>
              </p:cNvPr>
              <p:cNvSpPr txBox="1"/>
              <p:nvPr/>
            </p:nvSpPr>
            <p:spPr>
              <a:xfrm>
                <a:off x="-121721" y="5958608"/>
                <a:ext cx="3921826" cy="847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D4D4D4">
                                  <a:alpha val="50000"/>
                                </a:srgbClr>
                              </a:solidFill>
                              <a:effectLst/>
                              <a:latin typeface="Cambria Math" panose="02040503050406030204" pitchFamily="18" charset="0"/>
                            </a:rPr>
                          </m:ctrlPr>
                        </m:fPr>
                        <m:num>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𝑱</m:t>
                          </m:r>
                        </m:num>
                        <m:den>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𝒘</m:t>
                          </m:r>
                        </m:den>
                      </m:f>
                      <m:r>
                        <a:rPr lang="en-US" sz="1800" b="1" i="1" smtClean="0">
                          <a:solidFill>
                            <a:srgbClr val="D4D4D4">
                              <a:alpha val="50000"/>
                            </a:srgbClr>
                          </a:solidFill>
                          <a:effectLst/>
                          <a:latin typeface="Cambria Math" panose="02040503050406030204" pitchFamily="18" charset="0"/>
                        </a:rPr>
                        <m:t>=</m:t>
                      </m:r>
                      <m:f>
                        <m:fPr>
                          <m:ctrlPr>
                            <a:rPr lang="en-US" sz="1800" b="1" i="1">
                              <a:solidFill>
                                <a:srgbClr val="D4D4D4">
                                  <a:alpha val="50000"/>
                                </a:srgbClr>
                              </a:solidFill>
                              <a:latin typeface="Cambria Math" panose="02040503050406030204" pitchFamily="18" charset="0"/>
                            </a:rPr>
                          </m:ctrlPr>
                        </m:fPr>
                        <m:num>
                          <m:r>
                            <a:rPr lang="en-US" sz="1800" b="1" i="1">
                              <a:solidFill>
                                <a:srgbClr val="D4D4D4">
                                  <a:alpha val="50000"/>
                                </a:srgbClr>
                              </a:solidFill>
                              <a:latin typeface="Cambria Math" panose="02040503050406030204" pitchFamily="18" charset="0"/>
                            </a:rPr>
                            <m:t>𝟏</m:t>
                          </m:r>
                        </m:num>
                        <m:den>
                          <m:r>
                            <a:rPr lang="en-US" sz="1800" b="1" i="1">
                              <a:solidFill>
                                <a:srgbClr val="D4D4D4">
                                  <a:alpha val="50000"/>
                                </a:srgbClr>
                              </a:solidFill>
                              <a:latin typeface="Cambria Math" panose="02040503050406030204" pitchFamily="18" charset="0"/>
                            </a:rPr>
                            <m:t>𝒎</m:t>
                          </m:r>
                        </m:den>
                      </m:f>
                      <m:nary>
                        <m:naryPr>
                          <m:chr m:val="∑"/>
                          <m:ctrlPr>
                            <a:rPr lang="en-US" sz="1800" b="1" i="1">
                              <a:solidFill>
                                <a:srgbClr val="D4D4D4">
                                  <a:alpha val="50000"/>
                                </a:srgbClr>
                              </a:solidFill>
                              <a:latin typeface="Cambria Math" panose="02040503050406030204" pitchFamily="18" charset="0"/>
                            </a:rPr>
                          </m:ctrlPr>
                        </m:naryPr>
                        <m:sub>
                          <m:r>
                            <m:rPr>
                              <m:brk m:alnAt="23"/>
                            </m:rPr>
                            <a:rPr lang="en-US" sz="1800" b="1" i="1">
                              <a:solidFill>
                                <a:srgbClr val="D4D4D4">
                                  <a:alpha val="50000"/>
                                </a:srgbClr>
                              </a:solidFill>
                              <a:latin typeface="Cambria Math" panose="02040503050406030204" pitchFamily="18" charset="0"/>
                            </a:rPr>
                            <m:t>𝒊</m:t>
                          </m:r>
                          <m:r>
                            <a:rPr lang="en-US" sz="1800" b="1" i="1">
                              <a:solidFill>
                                <a:srgbClr val="D4D4D4">
                                  <a:alpha val="50000"/>
                                </a:srgbClr>
                              </a:solidFill>
                              <a:latin typeface="Cambria Math" panose="02040503050406030204" pitchFamily="18" charset="0"/>
                            </a:rPr>
                            <m:t>=</m:t>
                          </m:r>
                          <m:r>
                            <a:rPr lang="en-US" sz="1800" b="1" i="1">
                              <a:solidFill>
                                <a:srgbClr val="D4D4D4">
                                  <a:alpha val="50000"/>
                                </a:srgbClr>
                              </a:solidFill>
                              <a:latin typeface="Cambria Math" panose="02040503050406030204" pitchFamily="18" charset="0"/>
                            </a:rPr>
                            <m:t>𝟎</m:t>
                          </m:r>
                        </m:sub>
                        <m:sup>
                          <m:r>
                            <a:rPr lang="en-US" sz="1800" b="1" i="1">
                              <a:solidFill>
                                <a:srgbClr val="D4D4D4">
                                  <a:alpha val="50000"/>
                                </a:srgbClr>
                              </a:solidFill>
                              <a:latin typeface="Cambria Math" panose="02040503050406030204" pitchFamily="18" charset="0"/>
                            </a:rPr>
                            <m:t>𝒎</m:t>
                          </m:r>
                        </m:sup>
                        <m:e>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acc>
                                <m:accPr>
                                  <m:chr m:val="̂"/>
                                  <m:ctrlPr>
                                    <a:rPr lang="en-US" sz="1800" b="1" i="1">
                                      <a:solidFill>
                                        <a:srgbClr val="D4D4D4">
                                          <a:alpha val="50000"/>
                                        </a:srgbClr>
                                      </a:solidFill>
                                      <a:latin typeface="Cambria Math" panose="02040503050406030204" pitchFamily="18" charset="0"/>
                                    </a:rPr>
                                  </m:ctrlPr>
                                </m:accPr>
                                <m:e>
                                  <m:r>
                                    <a:rPr lang="en-US" sz="1800" b="1" i="1">
                                      <a:solidFill>
                                        <a:srgbClr val="D4D4D4">
                                          <a:alpha val="50000"/>
                                        </a:srgbClr>
                                      </a:solidFill>
                                      <a:latin typeface="Cambria Math" panose="02040503050406030204" pitchFamily="18" charset="0"/>
                                    </a:rPr>
                                    <m:t>𝒚</m:t>
                                  </m:r>
                                </m:e>
                              </m:acc>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𝒚</m:t>
                              </m:r>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e>
                      </m:nary>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𝒙</m:t>
                          </m:r>
                        </m:e>
                        <m:sub>
                          <m:r>
                            <a:rPr lang="en-US" sz="1800" b="1" i="1">
                              <a:solidFill>
                                <a:srgbClr val="D4D4D4">
                                  <a:alpha val="50000"/>
                                </a:srgbClr>
                              </a:solidFill>
                              <a:latin typeface="Cambria Math" panose="02040503050406030204" pitchFamily="18" charset="0"/>
                            </a:rPr>
                            <m:t>𝒊</m:t>
                          </m:r>
                        </m:sub>
                      </m:sSub>
                    </m:oMath>
                  </m:oMathPara>
                </a14:m>
                <a:endParaRPr lang="ar-EG" dirty="0">
                  <a:solidFill>
                    <a:schemeClr val="tx1">
                      <a:alpha val="50000"/>
                    </a:schemeClr>
                  </a:solidFill>
                </a:endParaRPr>
              </a:p>
            </p:txBody>
          </p:sp>
        </mc:Choice>
        <mc:Fallback xmlns="">
          <p:sp>
            <p:nvSpPr>
              <p:cNvPr id="10" name="TextBox 9">
                <a:extLst>
                  <a:ext uri="{FF2B5EF4-FFF2-40B4-BE49-F238E27FC236}">
                    <a16:creationId xmlns:a16="http://schemas.microsoft.com/office/drawing/2014/main" id="{4188A3C7-7F11-4549-A82F-6FDA7248DE03}"/>
                  </a:ext>
                </a:extLst>
              </p:cNvPr>
              <p:cNvSpPr txBox="1">
                <a:spLocks noRot="1" noChangeAspect="1" noMove="1" noResize="1" noEditPoints="1" noAdjustHandles="1" noChangeArrowheads="1" noChangeShapeType="1" noTextEdit="1"/>
              </p:cNvSpPr>
              <p:nvPr/>
            </p:nvSpPr>
            <p:spPr>
              <a:xfrm>
                <a:off x="-121721" y="5958608"/>
                <a:ext cx="3921826" cy="84728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16514372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285507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2855077"/>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88A3C7-7F11-4549-A82F-6FDA7248DE03}"/>
                  </a:ext>
                </a:extLst>
              </p:cNvPr>
              <p:cNvSpPr txBox="1"/>
              <p:nvPr/>
            </p:nvSpPr>
            <p:spPr>
              <a:xfrm>
                <a:off x="-121721" y="5958608"/>
                <a:ext cx="3921826" cy="847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1" i="1" smtClean="0">
                              <a:solidFill>
                                <a:srgbClr val="D4D4D4">
                                  <a:alpha val="50000"/>
                                </a:srgbClr>
                              </a:solidFill>
                              <a:effectLst/>
                              <a:latin typeface="Cambria Math" panose="02040503050406030204" pitchFamily="18" charset="0"/>
                            </a:rPr>
                          </m:ctrlPr>
                        </m:fPr>
                        <m:num>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𝑱</m:t>
                          </m:r>
                        </m:num>
                        <m:den>
                          <m:r>
                            <a:rPr lang="en-US" sz="1800" b="1" i="1" smtClean="0">
                              <a:solidFill>
                                <a:srgbClr val="D4D4D4">
                                  <a:alpha val="50000"/>
                                </a:srgbClr>
                              </a:solidFill>
                              <a:effectLst/>
                              <a:latin typeface="Cambria Math" panose="02040503050406030204" pitchFamily="18" charset="0"/>
                            </a:rPr>
                            <m:t>𝝏</m:t>
                          </m:r>
                          <m:r>
                            <a:rPr lang="en-US" sz="1800" b="1" i="1" smtClean="0">
                              <a:solidFill>
                                <a:srgbClr val="D4D4D4">
                                  <a:alpha val="50000"/>
                                </a:srgbClr>
                              </a:solidFill>
                              <a:effectLst/>
                              <a:latin typeface="Cambria Math" panose="02040503050406030204" pitchFamily="18" charset="0"/>
                            </a:rPr>
                            <m:t>𝒘</m:t>
                          </m:r>
                        </m:den>
                      </m:f>
                      <m:r>
                        <a:rPr lang="en-US" sz="1800" b="1" i="1" smtClean="0">
                          <a:solidFill>
                            <a:srgbClr val="D4D4D4">
                              <a:alpha val="50000"/>
                            </a:srgbClr>
                          </a:solidFill>
                          <a:effectLst/>
                          <a:latin typeface="Cambria Math" panose="02040503050406030204" pitchFamily="18" charset="0"/>
                        </a:rPr>
                        <m:t>=</m:t>
                      </m:r>
                      <m:f>
                        <m:fPr>
                          <m:ctrlPr>
                            <a:rPr lang="en-US" sz="1800" b="1" i="1">
                              <a:solidFill>
                                <a:srgbClr val="D4D4D4">
                                  <a:alpha val="50000"/>
                                </a:srgbClr>
                              </a:solidFill>
                              <a:latin typeface="Cambria Math" panose="02040503050406030204" pitchFamily="18" charset="0"/>
                            </a:rPr>
                          </m:ctrlPr>
                        </m:fPr>
                        <m:num>
                          <m:r>
                            <a:rPr lang="en-US" sz="1800" b="1" i="1">
                              <a:solidFill>
                                <a:srgbClr val="D4D4D4">
                                  <a:alpha val="50000"/>
                                </a:srgbClr>
                              </a:solidFill>
                              <a:latin typeface="Cambria Math" panose="02040503050406030204" pitchFamily="18" charset="0"/>
                            </a:rPr>
                            <m:t>𝟏</m:t>
                          </m:r>
                        </m:num>
                        <m:den>
                          <m:r>
                            <a:rPr lang="en-US" sz="1800" b="1" i="1">
                              <a:solidFill>
                                <a:srgbClr val="D4D4D4">
                                  <a:alpha val="50000"/>
                                </a:srgbClr>
                              </a:solidFill>
                              <a:latin typeface="Cambria Math" panose="02040503050406030204" pitchFamily="18" charset="0"/>
                            </a:rPr>
                            <m:t>𝒎</m:t>
                          </m:r>
                        </m:den>
                      </m:f>
                      <m:nary>
                        <m:naryPr>
                          <m:chr m:val="∑"/>
                          <m:ctrlPr>
                            <a:rPr lang="en-US" sz="1800" b="1" i="1">
                              <a:solidFill>
                                <a:srgbClr val="D4D4D4">
                                  <a:alpha val="50000"/>
                                </a:srgbClr>
                              </a:solidFill>
                              <a:latin typeface="Cambria Math" panose="02040503050406030204" pitchFamily="18" charset="0"/>
                            </a:rPr>
                          </m:ctrlPr>
                        </m:naryPr>
                        <m:sub>
                          <m:r>
                            <m:rPr>
                              <m:brk m:alnAt="23"/>
                            </m:rPr>
                            <a:rPr lang="en-US" sz="1800" b="1" i="1">
                              <a:solidFill>
                                <a:srgbClr val="D4D4D4">
                                  <a:alpha val="50000"/>
                                </a:srgbClr>
                              </a:solidFill>
                              <a:latin typeface="Cambria Math" panose="02040503050406030204" pitchFamily="18" charset="0"/>
                            </a:rPr>
                            <m:t>𝒊</m:t>
                          </m:r>
                          <m:r>
                            <a:rPr lang="en-US" sz="1800" b="1" i="1">
                              <a:solidFill>
                                <a:srgbClr val="D4D4D4">
                                  <a:alpha val="50000"/>
                                </a:srgbClr>
                              </a:solidFill>
                              <a:latin typeface="Cambria Math" panose="02040503050406030204" pitchFamily="18" charset="0"/>
                            </a:rPr>
                            <m:t>=</m:t>
                          </m:r>
                          <m:r>
                            <a:rPr lang="en-US" sz="1800" b="1" i="1">
                              <a:solidFill>
                                <a:srgbClr val="D4D4D4">
                                  <a:alpha val="50000"/>
                                </a:srgbClr>
                              </a:solidFill>
                              <a:latin typeface="Cambria Math" panose="02040503050406030204" pitchFamily="18" charset="0"/>
                            </a:rPr>
                            <m:t>𝟎</m:t>
                          </m:r>
                        </m:sub>
                        <m:sup>
                          <m:r>
                            <a:rPr lang="en-US" sz="1800" b="1" i="1">
                              <a:solidFill>
                                <a:srgbClr val="D4D4D4">
                                  <a:alpha val="50000"/>
                                </a:srgbClr>
                              </a:solidFill>
                              <a:latin typeface="Cambria Math" panose="02040503050406030204" pitchFamily="18" charset="0"/>
                            </a:rPr>
                            <m:t>𝒎</m:t>
                          </m:r>
                        </m:sup>
                        <m:e>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acc>
                                <m:accPr>
                                  <m:chr m:val="̂"/>
                                  <m:ctrlPr>
                                    <a:rPr lang="en-US" sz="1800" b="1" i="1">
                                      <a:solidFill>
                                        <a:srgbClr val="D4D4D4">
                                          <a:alpha val="50000"/>
                                        </a:srgbClr>
                                      </a:solidFill>
                                      <a:latin typeface="Cambria Math" panose="02040503050406030204" pitchFamily="18" charset="0"/>
                                    </a:rPr>
                                  </m:ctrlPr>
                                </m:accPr>
                                <m:e>
                                  <m:r>
                                    <a:rPr lang="en-US" sz="1800" b="1" i="1">
                                      <a:solidFill>
                                        <a:srgbClr val="D4D4D4">
                                          <a:alpha val="50000"/>
                                        </a:srgbClr>
                                      </a:solidFill>
                                      <a:latin typeface="Cambria Math" panose="02040503050406030204" pitchFamily="18" charset="0"/>
                                    </a:rPr>
                                    <m:t>𝒚</m:t>
                                  </m:r>
                                </m:e>
                              </m:acc>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𝒚</m:t>
                              </m:r>
                            </m:e>
                            <m:sub>
                              <m:r>
                                <a:rPr lang="en-US" sz="1800" b="1" i="1">
                                  <a:solidFill>
                                    <a:srgbClr val="D4D4D4">
                                      <a:alpha val="50000"/>
                                    </a:srgbClr>
                                  </a:solidFill>
                                  <a:latin typeface="Cambria Math" panose="02040503050406030204" pitchFamily="18" charset="0"/>
                                </a:rPr>
                                <m:t>𝒊</m:t>
                              </m:r>
                            </m:sub>
                          </m:sSub>
                          <m:r>
                            <a:rPr lang="en-US" sz="1800" b="1" i="1">
                              <a:solidFill>
                                <a:srgbClr val="D4D4D4">
                                  <a:alpha val="50000"/>
                                </a:srgbClr>
                              </a:solidFill>
                              <a:latin typeface="Cambria Math" panose="02040503050406030204" pitchFamily="18" charset="0"/>
                            </a:rPr>
                            <m:t>)</m:t>
                          </m:r>
                        </m:e>
                      </m:nary>
                      <m:r>
                        <a:rPr lang="en-US" sz="1800" b="1" i="1">
                          <a:solidFill>
                            <a:srgbClr val="D4D4D4">
                              <a:alpha val="50000"/>
                            </a:srgbClr>
                          </a:solidFill>
                          <a:latin typeface="Cambria Math" panose="02040503050406030204" pitchFamily="18" charset="0"/>
                        </a:rPr>
                        <m:t>∗</m:t>
                      </m:r>
                      <m:sSub>
                        <m:sSubPr>
                          <m:ctrlPr>
                            <a:rPr lang="en-US" sz="1800" b="1" i="1">
                              <a:solidFill>
                                <a:srgbClr val="D4D4D4">
                                  <a:alpha val="50000"/>
                                </a:srgbClr>
                              </a:solidFill>
                              <a:latin typeface="Cambria Math" panose="02040503050406030204" pitchFamily="18" charset="0"/>
                            </a:rPr>
                          </m:ctrlPr>
                        </m:sSubPr>
                        <m:e>
                          <m:r>
                            <a:rPr lang="en-US" sz="1800" b="1" i="1">
                              <a:solidFill>
                                <a:srgbClr val="D4D4D4">
                                  <a:alpha val="50000"/>
                                </a:srgbClr>
                              </a:solidFill>
                              <a:latin typeface="Cambria Math" panose="02040503050406030204" pitchFamily="18" charset="0"/>
                            </a:rPr>
                            <m:t>𝒙</m:t>
                          </m:r>
                        </m:e>
                        <m:sub>
                          <m:r>
                            <a:rPr lang="en-US" sz="1800" b="1" i="1">
                              <a:solidFill>
                                <a:srgbClr val="D4D4D4">
                                  <a:alpha val="50000"/>
                                </a:srgbClr>
                              </a:solidFill>
                              <a:latin typeface="Cambria Math" panose="02040503050406030204" pitchFamily="18" charset="0"/>
                            </a:rPr>
                            <m:t>𝒊</m:t>
                          </m:r>
                        </m:sub>
                      </m:sSub>
                    </m:oMath>
                  </m:oMathPara>
                </a14:m>
                <a:endParaRPr lang="ar-EG" dirty="0">
                  <a:solidFill>
                    <a:schemeClr val="tx1">
                      <a:alpha val="50000"/>
                    </a:schemeClr>
                  </a:solidFill>
                </a:endParaRPr>
              </a:p>
            </p:txBody>
          </p:sp>
        </mc:Choice>
        <mc:Fallback xmlns="">
          <p:sp>
            <p:nvSpPr>
              <p:cNvPr id="10" name="TextBox 9">
                <a:extLst>
                  <a:ext uri="{FF2B5EF4-FFF2-40B4-BE49-F238E27FC236}">
                    <a16:creationId xmlns:a16="http://schemas.microsoft.com/office/drawing/2014/main" id="{4188A3C7-7F11-4549-A82F-6FDA7248DE03}"/>
                  </a:ext>
                </a:extLst>
              </p:cNvPr>
              <p:cNvSpPr txBox="1">
                <a:spLocks noRot="1" noChangeAspect="1" noMove="1" noResize="1" noEditPoints="1" noAdjustHandles="1" noChangeArrowheads="1" noChangeShapeType="1" noTextEdit="1"/>
              </p:cNvSpPr>
              <p:nvPr/>
            </p:nvSpPr>
            <p:spPr>
              <a:xfrm>
                <a:off x="-121721" y="5958608"/>
                <a:ext cx="3921826" cy="84728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92411502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2855077"/>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m:t>
                      </m:r>
                      <m:r>
                        <a:rPr lang="en-US" sz="2800" b="1" i="1">
                          <a:solidFill>
                            <a:srgbClr val="D4D4D4">
                              <a:alpha val="50000"/>
                            </a:srgbClr>
                          </a:solidFill>
                          <a:latin typeface="Cambria Math" panose="02040503050406030204" pitchFamily="18" charset="0"/>
                        </a:rPr>
                        <m:t> </m:t>
                      </m:r>
                      <m:r>
                        <a:rPr lang="en-US" sz="2800" b="1" i="1" smtClean="0">
                          <a:solidFill>
                            <a:srgbClr val="D4D4D4">
                              <a:alpha val="50000"/>
                            </a:srgbClr>
                          </a:solidFill>
                          <a:latin typeface="Cambria Math" panose="02040503050406030204" pitchFamily="18" charset="0"/>
                        </a:rPr>
                        <m:t>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2855077"/>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77571068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4105226"/>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oMath>
                  </m:oMathPara>
                </a14:m>
                <a:endParaRPr lang="en-US" sz="2800" b="1" i="1" dirty="0">
                  <a:solidFill>
                    <a:srgbClr val="D4D4D4"/>
                  </a:solidFill>
                  <a:latin typeface="Cambria Math" panose="02040503050406030204" pitchFamily="18" charset="0"/>
                </a:endParaRPr>
              </a:p>
              <a:p>
                <a:pPr marL="0" lvl="1"/>
                <a:endParaRPr lang="en-US" sz="2800"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 − </m:t>
                      </m:r>
                      <m:r>
                        <a:rPr lang="en-US" sz="2800" b="1" i="1" smtClean="0">
                          <a:solidFill>
                            <a:srgbClr val="D4D4D4"/>
                          </a:solidFill>
                          <a:effectLst/>
                          <a:latin typeface="Cambria Math" panose="02040503050406030204" pitchFamily="18" charset="0"/>
                          <a:ea typeface="Cambria Math" panose="02040503050406030204" pitchFamily="18" charset="0"/>
                        </a:rPr>
                        <m:t>𝜶</m:t>
                      </m:r>
                      <m:r>
                        <a:rPr lang="en-US" sz="2800" b="1" i="1" smtClean="0">
                          <a:solidFill>
                            <a:srgbClr val="D4D4D4"/>
                          </a:solidFill>
                          <a:effectLst/>
                          <a:latin typeface="Cambria Math" panose="02040503050406030204" pitchFamily="18" charset="0"/>
                          <a:ea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den>
                      </m:f>
                      <m:r>
                        <a:rPr lang="en-US" sz="2800" b="1" i="1" smtClean="0">
                          <a:solidFill>
                            <a:srgbClr val="D4D4D4"/>
                          </a:solidFill>
                          <a:latin typeface="Cambria Math" panose="02040503050406030204" pitchFamily="18" charset="0"/>
                        </a:rPr>
                        <m:t>,   </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ea typeface="Cambria Math" panose="02040503050406030204" pitchFamily="18" charset="0"/>
                        </a:rPr>
                        <m:t>𝜶</m:t>
                      </m:r>
                      <m:r>
                        <a:rPr lang="en-US" sz="2800" b="1" i="1">
                          <a:solidFill>
                            <a:srgbClr val="D4D4D4"/>
                          </a:solidFill>
                          <a:latin typeface="Cambria Math" panose="02040503050406030204" pitchFamily="18" charset="0"/>
                          <a:ea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4105226"/>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83891124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4460260"/>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m:t>
                      </m:r>
                      <m:r>
                        <a:rPr lang="en-US" sz="2800" b="1" i="1" smtClean="0">
                          <a:solidFill>
                            <a:srgbClr val="D4D4D4">
                              <a:alpha val="50000"/>
                            </a:srgbClr>
                          </a:solidFill>
                          <a:latin typeface="Cambria Math" panose="02040503050406030204" pitchFamily="18" charset="0"/>
                        </a:rPr>
                        <m:t> </m:t>
                      </m:r>
                      <m:r>
                        <a:rPr lang="en-US" sz="2800" b="1" i="1">
                          <a:solidFill>
                            <a:srgbClr val="D4D4D4">
                              <a:alpha val="50000"/>
                            </a:srgbClr>
                          </a:solidFill>
                          <a:latin typeface="Cambria Math" panose="02040503050406030204" pitchFamily="18" charset="0"/>
                        </a:rPr>
                        <m:t>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nary>
                    </m:oMath>
                  </m:oMathPara>
                </a14:m>
                <a:endParaRPr lang="en-US" sz="2800" b="1" i="1" dirty="0">
                  <a:solidFill>
                    <a:srgbClr val="D4D4D4"/>
                  </a:solidFill>
                  <a:latin typeface="Cambria Math" panose="02040503050406030204" pitchFamily="18" charset="0"/>
                </a:endParaRPr>
              </a:p>
              <a:p>
                <a:pPr marL="0" lvl="1"/>
                <a:endParaRPr lang="en-US" sz="2800"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 − </m:t>
                      </m:r>
                      <m:r>
                        <a:rPr lang="en-US" sz="2800" b="1" i="1" smtClean="0">
                          <a:solidFill>
                            <a:srgbClr val="D4D4D4"/>
                          </a:solidFill>
                          <a:effectLst/>
                          <a:latin typeface="Cambria Math" panose="02040503050406030204" pitchFamily="18" charset="0"/>
                          <a:ea typeface="Cambria Math" panose="02040503050406030204" pitchFamily="18" charset="0"/>
                        </a:rPr>
                        <m:t>𝜶</m:t>
                      </m:r>
                      <m:r>
                        <a:rPr lang="en-US" sz="2800" b="1" i="1" smtClean="0">
                          <a:solidFill>
                            <a:srgbClr val="D4D4D4"/>
                          </a:solidFill>
                          <a:effectLst/>
                          <a:latin typeface="Cambria Math" panose="02040503050406030204" pitchFamily="18" charset="0"/>
                          <a:ea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   </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ea typeface="Cambria Math" panose="02040503050406030204" pitchFamily="18" charset="0"/>
                        </a:rPr>
                        <m:t>𝜶</m:t>
                      </m:r>
                      <m:r>
                        <a:rPr lang="en-US" sz="2800" b="1" i="1">
                          <a:solidFill>
                            <a:srgbClr val="D4D4D4"/>
                          </a:solidFill>
                          <a:latin typeface="Cambria Math" panose="02040503050406030204" pitchFamily="18" charset="0"/>
                          <a:ea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nary>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4460260"/>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33489926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Machine Learning</a:t>
            </a:r>
          </a:p>
        </p:txBody>
      </p:sp>
      <p:sp>
        <p:nvSpPr>
          <p:cNvPr id="5" name="Rectangle: Rounded Corners 4">
            <a:extLst>
              <a:ext uri="{FF2B5EF4-FFF2-40B4-BE49-F238E27FC236}">
                <a16:creationId xmlns:a16="http://schemas.microsoft.com/office/drawing/2014/main" id="{3FBB5DCC-D0E7-4836-9FC3-143D2DD336DF}"/>
              </a:ext>
            </a:extLst>
          </p:cNvPr>
          <p:cNvSpPr/>
          <p:nvPr/>
        </p:nvSpPr>
        <p:spPr>
          <a:xfrm>
            <a:off x="685801" y="2427301"/>
            <a:ext cx="1772184" cy="721212"/>
          </a:xfrm>
          <a:prstGeom prst="roundRect">
            <a:avLst/>
          </a:prstGeom>
          <a:solidFill>
            <a:srgbClr val="FF5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Data</a:t>
            </a:r>
            <a:endParaRPr lang="ar-EG" sz="2800" b="1" dirty="0"/>
          </a:p>
        </p:txBody>
      </p:sp>
      <p:sp>
        <p:nvSpPr>
          <p:cNvPr id="11" name="Rectangle: Rounded Corners 10">
            <a:extLst>
              <a:ext uri="{FF2B5EF4-FFF2-40B4-BE49-F238E27FC236}">
                <a16:creationId xmlns:a16="http://schemas.microsoft.com/office/drawing/2014/main" id="{CDB93CE8-A781-4FA6-86F7-883B44BA0F2D}"/>
              </a:ext>
            </a:extLst>
          </p:cNvPr>
          <p:cNvSpPr/>
          <p:nvPr/>
        </p:nvSpPr>
        <p:spPr>
          <a:xfrm>
            <a:off x="9734011" y="3402483"/>
            <a:ext cx="1772185" cy="721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sz="2800" b="1" dirty="0"/>
              <a:t>Rules</a:t>
            </a:r>
            <a:endParaRPr lang="ar-EG" sz="2800" b="1" dirty="0"/>
          </a:p>
        </p:txBody>
      </p:sp>
      <p:sp>
        <p:nvSpPr>
          <p:cNvPr id="12" name="Rectangle: Rounded Corners 11">
            <a:extLst>
              <a:ext uri="{FF2B5EF4-FFF2-40B4-BE49-F238E27FC236}">
                <a16:creationId xmlns:a16="http://schemas.microsoft.com/office/drawing/2014/main" id="{54D4AD59-CD0F-4E64-ADFB-5F787EE12154}"/>
              </a:ext>
            </a:extLst>
          </p:cNvPr>
          <p:cNvSpPr/>
          <p:nvPr/>
        </p:nvSpPr>
        <p:spPr>
          <a:xfrm>
            <a:off x="685800" y="4374768"/>
            <a:ext cx="1772185" cy="721212"/>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Output</a:t>
            </a:r>
            <a:endParaRPr lang="ar-EG" sz="2800" b="1" dirty="0"/>
          </a:p>
        </p:txBody>
      </p:sp>
      <p:grpSp>
        <p:nvGrpSpPr>
          <p:cNvPr id="22" name="Group 21">
            <a:extLst>
              <a:ext uri="{FF2B5EF4-FFF2-40B4-BE49-F238E27FC236}">
                <a16:creationId xmlns:a16="http://schemas.microsoft.com/office/drawing/2014/main" id="{32C290FB-137A-4066-B66E-2322FC719622}"/>
              </a:ext>
            </a:extLst>
          </p:cNvPr>
          <p:cNvGrpSpPr/>
          <p:nvPr/>
        </p:nvGrpSpPr>
        <p:grpSpPr>
          <a:xfrm>
            <a:off x="3985575" y="1652666"/>
            <a:ext cx="4220846" cy="4220846"/>
            <a:chOff x="3985575" y="1652666"/>
            <a:chExt cx="4220846" cy="4220846"/>
          </a:xfrm>
        </p:grpSpPr>
        <p:sp>
          <p:nvSpPr>
            <p:cNvPr id="33" name="Flowchart: Connector 32">
              <a:extLst>
                <a:ext uri="{FF2B5EF4-FFF2-40B4-BE49-F238E27FC236}">
                  <a16:creationId xmlns:a16="http://schemas.microsoft.com/office/drawing/2014/main" id="{3837A1BD-3905-494A-A656-61F4DFA2230E}"/>
                </a:ext>
              </a:extLst>
            </p:cNvPr>
            <p:cNvSpPr/>
            <p:nvPr/>
          </p:nvSpPr>
          <p:spPr>
            <a:xfrm>
              <a:off x="3985575" y="1652666"/>
              <a:ext cx="4220846" cy="422084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EG"/>
            </a:p>
          </p:txBody>
        </p:sp>
        <p:pic>
          <p:nvPicPr>
            <p:cNvPr id="9" name="Graphic 8" descr="Monitor with solid fill">
              <a:extLst>
                <a:ext uri="{FF2B5EF4-FFF2-40B4-BE49-F238E27FC236}">
                  <a16:creationId xmlns:a16="http://schemas.microsoft.com/office/drawing/2014/main" id="{A8EDEB40-C504-484C-8F9A-EC6FCDF5F1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774" y="1877865"/>
              <a:ext cx="3770448" cy="3770448"/>
            </a:xfrm>
            <a:prstGeom prst="rect">
              <a:avLst/>
            </a:prstGeom>
          </p:spPr>
        </p:pic>
        <p:sp>
          <p:nvSpPr>
            <p:cNvPr id="16" name="TextBox 15">
              <a:extLst>
                <a:ext uri="{FF2B5EF4-FFF2-40B4-BE49-F238E27FC236}">
                  <a16:creationId xmlns:a16="http://schemas.microsoft.com/office/drawing/2014/main" id="{A293ADDD-7B47-4BAA-B6DA-B144CECEAC44}"/>
                </a:ext>
              </a:extLst>
            </p:cNvPr>
            <p:cNvSpPr txBox="1"/>
            <p:nvPr/>
          </p:nvSpPr>
          <p:spPr>
            <a:xfrm>
              <a:off x="5152566" y="5125093"/>
              <a:ext cx="1886863" cy="584775"/>
            </a:xfrm>
            <a:prstGeom prst="rect">
              <a:avLst/>
            </a:prstGeom>
            <a:noFill/>
          </p:spPr>
          <p:txBody>
            <a:bodyPr wrap="none" rtlCol="1">
              <a:spAutoFit/>
            </a:bodyPr>
            <a:lstStyle/>
            <a:p>
              <a:pPr algn="ctr"/>
              <a:r>
                <a:rPr lang="en-US" sz="3200" b="1" dirty="0">
                  <a:solidFill>
                    <a:schemeClr val="bg1">
                      <a:lumMod val="75000"/>
                    </a:schemeClr>
                  </a:solidFill>
                </a:rPr>
                <a:t>Computer</a:t>
              </a:r>
              <a:endParaRPr lang="ar-EG" sz="2000" b="1" dirty="0">
                <a:solidFill>
                  <a:schemeClr val="bg1">
                    <a:lumMod val="75000"/>
                  </a:schemeClr>
                </a:solidFill>
              </a:endParaRPr>
            </a:p>
          </p:txBody>
        </p:sp>
      </p:grpSp>
      <p:cxnSp>
        <p:nvCxnSpPr>
          <p:cNvPr id="25" name="Connector: Curved 24">
            <a:extLst>
              <a:ext uri="{FF2B5EF4-FFF2-40B4-BE49-F238E27FC236}">
                <a16:creationId xmlns:a16="http://schemas.microsoft.com/office/drawing/2014/main" id="{A99390FB-8F9E-4996-BD25-158293D8F434}"/>
              </a:ext>
            </a:extLst>
          </p:cNvPr>
          <p:cNvCxnSpPr>
            <a:cxnSpLocks/>
            <a:stCxn id="5" idx="3"/>
            <a:endCxn id="33" idx="2"/>
          </p:cNvCxnSpPr>
          <p:nvPr/>
        </p:nvCxnSpPr>
        <p:spPr>
          <a:xfrm>
            <a:off x="2457985" y="2787907"/>
            <a:ext cx="1527590" cy="975182"/>
          </a:xfrm>
          <a:prstGeom prst="curvedConnector3">
            <a:avLst/>
          </a:prstGeom>
          <a:ln w="31750" cap="rnd">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2AF1F04F-E61D-4D29-91A8-5B5D02E5B4E3}"/>
              </a:ext>
            </a:extLst>
          </p:cNvPr>
          <p:cNvCxnSpPr>
            <a:cxnSpLocks/>
            <a:stCxn id="12" idx="3"/>
            <a:endCxn id="33" idx="2"/>
          </p:cNvCxnSpPr>
          <p:nvPr/>
        </p:nvCxnSpPr>
        <p:spPr>
          <a:xfrm flipV="1">
            <a:off x="2457985" y="3763089"/>
            <a:ext cx="1527590" cy="972285"/>
          </a:xfrm>
          <a:prstGeom prst="curvedConnector3">
            <a:avLst/>
          </a:prstGeom>
          <a:ln w="31750" cap="rnd">
            <a:solidFill>
              <a:schemeClr val="accent4"/>
            </a:solidFill>
            <a:headEnd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7E4F1847-3964-42AD-B41D-0A32AAA02440}"/>
              </a:ext>
            </a:extLst>
          </p:cNvPr>
          <p:cNvCxnSpPr>
            <a:cxnSpLocks/>
            <a:stCxn id="33" idx="6"/>
            <a:endCxn id="11" idx="1"/>
          </p:cNvCxnSpPr>
          <p:nvPr/>
        </p:nvCxnSpPr>
        <p:spPr>
          <a:xfrm>
            <a:off x="8206421" y="3763089"/>
            <a:ext cx="1527590"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22714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4460260"/>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ea typeface="Cambria Math" panose="02040503050406030204" pitchFamily="18" charset="0"/>
                        </a:rPr>
                        <m:t>⋅</m:t>
                      </m:r>
                      <m:sSub>
                        <m:sSubPr>
                          <m:ctrlPr>
                            <a:rPr lang="en-US" sz="3200" b="1" i="1" smtClean="0">
                              <a:solidFill>
                                <a:srgbClr val="D4D4D4"/>
                              </a:solidFill>
                              <a:effectLst/>
                              <a:latin typeface="Cambria Math" panose="02040503050406030204" pitchFamily="18" charset="0"/>
                            </a:rPr>
                          </m:ctrlPr>
                        </m:sSubPr>
                        <m:e>
                          <m:r>
                            <a:rPr lang="en-US" sz="3200" b="1" i="1" smtClean="0">
                              <a:solidFill>
                                <a:srgbClr val="D4D4D4"/>
                              </a:solidFill>
                              <a:effectLst/>
                              <a:latin typeface="Cambria Math" panose="02040503050406030204" pitchFamily="18" charset="0"/>
                            </a:rPr>
                            <m:t>𝒙</m:t>
                          </m:r>
                        </m:e>
                        <m:sub>
                          <m:r>
                            <a:rPr lang="en-US" sz="3200" b="1" i="1" smtClean="0">
                              <a:solidFill>
                                <a:srgbClr val="D4D4D4"/>
                              </a:solidFill>
                              <a:effectLst/>
                              <a:latin typeface="Cambria Math" panose="02040503050406030204" pitchFamily="18" charset="0"/>
                            </a:rPr>
                            <m:t>𝒊</m:t>
                          </m:r>
                        </m:sub>
                      </m:sSub>
                      <m:r>
                        <a:rPr lang="en-US" sz="3200" b="1" i="1" smtClean="0">
                          <a:solidFill>
                            <a:srgbClr val="D4D4D4"/>
                          </a:solidFill>
                          <a:effectLst/>
                          <a:latin typeface="Cambria Math" panose="02040503050406030204" pitchFamily="18" charset="0"/>
                        </a:rPr>
                        <m:t>+</m:t>
                      </m:r>
                      <m:r>
                        <a:rPr lang="en-US" sz="3200" b="1" i="1" smtClean="0">
                          <a:solidFill>
                            <a:srgbClr val="D4D4D4"/>
                          </a:solidFill>
                          <a:effectLst/>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m:t>
                      </m:r>
                      <m:r>
                        <a:rPr lang="en-US" sz="2800" b="1" i="1" smtClean="0">
                          <a:solidFill>
                            <a:srgbClr val="D4D4D4">
                              <a:alpha val="50000"/>
                            </a:srgbClr>
                          </a:solidFill>
                          <a:latin typeface="Cambria Math" panose="02040503050406030204" pitchFamily="18" charset="0"/>
                        </a:rPr>
                        <m:t> </m:t>
                      </m:r>
                      <m:r>
                        <a:rPr lang="en-US" sz="2800" b="1" i="1">
                          <a:solidFill>
                            <a:srgbClr val="D4D4D4">
                              <a:alpha val="50000"/>
                            </a:srgbClr>
                          </a:solidFill>
                          <a:latin typeface="Cambria Math" panose="02040503050406030204" pitchFamily="18" charset="0"/>
                        </a:rPr>
                        <m:t>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nary>
                    </m:oMath>
                  </m:oMathPara>
                </a14:m>
                <a:endParaRPr lang="en-US" sz="2800" b="1" i="1" dirty="0">
                  <a:solidFill>
                    <a:srgbClr val="D4D4D4"/>
                  </a:solidFill>
                  <a:latin typeface="Cambria Math" panose="02040503050406030204" pitchFamily="18" charset="0"/>
                </a:endParaRPr>
              </a:p>
              <a:p>
                <a:pPr marL="0" lvl="1"/>
                <a:endParaRPr lang="en-US" sz="2800"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 −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ea typeface="Cambria Math" panose="02040503050406030204" pitchFamily="18" charset="0"/>
                            </a:rPr>
                            <m:t>𝜶</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   </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ea typeface="Cambria Math" panose="02040503050406030204" pitchFamily="18" charset="0"/>
                            </a:rPr>
                            <m:t>𝜶</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nary>
                    </m:oMath>
                  </m:oMathPara>
                </a14:m>
                <a:endParaRPr lang="en-US" sz="2800" b="1" i="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4460260"/>
              </a:xfrm>
              <a:prstGeom prst="rect">
                <a:avLst/>
              </a:prstGeom>
              <a:blipFill>
                <a:blip r:embed="rId4"/>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59448223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21948E7-25D5-4454-8D64-0F9B3E5ABF57}"/>
                  </a:ext>
                </a:extLst>
              </p:cNvPr>
              <p:cNvSpPr txBox="1"/>
              <p:nvPr/>
            </p:nvSpPr>
            <p:spPr>
              <a:xfrm>
                <a:off x="685800" y="1371333"/>
                <a:ext cx="10537521" cy="5014258"/>
              </a:xfrm>
              <a:prstGeom prst="rect">
                <a:avLst/>
              </a:prstGeom>
              <a:noFill/>
            </p:spPr>
            <p:txBody>
              <a:bodyPr wrap="square">
                <a:spAutoFit/>
              </a:bodyPr>
              <a:lstStyle/>
              <a:p>
                <a:pPr marL="0" lvl="1"/>
                <a14:m>
                  <m:oMathPara xmlns:m="http://schemas.openxmlformats.org/officeDocument/2006/math">
                    <m:oMathParaPr>
                      <m:jc m:val="centerGroup"/>
                    </m:oMathParaPr>
                    <m:oMath xmlns:m="http://schemas.openxmlformats.org/officeDocument/2006/math">
                      <m:r>
                        <a:rPr lang="en-US" sz="3200" b="1" i="1" smtClean="0">
                          <a:solidFill>
                            <a:srgbClr val="D4D4D4"/>
                          </a:solidFill>
                          <a:effectLst/>
                          <a:latin typeface="Cambria Math" panose="02040503050406030204" pitchFamily="18" charset="0"/>
                        </a:rPr>
                        <m:t>𝑱</m:t>
                      </m:r>
                      <m:d>
                        <m:dPr>
                          <m:ctrlPr>
                            <a:rPr lang="en-US" sz="3200" b="1" i="1" smtClean="0">
                              <a:solidFill>
                                <a:srgbClr val="D4D4D4"/>
                              </a:solidFill>
                              <a:effectLst/>
                              <a:latin typeface="Cambria Math" panose="02040503050406030204" pitchFamily="18" charset="0"/>
                            </a:rPr>
                          </m:ctrlPr>
                        </m:dPr>
                        <m:e>
                          <m:r>
                            <a:rPr lang="en-US" sz="3200" b="1" i="1" smtClean="0">
                              <a:solidFill>
                                <a:srgbClr val="D4D4D4"/>
                              </a:solidFill>
                              <a:effectLst/>
                              <a:latin typeface="Cambria Math" panose="02040503050406030204" pitchFamily="18" charset="0"/>
                            </a:rPr>
                            <m:t>𝒘</m:t>
                          </m:r>
                          <m:r>
                            <a:rPr lang="en-US" sz="3200" b="1" i="1" smtClean="0">
                              <a:solidFill>
                                <a:srgbClr val="D4D4D4"/>
                              </a:solidFill>
                              <a:effectLst/>
                              <a:latin typeface="Cambria Math" panose="02040503050406030204" pitchFamily="18" charset="0"/>
                            </a:rPr>
                            <m:t>, </m:t>
                          </m:r>
                          <m:r>
                            <a:rPr lang="en-US" sz="3200" b="1" i="1" smtClean="0">
                              <a:solidFill>
                                <a:srgbClr val="D4D4D4"/>
                              </a:solidFill>
                              <a:effectLst/>
                              <a:latin typeface="Cambria Math" panose="02040503050406030204" pitchFamily="18" charset="0"/>
                            </a:rPr>
                            <m:t>𝒃</m:t>
                          </m:r>
                        </m:e>
                      </m:d>
                      <m:r>
                        <a:rPr lang="en-US" sz="3200" b="1" i="1" smtClean="0">
                          <a:solidFill>
                            <a:srgbClr val="D4D4D4"/>
                          </a:solidFill>
                          <a:effectLst/>
                          <a:latin typeface="Cambria Math" panose="02040503050406030204" pitchFamily="18" charset="0"/>
                        </a:rPr>
                        <m:t>= </m:t>
                      </m:r>
                      <m:f>
                        <m:fPr>
                          <m:ctrlPr>
                            <a:rPr lang="en-US" sz="3200" b="1" i="1">
                              <a:solidFill>
                                <a:srgbClr val="D4D4D4"/>
                              </a:solidFill>
                              <a:effectLst/>
                              <a:latin typeface="Cambria Math" panose="02040503050406030204" pitchFamily="18" charset="0"/>
                            </a:rPr>
                          </m:ctrlPr>
                        </m:fPr>
                        <m:num>
                          <m:r>
                            <a:rPr lang="en-US" sz="3200" b="1" i="1">
                              <a:solidFill>
                                <a:srgbClr val="D4D4D4"/>
                              </a:solidFill>
                              <a:effectLst/>
                              <a:latin typeface="Cambria Math" panose="02040503050406030204" pitchFamily="18" charset="0"/>
                            </a:rPr>
                            <m:t>𝟏</m:t>
                          </m:r>
                        </m:num>
                        <m:den>
                          <m:r>
                            <a:rPr lang="en-US" sz="3200" b="1" i="1">
                              <a:solidFill>
                                <a:srgbClr val="D4D4D4"/>
                              </a:solidFill>
                              <a:effectLst/>
                              <a:latin typeface="Cambria Math" panose="02040503050406030204" pitchFamily="18" charset="0"/>
                            </a:rPr>
                            <m:t>𝒎</m:t>
                          </m:r>
                        </m:den>
                      </m:f>
                      <m:nary>
                        <m:naryPr>
                          <m:chr m:val="∑"/>
                          <m:ctrlPr>
                            <a:rPr lang="en-US" sz="3200" b="1" i="1">
                              <a:solidFill>
                                <a:srgbClr val="D4D4D4"/>
                              </a:solidFill>
                              <a:effectLst/>
                              <a:latin typeface="Cambria Math" panose="02040503050406030204" pitchFamily="18" charset="0"/>
                            </a:rPr>
                          </m:ctrlPr>
                        </m:naryPr>
                        <m:sub>
                          <m:r>
                            <m:rPr>
                              <m:brk m:alnAt="23"/>
                            </m:rPr>
                            <a:rPr lang="en-US" sz="3200" b="1" i="1">
                              <a:solidFill>
                                <a:srgbClr val="D4D4D4"/>
                              </a:solidFill>
                              <a:effectLst/>
                              <a:latin typeface="Cambria Math" panose="02040503050406030204" pitchFamily="18" charset="0"/>
                            </a:rPr>
                            <m:t>𝒊</m:t>
                          </m:r>
                          <m:r>
                            <a:rPr lang="en-US" sz="3200" b="1" i="1">
                              <a:solidFill>
                                <a:srgbClr val="D4D4D4"/>
                              </a:solidFill>
                              <a:effectLst/>
                              <a:latin typeface="Cambria Math" panose="02040503050406030204" pitchFamily="18" charset="0"/>
                            </a:rPr>
                            <m:t>=</m:t>
                          </m:r>
                          <m:r>
                            <a:rPr lang="en-US" sz="3200" b="1" i="1">
                              <a:solidFill>
                                <a:srgbClr val="D4D4D4"/>
                              </a:solidFill>
                              <a:effectLst/>
                              <a:latin typeface="Cambria Math" panose="02040503050406030204" pitchFamily="18" charset="0"/>
                            </a:rPr>
                            <m:t>𝟎</m:t>
                          </m:r>
                        </m:sub>
                        <m:sup>
                          <m:r>
                            <a:rPr lang="en-US" sz="3200" b="1" i="1">
                              <a:solidFill>
                                <a:srgbClr val="D4D4D4"/>
                              </a:solidFill>
                              <a:effectLst/>
                              <a:latin typeface="Cambria Math" panose="02040503050406030204" pitchFamily="18" charset="0"/>
                            </a:rPr>
                            <m:t>𝒎</m:t>
                          </m:r>
                        </m:sup>
                        <m:e>
                          <m:f>
                            <m:fPr>
                              <m:ctrlPr>
                                <a:rPr lang="en-US" sz="3200" b="1" i="1">
                                  <a:solidFill>
                                    <a:srgbClr val="D4D4D4"/>
                                  </a:solidFill>
                                  <a:effectLst/>
                                  <a:latin typeface="Cambria Math" panose="02040503050406030204" pitchFamily="18" charset="0"/>
                                </a:rPr>
                              </m:ctrlPr>
                            </m:fPr>
                            <m:num>
                              <m:sSup>
                                <m:sSupPr>
                                  <m:ctrlPr>
                                    <a:rPr lang="en-US" sz="3200" b="1" i="1">
                                      <a:solidFill>
                                        <a:srgbClr val="D4D4D4"/>
                                      </a:solidFill>
                                      <a:effectLst/>
                                      <a:latin typeface="Cambria Math" panose="02040503050406030204" pitchFamily="18" charset="0"/>
                                    </a:rPr>
                                  </m:ctrlPr>
                                </m:sSupPr>
                                <m:e>
                                  <m:d>
                                    <m:dPr>
                                      <m:ctrlPr>
                                        <a:rPr lang="en-US" sz="3200" b="1" i="1">
                                          <a:solidFill>
                                            <a:srgbClr val="D4D4D4"/>
                                          </a:solidFill>
                                          <a:effectLst/>
                                          <a:latin typeface="Cambria Math" panose="02040503050406030204" pitchFamily="18" charset="0"/>
                                        </a:rPr>
                                      </m:ctrlPr>
                                    </m:dPr>
                                    <m:e>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𝒚</m:t>
                                          </m:r>
                                        </m:e>
                                        <m:sub>
                                          <m:r>
                                            <a:rPr lang="en-US" sz="3200" b="1" i="1">
                                              <a:solidFill>
                                                <a:srgbClr val="D4D4D4"/>
                                              </a:solidFill>
                                              <a:latin typeface="Cambria Math" panose="02040503050406030204" pitchFamily="18" charset="0"/>
                                            </a:rPr>
                                            <m:t>𝒊</m:t>
                                          </m:r>
                                        </m:sub>
                                      </m:sSub>
                                    </m:e>
                                  </m:d>
                                </m:e>
                                <m:sup>
                                  <m:r>
                                    <a:rPr lang="en-US" sz="3200" b="1" i="1">
                                      <a:solidFill>
                                        <a:srgbClr val="D4D4D4"/>
                                      </a:solidFill>
                                      <a:effectLst/>
                                      <a:latin typeface="Cambria Math" panose="02040503050406030204" pitchFamily="18" charset="0"/>
                                    </a:rPr>
                                    <m:t>𝟐</m:t>
                                  </m:r>
                                </m:sup>
                              </m:sSup>
                            </m:num>
                            <m:den>
                              <m:r>
                                <a:rPr lang="en-US" sz="3200" b="1" i="1">
                                  <a:solidFill>
                                    <a:srgbClr val="D4D4D4"/>
                                  </a:solidFill>
                                  <a:effectLst/>
                                  <a:latin typeface="Cambria Math" panose="02040503050406030204" pitchFamily="18" charset="0"/>
                                </a:rPr>
                                <m:t>𝟐</m:t>
                              </m:r>
                            </m:den>
                          </m:f>
                        </m:e>
                      </m:nary>
                      <m:r>
                        <a:rPr lang="en-US" sz="3200" b="1" i="1" smtClean="0">
                          <a:solidFill>
                            <a:srgbClr val="D4D4D4"/>
                          </a:solidFill>
                          <a:effectLst/>
                          <a:latin typeface="Cambria Math" panose="02040503050406030204" pitchFamily="18" charset="0"/>
                        </a:rPr>
                        <m:t>,  </m:t>
                      </m:r>
                      <m:sSub>
                        <m:sSubPr>
                          <m:ctrlPr>
                            <a:rPr lang="en-US" sz="3200" b="1" i="1">
                              <a:solidFill>
                                <a:srgbClr val="D4D4D4"/>
                              </a:solidFill>
                              <a:latin typeface="Cambria Math" panose="02040503050406030204" pitchFamily="18" charset="0"/>
                            </a:rPr>
                          </m:ctrlPr>
                        </m:sSubPr>
                        <m:e>
                          <m:acc>
                            <m:accPr>
                              <m:chr m:val="̂"/>
                              <m:ctrlPr>
                                <a:rPr lang="en-US" sz="3200" b="1" i="1">
                                  <a:solidFill>
                                    <a:srgbClr val="D4D4D4"/>
                                  </a:solidFill>
                                  <a:latin typeface="Cambria Math" panose="02040503050406030204" pitchFamily="18" charset="0"/>
                                </a:rPr>
                              </m:ctrlPr>
                            </m:accPr>
                            <m:e>
                              <m:r>
                                <a:rPr lang="en-US" sz="3200" b="1" i="1">
                                  <a:solidFill>
                                    <a:srgbClr val="D4D4D4"/>
                                  </a:solidFill>
                                  <a:latin typeface="Cambria Math" panose="02040503050406030204" pitchFamily="18" charset="0"/>
                                </a:rPr>
                                <m:t>𝒚</m:t>
                              </m:r>
                            </m:e>
                          </m:acc>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𝒘</m:t>
                      </m:r>
                      <m:r>
                        <a:rPr lang="en-US" sz="3200" b="1" i="1">
                          <a:solidFill>
                            <a:srgbClr val="D4D4D4"/>
                          </a:solidFill>
                          <a:latin typeface="Cambria Math" panose="02040503050406030204" pitchFamily="18" charset="0"/>
                          <a:ea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𝒙</m:t>
                          </m:r>
                        </m:e>
                        <m:sub>
                          <m:r>
                            <a:rPr lang="en-US" sz="3200" b="1" i="1">
                              <a:solidFill>
                                <a:srgbClr val="D4D4D4"/>
                              </a:solidFill>
                              <a:latin typeface="Cambria Math" panose="02040503050406030204" pitchFamily="18" charset="0"/>
                            </a:rPr>
                            <m:t>𝒊</m:t>
                          </m:r>
                        </m:sub>
                      </m:sSub>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𝒃</m:t>
                      </m:r>
                    </m:oMath>
                  </m:oMathPara>
                </a14:m>
                <a:endParaRPr lang="en-US" sz="3200" b="1" i="1" dirty="0">
                  <a:solidFill>
                    <a:srgbClr val="D4D4D4"/>
                  </a:solidFill>
                  <a:latin typeface="Consolas" panose="020B0609020204030204" pitchFamily="49" charset="0"/>
                </a:endParaRPr>
              </a:p>
              <a:p>
                <a:pPr marL="0" lvl="1"/>
                <a:endParaRPr lang="en-US" sz="1600" b="1" i="1" dirty="0">
                  <a:solidFill>
                    <a:srgbClr val="D4D4D4"/>
                  </a:solidFill>
                  <a:effectLst/>
                  <a:latin typeface="Consolas" panose="020B0609020204030204" pitchFamily="49" charset="0"/>
                </a:endParaRPr>
              </a:p>
              <a:p>
                <a:pPr marL="0" lvl="1"/>
                <a14:m>
                  <m:oMathPara xmlns:m="http://schemas.openxmlformats.org/officeDocument/2006/math">
                    <m:oMathParaPr>
                      <m:jc m:val="centerGroup"/>
                    </m:oMathParaPr>
                    <m:oMath xmlns:m="http://schemas.openxmlformats.org/officeDocument/2006/math">
                      <m:f>
                        <m:fPr>
                          <m:ctrlPr>
                            <a:rPr lang="en-US" sz="2800" b="1" i="1" smtClean="0">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𝒘</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m:t>
                      </m:r>
                      <m:r>
                        <a:rPr lang="en-US" sz="2800" b="1" i="1" smtClean="0">
                          <a:solidFill>
                            <a:srgbClr val="D4D4D4">
                              <a:alpha val="50000"/>
                            </a:srgbClr>
                          </a:solidFill>
                          <a:latin typeface="Cambria Math" panose="02040503050406030204" pitchFamily="18" charset="0"/>
                        </a:rPr>
                        <m:t> </m:t>
                      </m:r>
                      <m:r>
                        <a:rPr lang="en-US" sz="2800" b="1" i="1">
                          <a:solidFill>
                            <a:srgbClr val="D4D4D4">
                              <a:alpha val="50000"/>
                            </a:srgbClr>
                          </a:solidFill>
                          <a:latin typeface="Cambria Math" panose="02040503050406030204" pitchFamily="18" charset="0"/>
                        </a:rPr>
                        <m:t>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𝑱</m:t>
                          </m:r>
                        </m:num>
                        <m:den>
                          <m:r>
                            <a:rPr lang="en-US" sz="2800" b="1" i="1">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den>
                      </m:f>
                      <m:r>
                        <a:rPr lang="en-US" sz="2800" b="1" i="1">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rPr>
                            <m:t>𝟏</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nary>
                    </m:oMath>
                  </m:oMathPara>
                </a14:m>
                <a:endParaRPr lang="en-US" sz="2800" b="1" i="1" dirty="0">
                  <a:solidFill>
                    <a:srgbClr val="D4D4D4"/>
                  </a:solidFill>
                  <a:latin typeface="Cambria Math" panose="02040503050406030204" pitchFamily="18" charset="0"/>
                </a:endParaRPr>
              </a:p>
              <a:p>
                <a:pPr marL="0" lvl="1"/>
                <a:endParaRPr lang="en-US" sz="2800" b="1" i="1" dirty="0">
                  <a:solidFill>
                    <a:srgbClr val="D4D4D4"/>
                  </a:solidFill>
                  <a:latin typeface="Cambria Math" panose="02040503050406030204" pitchFamily="18" charset="0"/>
                </a:endParaRPr>
              </a:p>
              <a:p>
                <a:pPr marL="0" lvl="1"/>
                <a14:m>
                  <m:oMathPara xmlns:m="http://schemas.openxmlformats.org/officeDocument/2006/math">
                    <m:oMathParaPr>
                      <m:jc m:val="centerGroup"/>
                    </m:oMathParaPr>
                    <m:oMath xmlns:m="http://schemas.openxmlformats.org/officeDocument/2006/math">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m:t>
                      </m:r>
                      <m:r>
                        <a:rPr lang="en-US" sz="2800" b="1" i="1" smtClean="0">
                          <a:solidFill>
                            <a:srgbClr val="D4D4D4"/>
                          </a:solidFill>
                          <a:effectLst/>
                          <a:latin typeface="Cambria Math" panose="02040503050406030204" pitchFamily="18" charset="0"/>
                        </a:rPr>
                        <m:t>𝒘</m:t>
                      </m:r>
                      <m:r>
                        <a:rPr lang="en-US" sz="2800" b="1" i="1" smtClean="0">
                          <a:solidFill>
                            <a:srgbClr val="D4D4D4"/>
                          </a:solidFill>
                          <a:effectLst/>
                          <a:latin typeface="Cambria Math" panose="02040503050406030204" pitchFamily="18" charset="0"/>
                        </a:rPr>
                        <m:t> − </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ea typeface="Cambria Math" panose="02040503050406030204" pitchFamily="18" charset="0"/>
                            </a:rPr>
                            <m:t>𝜶</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e>
                      </m:nary>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𝒙</m:t>
                          </m:r>
                        </m:e>
                        <m:sub>
                          <m:r>
                            <a:rPr lang="en-US" sz="2800" b="1" i="1">
                              <a:solidFill>
                                <a:srgbClr val="D4D4D4"/>
                              </a:solidFill>
                              <a:latin typeface="Cambria Math" panose="02040503050406030204" pitchFamily="18" charset="0"/>
                            </a:rPr>
                            <m:t>𝒊</m:t>
                          </m:r>
                        </m:sub>
                      </m:sSub>
                      <m:r>
                        <a:rPr lang="en-US" sz="2800" b="1" i="1" smtClean="0">
                          <a:solidFill>
                            <a:srgbClr val="D4D4D4"/>
                          </a:solidFill>
                          <a:latin typeface="Cambria Math" panose="02040503050406030204" pitchFamily="18" charset="0"/>
                        </a:rPr>
                        <m:t>,   </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r>
                        <a:rPr lang="en-US" sz="2800" b="1" i="1" smtClean="0">
                          <a:solidFill>
                            <a:srgbClr val="D4D4D4"/>
                          </a:solidFill>
                          <a:latin typeface="Cambria Math" panose="02040503050406030204" pitchFamily="18" charset="0"/>
                        </a:rPr>
                        <m:t>𝒃</m:t>
                      </m:r>
                      <m:r>
                        <a:rPr lang="en-US" sz="2800" b="1" i="1" smtClean="0">
                          <a:solidFill>
                            <a:srgbClr val="D4D4D4"/>
                          </a:solidFill>
                          <a:latin typeface="Cambria Math" panose="02040503050406030204" pitchFamily="18" charset="0"/>
                        </a:rPr>
                        <m:t>−</m:t>
                      </m:r>
                      <m:f>
                        <m:fPr>
                          <m:ctrlPr>
                            <a:rPr lang="en-US" sz="2800" b="1" i="1">
                              <a:solidFill>
                                <a:srgbClr val="D4D4D4"/>
                              </a:solidFill>
                              <a:latin typeface="Cambria Math" panose="02040503050406030204" pitchFamily="18" charset="0"/>
                            </a:rPr>
                          </m:ctrlPr>
                        </m:fPr>
                        <m:num>
                          <m:r>
                            <a:rPr lang="en-US" sz="2800" b="1" i="1">
                              <a:solidFill>
                                <a:srgbClr val="D4D4D4"/>
                              </a:solidFill>
                              <a:latin typeface="Cambria Math" panose="02040503050406030204" pitchFamily="18" charset="0"/>
                              <a:ea typeface="Cambria Math" panose="02040503050406030204" pitchFamily="18" charset="0"/>
                            </a:rPr>
                            <m:t>𝜶</m:t>
                          </m:r>
                        </m:num>
                        <m:den>
                          <m:r>
                            <a:rPr lang="en-US" sz="2800" b="1" i="1">
                              <a:solidFill>
                                <a:srgbClr val="D4D4D4"/>
                              </a:solidFill>
                              <a:latin typeface="Cambria Math" panose="02040503050406030204" pitchFamily="18" charset="0"/>
                            </a:rPr>
                            <m:t>𝒎</m:t>
                          </m:r>
                        </m:den>
                      </m:f>
                      <m:nary>
                        <m:naryPr>
                          <m:chr m:val="∑"/>
                          <m:ctrlPr>
                            <a:rPr lang="en-US" sz="2800" b="1" i="1">
                              <a:solidFill>
                                <a:srgbClr val="D4D4D4"/>
                              </a:solidFill>
                              <a:latin typeface="Cambria Math" panose="02040503050406030204" pitchFamily="18" charset="0"/>
                            </a:rPr>
                          </m:ctrlPr>
                        </m:naryPr>
                        <m:sub>
                          <m:r>
                            <m:rPr>
                              <m:brk m:alnAt="23"/>
                            </m:rP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𝟎</m:t>
                          </m:r>
                        </m:sub>
                        <m:sup>
                          <m:r>
                            <a:rPr lang="en-US" sz="2800" b="1" i="1">
                              <a:solidFill>
                                <a:srgbClr val="D4D4D4"/>
                              </a:solidFill>
                              <a:latin typeface="Cambria Math" panose="02040503050406030204" pitchFamily="18" charset="0"/>
                            </a:rPr>
                            <m:t>𝒎</m:t>
                          </m:r>
                        </m:sup>
                        <m:e>
                          <m:d>
                            <m:dPr>
                              <m:ctrlPr>
                                <a:rPr lang="en-US" sz="2800" b="1" i="1">
                                  <a:solidFill>
                                    <a:srgbClr val="D4D4D4"/>
                                  </a:solidFill>
                                  <a:latin typeface="Cambria Math" panose="02040503050406030204" pitchFamily="18" charset="0"/>
                                </a:rPr>
                              </m:ctrlPr>
                            </m:dPr>
                            <m:e>
                              <m:sSub>
                                <m:sSubPr>
                                  <m:ctrlPr>
                                    <a:rPr lang="en-US" sz="2800" b="1" i="1">
                                      <a:solidFill>
                                        <a:srgbClr val="D4D4D4"/>
                                      </a:solidFill>
                                      <a:latin typeface="Cambria Math" panose="02040503050406030204" pitchFamily="18" charset="0"/>
                                    </a:rPr>
                                  </m:ctrlPr>
                                </m:sSubPr>
                                <m:e>
                                  <m:acc>
                                    <m:accPr>
                                      <m:chr m:val="̂"/>
                                      <m:ctrlPr>
                                        <a:rPr lang="en-US" sz="2800" b="1" i="1">
                                          <a:solidFill>
                                            <a:srgbClr val="D4D4D4"/>
                                          </a:solidFill>
                                          <a:latin typeface="Cambria Math" panose="02040503050406030204" pitchFamily="18" charset="0"/>
                                        </a:rPr>
                                      </m:ctrlPr>
                                    </m:accPr>
                                    <m:e>
                                      <m:r>
                                        <a:rPr lang="en-US" sz="2800" b="1" i="1">
                                          <a:solidFill>
                                            <a:srgbClr val="D4D4D4"/>
                                          </a:solidFill>
                                          <a:latin typeface="Cambria Math" panose="02040503050406030204" pitchFamily="18" charset="0"/>
                                        </a:rPr>
                                        <m:t>𝒚</m:t>
                                      </m:r>
                                    </m:e>
                                  </m:acc>
                                </m:e>
                                <m:sub>
                                  <m:r>
                                    <a:rPr lang="en-US" sz="2800" b="1" i="1">
                                      <a:solidFill>
                                        <a:srgbClr val="D4D4D4"/>
                                      </a:solidFill>
                                      <a:latin typeface="Cambria Math" panose="02040503050406030204" pitchFamily="18" charset="0"/>
                                    </a:rPr>
                                    <m:t>𝒊</m:t>
                                  </m:r>
                                </m:sub>
                              </m:sSub>
                              <m:r>
                                <a:rPr lang="en-US" sz="2800" b="1" i="1">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𝒚</m:t>
                                  </m:r>
                                </m:e>
                                <m:sub>
                                  <m:r>
                                    <a:rPr lang="en-US" sz="2800" b="1" i="1">
                                      <a:solidFill>
                                        <a:srgbClr val="D4D4D4"/>
                                      </a:solidFill>
                                      <a:latin typeface="Cambria Math" panose="02040503050406030204" pitchFamily="18" charset="0"/>
                                    </a:rPr>
                                    <m:t>𝒊</m:t>
                                  </m:r>
                                </m:sub>
                              </m:sSub>
                            </m:e>
                          </m:d>
                        </m:e>
                      </m:nary>
                    </m:oMath>
                  </m:oMathPara>
                </a14:m>
                <a:endParaRPr lang="en-US" sz="2800" b="1" i="1" dirty="0">
                  <a:solidFill>
                    <a:srgbClr val="D4D4D4"/>
                  </a:solidFill>
                  <a:latin typeface="Cambria Math" panose="02040503050406030204" pitchFamily="18" charset="0"/>
                </a:endParaRPr>
              </a:p>
              <a:p>
                <a:pPr marL="0" lvl="1" algn="ctr"/>
                <a:r>
                  <a:rPr lang="en-US" sz="3600" b="1" dirty="0">
                    <a:solidFill>
                      <a:srgbClr val="D4D4D4"/>
                    </a:solidFill>
                    <a:latin typeface="Cambria Math" panose="02040503050406030204" pitchFamily="18" charset="0"/>
                  </a:rPr>
                  <a:t>Then repeat…</a:t>
                </a:r>
                <a:endParaRPr lang="en-US" sz="2800" b="1" dirty="0">
                  <a:solidFill>
                    <a:srgbClr val="D4D4D4"/>
                  </a:solidFill>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D21948E7-25D5-4454-8D64-0F9B3E5ABF57}"/>
                  </a:ext>
                </a:extLst>
              </p:cNvPr>
              <p:cNvSpPr txBox="1">
                <a:spLocks noRot="1" noChangeAspect="1" noMove="1" noResize="1" noEditPoints="1" noAdjustHandles="1" noChangeArrowheads="1" noChangeShapeType="1" noTextEdit="1"/>
              </p:cNvSpPr>
              <p:nvPr/>
            </p:nvSpPr>
            <p:spPr>
              <a:xfrm>
                <a:off x="685800" y="1371333"/>
                <a:ext cx="10537521" cy="5014258"/>
              </a:xfrm>
              <a:prstGeom prst="rect">
                <a:avLst/>
              </a:prstGeom>
              <a:blipFill>
                <a:blip r:embed="rId4"/>
                <a:stretch>
                  <a:fillRect b="-3645"/>
                </a:stretch>
              </a:blipFill>
            </p:spPr>
            <p:txBody>
              <a:bodyPr/>
              <a:lstStyle/>
              <a:p>
                <a:r>
                  <a:rPr lang="ar-EG">
                    <a:noFill/>
                  </a:rPr>
                  <a:t> </a:t>
                </a:r>
              </a:p>
            </p:txBody>
          </p:sp>
        </mc:Fallback>
      </mc:AlternateContent>
    </p:spTree>
    <p:extLst>
      <p:ext uri="{BB962C8B-B14F-4D97-AF65-F5344CB8AC3E}">
        <p14:creationId xmlns:p14="http://schemas.microsoft.com/office/powerpoint/2010/main" val="339955480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C23A5867-2E8B-41FF-B26F-DE96CA2FDC4A}"/>
                  </a:ext>
                </a:extLst>
              </p:cNvPr>
              <p:cNvSpPr/>
              <p:nvPr/>
            </p:nvSpPr>
            <p:spPr>
              <a:xfrm>
                <a:off x="685800" y="1657317"/>
                <a:ext cx="1772185" cy="759124"/>
              </a:xfrm>
              <a:prstGeom prst="roundRect">
                <a:avLst/>
              </a:prstGeom>
              <a:solidFill>
                <a:srgbClr val="DAA6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sz="4000" b="1" i="1" smtClean="0">
                          <a:solidFill>
                            <a:schemeClr val="bg1"/>
                          </a:solidFill>
                          <a:effectLst>
                            <a:outerShdw blurRad="38100" dist="38100" dir="2700000" algn="tl">
                              <a:srgbClr val="000000">
                                <a:alpha val="43137"/>
                              </a:srgbClr>
                            </a:outerShdw>
                          </a:effectLst>
                          <a:latin typeface="Cambria Math" panose="02040503050406030204" pitchFamily="18" charset="0"/>
                        </a:rPr>
                        <m:t>𝒙</m:t>
                      </m:r>
                      <m:r>
                        <a:rPr lang="en-US" sz="4000" b="1" i="1" smtClean="0">
                          <a:solidFill>
                            <a:schemeClr val="bg1"/>
                          </a:solidFill>
                          <a:effectLst>
                            <a:outerShdw blurRad="38100" dist="38100" dir="2700000" algn="tl">
                              <a:srgbClr val="000000">
                                <a:alpha val="43137"/>
                              </a:srgbClr>
                            </a:outerShdw>
                          </a:effectLst>
                          <a:latin typeface="Cambria Math" panose="02040503050406030204" pitchFamily="18" charset="0"/>
                        </a:rPr>
                        <m:t>, </m:t>
                      </m:r>
                      <m:r>
                        <a:rPr lang="en-US" sz="4000" b="1" i="1">
                          <a:solidFill>
                            <a:schemeClr val="bg1"/>
                          </a:solidFill>
                          <a:effectLst>
                            <a:outerShdw blurRad="38100" dist="38100" dir="2700000" algn="tl">
                              <a:srgbClr val="000000">
                                <a:alpha val="43137"/>
                              </a:srgbClr>
                            </a:outerShdw>
                          </a:effectLst>
                          <a:latin typeface="Cambria Math" panose="02040503050406030204" pitchFamily="18" charset="0"/>
                        </a:rPr>
                        <m:t>𝒚</m:t>
                      </m:r>
                    </m:oMath>
                  </m:oMathPara>
                </a14:m>
                <a:endParaRPr lang="ar-EG" sz="4000" b="1" i="1" dirty="0">
                  <a:solidFill>
                    <a:schemeClr val="bg1"/>
                  </a:solidFill>
                  <a:effectLst>
                    <a:outerShdw blurRad="38100" dist="38100" dir="2700000" algn="tl">
                      <a:srgbClr val="000000">
                        <a:alpha val="43137"/>
                      </a:srgbClr>
                    </a:outerShdw>
                  </a:effectLst>
                  <a:latin typeface="Cambria Math" panose="02040503050406030204" pitchFamily="18" charset="0"/>
                </a:endParaRPr>
              </a:p>
            </p:txBody>
          </p:sp>
        </mc:Choice>
        <mc:Fallback xmlns="">
          <p:sp>
            <p:nvSpPr>
              <p:cNvPr id="19" name="Rectangle: Rounded Corners 18">
                <a:extLst>
                  <a:ext uri="{FF2B5EF4-FFF2-40B4-BE49-F238E27FC236}">
                    <a16:creationId xmlns:a16="http://schemas.microsoft.com/office/drawing/2014/main" id="{C23A5867-2E8B-41FF-B26F-DE96CA2FDC4A}"/>
                  </a:ext>
                </a:extLst>
              </p:cNvPr>
              <p:cNvSpPr>
                <a:spLocks noRot="1" noChangeAspect="1" noMove="1" noResize="1" noEditPoints="1" noAdjustHandles="1" noChangeArrowheads="1" noChangeShapeType="1" noTextEdit="1"/>
              </p:cNvSpPr>
              <p:nvPr/>
            </p:nvSpPr>
            <p:spPr>
              <a:xfrm>
                <a:off x="685800" y="1657317"/>
                <a:ext cx="1772185" cy="759124"/>
              </a:xfrm>
              <a:prstGeom prst="roundRect">
                <a:avLst/>
              </a:prstGeom>
              <a:blipFill>
                <a:blip r:embed="rId4"/>
                <a:stretch>
                  <a:fillRect/>
                </a:stretch>
              </a:blipFill>
            </p:spPr>
            <p:txBody>
              <a:bodyPr/>
              <a:lstStyle/>
              <a:p>
                <a:r>
                  <a:rPr lang="ar-EG">
                    <a:noFill/>
                  </a:rPr>
                  <a:t> </a:t>
                </a:r>
              </a:p>
            </p:txBody>
          </p:sp>
        </mc:Fallback>
      </mc:AlternateContent>
      <p:cxnSp>
        <p:nvCxnSpPr>
          <p:cNvPr id="23" name="Straight Arrow Connector 22">
            <a:extLst>
              <a:ext uri="{FF2B5EF4-FFF2-40B4-BE49-F238E27FC236}">
                <a16:creationId xmlns:a16="http://schemas.microsoft.com/office/drawing/2014/main" id="{84AC6A2E-E272-4C03-AA12-854C3ACFAACE}"/>
              </a:ext>
            </a:extLst>
          </p:cNvPr>
          <p:cNvCxnSpPr>
            <a:cxnSpLocks/>
            <a:stCxn id="19" idx="3"/>
            <a:endCxn id="25" idx="1"/>
          </p:cNvCxnSpPr>
          <p:nvPr/>
        </p:nvCxnSpPr>
        <p:spPr>
          <a:xfrm>
            <a:off x="2457985" y="2036879"/>
            <a:ext cx="820018" cy="1767"/>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Rounded Corners 24">
                <a:extLst>
                  <a:ext uri="{FF2B5EF4-FFF2-40B4-BE49-F238E27FC236}">
                    <a16:creationId xmlns:a16="http://schemas.microsoft.com/office/drawing/2014/main" id="{26C4A30D-24C3-430C-B695-84F02A78B572}"/>
                  </a:ext>
                </a:extLst>
              </p:cNvPr>
              <p:cNvSpPr/>
              <p:nvPr/>
            </p:nvSpPr>
            <p:spPr>
              <a:xfrm>
                <a:off x="3278003" y="1659084"/>
                <a:ext cx="2474602" cy="759124"/>
              </a:xfrm>
              <a:prstGeom prst="roundRect">
                <a:avLst/>
              </a:prstGeom>
              <a:solidFill>
                <a:srgbClr val="DAA6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acc>
                        <m:accPr>
                          <m:chr m:val="̂"/>
                          <m:ctrlPr>
                            <a:rPr lang="en-US" sz="2800" b="1" i="1" smtClean="0">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2800" b="1" i="1">
                              <a:solidFill>
                                <a:schemeClr val="bg1"/>
                              </a:solidFill>
                              <a:effectLst>
                                <a:outerShdw blurRad="38100" dist="38100" dir="2700000" algn="tl">
                                  <a:srgbClr val="000000">
                                    <a:alpha val="43137"/>
                                  </a:srgbClr>
                                </a:outerShdw>
                              </a:effectLst>
                              <a:latin typeface="Cambria Math" panose="02040503050406030204" pitchFamily="18" charset="0"/>
                            </a:rPr>
                            <m:t>𝒚</m:t>
                          </m:r>
                        </m:e>
                      </m:acc>
                      <m:r>
                        <a:rPr lang="en-US" sz="2800" b="1" i="1" smtClean="0">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800" b="1" i="1" smtClean="0">
                          <a:solidFill>
                            <a:schemeClr val="bg1"/>
                          </a:solidFill>
                          <a:effectLst>
                            <a:outerShdw blurRad="38100" dist="38100" dir="2700000" algn="tl">
                              <a:srgbClr val="000000">
                                <a:alpha val="43137"/>
                              </a:srgbClr>
                            </a:outerShdw>
                          </a:effectLst>
                          <a:latin typeface="Cambria Math" panose="02040503050406030204" pitchFamily="18" charset="0"/>
                        </a:rPr>
                        <m:t>𝒘</m:t>
                      </m:r>
                      <m:r>
                        <a:rPr lang="en-US" sz="2800" b="1"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2800" b="1" i="1" smtClean="0">
                          <a:solidFill>
                            <a:schemeClr val="bg1"/>
                          </a:solidFill>
                          <a:effectLst>
                            <a:outerShdw blurRad="38100" dist="38100" dir="2700000" algn="tl">
                              <a:srgbClr val="000000">
                                <a:alpha val="43137"/>
                              </a:srgbClr>
                            </a:outerShdw>
                          </a:effectLst>
                          <a:latin typeface="Cambria Math" panose="02040503050406030204" pitchFamily="18" charset="0"/>
                        </a:rPr>
                        <m:t>𝒙</m:t>
                      </m:r>
                      <m:r>
                        <a:rPr lang="en-US" sz="2800" b="1" i="1" smtClean="0">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800" b="1" i="1" smtClean="0">
                          <a:solidFill>
                            <a:schemeClr val="bg1"/>
                          </a:solidFill>
                          <a:effectLst>
                            <a:outerShdw blurRad="38100" dist="38100" dir="2700000" algn="tl">
                              <a:srgbClr val="000000">
                                <a:alpha val="43137"/>
                              </a:srgbClr>
                            </a:outerShdw>
                          </a:effectLst>
                          <a:latin typeface="Cambria Math" panose="02040503050406030204" pitchFamily="18" charset="0"/>
                        </a:rPr>
                        <m:t>𝒃</m:t>
                      </m:r>
                    </m:oMath>
                  </m:oMathPara>
                </a14:m>
                <a:endParaRPr lang="ar-EG" sz="2800" b="1" i="1" dirty="0">
                  <a:solidFill>
                    <a:schemeClr val="bg1"/>
                  </a:solidFill>
                  <a:effectLst>
                    <a:outerShdw blurRad="38100" dist="38100" dir="2700000" algn="tl">
                      <a:srgbClr val="000000">
                        <a:alpha val="43137"/>
                      </a:srgbClr>
                    </a:outerShdw>
                  </a:effectLst>
                  <a:latin typeface="Cambria Math" panose="02040503050406030204" pitchFamily="18" charset="0"/>
                </a:endParaRPr>
              </a:p>
            </p:txBody>
          </p:sp>
        </mc:Choice>
        <mc:Fallback xmlns="">
          <p:sp>
            <p:nvSpPr>
              <p:cNvPr id="25" name="Rectangle: Rounded Corners 24">
                <a:extLst>
                  <a:ext uri="{FF2B5EF4-FFF2-40B4-BE49-F238E27FC236}">
                    <a16:creationId xmlns:a16="http://schemas.microsoft.com/office/drawing/2014/main" id="{26C4A30D-24C3-430C-B695-84F02A78B572}"/>
                  </a:ext>
                </a:extLst>
              </p:cNvPr>
              <p:cNvSpPr>
                <a:spLocks noRot="1" noChangeAspect="1" noMove="1" noResize="1" noEditPoints="1" noAdjustHandles="1" noChangeArrowheads="1" noChangeShapeType="1" noTextEdit="1"/>
              </p:cNvSpPr>
              <p:nvPr/>
            </p:nvSpPr>
            <p:spPr>
              <a:xfrm>
                <a:off x="3278003" y="1659084"/>
                <a:ext cx="2474602" cy="759124"/>
              </a:xfrm>
              <a:prstGeom prst="roundRect">
                <a:avLst/>
              </a:prstGeom>
              <a:blipFill>
                <a:blip r:embed="rId5"/>
                <a:stretch>
                  <a:fillRect/>
                </a:stretch>
              </a:blipFill>
            </p:spPr>
            <p:txBody>
              <a:bodyPr/>
              <a:lstStyle/>
              <a:p>
                <a:r>
                  <a:rPr lang="ar-EG">
                    <a:noFill/>
                  </a:rPr>
                  <a:t> </a:t>
                </a:r>
              </a:p>
            </p:txBody>
          </p:sp>
        </mc:Fallback>
      </mc:AlternateContent>
      <p:cxnSp>
        <p:nvCxnSpPr>
          <p:cNvPr id="29" name="Straight Arrow Connector 28">
            <a:extLst>
              <a:ext uri="{FF2B5EF4-FFF2-40B4-BE49-F238E27FC236}">
                <a16:creationId xmlns:a16="http://schemas.microsoft.com/office/drawing/2014/main" id="{D4085097-78D9-4F1F-99D1-3AE0DD4EC99D}"/>
              </a:ext>
            </a:extLst>
          </p:cNvPr>
          <p:cNvCxnSpPr>
            <a:cxnSpLocks/>
            <a:stCxn id="25" idx="3"/>
            <a:endCxn id="31" idx="1"/>
          </p:cNvCxnSpPr>
          <p:nvPr/>
        </p:nvCxnSpPr>
        <p:spPr>
          <a:xfrm>
            <a:off x="5752605" y="2038646"/>
            <a:ext cx="1378818" cy="6205"/>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D542A43B-88BD-420A-A61F-B55F91465872}"/>
                  </a:ext>
                </a:extLst>
              </p:cNvPr>
              <p:cNvSpPr/>
              <p:nvPr/>
            </p:nvSpPr>
            <p:spPr>
              <a:xfrm>
                <a:off x="7131423" y="1495671"/>
                <a:ext cx="4114512" cy="1098359"/>
              </a:xfrm>
              <a:prstGeom prst="roundRect">
                <a:avLst/>
              </a:prstGeom>
              <a:solidFill>
                <a:srgbClr val="DAA6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r>
                        <a:rPr lang="en-US" sz="2400" b="1" i="1" smtClean="0">
                          <a:solidFill>
                            <a:schemeClr val="bg1"/>
                          </a:solidFill>
                          <a:effectLst>
                            <a:outerShdw blurRad="38100" dist="38100" dir="2700000" algn="tl">
                              <a:srgbClr val="000000">
                                <a:alpha val="43137"/>
                              </a:srgbClr>
                            </a:outerShdw>
                          </a:effectLst>
                          <a:latin typeface="Cambria Math" panose="02040503050406030204" pitchFamily="18" charset="0"/>
                        </a:rPr>
                        <m:t>𝑱</m:t>
                      </m:r>
                      <m:d>
                        <m:dPr>
                          <m:ctrlPr>
                            <a:rPr lang="en-US" sz="2400" b="1"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𝒘</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 </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𝒃</m:t>
                          </m:r>
                        </m:e>
                      </m:d>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 </m:t>
                      </m:r>
                      <m:f>
                        <m:f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𝟏</m:t>
                          </m:r>
                        </m:num>
                        <m:den>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𝒎</m:t>
                          </m:r>
                        </m:den>
                      </m:f>
                      <m:nary>
                        <m:naryPr>
                          <m:chr m:val="∑"/>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m:rPr>
                              <m:brk m:alnAt="23"/>
                            </m:r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𝟎</m:t>
                          </m:r>
                        </m:sub>
                        <m:sup>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𝒎</m:t>
                          </m:r>
                        </m:sup>
                        <m:e>
                          <m:f>
                            <m:f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fPr>
                            <m:num>
                              <m:sSup>
                                <m:sSup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pPr>
                                <m:e>
                                  <m:d>
                                    <m:d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dPr>
                                    <m:e>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acc>
                                            <m:accPr>
                                              <m:chr m:val="̂"/>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𝒚</m:t>
                                              </m:r>
                                            </m:e>
                                          </m:acc>
                                        </m:e>
                                        <m: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𝒚</m:t>
                                          </m:r>
                                        </m:e>
                                        <m: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e>
                                  </m:d>
                                </m:e>
                                <m:sup>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𝟐</m:t>
                                  </m:r>
                                </m:sup>
                              </m:sSup>
                            </m:num>
                            <m:den>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𝟐</m:t>
                              </m:r>
                            </m:den>
                          </m:f>
                        </m:e>
                      </m:nary>
                    </m:oMath>
                  </m:oMathPara>
                </a14:m>
                <a:endParaRPr lang="ar-EG" sz="2400" b="1" i="1" dirty="0">
                  <a:solidFill>
                    <a:schemeClr val="bg1"/>
                  </a:solidFill>
                  <a:effectLst>
                    <a:outerShdw blurRad="38100" dist="38100" dir="2700000" algn="tl">
                      <a:srgbClr val="000000">
                        <a:alpha val="43137"/>
                      </a:srgbClr>
                    </a:outerShdw>
                  </a:effectLst>
                  <a:latin typeface="Cambria Math" panose="02040503050406030204" pitchFamily="18" charset="0"/>
                </a:endParaRPr>
              </a:p>
            </p:txBody>
          </p:sp>
        </mc:Choice>
        <mc:Fallback xmlns="">
          <p:sp>
            <p:nvSpPr>
              <p:cNvPr id="31" name="Rectangle: Rounded Corners 30">
                <a:extLst>
                  <a:ext uri="{FF2B5EF4-FFF2-40B4-BE49-F238E27FC236}">
                    <a16:creationId xmlns:a16="http://schemas.microsoft.com/office/drawing/2014/main" id="{D542A43B-88BD-420A-A61F-B55F91465872}"/>
                  </a:ext>
                </a:extLst>
              </p:cNvPr>
              <p:cNvSpPr>
                <a:spLocks noRot="1" noChangeAspect="1" noMove="1" noResize="1" noEditPoints="1" noAdjustHandles="1" noChangeArrowheads="1" noChangeShapeType="1" noTextEdit="1"/>
              </p:cNvSpPr>
              <p:nvPr/>
            </p:nvSpPr>
            <p:spPr>
              <a:xfrm>
                <a:off x="7131423" y="1495671"/>
                <a:ext cx="4114512" cy="1098359"/>
              </a:xfrm>
              <a:prstGeom prst="roundRect">
                <a:avLst/>
              </a:prstGeom>
              <a:blipFill>
                <a:blip r:embed="rId6"/>
                <a:stretch>
                  <a:fillRect b="-1093"/>
                </a:stretch>
              </a:blipFill>
            </p:spPr>
            <p:txBody>
              <a:bodyPr/>
              <a:lstStyle/>
              <a:p>
                <a:r>
                  <a:rPr lang="ar-EG">
                    <a:noFill/>
                  </a:rPr>
                  <a:t> </a:t>
                </a:r>
              </a:p>
            </p:txBody>
          </p:sp>
        </mc:Fallback>
      </mc:AlternateContent>
      <p:cxnSp>
        <p:nvCxnSpPr>
          <p:cNvPr id="40" name="Straight Arrow Connector 39">
            <a:extLst>
              <a:ext uri="{FF2B5EF4-FFF2-40B4-BE49-F238E27FC236}">
                <a16:creationId xmlns:a16="http://schemas.microsoft.com/office/drawing/2014/main" id="{A1CC4C13-E98A-4A7A-A6AA-403E59C10900}"/>
              </a:ext>
            </a:extLst>
          </p:cNvPr>
          <p:cNvCxnSpPr>
            <a:cxnSpLocks/>
            <a:stCxn id="31" idx="2"/>
            <a:endCxn id="43" idx="0"/>
          </p:cNvCxnSpPr>
          <p:nvPr/>
        </p:nvCxnSpPr>
        <p:spPr>
          <a:xfrm>
            <a:off x="9188679" y="2594030"/>
            <a:ext cx="0" cy="1488947"/>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Rounded Corners 42">
                <a:extLst>
                  <a:ext uri="{FF2B5EF4-FFF2-40B4-BE49-F238E27FC236}">
                    <a16:creationId xmlns:a16="http://schemas.microsoft.com/office/drawing/2014/main" id="{D2194611-AB88-409A-8D3B-94F91F88D156}"/>
                  </a:ext>
                </a:extLst>
              </p:cNvPr>
              <p:cNvSpPr/>
              <p:nvPr/>
            </p:nvSpPr>
            <p:spPr>
              <a:xfrm>
                <a:off x="7065171" y="4082977"/>
                <a:ext cx="4247016" cy="2231877"/>
              </a:xfrm>
              <a:prstGeom prst="roundRect">
                <a:avLst/>
              </a:prstGeom>
              <a:solidFill>
                <a:srgbClr val="DAA6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14:m>
                  <m:oMathPara xmlns:m="http://schemas.openxmlformats.org/officeDocument/2006/math">
                    <m:oMathParaPr>
                      <m:jc m:val="centerGroup"/>
                    </m:oMathParaPr>
                    <m:oMath xmlns:m="http://schemas.openxmlformats.org/officeDocument/2006/math">
                      <m:f>
                        <m:fPr>
                          <m:ctrlPr>
                            <a:rPr lang="en-US" sz="2400" b="1" i="1" smtClean="0">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𝑱</m:t>
                          </m:r>
                        </m:num>
                        <m:den>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𝒘</m:t>
                          </m:r>
                        </m:den>
                      </m:f>
                      <m:r>
                        <a:rPr lang="en-US" sz="2400" b="1" i="1" smtClean="0">
                          <a:solidFill>
                            <a:schemeClr val="bg1"/>
                          </a:solidFill>
                          <a:effectLst>
                            <a:outerShdw blurRad="38100" dist="38100" dir="2700000" algn="tl">
                              <a:srgbClr val="000000">
                                <a:alpha val="43137"/>
                              </a:srgbClr>
                            </a:outerShdw>
                          </a:effectLst>
                          <a:latin typeface="Cambria Math" panose="02040503050406030204" pitchFamily="18" charset="0"/>
                        </a:rPr>
                        <m:t>=</m:t>
                      </m:r>
                      <m:f>
                        <m:f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𝟏</m:t>
                          </m:r>
                        </m:num>
                        <m:den>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𝒎</m:t>
                          </m:r>
                        </m:den>
                      </m:f>
                      <m:nary>
                        <m:naryPr>
                          <m:chr m:val="∑"/>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m:rPr>
                              <m:brk m:alnAt="23"/>
                            </m:r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𝟎</m:t>
                          </m:r>
                        </m:sub>
                        <m:sup>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𝒎</m:t>
                          </m:r>
                        </m:sup>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acc>
                                <m:accPr>
                                  <m:chr m:val="̂"/>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𝒚</m:t>
                                  </m:r>
                                </m:e>
                              </m:acc>
                            </m:e>
                            <m: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𝒚</m:t>
                              </m:r>
                            </m:e>
                            <m: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e>
                      </m:nary>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𝒙</m:t>
                          </m:r>
                        </m:e>
                        <m: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oMath>
                  </m:oMathPara>
                </a14:m>
                <a:endParaRPr lang="en-US" sz="2400" b="1" i="1" dirty="0">
                  <a:solidFill>
                    <a:schemeClr val="bg1"/>
                  </a:solidFill>
                  <a:effectLst>
                    <a:outerShdw blurRad="38100" dist="38100" dir="2700000" algn="tl">
                      <a:srgbClr val="000000">
                        <a:alpha val="43137"/>
                      </a:srgbClr>
                    </a:outerShdw>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𝑱</m:t>
                          </m:r>
                        </m:num>
                        <m:den>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𝒃</m:t>
                          </m:r>
                        </m:den>
                      </m:f>
                      <m:r>
                        <a:rPr lang="en-US" sz="2400" b="1" i="1" smtClean="0">
                          <a:solidFill>
                            <a:schemeClr val="bg1"/>
                          </a:solidFill>
                          <a:effectLst>
                            <a:outerShdw blurRad="38100" dist="38100" dir="2700000" algn="tl">
                              <a:srgbClr val="000000">
                                <a:alpha val="43137"/>
                              </a:srgbClr>
                            </a:outerShdw>
                          </a:effectLst>
                          <a:latin typeface="Cambria Math" panose="02040503050406030204" pitchFamily="18" charset="0"/>
                        </a:rPr>
                        <m:t>=</m:t>
                      </m:r>
                      <m:f>
                        <m:f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𝟏</m:t>
                          </m:r>
                        </m:num>
                        <m:den>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𝒎</m:t>
                          </m:r>
                        </m:den>
                      </m:f>
                      <m:nary>
                        <m:naryPr>
                          <m:chr m:val="∑"/>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m:rPr>
                              <m:brk m:alnAt="23"/>
                            </m:r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𝟎</m:t>
                          </m:r>
                        </m:sub>
                        <m:sup>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𝒎</m:t>
                          </m:r>
                        </m:sup>
                        <m:e>
                          <m:d>
                            <m:d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dPr>
                            <m:e>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acc>
                                    <m:accPr>
                                      <m:chr m:val="̂"/>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𝒚</m:t>
                                      </m:r>
                                    </m:e>
                                  </m:acc>
                                </m:e>
                                <m: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𝒚</m:t>
                                  </m:r>
                                </m:e>
                                <m:sub>
                                  <m:r>
                                    <a:rPr lang="en-US" sz="24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e>
                          </m:d>
                        </m:e>
                      </m:nary>
                    </m:oMath>
                  </m:oMathPara>
                </a14:m>
                <a:endParaRPr lang="ar-EG" sz="2400" b="1" i="1" dirty="0">
                  <a:solidFill>
                    <a:schemeClr val="bg1"/>
                  </a:solidFill>
                  <a:effectLst>
                    <a:outerShdw blurRad="38100" dist="38100" dir="2700000" algn="tl">
                      <a:srgbClr val="000000">
                        <a:alpha val="43137"/>
                      </a:srgbClr>
                    </a:outerShdw>
                  </a:effectLst>
                  <a:latin typeface="Cambria Math" panose="02040503050406030204" pitchFamily="18" charset="0"/>
                </a:endParaRPr>
              </a:p>
            </p:txBody>
          </p:sp>
        </mc:Choice>
        <mc:Fallback xmlns="">
          <p:sp>
            <p:nvSpPr>
              <p:cNvPr id="43" name="Rectangle: Rounded Corners 42">
                <a:extLst>
                  <a:ext uri="{FF2B5EF4-FFF2-40B4-BE49-F238E27FC236}">
                    <a16:creationId xmlns:a16="http://schemas.microsoft.com/office/drawing/2014/main" id="{D2194611-AB88-409A-8D3B-94F91F88D156}"/>
                  </a:ext>
                </a:extLst>
              </p:cNvPr>
              <p:cNvSpPr>
                <a:spLocks noRot="1" noChangeAspect="1" noMove="1" noResize="1" noEditPoints="1" noAdjustHandles="1" noChangeArrowheads="1" noChangeShapeType="1" noTextEdit="1"/>
              </p:cNvSpPr>
              <p:nvPr/>
            </p:nvSpPr>
            <p:spPr>
              <a:xfrm>
                <a:off x="7065171" y="4082977"/>
                <a:ext cx="4247016" cy="2231877"/>
              </a:xfrm>
              <a:prstGeom prst="roundRect">
                <a:avLst/>
              </a:prstGeom>
              <a:blipFill>
                <a:blip r:embed="rId7"/>
                <a:stretch>
                  <a:fillRect/>
                </a:stretch>
              </a:blipFill>
            </p:spPr>
            <p:txBody>
              <a:bodyPr/>
              <a:lstStyle/>
              <a:p>
                <a:r>
                  <a:rPr lang="ar-EG">
                    <a:noFill/>
                  </a:rPr>
                  <a:t> </a:t>
                </a:r>
              </a:p>
            </p:txBody>
          </p:sp>
        </mc:Fallback>
      </mc:AlternateContent>
      <p:cxnSp>
        <p:nvCxnSpPr>
          <p:cNvPr id="72" name="Straight Arrow Connector 71">
            <a:extLst>
              <a:ext uri="{FF2B5EF4-FFF2-40B4-BE49-F238E27FC236}">
                <a16:creationId xmlns:a16="http://schemas.microsoft.com/office/drawing/2014/main" id="{F6A3ED25-D0F6-47A9-8B79-A24AE1AB9ABA}"/>
              </a:ext>
            </a:extLst>
          </p:cNvPr>
          <p:cNvCxnSpPr>
            <a:cxnSpLocks/>
            <a:stCxn id="43" idx="1"/>
            <a:endCxn id="75" idx="3"/>
          </p:cNvCxnSpPr>
          <p:nvPr/>
        </p:nvCxnSpPr>
        <p:spPr>
          <a:xfrm flipH="1">
            <a:off x="6351464" y="5198916"/>
            <a:ext cx="713707"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Rectangle: Rounded Corners 74">
                <a:extLst>
                  <a:ext uri="{FF2B5EF4-FFF2-40B4-BE49-F238E27FC236}">
                    <a16:creationId xmlns:a16="http://schemas.microsoft.com/office/drawing/2014/main" id="{20D122BE-F2C9-4E6B-8AA1-2D9A3819719A}"/>
                  </a:ext>
                </a:extLst>
              </p:cNvPr>
              <p:cNvSpPr/>
              <p:nvPr/>
            </p:nvSpPr>
            <p:spPr>
              <a:xfrm>
                <a:off x="2710399" y="4285017"/>
                <a:ext cx="3641065" cy="1827798"/>
              </a:xfrm>
              <a:prstGeom prst="roundRect">
                <a:avLst/>
              </a:prstGeom>
              <a:solidFill>
                <a:srgbClr val="DAA6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14:m>
                  <m:oMathPara xmlns:m="http://schemas.openxmlformats.org/officeDocument/2006/math">
                    <m:oMathParaPr>
                      <m:jc m:val="centerGroup"/>
                    </m:oMathParaPr>
                    <m:oMath xmlns:m="http://schemas.openxmlformats.org/officeDocument/2006/math">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𝒘</m:t>
                      </m:r>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𝒘</m:t>
                      </m:r>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 − </m:t>
                      </m:r>
                      <m:f>
                        <m:f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2000" b="1"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𝜶</m:t>
                          </m:r>
                        </m:num>
                        <m:den>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𝒎</m:t>
                          </m:r>
                        </m:den>
                      </m:f>
                      <m:nary>
                        <m:naryPr>
                          <m:chr m:val="∑"/>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m:rPr>
                              <m:brk m:alnAt="23"/>
                            </m:r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𝒊</m:t>
                          </m:r>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𝟎</m:t>
                          </m:r>
                        </m:sub>
                        <m:sup>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𝒎</m:t>
                          </m:r>
                        </m:sup>
                        <m:e>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acc>
                                <m:accPr>
                                  <m:chr m:val="̂"/>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𝒚</m:t>
                                  </m:r>
                                </m:e>
                              </m:acc>
                            </m:e>
                            <m: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𝒚</m:t>
                              </m:r>
                            </m:e>
                            <m: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m:t>
                          </m:r>
                        </m:e>
                      </m:nary>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𝒙</m:t>
                          </m:r>
                        </m:e>
                        <m: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oMath>
                  </m:oMathPara>
                </a14:m>
                <a:endParaRPr lang="en-US" sz="2000" b="1" i="1" dirty="0">
                  <a:solidFill>
                    <a:schemeClr val="bg1"/>
                  </a:solidFill>
                  <a:effectLst>
                    <a:outerShdw blurRad="38100" dist="38100" dir="2700000" algn="tl">
                      <a:srgbClr val="000000">
                        <a:alpha val="43137"/>
                      </a:srgbClr>
                    </a:outerShdw>
                  </a:effectLst>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𝒃</m:t>
                      </m:r>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𝒃</m:t>
                      </m:r>
                      <m:r>
                        <a:rPr lang="en-US" sz="2000" b="1" i="1" smtClean="0">
                          <a:solidFill>
                            <a:schemeClr val="bg1"/>
                          </a:solidFill>
                          <a:effectLst>
                            <a:outerShdw blurRad="38100" dist="38100" dir="2700000" algn="tl">
                              <a:srgbClr val="000000">
                                <a:alpha val="43137"/>
                              </a:srgbClr>
                            </a:outerShdw>
                          </a:effectLst>
                          <a:latin typeface="Cambria Math" panose="02040503050406030204" pitchFamily="18" charset="0"/>
                        </a:rPr>
                        <m:t>−</m:t>
                      </m:r>
                      <m:f>
                        <m:f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fPr>
                        <m:num>
                          <m:r>
                            <a:rPr lang="en-US" sz="2000" b="1"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𝜶</m:t>
                          </m:r>
                        </m:num>
                        <m:den>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𝒎</m:t>
                          </m:r>
                        </m:den>
                      </m:f>
                      <m:nary>
                        <m:naryPr>
                          <m:chr m:val="∑"/>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naryPr>
                        <m:sub>
                          <m:r>
                            <m:rPr>
                              <m:brk m:alnAt="23"/>
                            </m:r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𝒊</m:t>
                          </m:r>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m:t>
                          </m:r>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𝟎</m:t>
                          </m:r>
                        </m:sub>
                        <m:sup>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𝒎</m:t>
                          </m:r>
                        </m:sup>
                        <m:e>
                          <m:d>
                            <m:d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dPr>
                            <m:e>
                              <m:sSub>
                                <m:sSub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acc>
                                    <m:accPr>
                                      <m:chr m:val="̂"/>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𝒚</m:t>
                                      </m:r>
                                    </m:e>
                                  </m:acc>
                                </m:e>
                                <m: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m:t>
                              </m:r>
                              <m:sSub>
                                <m:sSubPr>
                                  <m:ctrlP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𝒚</m:t>
                                  </m:r>
                                </m:e>
                                <m:sub>
                                  <m:r>
                                    <a:rPr lang="en-US" sz="2000" b="1" i="1">
                                      <a:solidFill>
                                        <a:schemeClr val="bg1"/>
                                      </a:solidFill>
                                      <a:effectLst>
                                        <a:outerShdw blurRad="38100" dist="38100" dir="2700000" algn="tl">
                                          <a:srgbClr val="000000">
                                            <a:alpha val="43137"/>
                                          </a:srgbClr>
                                        </a:outerShdw>
                                      </a:effectLst>
                                      <a:latin typeface="Cambria Math" panose="02040503050406030204" pitchFamily="18" charset="0"/>
                                    </a:rPr>
                                    <m:t>𝒊</m:t>
                                  </m:r>
                                </m:sub>
                              </m:sSub>
                            </m:e>
                          </m:d>
                        </m:e>
                      </m:nary>
                    </m:oMath>
                  </m:oMathPara>
                </a14:m>
                <a:endParaRPr lang="ar-EG" sz="2000" b="1" i="1" dirty="0">
                  <a:solidFill>
                    <a:schemeClr val="bg1"/>
                  </a:solidFill>
                  <a:effectLst>
                    <a:outerShdw blurRad="38100" dist="38100" dir="2700000" algn="tl">
                      <a:srgbClr val="000000">
                        <a:alpha val="43137"/>
                      </a:srgbClr>
                    </a:outerShdw>
                  </a:effectLst>
                  <a:latin typeface="Cambria Math" panose="02040503050406030204" pitchFamily="18" charset="0"/>
                </a:endParaRPr>
              </a:p>
            </p:txBody>
          </p:sp>
        </mc:Choice>
        <mc:Fallback xmlns="">
          <p:sp>
            <p:nvSpPr>
              <p:cNvPr id="75" name="Rectangle: Rounded Corners 74">
                <a:extLst>
                  <a:ext uri="{FF2B5EF4-FFF2-40B4-BE49-F238E27FC236}">
                    <a16:creationId xmlns:a16="http://schemas.microsoft.com/office/drawing/2014/main" id="{20D122BE-F2C9-4E6B-8AA1-2D9A3819719A}"/>
                  </a:ext>
                </a:extLst>
              </p:cNvPr>
              <p:cNvSpPr>
                <a:spLocks noRot="1" noChangeAspect="1" noMove="1" noResize="1" noEditPoints="1" noAdjustHandles="1" noChangeArrowheads="1" noChangeShapeType="1" noTextEdit="1"/>
              </p:cNvSpPr>
              <p:nvPr/>
            </p:nvSpPr>
            <p:spPr>
              <a:xfrm>
                <a:off x="2710399" y="4285017"/>
                <a:ext cx="3641065" cy="1827798"/>
              </a:xfrm>
              <a:prstGeom prst="roundRect">
                <a:avLst/>
              </a:prstGeom>
              <a:blipFill>
                <a:blip r:embed="rId8"/>
                <a:stretch>
                  <a:fillRect/>
                </a:stretch>
              </a:blipFill>
            </p:spPr>
            <p:txBody>
              <a:bodyPr/>
              <a:lstStyle/>
              <a:p>
                <a:r>
                  <a:rPr lang="ar-EG">
                    <a:noFill/>
                  </a:rPr>
                  <a:t> </a:t>
                </a:r>
              </a:p>
            </p:txBody>
          </p:sp>
        </mc:Fallback>
      </mc:AlternateContent>
      <p:cxnSp>
        <p:nvCxnSpPr>
          <p:cNvPr id="83" name="Straight Arrow Connector 82">
            <a:extLst>
              <a:ext uri="{FF2B5EF4-FFF2-40B4-BE49-F238E27FC236}">
                <a16:creationId xmlns:a16="http://schemas.microsoft.com/office/drawing/2014/main" id="{9B7D6983-7162-46C5-8798-3B220BB31639}"/>
              </a:ext>
            </a:extLst>
          </p:cNvPr>
          <p:cNvCxnSpPr>
            <a:cxnSpLocks/>
            <a:stCxn id="75" idx="0"/>
            <a:endCxn id="25" idx="2"/>
          </p:cNvCxnSpPr>
          <p:nvPr/>
        </p:nvCxnSpPr>
        <p:spPr>
          <a:xfrm flipH="1" flipV="1">
            <a:off x="4515304" y="2418208"/>
            <a:ext cx="15628" cy="1866809"/>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628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right)">
                                      <p:cBhvr>
                                        <p:cTn id="39" dur="500"/>
                                        <p:tgtEl>
                                          <p:spTgt spid="7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31" grpId="0" animBg="1"/>
      <p:bldP spid="43" grpId="0" animBg="1"/>
      <p:bldP spid="7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p:sp>
        <p:nvSpPr>
          <p:cNvPr id="18" name="TextBox 17">
            <a:extLst>
              <a:ext uri="{FF2B5EF4-FFF2-40B4-BE49-F238E27FC236}">
                <a16:creationId xmlns:a16="http://schemas.microsoft.com/office/drawing/2014/main" id="{71D49FE0-5DB1-4B24-B27A-D3C473FB0D0C}"/>
              </a:ext>
            </a:extLst>
          </p:cNvPr>
          <p:cNvSpPr txBox="1"/>
          <p:nvPr/>
        </p:nvSpPr>
        <p:spPr>
          <a:xfrm>
            <a:off x="1115162" y="2922034"/>
            <a:ext cx="10134087"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Advantages  and  Disadvantages</a:t>
            </a:r>
          </a:p>
        </p:txBody>
      </p:sp>
    </p:spTree>
    <p:extLst>
      <p:ext uri="{BB962C8B-B14F-4D97-AF65-F5344CB8AC3E}">
        <p14:creationId xmlns:p14="http://schemas.microsoft.com/office/powerpoint/2010/main" val="29289553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Gradient  Descent</a:t>
            </a:r>
          </a:p>
        </p:txBody>
      </p:sp>
      <p:sp>
        <p:nvSpPr>
          <p:cNvPr id="18" name="TextBox 17">
            <a:extLst>
              <a:ext uri="{FF2B5EF4-FFF2-40B4-BE49-F238E27FC236}">
                <a16:creationId xmlns:a16="http://schemas.microsoft.com/office/drawing/2014/main" id="{71D49FE0-5DB1-4B24-B27A-D3C473FB0D0C}"/>
              </a:ext>
            </a:extLst>
          </p:cNvPr>
          <p:cNvSpPr txBox="1"/>
          <p:nvPr/>
        </p:nvSpPr>
        <p:spPr>
          <a:xfrm>
            <a:off x="1115162" y="1371333"/>
            <a:ext cx="10134087" cy="5447645"/>
          </a:xfrm>
          <a:prstGeom prst="rect">
            <a:avLst/>
          </a:prstGeom>
          <a:noFill/>
        </p:spPr>
        <p:txBody>
          <a:bodyPr wrap="square">
            <a:spAutoFit/>
          </a:bodyPr>
          <a:lstStyle/>
          <a:p>
            <a:pPr marL="0" lvl="1">
              <a:spcAft>
                <a:spcPts val="600"/>
              </a:spcAft>
            </a:pPr>
            <a:r>
              <a:rPr lang="en-US" sz="2800" b="1" u="sng" dirty="0">
                <a:solidFill>
                  <a:srgbClr val="D4D4D4"/>
                </a:solidFill>
                <a:latin typeface="Consolas" panose="020B0609020204030204" pitchFamily="49" charset="0"/>
              </a:rPr>
              <a:t>Advantages</a:t>
            </a:r>
            <a:r>
              <a:rPr lang="en-US" sz="2800" b="1" dirty="0">
                <a:solidFill>
                  <a:srgbClr val="D4D4D4"/>
                </a:solidFill>
                <a:latin typeface="Consolas" panose="020B0609020204030204" pitchFamily="49" charset="0"/>
              </a:rPr>
              <a:t>:</a:t>
            </a:r>
          </a:p>
          <a:p>
            <a:pPr marL="342900" lvl="1" indent="-342900">
              <a:spcAft>
                <a:spcPts val="600"/>
              </a:spcAft>
              <a:buFont typeface="Arial" panose="020B0604020202020204" pitchFamily="34" charset="0"/>
              <a:buChar char="•"/>
            </a:pPr>
            <a:r>
              <a:rPr lang="en-US" sz="2800" b="1" dirty="0">
                <a:solidFill>
                  <a:srgbClr val="D4D4D4"/>
                </a:solidFill>
                <a:latin typeface="Consolas" panose="020B0609020204030204" pitchFamily="49" charset="0"/>
              </a:rPr>
              <a:t>Can be used to optimize any differentiable cost function.</a:t>
            </a:r>
          </a:p>
          <a:p>
            <a:pPr marL="342900" lvl="1" indent="-342900">
              <a:spcAft>
                <a:spcPts val="600"/>
              </a:spcAft>
              <a:buFont typeface="Arial" panose="020B0604020202020204" pitchFamily="34" charset="0"/>
              <a:buChar char="•"/>
            </a:pPr>
            <a:r>
              <a:rPr lang="en-US" sz="2800" b="1" dirty="0">
                <a:solidFill>
                  <a:srgbClr val="D4D4D4"/>
                </a:solidFill>
                <a:latin typeface="Consolas" panose="020B0609020204030204" pitchFamily="49" charset="0"/>
              </a:rPr>
              <a:t>Relatively easy to implement and understand.</a:t>
            </a:r>
          </a:p>
          <a:p>
            <a:pPr marL="342900" lvl="1" indent="-342900">
              <a:spcAft>
                <a:spcPts val="600"/>
              </a:spcAft>
              <a:buFont typeface="Arial" panose="020B0604020202020204" pitchFamily="34" charset="0"/>
              <a:buChar char="•"/>
            </a:pPr>
            <a:r>
              <a:rPr lang="en-US" sz="2800" b="1" dirty="0">
                <a:solidFill>
                  <a:srgbClr val="D4D4D4"/>
                </a:solidFill>
                <a:latin typeface="Consolas" panose="020B0609020204030204" pitchFamily="49" charset="0"/>
              </a:rPr>
              <a:t>Can be used for both linear and nonlinear models.</a:t>
            </a:r>
          </a:p>
          <a:p>
            <a:pPr marL="0" lvl="1">
              <a:spcAft>
                <a:spcPts val="600"/>
              </a:spcAft>
            </a:pPr>
            <a:endParaRPr lang="en-US" sz="1600" b="1" dirty="0">
              <a:solidFill>
                <a:srgbClr val="D4D4D4"/>
              </a:solidFill>
              <a:latin typeface="Consolas" panose="020B0609020204030204" pitchFamily="49" charset="0"/>
            </a:endParaRPr>
          </a:p>
          <a:p>
            <a:pPr marL="0" lvl="1">
              <a:spcAft>
                <a:spcPts val="600"/>
              </a:spcAft>
            </a:pPr>
            <a:r>
              <a:rPr lang="en-US" sz="2800" b="1" u="sng" dirty="0">
                <a:solidFill>
                  <a:srgbClr val="D4D4D4"/>
                </a:solidFill>
                <a:latin typeface="Consolas" panose="020B0609020204030204" pitchFamily="49" charset="0"/>
              </a:rPr>
              <a:t>Disadvantages</a:t>
            </a:r>
            <a:r>
              <a:rPr lang="en-US" sz="2800" b="1" dirty="0">
                <a:solidFill>
                  <a:srgbClr val="D4D4D4"/>
                </a:solidFill>
                <a:latin typeface="Consolas" panose="020B0609020204030204" pitchFamily="49" charset="0"/>
              </a:rPr>
              <a:t>:</a:t>
            </a:r>
          </a:p>
          <a:p>
            <a:pPr marL="342900" lvl="1" indent="-342900">
              <a:spcAft>
                <a:spcPts val="600"/>
              </a:spcAft>
              <a:buFont typeface="Arial" panose="020B0604020202020204" pitchFamily="34" charset="0"/>
              <a:buChar char="•"/>
            </a:pPr>
            <a:r>
              <a:rPr lang="en-US" sz="2800" b="1" dirty="0">
                <a:solidFill>
                  <a:srgbClr val="D4D4D4"/>
                </a:solidFill>
                <a:latin typeface="Consolas" panose="020B0609020204030204" pitchFamily="49" charset="0"/>
              </a:rPr>
              <a:t>Requires choosing an appropriate learning rate.</a:t>
            </a:r>
          </a:p>
          <a:p>
            <a:pPr marL="342900" lvl="1" indent="-342900">
              <a:spcAft>
                <a:spcPts val="600"/>
              </a:spcAft>
              <a:buFont typeface="Arial" panose="020B0604020202020204" pitchFamily="34" charset="0"/>
              <a:buChar char="•"/>
            </a:pPr>
            <a:r>
              <a:rPr lang="en-US" sz="2800" b="1" dirty="0">
                <a:solidFill>
                  <a:srgbClr val="D4D4D4"/>
                </a:solidFill>
                <a:latin typeface="Consolas" panose="020B0609020204030204" pitchFamily="49" charset="0"/>
              </a:rPr>
              <a:t>Can get stuck in local minima.</a:t>
            </a:r>
          </a:p>
          <a:p>
            <a:pPr marL="342900" lvl="1" indent="-342900">
              <a:spcAft>
                <a:spcPts val="600"/>
              </a:spcAft>
              <a:buFont typeface="Arial" panose="020B0604020202020204" pitchFamily="34" charset="0"/>
              <a:buChar char="•"/>
            </a:pPr>
            <a:r>
              <a:rPr lang="en-US" sz="2800" b="1" dirty="0">
                <a:solidFill>
                  <a:srgbClr val="D4D4D4"/>
                </a:solidFill>
                <a:latin typeface="Consolas" panose="020B0609020204030204" pitchFamily="49" charset="0"/>
              </a:rPr>
              <a:t>May require a large number of iterations to converge.</a:t>
            </a:r>
          </a:p>
        </p:txBody>
      </p:sp>
    </p:spTree>
    <p:extLst>
      <p:ext uri="{BB962C8B-B14F-4D97-AF65-F5344CB8AC3E}">
        <p14:creationId xmlns:p14="http://schemas.microsoft.com/office/powerpoint/2010/main" val="83283760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7" name="TextBox 6">
            <a:extLst>
              <a:ext uri="{FF2B5EF4-FFF2-40B4-BE49-F238E27FC236}">
                <a16:creationId xmlns:a16="http://schemas.microsoft.com/office/drawing/2014/main" id="{CBFA767B-7170-44B5-86CD-D54CDE0E107C}"/>
              </a:ext>
            </a:extLst>
          </p:cNvPr>
          <p:cNvSpPr txBox="1"/>
          <p:nvPr/>
        </p:nvSpPr>
        <p:spPr>
          <a:xfrm>
            <a:off x="1031007" y="2895328"/>
            <a:ext cx="10129981" cy="2169825"/>
          </a:xfrm>
          <a:prstGeom prst="rect">
            <a:avLst/>
          </a:prstGeom>
          <a:noFill/>
        </p:spPr>
        <p:txBody>
          <a:bodyPr wrap="square">
            <a:spAutoFit/>
          </a:bodyPr>
          <a:lstStyle/>
          <a:p>
            <a:pPr marL="0" lvl="1" algn="ctr">
              <a:lnSpc>
                <a:spcPts val="8071"/>
              </a:lnSpc>
            </a:pPr>
            <a:r>
              <a:rPr lang="en-US" sz="8000" b="1" i="1" spc="-485" dirty="0">
                <a:solidFill>
                  <a:schemeClr val="bg1"/>
                </a:solidFill>
                <a:latin typeface="Georgia" panose="02040502050405020303" pitchFamily="18" charset="0"/>
              </a:rPr>
              <a:t>Normalization &amp; Standardization</a:t>
            </a:r>
            <a:endParaRPr lang="en-US" sz="11500" b="1" i="1" spc="-485" dirty="0">
              <a:solidFill>
                <a:schemeClr val="bg1"/>
              </a:solidFill>
              <a:latin typeface="Georgia" panose="02040502050405020303" pitchFamily="18" charset="0"/>
            </a:endParaRPr>
          </a:p>
        </p:txBody>
      </p:sp>
    </p:spTree>
    <p:extLst>
      <p:ext uri="{BB962C8B-B14F-4D97-AF65-F5344CB8AC3E}">
        <p14:creationId xmlns:p14="http://schemas.microsoft.com/office/powerpoint/2010/main" val="1611844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Normalization</a:t>
            </a:r>
            <a:endParaRPr lang="en-US" sz="9600" b="1" i="1" spc="-485" dirty="0">
              <a:solidFill>
                <a:schemeClr val="bg1"/>
              </a:solidFill>
              <a:latin typeface="Georgia" panose="02040502050405020303" pitchFamily="18" charset="0"/>
            </a:endParaRPr>
          </a:p>
        </p:txBody>
      </p:sp>
      <p:sp>
        <p:nvSpPr>
          <p:cNvPr id="10" name="TextBox 9">
            <a:extLst>
              <a:ext uri="{FF2B5EF4-FFF2-40B4-BE49-F238E27FC236}">
                <a16:creationId xmlns:a16="http://schemas.microsoft.com/office/drawing/2014/main" id="{5619FDC8-521A-41DC-8300-58114C737078}"/>
              </a:ext>
            </a:extLst>
          </p:cNvPr>
          <p:cNvSpPr txBox="1"/>
          <p:nvPr/>
        </p:nvSpPr>
        <p:spPr>
          <a:xfrm>
            <a:off x="685800" y="1542912"/>
            <a:ext cx="10820400" cy="4832092"/>
          </a:xfrm>
          <a:prstGeom prst="rect">
            <a:avLst/>
          </a:prstGeom>
          <a:noFill/>
        </p:spPr>
        <p:txBody>
          <a:bodyPr wrap="square">
            <a:spAutoFit/>
          </a:bodyPr>
          <a:lstStyle/>
          <a:p>
            <a:pPr marL="457200" indent="-457200">
              <a:buFont typeface="Arial" panose="020B0604020202020204" pitchFamily="34" charset="0"/>
              <a:buChar char="•"/>
            </a:pPr>
            <a:r>
              <a:rPr lang="en-US" sz="2800" b="1" u="sng" dirty="0">
                <a:solidFill>
                  <a:srgbClr val="D4D4D4"/>
                </a:solidFill>
                <a:latin typeface="Consolas" panose="020B0609020204030204" pitchFamily="49" charset="0"/>
              </a:rPr>
              <a:t>Normalization</a:t>
            </a:r>
            <a:r>
              <a:rPr lang="en-US" sz="2800" b="1" dirty="0">
                <a:solidFill>
                  <a:srgbClr val="D4D4D4"/>
                </a:solidFill>
                <a:latin typeface="Consolas" panose="020B0609020204030204" pitchFamily="49" charset="0"/>
              </a:rPr>
              <a:t> is the process of scaling the data so that it falls within a specific range, this technique is useful when the range of values in the data varies widely, and the range of values for different features is not known.</a:t>
            </a:r>
            <a:endParaRPr lang="en-US" sz="1400" b="1" dirty="0">
              <a:solidFill>
                <a:srgbClr val="D4D4D4"/>
              </a:solidFill>
              <a:latin typeface="Consolas" panose="020B0609020204030204" pitchFamily="49" charset="0"/>
            </a:endParaRPr>
          </a:p>
          <a:p>
            <a:pPr marL="457200" indent="-457200">
              <a:buFont typeface="Arial" panose="020B0604020202020204" pitchFamily="34" charset="0"/>
              <a:buChar char="•"/>
            </a:pPr>
            <a:r>
              <a:rPr lang="en-US" sz="2800" b="1" u="sng" dirty="0">
                <a:solidFill>
                  <a:srgbClr val="D4D4D4"/>
                </a:solidFill>
                <a:latin typeface="Consolas" panose="020B0609020204030204" pitchFamily="49" charset="0"/>
              </a:rPr>
              <a:t>Normalization</a:t>
            </a:r>
            <a:r>
              <a:rPr lang="en-US" sz="2800" b="1" dirty="0">
                <a:solidFill>
                  <a:srgbClr val="D4D4D4"/>
                </a:solidFill>
                <a:latin typeface="Consolas" panose="020B0609020204030204" pitchFamily="49" charset="0"/>
              </a:rPr>
              <a:t> is beneficial when dealing with algorithms that assume a Gaussian distribution in the input data, such as neural networks, linear regression, and logistic regression. </a:t>
            </a:r>
          </a:p>
          <a:p>
            <a:pPr marL="457200" indent="-457200">
              <a:buFont typeface="Arial" panose="020B0604020202020204" pitchFamily="34" charset="0"/>
              <a:buChar char="•"/>
            </a:pPr>
            <a:r>
              <a:rPr lang="en-US" sz="2800" b="1" u="sng" dirty="0">
                <a:solidFill>
                  <a:srgbClr val="D4D4D4"/>
                </a:solidFill>
                <a:latin typeface="Consolas" panose="020B0609020204030204" pitchFamily="49" charset="0"/>
              </a:rPr>
              <a:t>Normalization</a:t>
            </a:r>
            <a:r>
              <a:rPr lang="en-US" sz="2800" b="1" dirty="0">
                <a:solidFill>
                  <a:srgbClr val="D4D4D4"/>
                </a:solidFill>
                <a:latin typeface="Consolas" panose="020B0609020204030204" pitchFamily="49" charset="0"/>
              </a:rPr>
              <a:t> can also help speed up training and improve the performance of the model.</a:t>
            </a:r>
            <a:endParaRPr lang="ar-EG" sz="28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06034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Normalization</a:t>
            </a:r>
            <a:endParaRPr lang="en-US" sz="9600" b="1" i="1" spc="-485" dirty="0">
              <a:solidFill>
                <a:schemeClr val="bg1"/>
              </a:solidFill>
              <a:latin typeface="Georgia" panose="02040502050405020303" pitchFamily="18" charset="0"/>
            </a:endParaRPr>
          </a:p>
        </p:txBody>
      </p:sp>
      <p:sp>
        <p:nvSpPr>
          <p:cNvPr id="10" name="TextBox 9">
            <a:extLst>
              <a:ext uri="{FF2B5EF4-FFF2-40B4-BE49-F238E27FC236}">
                <a16:creationId xmlns:a16="http://schemas.microsoft.com/office/drawing/2014/main" id="{5619FDC8-521A-41DC-8300-58114C737078}"/>
              </a:ext>
            </a:extLst>
          </p:cNvPr>
          <p:cNvSpPr txBox="1"/>
          <p:nvPr/>
        </p:nvSpPr>
        <p:spPr>
          <a:xfrm>
            <a:off x="685800" y="1542912"/>
            <a:ext cx="10820400" cy="4832092"/>
          </a:xfrm>
          <a:prstGeom prst="rect">
            <a:avLst/>
          </a:prstGeom>
          <a:noFill/>
        </p:spPr>
        <p:txBody>
          <a:bodyPr wrap="square">
            <a:spAutoFit/>
          </a:bodyPr>
          <a:lstStyle/>
          <a:p>
            <a:pPr marL="457200" indent="-457200">
              <a:buFont typeface="Arial" panose="020B0604020202020204" pitchFamily="34" charset="0"/>
              <a:buChar char="•"/>
            </a:pPr>
            <a:r>
              <a:rPr lang="en-US" sz="2800" b="1" u="sng" dirty="0">
                <a:solidFill>
                  <a:srgbClr val="D4D4D4"/>
                </a:solidFill>
                <a:latin typeface="Consolas" panose="020B0609020204030204" pitchFamily="49" charset="0"/>
              </a:rPr>
              <a:t>Normalization</a:t>
            </a:r>
            <a:r>
              <a:rPr lang="en-US" sz="2800" b="1" dirty="0">
                <a:solidFill>
                  <a:srgbClr val="D4D4D4"/>
                </a:solidFill>
                <a:latin typeface="Consolas" panose="020B0609020204030204" pitchFamily="49" charset="0"/>
              </a:rPr>
              <a:t> is the process of scaling the data so that it falls within a specific range, this technique is useful when the range of values in the data varies widely, and the range of values for different features is not known.</a:t>
            </a:r>
            <a:endParaRPr lang="en-US" sz="1400" b="1" dirty="0">
              <a:solidFill>
                <a:srgbClr val="D4D4D4"/>
              </a:solidFill>
              <a:latin typeface="Consolas" panose="020B0609020204030204" pitchFamily="49" charset="0"/>
            </a:endParaRPr>
          </a:p>
          <a:p>
            <a:pPr marL="457200" indent="-457200">
              <a:buFont typeface="Arial" panose="020B0604020202020204" pitchFamily="34" charset="0"/>
              <a:buChar char="•"/>
            </a:pPr>
            <a:r>
              <a:rPr lang="en-US" sz="2800" b="1" u="sng" dirty="0">
                <a:solidFill>
                  <a:srgbClr val="D4D4D4"/>
                </a:solidFill>
                <a:latin typeface="Consolas" panose="020B0609020204030204" pitchFamily="49" charset="0"/>
              </a:rPr>
              <a:t>Normalization</a:t>
            </a:r>
            <a:r>
              <a:rPr lang="en-US" sz="2800" b="1" dirty="0">
                <a:solidFill>
                  <a:srgbClr val="D4D4D4"/>
                </a:solidFill>
                <a:latin typeface="Consolas" panose="020B0609020204030204" pitchFamily="49" charset="0"/>
              </a:rPr>
              <a:t> is beneficial when dealing with algorithms that assume a Gaussian distribution in the input data, such as neural networks, linear regression, and logistic regression.</a:t>
            </a:r>
          </a:p>
          <a:p>
            <a:pPr marL="457200" indent="-457200">
              <a:buFont typeface="Arial" panose="020B0604020202020204" pitchFamily="34" charset="0"/>
              <a:buChar char="•"/>
            </a:pPr>
            <a:r>
              <a:rPr lang="en-US" sz="2800" b="1" u="sng" dirty="0">
                <a:solidFill>
                  <a:srgbClr val="D4D4D4"/>
                </a:solidFill>
                <a:latin typeface="Consolas" panose="020B0609020204030204" pitchFamily="49" charset="0"/>
              </a:rPr>
              <a:t>Normalization</a:t>
            </a:r>
            <a:r>
              <a:rPr lang="en-US" sz="2800" b="1" dirty="0">
                <a:solidFill>
                  <a:srgbClr val="D4D4D4"/>
                </a:solidFill>
                <a:latin typeface="Consolas" panose="020B0609020204030204" pitchFamily="49" charset="0"/>
              </a:rPr>
              <a:t> can also help </a:t>
            </a:r>
            <a:r>
              <a:rPr lang="en-US" sz="2800" b="1" u="sng" dirty="0">
                <a:solidFill>
                  <a:srgbClr val="D4D4D4"/>
                </a:solidFill>
                <a:latin typeface="Consolas" panose="020B0609020204030204" pitchFamily="49" charset="0"/>
              </a:rPr>
              <a:t>speed up training and improve the performance of the model</a:t>
            </a:r>
            <a:r>
              <a:rPr lang="en-US" sz="2800" b="1" dirty="0">
                <a:solidFill>
                  <a:srgbClr val="D4D4D4"/>
                </a:solidFill>
                <a:latin typeface="Consolas" panose="020B0609020204030204" pitchFamily="49" charset="0"/>
              </a:rPr>
              <a:t>.</a:t>
            </a:r>
            <a:endParaRPr lang="ar-EG" sz="28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3627591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Normalization</a:t>
            </a:r>
            <a:endParaRPr lang="en-US" sz="9600" b="1" i="1" spc="-485" dirty="0">
              <a:solidFill>
                <a:schemeClr val="bg1"/>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3838D5-6DA1-410F-9D1E-4C4E7F96CF86}"/>
                  </a:ext>
                </a:extLst>
              </p:cNvPr>
              <p:cNvSpPr txBox="1"/>
              <p:nvPr/>
            </p:nvSpPr>
            <p:spPr>
              <a:xfrm>
                <a:off x="2749505" y="2461908"/>
                <a:ext cx="6692986" cy="193418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en-US" sz="6600" b="1" i="1" smtClean="0">
                              <a:solidFill>
                                <a:srgbClr val="D4D4D4"/>
                              </a:solidFill>
                              <a:latin typeface="Cambria Math" panose="02040503050406030204" pitchFamily="18" charset="0"/>
                            </a:rPr>
                          </m:ctrlPr>
                        </m:sSubPr>
                        <m:e>
                          <m:r>
                            <a:rPr lang="en-US" sz="6600" b="1" i="1" smtClean="0">
                              <a:solidFill>
                                <a:srgbClr val="D4D4D4"/>
                              </a:solidFill>
                              <a:latin typeface="Cambria Math" panose="02040503050406030204" pitchFamily="18" charset="0"/>
                            </a:rPr>
                            <m:t>𝒙</m:t>
                          </m:r>
                        </m:e>
                        <m:sub>
                          <m:r>
                            <a:rPr lang="en-US" sz="6600" b="1" i="1" smtClean="0">
                              <a:solidFill>
                                <a:srgbClr val="D4D4D4"/>
                              </a:solidFill>
                              <a:latin typeface="Cambria Math" panose="02040503050406030204" pitchFamily="18" charset="0"/>
                            </a:rPr>
                            <m:t>𝒏𝒐𝒓𝒎</m:t>
                          </m:r>
                        </m:sub>
                      </m:sSub>
                      <m:r>
                        <a:rPr lang="en-US" sz="6600" b="1" i="1" smtClean="0">
                          <a:solidFill>
                            <a:srgbClr val="D4D4D4"/>
                          </a:solidFill>
                          <a:latin typeface="Cambria Math" panose="02040503050406030204" pitchFamily="18" charset="0"/>
                        </a:rPr>
                        <m:t>=</m:t>
                      </m:r>
                      <m:f>
                        <m:fPr>
                          <m:ctrlPr>
                            <a:rPr lang="en-US" sz="6600" b="1" i="1" smtClean="0">
                              <a:solidFill>
                                <a:srgbClr val="D4D4D4"/>
                              </a:solidFill>
                              <a:latin typeface="Cambria Math" panose="02040503050406030204" pitchFamily="18" charset="0"/>
                            </a:rPr>
                          </m:ctrlPr>
                        </m:fPr>
                        <m:num>
                          <m:r>
                            <a:rPr lang="en-US" sz="6600" b="1" i="1" smtClean="0">
                              <a:solidFill>
                                <a:srgbClr val="D4D4D4"/>
                              </a:solidFill>
                              <a:latin typeface="Cambria Math" panose="02040503050406030204" pitchFamily="18" charset="0"/>
                            </a:rPr>
                            <m:t>𝒙</m:t>
                          </m:r>
                        </m:num>
                        <m:den>
                          <m:r>
                            <a:rPr lang="en-US" sz="6600" b="1" i="1" smtClean="0">
                              <a:solidFill>
                                <a:srgbClr val="D4D4D4"/>
                              </a:solidFill>
                              <a:latin typeface="Cambria Math" panose="02040503050406030204" pitchFamily="18" charset="0"/>
                            </a:rPr>
                            <m:t>𝒎𝒂𝒙</m:t>
                          </m:r>
                          <m:r>
                            <a:rPr lang="en-US" sz="6600" b="1" i="1" smtClean="0">
                              <a:solidFill>
                                <a:srgbClr val="D4D4D4"/>
                              </a:solidFill>
                              <a:latin typeface="Cambria Math" panose="02040503050406030204" pitchFamily="18" charset="0"/>
                            </a:rPr>
                            <m:t>(</m:t>
                          </m:r>
                          <m:r>
                            <a:rPr lang="en-US" sz="6600" b="1" i="1" smtClean="0">
                              <a:solidFill>
                                <a:srgbClr val="D4D4D4"/>
                              </a:solidFill>
                              <a:latin typeface="Cambria Math" panose="02040503050406030204" pitchFamily="18" charset="0"/>
                            </a:rPr>
                            <m:t>𝒙</m:t>
                          </m:r>
                          <m:r>
                            <a:rPr lang="en-US" sz="6600" b="1" i="1" smtClean="0">
                              <a:solidFill>
                                <a:srgbClr val="D4D4D4"/>
                              </a:solidFill>
                              <a:latin typeface="Cambria Math" panose="02040503050406030204" pitchFamily="18" charset="0"/>
                            </a:rPr>
                            <m:t>)</m:t>
                          </m:r>
                        </m:den>
                      </m:f>
                      <m:r>
                        <a:rPr lang="en-US" sz="6600" b="1" i="1" smtClean="0">
                          <a:solidFill>
                            <a:srgbClr val="D4D4D4"/>
                          </a:solidFill>
                          <a:latin typeface="Cambria Math" panose="02040503050406030204" pitchFamily="18" charset="0"/>
                        </a:rPr>
                        <m:t> </m:t>
                      </m:r>
                    </m:oMath>
                  </m:oMathPara>
                </a14:m>
                <a:endParaRPr lang="ar-EG" sz="6600" b="1" dirty="0">
                  <a:solidFill>
                    <a:srgbClr val="D4D4D4"/>
                  </a:solidFill>
                  <a:latin typeface="Consolas" panose="020B0609020204030204" pitchFamily="49" charset="0"/>
                </a:endParaRPr>
              </a:p>
            </p:txBody>
          </p:sp>
        </mc:Choice>
        <mc:Fallback xmlns="">
          <p:sp>
            <p:nvSpPr>
              <p:cNvPr id="2" name="TextBox 1">
                <a:extLst>
                  <a:ext uri="{FF2B5EF4-FFF2-40B4-BE49-F238E27FC236}">
                    <a16:creationId xmlns:a16="http://schemas.microsoft.com/office/drawing/2014/main" id="{0F3838D5-6DA1-410F-9D1E-4C4E7F96CF86}"/>
                  </a:ext>
                </a:extLst>
              </p:cNvPr>
              <p:cNvSpPr txBox="1">
                <a:spLocks noRot="1" noChangeAspect="1" noMove="1" noResize="1" noEditPoints="1" noAdjustHandles="1" noChangeArrowheads="1" noChangeShapeType="1" noTextEdit="1"/>
              </p:cNvSpPr>
              <p:nvPr/>
            </p:nvSpPr>
            <p:spPr>
              <a:xfrm>
                <a:off x="2749505" y="2461908"/>
                <a:ext cx="6692986" cy="1934184"/>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BB8E09-3C0A-437E-A1B8-F778BCBB9E48}"/>
                  </a:ext>
                </a:extLst>
              </p:cNvPr>
              <p:cNvSpPr txBox="1"/>
              <p:nvPr/>
            </p:nvSpPr>
            <p:spPr>
              <a:xfrm>
                <a:off x="1818652" y="4743593"/>
                <a:ext cx="8554691" cy="1077218"/>
              </a:xfrm>
              <a:prstGeom prst="rect">
                <a:avLst/>
              </a:prstGeom>
              <a:noFill/>
            </p:spPr>
            <p:txBody>
              <a:bodyPr wrap="square">
                <a:spAutoFit/>
              </a:bodyPr>
              <a:lstStyle/>
              <a:p>
                <a:r>
                  <a:rPr lang="en-US" sz="3200" b="1" dirty="0">
                    <a:solidFill>
                      <a:srgbClr val="D4D4D4"/>
                    </a:solidFill>
                    <a:latin typeface="Consolas" panose="020B0609020204030204" pitchFamily="49" charset="0"/>
                  </a:rPr>
                  <a:t>If </a:t>
                </a:r>
                <a14:m>
                  <m:oMath xmlns:m="http://schemas.openxmlformats.org/officeDocument/2006/math">
                    <m:r>
                      <a:rPr lang="en-US" sz="3200" b="1" i="1" dirty="0" smtClean="0">
                        <a:solidFill>
                          <a:srgbClr val="D4D4D4"/>
                        </a:solidFill>
                        <a:latin typeface="Cambria Math" panose="02040503050406030204" pitchFamily="18" charset="0"/>
                      </a:rPr>
                      <m:t>𝒙</m:t>
                    </m:r>
                  </m:oMath>
                </a14:m>
                <a:r>
                  <a:rPr lang="en-US" sz="3200" b="1" dirty="0">
                    <a:solidFill>
                      <a:srgbClr val="D4D4D4"/>
                    </a:solidFill>
                    <a:latin typeface="Consolas" panose="020B0609020204030204" pitchFamily="49" charset="0"/>
                  </a:rPr>
                  <a:t> take the range of 0 to </a:t>
                </a:r>
                <a14:m>
                  <m:oMath xmlns:m="http://schemas.openxmlformats.org/officeDocument/2006/math">
                    <m:r>
                      <a:rPr lang="en-US" sz="3200" b="1" i="1" dirty="0" smtClean="0">
                        <a:solidFill>
                          <a:srgbClr val="D4D4D4"/>
                        </a:solidFill>
                        <a:latin typeface="Cambria Math" panose="02040503050406030204" pitchFamily="18" charset="0"/>
                      </a:rPr>
                      <m:t>𝒎𝒂𝒙</m:t>
                    </m:r>
                    <m:r>
                      <a:rPr lang="en-US" sz="3200" b="1" i="1" dirty="0" smtClean="0">
                        <a:solidFill>
                          <a:srgbClr val="D4D4D4"/>
                        </a:solidFill>
                        <a:latin typeface="Cambria Math" panose="02040503050406030204" pitchFamily="18" charset="0"/>
                      </a:rPr>
                      <m:t>(</m:t>
                    </m:r>
                    <m:r>
                      <a:rPr lang="en-US" sz="3200" b="1" i="1" dirty="0" smtClean="0">
                        <a:solidFill>
                          <a:srgbClr val="D4D4D4"/>
                        </a:solidFill>
                        <a:latin typeface="Cambria Math" panose="02040503050406030204" pitchFamily="18" charset="0"/>
                      </a:rPr>
                      <m:t>𝒙</m:t>
                    </m:r>
                    <m:r>
                      <a:rPr lang="en-US" sz="3200" b="1" i="1" dirty="0" smtClean="0">
                        <a:solidFill>
                          <a:srgbClr val="D4D4D4"/>
                        </a:solidFill>
                        <a:latin typeface="Cambria Math" panose="02040503050406030204" pitchFamily="18" charset="0"/>
                      </a:rPr>
                      <m:t>)⁡</m:t>
                    </m:r>
                  </m:oMath>
                </a14:m>
                <a:endParaRPr lang="en-US" sz="3200" b="1" dirty="0">
                  <a:solidFill>
                    <a:srgbClr val="D4D4D4"/>
                  </a:solidFill>
                  <a:latin typeface="Consolas" panose="020B0609020204030204" pitchFamily="49" charset="0"/>
                </a:endParaRPr>
              </a:p>
              <a:p>
                <a14:m>
                  <m:oMath xmlns:m="http://schemas.openxmlformats.org/officeDocument/2006/math">
                    <m:sSub>
                      <m:sSubPr>
                        <m:ctrlPr>
                          <a:rPr lang="en-US" sz="3200" b="1" i="1" dirty="0" smtClean="0">
                            <a:solidFill>
                              <a:srgbClr val="D4D4D4"/>
                            </a:solidFill>
                            <a:latin typeface="Cambria Math" panose="02040503050406030204" pitchFamily="18" charset="0"/>
                          </a:rPr>
                        </m:ctrlPr>
                      </m:sSubPr>
                      <m:e>
                        <m:r>
                          <a:rPr lang="en-US" sz="3200" b="1" i="1" dirty="0" smtClean="0">
                            <a:solidFill>
                              <a:srgbClr val="D4D4D4"/>
                            </a:solidFill>
                            <a:latin typeface="Cambria Math" panose="02040503050406030204" pitchFamily="18" charset="0"/>
                          </a:rPr>
                          <m:t>𝒙</m:t>
                        </m:r>
                      </m:e>
                      <m:sub>
                        <m:r>
                          <a:rPr lang="en-US" sz="3200" b="1" i="1" dirty="0" smtClean="0">
                            <a:solidFill>
                              <a:srgbClr val="D4D4D4"/>
                            </a:solidFill>
                            <a:latin typeface="Cambria Math" panose="02040503050406030204" pitchFamily="18" charset="0"/>
                          </a:rPr>
                          <m:t>𝒏𝒐𝒓𝒎</m:t>
                        </m:r>
                      </m:sub>
                    </m:sSub>
                  </m:oMath>
                </a14:m>
                <a:r>
                  <a:rPr lang="en-US" sz="3200" b="1" dirty="0">
                    <a:solidFill>
                      <a:srgbClr val="D4D4D4"/>
                    </a:solidFill>
                    <a:latin typeface="Consolas" panose="020B0609020204030204" pitchFamily="49" charset="0"/>
                  </a:rPr>
                  <a:t> will take the range of 0 to 1</a:t>
                </a:r>
                <a:endParaRPr lang="ar-EG" sz="3200" dirty="0"/>
              </a:p>
            </p:txBody>
          </p:sp>
        </mc:Choice>
        <mc:Fallback xmlns="">
          <p:sp>
            <p:nvSpPr>
              <p:cNvPr id="9" name="TextBox 8">
                <a:extLst>
                  <a:ext uri="{FF2B5EF4-FFF2-40B4-BE49-F238E27FC236}">
                    <a16:creationId xmlns:a16="http://schemas.microsoft.com/office/drawing/2014/main" id="{65BB8E09-3C0A-437E-A1B8-F778BCBB9E48}"/>
                  </a:ext>
                </a:extLst>
              </p:cNvPr>
              <p:cNvSpPr txBox="1">
                <a:spLocks noRot="1" noChangeAspect="1" noMove="1" noResize="1" noEditPoints="1" noAdjustHandles="1" noChangeArrowheads="1" noChangeShapeType="1" noTextEdit="1"/>
              </p:cNvSpPr>
              <p:nvPr/>
            </p:nvSpPr>
            <p:spPr>
              <a:xfrm>
                <a:off x="1818652" y="4743593"/>
                <a:ext cx="8554691" cy="1077218"/>
              </a:xfrm>
              <a:prstGeom prst="rect">
                <a:avLst/>
              </a:prstGeom>
              <a:blipFill>
                <a:blip r:embed="rId5"/>
                <a:stretch>
                  <a:fillRect l="-1781" t="-7345" b="-17514"/>
                </a:stretch>
              </a:blipFill>
            </p:spPr>
            <p:txBody>
              <a:bodyPr/>
              <a:lstStyle/>
              <a:p>
                <a:r>
                  <a:rPr lang="ar-EG">
                    <a:noFill/>
                  </a:rPr>
                  <a:t> </a:t>
                </a:r>
              </a:p>
            </p:txBody>
          </p:sp>
        </mc:Fallback>
      </mc:AlternateContent>
    </p:spTree>
    <p:extLst>
      <p:ext uri="{BB962C8B-B14F-4D97-AF65-F5344CB8AC3E}">
        <p14:creationId xmlns:p14="http://schemas.microsoft.com/office/powerpoint/2010/main" val="143369670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Normalization</a:t>
            </a:r>
            <a:endParaRPr lang="en-US" sz="9600" b="1" i="1" spc="-485" dirty="0">
              <a:solidFill>
                <a:schemeClr val="bg1"/>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3838D5-6DA1-410F-9D1E-4C4E7F96CF86}"/>
                  </a:ext>
                </a:extLst>
              </p:cNvPr>
              <p:cNvSpPr txBox="1"/>
              <p:nvPr/>
            </p:nvSpPr>
            <p:spPr>
              <a:xfrm>
                <a:off x="826735" y="2371627"/>
                <a:ext cx="10538526" cy="2114746"/>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en-US" sz="6600" b="1" i="1" smtClean="0">
                              <a:solidFill>
                                <a:srgbClr val="D4D4D4"/>
                              </a:solidFill>
                              <a:latin typeface="Cambria Math" panose="02040503050406030204" pitchFamily="18" charset="0"/>
                            </a:rPr>
                          </m:ctrlPr>
                        </m:sSubPr>
                        <m:e>
                          <m:r>
                            <a:rPr lang="en-US" sz="6600" b="1" i="1" smtClean="0">
                              <a:solidFill>
                                <a:srgbClr val="D4D4D4"/>
                              </a:solidFill>
                              <a:latin typeface="Cambria Math" panose="02040503050406030204" pitchFamily="18" charset="0"/>
                            </a:rPr>
                            <m:t>𝒙</m:t>
                          </m:r>
                        </m:e>
                        <m:sub>
                          <m:r>
                            <a:rPr lang="en-US" sz="6600" b="1" i="1" smtClean="0">
                              <a:solidFill>
                                <a:srgbClr val="D4D4D4"/>
                              </a:solidFill>
                              <a:latin typeface="Cambria Math" panose="02040503050406030204" pitchFamily="18" charset="0"/>
                            </a:rPr>
                            <m:t>𝒏𝒐𝒓𝒎</m:t>
                          </m:r>
                        </m:sub>
                      </m:sSub>
                      <m:r>
                        <a:rPr lang="en-US" sz="6600" b="1" i="1" smtClean="0">
                          <a:solidFill>
                            <a:srgbClr val="D4D4D4"/>
                          </a:solidFill>
                          <a:latin typeface="Cambria Math" panose="02040503050406030204" pitchFamily="18" charset="0"/>
                        </a:rPr>
                        <m:t>=</m:t>
                      </m:r>
                      <m:f>
                        <m:fPr>
                          <m:ctrlPr>
                            <a:rPr lang="en-US" sz="6600" b="1" i="1" smtClean="0">
                              <a:solidFill>
                                <a:srgbClr val="D4D4D4"/>
                              </a:solidFill>
                              <a:latin typeface="Cambria Math" panose="02040503050406030204" pitchFamily="18" charset="0"/>
                            </a:rPr>
                          </m:ctrlPr>
                        </m:fPr>
                        <m:num>
                          <m:r>
                            <a:rPr lang="en-US" sz="6600" b="1" i="1" smtClean="0">
                              <a:solidFill>
                                <a:srgbClr val="D4D4D4"/>
                              </a:solidFill>
                              <a:latin typeface="Cambria Math" panose="02040503050406030204" pitchFamily="18" charset="0"/>
                            </a:rPr>
                            <m:t>𝒙</m:t>
                          </m:r>
                          <m:r>
                            <a:rPr lang="en-US" sz="6600" b="1" i="1" smtClean="0">
                              <a:solidFill>
                                <a:srgbClr val="D4D4D4"/>
                              </a:solidFill>
                              <a:latin typeface="Cambria Math" panose="02040503050406030204" pitchFamily="18" charset="0"/>
                            </a:rPr>
                            <m:t>−</m:t>
                          </m:r>
                          <m:r>
                            <a:rPr lang="en-US" sz="6600" b="1" i="1" smtClean="0">
                              <a:solidFill>
                                <a:srgbClr val="D4D4D4"/>
                              </a:solidFill>
                              <a:latin typeface="Cambria Math" panose="02040503050406030204" pitchFamily="18" charset="0"/>
                            </a:rPr>
                            <m:t>𝒎𝒊𝒏</m:t>
                          </m:r>
                          <m:r>
                            <a:rPr lang="en-US" sz="6600" b="1" i="1" smtClean="0">
                              <a:solidFill>
                                <a:srgbClr val="D4D4D4"/>
                              </a:solidFill>
                              <a:latin typeface="Cambria Math" panose="02040503050406030204" pitchFamily="18" charset="0"/>
                            </a:rPr>
                            <m:t>(</m:t>
                          </m:r>
                          <m:r>
                            <a:rPr lang="en-US" sz="6600" b="1" i="1" smtClean="0">
                              <a:solidFill>
                                <a:srgbClr val="D4D4D4"/>
                              </a:solidFill>
                              <a:latin typeface="Cambria Math" panose="02040503050406030204" pitchFamily="18" charset="0"/>
                            </a:rPr>
                            <m:t>𝒙</m:t>
                          </m:r>
                          <m:r>
                            <a:rPr lang="en-US" sz="6600" b="1" i="1" smtClean="0">
                              <a:solidFill>
                                <a:srgbClr val="D4D4D4"/>
                              </a:solidFill>
                              <a:latin typeface="Cambria Math" panose="02040503050406030204" pitchFamily="18" charset="0"/>
                            </a:rPr>
                            <m:t>)</m:t>
                          </m:r>
                        </m:num>
                        <m:den>
                          <m:r>
                            <a:rPr lang="en-US" sz="6600" b="1" i="1" smtClean="0">
                              <a:solidFill>
                                <a:srgbClr val="D4D4D4"/>
                              </a:solidFill>
                              <a:latin typeface="Cambria Math" panose="02040503050406030204" pitchFamily="18" charset="0"/>
                            </a:rPr>
                            <m:t>𝒎𝒂𝒙</m:t>
                          </m:r>
                          <m:d>
                            <m:dPr>
                              <m:ctrlPr>
                                <a:rPr lang="en-US" sz="6600" b="1" i="1" smtClean="0">
                                  <a:solidFill>
                                    <a:srgbClr val="D4D4D4"/>
                                  </a:solidFill>
                                  <a:latin typeface="Cambria Math" panose="02040503050406030204" pitchFamily="18" charset="0"/>
                                </a:rPr>
                              </m:ctrlPr>
                            </m:dPr>
                            <m:e>
                              <m:r>
                                <a:rPr lang="en-US" sz="6600" b="1" i="1" smtClean="0">
                                  <a:solidFill>
                                    <a:srgbClr val="D4D4D4"/>
                                  </a:solidFill>
                                  <a:latin typeface="Cambria Math" panose="02040503050406030204" pitchFamily="18" charset="0"/>
                                </a:rPr>
                                <m:t>𝒙</m:t>
                              </m:r>
                            </m:e>
                          </m:d>
                          <m:r>
                            <a:rPr lang="en-US" sz="6600" b="1" i="1" smtClean="0">
                              <a:solidFill>
                                <a:srgbClr val="D4D4D4"/>
                              </a:solidFill>
                              <a:latin typeface="Cambria Math" panose="02040503050406030204" pitchFamily="18" charset="0"/>
                            </a:rPr>
                            <m:t>−</m:t>
                          </m:r>
                          <m:r>
                            <a:rPr lang="en-US" sz="6600" b="1" i="1" smtClean="0">
                              <a:solidFill>
                                <a:srgbClr val="D4D4D4"/>
                              </a:solidFill>
                              <a:latin typeface="Cambria Math" panose="02040503050406030204" pitchFamily="18" charset="0"/>
                            </a:rPr>
                            <m:t>𝒎𝒊𝒏</m:t>
                          </m:r>
                          <m:r>
                            <a:rPr lang="en-US" sz="6600" b="1" i="1" smtClean="0">
                              <a:solidFill>
                                <a:srgbClr val="D4D4D4"/>
                              </a:solidFill>
                              <a:latin typeface="Cambria Math" panose="02040503050406030204" pitchFamily="18" charset="0"/>
                            </a:rPr>
                            <m:t>(</m:t>
                          </m:r>
                          <m:r>
                            <a:rPr lang="en-US" sz="6600" b="1" i="1" smtClean="0">
                              <a:solidFill>
                                <a:srgbClr val="D4D4D4"/>
                              </a:solidFill>
                              <a:latin typeface="Cambria Math" panose="02040503050406030204" pitchFamily="18" charset="0"/>
                            </a:rPr>
                            <m:t>𝒙</m:t>
                          </m:r>
                          <m:r>
                            <a:rPr lang="en-US" sz="6600" b="1" i="1" smtClean="0">
                              <a:solidFill>
                                <a:srgbClr val="D4D4D4"/>
                              </a:solidFill>
                              <a:latin typeface="Cambria Math" panose="02040503050406030204" pitchFamily="18" charset="0"/>
                            </a:rPr>
                            <m:t>)</m:t>
                          </m:r>
                        </m:den>
                      </m:f>
                      <m:r>
                        <a:rPr lang="en-US" sz="6600" b="1" i="1" smtClean="0">
                          <a:solidFill>
                            <a:srgbClr val="D4D4D4"/>
                          </a:solidFill>
                          <a:latin typeface="Cambria Math" panose="02040503050406030204" pitchFamily="18" charset="0"/>
                        </a:rPr>
                        <m:t> </m:t>
                      </m:r>
                    </m:oMath>
                  </m:oMathPara>
                </a14:m>
                <a:endParaRPr lang="ar-EG" sz="6600" b="1" dirty="0">
                  <a:solidFill>
                    <a:srgbClr val="D4D4D4"/>
                  </a:solidFill>
                  <a:latin typeface="Consolas" panose="020B0609020204030204" pitchFamily="49" charset="0"/>
                </a:endParaRPr>
              </a:p>
            </p:txBody>
          </p:sp>
        </mc:Choice>
        <mc:Fallback xmlns="">
          <p:sp>
            <p:nvSpPr>
              <p:cNvPr id="2" name="TextBox 1">
                <a:extLst>
                  <a:ext uri="{FF2B5EF4-FFF2-40B4-BE49-F238E27FC236}">
                    <a16:creationId xmlns:a16="http://schemas.microsoft.com/office/drawing/2014/main" id="{0F3838D5-6DA1-410F-9D1E-4C4E7F96CF86}"/>
                  </a:ext>
                </a:extLst>
              </p:cNvPr>
              <p:cNvSpPr txBox="1">
                <a:spLocks noRot="1" noChangeAspect="1" noMove="1" noResize="1" noEditPoints="1" noAdjustHandles="1" noChangeArrowheads="1" noChangeShapeType="1" noTextEdit="1"/>
              </p:cNvSpPr>
              <p:nvPr/>
            </p:nvSpPr>
            <p:spPr>
              <a:xfrm>
                <a:off x="826735" y="2371627"/>
                <a:ext cx="10538526" cy="2114746"/>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A27E31-3F4E-465D-9031-2949BF849D60}"/>
                  </a:ext>
                </a:extLst>
              </p:cNvPr>
              <p:cNvSpPr txBox="1"/>
              <p:nvPr/>
            </p:nvSpPr>
            <p:spPr>
              <a:xfrm>
                <a:off x="1979714" y="5063538"/>
                <a:ext cx="8232568" cy="584775"/>
              </a:xfrm>
              <a:prstGeom prst="rect">
                <a:avLst/>
              </a:prstGeom>
              <a:noFill/>
            </p:spPr>
            <p:txBody>
              <a:bodyPr wrap="square">
                <a:spAutoFit/>
              </a:bodyPr>
              <a:lstStyle/>
              <a:p>
                <a14:m>
                  <m:oMath xmlns:m="http://schemas.openxmlformats.org/officeDocument/2006/math">
                    <m:sSub>
                      <m:sSubPr>
                        <m:ctrlPr>
                          <a:rPr lang="en-US" sz="3200" b="1" i="1" dirty="0" smtClean="0">
                            <a:solidFill>
                              <a:srgbClr val="D4D4D4"/>
                            </a:solidFill>
                            <a:latin typeface="Cambria Math" panose="02040503050406030204" pitchFamily="18" charset="0"/>
                          </a:rPr>
                        </m:ctrlPr>
                      </m:sSubPr>
                      <m:e>
                        <m:r>
                          <a:rPr lang="en-US" sz="3200" b="1" i="1" dirty="0" smtClean="0">
                            <a:solidFill>
                              <a:srgbClr val="D4D4D4"/>
                            </a:solidFill>
                            <a:latin typeface="Cambria Math" panose="02040503050406030204" pitchFamily="18" charset="0"/>
                          </a:rPr>
                          <m:t>𝒙</m:t>
                        </m:r>
                      </m:e>
                      <m:sub>
                        <m:r>
                          <a:rPr lang="en-US" sz="3200" b="1" i="1" dirty="0" smtClean="0">
                            <a:solidFill>
                              <a:srgbClr val="D4D4D4"/>
                            </a:solidFill>
                            <a:latin typeface="Cambria Math" panose="02040503050406030204" pitchFamily="18" charset="0"/>
                          </a:rPr>
                          <m:t>𝒏𝒐𝒓𝒎</m:t>
                        </m:r>
                      </m:sub>
                    </m:sSub>
                  </m:oMath>
                </a14:m>
                <a:r>
                  <a:rPr lang="en-US" sz="3200" b="1" dirty="0">
                    <a:solidFill>
                      <a:srgbClr val="D4D4D4"/>
                    </a:solidFill>
                    <a:latin typeface="Consolas" panose="020B0609020204030204" pitchFamily="49" charset="0"/>
                  </a:rPr>
                  <a:t> will take the range of 0 to 1</a:t>
                </a:r>
                <a:endParaRPr lang="ar-EG" sz="3200" dirty="0"/>
              </a:p>
            </p:txBody>
          </p:sp>
        </mc:Choice>
        <mc:Fallback xmlns="">
          <p:sp>
            <p:nvSpPr>
              <p:cNvPr id="7" name="TextBox 6">
                <a:extLst>
                  <a:ext uri="{FF2B5EF4-FFF2-40B4-BE49-F238E27FC236}">
                    <a16:creationId xmlns:a16="http://schemas.microsoft.com/office/drawing/2014/main" id="{BFA27E31-3F4E-465D-9031-2949BF849D60}"/>
                  </a:ext>
                </a:extLst>
              </p:cNvPr>
              <p:cNvSpPr txBox="1">
                <a:spLocks noRot="1" noChangeAspect="1" noMove="1" noResize="1" noEditPoints="1" noAdjustHandles="1" noChangeArrowheads="1" noChangeShapeType="1" noTextEdit="1"/>
              </p:cNvSpPr>
              <p:nvPr/>
            </p:nvSpPr>
            <p:spPr>
              <a:xfrm>
                <a:off x="1979714" y="5063538"/>
                <a:ext cx="8232568" cy="584775"/>
              </a:xfrm>
              <a:prstGeom prst="rect">
                <a:avLst/>
              </a:prstGeom>
              <a:blipFill>
                <a:blip r:embed="rId5"/>
                <a:stretch>
                  <a:fillRect t="-13542" b="-33333"/>
                </a:stretch>
              </a:blipFill>
            </p:spPr>
            <p:txBody>
              <a:bodyPr/>
              <a:lstStyle/>
              <a:p>
                <a:r>
                  <a:rPr lang="ar-EG">
                    <a:noFill/>
                  </a:rPr>
                  <a:t> </a:t>
                </a:r>
              </a:p>
            </p:txBody>
          </p:sp>
        </mc:Fallback>
      </mc:AlternateContent>
    </p:spTree>
    <p:extLst>
      <p:ext uri="{BB962C8B-B14F-4D97-AF65-F5344CB8AC3E}">
        <p14:creationId xmlns:p14="http://schemas.microsoft.com/office/powerpoint/2010/main" val="5278081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Machine Learning</a:t>
            </a:r>
          </a:p>
        </p:txBody>
      </p:sp>
      <p:sp>
        <p:nvSpPr>
          <p:cNvPr id="15" name="TextBox 14">
            <a:extLst>
              <a:ext uri="{FF2B5EF4-FFF2-40B4-BE49-F238E27FC236}">
                <a16:creationId xmlns:a16="http://schemas.microsoft.com/office/drawing/2014/main" id="{FAA35EE1-8D80-4F57-B6C7-61367587EB7C}"/>
              </a:ext>
            </a:extLst>
          </p:cNvPr>
          <p:cNvSpPr txBox="1"/>
          <p:nvPr/>
        </p:nvSpPr>
        <p:spPr>
          <a:xfrm>
            <a:off x="1031007" y="2895328"/>
            <a:ext cx="10129981" cy="1049583"/>
          </a:xfrm>
          <a:prstGeom prst="rect">
            <a:avLst/>
          </a:prstGeom>
          <a:noFill/>
        </p:spPr>
        <p:txBody>
          <a:bodyPr wrap="square">
            <a:spAutoFit/>
          </a:bodyPr>
          <a:lstStyle/>
          <a:p>
            <a:pPr marL="0" lvl="1" algn="ctr">
              <a:lnSpc>
                <a:spcPts val="8071"/>
              </a:lnSpc>
            </a:pPr>
            <a:r>
              <a:rPr lang="en-US" sz="6000" b="1" i="1" spc="-485" dirty="0">
                <a:solidFill>
                  <a:schemeClr val="bg1"/>
                </a:solidFill>
                <a:latin typeface="Georgia" panose="02040502050405020303" pitchFamily="18" charset="0"/>
              </a:rPr>
              <a:t>Types of  Machine Learning</a:t>
            </a:r>
          </a:p>
        </p:txBody>
      </p:sp>
    </p:spTree>
    <p:extLst>
      <p:ext uri="{BB962C8B-B14F-4D97-AF65-F5344CB8AC3E}">
        <p14:creationId xmlns:p14="http://schemas.microsoft.com/office/powerpoint/2010/main" val="316730897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Normalization</a:t>
            </a:r>
            <a:endParaRPr lang="en-US" sz="9600" b="1" i="1" spc="-485" dirty="0">
              <a:solidFill>
                <a:schemeClr val="bg1"/>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3838D5-6DA1-410F-9D1E-4C4E7F96CF86}"/>
                  </a:ext>
                </a:extLst>
              </p:cNvPr>
              <p:cNvSpPr txBox="1"/>
              <p:nvPr/>
            </p:nvSpPr>
            <p:spPr>
              <a:xfrm>
                <a:off x="826735" y="2371627"/>
                <a:ext cx="10538526" cy="193418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en-US" sz="6600" b="1" i="1" smtClean="0">
                              <a:solidFill>
                                <a:srgbClr val="D4D4D4"/>
                              </a:solidFill>
                              <a:latin typeface="Cambria Math" panose="02040503050406030204" pitchFamily="18" charset="0"/>
                            </a:rPr>
                          </m:ctrlPr>
                        </m:sSubPr>
                        <m:e>
                          <m:r>
                            <a:rPr lang="en-US" sz="6600" b="1" i="1" smtClean="0">
                              <a:solidFill>
                                <a:srgbClr val="D4D4D4"/>
                              </a:solidFill>
                              <a:latin typeface="Cambria Math" panose="02040503050406030204" pitchFamily="18" charset="0"/>
                            </a:rPr>
                            <m:t>𝒙</m:t>
                          </m:r>
                        </m:e>
                        <m:sub>
                          <m:r>
                            <a:rPr lang="en-US" sz="6600" b="1" i="1" smtClean="0">
                              <a:solidFill>
                                <a:srgbClr val="D4D4D4"/>
                              </a:solidFill>
                              <a:latin typeface="Cambria Math" panose="02040503050406030204" pitchFamily="18" charset="0"/>
                            </a:rPr>
                            <m:t>𝒏𝒐𝒓𝒎</m:t>
                          </m:r>
                        </m:sub>
                      </m:sSub>
                      <m:r>
                        <a:rPr lang="en-US" sz="6600" b="1" i="1" smtClean="0">
                          <a:solidFill>
                            <a:srgbClr val="D4D4D4"/>
                          </a:solidFill>
                          <a:latin typeface="Cambria Math" panose="02040503050406030204" pitchFamily="18" charset="0"/>
                        </a:rPr>
                        <m:t>=</m:t>
                      </m:r>
                      <m:f>
                        <m:fPr>
                          <m:ctrlPr>
                            <a:rPr lang="en-US" sz="6600" b="1" i="1" smtClean="0">
                              <a:solidFill>
                                <a:srgbClr val="D4D4D4"/>
                              </a:solidFill>
                              <a:latin typeface="Cambria Math" panose="02040503050406030204" pitchFamily="18" charset="0"/>
                            </a:rPr>
                          </m:ctrlPr>
                        </m:fPr>
                        <m:num>
                          <m:r>
                            <a:rPr lang="en-US" sz="6600" b="1" i="1" smtClean="0">
                              <a:solidFill>
                                <a:srgbClr val="D4D4D4"/>
                              </a:solidFill>
                              <a:latin typeface="Cambria Math" panose="02040503050406030204" pitchFamily="18" charset="0"/>
                            </a:rPr>
                            <m:t>𝒙</m:t>
                          </m:r>
                          <m:r>
                            <a:rPr lang="en-US" sz="6600" b="1" i="1" smtClean="0">
                              <a:solidFill>
                                <a:srgbClr val="D4D4D4"/>
                              </a:solidFill>
                              <a:latin typeface="Cambria Math" panose="02040503050406030204" pitchFamily="18" charset="0"/>
                            </a:rPr>
                            <m:t>−</m:t>
                          </m:r>
                          <m:sSub>
                            <m:sSubPr>
                              <m:ctrlPr>
                                <a:rPr lang="en-US" sz="6600" b="1" i="1" smtClean="0">
                                  <a:solidFill>
                                    <a:srgbClr val="D4D4D4"/>
                                  </a:solidFill>
                                  <a:latin typeface="Cambria Math" panose="02040503050406030204" pitchFamily="18" charset="0"/>
                                  <a:ea typeface="Cambria Math" panose="02040503050406030204" pitchFamily="18" charset="0"/>
                                </a:rPr>
                              </m:ctrlPr>
                            </m:sSubPr>
                            <m:e>
                              <m:r>
                                <a:rPr lang="en-US" sz="6600" b="1" i="1" smtClean="0">
                                  <a:solidFill>
                                    <a:srgbClr val="D4D4D4"/>
                                  </a:solidFill>
                                  <a:latin typeface="Cambria Math" panose="02040503050406030204" pitchFamily="18" charset="0"/>
                                  <a:ea typeface="Cambria Math" panose="02040503050406030204" pitchFamily="18" charset="0"/>
                                </a:rPr>
                                <m:t>𝝁</m:t>
                              </m:r>
                            </m:e>
                            <m:sub>
                              <m:r>
                                <a:rPr lang="en-US" sz="6600" b="1" i="1" smtClean="0">
                                  <a:solidFill>
                                    <a:srgbClr val="D4D4D4"/>
                                  </a:solidFill>
                                  <a:latin typeface="Cambria Math" panose="02040503050406030204" pitchFamily="18" charset="0"/>
                                  <a:ea typeface="Cambria Math" panose="02040503050406030204" pitchFamily="18" charset="0"/>
                                </a:rPr>
                                <m:t>𝒙</m:t>
                              </m:r>
                            </m:sub>
                          </m:sSub>
                        </m:num>
                        <m:den>
                          <m:r>
                            <a:rPr lang="en-US" sz="6600" b="1" i="1" smtClean="0">
                              <a:solidFill>
                                <a:srgbClr val="D4D4D4"/>
                              </a:solidFill>
                              <a:latin typeface="Cambria Math" panose="02040503050406030204" pitchFamily="18" charset="0"/>
                            </a:rPr>
                            <m:t>𝒎𝒂𝒙</m:t>
                          </m:r>
                          <m:d>
                            <m:dPr>
                              <m:ctrlPr>
                                <a:rPr lang="en-US" sz="6600" b="1" i="1" smtClean="0">
                                  <a:solidFill>
                                    <a:srgbClr val="D4D4D4"/>
                                  </a:solidFill>
                                  <a:latin typeface="Cambria Math" panose="02040503050406030204" pitchFamily="18" charset="0"/>
                                </a:rPr>
                              </m:ctrlPr>
                            </m:dPr>
                            <m:e>
                              <m:r>
                                <a:rPr lang="en-US" sz="6600" b="1" i="1" smtClean="0">
                                  <a:solidFill>
                                    <a:srgbClr val="D4D4D4"/>
                                  </a:solidFill>
                                  <a:latin typeface="Cambria Math" panose="02040503050406030204" pitchFamily="18" charset="0"/>
                                </a:rPr>
                                <m:t>𝒙</m:t>
                              </m:r>
                            </m:e>
                          </m:d>
                          <m:r>
                            <a:rPr lang="en-US" sz="6600" b="1" i="1" smtClean="0">
                              <a:solidFill>
                                <a:srgbClr val="D4D4D4"/>
                              </a:solidFill>
                              <a:latin typeface="Cambria Math" panose="02040503050406030204" pitchFamily="18" charset="0"/>
                            </a:rPr>
                            <m:t>−</m:t>
                          </m:r>
                          <m:r>
                            <a:rPr lang="en-US" sz="6600" b="1" i="1" smtClean="0">
                              <a:solidFill>
                                <a:srgbClr val="D4D4D4"/>
                              </a:solidFill>
                              <a:latin typeface="Cambria Math" panose="02040503050406030204" pitchFamily="18" charset="0"/>
                            </a:rPr>
                            <m:t>𝒎𝒊𝒏</m:t>
                          </m:r>
                          <m:r>
                            <a:rPr lang="en-US" sz="6600" b="1" i="1" smtClean="0">
                              <a:solidFill>
                                <a:srgbClr val="D4D4D4"/>
                              </a:solidFill>
                              <a:latin typeface="Cambria Math" panose="02040503050406030204" pitchFamily="18" charset="0"/>
                            </a:rPr>
                            <m:t>(</m:t>
                          </m:r>
                          <m:r>
                            <a:rPr lang="en-US" sz="6600" b="1" i="1" smtClean="0">
                              <a:solidFill>
                                <a:srgbClr val="D4D4D4"/>
                              </a:solidFill>
                              <a:latin typeface="Cambria Math" panose="02040503050406030204" pitchFamily="18" charset="0"/>
                            </a:rPr>
                            <m:t>𝒙</m:t>
                          </m:r>
                          <m:r>
                            <a:rPr lang="en-US" sz="6600" b="1" i="1" smtClean="0">
                              <a:solidFill>
                                <a:srgbClr val="D4D4D4"/>
                              </a:solidFill>
                              <a:latin typeface="Cambria Math" panose="02040503050406030204" pitchFamily="18" charset="0"/>
                            </a:rPr>
                            <m:t>)</m:t>
                          </m:r>
                        </m:den>
                      </m:f>
                      <m:r>
                        <a:rPr lang="en-US" sz="6600" b="1" i="1" smtClean="0">
                          <a:solidFill>
                            <a:srgbClr val="D4D4D4"/>
                          </a:solidFill>
                          <a:latin typeface="Cambria Math" panose="02040503050406030204" pitchFamily="18" charset="0"/>
                        </a:rPr>
                        <m:t> </m:t>
                      </m:r>
                    </m:oMath>
                  </m:oMathPara>
                </a14:m>
                <a:endParaRPr lang="ar-EG" sz="6600" b="1" dirty="0">
                  <a:solidFill>
                    <a:srgbClr val="D4D4D4"/>
                  </a:solidFill>
                  <a:latin typeface="Consolas" panose="020B0609020204030204" pitchFamily="49" charset="0"/>
                </a:endParaRPr>
              </a:p>
            </p:txBody>
          </p:sp>
        </mc:Choice>
        <mc:Fallback xmlns="">
          <p:sp>
            <p:nvSpPr>
              <p:cNvPr id="2" name="TextBox 1">
                <a:extLst>
                  <a:ext uri="{FF2B5EF4-FFF2-40B4-BE49-F238E27FC236}">
                    <a16:creationId xmlns:a16="http://schemas.microsoft.com/office/drawing/2014/main" id="{0F3838D5-6DA1-410F-9D1E-4C4E7F96CF86}"/>
                  </a:ext>
                </a:extLst>
              </p:cNvPr>
              <p:cNvSpPr txBox="1">
                <a:spLocks noRot="1" noChangeAspect="1" noMove="1" noResize="1" noEditPoints="1" noAdjustHandles="1" noChangeArrowheads="1" noChangeShapeType="1" noTextEdit="1"/>
              </p:cNvSpPr>
              <p:nvPr/>
            </p:nvSpPr>
            <p:spPr>
              <a:xfrm>
                <a:off x="826735" y="2371627"/>
                <a:ext cx="10538526" cy="1934184"/>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FA96C4-567C-4C3C-93AF-A3D8EE9FC4FA}"/>
                  </a:ext>
                </a:extLst>
              </p:cNvPr>
              <p:cNvSpPr txBox="1"/>
              <p:nvPr/>
            </p:nvSpPr>
            <p:spPr>
              <a:xfrm>
                <a:off x="1523502" y="5063538"/>
                <a:ext cx="9144991" cy="584775"/>
              </a:xfrm>
              <a:prstGeom prst="rect">
                <a:avLst/>
              </a:prstGeom>
              <a:noFill/>
            </p:spPr>
            <p:txBody>
              <a:bodyPr wrap="square">
                <a:spAutoFit/>
              </a:bodyPr>
              <a:lstStyle/>
              <a:p>
                <a14:m>
                  <m:oMath xmlns:m="http://schemas.openxmlformats.org/officeDocument/2006/math">
                    <m:sSub>
                      <m:sSubPr>
                        <m:ctrlPr>
                          <a:rPr lang="en-US" sz="3200" b="1" i="1" dirty="0" smtClean="0">
                            <a:solidFill>
                              <a:srgbClr val="D4D4D4"/>
                            </a:solidFill>
                            <a:latin typeface="Cambria Math" panose="02040503050406030204" pitchFamily="18" charset="0"/>
                          </a:rPr>
                        </m:ctrlPr>
                      </m:sSubPr>
                      <m:e>
                        <m:r>
                          <a:rPr lang="en-US" sz="3200" b="1" i="1" dirty="0" smtClean="0">
                            <a:solidFill>
                              <a:srgbClr val="D4D4D4"/>
                            </a:solidFill>
                            <a:latin typeface="Cambria Math" panose="02040503050406030204" pitchFamily="18" charset="0"/>
                          </a:rPr>
                          <m:t>𝒙</m:t>
                        </m:r>
                      </m:e>
                      <m:sub>
                        <m:r>
                          <a:rPr lang="en-US" sz="3200" b="1" i="1" dirty="0" smtClean="0">
                            <a:solidFill>
                              <a:srgbClr val="D4D4D4"/>
                            </a:solidFill>
                            <a:latin typeface="Cambria Math" panose="02040503050406030204" pitchFamily="18" charset="0"/>
                          </a:rPr>
                          <m:t>𝒏𝒐𝒓𝒎</m:t>
                        </m:r>
                      </m:sub>
                    </m:sSub>
                  </m:oMath>
                </a14:m>
                <a:r>
                  <a:rPr lang="en-US" sz="3200" b="1" dirty="0">
                    <a:solidFill>
                      <a:srgbClr val="D4D4D4"/>
                    </a:solidFill>
                    <a:latin typeface="Consolas" panose="020B0609020204030204" pitchFamily="49" charset="0"/>
                  </a:rPr>
                  <a:t> will take the range of -1 to 1</a:t>
                </a:r>
                <a:endParaRPr lang="ar-EG" sz="3200" dirty="0"/>
              </a:p>
            </p:txBody>
          </p:sp>
        </mc:Choice>
        <mc:Fallback xmlns="">
          <p:sp>
            <p:nvSpPr>
              <p:cNvPr id="7" name="TextBox 6">
                <a:extLst>
                  <a:ext uri="{FF2B5EF4-FFF2-40B4-BE49-F238E27FC236}">
                    <a16:creationId xmlns:a16="http://schemas.microsoft.com/office/drawing/2014/main" id="{D5FA96C4-567C-4C3C-93AF-A3D8EE9FC4FA}"/>
                  </a:ext>
                </a:extLst>
              </p:cNvPr>
              <p:cNvSpPr txBox="1">
                <a:spLocks noRot="1" noChangeAspect="1" noMove="1" noResize="1" noEditPoints="1" noAdjustHandles="1" noChangeArrowheads="1" noChangeShapeType="1" noTextEdit="1"/>
              </p:cNvSpPr>
              <p:nvPr/>
            </p:nvSpPr>
            <p:spPr>
              <a:xfrm>
                <a:off x="1523502" y="5063538"/>
                <a:ext cx="9144991" cy="584775"/>
              </a:xfrm>
              <a:prstGeom prst="rect">
                <a:avLst/>
              </a:prstGeom>
              <a:blipFill>
                <a:blip r:embed="rId5"/>
                <a:stretch>
                  <a:fillRect t="-13542" b="-33333"/>
                </a:stretch>
              </a:blipFill>
            </p:spPr>
            <p:txBody>
              <a:bodyPr/>
              <a:lstStyle/>
              <a:p>
                <a:r>
                  <a:rPr lang="ar-EG">
                    <a:noFill/>
                  </a:rPr>
                  <a:t> </a:t>
                </a:r>
              </a:p>
            </p:txBody>
          </p:sp>
        </mc:Fallback>
      </mc:AlternateContent>
    </p:spTree>
    <p:extLst>
      <p:ext uri="{BB962C8B-B14F-4D97-AF65-F5344CB8AC3E}">
        <p14:creationId xmlns:p14="http://schemas.microsoft.com/office/powerpoint/2010/main" val="4124605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Standardization</a:t>
            </a:r>
            <a:endParaRPr lang="en-US" sz="9600" b="1" i="1" spc="-485" dirty="0">
              <a:solidFill>
                <a:schemeClr val="bg1"/>
              </a:solidFill>
              <a:latin typeface="Georgia" panose="02040502050405020303" pitchFamily="18" charset="0"/>
            </a:endParaRPr>
          </a:p>
        </p:txBody>
      </p:sp>
      <p:sp>
        <p:nvSpPr>
          <p:cNvPr id="10" name="TextBox 9">
            <a:extLst>
              <a:ext uri="{FF2B5EF4-FFF2-40B4-BE49-F238E27FC236}">
                <a16:creationId xmlns:a16="http://schemas.microsoft.com/office/drawing/2014/main" id="{5619FDC8-521A-41DC-8300-58114C737078}"/>
              </a:ext>
            </a:extLst>
          </p:cNvPr>
          <p:cNvSpPr txBox="1"/>
          <p:nvPr/>
        </p:nvSpPr>
        <p:spPr>
          <a:xfrm>
            <a:off x="685800" y="1657317"/>
            <a:ext cx="10820400" cy="4708981"/>
          </a:xfrm>
          <a:prstGeom prst="rect">
            <a:avLst/>
          </a:prstGeom>
          <a:noFill/>
        </p:spPr>
        <p:txBody>
          <a:bodyPr wrap="square">
            <a:spAutoFit/>
          </a:bodyPr>
          <a:lstStyle/>
          <a:p>
            <a:pPr marL="457200" indent="-457200">
              <a:buFont typeface="Arial" panose="020B0604020202020204" pitchFamily="34" charset="0"/>
              <a:buChar char="•"/>
            </a:pPr>
            <a:r>
              <a:rPr lang="en-US" sz="2500" b="1" u="sng" dirty="0">
                <a:solidFill>
                  <a:srgbClr val="D4D4D4"/>
                </a:solidFill>
                <a:latin typeface="Consolas" panose="020B0609020204030204" pitchFamily="49" charset="0"/>
              </a:rPr>
              <a:t>Standardization</a:t>
            </a:r>
            <a:r>
              <a:rPr lang="en-US" sz="2500" b="1" dirty="0">
                <a:solidFill>
                  <a:srgbClr val="D4D4D4"/>
                </a:solidFill>
                <a:latin typeface="Consolas" panose="020B0609020204030204" pitchFamily="49" charset="0"/>
              </a:rPr>
              <a:t> is the process of scaling the data so that it has a mean of zero and a standard deviation of one. Unlike normalization, standardization does not force the data to fall within a specific range. Instead, it transforms the data to have a specific distribution. </a:t>
            </a:r>
          </a:p>
          <a:p>
            <a:pPr marL="457200" indent="-457200">
              <a:buFont typeface="Arial" panose="020B0604020202020204" pitchFamily="34" charset="0"/>
              <a:buChar char="•"/>
            </a:pPr>
            <a:r>
              <a:rPr lang="en-US" sz="2500" b="1" dirty="0">
                <a:solidFill>
                  <a:srgbClr val="D4D4D4"/>
                </a:solidFill>
                <a:latin typeface="Consolas" panose="020B0609020204030204" pitchFamily="49" charset="0"/>
              </a:rPr>
              <a:t>This technique is useful when the data has a Gaussian distribution and the range of values for different features is known. a</a:t>
            </a:r>
          </a:p>
          <a:p>
            <a:pPr marL="457200" indent="-457200">
              <a:buFont typeface="Arial" panose="020B0604020202020204" pitchFamily="34" charset="0"/>
              <a:buChar char="•"/>
            </a:pPr>
            <a:r>
              <a:rPr lang="en-US" sz="2500" b="1" u="sng" dirty="0">
                <a:solidFill>
                  <a:srgbClr val="D4D4D4"/>
                </a:solidFill>
                <a:latin typeface="Consolas" panose="020B0609020204030204" pitchFamily="49" charset="0"/>
              </a:rPr>
              <a:t>Standardization</a:t>
            </a:r>
            <a:r>
              <a:rPr lang="en-US" sz="2500" b="1" dirty="0">
                <a:solidFill>
                  <a:srgbClr val="D4D4D4"/>
                </a:solidFill>
                <a:latin typeface="Consolas" panose="020B0609020204030204" pitchFamily="49" charset="0"/>
              </a:rPr>
              <a:t> is beneficial when dealing with algorithms that do not assume a specific distribution in the input data, such as support vector machines, k-nearest neighbors, and decision trees.</a:t>
            </a:r>
            <a:endParaRPr lang="ar-EG" sz="25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58439705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Standardization</a:t>
            </a:r>
            <a:endParaRPr lang="en-US" sz="9600" b="1" i="1" spc="-485" dirty="0">
              <a:solidFill>
                <a:schemeClr val="bg1"/>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3838D5-6DA1-410F-9D1E-4C4E7F96CF86}"/>
                  </a:ext>
                </a:extLst>
              </p:cNvPr>
              <p:cNvSpPr txBox="1"/>
              <p:nvPr/>
            </p:nvSpPr>
            <p:spPr>
              <a:xfrm>
                <a:off x="2751459" y="2379065"/>
                <a:ext cx="6689075" cy="2099870"/>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en-US" sz="7200" b="1" i="1" smtClean="0">
                              <a:solidFill>
                                <a:srgbClr val="D4D4D4"/>
                              </a:solidFill>
                              <a:latin typeface="Cambria Math" panose="02040503050406030204" pitchFamily="18" charset="0"/>
                            </a:rPr>
                          </m:ctrlPr>
                        </m:sSubPr>
                        <m:e>
                          <m:r>
                            <a:rPr lang="en-US" sz="7200" b="1" i="1" smtClean="0">
                              <a:solidFill>
                                <a:srgbClr val="D4D4D4"/>
                              </a:solidFill>
                              <a:latin typeface="Cambria Math" panose="02040503050406030204" pitchFamily="18" charset="0"/>
                            </a:rPr>
                            <m:t>𝒙</m:t>
                          </m:r>
                        </m:e>
                        <m:sub>
                          <m:r>
                            <a:rPr lang="en-US" sz="7200" b="1" i="1" smtClean="0">
                              <a:solidFill>
                                <a:srgbClr val="D4D4D4"/>
                              </a:solidFill>
                              <a:latin typeface="Cambria Math" panose="02040503050406030204" pitchFamily="18" charset="0"/>
                            </a:rPr>
                            <m:t>𝒏𝒐𝒓𝒎</m:t>
                          </m:r>
                        </m:sub>
                      </m:sSub>
                      <m:r>
                        <a:rPr lang="en-US" sz="7200" b="1" i="1" smtClean="0">
                          <a:solidFill>
                            <a:srgbClr val="D4D4D4"/>
                          </a:solidFill>
                          <a:latin typeface="Cambria Math" panose="02040503050406030204" pitchFamily="18" charset="0"/>
                        </a:rPr>
                        <m:t>=</m:t>
                      </m:r>
                      <m:f>
                        <m:fPr>
                          <m:ctrlPr>
                            <a:rPr lang="en-US" sz="7200" b="1" i="1" smtClean="0">
                              <a:solidFill>
                                <a:srgbClr val="D4D4D4"/>
                              </a:solidFill>
                              <a:latin typeface="Cambria Math" panose="02040503050406030204" pitchFamily="18" charset="0"/>
                            </a:rPr>
                          </m:ctrlPr>
                        </m:fPr>
                        <m:num>
                          <m:r>
                            <a:rPr lang="en-US" sz="7200" b="1" i="1" smtClean="0">
                              <a:solidFill>
                                <a:srgbClr val="D4D4D4"/>
                              </a:solidFill>
                              <a:latin typeface="Cambria Math" panose="02040503050406030204" pitchFamily="18" charset="0"/>
                            </a:rPr>
                            <m:t>𝒙</m:t>
                          </m:r>
                          <m:r>
                            <a:rPr lang="en-US" sz="7200" b="1" i="1" smtClean="0">
                              <a:solidFill>
                                <a:srgbClr val="D4D4D4"/>
                              </a:solidFill>
                              <a:latin typeface="Cambria Math" panose="02040503050406030204" pitchFamily="18" charset="0"/>
                            </a:rPr>
                            <m:t>−</m:t>
                          </m:r>
                          <m:sSub>
                            <m:sSubPr>
                              <m:ctrlPr>
                                <a:rPr lang="en-US" sz="7200" b="1" i="1" smtClean="0">
                                  <a:solidFill>
                                    <a:srgbClr val="D4D4D4"/>
                                  </a:solidFill>
                                  <a:latin typeface="Cambria Math" panose="02040503050406030204" pitchFamily="18" charset="0"/>
                                  <a:ea typeface="Cambria Math" panose="02040503050406030204" pitchFamily="18" charset="0"/>
                                </a:rPr>
                              </m:ctrlPr>
                            </m:sSubPr>
                            <m:e>
                              <m:r>
                                <a:rPr lang="en-US" sz="7200" b="1" i="1" smtClean="0">
                                  <a:solidFill>
                                    <a:srgbClr val="D4D4D4"/>
                                  </a:solidFill>
                                  <a:latin typeface="Cambria Math" panose="02040503050406030204" pitchFamily="18" charset="0"/>
                                  <a:ea typeface="Cambria Math" panose="02040503050406030204" pitchFamily="18" charset="0"/>
                                </a:rPr>
                                <m:t>𝝁</m:t>
                              </m:r>
                            </m:e>
                            <m:sub>
                              <m:r>
                                <a:rPr lang="en-US" sz="7200" b="1" i="1" smtClean="0">
                                  <a:solidFill>
                                    <a:srgbClr val="D4D4D4"/>
                                  </a:solidFill>
                                  <a:latin typeface="Cambria Math" panose="02040503050406030204" pitchFamily="18" charset="0"/>
                                  <a:ea typeface="Cambria Math" panose="02040503050406030204" pitchFamily="18" charset="0"/>
                                </a:rPr>
                                <m:t>𝒙</m:t>
                              </m:r>
                            </m:sub>
                          </m:sSub>
                        </m:num>
                        <m:den>
                          <m:sSub>
                            <m:sSubPr>
                              <m:ctrlPr>
                                <a:rPr lang="en-US" sz="7200" b="1" i="1" smtClean="0">
                                  <a:solidFill>
                                    <a:srgbClr val="D4D4D4"/>
                                  </a:solidFill>
                                  <a:latin typeface="Cambria Math" panose="02040503050406030204" pitchFamily="18" charset="0"/>
                                  <a:ea typeface="Cambria Math" panose="02040503050406030204" pitchFamily="18" charset="0"/>
                                </a:rPr>
                              </m:ctrlPr>
                            </m:sSubPr>
                            <m:e>
                              <m:r>
                                <a:rPr lang="en-US" sz="7200" b="1" i="1" smtClean="0">
                                  <a:solidFill>
                                    <a:srgbClr val="D4D4D4"/>
                                  </a:solidFill>
                                  <a:latin typeface="Cambria Math" panose="02040503050406030204" pitchFamily="18" charset="0"/>
                                  <a:ea typeface="Cambria Math" panose="02040503050406030204" pitchFamily="18" charset="0"/>
                                </a:rPr>
                                <m:t>𝝈</m:t>
                              </m:r>
                            </m:e>
                            <m:sub>
                              <m:r>
                                <a:rPr lang="en-US" sz="7200" b="1" i="1" smtClean="0">
                                  <a:solidFill>
                                    <a:srgbClr val="D4D4D4"/>
                                  </a:solidFill>
                                  <a:latin typeface="Cambria Math" panose="02040503050406030204" pitchFamily="18" charset="0"/>
                                  <a:ea typeface="Cambria Math" panose="02040503050406030204" pitchFamily="18" charset="0"/>
                                </a:rPr>
                                <m:t>𝒙</m:t>
                              </m:r>
                            </m:sub>
                          </m:sSub>
                        </m:den>
                      </m:f>
                      <m:r>
                        <a:rPr lang="en-US" sz="7200" b="1" i="1" smtClean="0">
                          <a:solidFill>
                            <a:srgbClr val="D4D4D4"/>
                          </a:solidFill>
                          <a:latin typeface="Cambria Math" panose="02040503050406030204" pitchFamily="18" charset="0"/>
                        </a:rPr>
                        <m:t> </m:t>
                      </m:r>
                    </m:oMath>
                  </m:oMathPara>
                </a14:m>
                <a:endParaRPr lang="ar-EG" sz="7200" b="1" dirty="0">
                  <a:solidFill>
                    <a:srgbClr val="D4D4D4"/>
                  </a:solidFill>
                  <a:latin typeface="Consolas" panose="020B0609020204030204" pitchFamily="49" charset="0"/>
                </a:endParaRPr>
              </a:p>
            </p:txBody>
          </p:sp>
        </mc:Choice>
        <mc:Fallback xmlns="">
          <p:sp>
            <p:nvSpPr>
              <p:cNvPr id="2" name="TextBox 1">
                <a:extLst>
                  <a:ext uri="{FF2B5EF4-FFF2-40B4-BE49-F238E27FC236}">
                    <a16:creationId xmlns:a16="http://schemas.microsoft.com/office/drawing/2014/main" id="{0F3838D5-6DA1-410F-9D1E-4C4E7F96CF86}"/>
                  </a:ext>
                </a:extLst>
              </p:cNvPr>
              <p:cNvSpPr txBox="1">
                <a:spLocks noRot="1" noChangeAspect="1" noMove="1" noResize="1" noEditPoints="1" noAdjustHandles="1" noChangeArrowheads="1" noChangeShapeType="1" noTextEdit="1"/>
              </p:cNvSpPr>
              <p:nvPr/>
            </p:nvSpPr>
            <p:spPr>
              <a:xfrm>
                <a:off x="2751459" y="2379065"/>
                <a:ext cx="6689075" cy="2099870"/>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FA96C4-567C-4C3C-93AF-A3D8EE9FC4FA}"/>
                  </a:ext>
                </a:extLst>
              </p:cNvPr>
              <p:cNvSpPr txBox="1"/>
              <p:nvPr/>
            </p:nvSpPr>
            <p:spPr>
              <a:xfrm>
                <a:off x="401778" y="5094315"/>
                <a:ext cx="11388436" cy="553998"/>
              </a:xfrm>
              <a:prstGeom prst="rect">
                <a:avLst/>
              </a:prstGeom>
              <a:noFill/>
            </p:spPr>
            <p:txBody>
              <a:bodyPr wrap="square">
                <a:spAutoFit/>
              </a:bodyPr>
              <a:lstStyle/>
              <a:p>
                <a14:m>
                  <m:oMath xmlns:m="http://schemas.openxmlformats.org/officeDocument/2006/math">
                    <m:sSub>
                      <m:sSubPr>
                        <m:ctrlPr>
                          <a:rPr lang="en-US" sz="3000" b="1" i="1" dirty="0" smtClean="0">
                            <a:solidFill>
                              <a:srgbClr val="D4D4D4"/>
                            </a:solidFill>
                            <a:latin typeface="Cambria Math" panose="02040503050406030204" pitchFamily="18" charset="0"/>
                          </a:rPr>
                        </m:ctrlPr>
                      </m:sSubPr>
                      <m:e>
                        <m:r>
                          <a:rPr lang="en-US" sz="3000" b="1" i="1" dirty="0" smtClean="0">
                            <a:solidFill>
                              <a:srgbClr val="D4D4D4"/>
                            </a:solidFill>
                            <a:latin typeface="Cambria Math" panose="02040503050406030204" pitchFamily="18" charset="0"/>
                          </a:rPr>
                          <m:t>𝒙</m:t>
                        </m:r>
                      </m:e>
                      <m:sub>
                        <m:r>
                          <a:rPr lang="en-US" sz="3000" b="1" i="1" dirty="0" smtClean="0">
                            <a:solidFill>
                              <a:srgbClr val="D4D4D4"/>
                            </a:solidFill>
                            <a:latin typeface="Cambria Math" panose="02040503050406030204" pitchFamily="18" charset="0"/>
                          </a:rPr>
                          <m:t>𝒏𝒐𝒓𝒎</m:t>
                        </m:r>
                      </m:sub>
                    </m:sSub>
                  </m:oMath>
                </a14:m>
                <a:r>
                  <a:rPr lang="en-US" sz="3000" b="1" dirty="0">
                    <a:solidFill>
                      <a:srgbClr val="D4D4D4"/>
                    </a:solidFill>
                    <a:latin typeface="Consolas" panose="020B0609020204030204" pitchFamily="49" charset="0"/>
                  </a:rPr>
                  <a:t> will have mean of 0 and standard deviation of 1</a:t>
                </a:r>
                <a:endParaRPr lang="ar-EG" sz="3000" dirty="0"/>
              </a:p>
            </p:txBody>
          </p:sp>
        </mc:Choice>
        <mc:Fallback xmlns="">
          <p:sp>
            <p:nvSpPr>
              <p:cNvPr id="7" name="TextBox 6">
                <a:extLst>
                  <a:ext uri="{FF2B5EF4-FFF2-40B4-BE49-F238E27FC236}">
                    <a16:creationId xmlns:a16="http://schemas.microsoft.com/office/drawing/2014/main" id="{D5FA96C4-567C-4C3C-93AF-A3D8EE9FC4FA}"/>
                  </a:ext>
                </a:extLst>
              </p:cNvPr>
              <p:cNvSpPr txBox="1">
                <a:spLocks noRot="1" noChangeAspect="1" noMove="1" noResize="1" noEditPoints="1" noAdjustHandles="1" noChangeArrowheads="1" noChangeShapeType="1" noTextEdit="1"/>
              </p:cNvSpPr>
              <p:nvPr/>
            </p:nvSpPr>
            <p:spPr>
              <a:xfrm>
                <a:off x="401778" y="5094315"/>
                <a:ext cx="11388436" cy="553998"/>
              </a:xfrm>
              <a:prstGeom prst="rect">
                <a:avLst/>
              </a:prstGeom>
              <a:blipFill>
                <a:blip r:embed="rId5"/>
                <a:stretch>
                  <a:fillRect t="-14286" b="-32967"/>
                </a:stretch>
              </a:blipFill>
            </p:spPr>
            <p:txBody>
              <a:bodyPr/>
              <a:lstStyle/>
              <a:p>
                <a:r>
                  <a:rPr lang="ar-EG">
                    <a:noFill/>
                  </a:rPr>
                  <a:t> </a:t>
                </a:r>
              </a:p>
            </p:txBody>
          </p:sp>
        </mc:Fallback>
      </mc:AlternateContent>
    </p:spTree>
    <p:extLst>
      <p:ext uri="{BB962C8B-B14F-4D97-AF65-F5344CB8AC3E}">
        <p14:creationId xmlns:p14="http://schemas.microsoft.com/office/powerpoint/2010/main" val="41577422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Differences</a:t>
            </a:r>
            <a:endParaRPr lang="en-US" sz="9600"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0C40269D-10F1-482E-A106-69198E17E82E}"/>
              </a:ext>
            </a:extLst>
          </p:cNvPr>
          <p:cNvSpPr txBox="1"/>
          <p:nvPr/>
        </p:nvSpPr>
        <p:spPr>
          <a:xfrm>
            <a:off x="685800" y="1657317"/>
            <a:ext cx="10820400" cy="4708981"/>
          </a:xfrm>
          <a:prstGeom prst="rect">
            <a:avLst/>
          </a:prstGeom>
          <a:noFill/>
        </p:spPr>
        <p:txBody>
          <a:bodyPr wrap="square">
            <a:spAutoFit/>
          </a:bodyPr>
          <a:lstStyle/>
          <a:p>
            <a:pPr marL="457200" indent="-457200">
              <a:buFont typeface="Arial" panose="020B0604020202020204" pitchFamily="34" charset="0"/>
              <a:buChar char="•"/>
            </a:pPr>
            <a:r>
              <a:rPr lang="en-US" sz="2500" b="1" dirty="0">
                <a:solidFill>
                  <a:srgbClr val="D4D4D4"/>
                </a:solidFill>
                <a:latin typeface="Consolas" panose="020B0609020204030204" pitchFamily="49" charset="0"/>
              </a:rPr>
              <a:t>The main difference between normalization and standardization is the scale of the resulting data.</a:t>
            </a:r>
          </a:p>
          <a:p>
            <a:pPr marL="342900" indent="-342900">
              <a:buFont typeface="Arial" panose="020B0604020202020204" pitchFamily="34" charset="0"/>
              <a:buChar char="•"/>
            </a:pPr>
            <a:r>
              <a:rPr lang="en-US" sz="2500" b="1" dirty="0">
                <a:solidFill>
                  <a:srgbClr val="D4D4D4"/>
                </a:solidFill>
                <a:latin typeface="Consolas" panose="020B0609020204030204" pitchFamily="49" charset="0"/>
              </a:rPr>
              <a:t>Normalization scales the data to fall between 0 and 1, while standardization scales the data so that it has a mean of zero and a standard deviation of one.</a:t>
            </a:r>
          </a:p>
          <a:p>
            <a:pPr marL="342900" indent="-342900">
              <a:buFont typeface="Arial" panose="020B0604020202020204" pitchFamily="34" charset="0"/>
              <a:buChar char="•"/>
            </a:pPr>
            <a:r>
              <a:rPr lang="en-US" sz="2500" b="1" dirty="0">
                <a:solidFill>
                  <a:srgbClr val="D4D4D4"/>
                </a:solidFill>
                <a:latin typeface="Consolas" panose="020B0609020204030204" pitchFamily="49" charset="0"/>
              </a:rPr>
              <a:t>Normalization is useful when the range of values for different features is not known, while standardization is useful when the range of values for different features is known. Normalization can be beneficial when dealing with algorithms that assume a Gaussian distribution, while standardization can be beneficial when dealing with algorithms that do not assume a specific distribution.</a:t>
            </a:r>
            <a:endParaRPr lang="ar-EG" sz="25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423641008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F41735E0-BE73-402F-8600-CEAAEBEF09C9}"/>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Use Cases</a:t>
            </a:r>
            <a:endParaRPr lang="en-US" sz="9600" b="1" i="1" spc="-485" dirty="0">
              <a:solidFill>
                <a:schemeClr val="bg1"/>
              </a:solidFill>
              <a:latin typeface="Georgia" panose="02040502050405020303" pitchFamily="18" charset="0"/>
            </a:endParaRPr>
          </a:p>
        </p:txBody>
      </p:sp>
      <p:sp>
        <p:nvSpPr>
          <p:cNvPr id="9" name="TextBox 8">
            <a:extLst>
              <a:ext uri="{FF2B5EF4-FFF2-40B4-BE49-F238E27FC236}">
                <a16:creationId xmlns:a16="http://schemas.microsoft.com/office/drawing/2014/main" id="{0C40269D-10F1-482E-A106-69198E17E82E}"/>
              </a:ext>
            </a:extLst>
          </p:cNvPr>
          <p:cNvSpPr txBox="1"/>
          <p:nvPr/>
        </p:nvSpPr>
        <p:spPr>
          <a:xfrm>
            <a:off x="685800" y="1657317"/>
            <a:ext cx="10820400" cy="4832092"/>
          </a:xfrm>
          <a:prstGeom prst="rect">
            <a:avLst/>
          </a:prstGeom>
          <a:noFill/>
        </p:spPr>
        <p:txBody>
          <a:bodyPr wrap="square">
            <a:spAutoFit/>
          </a:bodyPr>
          <a:lstStyle/>
          <a:p>
            <a:pPr marL="457200" indent="-457200">
              <a:buFont typeface="Arial" panose="020B0604020202020204" pitchFamily="34" charset="0"/>
              <a:buChar char="•"/>
            </a:pPr>
            <a:r>
              <a:rPr lang="en-US" sz="2800" b="1" dirty="0">
                <a:solidFill>
                  <a:srgbClr val="D4D4D4"/>
                </a:solidFill>
                <a:latin typeface="Consolas" panose="020B0609020204030204" pitchFamily="49" charset="0"/>
              </a:rPr>
              <a:t>Normalization is useful when dealing with algorithms that assume a Gaussian distribution, such as neural networks, linear regression, and logistic regression. </a:t>
            </a:r>
          </a:p>
          <a:p>
            <a:pPr marL="457200" indent="-457200">
              <a:buFont typeface="Arial" panose="020B0604020202020204" pitchFamily="34" charset="0"/>
              <a:buChar char="•"/>
            </a:pPr>
            <a:r>
              <a:rPr lang="en-US" sz="2800" b="1" dirty="0">
                <a:solidFill>
                  <a:srgbClr val="D4D4D4"/>
                </a:solidFill>
                <a:latin typeface="Consolas" panose="020B0609020204030204" pitchFamily="49" charset="0"/>
              </a:rPr>
              <a:t>Standardization is useful when dealing with algorithms that do not assume a specific distribution, such as support vector machines (SVM), k-nearest neighbors (KNN), and decision trees. </a:t>
            </a:r>
          </a:p>
          <a:p>
            <a:pPr marL="457200" indent="-457200">
              <a:buFont typeface="Arial" panose="020B0604020202020204" pitchFamily="34" charset="0"/>
              <a:buChar char="•"/>
            </a:pPr>
            <a:r>
              <a:rPr lang="en-US" sz="2800" b="1" dirty="0">
                <a:solidFill>
                  <a:srgbClr val="D4D4D4"/>
                </a:solidFill>
                <a:latin typeface="Consolas" panose="020B0609020204030204" pitchFamily="49" charset="0"/>
              </a:rPr>
              <a:t>The choice between normalization and standardization ultimately depends on the nature of the data and the algorithm being used.</a:t>
            </a:r>
            <a:endParaRPr lang="ar-EG" sz="28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8655113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904208"/>
            <a:ext cx="10129981" cy="1156407"/>
          </a:xfrm>
          <a:prstGeom prst="rect">
            <a:avLst/>
          </a:prstGeom>
          <a:noFill/>
        </p:spPr>
        <p:txBody>
          <a:bodyPr wrap="square">
            <a:spAutoFit/>
          </a:bodyPr>
          <a:lstStyle/>
          <a:p>
            <a:pPr marL="0" lvl="1" algn="ctr">
              <a:lnSpc>
                <a:spcPts val="8071"/>
              </a:lnSpc>
            </a:pPr>
            <a:r>
              <a:rPr lang="en-US" sz="9600" b="1" i="1" spc="-485" dirty="0">
                <a:solidFill>
                  <a:schemeClr val="bg1"/>
                </a:solidFill>
                <a:latin typeface="Georgia" panose="02040502050405020303" pitchFamily="18" charset="0"/>
              </a:rPr>
              <a:t>Wrapping up</a:t>
            </a:r>
          </a:p>
        </p:txBody>
      </p:sp>
    </p:spTree>
    <p:extLst>
      <p:ext uri="{BB962C8B-B14F-4D97-AF65-F5344CB8AC3E}">
        <p14:creationId xmlns:p14="http://schemas.microsoft.com/office/powerpoint/2010/main" val="838547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2380199" y="52109"/>
            <a:ext cx="7431599" cy="1013932"/>
          </a:xfrm>
          <a:prstGeom prst="rect">
            <a:avLst/>
          </a:prstGeom>
          <a:noFill/>
        </p:spPr>
        <p:txBody>
          <a:bodyPr wrap="square">
            <a:spAutoFit/>
          </a:bodyPr>
          <a:lstStyle/>
          <a:p>
            <a:pPr marL="0" lvl="1" algn="ctr">
              <a:lnSpc>
                <a:spcPts val="8071"/>
              </a:lnSpc>
            </a:pPr>
            <a:r>
              <a:rPr lang="en-US" sz="4800" b="1" i="1" spc="-485" dirty="0">
                <a:solidFill>
                  <a:schemeClr val="bg1"/>
                </a:solidFill>
                <a:latin typeface="Georgia" panose="02040502050405020303" pitchFamily="18" charset="0"/>
              </a:rPr>
              <a:t>Regression Models</a:t>
            </a:r>
          </a:p>
        </p:txBody>
      </p:sp>
      <p:sp>
        <p:nvSpPr>
          <p:cNvPr id="6" name="TextBox 5">
            <a:extLst>
              <a:ext uri="{FF2B5EF4-FFF2-40B4-BE49-F238E27FC236}">
                <a16:creationId xmlns:a16="http://schemas.microsoft.com/office/drawing/2014/main" id="{468D5725-7FEA-4962-9EFA-9A2018B69523}"/>
              </a:ext>
            </a:extLst>
          </p:cNvPr>
          <p:cNvSpPr txBox="1"/>
          <p:nvPr/>
        </p:nvSpPr>
        <p:spPr>
          <a:xfrm>
            <a:off x="685800" y="1767006"/>
            <a:ext cx="10820400" cy="3323987"/>
          </a:xfrm>
          <a:prstGeom prst="rect">
            <a:avLst/>
          </a:prstGeom>
          <a:noFill/>
        </p:spPr>
        <p:txBody>
          <a:bodyPr wrap="square">
            <a:spAutoFit/>
          </a:bodyPr>
          <a:lstStyle/>
          <a:p>
            <a:pPr lvl="1" indent="-457200">
              <a:buFont typeface="Arial" panose="020B0604020202020204" pitchFamily="34" charset="0"/>
              <a:buChar char="•"/>
            </a:pPr>
            <a:r>
              <a:rPr lang="en-US" sz="3500" b="1" dirty="0">
                <a:solidFill>
                  <a:srgbClr val="D4D4D4"/>
                </a:solidFill>
                <a:latin typeface="Consolas" panose="020B0609020204030204" pitchFamily="49" charset="0"/>
              </a:rPr>
              <a:t>Model: A computer program is said to learn from experience (E) with respect to some class of tasks (T) and performance measure (P) if its performance at tasks in (T), as measured by (P), improves with experience (E). (Tom Mitchel)</a:t>
            </a:r>
          </a:p>
        </p:txBody>
      </p:sp>
    </p:spTree>
    <p:extLst>
      <p:ext uri="{BB962C8B-B14F-4D97-AF65-F5344CB8AC3E}">
        <p14:creationId xmlns:p14="http://schemas.microsoft.com/office/powerpoint/2010/main" val="742199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Wrapping up</a:t>
            </a:r>
          </a:p>
        </p:txBody>
      </p:sp>
      <p:sp>
        <p:nvSpPr>
          <p:cNvPr id="6" name="TextBox 12">
            <a:extLst>
              <a:ext uri="{FF2B5EF4-FFF2-40B4-BE49-F238E27FC236}">
                <a16:creationId xmlns:a16="http://schemas.microsoft.com/office/drawing/2014/main" id="{B8E776C1-083B-4DE2-AC59-2CB765E5956D}"/>
              </a:ext>
            </a:extLst>
          </p:cNvPr>
          <p:cNvSpPr txBox="1"/>
          <p:nvPr/>
        </p:nvSpPr>
        <p:spPr>
          <a:xfrm>
            <a:off x="1115162" y="1428452"/>
            <a:ext cx="10045828" cy="4493538"/>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Machine learning vs traditional programming</a:t>
            </a:r>
          </a:p>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Types of machine learning</a:t>
            </a:r>
          </a:p>
          <a:p>
            <a:pPr marL="914400" lvl="1" indent="-457200" algn="just">
              <a:buFont typeface="Arial" panose="020B0604020202020204" pitchFamily="34" charset="0"/>
              <a:buChar char="•"/>
            </a:pPr>
            <a:r>
              <a:rPr lang="en-US" sz="2600" b="1" dirty="0">
                <a:solidFill>
                  <a:srgbClr val="D4D4D4"/>
                </a:solidFill>
                <a:latin typeface="Consolas" panose="020B0609020204030204" pitchFamily="49" charset="0"/>
              </a:rPr>
              <a:t>Supervised</a:t>
            </a:r>
          </a:p>
          <a:p>
            <a:pPr marL="914400" lvl="1" indent="-457200" algn="just">
              <a:buFont typeface="Arial" panose="020B0604020202020204" pitchFamily="34" charset="0"/>
              <a:buChar char="•"/>
            </a:pPr>
            <a:r>
              <a:rPr lang="en-US" sz="2600" b="1" dirty="0">
                <a:solidFill>
                  <a:srgbClr val="D4D4D4"/>
                </a:solidFill>
                <a:latin typeface="Consolas" panose="020B0609020204030204" pitchFamily="49" charset="0"/>
              </a:rPr>
              <a:t>Unsupervised</a:t>
            </a:r>
          </a:p>
          <a:p>
            <a:pPr marL="914400" lvl="1" indent="-457200" algn="just">
              <a:buFont typeface="Arial" panose="020B0604020202020204" pitchFamily="34" charset="0"/>
              <a:buChar char="•"/>
            </a:pPr>
            <a:r>
              <a:rPr lang="en-US" sz="2600" b="1" dirty="0">
                <a:solidFill>
                  <a:srgbClr val="D4D4D4"/>
                </a:solidFill>
                <a:latin typeface="Consolas" panose="020B0609020204030204" pitchFamily="49" charset="0"/>
              </a:rPr>
              <a:t>Reinforcement</a:t>
            </a:r>
          </a:p>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Linear regression</a:t>
            </a:r>
          </a:p>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Cost function (mean squared error)</a:t>
            </a:r>
          </a:p>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Gradient descent </a:t>
            </a:r>
          </a:p>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Learning rate</a:t>
            </a:r>
          </a:p>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Normalization</a:t>
            </a:r>
          </a:p>
          <a:p>
            <a:pPr marL="342900" indent="-342900" algn="just">
              <a:buFont typeface="Arial" panose="020B0604020202020204" pitchFamily="34" charset="0"/>
              <a:buChar char="•"/>
            </a:pPr>
            <a:r>
              <a:rPr lang="en-US" sz="2600" b="1" dirty="0">
                <a:solidFill>
                  <a:srgbClr val="D4D4D4"/>
                </a:solidFill>
                <a:latin typeface="Consolas" panose="020B0609020204030204" pitchFamily="49" charset="0"/>
              </a:rPr>
              <a:t>Standardization</a:t>
            </a:r>
          </a:p>
        </p:txBody>
      </p:sp>
      <p:sp>
        <p:nvSpPr>
          <p:cNvPr id="7" name="TextBox 12">
            <a:extLst>
              <a:ext uri="{FF2B5EF4-FFF2-40B4-BE49-F238E27FC236}">
                <a16:creationId xmlns:a16="http://schemas.microsoft.com/office/drawing/2014/main" id="{F6B1F6FE-B02A-4533-AEFA-8A7C0451FC54}"/>
              </a:ext>
            </a:extLst>
          </p:cNvPr>
          <p:cNvSpPr txBox="1"/>
          <p:nvPr/>
        </p:nvSpPr>
        <p:spPr>
          <a:xfrm>
            <a:off x="1031009" y="3044279"/>
            <a:ext cx="10045828" cy="815608"/>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700" dirty="0">
                <a:solidFill>
                  <a:srgbClr val="D4D4D4"/>
                </a:solidFill>
                <a:latin typeface="Consolas" panose="020B0609020204030204" pitchFamily="49" charset="0"/>
              </a:rPr>
              <a:t>Thank you for sticking </a:t>
            </a:r>
            <a:r>
              <a:rPr lang="en-US" sz="4700">
                <a:solidFill>
                  <a:srgbClr val="D4D4D4"/>
                </a:solidFill>
                <a:latin typeface="Consolas" panose="020B0609020204030204" pitchFamily="49" charset="0"/>
              </a:rPr>
              <a:t>with me</a:t>
            </a:r>
            <a:endParaRPr lang="en-US" sz="47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635334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220C61-27A1-4159-9B51-D9648D2DEE6C}"/>
              </a:ext>
            </a:extLst>
          </p:cNvPr>
          <p:cNvPicPr>
            <a:picLocks noChangeAspect="1"/>
          </p:cNvPicPr>
          <p:nvPr/>
        </p:nvPicPr>
        <p:blipFill rotWithShape="1">
          <a:blip r:embed="rId2">
            <a:extLst>
              <a:ext uri="{28A0092B-C50C-407E-A947-70E740481C1C}">
                <a14:useLocalDpi xmlns:a14="http://schemas.microsoft.com/office/drawing/2010/main" val="0"/>
              </a:ext>
            </a:extLst>
          </a:blip>
          <a:srcRect l="756"/>
          <a:stretch/>
        </p:blipFill>
        <p:spPr>
          <a:xfrm>
            <a:off x="2698897" y="12053"/>
            <a:ext cx="6794205" cy="6845947"/>
          </a:xfrm>
          <a:prstGeom prst="rect">
            <a:avLst/>
          </a:prstGeom>
        </p:spPr>
      </p:pic>
    </p:spTree>
    <p:extLst>
      <p:ext uri="{BB962C8B-B14F-4D97-AF65-F5344CB8AC3E}">
        <p14:creationId xmlns:p14="http://schemas.microsoft.com/office/powerpoint/2010/main" val="4060677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F3F03-6F5F-4D18-85B3-3BB29681A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690" y="108321"/>
            <a:ext cx="9284619" cy="6641358"/>
          </a:xfrm>
          <a:prstGeom prst="rect">
            <a:avLst/>
          </a:prstGeom>
        </p:spPr>
      </p:pic>
    </p:spTree>
    <p:extLst>
      <p:ext uri="{BB962C8B-B14F-4D97-AF65-F5344CB8AC3E}">
        <p14:creationId xmlns:p14="http://schemas.microsoft.com/office/powerpoint/2010/main" val="76630535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8560</TotalTime>
  <Words>2140</Words>
  <Application>Microsoft Office PowerPoint</Application>
  <PresentationFormat>Widescreen</PresentationFormat>
  <Paragraphs>377</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wwww</dc:creator>
  <cp:lastModifiedBy>محمود مصطفى فتحى مصطفى الدياسطى</cp:lastModifiedBy>
  <cp:revision>303</cp:revision>
  <dcterms:created xsi:type="dcterms:W3CDTF">2023-02-25T21:04:49Z</dcterms:created>
  <dcterms:modified xsi:type="dcterms:W3CDTF">2023-04-16T15:45:55Z</dcterms:modified>
</cp:coreProperties>
</file>