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2" r:id="rId6"/>
    <p:sldId id="273" r:id="rId7"/>
    <p:sldId id="310" r:id="rId8"/>
    <p:sldId id="331" r:id="rId9"/>
    <p:sldId id="329" r:id="rId10"/>
    <p:sldId id="335" r:id="rId11"/>
    <p:sldId id="336" r:id="rId12"/>
    <p:sldId id="343" r:id="rId13"/>
    <p:sldId id="338" r:id="rId14"/>
    <p:sldId id="337" r:id="rId15"/>
    <p:sldId id="339" r:id="rId16"/>
    <p:sldId id="340" r:id="rId17"/>
    <p:sldId id="341" r:id="rId18"/>
    <p:sldId id="345" r:id="rId19"/>
    <p:sldId id="344" r:id="rId20"/>
    <p:sldId id="269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4360"/>
    <a:srgbClr val="002136"/>
    <a:srgbClr val="0C75AC"/>
    <a:srgbClr val="003352"/>
    <a:srgbClr val="103350"/>
    <a:srgbClr val="1B6872"/>
    <a:srgbClr val="63B7C6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3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4/16/2023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3728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2484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5116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0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0.png"/><Relationship Id="rId2" Type="http://schemas.openxmlformats.org/officeDocument/2006/relationships/image" Target="../media/image96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5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12" Type="http://schemas.openxmlformats.org/officeDocument/2006/relationships/image" Target="../media/image2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11" Type="http://schemas.openxmlformats.org/officeDocument/2006/relationships/image" Target="../media/image30.png"/><Relationship Id="rId5" Type="http://schemas.openxmlformats.org/officeDocument/2006/relationships/image" Target="../media/image14.png"/><Relationship Id="rId10" Type="http://schemas.openxmlformats.org/officeDocument/2006/relationships/image" Target="../media/image28.png"/><Relationship Id="rId4" Type="http://schemas.openxmlformats.org/officeDocument/2006/relationships/image" Target="../media/image31.png"/><Relationship Id="rId9" Type="http://schemas.openxmlformats.org/officeDocument/2006/relationships/image" Target="../media/image26.png"/><Relationship Id="rId1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2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26" Type="http://schemas.openxmlformats.org/officeDocument/2006/relationships/image" Target="../media/image67.png"/><Relationship Id="rId3" Type="http://schemas.openxmlformats.org/officeDocument/2006/relationships/image" Target="../media/image44.png"/><Relationship Id="rId21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5" Type="http://schemas.openxmlformats.org/officeDocument/2006/relationships/image" Target="../media/image66.png"/><Relationship Id="rId2" Type="http://schemas.openxmlformats.org/officeDocument/2006/relationships/image" Target="../media/image42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24" Type="http://schemas.openxmlformats.org/officeDocument/2006/relationships/image" Target="../media/image65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18" Type="http://schemas.openxmlformats.org/officeDocument/2006/relationships/image" Target="../media/image8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" Type="http://schemas.openxmlformats.org/officeDocument/2006/relationships/image" Target="../media/image68.png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3" Type="http://schemas.openxmlformats.org/officeDocument/2006/relationships/image" Target="../media/image86.png"/><Relationship Id="rId21" Type="http://schemas.openxmlformats.org/officeDocument/2006/relationships/image" Target="../media/image104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" Type="http://schemas.openxmlformats.org/officeDocument/2006/relationships/image" Target="../media/image85.png"/><Relationship Id="rId16" Type="http://schemas.openxmlformats.org/officeDocument/2006/relationships/image" Target="../media/image99.png"/><Relationship Id="rId20" Type="http://schemas.openxmlformats.org/officeDocument/2006/relationships/image" Target="../media/image10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24" Type="http://schemas.openxmlformats.org/officeDocument/2006/relationships/image" Target="../media/image107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23" Type="http://schemas.openxmlformats.org/officeDocument/2006/relationships/image" Target="../media/image106.png"/><Relationship Id="rId10" Type="http://schemas.openxmlformats.org/officeDocument/2006/relationships/image" Target="../media/image93.png"/><Relationship Id="rId19" Type="http://schemas.openxmlformats.org/officeDocument/2006/relationships/image" Target="../media/image102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Relationship Id="rId22" Type="http://schemas.openxmlformats.org/officeDocument/2006/relationships/image" Target="../media/image10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“Field of study that gives computers the ability to learn without being explicitly programmed.”</a:t>
            </a:r>
          </a:p>
          <a:p>
            <a:pPr marL="0" indent="0" algn="r" rtl="1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- Arthur Samuel (1959)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943B-B17E-6C53-8758-E0076CCC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/>
              <a:t>Logistic loss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7461D2-75B8-95F1-7DB0-737E2BF5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619940-2394-3E0E-9EEE-D1C6FEF02635}"/>
                  </a:ext>
                </a:extLst>
              </p:cNvPr>
              <p:cNvSpPr txBox="1"/>
              <p:nvPr/>
            </p:nvSpPr>
            <p:spPr>
              <a:xfrm>
                <a:off x="181735" y="1632646"/>
                <a:ext cx="6755311" cy="1367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solidFill>
                                <a:srgbClr val="D4D4D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accent6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accent1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accent1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4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accent6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accent1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accent1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619940-2394-3E0E-9EEE-D1C6FEF02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35" y="1632646"/>
                <a:ext cx="6755311" cy="1367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D40F75-1446-0CD5-39D4-A8194821EAA5}"/>
              </a:ext>
            </a:extLst>
          </p:cNvPr>
          <p:cNvCxnSpPr>
            <a:cxnSpLocks/>
          </p:cNvCxnSpPr>
          <p:nvPr/>
        </p:nvCxnSpPr>
        <p:spPr>
          <a:xfrm flipV="1">
            <a:off x="3348990" y="3379052"/>
            <a:ext cx="0" cy="24121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F106A5-9146-8731-B116-6FF08C968388}"/>
              </a:ext>
            </a:extLst>
          </p:cNvPr>
          <p:cNvCxnSpPr>
            <a:cxnSpLocks/>
          </p:cNvCxnSpPr>
          <p:nvPr/>
        </p:nvCxnSpPr>
        <p:spPr>
          <a:xfrm>
            <a:off x="819446" y="4705393"/>
            <a:ext cx="556611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1AA5898-692F-5A47-FFA0-946372AC0B09}"/>
              </a:ext>
            </a:extLst>
          </p:cNvPr>
          <p:cNvCxnSpPr>
            <a:cxnSpLocks/>
          </p:cNvCxnSpPr>
          <p:nvPr/>
        </p:nvCxnSpPr>
        <p:spPr>
          <a:xfrm flipV="1">
            <a:off x="3889536" y="4632682"/>
            <a:ext cx="0" cy="1454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0BF49D-D002-ADF5-C058-EBFAFC1E063F}"/>
                  </a:ext>
                </a:extLst>
              </p:cNvPr>
              <p:cNvSpPr txBox="1"/>
              <p:nvPr/>
            </p:nvSpPr>
            <p:spPr>
              <a:xfrm>
                <a:off x="3751423" y="4707305"/>
                <a:ext cx="27622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0BF49D-D002-ADF5-C058-EBFAFC1E0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423" y="4707305"/>
                <a:ext cx="276225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2CEB2E7-DA8C-CD96-1BED-09B523B0DBED}"/>
                  </a:ext>
                </a:extLst>
              </p:cNvPr>
              <p:cNvSpPr txBox="1"/>
              <p:nvPr/>
            </p:nvSpPr>
            <p:spPr>
              <a:xfrm>
                <a:off x="6325859" y="4506440"/>
                <a:ext cx="3143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2CEB2E7-DA8C-CD96-1BED-09B523B0D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859" y="4506440"/>
                <a:ext cx="314325" cy="369332"/>
              </a:xfrm>
              <a:prstGeom prst="rect">
                <a:avLst/>
              </a:prstGeom>
              <a:blipFill>
                <a:blip r:embed="rId5"/>
                <a:stretch>
                  <a:fillRect l="-5882" r="-588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F3115A3-ACA4-6758-E295-8C56144E9A56}"/>
                  </a:ext>
                </a:extLst>
              </p:cNvPr>
              <p:cNvSpPr txBox="1"/>
              <p:nvPr/>
            </p:nvSpPr>
            <p:spPr>
              <a:xfrm>
                <a:off x="7626802" y="1632646"/>
                <a:ext cx="4385435" cy="2080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(blue curve)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	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 then loss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	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 then loss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endParaRPr lang="en-US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 </a:t>
                </a:r>
                <a:r>
                  <a:rPr lang="en-US" dirty="0">
                    <a:solidFill>
                      <a:srgbClr val="FFFF00"/>
                    </a:solidFill>
                  </a:rPr>
                  <a:t>(yellow curve)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	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 then loss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	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 then loss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F3115A3-ACA4-6758-E295-8C56144E9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802" y="1632646"/>
                <a:ext cx="4385435" cy="2080057"/>
              </a:xfrm>
              <a:prstGeom prst="rect">
                <a:avLst/>
              </a:prstGeom>
              <a:blipFill>
                <a:blip r:embed="rId6"/>
                <a:stretch>
                  <a:fillRect l="-833" t="-1760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1A3A607-B037-05CB-02B8-41A093C5F312}"/>
                  </a:ext>
                </a:extLst>
              </p:cNvPr>
              <p:cNvSpPr txBox="1"/>
              <p:nvPr/>
            </p:nvSpPr>
            <p:spPr>
              <a:xfrm>
                <a:off x="3133274" y="4706495"/>
                <a:ext cx="29527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1A3A607-B037-05CB-02B8-41A093C5F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274" y="4706495"/>
                <a:ext cx="29527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37148C2-8F24-F4FD-07A2-0111A96364FA}"/>
              </a:ext>
            </a:extLst>
          </p:cNvPr>
          <p:cNvSpPr/>
          <p:nvPr/>
        </p:nvSpPr>
        <p:spPr>
          <a:xfrm flipH="1" flipV="1">
            <a:off x="1029997" y="3578226"/>
            <a:ext cx="2821780" cy="1931348"/>
          </a:xfrm>
          <a:custGeom>
            <a:avLst/>
            <a:gdLst>
              <a:gd name="connsiteX0" fmla="*/ 0 w 2419350"/>
              <a:gd name="connsiteY0" fmla="*/ 2371725 h 2371725"/>
              <a:gd name="connsiteX1" fmla="*/ 414337 w 2419350"/>
              <a:gd name="connsiteY1" fmla="*/ 1004887 h 2371725"/>
              <a:gd name="connsiteX2" fmla="*/ 2419350 w 2419350"/>
              <a:gd name="connsiteY2" fmla="*/ 0 h 2371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9350" h="2371725">
                <a:moveTo>
                  <a:pt x="0" y="2371725"/>
                </a:moveTo>
                <a:cubicBezTo>
                  <a:pt x="5556" y="1885949"/>
                  <a:pt x="11112" y="1400174"/>
                  <a:pt x="414337" y="1004887"/>
                </a:cubicBezTo>
                <a:cubicBezTo>
                  <a:pt x="817562" y="609600"/>
                  <a:pt x="1618456" y="304800"/>
                  <a:pt x="2419350" y="0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5913EBD-AD64-B837-13A6-1126A9C90B91}"/>
              </a:ext>
            </a:extLst>
          </p:cNvPr>
          <p:cNvSpPr/>
          <p:nvPr/>
        </p:nvSpPr>
        <p:spPr>
          <a:xfrm flipV="1">
            <a:off x="3382820" y="3578226"/>
            <a:ext cx="2821780" cy="1931348"/>
          </a:xfrm>
          <a:custGeom>
            <a:avLst/>
            <a:gdLst>
              <a:gd name="connsiteX0" fmla="*/ 0 w 2419350"/>
              <a:gd name="connsiteY0" fmla="*/ 2371725 h 2371725"/>
              <a:gd name="connsiteX1" fmla="*/ 414337 w 2419350"/>
              <a:gd name="connsiteY1" fmla="*/ 1004887 h 2371725"/>
              <a:gd name="connsiteX2" fmla="*/ 2419350 w 2419350"/>
              <a:gd name="connsiteY2" fmla="*/ 0 h 2371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9350" h="2371725">
                <a:moveTo>
                  <a:pt x="0" y="2371725"/>
                </a:moveTo>
                <a:cubicBezTo>
                  <a:pt x="5556" y="1885949"/>
                  <a:pt x="11112" y="1400174"/>
                  <a:pt x="414337" y="1004887"/>
                </a:cubicBezTo>
                <a:cubicBezTo>
                  <a:pt x="817562" y="609600"/>
                  <a:pt x="1618456" y="304800"/>
                  <a:pt x="2419350" y="0"/>
                </a:cubicBezTo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AA9E318-C69D-EC15-2245-643DC5872230}"/>
              </a:ext>
            </a:extLst>
          </p:cNvPr>
          <p:cNvCxnSpPr>
            <a:cxnSpLocks/>
          </p:cNvCxnSpPr>
          <p:nvPr/>
        </p:nvCxnSpPr>
        <p:spPr>
          <a:xfrm flipV="1">
            <a:off x="3889535" y="3443590"/>
            <a:ext cx="0" cy="114393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0C69E63-6044-DE4D-299B-B9FAC2A8EBC7}"/>
              </a:ext>
            </a:extLst>
          </p:cNvPr>
          <p:cNvCxnSpPr>
            <a:cxnSpLocks/>
          </p:cNvCxnSpPr>
          <p:nvPr/>
        </p:nvCxnSpPr>
        <p:spPr>
          <a:xfrm>
            <a:off x="8190232" y="5557520"/>
            <a:ext cx="16256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9C0E452-C6F8-8D17-723C-570861FA7EF3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8190232" y="3931920"/>
            <a:ext cx="0" cy="17018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034A57A-0071-74BB-A4E7-40F569F3D9E8}"/>
              </a:ext>
            </a:extLst>
          </p:cNvPr>
          <p:cNvCxnSpPr>
            <a:cxnSpLocks/>
          </p:cNvCxnSpPr>
          <p:nvPr/>
        </p:nvCxnSpPr>
        <p:spPr>
          <a:xfrm flipV="1">
            <a:off x="9539608" y="5482897"/>
            <a:ext cx="0" cy="1454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FC199E2-DD3B-C0D5-9DF7-DB2E5D63C04E}"/>
                  </a:ext>
                </a:extLst>
              </p:cNvPr>
              <p:cNvSpPr txBox="1"/>
              <p:nvPr/>
            </p:nvSpPr>
            <p:spPr>
              <a:xfrm>
                <a:off x="9401494" y="5633720"/>
                <a:ext cx="27622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FC199E2-DD3B-C0D5-9DF7-DB2E5D63C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1494" y="5633720"/>
                <a:ext cx="276225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2150484-BEBF-0132-4823-0642574CE6BF}"/>
              </a:ext>
            </a:extLst>
          </p:cNvPr>
          <p:cNvCxnSpPr>
            <a:cxnSpLocks/>
          </p:cNvCxnSpPr>
          <p:nvPr/>
        </p:nvCxnSpPr>
        <p:spPr>
          <a:xfrm flipV="1">
            <a:off x="9539607" y="4010259"/>
            <a:ext cx="0" cy="142748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BEF8094-A66C-58DA-FE1F-96C77626387B}"/>
                  </a:ext>
                </a:extLst>
              </p:cNvPr>
              <p:cNvSpPr txBox="1"/>
              <p:nvPr/>
            </p:nvSpPr>
            <p:spPr>
              <a:xfrm>
                <a:off x="8042594" y="5633720"/>
                <a:ext cx="29527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BEF8094-A66C-58DA-FE1F-96C776263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594" y="5633720"/>
                <a:ext cx="295275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1948844F-C3B0-0878-EB76-98E9B5E292DC}"/>
              </a:ext>
            </a:extLst>
          </p:cNvPr>
          <p:cNvSpPr/>
          <p:nvPr/>
        </p:nvSpPr>
        <p:spPr>
          <a:xfrm>
            <a:off x="8190231" y="4055503"/>
            <a:ext cx="1305559" cy="1500105"/>
          </a:xfrm>
          <a:custGeom>
            <a:avLst/>
            <a:gdLst>
              <a:gd name="connsiteX0" fmla="*/ 0 w 452437"/>
              <a:gd name="connsiteY0" fmla="*/ 1145382 h 1145382"/>
              <a:gd name="connsiteX1" fmla="*/ 359568 w 452437"/>
              <a:gd name="connsiteY1" fmla="*/ 800100 h 1145382"/>
              <a:gd name="connsiteX2" fmla="*/ 452437 w 452437"/>
              <a:gd name="connsiteY2" fmla="*/ 0 h 11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2437" h="1145382">
                <a:moveTo>
                  <a:pt x="0" y="1145382"/>
                </a:moveTo>
                <a:cubicBezTo>
                  <a:pt x="142081" y="1068189"/>
                  <a:pt x="284162" y="990997"/>
                  <a:pt x="359568" y="800100"/>
                </a:cubicBezTo>
                <a:cubicBezTo>
                  <a:pt x="434974" y="609203"/>
                  <a:pt x="443705" y="304601"/>
                  <a:pt x="452437" y="0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A076BB6-B6C6-E36F-5907-BC575C086E81}"/>
              </a:ext>
            </a:extLst>
          </p:cNvPr>
          <p:cNvSpPr/>
          <p:nvPr/>
        </p:nvSpPr>
        <p:spPr>
          <a:xfrm flipH="1">
            <a:off x="8234050" y="4055503"/>
            <a:ext cx="1305559" cy="1500105"/>
          </a:xfrm>
          <a:custGeom>
            <a:avLst/>
            <a:gdLst>
              <a:gd name="connsiteX0" fmla="*/ 0 w 452437"/>
              <a:gd name="connsiteY0" fmla="*/ 1145382 h 1145382"/>
              <a:gd name="connsiteX1" fmla="*/ 359568 w 452437"/>
              <a:gd name="connsiteY1" fmla="*/ 800100 h 1145382"/>
              <a:gd name="connsiteX2" fmla="*/ 452437 w 452437"/>
              <a:gd name="connsiteY2" fmla="*/ 0 h 11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2437" h="1145382">
                <a:moveTo>
                  <a:pt x="0" y="1145382"/>
                </a:moveTo>
                <a:cubicBezTo>
                  <a:pt x="142081" y="1068189"/>
                  <a:pt x="284162" y="990997"/>
                  <a:pt x="359568" y="800100"/>
                </a:cubicBezTo>
                <a:cubicBezTo>
                  <a:pt x="434974" y="609203"/>
                  <a:pt x="443705" y="304601"/>
                  <a:pt x="452437" y="0"/>
                </a:cubicBezTo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15E1B02-EEE8-EB5C-83E8-CE62F2FEDE91}"/>
                  </a:ext>
                </a:extLst>
              </p:cNvPr>
              <p:cNvSpPr txBox="1"/>
              <p:nvPr/>
            </p:nvSpPr>
            <p:spPr>
              <a:xfrm>
                <a:off x="9802215" y="5370942"/>
                <a:ext cx="3143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15E1B02-EEE8-EB5C-83E8-CE62F2FED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2215" y="5370942"/>
                <a:ext cx="314325" cy="369332"/>
              </a:xfrm>
              <a:prstGeom prst="rect">
                <a:avLst/>
              </a:prstGeom>
              <a:blipFill>
                <a:blip r:embed="rId10"/>
                <a:stretch>
                  <a:fillRect l="-5769" r="-3846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>
            <a:extLst>
              <a:ext uri="{FF2B5EF4-FFF2-40B4-BE49-F238E27FC236}">
                <a16:creationId xmlns:a16="http://schemas.microsoft.com/office/drawing/2014/main" id="{86241BE3-62FD-5992-0E9E-27ACE56AF5EC}"/>
              </a:ext>
            </a:extLst>
          </p:cNvPr>
          <p:cNvSpPr/>
          <p:nvPr/>
        </p:nvSpPr>
        <p:spPr>
          <a:xfrm flipV="1">
            <a:off x="3348990" y="3443590"/>
            <a:ext cx="536607" cy="126180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60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943B-B17E-6C53-8758-E0076CCC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/>
              <a:t>Cost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7461D2-75B8-95F1-7DB0-737E2BF5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619940-2394-3E0E-9EEE-D1C6FEF02635}"/>
                  </a:ext>
                </a:extLst>
              </p:cNvPr>
              <p:cNvSpPr txBox="1"/>
              <p:nvPr/>
            </p:nvSpPr>
            <p:spPr>
              <a:xfrm>
                <a:off x="571500" y="1675697"/>
                <a:ext cx="7419975" cy="16802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4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4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4000" b="0" i="1">
                          <a:solidFill>
                            <a:srgbClr val="D4D4D4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000" i="1" smtClean="0">
                              <a:solidFill>
                                <a:srgbClr val="D4D4D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accent3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accent3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4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6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4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0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4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4000" i="1">
                                  <a:solidFill>
                                    <a:srgbClr val="D4D4D4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619940-2394-3E0E-9EEE-D1C6FEF02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1675697"/>
                <a:ext cx="7419975" cy="16802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1E76586-D84B-4AB1-573D-D12224DD9CF6}"/>
                  </a:ext>
                </a:extLst>
              </p:cNvPr>
              <p:cNvSpPr txBox="1"/>
              <p:nvPr/>
            </p:nvSpPr>
            <p:spPr>
              <a:xfrm>
                <a:off x="2276474" y="3932038"/>
                <a:ext cx="6943725" cy="1459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solidFill>
                                <a:srgbClr val="D4D4D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accent6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accent1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accent1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accent6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accent1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accent1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1E76586-D84B-4AB1-573D-D12224DD9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474" y="3932038"/>
                <a:ext cx="6943725" cy="1459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1A13F9-A603-3EAE-25D0-C88F23DEE188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7991475" y="2511229"/>
            <a:ext cx="561975" cy="46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93AD12-0313-3338-B9D8-EFAF0DA1F82F}"/>
              </a:ext>
            </a:extLst>
          </p:cNvPr>
          <p:cNvSpPr txBox="1"/>
          <p:nvPr/>
        </p:nvSpPr>
        <p:spPr>
          <a:xfrm>
            <a:off x="9220199" y="2782669"/>
            <a:ext cx="2914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i.e., Gradient Descent can reach global minimum.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47E975-0D6C-BF98-EB33-4243BF4999B3}"/>
              </a:ext>
            </a:extLst>
          </p:cNvPr>
          <p:cNvSpPr txBox="1"/>
          <p:nvPr/>
        </p:nvSpPr>
        <p:spPr>
          <a:xfrm>
            <a:off x="8553450" y="2326563"/>
            <a:ext cx="1104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Convex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323E623-8853-3311-1192-184F0BB98477}"/>
                  </a:ext>
                </a:extLst>
              </p:cNvPr>
              <p:cNvSpPr txBox="1"/>
              <p:nvPr/>
            </p:nvSpPr>
            <p:spPr>
              <a:xfrm>
                <a:off x="6729411" y="5598666"/>
                <a:ext cx="430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bg1"/>
                    </a:solidFill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8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that minimize cost function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…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323E623-8853-3311-1192-184F0BB98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411" y="5598666"/>
                <a:ext cx="4300539" cy="369332"/>
              </a:xfrm>
              <a:prstGeom prst="rect">
                <a:avLst/>
              </a:prstGeom>
              <a:blipFill>
                <a:blip r:embed="rId4"/>
                <a:stretch>
                  <a:fillRect l="-1277" t="-8197" r="-1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519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943B-B17E-6C53-8758-E0076CCC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/>
              <a:t>Simplified Cost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7461D2-75B8-95F1-7DB0-737E2BF5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619940-2394-3E0E-9EEE-D1C6FEF02635}"/>
                  </a:ext>
                </a:extLst>
              </p:cNvPr>
              <p:cNvSpPr txBox="1"/>
              <p:nvPr/>
            </p:nvSpPr>
            <p:spPr>
              <a:xfrm>
                <a:off x="539953" y="3760423"/>
                <a:ext cx="3980448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>
                          <a:solidFill>
                            <a:srgbClr val="D4D4D4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D4D4D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3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accent3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6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solidFill>
                                    <a:srgbClr val="D4D4D4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619940-2394-3E0E-9EEE-D1C6FEF02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53" y="3760423"/>
                <a:ext cx="3980448" cy="1008225"/>
              </a:xfrm>
              <a:prstGeom prst="rect">
                <a:avLst/>
              </a:prstGeom>
              <a:blipFill>
                <a:blip r:embed="rId2"/>
                <a:stretch>
                  <a:fillRect l="-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1E76586-D84B-4AB1-573D-D12224DD9CF6}"/>
                  </a:ext>
                </a:extLst>
              </p:cNvPr>
              <p:cNvSpPr txBox="1"/>
              <p:nvPr/>
            </p:nvSpPr>
            <p:spPr>
              <a:xfrm>
                <a:off x="539953" y="2220862"/>
                <a:ext cx="8478612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solidFill>
                                <a:srgbClr val="D4D4D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en-US" sz="2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6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6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1E76586-D84B-4AB1-573D-D12224DD9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53" y="2220862"/>
                <a:ext cx="8478612" cy="645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BB9C8F-07C7-ECF7-77E1-386580B51378}"/>
                  </a:ext>
                </a:extLst>
              </p:cNvPr>
              <p:cNvSpPr txBox="1"/>
              <p:nvPr/>
            </p:nvSpPr>
            <p:spPr>
              <a:xfrm>
                <a:off x="1470126" y="4943898"/>
                <a:ext cx="7505068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accent6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accent1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accent1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accent6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accent1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accent1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BB9C8F-07C7-ECF7-77E1-386580B51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126" y="4943898"/>
                <a:ext cx="7505068" cy="1008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255C8BA-D7C6-0A45-1569-708EBA78B951}"/>
              </a:ext>
            </a:extLst>
          </p:cNvPr>
          <p:cNvSpPr txBox="1"/>
          <p:nvPr/>
        </p:nvSpPr>
        <p:spPr>
          <a:xfrm>
            <a:off x="0" y="1681655"/>
            <a:ext cx="2781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>
                <a:solidFill>
                  <a:schemeClr val="bg1"/>
                </a:solidFill>
              </a:rPr>
              <a:t>Simplified Loss Function: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2293D4-36DE-B6C5-012C-095A7EC51B61}"/>
              </a:ext>
            </a:extLst>
          </p:cNvPr>
          <p:cNvSpPr txBox="1"/>
          <p:nvPr/>
        </p:nvSpPr>
        <p:spPr>
          <a:xfrm>
            <a:off x="44653" y="3215841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Simplified Cost Function: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EA4955-5B35-8E71-905D-25F2F4798734}"/>
                  </a:ext>
                </a:extLst>
              </p:cNvPr>
              <p:cNvSpPr txBox="1"/>
              <p:nvPr/>
            </p:nvSpPr>
            <p:spPr>
              <a:xfrm>
                <a:off x="8525692" y="2865910"/>
                <a:ext cx="3388722" cy="1567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solidFill>
                                <a:srgbClr val="D4D4D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accent6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  <a:p>
                <a:endParaRPr lang="en-US" sz="160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solidFill>
                                <a:srgbClr val="D4D4D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accent6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EA4955-5B35-8E71-905D-25F2F4798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692" y="2865910"/>
                <a:ext cx="3388722" cy="1567993"/>
              </a:xfrm>
              <a:prstGeom prst="rect">
                <a:avLst/>
              </a:prstGeom>
              <a:blipFill>
                <a:blip r:embed="rId5"/>
                <a:stretch>
                  <a:fillRect l="-721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0983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943B-B17E-6C53-8758-E0076CCC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/>
              <a:t>Gradient Descent </a:t>
            </a:r>
            <a:r>
              <a:rPr lang="en-US" sz="2400" dirty="0"/>
              <a:t>(optimization)</a:t>
            </a:r>
            <a:endParaRPr lang="en-US" sz="4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7461D2-75B8-95F1-7DB0-737E2BF5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619940-2394-3E0E-9EEE-D1C6FEF02635}"/>
                  </a:ext>
                </a:extLst>
              </p:cNvPr>
              <p:cNvSpPr txBox="1"/>
              <p:nvPr/>
            </p:nvSpPr>
            <p:spPr>
              <a:xfrm>
                <a:off x="3021875" y="2617816"/>
                <a:ext cx="8743405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>
                          <a:solidFill>
                            <a:srgbClr val="D4D4D4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D4D4D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3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3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solidFill>
                                    <a:srgbClr val="D4D4D4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6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accent1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accent1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6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accent1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accent1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619940-2394-3E0E-9EEE-D1C6FEF02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5" y="2617816"/>
                <a:ext cx="8743405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1E76586-D84B-4AB1-573D-D12224DD9CF6}"/>
                  </a:ext>
                </a:extLst>
              </p:cNvPr>
              <p:cNvSpPr txBox="1"/>
              <p:nvPr/>
            </p:nvSpPr>
            <p:spPr>
              <a:xfrm>
                <a:off x="3021875" y="1838501"/>
                <a:ext cx="6389411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D4D4D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1E76586-D84B-4AB1-573D-D12224DD9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5" y="1838501"/>
                <a:ext cx="6389411" cy="5068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015137-EFEB-06E6-5F47-9B240F1885CA}"/>
                  </a:ext>
                </a:extLst>
              </p:cNvPr>
              <p:cNvSpPr txBox="1"/>
              <p:nvPr/>
            </p:nvSpPr>
            <p:spPr>
              <a:xfrm>
                <a:off x="3021875" y="3907684"/>
                <a:ext cx="3958045" cy="1789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𝑟𝑒𝑝𝑒𝑎𝑡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b="0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𝑠𝑖𝑚𝑢𝑙𝑡𝑎𝑛𝑒𝑜𝑢𝑠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𝑢𝑝𝑑𝑎𝑡𝑒𝑠</m:t>
                    </m:r>
                  </m:oMath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015137-EFEB-06E6-5F47-9B240F188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5" y="3907684"/>
                <a:ext cx="3958045" cy="1789849"/>
              </a:xfrm>
              <a:prstGeom prst="rect">
                <a:avLst/>
              </a:prstGeom>
              <a:blipFill>
                <a:blip r:embed="rId4"/>
                <a:stretch>
                  <a:fillRect b="-5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5E9C8EF-D1EB-9F38-60D7-D961736B50B7}"/>
              </a:ext>
            </a:extLst>
          </p:cNvPr>
          <p:cNvSpPr txBox="1"/>
          <p:nvPr/>
        </p:nvSpPr>
        <p:spPr>
          <a:xfrm>
            <a:off x="685269" y="190727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Loss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06891D-8DEB-C1CB-1321-C0BA85C2CC1C}"/>
              </a:ext>
            </a:extLst>
          </p:cNvPr>
          <p:cNvSpPr txBox="1"/>
          <p:nvPr/>
        </p:nvSpPr>
        <p:spPr>
          <a:xfrm>
            <a:off x="685269" y="2809950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Cost 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5BCA4C-16E5-F529-0CB0-5E10BB0398F6}"/>
              </a:ext>
            </a:extLst>
          </p:cNvPr>
          <p:cNvSpPr txBox="1"/>
          <p:nvPr/>
        </p:nvSpPr>
        <p:spPr>
          <a:xfrm>
            <a:off x="685269" y="4119154"/>
            <a:ext cx="209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Gradient Descent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D6CC6C-85B2-4383-9674-ACDDF53BFEAB}"/>
              </a:ext>
            </a:extLst>
          </p:cNvPr>
          <p:cNvSpPr txBox="1"/>
          <p:nvPr/>
        </p:nvSpPr>
        <p:spPr>
          <a:xfrm>
            <a:off x="7264623" y="5328201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…Looks like linear regression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8B3D2-F9F8-ED87-47EE-169CEE8BD039}"/>
              </a:ext>
            </a:extLst>
          </p:cNvPr>
          <p:cNvSpPr txBox="1"/>
          <p:nvPr/>
        </p:nvSpPr>
        <p:spPr>
          <a:xfrm>
            <a:off x="7919720" y="3699358"/>
            <a:ext cx="3535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Same concepts: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Monitor gradient descent (learning curve)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Vectorized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Feature scaling</a:t>
            </a:r>
          </a:p>
        </p:txBody>
      </p:sp>
    </p:spTree>
    <p:extLst>
      <p:ext uri="{BB962C8B-B14F-4D97-AF65-F5344CB8AC3E}">
        <p14:creationId xmlns:p14="http://schemas.microsoft.com/office/powerpoint/2010/main" val="231916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943B-B17E-6C53-8758-E0076CCC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/>
              <a:t>Performance Metrics </a:t>
            </a:r>
            <a:r>
              <a:rPr lang="en-US" sz="2400" dirty="0"/>
              <a:t>(Evaluation)</a:t>
            </a:r>
            <a:endParaRPr lang="en-US" sz="4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7461D2-75B8-95F1-7DB0-737E2BF5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0CD321-BF52-7F1A-2D5B-07DF62EE4DD9}"/>
                  </a:ext>
                </a:extLst>
              </p:cNvPr>
              <p:cNvSpPr txBox="1"/>
              <p:nvPr/>
            </p:nvSpPr>
            <p:spPr>
              <a:xfrm>
                <a:off x="862148" y="1998340"/>
                <a:ext cx="10659292" cy="3441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When determining how well your model is performing, the most common measure to use is 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accuracy.</a:t>
                </a:r>
              </a:p>
              <a:p>
                <a:endParaRPr lang="en-US" sz="2400" b="1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𝑐𝑜𝑟𝑟𝑒𝑐𝑡𝑙𝑦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𝑒𝑥𝑎𝑚𝑝𝑙𝑒𝑠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#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𝑒𝑥𝑎𝑚𝑝𝑙𝑒𝑠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𝑑𝑎𝑡𝑎𝑠𝑒𝑡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endParaRPr lang="en-US" sz="2400" b="1" dirty="0">
                  <a:solidFill>
                    <a:schemeClr val="bg1"/>
                  </a:solidFill>
                </a:endParaRPr>
              </a:p>
              <a:p>
                <a:endParaRPr lang="en-US" sz="2400" dirty="0">
                  <a:solidFill>
                    <a:schemeClr val="bg1"/>
                  </a:solidFill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However, accuracy is not always the best measure, especially for unbalanced datasets.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0CD321-BF52-7F1A-2D5B-07DF62EE4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48" y="1998340"/>
                <a:ext cx="10659292" cy="3441135"/>
              </a:xfrm>
              <a:prstGeom prst="rect">
                <a:avLst/>
              </a:prstGeom>
              <a:blipFill>
                <a:blip r:embed="rId3"/>
                <a:stretch>
                  <a:fillRect l="-858" t="-1241" r="-1544" b="-3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653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943B-B17E-6C53-8758-E0076CCC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/>
              <a:t>Performance Metrics </a:t>
            </a:r>
            <a:r>
              <a:rPr lang="en-US" sz="2400" dirty="0"/>
              <a:t>(Evaluation)</a:t>
            </a:r>
            <a:endParaRPr lang="en-US" sz="4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7461D2-75B8-95F1-7DB0-737E2BF5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0CD321-BF52-7F1A-2D5B-07DF62EE4DD9}"/>
              </a:ext>
            </a:extLst>
          </p:cNvPr>
          <p:cNvSpPr txBox="1"/>
          <p:nvPr/>
        </p:nvSpPr>
        <p:spPr>
          <a:xfrm>
            <a:off x="774483" y="2644170"/>
            <a:ext cx="505481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 </a:t>
            </a:r>
            <a:r>
              <a:rPr lang="en-US" sz="2400" b="1" dirty="0">
                <a:solidFill>
                  <a:schemeClr val="bg1"/>
                </a:solidFill>
              </a:rPr>
              <a:t>confusion matrix </a:t>
            </a:r>
            <a:r>
              <a:rPr lang="en-US" sz="2400" dirty="0">
                <a:solidFill>
                  <a:schemeClr val="bg1"/>
                </a:solidFill>
              </a:rPr>
              <a:t>is a matrix grid that compares actual classes to predicted classes (actual, predicted)</a:t>
            </a:r>
          </a:p>
        </p:txBody>
      </p:sp>
      <p:pic>
        <p:nvPicPr>
          <p:cNvPr id="4" name="Picture 2" descr="How to Create a Confusion Matrix in Python - Statology">
            <a:extLst>
              <a:ext uri="{FF2B5EF4-FFF2-40B4-BE49-F238E27FC236}">
                <a16:creationId xmlns:a16="http://schemas.microsoft.com/office/drawing/2014/main" id="{4800798A-9A6C-F7E0-E75A-F28630515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024" y="4114799"/>
            <a:ext cx="3996853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istic regression model – building and training | Deep Learning By Example">
            <a:extLst>
              <a:ext uri="{FF2B5EF4-FFF2-40B4-BE49-F238E27FC236}">
                <a16:creationId xmlns:a16="http://schemas.microsoft.com/office/drawing/2014/main" id="{03C8B0D8-D28B-75E0-A472-8EF9A2C6DA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5" b="11269"/>
          <a:stretch/>
        </p:blipFill>
        <p:spPr bwMode="auto">
          <a:xfrm>
            <a:off x="7439025" y="1463383"/>
            <a:ext cx="3978492" cy="249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7221AE0-90DD-740A-AD03-BDA055D1C3D0}"/>
              </a:ext>
            </a:extLst>
          </p:cNvPr>
          <p:cNvSpPr txBox="1">
            <a:spLocks/>
          </p:cNvSpPr>
          <p:nvPr/>
        </p:nvSpPr>
        <p:spPr>
          <a:xfrm>
            <a:off x="774483" y="1815881"/>
            <a:ext cx="4806950" cy="4801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+mn-lt"/>
              </a:rPr>
              <a:t>Confusion Matrices</a:t>
            </a:r>
          </a:p>
        </p:txBody>
      </p:sp>
      <p:pic>
        <p:nvPicPr>
          <p:cNvPr id="2050" name="Picture 2" descr="Confusion matrix. The accuracy, precision, recall, F1-score, and AUC... |  Download Scientific Diagram">
            <a:extLst>
              <a:ext uri="{FF2B5EF4-FFF2-40B4-BE49-F238E27FC236}">
                <a16:creationId xmlns:a16="http://schemas.microsoft.com/office/drawing/2014/main" id="{57A42F4E-0FBE-A458-F4AC-908733CBF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4114799"/>
            <a:ext cx="3295650" cy="176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440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943B-B17E-6C53-8758-E0076CCC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/>
              <a:t>Performance Metrics </a:t>
            </a:r>
            <a:r>
              <a:rPr lang="en-US" sz="2400" dirty="0"/>
              <a:t>(Evaluation)</a:t>
            </a:r>
            <a:endParaRPr lang="en-US" sz="4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7461D2-75B8-95F1-7DB0-737E2BF5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0CD321-BF52-7F1A-2D5B-07DF62EE4DD9}"/>
              </a:ext>
            </a:extLst>
          </p:cNvPr>
          <p:cNvSpPr txBox="1"/>
          <p:nvPr/>
        </p:nvSpPr>
        <p:spPr>
          <a:xfrm>
            <a:off x="862148" y="1998340"/>
            <a:ext cx="721505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There are more Performance Metrics such as </a:t>
            </a:r>
            <a:r>
              <a:rPr lang="en-US" sz="3200" b="1" dirty="0">
                <a:solidFill>
                  <a:schemeClr val="bg1"/>
                </a:solidFill>
              </a:rPr>
              <a:t>precision</a:t>
            </a:r>
            <a:r>
              <a:rPr lang="en-US" sz="3200" dirty="0">
                <a:solidFill>
                  <a:schemeClr val="bg1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recall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They are all popular metrics. They could be computed directly from the confusion matrix, but there are built in functions in </a:t>
            </a:r>
            <a:r>
              <a:rPr lang="en-US" sz="3200" b="1" dirty="0" err="1">
                <a:solidFill>
                  <a:schemeClr val="bg1"/>
                </a:solidFill>
              </a:rPr>
              <a:t>sklearn</a:t>
            </a:r>
            <a:r>
              <a:rPr lang="en-US" sz="3200" dirty="0">
                <a:solidFill>
                  <a:schemeClr val="bg1"/>
                </a:solidFill>
              </a:rPr>
              <a:t> can be used. </a:t>
            </a:r>
          </a:p>
        </p:txBody>
      </p:sp>
      <p:pic>
        <p:nvPicPr>
          <p:cNvPr id="4098" name="Picture 2" descr="python - Tensorflow Precision / Recall / F1 score and Confusion matrix -  Stack Overflow">
            <a:extLst>
              <a:ext uri="{FF2B5EF4-FFF2-40B4-BE49-F238E27FC236}">
                <a16:creationId xmlns:a16="http://schemas.microsoft.com/office/drawing/2014/main" id="{ECC40A26-A8FF-CCE3-EFEB-39B4CB2DF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998339"/>
            <a:ext cx="3817909" cy="317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194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Coding Time…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40D9B9-18EA-6DD1-F74A-DA46B3D990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(Binary Classification)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E8911F-E613-D09A-A064-57B6A018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BFC864-A380-2900-0D55-A22DB9348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494096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69F00-D932-0670-9A38-59A1FF58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25C012-9986-3082-3A94-089A19DE4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45E81-7FC3-E668-5EE1-5E45AC054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What is logistic regression?</a:t>
            </a:r>
          </a:p>
          <a:p>
            <a:r>
              <a:rPr lang="en-US" dirty="0"/>
              <a:t>Logistic regression is an example of supervised learning.</a:t>
            </a:r>
          </a:p>
          <a:p>
            <a:r>
              <a:rPr lang="en-US" dirty="0"/>
              <a:t>It is used to calculate or predict the probability of a binary (yes/no) event occurring.</a:t>
            </a:r>
          </a:p>
          <a:p>
            <a:r>
              <a:rPr lang="en-US" dirty="0"/>
              <a:t>An example of logistic regression could be applying machine learning to determine if a tumor is likely to be malignant or benign.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Since we have two possible outcomes to this question - yes, it’s malignant, or no, it’s benign - this is called </a:t>
            </a:r>
            <a:r>
              <a:rPr lang="en-US" i="1" dirty="0"/>
              <a:t>binary classification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2006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943B-B17E-6C53-8758-E0076CCC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/>
              <a:t>Sigmoid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7461D2-75B8-95F1-7DB0-737E2BF5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1AEA61-4C3F-ABBE-3CED-A0D555E25B99}"/>
              </a:ext>
            </a:extLst>
          </p:cNvPr>
          <p:cNvCxnSpPr>
            <a:cxnSpLocks/>
          </p:cNvCxnSpPr>
          <p:nvPr/>
        </p:nvCxnSpPr>
        <p:spPr>
          <a:xfrm>
            <a:off x="1482781" y="3530317"/>
            <a:ext cx="311483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024515-BA33-705B-2849-BBACA101C418}"/>
              </a:ext>
            </a:extLst>
          </p:cNvPr>
          <p:cNvCxnSpPr>
            <a:cxnSpLocks/>
          </p:cNvCxnSpPr>
          <p:nvPr/>
        </p:nvCxnSpPr>
        <p:spPr>
          <a:xfrm flipV="1">
            <a:off x="1564836" y="1774956"/>
            <a:ext cx="0" cy="204266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9D374C-D0F6-2341-AFD9-65A75DF2B9DD}"/>
              </a:ext>
            </a:extLst>
          </p:cNvPr>
          <p:cNvCxnSpPr>
            <a:cxnSpLocks/>
          </p:cNvCxnSpPr>
          <p:nvPr/>
        </p:nvCxnSpPr>
        <p:spPr>
          <a:xfrm>
            <a:off x="1520881" y="2209662"/>
            <a:ext cx="8791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44305AA-4ACE-57D9-8C90-1CBCA194FDEF}"/>
              </a:ext>
            </a:extLst>
          </p:cNvPr>
          <p:cNvSpPr txBox="1"/>
          <p:nvPr/>
        </p:nvSpPr>
        <p:spPr>
          <a:xfrm>
            <a:off x="3797308" y="195383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691398B-5F2C-66DA-D999-4D4590A5E1E5}"/>
                  </a:ext>
                </a:extLst>
              </p:cNvPr>
              <p:cNvSpPr txBox="1"/>
              <p:nvPr/>
            </p:nvSpPr>
            <p:spPr>
              <a:xfrm>
                <a:off x="1978610" y="3743558"/>
                <a:ext cx="1855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C000"/>
                    </a:solidFill>
                  </a:rPr>
                  <a:t>tumor size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>
                  <a:solidFill>
                    <a:srgbClr val="FFC000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(diameter in cm)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691398B-5F2C-66DA-D999-4D4590A5E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610" y="3743558"/>
                <a:ext cx="1855200" cy="646331"/>
              </a:xfrm>
              <a:prstGeom prst="rect">
                <a:avLst/>
              </a:prstGeom>
              <a:blipFill>
                <a:blip r:embed="rId2"/>
                <a:stretch>
                  <a:fillRect l="-2961" t="-4717" r="-230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2D21F7EB-7DE3-DC6B-D846-450289B00299}"/>
              </a:ext>
            </a:extLst>
          </p:cNvPr>
          <p:cNvSpPr txBox="1"/>
          <p:nvPr/>
        </p:nvSpPr>
        <p:spPr>
          <a:xfrm>
            <a:off x="685512" y="3350908"/>
            <a:ext cx="78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no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00D9EB-CED2-C0DF-61C5-38B09C012F86}"/>
              </a:ext>
            </a:extLst>
          </p:cNvPr>
          <p:cNvSpPr txBox="1"/>
          <p:nvPr/>
        </p:nvSpPr>
        <p:spPr>
          <a:xfrm>
            <a:off x="581014" y="2004261"/>
            <a:ext cx="90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3BD9A08-515D-C754-032D-8CBA6AB80526}"/>
              </a:ext>
            </a:extLst>
          </p:cNvPr>
          <p:cNvSpPr txBox="1"/>
          <p:nvPr/>
        </p:nvSpPr>
        <p:spPr>
          <a:xfrm>
            <a:off x="48667" y="2681786"/>
            <a:ext cx="141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malignant?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B6DF20D-3FED-586E-0815-B9C4AB324DCF}"/>
              </a:ext>
            </a:extLst>
          </p:cNvPr>
          <p:cNvCxnSpPr>
            <a:cxnSpLocks/>
          </p:cNvCxnSpPr>
          <p:nvPr/>
        </p:nvCxnSpPr>
        <p:spPr>
          <a:xfrm>
            <a:off x="3218516" y="3450400"/>
            <a:ext cx="1624" cy="1541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537EAA1-08E0-0595-4F45-CEC97C18C00A}"/>
              </a:ext>
            </a:extLst>
          </p:cNvPr>
          <p:cNvCxnSpPr>
            <a:cxnSpLocks/>
            <a:endCxn id="70" idx="4"/>
          </p:cNvCxnSpPr>
          <p:nvPr/>
        </p:nvCxnSpPr>
        <p:spPr>
          <a:xfrm flipH="1" flipV="1">
            <a:off x="3214569" y="2617563"/>
            <a:ext cx="7016" cy="78288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D750A2F1-3967-9C97-0584-A60BAC30487D}"/>
              </a:ext>
            </a:extLst>
          </p:cNvPr>
          <p:cNvSpPr/>
          <p:nvPr/>
        </p:nvSpPr>
        <p:spPr>
          <a:xfrm>
            <a:off x="3180232" y="2552795"/>
            <a:ext cx="68673" cy="64768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B734B7C-F374-2E0C-CE71-4804AA3D46D2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1688945" y="2585179"/>
            <a:ext cx="1491287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9E55D47-298C-A20A-52EF-98715397DEDC}"/>
              </a:ext>
            </a:extLst>
          </p:cNvPr>
          <p:cNvCxnSpPr>
            <a:cxnSpLocks/>
          </p:cNvCxnSpPr>
          <p:nvPr/>
        </p:nvCxnSpPr>
        <p:spPr>
          <a:xfrm flipH="1">
            <a:off x="1493374" y="2584184"/>
            <a:ext cx="14503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7625425-C371-BBDA-9565-E07A1EB47F55}"/>
              </a:ext>
            </a:extLst>
          </p:cNvPr>
          <p:cNvSpPr txBox="1"/>
          <p:nvPr/>
        </p:nvSpPr>
        <p:spPr>
          <a:xfrm>
            <a:off x="996976" y="2400136"/>
            <a:ext cx="50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0.7</a:t>
            </a:r>
            <a:endParaRPr lang="en-US" sz="10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3666C18-9A91-E375-3F89-AB3D0E98C9B2}"/>
                  </a:ext>
                </a:extLst>
              </p:cNvPr>
              <p:cNvSpPr txBox="1"/>
              <p:nvPr/>
            </p:nvSpPr>
            <p:spPr>
              <a:xfrm>
                <a:off x="754650" y="4632102"/>
                <a:ext cx="36784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Want outputs between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bg1"/>
                    </a:solidFill>
                  </a:rPr>
                  <a:t>and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3666C18-9A91-E375-3F89-AB3D0E98C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50" y="4632102"/>
                <a:ext cx="3678434" cy="400110"/>
              </a:xfrm>
              <a:prstGeom prst="rect">
                <a:avLst/>
              </a:prstGeom>
              <a:blipFill>
                <a:blip r:embed="rId3"/>
                <a:stretch>
                  <a:fillRect l="-1824" t="-7692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D9A315DF-3B6F-17FE-4157-9B9EFFC77548}"/>
              </a:ext>
            </a:extLst>
          </p:cNvPr>
          <p:cNvSpPr/>
          <p:nvPr/>
        </p:nvSpPr>
        <p:spPr>
          <a:xfrm>
            <a:off x="1619358" y="2230560"/>
            <a:ext cx="2709977" cy="1259151"/>
          </a:xfrm>
          <a:custGeom>
            <a:avLst/>
            <a:gdLst>
              <a:gd name="connsiteX0" fmla="*/ 2692866 w 2692866"/>
              <a:gd name="connsiteY0" fmla="*/ 0 h 1333849"/>
              <a:gd name="connsiteX1" fmla="*/ 1711354 w 2692866"/>
              <a:gd name="connsiteY1" fmla="*/ 243280 h 1333849"/>
              <a:gd name="connsiteX2" fmla="*/ 1115736 w 2692866"/>
              <a:gd name="connsiteY2" fmla="*/ 1115735 h 1333849"/>
              <a:gd name="connsiteX3" fmla="*/ 0 w 2692866"/>
              <a:gd name="connsiteY3" fmla="*/ 1333849 h 133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66" h="1333849">
                <a:moveTo>
                  <a:pt x="2692866" y="0"/>
                </a:moveTo>
                <a:cubicBezTo>
                  <a:pt x="2333537" y="28662"/>
                  <a:pt x="1974209" y="57324"/>
                  <a:pt x="1711354" y="243280"/>
                </a:cubicBezTo>
                <a:cubicBezTo>
                  <a:pt x="1448499" y="429236"/>
                  <a:pt x="1400962" y="933974"/>
                  <a:pt x="1115736" y="1115735"/>
                </a:cubicBezTo>
                <a:cubicBezTo>
                  <a:pt x="830510" y="1297496"/>
                  <a:pt x="206928" y="1300293"/>
                  <a:pt x="0" y="1333849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387B2C2-B5F6-1D83-60E3-CD4E5D342B25}"/>
              </a:ext>
            </a:extLst>
          </p:cNvPr>
          <p:cNvSpPr txBox="1"/>
          <p:nvPr/>
        </p:nvSpPr>
        <p:spPr>
          <a:xfrm>
            <a:off x="5334919" y="3864065"/>
            <a:ext cx="2490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Sigmoid function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D615547-E154-9D05-73FA-1C6BC1C7745A}"/>
              </a:ext>
            </a:extLst>
          </p:cNvPr>
          <p:cNvSpPr txBox="1"/>
          <p:nvPr/>
        </p:nvSpPr>
        <p:spPr>
          <a:xfrm>
            <a:off x="5334920" y="4152224"/>
            <a:ext cx="2490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Logistic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function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02AFCBB-DF2E-8708-830B-A3126DBDB9D7}"/>
              </a:ext>
            </a:extLst>
          </p:cNvPr>
          <p:cNvCxnSpPr>
            <a:cxnSpLocks/>
          </p:cNvCxnSpPr>
          <p:nvPr/>
        </p:nvCxnSpPr>
        <p:spPr>
          <a:xfrm>
            <a:off x="4886004" y="3535749"/>
            <a:ext cx="4261607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9A37823-0866-60EF-E303-C4FCD2B93BF2}"/>
              </a:ext>
            </a:extLst>
          </p:cNvPr>
          <p:cNvCxnSpPr/>
          <p:nvPr/>
        </p:nvCxnSpPr>
        <p:spPr>
          <a:xfrm flipV="1">
            <a:off x="6931477" y="1797167"/>
            <a:ext cx="0" cy="173858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8252359-DAB9-2AB4-18E8-88BE8872CE21}"/>
              </a:ext>
            </a:extLst>
          </p:cNvPr>
          <p:cNvCxnSpPr>
            <a:cxnSpLocks/>
          </p:cNvCxnSpPr>
          <p:nvPr/>
        </p:nvCxnSpPr>
        <p:spPr>
          <a:xfrm>
            <a:off x="6867596" y="2780100"/>
            <a:ext cx="127517" cy="6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E3B722C0-BFC8-8E6F-DB1D-D332700A85B4}"/>
              </a:ext>
            </a:extLst>
          </p:cNvPr>
          <p:cNvSpPr/>
          <p:nvPr/>
        </p:nvSpPr>
        <p:spPr>
          <a:xfrm>
            <a:off x="5080330" y="2069873"/>
            <a:ext cx="3713234" cy="1419838"/>
          </a:xfrm>
          <a:custGeom>
            <a:avLst/>
            <a:gdLst>
              <a:gd name="connsiteX0" fmla="*/ 3702050 w 3702050"/>
              <a:gd name="connsiteY0" fmla="*/ 0 h 1511300"/>
              <a:gd name="connsiteX1" fmla="*/ 2171700 w 3702050"/>
              <a:gd name="connsiteY1" fmla="*/ 247650 h 1511300"/>
              <a:gd name="connsiteX2" fmla="*/ 1517650 w 3702050"/>
              <a:gd name="connsiteY2" fmla="*/ 1257300 h 1511300"/>
              <a:gd name="connsiteX3" fmla="*/ 0 w 3702050"/>
              <a:gd name="connsiteY3" fmla="*/ 1511300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2050" h="1511300">
                <a:moveTo>
                  <a:pt x="3702050" y="0"/>
                </a:moveTo>
                <a:cubicBezTo>
                  <a:pt x="3118908" y="19050"/>
                  <a:pt x="2535767" y="38100"/>
                  <a:pt x="2171700" y="247650"/>
                </a:cubicBezTo>
                <a:cubicBezTo>
                  <a:pt x="1807633" y="457200"/>
                  <a:pt x="1879600" y="1046692"/>
                  <a:pt x="1517650" y="1257300"/>
                </a:cubicBezTo>
                <a:cubicBezTo>
                  <a:pt x="1155700" y="1467908"/>
                  <a:pt x="577850" y="1489604"/>
                  <a:pt x="0" y="151130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F1DFDFB-533A-BD23-A5A8-CB63A92EF34E}"/>
              </a:ext>
            </a:extLst>
          </p:cNvPr>
          <p:cNvCxnSpPr>
            <a:cxnSpLocks/>
          </p:cNvCxnSpPr>
          <p:nvPr/>
        </p:nvCxnSpPr>
        <p:spPr>
          <a:xfrm>
            <a:off x="6867596" y="2024815"/>
            <a:ext cx="127517" cy="6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D1565849-CEBA-FF51-CE12-3F1866049D97}"/>
                  </a:ext>
                </a:extLst>
              </p:cNvPr>
              <p:cNvSpPr txBox="1"/>
              <p:nvPr/>
            </p:nvSpPr>
            <p:spPr>
              <a:xfrm>
                <a:off x="6568261" y="3286061"/>
                <a:ext cx="240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D1565849-CEBA-FF51-CE12-3F1866049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261" y="3286061"/>
                <a:ext cx="24074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TextBox 142">
            <a:extLst>
              <a:ext uri="{FF2B5EF4-FFF2-40B4-BE49-F238E27FC236}">
                <a16:creationId xmlns:a16="http://schemas.microsoft.com/office/drawing/2014/main" id="{4B1A6D22-7BF3-BD01-8B9C-B526288E9447}"/>
              </a:ext>
            </a:extLst>
          </p:cNvPr>
          <p:cNvSpPr txBox="1"/>
          <p:nvPr/>
        </p:nvSpPr>
        <p:spPr>
          <a:xfrm>
            <a:off x="6476707" y="2643886"/>
            <a:ext cx="406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12F605C-EDB7-08AF-53F4-DF75C54B5570}"/>
                  </a:ext>
                </a:extLst>
              </p:cNvPr>
              <p:cNvSpPr txBox="1"/>
              <p:nvPr/>
            </p:nvSpPr>
            <p:spPr>
              <a:xfrm>
                <a:off x="6589282" y="1887394"/>
                <a:ext cx="2462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12F605C-EDB7-08AF-53F4-DF75C54B5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282" y="1887394"/>
                <a:ext cx="24621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CC8C520-347C-B41C-F9B1-C4AA2EFB6B85}"/>
              </a:ext>
            </a:extLst>
          </p:cNvPr>
          <p:cNvCxnSpPr>
            <a:cxnSpLocks/>
          </p:cNvCxnSpPr>
          <p:nvPr/>
        </p:nvCxnSpPr>
        <p:spPr>
          <a:xfrm>
            <a:off x="7016807" y="2023835"/>
            <a:ext cx="204535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635BA105-F0B1-0EFF-3893-9C4742BA4DBF}"/>
                  </a:ext>
                </a:extLst>
              </p:cNvPr>
              <p:cNvSpPr txBox="1"/>
              <p:nvPr/>
            </p:nvSpPr>
            <p:spPr>
              <a:xfrm>
                <a:off x="5334919" y="4505196"/>
                <a:ext cx="304568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outputs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bg1"/>
                    </a:solidFill>
                  </a:rPr>
                  <a:t>between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bg1"/>
                    </a:solidFill>
                  </a:rPr>
                  <a:t>and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635BA105-F0B1-0EFF-3893-9C4742BA4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919" y="4505196"/>
                <a:ext cx="3045683" cy="400110"/>
              </a:xfrm>
              <a:prstGeom prst="rect">
                <a:avLst/>
              </a:prstGeom>
              <a:blipFill>
                <a:blip r:embed="rId6"/>
                <a:stretch>
                  <a:fillRect l="-2000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D6E7E0F1-4B1B-C6F8-2EBE-364A24F85156}"/>
                  </a:ext>
                </a:extLst>
              </p:cNvPr>
              <p:cNvSpPr txBox="1"/>
              <p:nvPr/>
            </p:nvSpPr>
            <p:spPr>
              <a:xfrm>
                <a:off x="4890472" y="5003572"/>
                <a:ext cx="2915092" cy="8166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D6E7E0F1-4B1B-C6F8-2EBE-364A24F85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472" y="5003572"/>
                <a:ext cx="2915092" cy="8166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4E9C5FBA-975A-CDE6-1250-566FDC583374}"/>
                  </a:ext>
                </a:extLst>
              </p:cNvPr>
              <p:cNvSpPr txBox="1"/>
              <p:nvPr/>
            </p:nvSpPr>
            <p:spPr>
              <a:xfrm>
                <a:off x="9170403" y="3360853"/>
                <a:ext cx="1803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4E9C5FBA-975A-CDE6-1250-566FDC583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403" y="3360853"/>
                <a:ext cx="180306" cy="276999"/>
              </a:xfrm>
              <a:prstGeom prst="rect">
                <a:avLst/>
              </a:prstGeom>
              <a:blipFill>
                <a:blip r:embed="rId8"/>
                <a:stretch>
                  <a:fillRect l="-16667"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D6220635-5104-1019-4468-6177C78AA68E}"/>
                  </a:ext>
                </a:extLst>
              </p:cNvPr>
              <p:cNvSpPr txBox="1"/>
              <p:nvPr/>
            </p:nvSpPr>
            <p:spPr>
              <a:xfrm>
                <a:off x="6653964" y="1497957"/>
                <a:ext cx="5177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D6220635-5104-1019-4468-6177C78AA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964" y="1497957"/>
                <a:ext cx="517706" cy="276999"/>
              </a:xfrm>
              <a:prstGeom prst="rect">
                <a:avLst/>
              </a:prstGeom>
              <a:blipFill>
                <a:blip r:embed="rId9"/>
                <a:stretch>
                  <a:fillRect l="-9524" t="-2222" r="-16667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928C5405-C4E3-FF29-FF4F-0F3D9E7B3145}"/>
                  </a:ext>
                </a:extLst>
              </p:cNvPr>
              <p:cNvSpPr txBox="1"/>
              <p:nvPr/>
            </p:nvSpPr>
            <p:spPr>
              <a:xfrm>
                <a:off x="8048721" y="5260887"/>
                <a:ext cx="15276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928C5405-C4E3-FF29-FF4F-0F3D9E7B3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721" y="5260887"/>
                <a:ext cx="1527662" cy="307777"/>
              </a:xfrm>
              <a:prstGeom prst="rect">
                <a:avLst/>
              </a:prstGeom>
              <a:blipFill>
                <a:blip r:embed="rId10"/>
                <a:stretch>
                  <a:fillRect l="-2789" r="-2789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2340BCB2-30B2-1646-3737-FB64B9B585C3}"/>
                  </a:ext>
                </a:extLst>
              </p:cNvPr>
              <p:cNvSpPr txBox="1"/>
              <p:nvPr/>
            </p:nvSpPr>
            <p:spPr>
              <a:xfrm>
                <a:off x="9424368" y="2085675"/>
                <a:ext cx="28737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0C4360"/>
                    </a:highlight>
                    <a:latin typeface="Cambria Math" panose="02040503050406030204" pitchFamily="18" charset="0"/>
                  </a:rPr>
                  <a:t>Notice:</a:t>
                </a:r>
                <a:endParaRPr lang="en-US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𝑤h𝑒𝑛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→−∞ 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bg1"/>
                          </a:solidFill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𝑤h𝑒𝑛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→∞ 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2340BCB2-30B2-1646-3737-FB64B9B58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368" y="2085675"/>
                <a:ext cx="2873750" cy="923330"/>
              </a:xfrm>
              <a:prstGeom prst="rect">
                <a:avLst/>
              </a:prstGeom>
              <a:blipFill>
                <a:blip r:embed="rId11"/>
                <a:stretch>
                  <a:fillRect l="-1911" t="-3947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98523A7-F4EE-CB30-1E7D-FD6A3959676C}"/>
              </a:ext>
            </a:extLst>
          </p:cNvPr>
          <p:cNvSpPr txBox="1"/>
          <p:nvPr/>
        </p:nvSpPr>
        <p:spPr>
          <a:xfrm>
            <a:off x="4108049" y="19556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411CF-2A84-5E79-155B-1EC1F8031C81}"/>
              </a:ext>
            </a:extLst>
          </p:cNvPr>
          <p:cNvSpPr txBox="1"/>
          <p:nvPr/>
        </p:nvSpPr>
        <p:spPr>
          <a:xfrm>
            <a:off x="3243679" y="195724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60C053-E213-06B6-0F34-4D25BA6FA68A}"/>
              </a:ext>
            </a:extLst>
          </p:cNvPr>
          <p:cNvSpPr txBox="1"/>
          <p:nvPr/>
        </p:nvSpPr>
        <p:spPr>
          <a:xfrm>
            <a:off x="3633138" y="194885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2D5F9E-E439-44DE-E8CE-3733B92F03B6}"/>
              </a:ext>
            </a:extLst>
          </p:cNvPr>
          <p:cNvSpPr txBox="1"/>
          <p:nvPr/>
        </p:nvSpPr>
        <p:spPr>
          <a:xfrm>
            <a:off x="1519668" y="326493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4D124B-5FA2-3745-D85B-C0FE279A3051}"/>
              </a:ext>
            </a:extLst>
          </p:cNvPr>
          <p:cNvSpPr txBox="1"/>
          <p:nvPr/>
        </p:nvSpPr>
        <p:spPr>
          <a:xfrm>
            <a:off x="2614150" y="32849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3CD0DB-7445-49B1-E085-F16E5149A398}"/>
              </a:ext>
            </a:extLst>
          </p:cNvPr>
          <p:cNvSpPr txBox="1"/>
          <p:nvPr/>
        </p:nvSpPr>
        <p:spPr>
          <a:xfrm>
            <a:off x="2345269" y="327867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D15FDB-24D5-34CA-4E84-2E3ACFE11C4A}"/>
              </a:ext>
            </a:extLst>
          </p:cNvPr>
          <p:cNvSpPr txBox="1"/>
          <p:nvPr/>
        </p:nvSpPr>
        <p:spPr>
          <a:xfrm>
            <a:off x="1910456" y="327867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US" sz="2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B90455-A428-EB96-9DA1-56A89354E11D}"/>
              </a:ext>
            </a:extLst>
          </p:cNvPr>
          <p:cNvSpPr txBox="1"/>
          <p:nvPr/>
        </p:nvSpPr>
        <p:spPr>
          <a:xfrm>
            <a:off x="3379899" y="19556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8F291A-BC00-5D53-38C6-1FBCB92B1F29}"/>
              </a:ext>
            </a:extLst>
          </p:cNvPr>
          <p:cNvSpPr txBox="1"/>
          <p:nvPr/>
        </p:nvSpPr>
        <p:spPr>
          <a:xfrm>
            <a:off x="9576383" y="3604511"/>
            <a:ext cx="2277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So why does sigmoid function have this shape?</a:t>
            </a:r>
          </a:p>
        </p:txBody>
      </p:sp>
    </p:spTree>
    <p:extLst>
      <p:ext uri="{BB962C8B-B14F-4D97-AF65-F5344CB8AC3E}">
        <p14:creationId xmlns:p14="http://schemas.microsoft.com/office/powerpoint/2010/main" val="3973806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943B-B17E-6C53-8758-E0076CCC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/>
              <a:t>Sigmoid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7461D2-75B8-95F1-7DB0-737E2BF5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387B2C2-B5F6-1D83-60E3-CD4E5D342B25}"/>
              </a:ext>
            </a:extLst>
          </p:cNvPr>
          <p:cNvSpPr txBox="1"/>
          <p:nvPr/>
        </p:nvSpPr>
        <p:spPr>
          <a:xfrm>
            <a:off x="804859" y="3864065"/>
            <a:ext cx="2490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Sigmoid function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D615547-E154-9D05-73FA-1C6BC1C7745A}"/>
              </a:ext>
            </a:extLst>
          </p:cNvPr>
          <p:cNvSpPr txBox="1"/>
          <p:nvPr/>
        </p:nvSpPr>
        <p:spPr>
          <a:xfrm>
            <a:off x="804860" y="4152224"/>
            <a:ext cx="2490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Logistic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function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02AFCBB-DF2E-8708-830B-A3126DBDB9D7}"/>
              </a:ext>
            </a:extLst>
          </p:cNvPr>
          <p:cNvCxnSpPr>
            <a:cxnSpLocks/>
          </p:cNvCxnSpPr>
          <p:nvPr/>
        </p:nvCxnSpPr>
        <p:spPr>
          <a:xfrm>
            <a:off x="355944" y="3535749"/>
            <a:ext cx="4261607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9A37823-0866-60EF-E303-C4FCD2B93BF2}"/>
              </a:ext>
            </a:extLst>
          </p:cNvPr>
          <p:cNvCxnSpPr/>
          <p:nvPr/>
        </p:nvCxnSpPr>
        <p:spPr>
          <a:xfrm flipV="1">
            <a:off x="2401417" y="1797167"/>
            <a:ext cx="0" cy="173858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8252359-DAB9-2AB4-18E8-88BE8872CE21}"/>
              </a:ext>
            </a:extLst>
          </p:cNvPr>
          <p:cNvCxnSpPr>
            <a:cxnSpLocks/>
          </p:cNvCxnSpPr>
          <p:nvPr/>
        </p:nvCxnSpPr>
        <p:spPr>
          <a:xfrm>
            <a:off x="2337536" y="2780100"/>
            <a:ext cx="127517" cy="6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E3B722C0-BFC8-8E6F-DB1D-D332700A85B4}"/>
              </a:ext>
            </a:extLst>
          </p:cNvPr>
          <p:cNvSpPr/>
          <p:nvPr/>
        </p:nvSpPr>
        <p:spPr>
          <a:xfrm>
            <a:off x="550270" y="2069873"/>
            <a:ext cx="3713234" cy="1419838"/>
          </a:xfrm>
          <a:custGeom>
            <a:avLst/>
            <a:gdLst>
              <a:gd name="connsiteX0" fmla="*/ 3702050 w 3702050"/>
              <a:gd name="connsiteY0" fmla="*/ 0 h 1511300"/>
              <a:gd name="connsiteX1" fmla="*/ 2171700 w 3702050"/>
              <a:gd name="connsiteY1" fmla="*/ 247650 h 1511300"/>
              <a:gd name="connsiteX2" fmla="*/ 1517650 w 3702050"/>
              <a:gd name="connsiteY2" fmla="*/ 1257300 h 1511300"/>
              <a:gd name="connsiteX3" fmla="*/ 0 w 3702050"/>
              <a:gd name="connsiteY3" fmla="*/ 1511300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2050" h="1511300">
                <a:moveTo>
                  <a:pt x="3702050" y="0"/>
                </a:moveTo>
                <a:cubicBezTo>
                  <a:pt x="3118908" y="19050"/>
                  <a:pt x="2535767" y="38100"/>
                  <a:pt x="2171700" y="247650"/>
                </a:cubicBezTo>
                <a:cubicBezTo>
                  <a:pt x="1807633" y="457200"/>
                  <a:pt x="1879600" y="1046692"/>
                  <a:pt x="1517650" y="1257300"/>
                </a:cubicBezTo>
                <a:cubicBezTo>
                  <a:pt x="1155700" y="1467908"/>
                  <a:pt x="577850" y="1489604"/>
                  <a:pt x="0" y="151130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F1DFDFB-533A-BD23-A5A8-CB63A92EF34E}"/>
              </a:ext>
            </a:extLst>
          </p:cNvPr>
          <p:cNvCxnSpPr>
            <a:cxnSpLocks/>
          </p:cNvCxnSpPr>
          <p:nvPr/>
        </p:nvCxnSpPr>
        <p:spPr>
          <a:xfrm>
            <a:off x="2337536" y="2024815"/>
            <a:ext cx="127517" cy="6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D1565849-CEBA-FF51-CE12-3F1866049D97}"/>
                  </a:ext>
                </a:extLst>
              </p:cNvPr>
              <p:cNvSpPr txBox="1"/>
              <p:nvPr/>
            </p:nvSpPr>
            <p:spPr>
              <a:xfrm>
                <a:off x="2038201" y="3286061"/>
                <a:ext cx="240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D1565849-CEBA-FF51-CE12-3F1866049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201" y="3286061"/>
                <a:ext cx="240745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TextBox 142">
            <a:extLst>
              <a:ext uri="{FF2B5EF4-FFF2-40B4-BE49-F238E27FC236}">
                <a16:creationId xmlns:a16="http://schemas.microsoft.com/office/drawing/2014/main" id="{4B1A6D22-7BF3-BD01-8B9C-B526288E9447}"/>
              </a:ext>
            </a:extLst>
          </p:cNvPr>
          <p:cNvSpPr txBox="1"/>
          <p:nvPr/>
        </p:nvSpPr>
        <p:spPr>
          <a:xfrm>
            <a:off x="1946647" y="2643886"/>
            <a:ext cx="406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12F605C-EDB7-08AF-53F4-DF75C54B5570}"/>
                  </a:ext>
                </a:extLst>
              </p:cNvPr>
              <p:cNvSpPr txBox="1"/>
              <p:nvPr/>
            </p:nvSpPr>
            <p:spPr>
              <a:xfrm>
                <a:off x="2059222" y="1887394"/>
                <a:ext cx="2462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12F605C-EDB7-08AF-53F4-DF75C54B5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222" y="1887394"/>
                <a:ext cx="246213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CC8C520-347C-B41C-F9B1-C4AA2EFB6B85}"/>
              </a:ext>
            </a:extLst>
          </p:cNvPr>
          <p:cNvCxnSpPr>
            <a:cxnSpLocks/>
          </p:cNvCxnSpPr>
          <p:nvPr/>
        </p:nvCxnSpPr>
        <p:spPr>
          <a:xfrm>
            <a:off x="2486747" y="2023835"/>
            <a:ext cx="204535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635BA105-F0B1-0EFF-3893-9C4742BA4DBF}"/>
                  </a:ext>
                </a:extLst>
              </p:cNvPr>
              <p:cNvSpPr txBox="1"/>
              <p:nvPr/>
            </p:nvSpPr>
            <p:spPr>
              <a:xfrm>
                <a:off x="804859" y="4597475"/>
                <a:ext cx="304568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outputs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bg1"/>
                    </a:solidFill>
                  </a:rPr>
                  <a:t>between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bg1"/>
                    </a:solidFill>
                  </a:rPr>
                  <a:t>and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635BA105-F0B1-0EFF-3893-9C4742BA4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59" y="4597475"/>
                <a:ext cx="3045683" cy="400110"/>
              </a:xfrm>
              <a:prstGeom prst="rect">
                <a:avLst/>
              </a:prstGeom>
              <a:blipFill>
                <a:blip r:embed="rId4"/>
                <a:stretch>
                  <a:fillRect l="-2000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D6E7E0F1-4B1B-C6F8-2EBE-364A24F85156}"/>
                  </a:ext>
                </a:extLst>
              </p:cNvPr>
              <p:cNvSpPr txBox="1"/>
              <p:nvPr/>
            </p:nvSpPr>
            <p:spPr>
              <a:xfrm>
                <a:off x="360412" y="5003572"/>
                <a:ext cx="2915092" cy="8166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D6E7E0F1-4B1B-C6F8-2EBE-364A24F85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12" y="5003572"/>
                <a:ext cx="2915092" cy="8166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4E9C5FBA-975A-CDE6-1250-566FDC583374}"/>
                  </a:ext>
                </a:extLst>
              </p:cNvPr>
              <p:cNvSpPr txBox="1"/>
              <p:nvPr/>
            </p:nvSpPr>
            <p:spPr>
              <a:xfrm>
                <a:off x="4640343" y="3360853"/>
                <a:ext cx="1803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4E9C5FBA-975A-CDE6-1250-566FDC583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343" y="3360853"/>
                <a:ext cx="180306" cy="276999"/>
              </a:xfrm>
              <a:prstGeom prst="rect">
                <a:avLst/>
              </a:prstGeom>
              <a:blipFill>
                <a:blip r:embed="rId6"/>
                <a:stretch>
                  <a:fillRect l="-16667"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D6220635-5104-1019-4468-6177C78AA68E}"/>
                  </a:ext>
                </a:extLst>
              </p:cNvPr>
              <p:cNvSpPr txBox="1"/>
              <p:nvPr/>
            </p:nvSpPr>
            <p:spPr>
              <a:xfrm>
                <a:off x="2123904" y="1497957"/>
                <a:ext cx="5177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D6220635-5104-1019-4468-6177C78AA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904" y="1497957"/>
                <a:ext cx="517706" cy="276999"/>
              </a:xfrm>
              <a:prstGeom prst="rect">
                <a:avLst/>
              </a:prstGeom>
              <a:blipFill>
                <a:blip r:embed="rId7"/>
                <a:stretch>
                  <a:fillRect l="-9412" t="-2222" r="-15294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928C5405-C4E3-FF29-FF4F-0F3D9E7B3145}"/>
                  </a:ext>
                </a:extLst>
              </p:cNvPr>
              <p:cNvSpPr txBox="1"/>
              <p:nvPr/>
            </p:nvSpPr>
            <p:spPr>
              <a:xfrm>
                <a:off x="3518661" y="5260887"/>
                <a:ext cx="15276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928C5405-C4E3-FF29-FF4F-0F3D9E7B3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661" y="5260887"/>
                <a:ext cx="1527662" cy="307777"/>
              </a:xfrm>
              <a:prstGeom prst="rect">
                <a:avLst/>
              </a:prstGeom>
              <a:blipFill>
                <a:blip r:embed="rId8"/>
                <a:stretch>
                  <a:fillRect l="-2789" r="-2789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63379A-B42A-B187-4E53-1EB5ED35375A}"/>
                  </a:ext>
                </a:extLst>
              </p:cNvPr>
              <p:cNvSpPr txBox="1"/>
              <p:nvPr/>
            </p:nvSpPr>
            <p:spPr>
              <a:xfrm>
                <a:off x="5299273" y="1818504"/>
                <a:ext cx="2552822" cy="2648354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63379A-B42A-B187-4E53-1EB5ED353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273" y="1818504"/>
                <a:ext cx="2552822" cy="2648354"/>
              </a:xfrm>
              <a:prstGeom prst="rect">
                <a:avLst/>
              </a:prstGeom>
              <a:blipFill>
                <a:blip r:embed="rId9"/>
                <a:stretch>
                  <a:fillRect l="-236"/>
                </a:stretch>
              </a:blipFill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55D417-39DE-A10B-F95F-8D9423E44389}"/>
                  </a:ext>
                </a:extLst>
              </p:cNvPr>
              <p:cNvSpPr txBox="1"/>
              <p:nvPr/>
            </p:nvSpPr>
            <p:spPr>
              <a:xfrm>
                <a:off x="6090408" y="2330682"/>
                <a:ext cx="1484850" cy="36933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bg1"/>
                          </a:solidFill>
                        </a:rPr>
                        <m:t>∙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55D417-39DE-A10B-F95F-8D9423E44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408" y="2330682"/>
                <a:ext cx="148485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CF0110-5AD4-C90E-A3C4-7A324A5C61C8}"/>
                  </a:ext>
                </a:extLst>
              </p:cNvPr>
              <p:cNvSpPr txBox="1"/>
              <p:nvPr/>
            </p:nvSpPr>
            <p:spPr>
              <a:xfrm>
                <a:off x="5653921" y="3520953"/>
                <a:ext cx="2000947" cy="617348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CF0110-5AD4-C90E-A3C4-7A324A5C6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921" y="3520953"/>
                <a:ext cx="2000947" cy="6173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87316E-E225-8CC0-DE6F-79FDDDAE71A8}"/>
              </a:ext>
            </a:extLst>
          </p:cNvPr>
          <p:cNvCxnSpPr/>
          <p:nvPr/>
        </p:nvCxnSpPr>
        <p:spPr>
          <a:xfrm>
            <a:off x="6711193" y="2737847"/>
            <a:ext cx="0" cy="223467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07A0AD-AF3F-A5EF-6F52-C3482D66FA88}"/>
              </a:ext>
            </a:extLst>
          </p:cNvPr>
          <p:cNvCxnSpPr/>
          <p:nvPr/>
        </p:nvCxnSpPr>
        <p:spPr>
          <a:xfrm>
            <a:off x="6711193" y="3261215"/>
            <a:ext cx="0" cy="223467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20DD70-A086-D3BC-C6F4-E1F8424739CD}"/>
                  </a:ext>
                </a:extLst>
              </p:cNvPr>
              <p:cNvSpPr txBox="1"/>
              <p:nvPr/>
            </p:nvSpPr>
            <p:spPr>
              <a:xfrm>
                <a:off x="6575684" y="2916464"/>
                <a:ext cx="2844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20DD70-A086-D3BC-C6F4-E1F842473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684" y="2916464"/>
                <a:ext cx="28448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72E5873-2364-BF54-34F6-242E2B49265A}"/>
              </a:ext>
            </a:extLst>
          </p:cNvPr>
          <p:cNvSpPr/>
          <p:nvPr/>
        </p:nvSpPr>
        <p:spPr>
          <a:xfrm>
            <a:off x="251670" y="4597475"/>
            <a:ext cx="4794653" cy="13868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A7B01C-014B-ADC5-3692-95AB5B3F9A91}"/>
                  </a:ext>
                </a:extLst>
              </p:cNvPr>
              <p:cNvSpPr txBox="1"/>
              <p:nvPr/>
            </p:nvSpPr>
            <p:spPr>
              <a:xfrm>
                <a:off x="5434757" y="4612276"/>
                <a:ext cx="4577923" cy="6220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bg1"/>
                              </a:solidFill>
                            </a:rPr>
                            <m:t>∙ </m:t>
                          </m:r>
                          <m: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</a:rPr>
                                <m:t>∙ </m:t>
                              </m:r>
                              <m:r>
                                <a:rPr lang="en-US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A7B01C-014B-ADC5-3692-95AB5B3F9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757" y="4612276"/>
                <a:ext cx="4577923" cy="62203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DB675596-35C8-D2BC-D26A-AC59009BE7AE}"/>
              </a:ext>
            </a:extLst>
          </p:cNvPr>
          <p:cNvSpPr/>
          <p:nvPr/>
        </p:nvSpPr>
        <p:spPr>
          <a:xfrm rot="5400000">
            <a:off x="7116984" y="4782730"/>
            <a:ext cx="158464" cy="788564"/>
          </a:xfrm>
          <a:prstGeom prst="rightBrac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6985A33-DD17-F3CA-F3F9-F0C75DB24142}"/>
                  </a:ext>
                </a:extLst>
              </p:cNvPr>
              <p:cNvSpPr txBox="1"/>
              <p:nvPr/>
            </p:nvSpPr>
            <p:spPr>
              <a:xfrm>
                <a:off x="7013730" y="5152809"/>
                <a:ext cx="3649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6985A33-DD17-F3CA-F3F9-F0C75DB24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730" y="5152809"/>
                <a:ext cx="36497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85F6BFF-6FB3-36A0-9152-F3D5A6CF55A6}"/>
              </a:ext>
            </a:extLst>
          </p:cNvPr>
          <p:cNvSpPr txBox="1"/>
          <p:nvPr/>
        </p:nvSpPr>
        <p:spPr>
          <a:xfrm>
            <a:off x="6195060" y="5568664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>
                <a:solidFill>
                  <a:srgbClr val="C00000"/>
                </a:solidFill>
              </a:rPr>
              <a:t>Logistic</a:t>
            </a:r>
            <a:r>
              <a:rPr lang="en-US" dirty="0">
                <a:solidFill>
                  <a:schemeClr val="bg1"/>
                </a:solidFill>
              </a:rPr>
              <a:t> Regression”</a:t>
            </a:r>
          </a:p>
        </p:txBody>
      </p:sp>
    </p:spTree>
    <p:extLst>
      <p:ext uri="{BB962C8B-B14F-4D97-AF65-F5344CB8AC3E}">
        <p14:creationId xmlns:p14="http://schemas.microsoft.com/office/powerpoint/2010/main" val="3829331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943B-B17E-6C53-8758-E0076CCC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/>
              <a:t>Interpretation of logistic regression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7461D2-75B8-95F1-7DB0-737E2BF5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A76B92-1022-AC21-2715-49624CB901C2}"/>
                  </a:ext>
                </a:extLst>
              </p:cNvPr>
              <p:cNvSpPr txBox="1"/>
              <p:nvPr/>
            </p:nvSpPr>
            <p:spPr>
              <a:xfrm>
                <a:off x="771670" y="1849430"/>
                <a:ext cx="4018443" cy="798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solidFill>
                                    <a:schemeClr val="bg1"/>
                                  </a:solidFill>
                                </a:rPr>
                                <m:t>∙ </m:t>
                              </m:r>
                              <m:r>
                                <a:rPr lang="en-US" sz="240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A76B92-1022-AC21-2715-49624CB90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70" y="1849430"/>
                <a:ext cx="4018443" cy="7985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E660EB-AD7A-7816-9CB4-E3FFFBF0319E}"/>
                  </a:ext>
                </a:extLst>
              </p:cNvPr>
              <p:cNvSpPr txBox="1"/>
              <p:nvPr/>
            </p:nvSpPr>
            <p:spPr>
              <a:xfrm>
                <a:off x="1009893" y="2807373"/>
                <a:ext cx="37433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“probability” that class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E660EB-AD7A-7816-9CB4-E3FFFBF03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893" y="2807373"/>
                <a:ext cx="3743332" cy="461665"/>
              </a:xfrm>
              <a:prstGeom prst="rect">
                <a:avLst/>
              </a:prstGeom>
              <a:blipFill>
                <a:blip r:embed="rId3"/>
                <a:stretch>
                  <a:fillRect l="-2606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721035-5B9F-52A6-C129-ACBA0EECBFFA}"/>
                  </a:ext>
                </a:extLst>
              </p:cNvPr>
              <p:cNvSpPr txBox="1"/>
              <p:nvPr/>
            </p:nvSpPr>
            <p:spPr>
              <a:xfrm>
                <a:off x="1004215" y="3720734"/>
                <a:ext cx="247292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Example: 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“tumor size”</a:t>
                </a:r>
              </a:p>
              <a:p>
                <a:r>
                  <a:rPr lang="en-US" b="0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(</a:t>
                </a:r>
                <a:r>
                  <a:rPr 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not malignant</a:t>
                </a:r>
                <a:r>
                  <a:rPr lang="en-US" dirty="0">
                    <a:solidFill>
                      <a:schemeClr val="bg1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   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(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malignant</a:t>
                </a:r>
                <a:r>
                  <a:rPr lang="en-US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721035-5B9F-52A6-C129-ACBA0EECB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215" y="3720734"/>
                <a:ext cx="2472921" cy="1200329"/>
              </a:xfrm>
              <a:prstGeom prst="rect">
                <a:avLst/>
              </a:prstGeom>
              <a:blipFill>
                <a:blip r:embed="rId4"/>
                <a:stretch>
                  <a:fillRect l="-2222" t="-2538" r="-1975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B0BCA0A-73E4-1D36-DF44-F855CC0148C3}"/>
                  </a:ext>
                </a:extLst>
              </p:cNvPr>
              <p:cNvSpPr txBox="1"/>
              <p:nvPr/>
            </p:nvSpPr>
            <p:spPr>
              <a:xfrm>
                <a:off x="1004215" y="5182001"/>
                <a:ext cx="152842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B0BCA0A-73E4-1D36-DF44-F855CC014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215" y="5182001"/>
                <a:ext cx="1528428" cy="381515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C12EE0C-343F-D1B9-CA9F-C3AB48859D8F}"/>
                  </a:ext>
                </a:extLst>
              </p:cNvPr>
              <p:cNvSpPr txBox="1"/>
              <p:nvPr/>
            </p:nvSpPr>
            <p:spPr>
              <a:xfrm>
                <a:off x="1004215" y="5563516"/>
                <a:ext cx="1728132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70%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that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C12EE0C-343F-D1B9-CA9F-C3AB48859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215" y="5563516"/>
                <a:ext cx="1728132" cy="381515"/>
              </a:xfrm>
              <a:prstGeom prst="rect">
                <a:avLst/>
              </a:prstGeom>
              <a:blipFill>
                <a:blip r:embed="rId6"/>
                <a:stretch>
                  <a:fillRect t="-9677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D87AFDF-2C64-C4CF-A389-A472F2814417}"/>
                  </a:ext>
                </a:extLst>
              </p:cNvPr>
              <p:cNvSpPr txBox="1"/>
              <p:nvPr/>
            </p:nvSpPr>
            <p:spPr>
              <a:xfrm>
                <a:off x="6367244" y="4167009"/>
                <a:ext cx="34222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D87AFDF-2C64-C4CF-A389-A472F2814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244" y="4167009"/>
                <a:ext cx="3422284" cy="369332"/>
              </a:xfrm>
              <a:prstGeom prst="rect">
                <a:avLst/>
              </a:prstGeom>
              <a:blipFill>
                <a:blip r:embed="rId7"/>
                <a:stretch>
                  <a:fillRect l="-1246" r="-1423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D653E5E-CFA1-CD33-C508-5421A7DC97CC}"/>
                  </a:ext>
                </a:extLst>
              </p:cNvPr>
              <p:cNvSpPr txBox="1"/>
              <p:nvPr/>
            </p:nvSpPr>
            <p:spPr>
              <a:xfrm>
                <a:off x="5325728" y="2057948"/>
                <a:ext cx="6094602" cy="477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D653E5E-CFA1-CD33-C508-5421A7DC9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728" y="2057948"/>
                <a:ext cx="6094602" cy="477888"/>
              </a:xfrm>
              <a:prstGeom prst="rect">
                <a:avLst/>
              </a:prstGeom>
              <a:blipFill>
                <a:blip r:embed="rId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B5239D-9E0A-7E60-252D-E2C3F82A3857}"/>
                  </a:ext>
                </a:extLst>
              </p:cNvPr>
              <p:cNvSpPr txBox="1"/>
              <p:nvPr/>
            </p:nvSpPr>
            <p:spPr>
              <a:xfrm>
                <a:off x="5325728" y="2757730"/>
                <a:ext cx="60946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chemeClr val="bg1"/>
                    </a:solidFill>
                  </a:rPr>
                  <a:t>Probability </a:t>
                </a:r>
                <a:r>
                  <a:rPr lang="en-US" dirty="0">
                    <a:solidFill>
                      <a:schemeClr val="bg1"/>
                    </a:solidFill>
                  </a:rPr>
                  <a:t>that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given input</a:t>
                </a:r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parameters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B5239D-9E0A-7E60-252D-E2C3F82A3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728" y="2757730"/>
                <a:ext cx="6094602" cy="369332"/>
              </a:xfrm>
              <a:prstGeom prst="rect">
                <a:avLst/>
              </a:prstGeom>
              <a:blipFill>
                <a:blip r:embed="rId9"/>
                <a:stretch>
                  <a:fillRect l="-90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121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943B-B17E-6C53-8758-E0076CCC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/>
              <a:t>Interpretation of logistic regression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7461D2-75B8-95F1-7DB0-737E2BF5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02AFCBB-DF2E-8708-830B-A3126DBDB9D7}"/>
              </a:ext>
            </a:extLst>
          </p:cNvPr>
          <p:cNvCxnSpPr>
            <a:cxnSpLocks/>
          </p:cNvCxnSpPr>
          <p:nvPr/>
        </p:nvCxnSpPr>
        <p:spPr>
          <a:xfrm>
            <a:off x="191352" y="3554037"/>
            <a:ext cx="4261607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9A37823-0866-60EF-E303-C4FCD2B93BF2}"/>
              </a:ext>
            </a:extLst>
          </p:cNvPr>
          <p:cNvCxnSpPr/>
          <p:nvPr/>
        </p:nvCxnSpPr>
        <p:spPr>
          <a:xfrm flipV="1">
            <a:off x="2236825" y="1815455"/>
            <a:ext cx="0" cy="173858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8252359-DAB9-2AB4-18E8-88BE8872CE21}"/>
              </a:ext>
            </a:extLst>
          </p:cNvPr>
          <p:cNvCxnSpPr>
            <a:cxnSpLocks/>
          </p:cNvCxnSpPr>
          <p:nvPr/>
        </p:nvCxnSpPr>
        <p:spPr>
          <a:xfrm>
            <a:off x="2172944" y="2798388"/>
            <a:ext cx="127517" cy="6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E3B722C0-BFC8-8E6F-DB1D-D332700A85B4}"/>
              </a:ext>
            </a:extLst>
          </p:cNvPr>
          <p:cNvSpPr/>
          <p:nvPr/>
        </p:nvSpPr>
        <p:spPr>
          <a:xfrm>
            <a:off x="385678" y="2088161"/>
            <a:ext cx="3713234" cy="1419838"/>
          </a:xfrm>
          <a:custGeom>
            <a:avLst/>
            <a:gdLst>
              <a:gd name="connsiteX0" fmla="*/ 3702050 w 3702050"/>
              <a:gd name="connsiteY0" fmla="*/ 0 h 1511300"/>
              <a:gd name="connsiteX1" fmla="*/ 2171700 w 3702050"/>
              <a:gd name="connsiteY1" fmla="*/ 247650 h 1511300"/>
              <a:gd name="connsiteX2" fmla="*/ 1517650 w 3702050"/>
              <a:gd name="connsiteY2" fmla="*/ 1257300 h 1511300"/>
              <a:gd name="connsiteX3" fmla="*/ 0 w 3702050"/>
              <a:gd name="connsiteY3" fmla="*/ 1511300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2050" h="1511300">
                <a:moveTo>
                  <a:pt x="3702050" y="0"/>
                </a:moveTo>
                <a:cubicBezTo>
                  <a:pt x="3118908" y="19050"/>
                  <a:pt x="2535767" y="38100"/>
                  <a:pt x="2171700" y="247650"/>
                </a:cubicBezTo>
                <a:cubicBezTo>
                  <a:pt x="1807633" y="457200"/>
                  <a:pt x="1879600" y="1046692"/>
                  <a:pt x="1517650" y="1257300"/>
                </a:cubicBezTo>
                <a:cubicBezTo>
                  <a:pt x="1155700" y="1467908"/>
                  <a:pt x="577850" y="1489604"/>
                  <a:pt x="0" y="151130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F1DFDFB-533A-BD23-A5A8-CB63A92EF34E}"/>
              </a:ext>
            </a:extLst>
          </p:cNvPr>
          <p:cNvCxnSpPr>
            <a:cxnSpLocks/>
          </p:cNvCxnSpPr>
          <p:nvPr/>
        </p:nvCxnSpPr>
        <p:spPr>
          <a:xfrm>
            <a:off x="2172944" y="2043103"/>
            <a:ext cx="127517" cy="6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D1565849-CEBA-FF51-CE12-3F1866049D97}"/>
                  </a:ext>
                </a:extLst>
              </p:cNvPr>
              <p:cNvSpPr txBox="1"/>
              <p:nvPr/>
            </p:nvSpPr>
            <p:spPr>
              <a:xfrm>
                <a:off x="1873609" y="3304349"/>
                <a:ext cx="240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D1565849-CEBA-FF51-CE12-3F1866049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609" y="3304349"/>
                <a:ext cx="240745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TextBox 142">
            <a:extLst>
              <a:ext uri="{FF2B5EF4-FFF2-40B4-BE49-F238E27FC236}">
                <a16:creationId xmlns:a16="http://schemas.microsoft.com/office/drawing/2014/main" id="{4B1A6D22-7BF3-BD01-8B9C-B526288E9447}"/>
              </a:ext>
            </a:extLst>
          </p:cNvPr>
          <p:cNvSpPr txBox="1"/>
          <p:nvPr/>
        </p:nvSpPr>
        <p:spPr>
          <a:xfrm>
            <a:off x="1782055" y="2662174"/>
            <a:ext cx="406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12F605C-EDB7-08AF-53F4-DF75C54B5570}"/>
                  </a:ext>
                </a:extLst>
              </p:cNvPr>
              <p:cNvSpPr txBox="1"/>
              <p:nvPr/>
            </p:nvSpPr>
            <p:spPr>
              <a:xfrm>
                <a:off x="1894630" y="1905682"/>
                <a:ext cx="2462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12F605C-EDB7-08AF-53F4-DF75C54B5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630" y="1905682"/>
                <a:ext cx="246213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CC8C520-347C-B41C-F9B1-C4AA2EFB6B85}"/>
              </a:ext>
            </a:extLst>
          </p:cNvPr>
          <p:cNvCxnSpPr>
            <a:cxnSpLocks/>
          </p:cNvCxnSpPr>
          <p:nvPr/>
        </p:nvCxnSpPr>
        <p:spPr>
          <a:xfrm>
            <a:off x="2322155" y="2042123"/>
            <a:ext cx="204535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4E9C5FBA-975A-CDE6-1250-566FDC583374}"/>
                  </a:ext>
                </a:extLst>
              </p:cNvPr>
              <p:cNvSpPr txBox="1"/>
              <p:nvPr/>
            </p:nvSpPr>
            <p:spPr>
              <a:xfrm>
                <a:off x="4475751" y="3379141"/>
                <a:ext cx="1803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4E9C5FBA-975A-CDE6-1250-566FDC583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751" y="3379141"/>
                <a:ext cx="180306" cy="276999"/>
              </a:xfrm>
              <a:prstGeom prst="rect">
                <a:avLst/>
              </a:prstGeom>
              <a:blipFill>
                <a:blip r:embed="rId4"/>
                <a:stretch>
                  <a:fillRect l="-16667"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D6220635-5104-1019-4468-6177C78AA68E}"/>
                  </a:ext>
                </a:extLst>
              </p:cNvPr>
              <p:cNvSpPr txBox="1"/>
              <p:nvPr/>
            </p:nvSpPr>
            <p:spPr>
              <a:xfrm>
                <a:off x="1959312" y="1516245"/>
                <a:ext cx="5177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D6220635-5104-1019-4468-6177C78AA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312" y="1516245"/>
                <a:ext cx="517706" cy="276999"/>
              </a:xfrm>
              <a:prstGeom prst="rect">
                <a:avLst/>
              </a:prstGeom>
              <a:blipFill>
                <a:blip r:embed="rId5"/>
                <a:stretch>
                  <a:fillRect l="-9412" t="-2222" r="-15294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63379A-B42A-B187-4E53-1EB5ED35375A}"/>
                  </a:ext>
                </a:extLst>
              </p:cNvPr>
              <p:cNvSpPr txBox="1"/>
              <p:nvPr/>
            </p:nvSpPr>
            <p:spPr>
              <a:xfrm>
                <a:off x="550270" y="3923802"/>
                <a:ext cx="2552822" cy="2043508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63379A-B42A-B187-4E53-1EB5ED353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70" y="3923802"/>
                <a:ext cx="2552822" cy="2043508"/>
              </a:xfrm>
              <a:prstGeom prst="rect">
                <a:avLst/>
              </a:prstGeom>
              <a:blipFill>
                <a:blip r:embed="rId6"/>
                <a:stretch>
                  <a:fillRect l="-236"/>
                </a:stretch>
              </a:blipFill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55D417-39DE-A10B-F95F-8D9423E44389}"/>
                  </a:ext>
                </a:extLst>
              </p:cNvPr>
              <p:cNvSpPr txBox="1"/>
              <p:nvPr/>
            </p:nvSpPr>
            <p:spPr>
              <a:xfrm>
                <a:off x="1396269" y="4266799"/>
                <a:ext cx="1484850" cy="36933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bg1"/>
                          </a:solidFill>
                        </a:rPr>
                        <m:t>∙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55D417-39DE-A10B-F95F-8D9423E44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269" y="4266799"/>
                <a:ext cx="14848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CF0110-5AD4-C90E-A3C4-7A324A5C61C8}"/>
                  </a:ext>
                </a:extLst>
              </p:cNvPr>
              <p:cNvSpPr txBox="1"/>
              <p:nvPr/>
            </p:nvSpPr>
            <p:spPr>
              <a:xfrm>
                <a:off x="813478" y="5246758"/>
                <a:ext cx="2000947" cy="617348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CF0110-5AD4-C90E-A3C4-7A324A5C6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78" y="5246758"/>
                <a:ext cx="2000947" cy="6173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87316E-E225-8CC0-DE6F-79FDDDAE71A8}"/>
              </a:ext>
            </a:extLst>
          </p:cNvPr>
          <p:cNvCxnSpPr>
            <a:cxnSpLocks/>
          </p:cNvCxnSpPr>
          <p:nvPr/>
        </p:nvCxnSpPr>
        <p:spPr>
          <a:xfrm>
            <a:off x="2017054" y="4673964"/>
            <a:ext cx="0" cy="178617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20DD70-A086-D3BC-C6F4-E1F8424739CD}"/>
                  </a:ext>
                </a:extLst>
              </p:cNvPr>
              <p:cNvSpPr txBox="1"/>
              <p:nvPr/>
            </p:nvSpPr>
            <p:spPr>
              <a:xfrm>
                <a:off x="1873443" y="4723475"/>
                <a:ext cx="2844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20DD70-A086-D3BC-C6F4-E1F842473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443" y="4723475"/>
                <a:ext cx="28448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A7B01C-014B-ADC5-3692-95AB5B3F9A91}"/>
                  </a:ext>
                </a:extLst>
              </p:cNvPr>
              <p:cNvSpPr txBox="1"/>
              <p:nvPr/>
            </p:nvSpPr>
            <p:spPr>
              <a:xfrm>
                <a:off x="4946355" y="1452830"/>
                <a:ext cx="7131344" cy="6808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sz="200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>
                              <a:solidFill>
                                <a:schemeClr val="bg1"/>
                              </a:solidFill>
                            </a:rPr>
                            <m:t>∙ </m:t>
                          </m:r>
                          <m:r>
                            <a:rPr lang="en-US" sz="2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chemeClr val="bg1"/>
                                  </a:solidFill>
                                </a:rPr>
                                <m:t>∙ </m:t>
                              </m:r>
                              <m:r>
                                <a:rPr lang="en-US" sz="200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A7B01C-014B-ADC5-3692-95AB5B3F9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355" y="1452830"/>
                <a:ext cx="7131344" cy="68082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DB675596-35C8-D2BC-D26A-AC59009BE7AE}"/>
              </a:ext>
            </a:extLst>
          </p:cNvPr>
          <p:cNvSpPr/>
          <p:nvPr/>
        </p:nvSpPr>
        <p:spPr>
          <a:xfrm rot="5400000">
            <a:off x="6809557" y="1674097"/>
            <a:ext cx="158464" cy="788564"/>
          </a:xfrm>
          <a:prstGeom prst="rightBrac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6985A33-DD17-F3CA-F3F9-F0C75DB24142}"/>
                  </a:ext>
                </a:extLst>
              </p:cNvPr>
              <p:cNvSpPr txBox="1"/>
              <p:nvPr/>
            </p:nvSpPr>
            <p:spPr>
              <a:xfrm>
                <a:off x="6706303" y="2044176"/>
                <a:ext cx="3649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6985A33-DD17-F3CA-F3F9-F0C75DB24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303" y="2044176"/>
                <a:ext cx="36497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794545-54D9-0477-E23A-C761D77FF654}"/>
              </a:ext>
            </a:extLst>
          </p:cNvPr>
          <p:cNvCxnSpPr>
            <a:cxnSpLocks/>
          </p:cNvCxnSpPr>
          <p:nvPr/>
        </p:nvCxnSpPr>
        <p:spPr>
          <a:xfrm>
            <a:off x="2017054" y="5044353"/>
            <a:ext cx="0" cy="178617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4FCFBD9-D4C6-E2D2-C43D-4C806356522F}"/>
                  </a:ext>
                </a:extLst>
              </p:cNvPr>
              <p:cNvSpPr txBox="1"/>
              <p:nvPr/>
            </p:nvSpPr>
            <p:spPr>
              <a:xfrm>
                <a:off x="6096000" y="2474591"/>
                <a:ext cx="5669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4FCFBD9-D4C6-E2D2-C43D-4C8063565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474591"/>
                <a:ext cx="566928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1C60D7-F116-8880-7331-D19E6839C6F3}"/>
                  </a:ext>
                </a:extLst>
              </p:cNvPr>
              <p:cNvSpPr txBox="1"/>
              <p:nvPr/>
            </p:nvSpPr>
            <p:spPr>
              <a:xfrm>
                <a:off x="6706303" y="2474591"/>
                <a:ext cx="5669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1C60D7-F116-8880-7331-D19E6839C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303" y="2474591"/>
                <a:ext cx="566928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14606D-7047-DA18-5293-7588556A4E64}"/>
                  </a:ext>
                </a:extLst>
              </p:cNvPr>
              <p:cNvSpPr txBox="1"/>
              <p:nvPr/>
            </p:nvSpPr>
            <p:spPr>
              <a:xfrm>
                <a:off x="7779090" y="2474591"/>
                <a:ext cx="8805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000" b="0" i="1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14606D-7047-DA18-5293-7588556A4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090" y="2474591"/>
                <a:ext cx="880575" cy="400110"/>
              </a:xfrm>
              <a:prstGeom prst="rect">
                <a:avLst/>
              </a:prstGeom>
              <a:blipFill>
                <a:blip r:embed="rId14"/>
                <a:stretch>
                  <a:fillRect r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CD195F-1743-FD2F-8B04-0EB3997B2A31}"/>
              </a:ext>
            </a:extLst>
          </p:cNvPr>
          <p:cNvCxnSpPr>
            <a:cxnSpLocks/>
          </p:cNvCxnSpPr>
          <p:nvPr/>
        </p:nvCxnSpPr>
        <p:spPr>
          <a:xfrm>
            <a:off x="2367875" y="2798080"/>
            <a:ext cx="1451650" cy="0"/>
          </a:xfrm>
          <a:prstGeom prst="line">
            <a:avLst/>
          </a:prstGeom>
          <a:ln w="9525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E01C2D2-997D-A914-4D25-24C067CCF71C}"/>
              </a:ext>
            </a:extLst>
          </p:cNvPr>
          <p:cNvCxnSpPr>
            <a:cxnSpLocks/>
          </p:cNvCxnSpPr>
          <p:nvPr/>
        </p:nvCxnSpPr>
        <p:spPr>
          <a:xfrm>
            <a:off x="347472" y="2798080"/>
            <a:ext cx="1443750" cy="0"/>
          </a:xfrm>
          <a:prstGeom prst="line">
            <a:avLst/>
          </a:prstGeom>
          <a:ln w="9525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00583A9-DF47-3381-5C62-34AA98D377CB}"/>
                  </a:ext>
                </a:extLst>
              </p:cNvPr>
              <p:cNvSpPr txBox="1"/>
              <p:nvPr/>
            </p:nvSpPr>
            <p:spPr>
              <a:xfrm>
                <a:off x="1282310" y="2746108"/>
                <a:ext cx="2407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00583A9-DF47-3381-5C62-34AA98D37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310" y="2746108"/>
                <a:ext cx="240745" cy="338554"/>
              </a:xfrm>
              <a:prstGeom prst="rect">
                <a:avLst/>
              </a:prstGeom>
              <a:blipFill>
                <a:blip r:embed="rId15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52245C5-B581-BE0D-14A4-22C2B85C4485}"/>
              </a:ext>
            </a:extLst>
          </p:cNvPr>
          <p:cNvCxnSpPr>
            <a:cxnSpLocks/>
          </p:cNvCxnSpPr>
          <p:nvPr/>
        </p:nvCxnSpPr>
        <p:spPr>
          <a:xfrm flipV="1">
            <a:off x="2658323" y="2505103"/>
            <a:ext cx="0" cy="285868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8C92D43-6EEC-C02A-FD89-06317D8BF713}"/>
              </a:ext>
            </a:extLst>
          </p:cNvPr>
          <p:cNvCxnSpPr>
            <a:cxnSpLocks/>
          </p:cNvCxnSpPr>
          <p:nvPr/>
        </p:nvCxnSpPr>
        <p:spPr>
          <a:xfrm>
            <a:off x="1547073" y="2790971"/>
            <a:ext cx="0" cy="264613"/>
          </a:xfrm>
          <a:prstGeom prst="straightConnector1">
            <a:avLst/>
          </a:prstGeom>
          <a:ln w="317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4587F6-01EA-9B9A-ABAB-0A3193A01B4E}"/>
                  </a:ext>
                </a:extLst>
              </p:cNvPr>
              <p:cNvSpPr txBox="1"/>
              <p:nvPr/>
            </p:nvSpPr>
            <p:spPr>
              <a:xfrm>
                <a:off x="2658323" y="2460684"/>
                <a:ext cx="2462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4587F6-01EA-9B9A-ABAB-0A3193A01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323" y="2460684"/>
                <a:ext cx="246213" cy="338554"/>
              </a:xfrm>
              <a:prstGeom prst="rect">
                <a:avLst/>
              </a:prstGeom>
              <a:blipFill>
                <a:blip r:embed="rId16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DF1081C-9FF4-3635-5549-6A7B534C4638}"/>
                  </a:ext>
                </a:extLst>
              </p:cNvPr>
              <p:cNvSpPr txBox="1"/>
              <p:nvPr/>
            </p:nvSpPr>
            <p:spPr>
              <a:xfrm>
                <a:off x="3643683" y="4682950"/>
                <a:ext cx="2083883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DF1081C-9FF4-3635-5549-6A7B534C4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683" y="4682950"/>
                <a:ext cx="2083883" cy="413511"/>
              </a:xfrm>
              <a:prstGeom prst="rect">
                <a:avLst/>
              </a:prstGeom>
              <a:blipFill>
                <a:blip r:embed="rId17"/>
                <a:stretch>
                  <a:fillRect l="-3216" t="-7353" b="-2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C968425-3BCF-C050-6C18-CE9A265F4200}"/>
              </a:ext>
            </a:extLst>
          </p:cNvPr>
          <p:cNvCxnSpPr>
            <a:cxnSpLocks/>
          </p:cNvCxnSpPr>
          <p:nvPr/>
        </p:nvCxnSpPr>
        <p:spPr>
          <a:xfrm flipH="1">
            <a:off x="3895868" y="2798080"/>
            <a:ext cx="2412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026220C-4D1F-A93A-6751-9C7FFD4A6F17}"/>
              </a:ext>
            </a:extLst>
          </p:cNvPr>
          <p:cNvSpPr txBox="1"/>
          <p:nvPr/>
        </p:nvSpPr>
        <p:spPr>
          <a:xfrm>
            <a:off x="4095367" y="2604594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threshold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4013CA82-30AA-2361-E528-1C5716D968DC}"/>
              </a:ext>
            </a:extLst>
          </p:cNvPr>
          <p:cNvSpPr/>
          <p:nvPr/>
        </p:nvSpPr>
        <p:spPr>
          <a:xfrm rot="16200000">
            <a:off x="5190545" y="4482552"/>
            <a:ext cx="163179" cy="386826"/>
          </a:xfrm>
          <a:prstGeom prst="rightBrac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268AF9-25A6-5D5B-BB79-17FE71EC2D01}"/>
              </a:ext>
            </a:extLst>
          </p:cNvPr>
          <p:cNvSpPr txBox="1"/>
          <p:nvPr/>
        </p:nvSpPr>
        <p:spPr>
          <a:xfrm>
            <a:off x="4643965" y="4221757"/>
            <a:ext cx="175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threshold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A5B4BCD-22A6-B3F8-1B03-EA684049A523}"/>
                  </a:ext>
                </a:extLst>
              </p:cNvPr>
              <p:cNvSpPr txBox="1"/>
              <p:nvPr/>
            </p:nvSpPr>
            <p:spPr>
              <a:xfrm>
                <a:off x="3655616" y="5160872"/>
                <a:ext cx="14231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Yes: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 b="0" i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A5B4BCD-22A6-B3F8-1B03-EA684049A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616" y="5160872"/>
                <a:ext cx="1423105" cy="400110"/>
              </a:xfrm>
              <a:prstGeom prst="rect">
                <a:avLst/>
              </a:prstGeom>
              <a:blipFill>
                <a:blip r:embed="rId18"/>
                <a:stretch>
                  <a:fillRect l="-4721" t="-7692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A83817-8CAD-85D3-81D8-5E7BF23CC672}"/>
                  </a:ext>
                </a:extLst>
              </p:cNvPr>
              <p:cNvSpPr txBox="1"/>
              <p:nvPr/>
            </p:nvSpPr>
            <p:spPr>
              <a:xfrm>
                <a:off x="5116822" y="5160872"/>
                <a:ext cx="12840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No: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 b="0" i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A83817-8CAD-85D3-81D8-5E7BF23CC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822" y="5160872"/>
                <a:ext cx="1284044" cy="400110"/>
              </a:xfrm>
              <a:prstGeom prst="rect">
                <a:avLst/>
              </a:prstGeom>
              <a:blipFill>
                <a:blip r:embed="rId19"/>
                <a:stretch>
                  <a:fillRect l="-4739" t="-7692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F18E0BD-0123-55BC-A42F-D2D0669F7A3E}"/>
                  </a:ext>
                </a:extLst>
              </p:cNvPr>
              <p:cNvSpPr txBox="1"/>
              <p:nvPr/>
            </p:nvSpPr>
            <p:spPr>
              <a:xfrm>
                <a:off x="6691884" y="3424861"/>
                <a:ext cx="2866703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When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F18E0BD-0123-55BC-A42F-D2D0669F7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884" y="3424861"/>
                <a:ext cx="2866703" cy="413511"/>
              </a:xfrm>
              <a:prstGeom prst="rect">
                <a:avLst/>
              </a:prstGeom>
              <a:blipFill>
                <a:blip r:embed="rId20"/>
                <a:stretch>
                  <a:fillRect l="-2340" t="-8824" b="-2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C4471F2-552F-9A84-E1C8-930267C2F12A}"/>
                  </a:ext>
                </a:extLst>
              </p:cNvPr>
              <p:cNvSpPr txBox="1"/>
              <p:nvPr/>
            </p:nvSpPr>
            <p:spPr>
              <a:xfrm>
                <a:off x="7920477" y="3838372"/>
                <a:ext cx="144532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C4471F2-552F-9A84-E1C8-930267C2F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477" y="3838372"/>
                <a:ext cx="1445327" cy="400110"/>
              </a:xfrm>
              <a:prstGeom prst="rect">
                <a:avLst/>
              </a:prstGeom>
              <a:blipFill>
                <a:blip r:embed="rId21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A5DFD78-D03E-14BB-8883-EDD7E9F9A19C}"/>
                  </a:ext>
                </a:extLst>
              </p:cNvPr>
              <p:cNvSpPr txBox="1"/>
              <p:nvPr/>
            </p:nvSpPr>
            <p:spPr>
              <a:xfrm>
                <a:off x="8157899" y="4256410"/>
                <a:ext cx="110326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A5DFD78-D03E-14BB-8883-EDD7E9F9A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899" y="4256410"/>
                <a:ext cx="1103269" cy="400110"/>
              </a:xfrm>
              <a:prstGeom prst="rect">
                <a:avLst/>
              </a:prstGeom>
              <a:blipFill>
                <a:blip r:embed="rId2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C077065-8EE2-73D7-8484-82769F8193F9}"/>
                  </a:ext>
                </a:extLst>
              </p:cNvPr>
              <p:cNvSpPr txBox="1"/>
              <p:nvPr/>
            </p:nvSpPr>
            <p:spPr>
              <a:xfrm>
                <a:off x="7429269" y="4656520"/>
                <a:ext cx="171490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chemeClr val="bg1"/>
                          </a:solidFill>
                        </a:rPr>
                        <m:t>∙ </m:t>
                      </m:r>
                      <m:r>
                        <a:rPr lang="en-US" sz="20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C077065-8EE2-73D7-8484-82769F819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269" y="4656520"/>
                <a:ext cx="1714904" cy="400110"/>
              </a:xfrm>
              <a:prstGeom prst="rect">
                <a:avLst/>
              </a:prstGeom>
              <a:blipFill>
                <a:blip r:embed="rId2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27772C8-ABE2-11E6-F3D7-A2787BA19530}"/>
                  </a:ext>
                </a:extLst>
              </p:cNvPr>
              <p:cNvSpPr txBox="1"/>
              <p:nvPr/>
            </p:nvSpPr>
            <p:spPr>
              <a:xfrm>
                <a:off x="8294373" y="5068034"/>
                <a:ext cx="84065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000" b="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27772C8-ABE2-11E6-F3D7-A2787BA19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373" y="5068034"/>
                <a:ext cx="840656" cy="400110"/>
              </a:xfrm>
              <a:prstGeom prst="rect">
                <a:avLst/>
              </a:prstGeom>
              <a:blipFill>
                <a:blip r:embed="rId24"/>
                <a:stretch>
                  <a:fillRect t="-3030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51D7AA7-75C3-A3A9-F27C-10A4ECDCC9C7}"/>
                  </a:ext>
                </a:extLst>
              </p:cNvPr>
              <p:cNvSpPr txBox="1"/>
              <p:nvPr/>
            </p:nvSpPr>
            <p:spPr>
              <a:xfrm>
                <a:off x="9558587" y="4664642"/>
                <a:ext cx="188639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chemeClr val="bg1"/>
                          </a:solidFill>
                        </a:rPr>
                        <m:t>∙ </m:t>
                      </m:r>
                      <m:r>
                        <a:rPr lang="en-US" sz="20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51D7AA7-75C3-A3A9-F27C-10A4ECDCC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8587" y="4664642"/>
                <a:ext cx="1886395" cy="4001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1A7EC45-1A53-0FFF-CE42-2055BF512614}"/>
                  </a:ext>
                </a:extLst>
              </p:cNvPr>
              <p:cNvSpPr txBox="1"/>
              <p:nvPr/>
            </p:nvSpPr>
            <p:spPr>
              <a:xfrm>
                <a:off x="10531175" y="5068157"/>
                <a:ext cx="84065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000" b="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1A7EC45-1A53-0FFF-CE42-2055BF512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175" y="5068157"/>
                <a:ext cx="840656" cy="400110"/>
              </a:xfrm>
              <a:prstGeom prst="rect">
                <a:avLst/>
              </a:prstGeom>
              <a:blipFill>
                <a:blip r:embed="rId26"/>
                <a:stretch>
                  <a:fillRect t="-3030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159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943B-B17E-6C53-8758-E0076CCC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/>
              <a:t>Decision Boundary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7461D2-75B8-95F1-7DB0-737E2BF5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6B04B0-1735-09E6-30D2-1FC167ACF400}"/>
              </a:ext>
            </a:extLst>
          </p:cNvPr>
          <p:cNvCxnSpPr>
            <a:cxnSpLocks/>
          </p:cNvCxnSpPr>
          <p:nvPr/>
        </p:nvCxnSpPr>
        <p:spPr>
          <a:xfrm flipV="1">
            <a:off x="1885950" y="4648019"/>
            <a:ext cx="2322576" cy="139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06E15DC-4D9A-04D6-D4F4-25B0FAE9AC85}"/>
              </a:ext>
            </a:extLst>
          </p:cNvPr>
          <p:cNvCxnSpPr>
            <a:cxnSpLocks/>
          </p:cNvCxnSpPr>
          <p:nvPr/>
        </p:nvCxnSpPr>
        <p:spPr>
          <a:xfrm flipV="1">
            <a:off x="3913378" y="4570041"/>
            <a:ext cx="0" cy="1587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17B1CD5-E82F-F585-3B8A-0FF626E53246}"/>
              </a:ext>
            </a:extLst>
          </p:cNvPr>
          <p:cNvCxnSpPr>
            <a:cxnSpLocks/>
          </p:cNvCxnSpPr>
          <p:nvPr/>
        </p:nvCxnSpPr>
        <p:spPr>
          <a:xfrm flipV="1">
            <a:off x="3284982" y="4570041"/>
            <a:ext cx="0" cy="1587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6ED739-65FA-3BFE-E08E-D8FF80337C23}"/>
              </a:ext>
            </a:extLst>
          </p:cNvPr>
          <p:cNvCxnSpPr>
            <a:cxnSpLocks/>
          </p:cNvCxnSpPr>
          <p:nvPr/>
        </p:nvCxnSpPr>
        <p:spPr>
          <a:xfrm flipV="1">
            <a:off x="2663190" y="4570041"/>
            <a:ext cx="0" cy="1587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536F8E9-29B6-E838-E19E-F68F9933AAF9}"/>
              </a:ext>
            </a:extLst>
          </p:cNvPr>
          <p:cNvCxnSpPr>
            <a:cxnSpLocks/>
          </p:cNvCxnSpPr>
          <p:nvPr/>
        </p:nvCxnSpPr>
        <p:spPr>
          <a:xfrm flipV="1">
            <a:off x="2041398" y="2480891"/>
            <a:ext cx="0" cy="232257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52BA074-AFCE-F64F-9A4C-03D08321DF9B}"/>
              </a:ext>
            </a:extLst>
          </p:cNvPr>
          <p:cNvCxnSpPr>
            <a:cxnSpLocks/>
          </p:cNvCxnSpPr>
          <p:nvPr/>
        </p:nvCxnSpPr>
        <p:spPr>
          <a:xfrm rot="16200000" flipV="1">
            <a:off x="2037586" y="3325062"/>
            <a:ext cx="0" cy="1587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87920B6-78E2-597D-A54F-47B65D2199AF}"/>
              </a:ext>
            </a:extLst>
          </p:cNvPr>
          <p:cNvCxnSpPr>
            <a:cxnSpLocks/>
          </p:cNvCxnSpPr>
          <p:nvPr/>
        </p:nvCxnSpPr>
        <p:spPr>
          <a:xfrm rot="16200000" flipV="1">
            <a:off x="2042667" y="3946852"/>
            <a:ext cx="0" cy="1587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B239CEA-ECF0-1E10-078F-3747AFDEA495}"/>
              </a:ext>
            </a:extLst>
          </p:cNvPr>
          <p:cNvCxnSpPr>
            <a:cxnSpLocks/>
          </p:cNvCxnSpPr>
          <p:nvPr/>
        </p:nvCxnSpPr>
        <p:spPr>
          <a:xfrm rot="16200000" flipV="1">
            <a:off x="2041397" y="2700093"/>
            <a:ext cx="0" cy="1587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84C4975-2FA0-3F36-315E-B02362A4090C}"/>
                  </a:ext>
                </a:extLst>
              </p:cNvPr>
              <p:cNvSpPr txBox="1"/>
              <p:nvPr/>
            </p:nvSpPr>
            <p:spPr>
              <a:xfrm>
                <a:off x="4271202" y="4474107"/>
                <a:ext cx="18554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84C4975-2FA0-3F36-315E-B02362A40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202" y="4474107"/>
                <a:ext cx="185544" cy="307777"/>
              </a:xfrm>
              <a:prstGeom prst="rect">
                <a:avLst/>
              </a:prstGeom>
              <a:blipFill>
                <a:blip r:embed="rId2"/>
                <a:stretch>
                  <a:fillRect l="-36667" r="-6333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B9DDF6A-9C36-90C5-47D5-F1F2E094484E}"/>
                  </a:ext>
                </a:extLst>
              </p:cNvPr>
              <p:cNvSpPr txBox="1"/>
              <p:nvPr/>
            </p:nvSpPr>
            <p:spPr>
              <a:xfrm>
                <a:off x="1958211" y="2073063"/>
                <a:ext cx="18554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B9DDF6A-9C36-90C5-47D5-F1F2E0944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211" y="2073063"/>
                <a:ext cx="185544" cy="307777"/>
              </a:xfrm>
              <a:prstGeom prst="rect">
                <a:avLst/>
              </a:prstGeom>
              <a:blipFill>
                <a:blip r:embed="rId3"/>
                <a:stretch>
                  <a:fillRect l="-32258" r="-64516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922B58E-BC35-BBEF-95D6-1291ECC45E15}"/>
                  </a:ext>
                </a:extLst>
              </p:cNvPr>
              <p:cNvSpPr txBox="1"/>
              <p:nvPr/>
            </p:nvSpPr>
            <p:spPr>
              <a:xfrm>
                <a:off x="2501265" y="4727394"/>
                <a:ext cx="32385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922B58E-BC35-BBEF-95D6-1291ECC45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265" y="4727394"/>
                <a:ext cx="32385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8BD3660-E346-158B-5A64-CD7D629BF75A}"/>
                  </a:ext>
                </a:extLst>
              </p:cNvPr>
              <p:cNvSpPr txBox="1"/>
              <p:nvPr/>
            </p:nvSpPr>
            <p:spPr>
              <a:xfrm>
                <a:off x="3126359" y="4727394"/>
                <a:ext cx="32385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8BD3660-E346-158B-5A64-CD7D629BF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59" y="4727394"/>
                <a:ext cx="323850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F2968AB-3940-E079-0047-288A6C64065D}"/>
                  </a:ext>
                </a:extLst>
              </p:cNvPr>
              <p:cNvSpPr txBox="1"/>
              <p:nvPr/>
            </p:nvSpPr>
            <p:spPr>
              <a:xfrm>
                <a:off x="1634361" y="3856491"/>
                <a:ext cx="32385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F2968AB-3940-E079-0047-288A6C640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361" y="3856491"/>
                <a:ext cx="323850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5C5FB62-CBD6-3FD0-8780-E024528C4720}"/>
                  </a:ext>
                </a:extLst>
              </p:cNvPr>
              <p:cNvSpPr txBox="1"/>
              <p:nvPr/>
            </p:nvSpPr>
            <p:spPr>
              <a:xfrm>
                <a:off x="3751453" y="4727394"/>
                <a:ext cx="32385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5C5FB62-CBD6-3FD0-8780-E024528C4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453" y="4727394"/>
                <a:ext cx="323850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E7582CE-0D77-634D-682D-67ED4347C633}"/>
                  </a:ext>
                </a:extLst>
              </p:cNvPr>
              <p:cNvSpPr txBox="1"/>
              <p:nvPr/>
            </p:nvSpPr>
            <p:spPr>
              <a:xfrm>
                <a:off x="1634361" y="3233341"/>
                <a:ext cx="32385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E7582CE-0D77-634D-682D-67ED4347C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361" y="3233341"/>
                <a:ext cx="323850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85DF6A8-C483-078B-3167-3A430EC04965}"/>
                  </a:ext>
                </a:extLst>
              </p:cNvPr>
              <p:cNvSpPr txBox="1"/>
              <p:nvPr/>
            </p:nvSpPr>
            <p:spPr>
              <a:xfrm>
                <a:off x="1651320" y="2610191"/>
                <a:ext cx="32385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85DF6A8-C483-078B-3167-3A430EC04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320" y="2610191"/>
                <a:ext cx="32385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6C6D3E26-F4C7-A8E1-3842-7CF1A8DA9109}"/>
              </a:ext>
            </a:extLst>
          </p:cNvPr>
          <p:cNvSpPr/>
          <p:nvPr/>
        </p:nvSpPr>
        <p:spPr>
          <a:xfrm>
            <a:off x="2115122" y="4304889"/>
            <a:ext cx="156210" cy="157912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708F503-5085-75F1-0083-A55D4B20D107}"/>
              </a:ext>
            </a:extLst>
          </p:cNvPr>
          <p:cNvSpPr/>
          <p:nvPr/>
        </p:nvSpPr>
        <p:spPr>
          <a:xfrm>
            <a:off x="2211389" y="3994226"/>
            <a:ext cx="156210" cy="157912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CD20C50-63AC-E9F5-B081-E9DAF12222BD}"/>
              </a:ext>
            </a:extLst>
          </p:cNvPr>
          <p:cNvSpPr/>
          <p:nvPr/>
        </p:nvSpPr>
        <p:spPr>
          <a:xfrm>
            <a:off x="2125724" y="3667330"/>
            <a:ext cx="156210" cy="157912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6BCD460-D929-F966-D686-46F38B063D90}"/>
              </a:ext>
            </a:extLst>
          </p:cNvPr>
          <p:cNvSpPr/>
          <p:nvPr/>
        </p:nvSpPr>
        <p:spPr>
          <a:xfrm>
            <a:off x="2443762" y="4079543"/>
            <a:ext cx="156210" cy="157912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F99D1C1-3B1E-B694-E139-713FA7B739D3}"/>
              </a:ext>
            </a:extLst>
          </p:cNvPr>
          <p:cNvSpPr/>
          <p:nvPr/>
        </p:nvSpPr>
        <p:spPr>
          <a:xfrm>
            <a:off x="2423160" y="3664749"/>
            <a:ext cx="156210" cy="157912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B118BF6-9E70-EAEC-85FA-7A71203188E3}"/>
              </a:ext>
            </a:extLst>
          </p:cNvPr>
          <p:cNvSpPr/>
          <p:nvPr/>
        </p:nvSpPr>
        <p:spPr>
          <a:xfrm>
            <a:off x="2425576" y="4284825"/>
            <a:ext cx="156210" cy="157912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AD5455C-668D-2DB1-647D-19CCAC6DC80F}"/>
              </a:ext>
            </a:extLst>
          </p:cNvPr>
          <p:cNvSpPr/>
          <p:nvPr/>
        </p:nvSpPr>
        <p:spPr>
          <a:xfrm>
            <a:off x="2175063" y="3256901"/>
            <a:ext cx="156210" cy="157912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B08F5F9-14D5-A3DF-27FB-DAB4BA9ECE75}"/>
              </a:ext>
            </a:extLst>
          </p:cNvPr>
          <p:cNvSpPr/>
          <p:nvPr/>
        </p:nvSpPr>
        <p:spPr>
          <a:xfrm>
            <a:off x="2695008" y="4362825"/>
            <a:ext cx="156210" cy="157912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9DA2CFB-6638-06E8-F0E6-8EE2D62E0168}"/>
              </a:ext>
            </a:extLst>
          </p:cNvPr>
          <p:cNvSpPr/>
          <p:nvPr/>
        </p:nvSpPr>
        <p:spPr>
          <a:xfrm>
            <a:off x="2992985" y="4336056"/>
            <a:ext cx="156210" cy="157912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472A687-4327-6F80-4868-34BFC5C28E1E}"/>
              </a:ext>
            </a:extLst>
          </p:cNvPr>
          <p:cNvSpPr/>
          <p:nvPr/>
        </p:nvSpPr>
        <p:spPr>
          <a:xfrm>
            <a:off x="2659885" y="3882963"/>
            <a:ext cx="156210" cy="157912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E396794-2AC5-34A2-963A-5B22E9941545}"/>
              </a:ext>
            </a:extLst>
          </p:cNvPr>
          <p:cNvSpPr txBox="1"/>
          <p:nvPr/>
        </p:nvSpPr>
        <p:spPr>
          <a:xfrm>
            <a:off x="2983851" y="243925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US" sz="2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694451A-64F2-AF74-DF6C-86EC66AADFE4}"/>
              </a:ext>
            </a:extLst>
          </p:cNvPr>
          <p:cNvSpPr txBox="1"/>
          <p:nvPr/>
        </p:nvSpPr>
        <p:spPr>
          <a:xfrm>
            <a:off x="2851218" y="271568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US" sz="24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7D135C2-8CAF-BCDF-D584-386044EA96A2}"/>
              </a:ext>
            </a:extLst>
          </p:cNvPr>
          <p:cNvSpPr txBox="1"/>
          <p:nvPr/>
        </p:nvSpPr>
        <p:spPr>
          <a:xfrm>
            <a:off x="3189772" y="26377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US" sz="2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2DFCFB5-4D62-D85D-C958-737E8B33809D}"/>
              </a:ext>
            </a:extLst>
          </p:cNvPr>
          <p:cNvSpPr txBox="1"/>
          <p:nvPr/>
        </p:nvSpPr>
        <p:spPr>
          <a:xfrm>
            <a:off x="3231716" y="305375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US" sz="2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5849D8A-88FF-30CC-8CCD-8090B96BF7A7}"/>
              </a:ext>
            </a:extLst>
          </p:cNvPr>
          <p:cNvSpPr txBox="1"/>
          <p:nvPr/>
        </p:nvSpPr>
        <p:spPr>
          <a:xfrm>
            <a:off x="3635355" y="254911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US" sz="2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111A13D-A10F-0366-6156-29CD47E41ABE}"/>
              </a:ext>
            </a:extLst>
          </p:cNvPr>
          <p:cNvSpPr txBox="1"/>
          <p:nvPr/>
        </p:nvSpPr>
        <p:spPr>
          <a:xfrm>
            <a:off x="3595796" y="285964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US" sz="24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23CD661-805E-5CB3-A7D0-196FECAF3B4F}"/>
              </a:ext>
            </a:extLst>
          </p:cNvPr>
          <p:cNvSpPr txBox="1"/>
          <p:nvPr/>
        </p:nvSpPr>
        <p:spPr>
          <a:xfrm>
            <a:off x="3716716" y="326302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US" sz="24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363D471-C380-DBF1-E6FA-4024D332E1FB}"/>
              </a:ext>
            </a:extLst>
          </p:cNvPr>
          <p:cNvSpPr txBox="1"/>
          <p:nvPr/>
        </p:nvSpPr>
        <p:spPr>
          <a:xfrm>
            <a:off x="2571942" y="243747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US" sz="24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DB45CE9-12C6-86DE-89C5-B74D869ED471}"/>
              </a:ext>
            </a:extLst>
          </p:cNvPr>
          <p:cNvSpPr txBox="1"/>
          <p:nvPr/>
        </p:nvSpPr>
        <p:spPr>
          <a:xfrm>
            <a:off x="3977945" y="364217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US" sz="24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AD3C129-5920-B63F-DECE-5690AD2C428D}"/>
              </a:ext>
            </a:extLst>
          </p:cNvPr>
          <p:cNvSpPr txBox="1"/>
          <p:nvPr/>
        </p:nvSpPr>
        <p:spPr>
          <a:xfrm>
            <a:off x="3959876" y="300728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US" sz="24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2895328-5D1B-A79C-AD2E-5E721B070716}"/>
              </a:ext>
            </a:extLst>
          </p:cNvPr>
          <p:cNvSpPr txBox="1"/>
          <p:nvPr/>
        </p:nvSpPr>
        <p:spPr>
          <a:xfrm>
            <a:off x="3443784" y="350482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US" sz="2400" dirty="0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DED595B7-FEFB-26AB-AFB3-FB038E318D99}"/>
              </a:ext>
            </a:extLst>
          </p:cNvPr>
          <p:cNvSpPr/>
          <p:nvPr/>
        </p:nvSpPr>
        <p:spPr>
          <a:xfrm>
            <a:off x="2378705" y="2399598"/>
            <a:ext cx="2020760" cy="1905860"/>
          </a:xfrm>
          <a:custGeom>
            <a:avLst/>
            <a:gdLst>
              <a:gd name="connsiteX0" fmla="*/ 804570 w 2252049"/>
              <a:gd name="connsiteY0" fmla="*/ 5687 h 2091971"/>
              <a:gd name="connsiteX1" fmla="*/ 2104733 w 2252049"/>
              <a:gd name="connsiteY1" fmla="*/ 500987 h 2091971"/>
              <a:gd name="connsiteX2" fmla="*/ 1990433 w 2252049"/>
              <a:gd name="connsiteY2" fmla="*/ 2091662 h 2091971"/>
              <a:gd name="connsiteX3" fmla="*/ 37808 w 2252049"/>
              <a:gd name="connsiteY3" fmla="*/ 362874 h 2091971"/>
              <a:gd name="connsiteX4" fmla="*/ 804570 w 2252049"/>
              <a:gd name="connsiteY4" fmla="*/ 5687 h 2091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2049" h="2091971">
                <a:moveTo>
                  <a:pt x="804570" y="5687"/>
                </a:moveTo>
                <a:cubicBezTo>
                  <a:pt x="1149058" y="28706"/>
                  <a:pt x="1907089" y="153325"/>
                  <a:pt x="2104733" y="500987"/>
                </a:cubicBezTo>
                <a:cubicBezTo>
                  <a:pt x="2302377" y="848650"/>
                  <a:pt x="2334921" y="2114681"/>
                  <a:pt x="1990433" y="2091662"/>
                </a:cubicBezTo>
                <a:cubicBezTo>
                  <a:pt x="1645946" y="2068643"/>
                  <a:pt x="234658" y="709743"/>
                  <a:pt x="37808" y="362874"/>
                </a:cubicBezTo>
                <a:cubicBezTo>
                  <a:pt x="-159042" y="16005"/>
                  <a:pt x="460082" y="-17332"/>
                  <a:pt x="804570" y="5687"/>
                </a:cubicBezTo>
                <a:close/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D98CC4BC-F50B-A402-8663-2257BE50D1E8}"/>
              </a:ext>
            </a:extLst>
          </p:cNvPr>
          <p:cNvSpPr/>
          <p:nvPr/>
        </p:nvSpPr>
        <p:spPr>
          <a:xfrm rot="544362">
            <a:off x="1487325" y="3031290"/>
            <a:ext cx="2166352" cy="2145107"/>
          </a:xfrm>
          <a:custGeom>
            <a:avLst/>
            <a:gdLst>
              <a:gd name="connsiteX0" fmla="*/ 1462005 w 2449532"/>
              <a:gd name="connsiteY0" fmla="*/ 633887 h 2234910"/>
              <a:gd name="connsiteX1" fmla="*/ 2198605 w 2449532"/>
              <a:gd name="connsiteY1" fmla="*/ 1306987 h 2234910"/>
              <a:gd name="connsiteX2" fmla="*/ 2389105 w 2449532"/>
              <a:gd name="connsiteY2" fmla="*/ 2056287 h 2234910"/>
              <a:gd name="connsiteX3" fmla="*/ 1227055 w 2449532"/>
              <a:gd name="connsiteY3" fmla="*/ 2227737 h 2234910"/>
              <a:gd name="connsiteX4" fmla="*/ 185655 w 2449532"/>
              <a:gd name="connsiteY4" fmla="*/ 1897537 h 2234910"/>
              <a:gd name="connsiteX5" fmla="*/ 122155 w 2449532"/>
              <a:gd name="connsiteY5" fmla="*/ 43337 h 2234910"/>
              <a:gd name="connsiteX6" fmla="*/ 1462005 w 2449532"/>
              <a:gd name="connsiteY6" fmla="*/ 633887 h 223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49532" h="2234910">
                <a:moveTo>
                  <a:pt x="1462005" y="633887"/>
                </a:moveTo>
                <a:cubicBezTo>
                  <a:pt x="1808080" y="844495"/>
                  <a:pt x="2044088" y="1069920"/>
                  <a:pt x="2198605" y="1306987"/>
                </a:cubicBezTo>
                <a:cubicBezTo>
                  <a:pt x="2353122" y="1544054"/>
                  <a:pt x="2551030" y="1902829"/>
                  <a:pt x="2389105" y="2056287"/>
                </a:cubicBezTo>
                <a:cubicBezTo>
                  <a:pt x="2227180" y="2209745"/>
                  <a:pt x="1594297" y="2254195"/>
                  <a:pt x="1227055" y="2227737"/>
                </a:cubicBezTo>
                <a:cubicBezTo>
                  <a:pt x="859813" y="2201279"/>
                  <a:pt x="369805" y="2261603"/>
                  <a:pt x="185655" y="1897537"/>
                </a:cubicBezTo>
                <a:cubicBezTo>
                  <a:pt x="1505" y="1533471"/>
                  <a:pt x="-89512" y="249712"/>
                  <a:pt x="122155" y="43337"/>
                </a:cubicBezTo>
                <a:cubicBezTo>
                  <a:pt x="333822" y="-163038"/>
                  <a:pt x="1115930" y="423279"/>
                  <a:pt x="1462005" y="633887"/>
                </a:cubicBezTo>
                <a:close/>
              </a:path>
            </a:pathLst>
          </a:cu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F847091B-1F03-DB4B-8270-7263D349FB73}"/>
                  </a:ext>
                </a:extLst>
              </p:cNvPr>
              <p:cNvSpPr txBox="1"/>
              <p:nvPr/>
            </p:nvSpPr>
            <p:spPr>
              <a:xfrm>
                <a:off x="4044247" y="2307002"/>
                <a:ext cx="7271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800" b="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F847091B-1F03-DB4B-8270-7263D349F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247" y="2307002"/>
                <a:ext cx="727188" cy="369332"/>
              </a:xfrm>
              <a:prstGeom prst="rect">
                <a:avLst/>
              </a:prstGeom>
              <a:blipFill>
                <a:blip r:embed="rId10"/>
                <a:stretch>
                  <a:fillRect t="-4918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F47775F-A9A5-465F-4017-0991B06D65F9}"/>
                  </a:ext>
                </a:extLst>
              </p:cNvPr>
              <p:cNvSpPr txBox="1"/>
              <p:nvPr/>
            </p:nvSpPr>
            <p:spPr>
              <a:xfrm>
                <a:off x="1544144" y="5061936"/>
                <a:ext cx="7271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800" b="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F47775F-A9A5-465F-4017-0991B06D6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144" y="5061936"/>
                <a:ext cx="727188" cy="369332"/>
              </a:xfrm>
              <a:prstGeom prst="rect">
                <a:avLst/>
              </a:prstGeom>
              <a:blipFill>
                <a:blip r:embed="rId11"/>
                <a:stretch>
                  <a:fillRect t="-4918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D9468E2A-F2F1-A27C-486C-A48CE16A16A7}"/>
                  </a:ext>
                </a:extLst>
              </p:cNvPr>
              <p:cNvSpPr txBox="1"/>
              <p:nvPr/>
            </p:nvSpPr>
            <p:spPr>
              <a:xfrm>
                <a:off x="6299957" y="2342360"/>
                <a:ext cx="4326878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D9468E2A-F2F1-A27C-486C-A48CE16A1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957" y="2342360"/>
                <a:ext cx="4326878" cy="413511"/>
              </a:xfrm>
              <a:prstGeom prst="rect">
                <a:avLst/>
              </a:prstGeom>
              <a:blipFill>
                <a:blip r:embed="rId12"/>
                <a:stretch>
                  <a:fillRect l="-563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EE762D3-97F0-F409-3923-D981CB09BD17}"/>
                  </a:ext>
                </a:extLst>
              </p:cNvPr>
              <p:cNvSpPr txBox="1"/>
              <p:nvPr/>
            </p:nvSpPr>
            <p:spPr>
              <a:xfrm>
                <a:off x="6958324" y="3304771"/>
                <a:ext cx="212166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chemeClr val="bg1"/>
                          </a:solidFill>
                        </a:rPr>
                        <m:t>∙ </m:t>
                      </m:r>
                      <m:r>
                        <a:rPr lang="en-US" sz="20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EE762D3-97F0-F409-3923-D981CB09B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324" y="3304771"/>
                <a:ext cx="2121667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68A74D1-4D76-1EE6-999C-E675C1AA1F49}"/>
                  </a:ext>
                </a:extLst>
              </p:cNvPr>
              <p:cNvSpPr txBox="1"/>
              <p:nvPr/>
            </p:nvSpPr>
            <p:spPr>
              <a:xfrm>
                <a:off x="8549044" y="2732418"/>
                <a:ext cx="32385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68A74D1-4D76-1EE6-999C-E675C1AA1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044" y="2732418"/>
                <a:ext cx="323850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E562492C-58C3-6B41-75BE-6DB458704465}"/>
                  </a:ext>
                </a:extLst>
              </p:cNvPr>
              <p:cNvSpPr txBox="1"/>
              <p:nvPr/>
            </p:nvSpPr>
            <p:spPr>
              <a:xfrm>
                <a:off x="9389745" y="2746640"/>
                <a:ext cx="32385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E562492C-58C3-6B41-75BE-6DB458704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745" y="2746640"/>
                <a:ext cx="323850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8E950DC-BA24-DD1C-7B7B-6F691F550ADD}"/>
                  </a:ext>
                </a:extLst>
              </p:cNvPr>
              <p:cNvSpPr txBox="1"/>
              <p:nvPr/>
            </p:nvSpPr>
            <p:spPr>
              <a:xfrm>
                <a:off x="10136068" y="2744145"/>
                <a:ext cx="32385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8E950DC-BA24-DD1C-7B7B-6F691F55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6068" y="2744145"/>
                <a:ext cx="323850" cy="338554"/>
              </a:xfrm>
              <a:prstGeom prst="rect">
                <a:avLst/>
              </a:prstGeom>
              <a:blipFill>
                <a:blip r:embed="rId16"/>
                <a:stretch>
                  <a:fillRect r="-30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>
            <a:extLst>
              <a:ext uri="{FF2B5EF4-FFF2-40B4-BE49-F238E27FC236}">
                <a16:creationId xmlns:a16="http://schemas.microsoft.com/office/drawing/2014/main" id="{6D511CC6-CF88-A53A-75C0-33478E5035D3}"/>
              </a:ext>
            </a:extLst>
          </p:cNvPr>
          <p:cNvSpPr txBox="1"/>
          <p:nvPr/>
        </p:nvSpPr>
        <p:spPr>
          <a:xfrm>
            <a:off x="4836657" y="3355356"/>
            <a:ext cx="212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Decision Boundary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82E0F09-16DB-4F99-F177-06906EE5BC86}"/>
                  </a:ext>
                </a:extLst>
              </p:cNvPr>
              <p:cNvSpPr txBox="1"/>
              <p:nvPr/>
            </p:nvSpPr>
            <p:spPr>
              <a:xfrm>
                <a:off x="5378043" y="3961395"/>
                <a:ext cx="243142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82E0F09-16DB-4F99-F177-06906EE5B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043" y="3961395"/>
                <a:ext cx="2431422" cy="400110"/>
              </a:xfrm>
              <a:prstGeom prst="rect">
                <a:avLst/>
              </a:prstGeom>
              <a:blipFill>
                <a:blip r:embed="rId17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9B0D3BE-64C9-7AFC-D8DB-2D8866A9FA73}"/>
                  </a:ext>
                </a:extLst>
              </p:cNvPr>
              <p:cNvSpPr txBox="1"/>
              <p:nvPr/>
            </p:nvSpPr>
            <p:spPr>
              <a:xfrm>
                <a:off x="5850148" y="4413007"/>
                <a:ext cx="14823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9B0D3BE-64C9-7AFC-D8DB-2D8866A9F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148" y="4413007"/>
                <a:ext cx="1482306" cy="400110"/>
              </a:xfrm>
              <a:prstGeom prst="rect">
                <a:avLst/>
              </a:prstGeom>
              <a:blipFill>
                <a:blip r:embed="rId1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DE343B4-A9FC-17D9-D8B0-6DE08460D19D}"/>
              </a:ext>
            </a:extLst>
          </p:cNvPr>
          <p:cNvCxnSpPr>
            <a:cxnSpLocks/>
          </p:cNvCxnSpPr>
          <p:nvPr/>
        </p:nvCxnSpPr>
        <p:spPr>
          <a:xfrm>
            <a:off x="1634361" y="2380840"/>
            <a:ext cx="2609459" cy="2597169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3B7B58DA-993B-A6C2-818D-4C5707F8407C}"/>
              </a:ext>
            </a:extLst>
          </p:cNvPr>
          <p:cNvCxnSpPr>
            <a:cxnSpLocks/>
            <a:stCxn id="132" idx="1"/>
          </p:cNvCxnSpPr>
          <p:nvPr/>
        </p:nvCxnSpPr>
        <p:spPr>
          <a:xfrm rot="10800000" flipV="1">
            <a:off x="4282252" y="4613061"/>
            <a:ext cx="1567897" cy="376987"/>
          </a:xfrm>
          <a:prstGeom prst="curvedConnector3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635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943B-B17E-6C53-8758-E0076CCC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/>
              <a:t>Non-linear Decision Boundaries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7461D2-75B8-95F1-7DB0-737E2BF5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E06055-406A-D4D5-2CCE-0AAA82B5F889}"/>
              </a:ext>
            </a:extLst>
          </p:cNvPr>
          <p:cNvCxnSpPr>
            <a:cxnSpLocks/>
          </p:cNvCxnSpPr>
          <p:nvPr/>
        </p:nvCxnSpPr>
        <p:spPr>
          <a:xfrm rot="16200000">
            <a:off x="444500" y="3679055"/>
            <a:ext cx="339866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70C627-9045-DB01-DBE5-75FD23EE73B0}"/>
              </a:ext>
            </a:extLst>
          </p:cNvPr>
          <p:cNvCxnSpPr>
            <a:cxnSpLocks/>
          </p:cNvCxnSpPr>
          <p:nvPr/>
        </p:nvCxnSpPr>
        <p:spPr>
          <a:xfrm>
            <a:off x="444500" y="3679054"/>
            <a:ext cx="339866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CB89075-1788-3AFC-1DA1-172A68F4AA01}"/>
              </a:ext>
            </a:extLst>
          </p:cNvPr>
          <p:cNvCxnSpPr>
            <a:cxnSpLocks/>
          </p:cNvCxnSpPr>
          <p:nvPr/>
        </p:nvCxnSpPr>
        <p:spPr>
          <a:xfrm>
            <a:off x="3018411" y="3604334"/>
            <a:ext cx="0" cy="1509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D82069-E1C2-A57C-6B75-695A531162C7}"/>
              </a:ext>
            </a:extLst>
          </p:cNvPr>
          <p:cNvCxnSpPr>
            <a:cxnSpLocks/>
          </p:cNvCxnSpPr>
          <p:nvPr/>
        </p:nvCxnSpPr>
        <p:spPr>
          <a:xfrm>
            <a:off x="1269255" y="3604334"/>
            <a:ext cx="0" cy="1509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7464AA2-393F-4D69-788E-2CC0AEFA598F}"/>
              </a:ext>
            </a:extLst>
          </p:cNvPr>
          <p:cNvCxnSpPr>
            <a:cxnSpLocks/>
          </p:cNvCxnSpPr>
          <p:nvPr/>
        </p:nvCxnSpPr>
        <p:spPr>
          <a:xfrm rot="5400000">
            <a:off x="2143833" y="2729016"/>
            <a:ext cx="0" cy="1509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51934D-D665-A200-2CC9-8FF21850DC8A}"/>
              </a:ext>
            </a:extLst>
          </p:cNvPr>
          <p:cNvCxnSpPr>
            <a:cxnSpLocks/>
          </p:cNvCxnSpPr>
          <p:nvPr/>
        </p:nvCxnSpPr>
        <p:spPr>
          <a:xfrm rot="5400000">
            <a:off x="2143833" y="4478172"/>
            <a:ext cx="0" cy="1509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A1B7374-2CF1-4F39-334B-6E176ABB37F3}"/>
                  </a:ext>
                </a:extLst>
              </p:cNvPr>
              <p:cNvSpPr txBox="1"/>
              <p:nvPr/>
            </p:nvSpPr>
            <p:spPr>
              <a:xfrm>
                <a:off x="1808553" y="2650587"/>
                <a:ext cx="33528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A1B7374-2CF1-4F39-334B-6E176ABB3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553" y="2650587"/>
                <a:ext cx="335280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5EF29B6-692B-54C6-A878-AE07B5BCE733}"/>
                  </a:ext>
                </a:extLst>
              </p:cNvPr>
              <p:cNvSpPr txBox="1"/>
              <p:nvPr/>
            </p:nvSpPr>
            <p:spPr>
              <a:xfrm>
                <a:off x="2850771" y="3721537"/>
                <a:ext cx="33528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5EF29B6-692B-54C6-A878-AE07B5BCE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771" y="3721537"/>
                <a:ext cx="33528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74FACB5-DDAA-801D-E5FB-73DA2102AEFD}"/>
                  </a:ext>
                </a:extLst>
              </p:cNvPr>
              <p:cNvSpPr txBox="1"/>
              <p:nvPr/>
            </p:nvSpPr>
            <p:spPr>
              <a:xfrm>
                <a:off x="1012569" y="3753775"/>
                <a:ext cx="51337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74FACB5-DDAA-801D-E5FB-73DA2102A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569" y="3753775"/>
                <a:ext cx="51337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DDF3174-237D-E4A8-630C-C96FB284ACEC}"/>
                  </a:ext>
                </a:extLst>
              </p:cNvPr>
              <p:cNvSpPr txBox="1"/>
              <p:nvPr/>
            </p:nvSpPr>
            <p:spPr>
              <a:xfrm>
                <a:off x="1626534" y="4399743"/>
                <a:ext cx="51337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DDF3174-237D-E4A8-630C-C96FB284A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534" y="4399743"/>
                <a:ext cx="51337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9F9FCEF5-E28C-66B6-7355-F3839E18BDAA}"/>
              </a:ext>
            </a:extLst>
          </p:cNvPr>
          <p:cNvSpPr/>
          <p:nvPr/>
        </p:nvSpPr>
        <p:spPr>
          <a:xfrm>
            <a:off x="2001665" y="4061593"/>
            <a:ext cx="156210" cy="157912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751A1CB-CAD7-CA40-4AB9-55ACAE8D3287}"/>
              </a:ext>
            </a:extLst>
          </p:cNvPr>
          <p:cNvSpPr/>
          <p:nvPr/>
        </p:nvSpPr>
        <p:spPr>
          <a:xfrm>
            <a:off x="1433794" y="3675814"/>
            <a:ext cx="156210" cy="157912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E082D3D-50BC-96CD-B9CA-D855D911C6D6}"/>
              </a:ext>
            </a:extLst>
          </p:cNvPr>
          <p:cNvSpPr/>
          <p:nvPr/>
        </p:nvSpPr>
        <p:spPr>
          <a:xfrm>
            <a:off x="1819983" y="3768257"/>
            <a:ext cx="156210" cy="157912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55E8769-B18A-FF55-E853-F4BF85227504}"/>
              </a:ext>
            </a:extLst>
          </p:cNvPr>
          <p:cNvSpPr/>
          <p:nvPr/>
        </p:nvSpPr>
        <p:spPr>
          <a:xfrm>
            <a:off x="1600133" y="3876071"/>
            <a:ext cx="156210" cy="157912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BA76875-539D-B60D-21A4-6D0244D94256}"/>
              </a:ext>
            </a:extLst>
          </p:cNvPr>
          <p:cNvSpPr/>
          <p:nvPr/>
        </p:nvSpPr>
        <p:spPr>
          <a:xfrm>
            <a:off x="1871788" y="4242483"/>
            <a:ext cx="156210" cy="157912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F2E987E-CF09-85C8-7F6D-2A77E0D0211A}"/>
              </a:ext>
            </a:extLst>
          </p:cNvPr>
          <p:cNvSpPr/>
          <p:nvPr/>
        </p:nvSpPr>
        <p:spPr>
          <a:xfrm>
            <a:off x="1661043" y="3226916"/>
            <a:ext cx="156210" cy="157912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33264FD-87B0-CDD6-79B7-AB7F55624586}"/>
              </a:ext>
            </a:extLst>
          </p:cNvPr>
          <p:cNvSpPr/>
          <p:nvPr/>
        </p:nvSpPr>
        <p:spPr>
          <a:xfrm>
            <a:off x="1793683" y="3067629"/>
            <a:ext cx="156210" cy="157912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D4236D9-4808-7F8B-9372-CF6FA1ECA551}"/>
              </a:ext>
            </a:extLst>
          </p:cNvPr>
          <p:cNvSpPr/>
          <p:nvPr/>
        </p:nvSpPr>
        <p:spPr>
          <a:xfrm>
            <a:off x="1871788" y="3363883"/>
            <a:ext cx="156210" cy="157912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D906124-87C2-8FF9-8900-8D23C62E4663}"/>
              </a:ext>
            </a:extLst>
          </p:cNvPr>
          <p:cNvSpPr/>
          <p:nvPr/>
        </p:nvSpPr>
        <p:spPr>
          <a:xfrm>
            <a:off x="2081522" y="3768257"/>
            <a:ext cx="156210" cy="157912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4016679-E6B6-0049-22E5-3D9A33B82F10}"/>
              </a:ext>
            </a:extLst>
          </p:cNvPr>
          <p:cNvSpPr/>
          <p:nvPr/>
        </p:nvSpPr>
        <p:spPr>
          <a:xfrm>
            <a:off x="2606719" y="3749751"/>
            <a:ext cx="156210" cy="157912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C07A2DF-E578-FED4-57CF-A9DFF77E1C9E}"/>
              </a:ext>
            </a:extLst>
          </p:cNvPr>
          <p:cNvSpPr/>
          <p:nvPr/>
        </p:nvSpPr>
        <p:spPr>
          <a:xfrm>
            <a:off x="2207898" y="4214160"/>
            <a:ext cx="156210" cy="157912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AC9B7C7-F650-914F-978D-FF2290A1ACA6}"/>
              </a:ext>
            </a:extLst>
          </p:cNvPr>
          <p:cNvSpPr/>
          <p:nvPr/>
        </p:nvSpPr>
        <p:spPr>
          <a:xfrm>
            <a:off x="2386442" y="3937993"/>
            <a:ext cx="156210" cy="157912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F57D34B-BBB7-05A4-F568-F2778B965AAA}"/>
              </a:ext>
            </a:extLst>
          </p:cNvPr>
          <p:cNvSpPr/>
          <p:nvPr/>
        </p:nvSpPr>
        <p:spPr>
          <a:xfrm>
            <a:off x="2311475" y="3544047"/>
            <a:ext cx="156210" cy="157912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0EB626C-6F46-567A-1E63-0A75DC9635B5}"/>
              </a:ext>
            </a:extLst>
          </p:cNvPr>
          <p:cNvSpPr/>
          <p:nvPr/>
        </p:nvSpPr>
        <p:spPr>
          <a:xfrm>
            <a:off x="1626043" y="3474622"/>
            <a:ext cx="156210" cy="157912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41610AF-57A4-C1D7-298F-70DD9FA6D7E4}"/>
              </a:ext>
            </a:extLst>
          </p:cNvPr>
          <p:cNvSpPr/>
          <p:nvPr/>
        </p:nvSpPr>
        <p:spPr>
          <a:xfrm>
            <a:off x="2081522" y="2957344"/>
            <a:ext cx="156210" cy="157912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D7C47EE-2A24-8C90-A036-9767AB5ED5C9}"/>
              </a:ext>
            </a:extLst>
          </p:cNvPr>
          <p:cNvSpPr/>
          <p:nvPr/>
        </p:nvSpPr>
        <p:spPr>
          <a:xfrm>
            <a:off x="2066033" y="3391743"/>
            <a:ext cx="156210" cy="157912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66A54DD-792C-CA5E-37EC-855E7F48E76A}"/>
              </a:ext>
            </a:extLst>
          </p:cNvPr>
          <p:cNvSpPr/>
          <p:nvPr/>
        </p:nvSpPr>
        <p:spPr>
          <a:xfrm>
            <a:off x="2272405" y="3178946"/>
            <a:ext cx="156210" cy="157912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16EBD60-2299-6B47-DEF3-8461E56D2B6E}"/>
              </a:ext>
            </a:extLst>
          </p:cNvPr>
          <p:cNvSpPr/>
          <p:nvPr/>
        </p:nvSpPr>
        <p:spPr>
          <a:xfrm>
            <a:off x="2658212" y="3363557"/>
            <a:ext cx="156210" cy="157912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C169945-D370-057C-4040-ED79E587FCBF}"/>
              </a:ext>
            </a:extLst>
          </p:cNvPr>
          <p:cNvSpPr/>
          <p:nvPr/>
        </p:nvSpPr>
        <p:spPr>
          <a:xfrm>
            <a:off x="2700567" y="3955027"/>
            <a:ext cx="156210" cy="157912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93D00CE-79E4-AFEB-D5E4-6BD1B859ABB1}"/>
              </a:ext>
            </a:extLst>
          </p:cNvPr>
          <p:cNvSpPr/>
          <p:nvPr/>
        </p:nvSpPr>
        <p:spPr>
          <a:xfrm>
            <a:off x="2479115" y="4188992"/>
            <a:ext cx="156210" cy="157912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E782A37-409B-F91C-2479-3468D8EA382A}"/>
              </a:ext>
            </a:extLst>
          </p:cNvPr>
          <p:cNvSpPr/>
          <p:nvPr/>
        </p:nvSpPr>
        <p:spPr>
          <a:xfrm>
            <a:off x="2463950" y="3076531"/>
            <a:ext cx="156210" cy="157912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F89FC07-CE8D-5666-F387-694E9D33D13C}"/>
              </a:ext>
            </a:extLst>
          </p:cNvPr>
          <p:cNvSpPr/>
          <p:nvPr/>
        </p:nvSpPr>
        <p:spPr>
          <a:xfrm>
            <a:off x="2767798" y="3551570"/>
            <a:ext cx="156210" cy="157912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4AA4B65-0BE7-033C-2FA9-F378827F0F98}"/>
              </a:ext>
            </a:extLst>
          </p:cNvPr>
          <p:cNvSpPr txBox="1"/>
          <p:nvPr/>
        </p:nvSpPr>
        <p:spPr>
          <a:xfrm>
            <a:off x="2571942" y="243747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US" sz="2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530ABAE-6580-76CF-696F-8796D2DA1C94}"/>
              </a:ext>
            </a:extLst>
          </p:cNvPr>
          <p:cNvSpPr txBox="1"/>
          <p:nvPr/>
        </p:nvSpPr>
        <p:spPr>
          <a:xfrm>
            <a:off x="670296" y="274900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US" sz="2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2618DD6-3C6E-88EC-254B-E3957B139329}"/>
              </a:ext>
            </a:extLst>
          </p:cNvPr>
          <p:cNvSpPr txBox="1"/>
          <p:nvPr/>
        </p:nvSpPr>
        <p:spPr>
          <a:xfrm>
            <a:off x="2876742" y="274227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US" sz="2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AC4C615-9D4F-666D-FD8F-4105C7169388}"/>
              </a:ext>
            </a:extLst>
          </p:cNvPr>
          <p:cNvSpPr txBox="1"/>
          <p:nvPr/>
        </p:nvSpPr>
        <p:spPr>
          <a:xfrm>
            <a:off x="2860732" y="22690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US" sz="2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F0078A-CCD3-ADAA-9C3F-5383A7968859}"/>
              </a:ext>
            </a:extLst>
          </p:cNvPr>
          <p:cNvSpPr txBox="1"/>
          <p:nvPr/>
        </p:nvSpPr>
        <p:spPr>
          <a:xfrm>
            <a:off x="2567040" y="197098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US" sz="2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BFD42F4-0001-B45E-8BF2-80DECD33152F}"/>
              </a:ext>
            </a:extLst>
          </p:cNvPr>
          <p:cNvSpPr txBox="1"/>
          <p:nvPr/>
        </p:nvSpPr>
        <p:spPr>
          <a:xfrm>
            <a:off x="3212746" y="269784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US" sz="2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968EDC4-030D-28BD-735B-2A82FD3A7851}"/>
              </a:ext>
            </a:extLst>
          </p:cNvPr>
          <p:cNvSpPr txBox="1"/>
          <p:nvPr/>
        </p:nvSpPr>
        <p:spPr>
          <a:xfrm>
            <a:off x="3072776" y="320107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US" sz="2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C619ABF-0857-CDC4-F27E-0F4FF6FA88D2}"/>
              </a:ext>
            </a:extLst>
          </p:cNvPr>
          <p:cNvSpPr txBox="1"/>
          <p:nvPr/>
        </p:nvSpPr>
        <p:spPr>
          <a:xfrm>
            <a:off x="3304373" y="302298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US" sz="24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EEBF502-2FEC-D45B-07EC-2FDDA44F3D15}"/>
              </a:ext>
            </a:extLst>
          </p:cNvPr>
          <p:cNvSpPr txBox="1"/>
          <p:nvPr/>
        </p:nvSpPr>
        <p:spPr>
          <a:xfrm>
            <a:off x="3018410" y="221476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US" sz="24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EA58CA1-B27A-1C18-7EEC-8398DE89D7F4}"/>
              </a:ext>
            </a:extLst>
          </p:cNvPr>
          <p:cNvSpPr txBox="1"/>
          <p:nvPr/>
        </p:nvSpPr>
        <p:spPr>
          <a:xfrm>
            <a:off x="2181233" y="199576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US" sz="24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4AA6BC2-AD33-CB31-C674-E7E23E5C30F8}"/>
              </a:ext>
            </a:extLst>
          </p:cNvPr>
          <p:cNvSpPr txBox="1"/>
          <p:nvPr/>
        </p:nvSpPr>
        <p:spPr>
          <a:xfrm>
            <a:off x="2359110" y="494015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US" sz="2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C410F39-B62A-0C86-0E5F-FB9973C11105}"/>
              </a:ext>
            </a:extLst>
          </p:cNvPr>
          <p:cNvSpPr txBox="1"/>
          <p:nvPr/>
        </p:nvSpPr>
        <p:spPr>
          <a:xfrm>
            <a:off x="1489716" y="199576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US" sz="24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4F3B2B6-70ED-61CD-C4DA-DAFC2E6F49DF}"/>
              </a:ext>
            </a:extLst>
          </p:cNvPr>
          <p:cNvSpPr txBox="1"/>
          <p:nvPr/>
        </p:nvSpPr>
        <p:spPr>
          <a:xfrm>
            <a:off x="1101617" y="265072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US" sz="24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64D1C39-59B5-1B8A-EA46-BEEC9FFE289F}"/>
              </a:ext>
            </a:extLst>
          </p:cNvPr>
          <p:cNvSpPr txBox="1"/>
          <p:nvPr/>
        </p:nvSpPr>
        <p:spPr>
          <a:xfrm>
            <a:off x="1451300" y="243747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US" sz="24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B9A18A7-5E7A-BFF7-A022-D89411897A1F}"/>
              </a:ext>
            </a:extLst>
          </p:cNvPr>
          <p:cNvSpPr txBox="1"/>
          <p:nvPr/>
        </p:nvSpPr>
        <p:spPr>
          <a:xfrm>
            <a:off x="735123" y="393212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US" sz="24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CF653BB-9DA3-47A2-F9D9-CEAB7FB0695F}"/>
              </a:ext>
            </a:extLst>
          </p:cNvPr>
          <p:cNvSpPr txBox="1"/>
          <p:nvPr/>
        </p:nvSpPr>
        <p:spPr>
          <a:xfrm>
            <a:off x="780276" y="331321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US" sz="24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89619F8-C63D-F96B-72C2-379C1FCA0A5E}"/>
              </a:ext>
            </a:extLst>
          </p:cNvPr>
          <p:cNvSpPr txBox="1"/>
          <p:nvPr/>
        </p:nvSpPr>
        <p:spPr>
          <a:xfrm>
            <a:off x="956562" y="453483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US" sz="24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10CCF29-6EC2-98AB-C7A9-BA5BB4574B33}"/>
              </a:ext>
            </a:extLst>
          </p:cNvPr>
          <p:cNvSpPr txBox="1"/>
          <p:nvPr/>
        </p:nvSpPr>
        <p:spPr>
          <a:xfrm>
            <a:off x="1040382" y="416758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US" sz="24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D6B0EEA-B514-DAB3-33E7-DB14D837E59F}"/>
              </a:ext>
            </a:extLst>
          </p:cNvPr>
          <p:cNvSpPr txBox="1"/>
          <p:nvPr/>
        </p:nvSpPr>
        <p:spPr>
          <a:xfrm>
            <a:off x="1282023" y="441600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US" sz="24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9BCEC64-64C8-65A7-BB12-59FD0240EBE2}"/>
              </a:ext>
            </a:extLst>
          </p:cNvPr>
          <p:cNvSpPr txBox="1"/>
          <p:nvPr/>
        </p:nvSpPr>
        <p:spPr>
          <a:xfrm>
            <a:off x="1204160" y="468424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US" sz="24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4FB3086-B341-F707-8D66-76764AB53E57}"/>
              </a:ext>
            </a:extLst>
          </p:cNvPr>
          <p:cNvSpPr txBox="1"/>
          <p:nvPr/>
        </p:nvSpPr>
        <p:spPr>
          <a:xfrm>
            <a:off x="1789854" y="452820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US" sz="24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1D3BE70-E68D-228F-1695-1B93FCD6EA05}"/>
              </a:ext>
            </a:extLst>
          </p:cNvPr>
          <p:cNvSpPr txBox="1"/>
          <p:nvPr/>
        </p:nvSpPr>
        <p:spPr>
          <a:xfrm>
            <a:off x="1549493" y="483533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US" sz="24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4D6D3F9-6731-F35D-B1DB-5CFA35F537F5}"/>
              </a:ext>
            </a:extLst>
          </p:cNvPr>
          <p:cNvSpPr txBox="1"/>
          <p:nvPr/>
        </p:nvSpPr>
        <p:spPr>
          <a:xfrm>
            <a:off x="2818468" y="446902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US" sz="24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4DF4DD2-DF06-163D-D218-A19DC245270A}"/>
              </a:ext>
            </a:extLst>
          </p:cNvPr>
          <p:cNvSpPr txBox="1"/>
          <p:nvPr/>
        </p:nvSpPr>
        <p:spPr>
          <a:xfrm>
            <a:off x="3133727" y="37374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US" sz="24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D177DD5-6F57-4B0C-D4A4-A44B62A0CC89}"/>
              </a:ext>
            </a:extLst>
          </p:cNvPr>
          <p:cNvSpPr txBox="1"/>
          <p:nvPr/>
        </p:nvSpPr>
        <p:spPr>
          <a:xfrm>
            <a:off x="2483667" y="45167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US" sz="24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34A600B-7928-63E1-DC06-4238007707A7}"/>
              </a:ext>
            </a:extLst>
          </p:cNvPr>
          <p:cNvSpPr txBox="1"/>
          <p:nvPr/>
        </p:nvSpPr>
        <p:spPr>
          <a:xfrm>
            <a:off x="3085863" y="413238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US" sz="24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F8409EC-C33C-3DD0-B772-9894E37B5D8A}"/>
              </a:ext>
            </a:extLst>
          </p:cNvPr>
          <p:cNvSpPr txBox="1"/>
          <p:nvPr/>
        </p:nvSpPr>
        <p:spPr>
          <a:xfrm>
            <a:off x="2748041" y="470752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US" sz="24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9B3A0FE-12F4-BB1E-0D2F-D8DF5BFA4D5D}"/>
              </a:ext>
            </a:extLst>
          </p:cNvPr>
          <p:cNvSpPr txBox="1"/>
          <p:nvPr/>
        </p:nvSpPr>
        <p:spPr>
          <a:xfrm>
            <a:off x="3349170" y="40266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US" sz="24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2424F5E-6631-7C9B-6EB5-80920C992257}"/>
              </a:ext>
            </a:extLst>
          </p:cNvPr>
          <p:cNvSpPr txBox="1"/>
          <p:nvPr/>
        </p:nvSpPr>
        <p:spPr>
          <a:xfrm>
            <a:off x="3331130" y="347337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US" sz="24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8C46890-E896-1D0B-898C-1EA34390A59C}"/>
              </a:ext>
            </a:extLst>
          </p:cNvPr>
          <p:cNvSpPr txBox="1"/>
          <p:nvPr/>
        </p:nvSpPr>
        <p:spPr>
          <a:xfrm>
            <a:off x="1126608" y="223626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US" sz="24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D25A401-835C-9143-CEBD-9FEB47569805}"/>
              </a:ext>
            </a:extLst>
          </p:cNvPr>
          <p:cNvSpPr txBox="1"/>
          <p:nvPr/>
        </p:nvSpPr>
        <p:spPr>
          <a:xfrm>
            <a:off x="3058539" y="458085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US" sz="24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14FEF05-85EB-51F2-B282-34E4CAC260BF}"/>
              </a:ext>
            </a:extLst>
          </p:cNvPr>
          <p:cNvSpPr txBox="1"/>
          <p:nvPr/>
        </p:nvSpPr>
        <p:spPr>
          <a:xfrm>
            <a:off x="2017840" y="475169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US" sz="24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FB82BED-F55D-6210-4C33-16283526A22B}"/>
              </a:ext>
            </a:extLst>
          </p:cNvPr>
          <p:cNvSpPr txBox="1"/>
          <p:nvPr/>
        </p:nvSpPr>
        <p:spPr>
          <a:xfrm>
            <a:off x="470356" y="346373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US" sz="24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45CD26B-6FBD-5175-C3EE-0133C867898F}"/>
              </a:ext>
            </a:extLst>
          </p:cNvPr>
          <p:cNvSpPr txBox="1"/>
          <p:nvPr/>
        </p:nvSpPr>
        <p:spPr>
          <a:xfrm>
            <a:off x="1020441" y="306075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F845B3E8-8DB7-B97F-F6D7-0D23FC0C0D1F}"/>
                  </a:ext>
                </a:extLst>
              </p:cNvPr>
              <p:cNvSpPr txBox="1"/>
              <p:nvPr/>
            </p:nvSpPr>
            <p:spPr>
              <a:xfrm>
                <a:off x="3918628" y="3531706"/>
                <a:ext cx="18554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F845B3E8-8DB7-B97F-F6D7-0D23FC0C0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628" y="3531706"/>
                <a:ext cx="185544" cy="307777"/>
              </a:xfrm>
              <a:prstGeom prst="rect">
                <a:avLst/>
              </a:prstGeom>
              <a:blipFill>
                <a:blip r:embed="rId5"/>
                <a:stretch>
                  <a:fillRect l="-36667" r="-6333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E6DE524-B6C7-3E16-C73B-8B2EEB78E2DE}"/>
                  </a:ext>
                </a:extLst>
              </p:cNvPr>
              <p:cNvSpPr txBox="1"/>
              <p:nvPr/>
            </p:nvSpPr>
            <p:spPr>
              <a:xfrm>
                <a:off x="2051871" y="1624523"/>
                <a:ext cx="18554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E6DE524-B6C7-3E16-C73B-8B2EEB78E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871" y="1624523"/>
                <a:ext cx="185544" cy="307777"/>
              </a:xfrm>
              <a:prstGeom prst="rect">
                <a:avLst/>
              </a:prstGeom>
              <a:blipFill>
                <a:blip r:embed="rId6"/>
                <a:stretch>
                  <a:fillRect l="-36667" r="-66667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FB95A9D8-84FF-4F3C-2E07-6A3175077D59}"/>
                  </a:ext>
                </a:extLst>
              </p:cNvPr>
              <p:cNvSpPr txBox="1"/>
              <p:nvPr/>
            </p:nvSpPr>
            <p:spPr>
              <a:xfrm>
                <a:off x="4659202" y="2064955"/>
                <a:ext cx="2532760" cy="404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2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FB95A9D8-84FF-4F3C-2E07-6A3175077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202" y="2064955"/>
                <a:ext cx="2532760" cy="404213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2F7F4E8-BFA0-3B3F-5ABB-346F749CED6D}"/>
                  </a:ext>
                </a:extLst>
              </p:cNvPr>
              <p:cNvSpPr txBox="1"/>
              <p:nvPr/>
            </p:nvSpPr>
            <p:spPr>
              <a:xfrm>
                <a:off x="4659202" y="2469168"/>
                <a:ext cx="4363530" cy="4245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2F7F4E8-BFA0-3B3F-5ABB-346F749CE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202" y="2469168"/>
                <a:ext cx="4363530" cy="424540"/>
              </a:xfrm>
              <a:prstGeom prst="rect">
                <a:avLst/>
              </a:prstGeom>
              <a:blipFill>
                <a:blip r:embed="rId8"/>
                <a:stretch>
                  <a:fillRect l="-55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5E4A779-7A41-FD77-99AE-62C00E753EA9}"/>
                  </a:ext>
                </a:extLst>
              </p:cNvPr>
              <p:cNvSpPr txBox="1"/>
              <p:nvPr/>
            </p:nvSpPr>
            <p:spPr>
              <a:xfrm>
                <a:off x="6951450" y="2882113"/>
                <a:ext cx="35829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5E4A779-7A41-FD77-99AE-62C00E753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450" y="2882113"/>
                <a:ext cx="35829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4E9F4341-A475-D29E-3199-A75282405757}"/>
                  </a:ext>
                </a:extLst>
              </p:cNvPr>
              <p:cNvSpPr txBox="1"/>
              <p:nvPr/>
            </p:nvSpPr>
            <p:spPr>
              <a:xfrm>
                <a:off x="7774703" y="2882113"/>
                <a:ext cx="35829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4E9F4341-A475-D29E-3199-A75282405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703" y="2882113"/>
                <a:ext cx="358298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7A52F087-005C-1076-EDCB-2AAD3D963E1F}"/>
                  </a:ext>
                </a:extLst>
              </p:cNvPr>
              <p:cNvSpPr txBox="1"/>
              <p:nvPr/>
            </p:nvSpPr>
            <p:spPr>
              <a:xfrm>
                <a:off x="8442044" y="2873041"/>
                <a:ext cx="45512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7A52F087-005C-1076-EDCB-2AAD3D963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044" y="2873041"/>
                <a:ext cx="455128" cy="400110"/>
              </a:xfrm>
              <a:prstGeom prst="rect">
                <a:avLst/>
              </a:prstGeom>
              <a:blipFill>
                <a:blip r:embed="rId11"/>
                <a:stretch>
                  <a:fillRect r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D4FAF2EC-899C-1C47-0E93-B6ED72C0D726}"/>
                  </a:ext>
                </a:extLst>
              </p:cNvPr>
              <p:cNvSpPr txBox="1"/>
              <p:nvPr/>
            </p:nvSpPr>
            <p:spPr>
              <a:xfrm>
                <a:off x="6128317" y="3359544"/>
                <a:ext cx="1998037" cy="404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D4FAF2EC-899C-1C47-0E93-B6ED72C0D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317" y="3359544"/>
                <a:ext cx="1998037" cy="404213"/>
              </a:xfrm>
              <a:prstGeom prst="rect">
                <a:avLst/>
              </a:prstGeom>
              <a:blipFill>
                <a:blip r:embed="rId12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TextBox 157">
            <a:extLst>
              <a:ext uri="{FF2B5EF4-FFF2-40B4-BE49-F238E27FC236}">
                <a16:creationId xmlns:a16="http://schemas.microsoft.com/office/drawing/2014/main" id="{EB8DE3BD-CD30-98E5-EB9D-3E5B90B8D332}"/>
              </a:ext>
            </a:extLst>
          </p:cNvPr>
          <p:cNvSpPr txBox="1"/>
          <p:nvPr/>
        </p:nvSpPr>
        <p:spPr>
          <a:xfrm>
            <a:off x="4659202" y="3946794"/>
            <a:ext cx="2403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Decision Boundary: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DAA10203-548C-9957-03DB-36BF70839480}"/>
                  </a:ext>
                </a:extLst>
              </p:cNvPr>
              <p:cNvSpPr txBox="1"/>
              <p:nvPr/>
            </p:nvSpPr>
            <p:spPr>
              <a:xfrm>
                <a:off x="7063071" y="3941898"/>
                <a:ext cx="79135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 smtClean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DAA10203-548C-9957-03DB-36BF70839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071" y="3941898"/>
                <a:ext cx="791359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27CF51E2-1F5B-F6EC-5DBC-FB5A3553F0F0}"/>
                  </a:ext>
                </a:extLst>
              </p:cNvPr>
              <p:cNvSpPr txBox="1"/>
              <p:nvPr/>
            </p:nvSpPr>
            <p:spPr>
              <a:xfrm>
                <a:off x="6361100" y="4517724"/>
                <a:ext cx="1507280" cy="404213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27CF51E2-1F5B-F6EC-5DBC-FB5A3553F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100" y="4517724"/>
                <a:ext cx="1507280" cy="404213"/>
              </a:xfrm>
              <a:prstGeom prst="rect">
                <a:avLst/>
              </a:prstGeom>
              <a:blipFill>
                <a:blip r:embed="rId14"/>
                <a:stretch>
                  <a:fillRect b="-2941"/>
                </a:stretch>
              </a:blip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Oval 161">
            <a:extLst>
              <a:ext uri="{FF2B5EF4-FFF2-40B4-BE49-F238E27FC236}">
                <a16:creationId xmlns:a16="http://schemas.microsoft.com/office/drawing/2014/main" id="{E1649782-CBE6-9D26-9EEF-DA69D7C1B8B4}"/>
              </a:ext>
            </a:extLst>
          </p:cNvPr>
          <p:cNvSpPr/>
          <p:nvPr/>
        </p:nvSpPr>
        <p:spPr>
          <a:xfrm>
            <a:off x="1267813" y="2803088"/>
            <a:ext cx="1752978" cy="1750543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FA0727EE-A78A-8666-B44C-01F7648AF15C}"/>
                  </a:ext>
                </a:extLst>
              </p:cNvPr>
              <p:cNvSpPr txBox="1"/>
              <p:nvPr/>
            </p:nvSpPr>
            <p:spPr>
              <a:xfrm>
                <a:off x="3132998" y="5034517"/>
                <a:ext cx="1380699" cy="3730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FA0727EE-A78A-8666-B44C-01F7648AF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998" y="5034517"/>
                <a:ext cx="1380699" cy="373051"/>
              </a:xfrm>
              <a:prstGeom prst="rect">
                <a:avLst/>
              </a:prstGeom>
              <a:blipFill>
                <a:blip r:embed="rId1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C4BAF30-2219-867C-1056-F11EA5DD1739}"/>
              </a:ext>
            </a:extLst>
          </p:cNvPr>
          <p:cNvCxnSpPr>
            <a:cxnSpLocks/>
          </p:cNvCxnSpPr>
          <p:nvPr/>
        </p:nvCxnSpPr>
        <p:spPr>
          <a:xfrm rot="5400000" flipV="1">
            <a:off x="2758778" y="4295284"/>
            <a:ext cx="195428" cy="19087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E0F9355F-6376-8E45-01A8-324DA9BD8023}"/>
              </a:ext>
            </a:extLst>
          </p:cNvPr>
          <p:cNvCxnSpPr>
            <a:cxnSpLocks/>
          </p:cNvCxnSpPr>
          <p:nvPr/>
        </p:nvCxnSpPr>
        <p:spPr>
          <a:xfrm flipV="1">
            <a:off x="2764073" y="2868571"/>
            <a:ext cx="195428" cy="19087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F5C2429-05A3-D6E6-DFAE-59ACD6755B71}"/>
              </a:ext>
            </a:extLst>
          </p:cNvPr>
          <p:cNvCxnSpPr>
            <a:cxnSpLocks/>
          </p:cNvCxnSpPr>
          <p:nvPr/>
        </p:nvCxnSpPr>
        <p:spPr>
          <a:xfrm flipH="1" flipV="1">
            <a:off x="1366960" y="2768608"/>
            <a:ext cx="212623" cy="23415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B4E0B8F-7987-290E-CAF9-EE600A04458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82308" y="4352516"/>
            <a:ext cx="195428" cy="19087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5E6F93ED-5A14-1B69-C24B-961CDB7460AD}"/>
                  </a:ext>
                </a:extLst>
              </p:cNvPr>
              <p:cNvSpPr txBox="1"/>
              <p:nvPr/>
            </p:nvSpPr>
            <p:spPr>
              <a:xfrm>
                <a:off x="3786509" y="5401821"/>
                <a:ext cx="7271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800" b="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5E6F93ED-5A14-1B69-C24B-961CDB746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509" y="5401821"/>
                <a:ext cx="727188" cy="369332"/>
              </a:xfrm>
              <a:prstGeom prst="rect">
                <a:avLst/>
              </a:prstGeom>
              <a:blipFill>
                <a:blip r:embed="rId16"/>
                <a:stretch>
                  <a:fillRect t="-4918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B368841E-396B-4BF5-8730-FDCEA9665AEB}"/>
                  </a:ext>
                </a:extLst>
              </p:cNvPr>
              <p:cNvSpPr txBox="1"/>
              <p:nvPr/>
            </p:nvSpPr>
            <p:spPr>
              <a:xfrm>
                <a:off x="228036" y="5173240"/>
                <a:ext cx="1380699" cy="3730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B368841E-396B-4BF5-8730-FDCEA9665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36" y="5173240"/>
                <a:ext cx="1380699" cy="373051"/>
              </a:xfrm>
              <a:prstGeom prst="rect">
                <a:avLst/>
              </a:prstGeom>
              <a:blipFill>
                <a:blip r:embed="rId1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787E37D7-AC3F-2675-3EC6-B93D1F973CAB}"/>
                  </a:ext>
                </a:extLst>
              </p:cNvPr>
              <p:cNvSpPr txBox="1"/>
              <p:nvPr/>
            </p:nvSpPr>
            <p:spPr>
              <a:xfrm>
                <a:off x="881547" y="5540544"/>
                <a:ext cx="7271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800" b="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787E37D7-AC3F-2675-3EC6-B93D1F973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47" y="5540544"/>
                <a:ext cx="727188" cy="369332"/>
              </a:xfrm>
              <a:prstGeom prst="rect">
                <a:avLst/>
              </a:prstGeom>
              <a:blipFill>
                <a:blip r:embed="rId18"/>
                <a:stretch>
                  <a:fillRect t="-500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70B193F4-B5C3-8526-859A-86E04BCEC0D1}"/>
              </a:ext>
            </a:extLst>
          </p:cNvPr>
          <p:cNvCxnSpPr>
            <a:cxnSpLocks/>
          </p:cNvCxnSpPr>
          <p:nvPr/>
        </p:nvCxnSpPr>
        <p:spPr>
          <a:xfrm flipV="1">
            <a:off x="1472831" y="4102594"/>
            <a:ext cx="150212" cy="12938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DCCCED86-B1E6-2899-58ED-9606728BD0A9}"/>
              </a:ext>
            </a:extLst>
          </p:cNvPr>
          <p:cNvCxnSpPr>
            <a:cxnSpLocks/>
          </p:cNvCxnSpPr>
          <p:nvPr/>
        </p:nvCxnSpPr>
        <p:spPr>
          <a:xfrm>
            <a:off x="1418847" y="3182862"/>
            <a:ext cx="150014" cy="11356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8009555F-E1E0-1F30-8286-5C2D02073109}"/>
              </a:ext>
            </a:extLst>
          </p:cNvPr>
          <p:cNvCxnSpPr>
            <a:cxnSpLocks/>
          </p:cNvCxnSpPr>
          <p:nvPr/>
        </p:nvCxnSpPr>
        <p:spPr>
          <a:xfrm flipH="1" flipV="1">
            <a:off x="2650097" y="4131193"/>
            <a:ext cx="150212" cy="12938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BB767232-A2BF-FCC2-7447-0E4EE9D98B8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61458" y="3126833"/>
            <a:ext cx="150212" cy="12938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B473C151-6104-6FF5-4D06-D6A31CCAF2B8}"/>
              </a:ext>
            </a:extLst>
          </p:cNvPr>
          <p:cNvSpPr txBox="1"/>
          <p:nvPr/>
        </p:nvSpPr>
        <p:spPr>
          <a:xfrm>
            <a:off x="9173590" y="1495781"/>
            <a:ext cx="31068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1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Note: It’s possible you can get even more complex decision boundaries.</a:t>
            </a:r>
            <a:endParaRPr lang="en-US" b="0" i="1" dirty="0">
              <a:solidFill>
                <a:schemeClr val="bg1"/>
              </a:solidFill>
              <a:effectLst/>
              <a:latin typeface="OpenSans"/>
            </a:endParaRP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1B1534A6-7D78-BDD1-F233-7E73AA9CC293}"/>
              </a:ext>
            </a:extLst>
          </p:cNvPr>
          <p:cNvCxnSpPr>
            <a:cxnSpLocks/>
          </p:cNvCxnSpPr>
          <p:nvPr/>
        </p:nvCxnSpPr>
        <p:spPr>
          <a:xfrm flipV="1">
            <a:off x="10158489" y="3535726"/>
            <a:ext cx="1654016" cy="683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F9CA705-61F4-B9B5-58D5-A51614935F61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158489" y="3535726"/>
            <a:ext cx="1654016" cy="683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779C9238-88BE-665D-05D3-A00D54596A4D}"/>
                  </a:ext>
                </a:extLst>
              </p:cNvPr>
              <p:cNvSpPr txBox="1"/>
              <p:nvPr/>
            </p:nvSpPr>
            <p:spPr>
              <a:xfrm>
                <a:off x="11856501" y="3359544"/>
                <a:ext cx="18554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779C9238-88BE-665D-05D3-A00D54596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6501" y="3359544"/>
                <a:ext cx="185544" cy="307777"/>
              </a:xfrm>
              <a:prstGeom prst="rect">
                <a:avLst/>
              </a:prstGeom>
              <a:blipFill>
                <a:blip r:embed="rId19"/>
                <a:stretch>
                  <a:fillRect l="-36667" r="-6333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58CD05EC-F35B-62AD-1312-F9B6138A1F52}"/>
                  </a:ext>
                </a:extLst>
              </p:cNvPr>
              <p:cNvSpPr txBox="1"/>
              <p:nvPr/>
            </p:nvSpPr>
            <p:spPr>
              <a:xfrm>
                <a:off x="10904839" y="2360533"/>
                <a:ext cx="18554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58CD05EC-F35B-62AD-1312-F9B6138A1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4839" y="2360533"/>
                <a:ext cx="185544" cy="307777"/>
              </a:xfrm>
              <a:prstGeom prst="rect">
                <a:avLst/>
              </a:prstGeom>
              <a:blipFill>
                <a:blip r:embed="rId20"/>
                <a:stretch>
                  <a:fillRect l="-36667" r="-66667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32F3B0A0-F1F6-FEBB-6D88-7184B0D4FC37}"/>
              </a:ext>
            </a:extLst>
          </p:cNvPr>
          <p:cNvCxnSpPr>
            <a:cxnSpLocks/>
          </p:cNvCxnSpPr>
          <p:nvPr/>
        </p:nvCxnSpPr>
        <p:spPr>
          <a:xfrm flipV="1">
            <a:off x="9039182" y="5262479"/>
            <a:ext cx="1654016" cy="683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05235AFF-828C-93CD-8996-C0004046D94C}"/>
              </a:ext>
            </a:extLst>
          </p:cNvPr>
          <p:cNvCxnSpPr>
            <a:cxnSpLocks/>
          </p:cNvCxnSpPr>
          <p:nvPr/>
        </p:nvCxnSpPr>
        <p:spPr>
          <a:xfrm rot="16200000" flipV="1">
            <a:off x="9039182" y="5262479"/>
            <a:ext cx="1654016" cy="683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67B064C0-B12F-149B-984D-E7F4F6EAE8DB}"/>
                  </a:ext>
                </a:extLst>
              </p:cNvPr>
              <p:cNvSpPr txBox="1"/>
              <p:nvPr/>
            </p:nvSpPr>
            <p:spPr>
              <a:xfrm>
                <a:off x="10737194" y="5086297"/>
                <a:ext cx="18554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67B064C0-B12F-149B-984D-E7F4F6EAE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194" y="5086297"/>
                <a:ext cx="185544" cy="307777"/>
              </a:xfrm>
              <a:prstGeom prst="rect">
                <a:avLst/>
              </a:prstGeom>
              <a:blipFill>
                <a:blip r:embed="rId21"/>
                <a:stretch>
                  <a:fillRect l="-32258" r="-58065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5869B302-F278-3188-6CAC-EC2DBF36DAD0}"/>
                  </a:ext>
                </a:extLst>
              </p:cNvPr>
              <p:cNvSpPr txBox="1"/>
              <p:nvPr/>
            </p:nvSpPr>
            <p:spPr>
              <a:xfrm>
                <a:off x="9785532" y="4087286"/>
                <a:ext cx="18554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5869B302-F278-3188-6CAC-EC2DBF36D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5532" y="4087286"/>
                <a:ext cx="185544" cy="307777"/>
              </a:xfrm>
              <a:prstGeom prst="rect">
                <a:avLst/>
              </a:prstGeom>
              <a:blipFill>
                <a:blip r:embed="rId22"/>
                <a:stretch>
                  <a:fillRect l="-32258" r="-64516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Oval 208">
            <a:extLst>
              <a:ext uri="{FF2B5EF4-FFF2-40B4-BE49-F238E27FC236}">
                <a16:creationId xmlns:a16="http://schemas.microsoft.com/office/drawing/2014/main" id="{6874017C-B2AA-28BE-E405-8E2ED2BF7C6D}"/>
              </a:ext>
            </a:extLst>
          </p:cNvPr>
          <p:cNvSpPr/>
          <p:nvPr/>
        </p:nvSpPr>
        <p:spPr>
          <a:xfrm rot="15044137">
            <a:off x="10620798" y="3164360"/>
            <a:ext cx="542029" cy="912061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Freeform: Shape 215">
            <a:extLst>
              <a:ext uri="{FF2B5EF4-FFF2-40B4-BE49-F238E27FC236}">
                <a16:creationId xmlns:a16="http://schemas.microsoft.com/office/drawing/2014/main" id="{518C770D-79DC-E89F-2748-E08ABB308B2B}"/>
              </a:ext>
            </a:extLst>
          </p:cNvPr>
          <p:cNvSpPr/>
          <p:nvPr/>
        </p:nvSpPr>
        <p:spPr>
          <a:xfrm>
            <a:off x="9132082" y="4749137"/>
            <a:ext cx="1313420" cy="901102"/>
          </a:xfrm>
          <a:custGeom>
            <a:avLst/>
            <a:gdLst>
              <a:gd name="connsiteX0" fmla="*/ 373868 w 1313420"/>
              <a:gd name="connsiteY0" fmla="*/ 622963 h 901102"/>
              <a:gd name="connsiteX1" fmla="*/ 275443 w 1313420"/>
              <a:gd name="connsiteY1" fmla="*/ 635663 h 901102"/>
              <a:gd name="connsiteX2" fmla="*/ 281793 w 1313420"/>
              <a:gd name="connsiteY2" fmla="*/ 756313 h 901102"/>
              <a:gd name="connsiteX3" fmla="*/ 129393 w 1313420"/>
              <a:gd name="connsiteY3" fmla="*/ 883313 h 901102"/>
              <a:gd name="connsiteX4" fmla="*/ 15093 w 1313420"/>
              <a:gd name="connsiteY4" fmla="*/ 337213 h 901102"/>
              <a:gd name="connsiteX5" fmla="*/ 481818 w 1313420"/>
              <a:gd name="connsiteY5" fmla="*/ 10188 h 901102"/>
              <a:gd name="connsiteX6" fmla="*/ 1272393 w 1313420"/>
              <a:gd name="connsiteY6" fmla="*/ 134013 h 901102"/>
              <a:gd name="connsiteX7" fmla="*/ 1167618 w 1313420"/>
              <a:gd name="connsiteY7" fmla="*/ 638838 h 901102"/>
              <a:gd name="connsiteX8" fmla="*/ 881868 w 1313420"/>
              <a:gd name="connsiteY8" fmla="*/ 711863 h 901102"/>
              <a:gd name="connsiteX9" fmla="*/ 589768 w 1313420"/>
              <a:gd name="connsiteY9" fmla="*/ 600738 h 901102"/>
              <a:gd name="connsiteX10" fmla="*/ 488168 w 1313420"/>
              <a:gd name="connsiteY10" fmla="*/ 794413 h 901102"/>
              <a:gd name="connsiteX11" fmla="*/ 373868 w 1313420"/>
              <a:gd name="connsiteY11" fmla="*/ 622963 h 901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13420" h="901102">
                <a:moveTo>
                  <a:pt x="373868" y="622963"/>
                </a:moveTo>
                <a:cubicBezTo>
                  <a:pt x="338414" y="596505"/>
                  <a:pt x="290789" y="613438"/>
                  <a:pt x="275443" y="635663"/>
                </a:cubicBezTo>
                <a:cubicBezTo>
                  <a:pt x="260097" y="657888"/>
                  <a:pt x="306135" y="715038"/>
                  <a:pt x="281793" y="756313"/>
                </a:cubicBezTo>
                <a:cubicBezTo>
                  <a:pt x="257451" y="797588"/>
                  <a:pt x="173843" y="953163"/>
                  <a:pt x="129393" y="883313"/>
                </a:cubicBezTo>
                <a:cubicBezTo>
                  <a:pt x="84943" y="813463"/>
                  <a:pt x="-43644" y="482734"/>
                  <a:pt x="15093" y="337213"/>
                </a:cubicBezTo>
                <a:cubicBezTo>
                  <a:pt x="73830" y="191692"/>
                  <a:pt x="272268" y="44055"/>
                  <a:pt x="481818" y="10188"/>
                </a:cubicBezTo>
                <a:cubicBezTo>
                  <a:pt x="691368" y="-23679"/>
                  <a:pt x="1158093" y="29238"/>
                  <a:pt x="1272393" y="134013"/>
                </a:cubicBezTo>
                <a:cubicBezTo>
                  <a:pt x="1386693" y="238788"/>
                  <a:pt x="1232705" y="542530"/>
                  <a:pt x="1167618" y="638838"/>
                </a:cubicBezTo>
                <a:cubicBezTo>
                  <a:pt x="1102531" y="735146"/>
                  <a:pt x="978176" y="718213"/>
                  <a:pt x="881868" y="711863"/>
                </a:cubicBezTo>
                <a:cubicBezTo>
                  <a:pt x="785560" y="705513"/>
                  <a:pt x="655385" y="586980"/>
                  <a:pt x="589768" y="600738"/>
                </a:cubicBezTo>
                <a:cubicBezTo>
                  <a:pt x="524151" y="614496"/>
                  <a:pt x="524680" y="786476"/>
                  <a:pt x="488168" y="794413"/>
                </a:cubicBezTo>
                <a:cubicBezTo>
                  <a:pt x="451656" y="802350"/>
                  <a:pt x="409322" y="649421"/>
                  <a:pt x="373868" y="622963"/>
                </a:cubicBezTo>
                <a:close/>
              </a:path>
            </a:pathLst>
          </a:cu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45B1E39A-33A2-113D-8811-DCE325B8B70F}"/>
                  </a:ext>
                </a:extLst>
              </p:cNvPr>
              <p:cNvSpPr txBox="1"/>
              <p:nvPr/>
            </p:nvSpPr>
            <p:spPr>
              <a:xfrm>
                <a:off x="10633372" y="3334373"/>
                <a:ext cx="7284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800" b="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45B1E39A-33A2-113D-8811-DCE325B8B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3372" y="3334373"/>
                <a:ext cx="728478" cy="369332"/>
              </a:xfrm>
              <a:prstGeom prst="rect">
                <a:avLst/>
              </a:prstGeom>
              <a:blipFill>
                <a:blip r:embed="rId23"/>
                <a:stretch>
                  <a:fillRect t="-4918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53D63E07-3962-A292-FAB5-FBBBED6B7320}"/>
                  </a:ext>
                </a:extLst>
              </p:cNvPr>
              <p:cNvSpPr txBox="1"/>
              <p:nvPr/>
            </p:nvSpPr>
            <p:spPr>
              <a:xfrm>
                <a:off x="9373532" y="4881498"/>
                <a:ext cx="7271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800" b="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53D63E07-3962-A292-FAB5-FBBBED6B7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3532" y="4881498"/>
                <a:ext cx="727188" cy="369332"/>
              </a:xfrm>
              <a:prstGeom prst="rect">
                <a:avLst/>
              </a:prstGeom>
              <a:blipFill>
                <a:blip r:embed="rId24"/>
                <a:stretch>
                  <a:fillRect t="-500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598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1B8DDE07E59940A8291888E86E469C" ma:contentTypeVersion="2" ma:contentTypeDescription="Create a new document." ma:contentTypeScope="" ma:versionID="cd81cc0fc8c13cec3e43eee67923e264">
  <xsd:schema xmlns:xsd="http://www.w3.org/2001/XMLSchema" xmlns:xs="http://www.w3.org/2001/XMLSchema" xmlns:p="http://schemas.microsoft.com/office/2006/metadata/properties" xmlns:ns3="66e4db3e-2649-4ab2-8d5c-1430dd725744" targetNamespace="http://schemas.microsoft.com/office/2006/metadata/properties" ma:root="true" ma:fieldsID="28f36d201a7e3c2651faaabb3e379f46" ns3:_="">
    <xsd:import namespace="66e4db3e-2649-4ab2-8d5c-1430dd72574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e4db3e-2649-4ab2-8d5c-1430dd7257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purl.org/dc/elements/1.1/"/>
    <ds:schemaRef ds:uri="66e4db3e-2649-4ab2-8d5c-1430dd725744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2BAD9F2-62DC-4202-B2EF-103944D887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e4db3e-2649-4ab2-8d5c-1430dd7257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1344</TotalTime>
  <Words>978</Words>
  <Application>Microsoft Office PowerPoint</Application>
  <PresentationFormat>Widescreen</PresentationFormat>
  <Paragraphs>282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Cambria Math</vt:lpstr>
      <vt:lpstr>Courier New</vt:lpstr>
      <vt:lpstr>OpenSans</vt:lpstr>
      <vt:lpstr>Source Sans Pro</vt:lpstr>
      <vt:lpstr>Trade Gothic LT Pro</vt:lpstr>
      <vt:lpstr>Trebuchet MS</vt:lpstr>
      <vt:lpstr>Office Theme</vt:lpstr>
      <vt:lpstr>Machine Learning </vt:lpstr>
      <vt:lpstr>Logistic Regression</vt:lpstr>
      <vt:lpstr>Logistic Regression</vt:lpstr>
      <vt:lpstr>Sigmoid Function</vt:lpstr>
      <vt:lpstr>Sigmoid Function</vt:lpstr>
      <vt:lpstr>Interpretation of logistic regression output</vt:lpstr>
      <vt:lpstr>Interpretation of logistic regression output</vt:lpstr>
      <vt:lpstr>Decision Boundary</vt:lpstr>
      <vt:lpstr>Non-linear Decision Boundaries</vt:lpstr>
      <vt:lpstr>Logistic loss Function</vt:lpstr>
      <vt:lpstr>Cost Function</vt:lpstr>
      <vt:lpstr>Simplified Cost Function</vt:lpstr>
      <vt:lpstr>Gradient Descent (optimization)</vt:lpstr>
      <vt:lpstr>Performance Metrics (Evaluation)</vt:lpstr>
      <vt:lpstr>Performance Metrics (Evaluation)</vt:lpstr>
      <vt:lpstr>Performance Metrics (Evaluation)</vt:lpstr>
      <vt:lpstr>Coding Time…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محمود مصطفى فتحى مصطفى الدياسطى</dc:creator>
  <cp:lastModifiedBy>محمود مصطفى فتحى مصطفى الدياسطى</cp:lastModifiedBy>
  <cp:revision>16</cp:revision>
  <dcterms:created xsi:type="dcterms:W3CDTF">2023-04-13T00:21:25Z</dcterms:created>
  <dcterms:modified xsi:type="dcterms:W3CDTF">2023-04-16T15:19:53Z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0x010100D01B8DDE07E59940A8291888E86E469C</vt:lpwstr>
  </property>
</Properties>
</file>