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9" r:id="rId3"/>
    <p:sldId id="276" r:id="rId4"/>
    <p:sldId id="275" r:id="rId5"/>
    <p:sldId id="279" r:id="rId6"/>
    <p:sldId id="280" r:id="rId7"/>
    <p:sldId id="281" r:id="rId8"/>
    <p:sldId id="283" r:id="rId9"/>
    <p:sldId id="277" r:id="rId10"/>
    <p:sldId id="282" r:id="rId11"/>
    <p:sldId id="284" r:id="rId12"/>
    <p:sldId id="301" r:id="rId13"/>
    <p:sldId id="285" r:id="rId14"/>
    <p:sldId id="270" r:id="rId15"/>
    <p:sldId id="271" r:id="rId16"/>
    <p:sldId id="273" r:id="rId17"/>
    <p:sldId id="287" r:id="rId18"/>
    <p:sldId id="294" r:id="rId19"/>
    <p:sldId id="288" r:id="rId20"/>
    <p:sldId id="289" r:id="rId21"/>
    <p:sldId id="291" r:id="rId22"/>
    <p:sldId id="292" r:id="rId23"/>
    <p:sldId id="293" r:id="rId24"/>
    <p:sldId id="297" r:id="rId25"/>
    <p:sldId id="295" r:id="rId26"/>
    <p:sldId id="298" r:id="rId27"/>
    <p:sldId id="300" r:id="rId28"/>
    <p:sldId id="303" r:id="rId29"/>
    <p:sldId id="302" r:id="rId30"/>
    <p:sldId id="304" r:id="rId31"/>
    <p:sldId id="305" r:id="rId32"/>
    <p:sldId id="306" r:id="rId33"/>
    <p:sldId id="322"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 id="450" r:id="rId62"/>
    <p:sldId id="441" r:id="rId63"/>
    <p:sldId id="451" r:id="rId64"/>
    <p:sldId id="452" r:id="rId65"/>
    <p:sldId id="453" r:id="rId66"/>
    <p:sldId id="454" r:id="rId67"/>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F9B6557-6386-4CE1-880A-D2499D8BE623}">
          <p14:sldIdLst>
            <p14:sldId id="267"/>
            <p14:sldId id="269"/>
            <p14:sldId id="276"/>
            <p14:sldId id="275"/>
            <p14:sldId id="279"/>
            <p14:sldId id="280"/>
            <p14:sldId id="281"/>
            <p14:sldId id="283"/>
            <p14:sldId id="277"/>
            <p14:sldId id="282"/>
            <p14:sldId id="284"/>
            <p14:sldId id="301"/>
            <p14:sldId id="285"/>
          </p14:sldIdLst>
        </p14:section>
        <p14:section name="Clustering" id="{3635C8A9-2CC4-49BE-A279-3F734304EE95}">
          <p14:sldIdLst>
            <p14:sldId id="270"/>
            <p14:sldId id="271"/>
            <p14:sldId id="273"/>
            <p14:sldId id="287"/>
            <p14:sldId id="294"/>
            <p14:sldId id="288"/>
            <p14:sldId id="289"/>
            <p14:sldId id="291"/>
            <p14:sldId id="292"/>
            <p14:sldId id="293"/>
            <p14:sldId id="297"/>
          </p14:sldIdLst>
        </p14:section>
        <p14:section name="Distortion" id="{47EBA1CC-18FD-4F68-B7C6-D8DA7A4730A5}">
          <p14:sldIdLst>
            <p14:sldId id="295"/>
            <p14:sldId id="298"/>
            <p14:sldId id="300"/>
            <p14:sldId id="303"/>
            <p14:sldId id="302"/>
            <p14:sldId id="304"/>
            <p14:sldId id="305"/>
            <p14:sldId id="306"/>
            <p14:sldId id="322"/>
          </p14:sldIdLst>
        </p14:section>
        <p14:section name="Random Initialization" id="{458DE72D-70F5-4FEF-A425-AC4F1866BBC6}">
          <p14:sldIdLst>
            <p14:sldId id="307"/>
            <p14:sldId id="308"/>
            <p14:sldId id="309"/>
            <p14:sldId id="310"/>
            <p14:sldId id="311"/>
            <p14:sldId id="312"/>
            <p14:sldId id="313"/>
            <p14:sldId id="314"/>
            <p14:sldId id="315"/>
            <p14:sldId id="316"/>
            <p14:sldId id="317"/>
            <p14:sldId id="318"/>
            <p14:sldId id="319"/>
            <p14:sldId id="320"/>
          </p14:sldIdLst>
        </p14:section>
        <p14:section name="K" id="{98637000-8776-4A51-938D-86F74F0F390F}">
          <p14:sldIdLst>
            <p14:sldId id="321"/>
            <p14:sldId id="323"/>
            <p14:sldId id="324"/>
            <p14:sldId id="325"/>
            <p14:sldId id="326"/>
            <p14:sldId id="327"/>
            <p14:sldId id="328"/>
          </p14:sldIdLst>
        </p14:section>
        <p14:section name="Image Compression" id="{1D9C98CA-CD9C-4C2A-AE9D-7B848D4F23F4}">
          <p14:sldIdLst>
            <p14:sldId id="329"/>
            <p14:sldId id="330"/>
            <p14:sldId id="331"/>
            <p14:sldId id="332"/>
            <p14:sldId id="333"/>
            <p14:sldId id="334"/>
          </p14:sldIdLst>
        </p14:section>
        <p14:section name="Wrapping up" id="{6F3DD27C-FC82-45AB-8EB0-B25C4BFB511A}">
          <p14:sldIdLst>
            <p14:sldId id="450"/>
            <p14:sldId id="441"/>
          </p14:sldIdLst>
        </p14:section>
        <p14:section name="What's next" id="{35C4DF8B-892D-4A3E-88E8-5D438EC12FC9}">
          <p14:sldIdLst>
            <p14:sldId id="451"/>
            <p14:sldId id="452"/>
            <p14:sldId id="453"/>
            <p14:sldId id="45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guide id="4" orient="horz"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EE"/>
    <a:srgbClr val="8497B0"/>
    <a:srgbClr val="8F0000"/>
    <a:srgbClr val="DAA600"/>
    <a:srgbClr val="FFC000"/>
    <a:srgbClr val="DA8200"/>
    <a:srgbClr val="D07C00"/>
    <a:srgbClr val="FF5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7" autoAdjust="0"/>
    <p:restoredTop sz="94660"/>
  </p:normalViewPr>
  <p:slideViewPr>
    <p:cSldViewPr snapToGrid="0">
      <p:cViewPr varScale="1">
        <p:scale>
          <a:sx n="76" d="100"/>
          <a:sy n="76" d="100"/>
        </p:scale>
        <p:origin x="132" y="684"/>
      </p:cViewPr>
      <p:guideLst>
        <p:guide orient="horz" pos="2160"/>
        <p:guide pos="3840"/>
        <p:guide pos="3940"/>
        <p:guide orient="horz" pos="22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C655-5155-49EF-9B6F-7D00331BE1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778A9E70-7186-4850-BE6F-99EF47899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E80C2EBA-6A9B-4826-BBBE-0DC5C75CCBA1}"/>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5" name="Footer Placeholder 4">
            <a:extLst>
              <a:ext uri="{FF2B5EF4-FFF2-40B4-BE49-F238E27FC236}">
                <a16:creationId xmlns:a16="http://schemas.microsoft.com/office/drawing/2014/main" id="{22B18C16-8F54-46FD-8F21-29E65C8B44BD}"/>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80ED1D3-8E4F-4F2C-BE2C-84C508920DE6}"/>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62862054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990D-F249-4F5C-8A1D-6A4A76C41873}"/>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DA0E3F8E-4CA8-43D4-942D-6BF6CAB42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EB46D87-3FC1-4FBD-A97A-051635AA55C9}"/>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5" name="Footer Placeholder 4">
            <a:extLst>
              <a:ext uri="{FF2B5EF4-FFF2-40B4-BE49-F238E27FC236}">
                <a16:creationId xmlns:a16="http://schemas.microsoft.com/office/drawing/2014/main" id="{AD1F145D-8A85-497D-BA6F-58D0CBF20F38}"/>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162E61B7-C20D-465F-A2F3-32F80AC9D656}"/>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379705609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0B010-FBF9-4B03-93CA-2DF6D58E1B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2E4E3D3D-29FF-4311-A321-1280180C9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B900772-90A0-46C7-97E9-21FD632029DD}"/>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5" name="Footer Placeholder 4">
            <a:extLst>
              <a:ext uri="{FF2B5EF4-FFF2-40B4-BE49-F238E27FC236}">
                <a16:creationId xmlns:a16="http://schemas.microsoft.com/office/drawing/2014/main" id="{AB7C881D-7410-4960-AB07-5D24CB60AA3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5B5DACA-D50C-486C-A934-42B1104EB23D}"/>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9553675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78D2-52BD-4AFB-8C36-AA4AF7193A2A}"/>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D5560272-21B2-4746-AFF0-0403D9A636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2701821-5752-4FBB-86D1-E9FDB209DB6D}"/>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5" name="Footer Placeholder 4">
            <a:extLst>
              <a:ext uri="{FF2B5EF4-FFF2-40B4-BE49-F238E27FC236}">
                <a16:creationId xmlns:a16="http://schemas.microsoft.com/office/drawing/2014/main" id="{3BC9ECCC-0C5B-4A47-93C6-163EDDA3626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55B81B8A-E8BC-42EE-9F96-89099F369D18}"/>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5042224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3A79-B23B-48E2-85C9-944F19CD5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FDB27811-C7E7-4729-BCA2-39BEF1F60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1796C-0781-4EBC-A075-67097096CF4A}"/>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5" name="Footer Placeholder 4">
            <a:extLst>
              <a:ext uri="{FF2B5EF4-FFF2-40B4-BE49-F238E27FC236}">
                <a16:creationId xmlns:a16="http://schemas.microsoft.com/office/drawing/2014/main" id="{7A3D9598-0254-4399-9379-C563B80A67B4}"/>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06D9E3A-6F4B-4A50-BDEA-FB8F18151F8D}"/>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49177935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693F-2C12-458B-8EC1-473AADDD8CDA}"/>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376CD360-7B0A-40F6-9E7C-5A7C7FADF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6AD843D7-FB78-4CDD-956B-614C72239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5D5AF288-8ABC-4A72-8B9F-710248FD6B0B}"/>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6" name="Footer Placeholder 5">
            <a:extLst>
              <a:ext uri="{FF2B5EF4-FFF2-40B4-BE49-F238E27FC236}">
                <a16:creationId xmlns:a16="http://schemas.microsoft.com/office/drawing/2014/main" id="{38E621D7-5C82-4CA6-9A28-CB8DE585A1D0}"/>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F483CB2-6A57-4174-AAFC-7578517953B6}"/>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393977587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FD8F-AC42-4989-8205-AB13E15465FF}"/>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F05DD7FB-5603-439F-912E-CC3533549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C24C7-D992-43A1-A62E-DCCD88986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D640D3DC-5E4E-4849-8E96-F262BA530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34D0E-D22F-4405-A011-B8FE6D6250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49BEFB29-673F-45FE-8EF9-3F9A5818E319}"/>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8" name="Footer Placeholder 7">
            <a:extLst>
              <a:ext uri="{FF2B5EF4-FFF2-40B4-BE49-F238E27FC236}">
                <a16:creationId xmlns:a16="http://schemas.microsoft.com/office/drawing/2014/main" id="{E38AC0CE-2811-40B2-817D-AE5FA8718C7B}"/>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96367BE3-600D-4DED-81DD-57D96F892B00}"/>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91839327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A812-E24B-4B71-93FA-1D5D76517866}"/>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8C0BEADC-C658-4823-A02F-9AB861DEBD2F}"/>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4" name="Footer Placeholder 3">
            <a:extLst>
              <a:ext uri="{FF2B5EF4-FFF2-40B4-BE49-F238E27FC236}">
                <a16:creationId xmlns:a16="http://schemas.microsoft.com/office/drawing/2014/main" id="{3ED5BAED-7242-420A-B3EA-8A3262ADE318}"/>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724B0E96-C88A-4511-9BB4-A073B1B377B0}"/>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85890671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7F86D-1697-45DE-A60C-D9FBDE40BE4D}"/>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3" name="Footer Placeholder 2">
            <a:extLst>
              <a:ext uri="{FF2B5EF4-FFF2-40B4-BE49-F238E27FC236}">
                <a16:creationId xmlns:a16="http://schemas.microsoft.com/office/drawing/2014/main" id="{F22C103F-80DE-4083-9084-69FE39D4EFAC}"/>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DB2FFC94-44DD-4167-AD8C-A20272C58510}"/>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2581828422"/>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4F72-0B31-46A2-BA52-DF8F69ED81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FF291DC0-AD76-4F99-9F99-D947E11C21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8E77D6EB-EB34-4AB4-99BB-239FEA620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12A8D-AD2C-4732-A6A7-1CE02DEA2DFC}"/>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6" name="Footer Placeholder 5">
            <a:extLst>
              <a:ext uri="{FF2B5EF4-FFF2-40B4-BE49-F238E27FC236}">
                <a16:creationId xmlns:a16="http://schemas.microsoft.com/office/drawing/2014/main" id="{76BE7F8A-27A6-48E6-93E1-C50CE14CF047}"/>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47D9E58-794C-44D7-A946-133D1552F51C}"/>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45389648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D657-4F3A-4C92-AA95-AD9819F74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1A4C1997-3B7F-4201-9006-1C5B7A3E0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F61E95D7-3107-49F6-8E3F-55E7389AD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99506-9054-411E-954D-D3E6DB67C184}"/>
              </a:ext>
            </a:extLst>
          </p:cNvPr>
          <p:cNvSpPr>
            <a:spLocks noGrp="1"/>
          </p:cNvSpPr>
          <p:nvPr>
            <p:ph type="dt" sz="half" idx="10"/>
          </p:nvPr>
        </p:nvSpPr>
        <p:spPr/>
        <p:txBody>
          <a:bodyPr/>
          <a:lstStyle/>
          <a:p>
            <a:fld id="{A89754B4-4B16-4C26-B7D8-0B2096C433A5}" type="datetimeFigureOut">
              <a:rPr lang="ar-EG" smtClean="0"/>
              <a:t>08/10/1444</a:t>
            </a:fld>
            <a:endParaRPr lang="ar-EG"/>
          </a:p>
        </p:txBody>
      </p:sp>
      <p:sp>
        <p:nvSpPr>
          <p:cNvPr id="6" name="Footer Placeholder 5">
            <a:extLst>
              <a:ext uri="{FF2B5EF4-FFF2-40B4-BE49-F238E27FC236}">
                <a16:creationId xmlns:a16="http://schemas.microsoft.com/office/drawing/2014/main" id="{2731CC61-9E5F-48B7-B26F-0A06366D1FB3}"/>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BDC260E6-4ED8-42E1-BBC7-DDA602655605}"/>
              </a:ext>
            </a:extLst>
          </p:cNvPr>
          <p:cNvSpPr>
            <a:spLocks noGrp="1"/>
          </p:cNvSpPr>
          <p:nvPr>
            <p:ph type="sldNum" sz="quarter" idx="12"/>
          </p:nvPr>
        </p:nvSpPr>
        <p:spPr/>
        <p:txBody>
          <a:bodyPr/>
          <a:lstStyle/>
          <a:p>
            <a:fld id="{2A19F296-19F8-48C0-BD14-6F1921E9283C}" type="slidenum">
              <a:rPr lang="ar-EG" smtClean="0"/>
              <a:t>‹#›</a:t>
            </a:fld>
            <a:endParaRPr lang="ar-EG"/>
          </a:p>
        </p:txBody>
      </p:sp>
    </p:spTree>
    <p:extLst>
      <p:ext uri="{BB962C8B-B14F-4D97-AF65-F5344CB8AC3E}">
        <p14:creationId xmlns:p14="http://schemas.microsoft.com/office/powerpoint/2010/main" val="120602129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9DFBA-3656-465D-BE83-62D98C4D8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FA720FF6-87A2-4A1C-907D-225DC86F1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9661CB3B-9119-4F12-B4F6-30CC6B1A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754B4-4B16-4C26-B7D8-0B2096C433A5}" type="datetimeFigureOut">
              <a:rPr lang="ar-EG" smtClean="0"/>
              <a:t>08/10/1444</a:t>
            </a:fld>
            <a:endParaRPr lang="ar-EG"/>
          </a:p>
        </p:txBody>
      </p:sp>
      <p:sp>
        <p:nvSpPr>
          <p:cNvPr id="5" name="Footer Placeholder 4">
            <a:extLst>
              <a:ext uri="{FF2B5EF4-FFF2-40B4-BE49-F238E27FC236}">
                <a16:creationId xmlns:a16="http://schemas.microsoft.com/office/drawing/2014/main" id="{881EB4BA-67B4-4FDB-8FBC-19818F34B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C6BE2691-255A-4524-A050-CDBDA18FAC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9F296-19F8-48C0-BD14-6F1921E9283C}" type="slidenum">
              <a:rPr lang="ar-EG" smtClean="0"/>
              <a:t>‹#›</a:t>
            </a:fld>
            <a:endParaRPr lang="ar-EG"/>
          </a:p>
        </p:txBody>
      </p:sp>
    </p:spTree>
    <p:extLst>
      <p:ext uri="{BB962C8B-B14F-4D97-AF65-F5344CB8AC3E}">
        <p14:creationId xmlns:p14="http://schemas.microsoft.com/office/powerpoint/2010/main" val="947270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sv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sv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sv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habal.in/visuals/kmeans/1.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habal.in/visuals/kmeans/1.html"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jpg"/><Relationship Id="rId4" Type="http://schemas.openxmlformats.org/officeDocument/2006/relationships/image" Target="../media/image33.jpg"/></Relationships>
</file>

<file path=ppt/slides/_rels/slide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hyperlink" Target="https://www.coursera.org/specializations/deep-learning" TargetMode="External"/><Relationship Id="rId3" Type="http://schemas.openxmlformats.org/officeDocument/2006/relationships/image" Target="../media/image2.svg"/><Relationship Id="rId7" Type="http://schemas.openxmlformats.org/officeDocument/2006/relationships/hyperlink" Target="https://www.coursera.org/specializations/machine-learning-introductio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deeplearning.ai/courses/" TargetMode="External"/><Relationship Id="rId5" Type="http://schemas.openxmlformats.org/officeDocument/2006/relationships/hyperlink" Target="https://drive.google.com/drive/u/0/folders/1iW7IPrVUqsHumgXUMH_rgeBLpJjRDCmJ?pli=1" TargetMode="External"/><Relationship Id="rId10" Type="http://schemas.openxmlformats.org/officeDocument/2006/relationships/hyperlink" Target="https://www.coursera.org/professional-certificates/ibm-data-science" TargetMode="External"/><Relationship Id="rId4" Type="http://schemas.openxmlformats.org/officeDocument/2006/relationships/hyperlink" Target="https://app.datacamp.com/learn/career-tracks/data-scientist-with-python?version=7" TargetMode="External"/><Relationship Id="rId9" Type="http://schemas.openxmlformats.org/officeDocument/2006/relationships/hyperlink" Target="https://www.coursera.org/professional-certificates/google-data-analytics" TargetMode="External"/></Relationships>
</file>

<file path=ppt/slides/_rels/slide66.xml.rels><?xml version="1.0" encoding="UTF-8" standalone="yes"?>
<Relationships xmlns="http://schemas.openxmlformats.org/package/2006/relationships"><Relationship Id="rId8" Type="http://schemas.openxmlformats.org/officeDocument/2006/relationships/hyperlink" Target="https://www.youtube.com/user/keeroyz" TargetMode="External"/><Relationship Id="rId3" Type="http://schemas.openxmlformats.org/officeDocument/2006/relationships/image" Target="../media/image2.svg"/><Relationship Id="rId7" Type="http://schemas.openxmlformats.org/officeDocument/2006/relationships/hyperlink" Target="https://www.youtube.com/@3blue1brow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youtube.com/@khanacademy" TargetMode="External"/><Relationship Id="rId5" Type="http://schemas.openxmlformats.org/officeDocument/2006/relationships/hyperlink" Target="https://www.youtube.com/@statquest" TargetMode="External"/><Relationship Id="rId10" Type="http://schemas.openxmlformats.org/officeDocument/2006/relationships/hyperlink" Target="https://www.youtube.com/@HeshamAsem" TargetMode="External"/><Relationship Id="rId4" Type="http://schemas.openxmlformats.org/officeDocument/2006/relationships/hyperlink" Target="https://www.youtube.com/@AndrejKarpathy" TargetMode="External"/><Relationship Id="rId9" Type="http://schemas.openxmlformats.org/officeDocument/2006/relationships/hyperlink" Target="https://www.youtube.com/@sentde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8" y="2863460"/>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Unsupervised Learning</a:t>
            </a:r>
          </a:p>
        </p:txBody>
      </p:sp>
      <p:sp>
        <p:nvSpPr>
          <p:cNvPr id="18" name="AutoShape 8">
            <a:extLst>
              <a:ext uri="{FF2B5EF4-FFF2-40B4-BE49-F238E27FC236}">
                <a16:creationId xmlns:a16="http://schemas.microsoft.com/office/drawing/2014/main" id="{B00530C5-8072-412E-AB66-AAFEC66641D8}"/>
              </a:ext>
            </a:extLst>
          </p:cNvPr>
          <p:cNvSpPr/>
          <p:nvPr/>
        </p:nvSpPr>
        <p:spPr>
          <a:xfrm>
            <a:off x="685799" y="5630313"/>
            <a:ext cx="10820400" cy="18000"/>
          </a:xfrm>
          <a:prstGeom prst="rect">
            <a:avLst/>
          </a:prstGeom>
          <a:solidFill>
            <a:schemeClr val="bg1">
              <a:lumMod val="65000"/>
            </a:schemeClr>
          </a:solidFill>
        </p:spPr>
      </p:sp>
      <p:pic>
        <p:nvPicPr>
          <p:cNvPr id="19" name="Picture 3">
            <a:extLst>
              <a:ext uri="{FF2B5EF4-FFF2-40B4-BE49-F238E27FC236}">
                <a16:creationId xmlns:a16="http://schemas.microsoft.com/office/drawing/2014/main" id="{23A01189-87AB-423A-B22F-431AE4621D4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10647476" y="6077943"/>
            <a:ext cx="858724" cy="19667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Unsupervised Learning</a:t>
            </a:r>
          </a:p>
        </p:txBody>
      </p:sp>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9BB81B84-C2F6-492A-BD00-E4487CE92E65}"/>
              </a:ext>
            </a:extLst>
          </p:cNvPr>
          <p:cNvSpPr/>
          <p:nvPr/>
        </p:nvSpPr>
        <p:spPr>
          <a:xfrm>
            <a:off x="2999417" y="3067656"/>
            <a:ext cx="2614061" cy="2589618"/>
          </a:xfrm>
          <a:custGeom>
            <a:avLst/>
            <a:gdLst>
              <a:gd name="connsiteX0" fmla="*/ 472832 w 2614061"/>
              <a:gd name="connsiteY0" fmla="*/ 478733 h 2589618"/>
              <a:gd name="connsiteX1" fmla="*/ 1078313 w 2614061"/>
              <a:gd name="connsiteY1" fmla="*/ 21533 h 2589618"/>
              <a:gd name="connsiteX2" fmla="*/ 1572583 w 2614061"/>
              <a:gd name="connsiteY2" fmla="*/ 108030 h 2589618"/>
              <a:gd name="connsiteX3" fmla="*/ 1795005 w 2614061"/>
              <a:gd name="connsiteY3" fmla="*/ 404593 h 2589618"/>
              <a:gd name="connsiteX4" fmla="*/ 2128637 w 2614061"/>
              <a:gd name="connsiteY4" fmla="*/ 577587 h 2589618"/>
              <a:gd name="connsiteX5" fmla="*/ 2412842 w 2614061"/>
              <a:gd name="connsiteY5" fmla="*/ 849436 h 2589618"/>
              <a:gd name="connsiteX6" fmla="*/ 2511697 w 2614061"/>
              <a:gd name="connsiteY6" fmla="*/ 1121285 h 2589618"/>
              <a:gd name="connsiteX7" fmla="*/ 2610551 w 2614061"/>
              <a:gd name="connsiteY7" fmla="*/ 1430203 h 2589618"/>
              <a:gd name="connsiteX8" fmla="*/ 2573480 w 2614061"/>
              <a:gd name="connsiteY8" fmla="*/ 1788549 h 2589618"/>
              <a:gd name="connsiteX9" fmla="*/ 2400486 w 2614061"/>
              <a:gd name="connsiteY9" fmla="*/ 2035685 h 2589618"/>
              <a:gd name="connsiteX10" fmla="*/ 2140994 w 2614061"/>
              <a:gd name="connsiteY10" fmla="*/ 2258106 h 2589618"/>
              <a:gd name="connsiteX11" fmla="*/ 1720864 w 2614061"/>
              <a:gd name="connsiteY11" fmla="*/ 2431101 h 2589618"/>
              <a:gd name="connsiteX12" fmla="*/ 1300734 w 2614061"/>
              <a:gd name="connsiteY12" fmla="*/ 2554668 h 2589618"/>
              <a:gd name="connsiteX13" fmla="*/ 905318 w 2614061"/>
              <a:gd name="connsiteY13" fmla="*/ 2579382 h 2589618"/>
              <a:gd name="connsiteX14" fmla="*/ 608756 w 2614061"/>
              <a:gd name="connsiteY14" fmla="*/ 2406387 h 2589618"/>
              <a:gd name="connsiteX15" fmla="*/ 398691 w 2614061"/>
              <a:gd name="connsiteY15" fmla="*/ 2134539 h 2589618"/>
              <a:gd name="connsiteX16" fmla="*/ 200983 w 2614061"/>
              <a:gd name="connsiteY16" fmla="*/ 1998614 h 2589618"/>
              <a:gd name="connsiteX17" fmla="*/ 40345 w 2614061"/>
              <a:gd name="connsiteY17" fmla="*/ 1664982 h 2589618"/>
              <a:gd name="connsiteX18" fmla="*/ 3275 w 2614061"/>
              <a:gd name="connsiteY18" fmla="*/ 1232495 h 2589618"/>
              <a:gd name="connsiteX19" fmla="*/ 102129 w 2614061"/>
              <a:gd name="connsiteY19" fmla="*/ 948290 h 2589618"/>
              <a:gd name="connsiteX20" fmla="*/ 287480 w 2614061"/>
              <a:gd name="connsiteY20" fmla="*/ 688798 h 2589618"/>
              <a:gd name="connsiteX21" fmla="*/ 398691 w 2614061"/>
              <a:gd name="connsiteY21" fmla="*/ 577587 h 2589618"/>
              <a:gd name="connsiteX22" fmla="*/ 472832 w 2614061"/>
              <a:gd name="connsiteY22" fmla="*/ 478733 h 25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061" h="2589618">
                <a:moveTo>
                  <a:pt x="472832" y="478733"/>
                </a:moveTo>
                <a:cubicBezTo>
                  <a:pt x="586102" y="386057"/>
                  <a:pt x="895021" y="83317"/>
                  <a:pt x="1078313" y="21533"/>
                </a:cubicBezTo>
                <a:cubicBezTo>
                  <a:pt x="1261605" y="-40251"/>
                  <a:pt x="1453134" y="44187"/>
                  <a:pt x="1572583" y="108030"/>
                </a:cubicBezTo>
                <a:cubicBezTo>
                  <a:pt x="1692032" y="171873"/>
                  <a:pt x="1702329" y="326334"/>
                  <a:pt x="1795005" y="404593"/>
                </a:cubicBezTo>
                <a:cubicBezTo>
                  <a:pt x="1887681" y="482852"/>
                  <a:pt x="2025664" y="503447"/>
                  <a:pt x="2128637" y="577587"/>
                </a:cubicBezTo>
                <a:cubicBezTo>
                  <a:pt x="2231610" y="651727"/>
                  <a:pt x="2348999" y="758820"/>
                  <a:pt x="2412842" y="849436"/>
                </a:cubicBezTo>
                <a:cubicBezTo>
                  <a:pt x="2476685" y="940052"/>
                  <a:pt x="2478746" y="1024491"/>
                  <a:pt x="2511697" y="1121285"/>
                </a:cubicBezTo>
                <a:cubicBezTo>
                  <a:pt x="2544648" y="1218079"/>
                  <a:pt x="2600254" y="1318992"/>
                  <a:pt x="2610551" y="1430203"/>
                </a:cubicBezTo>
                <a:cubicBezTo>
                  <a:pt x="2620848" y="1541414"/>
                  <a:pt x="2608491" y="1687635"/>
                  <a:pt x="2573480" y="1788549"/>
                </a:cubicBezTo>
                <a:cubicBezTo>
                  <a:pt x="2538469" y="1889463"/>
                  <a:pt x="2472567" y="1957426"/>
                  <a:pt x="2400486" y="2035685"/>
                </a:cubicBezTo>
                <a:cubicBezTo>
                  <a:pt x="2328405" y="2113945"/>
                  <a:pt x="2254264" y="2192203"/>
                  <a:pt x="2140994" y="2258106"/>
                </a:cubicBezTo>
                <a:cubicBezTo>
                  <a:pt x="2027724" y="2324009"/>
                  <a:pt x="1860907" y="2381674"/>
                  <a:pt x="1720864" y="2431101"/>
                </a:cubicBezTo>
                <a:cubicBezTo>
                  <a:pt x="1580821" y="2480528"/>
                  <a:pt x="1436658" y="2529955"/>
                  <a:pt x="1300734" y="2554668"/>
                </a:cubicBezTo>
                <a:cubicBezTo>
                  <a:pt x="1164810" y="2579381"/>
                  <a:pt x="1020648" y="2604095"/>
                  <a:pt x="905318" y="2579382"/>
                </a:cubicBezTo>
                <a:cubicBezTo>
                  <a:pt x="789988" y="2554669"/>
                  <a:pt x="693194" y="2480527"/>
                  <a:pt x="608756" y="2406387"/>
                </a:cubicBezTo>
                <a:cubicBezTo>
                  <a:pt x="524318" y="2332247"/>
                  <a:pt x="466653" y="2202501"/>
                  <a:pt x="398691" y="2134539"/>
                </a:cubicBezTo>
                <a:cubicBezTo>
                  <a:pt x="330729" y="2066577"/>
                  <a:pt x="260707" y="2076873"/>
                  <a:pt x="200983" y="1998614"/>
                </a:cubicBezTo>
                <a:cubicBezTo>
                  <a:pt x="141259" y="1920355"/>
                  <a:pt x="73296" y="1792669"/>
                  <a:pt x="40345" y="1664982"/>
                </a:cubicBezTo>
                <a:cubicBezTo>
                  <a:pt x="7394" y="1537296"/>
                  <a:pt x="-7022" y="1351944"/>
                  <a:pt x="3275" y="1232495"/>
                </a:cubicBezTo>
                <a:cubicBezTo>
                  <a:pt x="13572" y="1113046"/>
                  <a:pt x="54762" y="1038906"/>
                  <a:pt x="102129" y="948290"/>
                </a:cubicBezTo>
                <a:cubicBezTo>
                  <a:pt x="149496" y="857674"/>
                  <a:pt x="238053" y="750582"/>
                  <a:pt x="287480" y="688798"/>
                </a:cubicBezTo>
                <a:cubicBezTo>
                  <a:pt x="336907" y="627014"/>
                  <a:pt x="373977" y="608479"/>
                  <a:pt x="398691" y="577587"/>
                </a:cubicBezTo>
                <a:cubicBezTo>
                  <a:pt x="423405" y="546695"/>
                  <a:pt x="359562" y="571409"/>
                  <a:pt x="472832" y="478733"/>
                </a:cubicBezTo>
                <a:close/>
              </a:path>
            </a:pathLst>
          </a:cu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17959916-EAFA-451F-94C5-26289EA41ACE}"/>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65" name="TextBox 64">
                <a:extLst>
                  <a:ext uri="{FF2B5EF4-FFF2-40B4-BE49-F238E27FC236}">
                    <a16:creationId xmlns:a16="http://schemas.microsoft.com/office/drawing/2014/main" id="{17959916-EAFA-451F-94C5-26289EA41ACE}"/>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37DD0AF-3095-4A08-B6BA-4D6D55C8D6EB}"/>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66" name="TextBox 65">
                <a:extLst>
                  <a:ext uri="{FF2B5EF4-FFF2-40B4-BE49-F238E27FC236}">
                    <a16:creationId xmlns:a16="http://schemas.microsoft.com/office/drawing/2014/main" id="{737DD0AF-3095-4A08-B6BA-4D6D55C8D6EB}"/>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
        <p:nvSpPr>
          <p:cNvPr id="67" name="Freeform: Shape 66">
            <a:extLst>
              <a:ext uri="{FF2B5EF4-FFF2-40B4-BE49-F238E27FC236}">
                <a16:creationId xmlns:a16="http://schemas.microsoft.com/office/drawing/2014/main" id="{2F429F86-A3CB-4EE4-BD2A-68B00A013FAF}"/>
              </a:ext>
            </a:extLst>
          </p:cNvPr>
          <p:cNvSpPr/>
          <p:nvPr/>
        </p:nvSpPr>
        <p:spPr>
          <a:xfrm>
            <a:off x="6491859" y="1677325"/>
            <a:ext cx="2995060" cy="2634319"/>
          </a:xfrm>
          <a:custGeom>
            <a:avLst/>
            <a:gdLst>
              <a:gd name="connsiteX0" fmla="*/ 23241 w 2995060"/>
              <a:gd name="connsiteY0" fmla="*/ 1408775 h 2634319"/>
              <a:gd name="connsiteX1" fmla="*/ 86741 w 2995060"/>
              <a:gd name="connsiteY1" fmla="*/ 468975 h 2634319"/>
              <a:gd name="connsiteX2" fmla="*/ 899541 w 2995060"/>
              <a:gd name="connsiteY2" fmla="*/ 24475 h 2634319"/>
              <a:gd name="connsiteX3" fmla="*/ 1737741 w 2995060"/>
              <a:gd name="connsiteY3" fmla="*/ 87975 h 2634319"/>
              <a:gd name="connsiteX4" fmla="*/ 2614041 w 2995060"/>
              <a:gd name="connsiteY4" fmla="*/ 341975 h 2634319"/>
              <a:gd name="connsiteX5" fmla="*/ 2995041 w 2995060"/>
              <a:gd name="connsiteY5" fmla="*/ 1383375 h 2634319"/>
              <a:gd name="connsiteX6" fmla="*/ 2601341 w 2995060"/>
              <a:gd name="connsiteY6" fmla="*/ 2018375 h 2634319"/>
              <a:gd name="connsiteX7" fmla="*/ 2258441 w 2995060"/>
              <a:gd name="connsiteY7" fmla="*/ 2526375 h 2634319"/>
              <a:gd name="connsiteX8" fmla="*/ 1521841 w 2995060"/>
              <a:gd name="connsiteY8" fmla="*/ 2602575 h 2634319"/>
              <a:gd name="connsiteX9" fmla="*/ 721741 w 2995060"/>
              <a:gd name="connsiteY9" fmla="*/ 2577175 h 2634319"/>
              <a:gd name="connsiteX10" fmla="*/ 391541 w 2995060"/>
              <a:gd name="connsiteY10" fmla="*/ 1967575 h 2634319"/>
              <a:gd name="connsiteX11" fmla="*/ 86741 w 2995060"/>
              <a:gd name="connsiteY11" fmla="*/ 1611975 h 2634319"/>
              <a:gd name="connsiteX12" fmla="*/ 23241 w 2995060"/>
              <a:gd name="connsiteY12" fmla="*/ 1408775 h 263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5060" h="2634319">
                <a:moveTo>
                  <a:pt x="23241" y="1408775"/>
                </a:moveTo>
                <a:cubicBezTo>
                  <a:pt x="23241" y="1218275"/>
                  <a:pt x="-59309" y="699692"/>
                  <a:pt x="86741" y="468975"/>
                </a:cubicBezTo>
                <a:cubicBezTo>
                  <a:pt x="232791" y="238258"/>
                  <a:pt x="624374" y="87975"/>
                  <a:pt x="899541" y="24475"/>
                </a:cubicBezTo>
                <a:cubicBezTo>
                  <a:pt x="1174708" y="-39025"/>
                  <a:pt x="1451991" y="35058"/>
                  <a:pt x="1737741" y="87975"/>
                </a:cubicBezTo>
                <a:cubicBezTo>
                  <a:pt x="2023491" y="140892"/>
                  <a:pt x="2404491" y="126075"/>
                  <a:pt x="2614041" y="341975"/>
                </a:cubicBezTo>
                <a:cubicBezTo>
                  <a:pt x="2823591" y="557875"/>
                  <a:pt x="2997158" y="1103975"/>
                  <a:pt x="2995041" y="1383375"/>
                </a:cubicBezTo>
                <a:cubicBezTo>
                  <a:pt x="2992924" y="1662775"/>
                  <a:pt x="2724108" y="1827875"/>
                  <a:pt x="2601341" y="2018375"/>
                </a:cubicBezTo>
                <a:cubicBezTo>
                  <a:pt x="2478574" y="2208875"/>
                  <a:pt x="2438358" y="2429008"/>
                  <a:pt x="2258441" y="2526375"/>
                </a:cubicBezTo>
                <a:cubicBezTo>
                  <a:pt x="2078524" y="2623742"/>
                  <a:pt x="1777958" y="2594108"/>
                  <a:pt x="1521841" y="2602575"/>
                </a:cubicBezTo>
                <a:cubicBezTo>
                  <a:pt x="1265724" y="2611042"/>
                  <a:pt x="910124" y="2683008"/>
                  <a:pt x="721741" y="2577175"/>
                </a:cubicBezTo>
                <a:cubicBezTo>
                  <a:pt x="533358" y="2471342"/>
                  <a:pt x="497374" y="2128442"/>
                  <a:pt x="391541" y="1967575"/>
                </a:cubicBezTo>
                <a:cubicBezTo>
                  <a:pt x="285708" y="1806708"/>
                  <a:pt x="146008" y="1705108"/>
                  <a:pt x="86741" y="1611975"/>
                </a:cubicBezTo>
                <a:cubicBezTo>
                  <a:pt x="27474" y="1518842"/>
                  <a:pt x="23241" y="1599275"/>
                  <a:pt x="23241" y="1408775"/>
                </a:cubicBezTo>
                <a:close/>
              </a:path>
            </a:pathLst>
          </a:custGeom>
          <a:noFill/>
          <a:ln w="1905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ar-EG"/>
          </a:p>
        </p:txBody>
      </p:sp>
      <p:sp>
        <p:nvSpPr>
          <p:cNvPr id="68" name="Oval 67">
            <a:extLst>
              <a:ext uri="{FF2B5EF4-FFF2-40B4-BE49-F238E27FC236}">
                <a16:creationId xmlns:a16="http://schemas.microsoft.com/office/drawing/2014/main" id="{70AF3C36-C6B6-4C16-90DE-4AE5E32DA3F8}"/>
              </a:ext>
            </a:extLst>
          </p:cNvPr>
          <p:cNvSpPr/>
          <p:nvPr/>
        </p:nvSpPr>
        <p:spPr>
          <a:xfrm>
            <a:off x="7982063" y="330795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EA21DC8-7171-4E0E-B32D-7210A86E13BE}"/>
              </a:ext>
            </a:extLst>
          </p:cNvPr>
          <p:cNvSpPr/>
          <p:nvPr/>
        </p:nvSpPr>
        <p:spPr>
          <a:xfrm>
            <a:off x="7498995" y="263084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D23CD97-43E9-4333-889D-DA5C3DB696BC}"/>
              </a:ext>
            </a:extLst>
          </p:cNvPr>
          <p:cNvSpPr/>
          <p:nvPr/>
        </p:nvSpPr>
        <p:spPr>
          <a:xfrm>
            <a:off x="7599366" y="376219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158D999-AAA5-4256-8408-CC4C94DF6FCE}"/>
              </a:ext>
            </a:extLst>
          </p:cNvPr>
          <p:cNvSpPr/>
          <p:nvPr/>
        </p:nvSpPr>
        <p:spPr>
          <a:xfrm>
            <a:off x="8504209" y="33112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25EE1B7-424E-4DEE-A35F-3B9E55F0F2A7}"/>
              </a:ext>
            </a:extLst>
          </p:cNvPr>
          <p:cNvSpPr/>
          <p:nvPr/>
        </p:nvSpPr>
        <p:spPr>
          <a:xfrm>
            <a:off x="7015993" y="282786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2898E89-7A4D-451C-9E31-89AFA3919E61}"/>
              </a:ext>
            </a:extLst>
          </p:cNvPr>
          <p:cNvSpPr/>
          <p:nvPr/>
        </p:nvSpPr>
        <p:spPr>
          <a:xfrm>
            <a:off x="7909122" y="195829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D168116F-0DE1-4956-9D53-DA1A82CF6613}"/>
              </a:ext>
            </a:extLst>
          </p:cNvPr>
          <p:cNvSpPr/>
          <p:nvPr/>
        </p:nvSpPr>
        <p:spPr>
          <a:xfrm>
            <a:off x="7737185" y="30088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1EA3232-485F-4678-82AC-02DC8C7CC882}"/>
              </a:ext>
            </a:extLst>
          </p:cNvPr>
          <p:cNvSpPr/>
          <p:nvPr/>
        </p:nvSpPr>
        <p:spPr>
          <a:xfrm>
            <a:off x="7495394" y="335112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65EE5D6-119F-42EB-A4E3-B4FAED6FBC79}"/>
              </a:ext>
            </a:extLst>
          </p:cNvPr>
          <p:cNvSpPr/>
          <p:nvPr/>
        </p:nvSpPr>
        <p:spPr>
          <a:xfrm>
            <a:off x="8216966" y="289584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ED8A8C77-3E9A-4002-B079-40FFC78BF142}"/>
              </a:ext>
            </a:extLst>
          </p:cNvPr>
          <p:cNvSpPr/>
          <p:nvPr/>
        </p:nvSpPr>
        <p:spPr>
          <a:xfrm>
            <a:off x="6852793" y="2303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D9AB5E72-9105-4048-8D4A-1B458E05B046}"/>
              </a:ext>
            </a:extLst>
          </p:cNvPr>
          <p:cNvSpPr/>
          <p:nvPr/>
        </p:nvSpPr>
        <p:spPr>
          <a:xfrm>
            <a:off x="7940399" y="258535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B4C5779-6768-416E-93A9-D284D4B6B1A5}"/>
              </a:ext>
            </a:extLst>
          </p:cNvPr>
          <p:cNvSpPr/>
          <p:nvPr/>
        </p:nvSpPr>
        <p:spPr>
          <a:xfrm>
            <a:off x="8198867" y="36943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D9C0A93-554B-4EA0-9F53-750D7C413F71}"/>
              </a:ext>
            </a:extLst>
          </p:cNvPr>
          <p:cNvSpPr/>
          <p:nvPr/>
        </p:nvSpPr>
        <p:spPr>
          <a:xfrm>
            <a:off x="7313527" y="296568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63D45F5-44ED-48E1-BE61-57AAF7C14FD8}"/>
              </a:ext>
            </a:extLst>
          </p:cNvPr>
          <p:cNvSpPr/>
          <p:nvPr/>
        </p:nvSpPr>
        <p:spPr>
          <a:xfrm>
            <a:off x="8754959" y="29035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A685E996-4B2E-449C-919D-1D763FAB053B}"/>
              </a:ext>
            </a:extLst>
          </p:cNvPr>
          <p:cNvSpPr/>
          <p:nvPr/>
        </p:nvSpPr>
        <p:spPr>
          <a:xfrm>
            <a:off x="7614755" y="22531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729B6470-2E07-4AC3-B6A6-D9DBC597DE32}"/>
              </a:ext>
            </a:extLst>
          </p:cNvPr>
          <p:cNvSpPr/>
          <p:nvPr/>
        </p:nvSpPr>
        <p:spPr>
          <a:xfrm>
            <a:off x="8207163" y="226161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DCD9F0B-31C7-4F4E-86A4-D2212497379E}"/>
              </a:ext>
            </a:extLst>
          </p:cNvPr>
          <p:cNvSpPr/>
          <p:nvPr/>
        </p:nvSpPr>
        <p:spPr>
          <a:xfrm>
            <a:off x="6686973" y="270077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870C954-5FD9-4A6A-AD36-215487FA8879}"/>
              </a:ext>
            </a:extLst>
          </p:cNvPr>
          <p:cNvSpPr/>
          <p:nvPr/>
        </p:nvSpPr>
        <p:spPr>
          <a:xfrm>
            <a:off x="7232030" y="235756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C78E5E12-7BA4-4A9C-BE4E-2824E2EEC7FB}"/>
              </a:ext>
            </a:extLst>
          </p:cNvPr>
          <p:cNvSpPr/>
          <p:nvPr/>
        </p:nvSpPr>
        <p:spPr>
          <a:xfrm>
            <a:off x="8448140" y="26170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C6E44578-A5A3-4D19-8D42-323970F7E254}"/>
              </a:ext>
            </a:extLst>
          </p:cNvPr>
          <p:cNvSpPr/>
          <p:nvPr/>
        </p:nvSpPr>
        <p:spPr>
          <a:xfrm>
            <a:off x="7341145" y="192930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0489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Unsupervised Learning</a:t>
            </a:r>
          </a:p>
        </p:txBody>
      </p:sp>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9BB81B84-C2F6-492A-BD00-E4487CE92E65}"/>
              </a:ext>
            </a:extLst>
          </p:cNvPr>
          <p:cNvSpPr/>
          <p:nvPr/>
        </p:nvSpPr>
        <p:spPr>
          <a:xfrm>
            <a:off x="2999417" y="3067656"/>
            <a:ext cx="2614061" cy="2589618"/>
          </a:xfrm>
          <a:custGeom>
            <a:avLst/>
            <a:gdLst>
              <a:gd name="connsiteX0" fmla="*/ 472832 w 2614061"/>
              <a:gd name="connsiteY0" fmla="*/ 478733 h 2589618"/>
              <a:gd name="connsiteX1" fmla="*/ 1078313 w 2614061"/>
              <a:gd name="connsiteY1" fmla="*/ 21533 h 2589618"/>
              <a:gd name="connsiteX2" fmla="*/ 1572583 w 2614061"/>
              <a:gd name="connsiteY2" fmla="*/ 108030 h 2589618"/>
              <a:gd name="connsiteX3" fmla="*/ 1795005 w 2614061"/>
              <a:gd name="connsiteY3" fmla="*/ 404593 h 2589618"/>
              <a:gd name="connsiteX4" fmla="*/ 2128637 w 2614061"/>
              <a:gd name="connsiteY4" fmla="*/ 577587 h 2589618"/>
              <a:gd name="connsiteX5" fmla="*/ 2412842 w 2614061"/>
              <a:gd name="connsiteY5" fmla="*/ 849436 h 2589618"/>
              <a:gd name="connsiteX6" fmla="*/ 2511697 w 2614061"/>
              <a:gd name="connsiteY6" fmla="*/ 1121285 h 2589618"/>
              <a:gd name="connsiteX7" fmla="*/ 2610551 w 2614061"/>
              <a:gd name="connsiteY7" fmla="*/ 1430203 h 2589618"/>
              <a:gd name="connsiteX8" fmla="*/ 2573480 w 2614061"/>
              <a:gd name="connsiteY8" fmla="*/ 1788549 h 2589618"/>
              <a:gd name="connsiteX9" fmla="*/ 2400486 w 2614061"/>
              <a:gd name="connsiteY9" fmla="*/ 2035685 h 2589618"/>
              <a:gd name="connsiteX10" fmla="*/ 2140994 w 2614061"/>
              <a:gd name="connsiteY10" fmla="*/ 2258106 h 2589618"/>
              <a:gd name="connsiteX11" fmla="*/ 1720864 w 2614061"/>
              <a:gd name="connsiteY11" fmla="*/ 2431101 h 2589618"/>
              <a:gd name="connsiteX12" fmla="*/ 1300734 w 2614061"/>
              <a:gd name="connsiteY12" fmla="*/ 2554668 h 2589618"/>
              <a:gd name="connsiteX13" fmla="*/ 905318 w 2614061"/>
              <a:gd name="connsiteY13" fmla="*/ 2579382 h 2589618"/>
              <a:gd name="connsiteX14" fmla="*/ 608756 w 2614061"/>
              <a:gd name="connsiteY14" fmla="*/ 2406387 h 2589618"/>
              <a:gd name="connsiteX15" fmla="*/ 398691 w 2614061"/>
              <a:gd name="connsiteY15" fmla="*/ 2134539 h 2589618"/>
              <a:gd name="connsiteX16" fmla="*/ 200983 w 2614061"/>
              <a:gd name="connsiteY16" fmla="*/ 1998614 h 2589618"/>
              <a:gd name="connsiteX17" fmla="*/ 40345 w 2614061"/>
              <a:gd name="connsiteY17" fmla="*/ 1664982 h 2589618"/>
              <a:gd name="connsiteX18" fmla="*/ 3275 w 2614061"/>
              <a:gd name="connsiteY18" fmla="*/ 1232495 h 2589618"/>
              <a:gd name="connsiteX19" fmla="*/ 102129 w 2614061"/>
              <a:gd name="connsiteY19" fmla="*/ 948290 h 2589618"/>
              <a:gd name="connsiteX20" fmla="*/ 287480 w 2614061"/>
              <a:gd name="connsiteY20" fmla="*/ 688798 h 2589618"/>
              <a:gd name="connsiteX21" fmla="*/ 398691 w 2614061"/>
              <a:gd name="connsiteY21" fmla="*/ 577587 h 2589618"/>
              <a:gd name="connsiteX22" fmla="*/ 472832 w 2614061"/>
              <a:gd name="connsiteY22" fmla="*/ 478733 h 25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061" h="2589618">
                <a:moveTo>
                  <a:pt x="472832" y="478733"/>
                </a:moveTo>
                <a:cubicBezTo>
                  <a:pt x="586102" y="386057"/>
                  <a:pt x="895021" y="83317"/>
                  <a:pt x="1078313" y="21533"/>
                </a:cubicBezTo>
                <a:cubicBezTo>
                  <a:pt x="1261605" y="-40251"/>
                  <a:pt x="1453134" y="44187"/>
                  <a:pt x="1572583" y="108030"/>
                </a:cubicBezTo>
                <a:cubicBezTo>
                  <a:pt x="1692032" y="171873"/>
                  <a:pt x="1702329" y="326334"/>
                  <a:pt x="1795005" y="404593"/>
                </a:cubicBezTo>
                <a:cubicBezTo>
                  <a:pt x="1887681" y="482852"/>
                  <a:pt x="2025664" y="503447"/>
                  <a:pt x="2128637" y="577587"/>
                </a:cubicBezTo>
                <a:cubicBezTo>
                  <a:pt x="2231610" y="651727"/>
                  <a:pt x="2348999" y="758820"/>
                  <a:pt x="2412842" y="849436"/>
                </a:cubicBezTo>
                <a:cubicBezTo>
                  <a:pt x="2476685" y="940052"/>
                  <a:pt x="2478746" y="1024491"/>
                  <a:pt x="2511697" y="1121285"/>
                </a:cubicBezTo>
                <a:cubicBezTo>
                  <a:pt x="2544648" y="1218079"/>
                  <a:pt x="2600254" y="1318992"/>
                  <a:pt x="2610551" y="1430203"/>
                </a:cubicBezTo>
                <a:cubicBezTo>
                  <a:pt x="2620848" y="1541414"/>
                  <a:pt x="2608491" y="1687635"/>
                  <a:pt x="2573480" y="1788549"/>
                </a:cubicBezTo>
                <a:cubicBezTo>
                  <a:pt x="2538469" y="1889463"/>
                  <a:pt x="2472567" y="1957426"/>
                  <a:pt x="2400486" y="2035685"/>
                </a:cubicBezTo>
                <a:cubicBezTo>
                  <a:pt x="2328405" y="2113945"/>
                  <a:pt x="2254264" y="2192203"/>
                  <a:pt x="2140994" y="2258106"/>
                </a:cubicBezTo>
                <a:cubicBezTo>
                  <a:pt x="2027724" y="2324009"/>
                  <a:pt x="1860907" y="2381674"/>
                  <a:pt x="1720864" y="2431101"/>
                </a:cubicBezTo>
                <a:cubicBezTo>
                  <a:pt x="1580821" y="2480528"/>
                  <a:pt x="1436658" y="2529955"/>
                  <a:pt x="1300734" y="2554668"/>
                </a:cubicBezTo>
                <a:cubicBezTo>
                  <a:pt x="1164810" y="2579381"/>
                  <a:pt x="1020648" y="2604095"/>
                  <a:pt x="905318" y="2579382"/>
                </a:cubicBezTo>
                <a:cubicBezTo>
                  <a:pt x="789988" y="2554669"/>
                  <a:pt x="693194" y="2480527"/>
                  <a:pt x="608756" y="2406387"/>
                </a:cubicBezTo>
                <a:cubicBezTo>
                  <a:pt x="524318" y="2332247"/>
                  <a:pt x="466653" y="2202501"/>
                  <a:pt x="398691" y="2134539"/>
                </a:cubicBezTo>
                <a:cubicBezTo>
                  <a:pt x="330729" y="2066577"/>
                  <a:pt x="260707" y="2076873"/>
                  <a:pt x="200983" y="1998614"/>
                </a:cubicBezTo>
                <a:cubicBezTo>
                  <a:pt x="141259" y="1920355"/>
                  <a:pt x="73296" y="1792669"/>
                  <a:pt x="40345" y="1664982"/>
                </a:cubicBezTo>
                <a:cubicBezTo>
                  <a:pt x="7394" y="1537296"/>
                  <a:pt x="-7022" y="1351944"/>
                  <a:pt x="3275" y="1232495"/>
                </a:cubicBezTo>
                <a:cubicBezTo>
                  <a:pt x="13572" y="1113046"/>
                  <a:pt x="54762" y="1038906"/>
                  <a:pt x="102129" y="948290"/>
                </a:cubicBezTo>
                <a:cubicBezTo>
                  <a:pt x="149496" y="857674"/>
                  <a:pt x="238053" y="750582"/>
                  <a:pt x="287480" y="688798"/>
                </a:cubicBezTo>
                <a:cubicBezTo>
                  <a:pt x="336907" y="627014"/>
                  <a:pt x="373977" y="608479"/>
                  <a:pt x="398691" y="577587"/>
                </a:cubicBezTo>
                <a:cubicBezTo>
                  <a:pt x="423405" y="546695"/>
                  <a:pt x="359562" y="571409"/>
                  <a:pt x="472832" y="478733"/>
                </a:cubicBezTo>
                <a:close/>
              </a:path>
            </a:pathLst>
          </a:cu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8CAE35B-9FB2-4D7B-AB4F-5ECD93CDA9AA}"/>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66" name="TextBox 65">
                <a:extLst>
                  <a:ext uri="{FF2B5EF4-FFF2-40B4-BE49-F238E27FC236}">
                    <a16:creationId xmlns:a16="http://schemas.microsoft.com/office/drawing/2014/main" id="{C8CAE35B-9FB2-4D7B-AB4F-5ECD93CDA9AA}"/>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750C664-5DC3-4DE8-BEAA-E3BF2E1BD31E}"/>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67" name="TextBox 66">
                <a:extLst>
                  <a:ext uri="{FF2B5EF4-FFF2-40B4-BE49-F238E27FC236}">
                    <a16:creationId xmlns:a16="http://schemas.microsoft.com/office/drawing/2014/main" id="{5750C664-5DC3-4DE8-BEAA-E3BF2E1BD31E}"/>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
        <p:nvSpPr>
          <p:cNvPr id="68" name="Oval 67">
            <a:extLst>
              <a:ext uri="{FF2B5EF4-FFF2-40B4-BE49-F238E27FC236}">
                <a16:creationId xmlns:a16="http://schemas.microsoft.com/office/drawing/2014/main" id="{6DF4461C-46AD-4387-8359-9F1A5B5E63A7}"/>
              </a:ext>
            </a:extLst>
          </p:cNvPr>
          <p:cNvSpPr/>
          <p:nvPr/>
        </p:nvSpPr>
        <p:spPr>
          <a:xfrm>
            <a:off x="7982063" y="330795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90647AF8-C3B0-4C44-A89A-A87FA811EB43}"/>
              </a:ext>
            </a:extLst>
          </p:cNvPr>
          <p:cNvSpPr/>
          <p:nvPr/>
        </p:nvSpPr>
        <p:spPr>
          <a:xfrm>
            <a:off x="7498995" y="263084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D299D40-5F7F-449A-B3B6-59686C2D4893}"/>
              </a:ext>
            </a:extLst>
          </p:cNvPr>
          <p:cNvSpPr/>
          <p:nvPr/>
        </p:nvSpPr>
        <p:spPr>
          <a:xfrm>
            <a:off x="7599366" y="3762191"/>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E2BFE6C0-0911-4617-A07D-190D9E2A5BE7}"/>
              </a:ext>
            </a:extLst>
          </p:cNvPr>
          <p:cNvSpPr/>
          <p:nvPr/>
        </p:nvSpPr>
        <p:spPr>
          <a:xfrm>
            <a:off x="8504209" y="331126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F8A9E4A-2E69-4DA5-9109-2461D80D8D43}"/>
              </a:ext>
            </a:extLst>
          </p:cNvPr>
          <p:cNvSpPr/>
          <p:nvPr/>
        </p:nvSpPr>
        <p:spPr>
          <a:xfrm>
            <a:off x="7015993" y="2827865"/>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EFFC83F-BBD9-47B1-9002-0CB9129F235E}"/>
              </a:ext>
            </a:extLst>
          </p:cNvPr>
          <p:cNvSpPr/>
          <p:nvPr/>
        </p:nvSpPr>
        <p:spPr>
          <a:xfrm>
            <a:off x="7909122" y="1958298"/>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772C41B-5938-4FF4-B4F0-1821D9E00BD6}"/>
              </a:ext>
            </a:extLst>
          </p:cNvPr>
          <p:cNvSpPr/>
          <p:nvPr/>
        </p:nvSpPr>
        <p:spPr>
          <a:xfrm>
            <a:off x="7737185" y="300883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E5DDD051-93E6-46EB-AFD4-DA296CA55851}"/>
              </a:ext>
            </a:extLst>
          </p:cNvPr>
          <p:cNvSpPr/>
          <p:nvPr/>
        </p:nvSpPr>
        <p:spPr>
          <a:xfrm>
            <a:off x="7495394" y="335112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EF0B9F2-17C3-4C1A-80A6-966B7E2FF8C3}"/>
              </a:ext>
            </a:extLst>
          </p:cNvPr>
          <p:cNvSpPr/>
          <p:nvPr/>
        </p:nvSpPr>
        <p:spPr>
          <a:xfrm>
            <a:off x="8216966" y="2895845"/>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4361EE1-B76D-4F9C-82E1-E5DF7ECA3011}"/>
              </a:ext>
            </a:extLst>
          </p:cNvPr>
          <p:cNvSpPr/>
          <p:nvPr/>
        </p:nvSpPr>
        <p:spPr>
          <a:xfrm>
            <a:off x="6852793" y="2303936"/>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F4232530-0008-4184-BE60-44FCDAB23006}"/>
              </a:ext>
            </a:extLst>
          </p:cNvPr>
          <p:cNvSpPr/>
          <p:nvPr/>
        </p:nvSpPr>
        <p:spPr>
          <a:xfrm>
            <a:off x="7940399" y="258535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F4487DF-399D-42A2-975B-F84B46CBE791}"/>
              </a:ext>
            </a:extLst>
          </p:cNvPr>
          <p:cNvSpPr/>
          <p:nvPr/>
        </p:nvSpPr>
        <p:spPr>
          <a:xfrm>
            <a:off x="8198867" y="369436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D2D6D49-4A27-4BFD-B3F4-71171A5A7E7E}"/>
              </a:ext>
            </a:extLst>
          </p:cNvPr>
          <p:cNvSpPr/>
          <p:nvPr/>
        </p:nvSpPr>
        <p:spPr>
          <a:xfrm>
            <a:off x="7313527" y="2965683"/>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6D6E973-663F-432D-BC03-19E5FD91C3A8}"/>
              </a:ext>
            </a:extLst>
          </p:cNvPr>
          <p:cNvSpPr/>
          <p:nvPr/>
        </p:nvSpPr>
        <p:spPr>
          <a:xfrm>
            <a:off x="8754959" y="290359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EAF75152-1645-4C86-BDAA-7608CD7FC6BD}"/>
              </a:ext>
            </a:extLst>
          </p:cNvPr>
          <p:cNvSpPr/>
          <p:nvPr/>
        </p:nvSpPr>
        <p:spPr>
          <a:xfrm>
            <a:off x="7614755" y="225314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2681EE9-A18C-48E0-85E0-770E18DAF754}"/>
              </a:ext>
            </a:extLst>
          </p:cNvPr>
          <p:cNvSpPr/>
          <p:nvPr/>
        </p:nvSpPr>
        <p:spPr>
          <a:xfrm>
            <a:off x="8207163" y="2261613"/>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5B22D7C-76F6-406E-A952-D05BFFF72EA8}"/>
              </a:ext>
            </a:extLst>
          </p:cNvPr>
          <p:cNvSpPr/>
          <p:nvPr/>
        </p:nvSpPr>
        <p:spPr>
          <a:xfrm>
            <a:off x="6686973" y="270077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1798A9DE-7FDA-439F-B3BD-AA86484B7FA4}"/>
              </a:ext>
            </a:extLst>
          </p:cNvPr>
          <p:cNvSpPr/>
          <p:nvPr/>
        </p:nvSpPr>
        <p:spPr>
          <a:xfrm>
            <a:off x="7232030" y="235756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88FB699E-B659-4B84-9CD6-92E9C38E1BC0}"/>
              </a:ext>
            </a:extLst>
          </p:cNvPr>
          <p:cNvSpPr/>
          <p:nvPr/>
        </p:nvSpPr>
        <p:spPr>
          <a:xfrm>
            <a:off x="8448140" y="2617058"/>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745FBEC-44A0-43D4-B2F5-60F319E433B9}"/>
              </a:ext>
            </a:extLst>
          </p:cNvPr>
          <p:cNvSpPr/>
          <p:nvPr/>
        </p:nvSpPr>
        <p:spPr>
          <a:xfrm>
            <a:off x="7341145" y="192930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5D3E1AD2-5665-4A22-8C28-A3EB58B20FE1}"/>
              </a:ext>
            </a:extLst>
          </p:cNvPr>
          <p:cNvSpPr/>
          <p:nvPr/>
        </p:nvSpPr>
        <p:spPr>
          <a:xfrm>
            <a:off x="6491859" y="1677325"/>
            <a:ext cx="2995060" cy="2634319"/>
          </a:xfrm>
          <a:custGeom>
            <a:avLst/>
            <a:gdLst>
              <a:gd name="connsiteX0" fmla="*/ 23241 w 2995060"/>
              <a:gd name="connsiteY0" fmla="*/ 1408775 h 2634319"/>
              <a:gd name="connsiteX1" fmla="*/ 86741 w 2995060"/>
              <a:gd name="connsiteY1" fmla="*/ 468975 h 2634319"/>
              <a:gd name="connsiteX2" fmla="*/ 899541 w 2995060"/>
              <a:gd name="connsiteY2" fmla="*/ 24475 h 2634319"/>
              <a:gd name="connsiteX3" fmla="*/ 1737741 w 2995060"/>
              <a:gd name="connsiteY3" fmla="*/ 87975 h 2634319"/>
              <a:gd name="connsiteX4" fmla="*/ 2614041 w 2995060"/>
              <a:gd name="connsiteY4" fmla="*/ 341975 h 2634319"/>
              <a:gd name="connsiteX5" fmla="*/ 2995041 w 2995060"/>
              <a:gd name="connsiteY5" fmla="*/ 1383375 h 2634319"/>
              <a:gd name="connsiteX6" fmla="*/ 2601341 w 2995060"/>
              <a:gd name="connsiteY6" fmla="*/ 2018375 h 2634319"/>
              <a:gd name="connsiteX7" fmla="*/ 2258441 w 2995060"/>
              <a:gd name="connsiteY7" fmla="*/ 2526375 h 2634319"/>
              <a:gd name="connsiteX8" fmla="*/ 1521841 w 2995060"/>
              <a:gd name="connsiteY8" fmla="*/ 2602575 h 2634319"/>
              <a:gd name="connsiteX9" fmla="*/ 721741 w 2995060"/>
              <a:gd name="connsiteY9" fmla="*/ 2577175 h 2634319"/>
              <a:gd name="connsiteX10" fmla="*/ 391541 w 2995060"/>
              <a:gd name="connsiteY10" fmla="*/ 1967575 h 2634319"/>
              <a:gd name="connsiteX11" fmla="*/ 86741 w 2995060"/>
              <a:gd name="connsiteY11" fmla="*/ 1611975 h 2634319"/>
              <a:gd name="connsiteX12" fmla="*/ 23241 w 2995060"/>
              <a:gd name="connsiteY12" fmla="*/ 1408775 h 263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5060" h="2634319">
                <a:moveTo>
                  <a:pt x="23241" y="1408775"/>
                </a:moveTo>
                <a:cubicBezTo>
                  <a:pt x="23241" y="1218275"/>
                  <a:pt x="-59309" y="699692"/>
                  <a:pt x="86741" y="468975"/>
                </a:cubicBezTo>
                <a:cubicBezTo>
                  <a:pt x="232791" y="238258"/>
                  <a:pt x="624374" y="87975"/>
                  <a:pt x="899541" y="24475"/>
                </a:cubicBezTo>
                <a:cubicBezTo>
                  <a:pt x="1174708" y="-39025"/>
                  <a:pt x="1451991" y="35058"/>
                  <a:pt x="1737741" y="87975"/>
                </a:cubicBezTo>
                <a:cubicBezTo>
                  <a:pt x="2023491" y="140892"/>
                  <a:pt x="2404491" y="126075"/>
                  <a:pt x="2614041" y="341975"/>
                </a:cubicBezTo>
                <a:cubicBezTo>
                  <a:pt x="2823591" y="557875"/>
                  <a:pt x="2997158" y="1103975"/>
                  <a:pt x="2995041" y="1383375"/>
                </a:cubicBezTo>
                <a:cubicBezTo>
                  <a:pt x="2992924" y="1662775"/>
                  <a:pt x="2724108" y="1827875"/>
                  <a:pt x="2601341" y="2018375"/>
                </a:cubicBezTo>
                <a:cubicBezTo>
                  <a:pt x="2478574" y="2208875"/>
                  <a:pt x="2438358" y="2429008"/>
                  <a:pt x="2258441" y="2526375"/>
                </a:cubicBezTo>
                <a:cubicBezTo>
                  <a:pt x="2078524" y="2623742"/>
                  <a:pt x="1777958" y="2594108"/>
                  <a:pt x="1521841" y="2602575"/>
                </a:cubicBezTo>
                <a:cubicBezTo>
                  <a:pt x="1265724" y="2611042"/>
                  <a:pt x="910124" y="2683008"/>
                  <a:pt x="721741" y="2577175"/>
                </a:cubicBezTo>
                <a:cubicBezTo>
                  <a:pt x="533358" y="2471342"/>
                  <a:pt x="497374" y="2128442"/>
                  <a:pt x="391541" y="1967575"/>
                </a:cubicBezTo>
                <a:cubicBezTo>
                  <a:pt x="285708" y="1806708"/>
                  <a:pt x="146008" y="1705108"/>
                  <a:pt x="86741" y="1611975"/>
                </a:cubicBezTo>
                <a:cubicBezTo>
                  <a:pt x="27474" y="1518842"/>
                  <a:pt x="23241" y="1599275"/>
                  <a:pt x="23241" y="1408775"/>
                </a:cubicBezTo>
                <a:close/>
              </a:path>
            </a:pathLst>
          </a:custGeom>
          <a:noFill/>
          <a:ln w="1905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133027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Unsupervised Learning</a:t>
            </a:r>
          </a:p>
        </p:txBody>
      </p:sp>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9BB81B84-C2F6-492A-BD00-E4487CE92E65}"/>
              </a:ext>
            </a:extLst>
          </p:cNvPr>
          <p:cNvSpPr/>
          <p:nvPr/>
        </p:nvSpPr>
        <p:spPr>
          <a:xfrm>
            <a:off x="2999417" y="3067656"/>
            <a:ext cx="2614061" cy="2589618"/>
          </a:xfrm>
          <a:custGeom>
            <a:avLst/>
            <a:gdLst>
              <a:gd name="connsiteX0" fmla="*/ 472832 w 2614061"/>
              <a:gd name="connsiteY0" fmla="*/ 478733 h 2589618"/>
              <a:gd name="connsiteX1" fmla="*/ 1078313 w 2614061"/>
              <a:gd name="connsiteY1" fmla="*/ 21533 h 2589618"/>
              <a:gd name="connsiteX2" fmla="*/ 1572583 w 2614061"/>
              <a:gd name="connsiteY2" fmla="*/ 108030 h 2589618"/>
              <a:gd name="connsiteX3" fmla="*/ 1795005 w 2614061"/>
              <a:gd name="connsiteY3" fmla="*/ 404593 h 2589618"/>
              <a:gd name="connsiteX4" fmla="*/ 2128637 w 2614061"/>
              <a:gd name="connsiteY4" fmla="*/ 577587 h 2589618"/>
              <a:gd name="connsiteX5" fmla="*/ 2412842 w 2614061"/>
              <a:gd name="connsiteY5" fmla="*/ 849436 h 2589618"/>
              <a:gd name="connsiteX6" fmla="*/ 2511697 w 2614061"/>
              <a:gd name="connsiteY6" fmla="*/ 1121285 h 2589618"/>
              <a:gd name="connsiteX7" fmla="*/ 2610551 w 2614061"/>
              <a:gd name="connsiteY7" fmla="*/ 1430203 h 2589618"/>
              <a:gd name="connsiteX8" fmla="*/ 2573480 w 2614061"/>
              <a:gd name="connsiteY8" fmla="*/ 1788549 h 2589618"/>
              <a:gd name="connsiteX9" fmla="*/ 2400486 w 2614061"/>
              <a:gd name="connsiteY9" fmla="*/ 2035685 h 2589618"/>
              <a:gd name="connsiteX10" fmla="*/ 2140994 w 2614061"/>
              <a:gd name="connsiteY10" fmla="*/ 2258106 h 2589618"/>
              <a:gd name="connsiteX11" fmla="*/ 1720864 w 2614061"/>
              <a:gd name="connsiteY11" fmla="*/ 2431101 h 2589618"/>
              <a:gd name="connsiteX12" fmla="*/ 1300734 w 2614061"/>
              <a:gd name="connsiteY12" fmla="*/ 2554668 h 2589618"/>
              <a:gd name="connsiteX13" fmla="*/ 905318 w 2614061"/>
              <a:gd name="connsiteY13" fmla="*/ 2579382 h 2589618"/>
              <a:gd name="connsiteX14" fmla="*/ 608756 w 2614061"/>
              <a:gd name="connsiteY14" fmla="*/ 2406387 h 2589618"/>
              <a:gd name="connsiteX15" fmla="*/ 398691 w 2614061"/>
              <a:gd name="connsiteY15" fmla="*/ 2134539 h 2589618"/>
              <a:gd name="connsiteX16" fmla="*/ 200983 w 2614061"/>
              <a:gd name="connsiteY16" fmla="*/ 1998614 h 2589618"/>
              <a:gd name="connsiteX17" fmla="*/ 40345 w 2614061"/>
              <a:gd name="connsiteY17" fmla="*/ 1664982 h 2589618"/>
              <a:gd name="connsiteX18" fmla="*/ 3275 w 2614061"/>
              <a:gd name="connsiteY18" fmla="*/ 1232495 h 2589618"/>
              <a:gd name="connsiteX19" fmla="*/ 102129 w 2614061"/>
              <a:gd name="connsiteY19" fmla="*/ 948290 h 2589618"/>
              <a:gd name="connsiteX20" fmla="*/ 287480 w 2614061"/>
              <a:gd name="connsiteY20" fmla="*/ 688798 h 2589618"/>
              <a:gd name="connsiteX21" fmla="*/ 398691 w 2614061"/>
              <a:gd name="connsiteY21" fmla="*/ 577587 h 2589618"/>
              <a:gd name="connsiteX22" fmla="*/ 472832 w 2614061"/>
              <a:gd name="connsiteY22" fmla="*/ 478733 h 25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061" h="2589618">
                <a:moveTo>
                  <a:pt x="472832" y="478733"/>
                </a:moveTo>
                <a:cubicBezTo>
                  <a:pt x="586102" y="386057"/>
                  <a:pt x="895021" y="83317"/>
                  <a:pt x="1078313" y="21533"/>
                </a:cubicBezTo>
                <a:cubicBezTo>
                  <a:pt x="1261605" y="-40251"/>
                  <a:pt x="1453134" y="44187"/>
                  <a:pt x="1572583" y="108030"/>
                </a:cubicBezTo>
                <a:cubicBezTo>
                  <a:pt x="1692032" y="171873"/>
                  <a:pt x="1702329" y="326334"/>
                  <a:pt x="1795005" y="404593"/>
                </a:cubicBezTo>
                <a:cubicBezTo>
                  <a:pt x="1887681" y="482852"/>
                  <a:pt x="2025664" y="503447"/>
                  <a:pt x="2128637" y="577587"/>
                </a:cubicBezTo>
                <a:cubicBezTo>
                  <a:pt x="2231610" y="651727"/>
                  <a:pt x="2348999" y="758820"/>
                  <a:pt x="2412842" y="849436"/>
                </a:cubicBezTo>
                <a:cubicBezTo>
                  <a:pt x="2476685" y="940052"/>
                  <a:pt x="2478746" y="1024491"/>
                  <a:pt x="2511697" y="1121285"/>
                </a:cubicBezTo>
                <a:cubicBezTo>
                  <a:pt x="2544648" y="1218079"/>
                  <a:pt x="2600254" y="1318992"/>
                  <a:pt x="2610551" y="1430203"/>
                </a:cubicBezTo>
                <a:cubicBezTo>
                  <a:pt x="2620848" y="1541414"/>
                  <a:pt x="2608491" y="1687635"/>
                  <a:pt x="2573480" y="1788549"/>
                </a:cubicBezTo>
                <a:cubicBezTo>
                  <a:pt x="2538469" y="1889463"/>
                  <a:pt x="2472567" y="1957426"/>
                  <a:pt x="2400486" y="2035685"/>
                </a:cubicBezTo>
                <a:cubicBezTo>
                  <a:pt x="2328405" y="2113945"/>
                  <a:pt x="2254264" y="2192203"/>
                  <a:pt x="2140994" y="2258106"/>
                </a:cubicBezTo>
                <a:cubicBezTo>
                  <a:pt x="2027724" y="2324009"/>
                  <a:pt x="1860907" y="2381674"/>
                  <a:pt x="1720864" y="2431101"/>
                </a:cubicBezTo>
                <a:cubicBezTo>
                  <a:pt x="1580821" y="2480528"/>
                  <a:pt x="1436658" y="2529955"/>
                  <a:pt x="1300734" y="2554668"/>
                </a:cubicBezTo>
                <a:cubicBezTo>
                  <a:pt x="1164810" y="2579381"/>
                  <a:pt x="1020648" y="2604095"/>
                  <a:pt x="905318" y="2579382"/>
                </a:cubicBezTo>
                <a:cubicBezTo>
                  <a:pt x="789988" y="2554669"/>
                  <a:pt x="693194" y="2480527"/>
                  <a:pt x="608756" y="2406387"/>
                </a:cubicBezTo>
                <a:cubicBezTo>
                  <a:pt x="524318" y="2332247"/>
                  <a:pt x="466653" y="2202501"/>
                  <a:pt x="398691" y="2134539"/>
                </a:cubicBezTo>
                <a:cubicBezTo>
                  <a:pt x="330729" y="2066577"/>
                  <a:pt x="260707" y="2076873"/>
                  <a:pt x="200983" y="1998614"/>
                </a:cubicBezTo>
                <a:cubicBezTo>
                  <a:pt x="141259" y="1920355"/>
                  <a:pt x="73296" y="1792669"/>
                  <a:pt x="40345" y="1664982"/>
                </a:cubicBezTo>
                <a:cubicBezTo>
                  <a:pt x="7394" y="1537296"/>
                  <a:pt x="-7022" y="1351944"/>
                  <a:pt x="3275" y="1232495"/>
                </a:cubicBezTo>
                <a:cubicBezTo>
                  <a:pt x="13572" y="1113046"/>
                  <a:pt x="54762" y="1038906"/>
                  <a:pt x="102129" y="948290"/>
                </a:cubicBezTo>
                <a:cubicBezTo>
                  <a:pt x="149496" y="857674"/>
                  <a:pt x="238053" y="750582"/>
                  <a:pt x="287480" y="688798"/>
                </a:cubicBezTo>
                <a:cubicBezTo>
                  <a:pt x="336907" y="627014"/>
                  <a:pt x="373977" y="608479"/>
                  <a:pt x="398691" y="577587"/>
                </a:cubicBezTo>
                <a:cubicBezTo>
                  <a:pt x="423405" y="546695"/>
                  <a:pt x="359562" y="571409"/>
                  <a:pt x="472832" y="478733"/>
                </a:cubicBezTo>
                <a:close/>
              </a:path>
            </a:pathLst>
          </a:cu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49" name="Oval 48">
            <a:extLst>
              <a:ext uri="{FF2B5EF4-FFF2-40B4-BE49-F238E27FC236}">
                <a16:creationId xmlns:a16="http://schemas.microsoft.com/office/drawing/2014/main" id="{B0489EF6-9A27-4B8C-94B7-BE3BF877FDED}"/>
              </a:ext>
            </a:extLst>
          </p:cNvPr>
          <p:cNvSpPr/>
          <p:nvPr/>
        </p:nvSpPr>
        <p:spPr>
          <a:xfrm>
            <a:off x="3145499" y="2919387"/>
            <a:ext cx="275637" cy="275637"/>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ACA3A9A0-88E7-4923-A43A-E5C3B37B7222}"/>
              </a:ext>
            </a:extLst>
          </p:cNvPr>
          <p:cNvSpPr/>
          <p:nvPr/>
        </p:nvSpPr>
        <p:spPr>
          <a:xfrm>
            <a:off x="2828405" y="2200175"/>
            <a:ext cx="1914252" cy="47285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t>test example</a:t>
            </a:r>
            <a:endParaRPr lang="ar-EG" sz="2400" b="1"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8CAE35B-9FB2-4D7B-AB4F-5ECD93CDA9AA}"/>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66" name="TextBox 65">
                <a:extLst>
                  <a:ext uri="{FF2B5EF4-FFF2-40B4-BE49-F238E27FC236}">
                    <a16:creationId xmlns:a16="http://schemas.microsoft.com/office/drawing/2014/main" id="{C8CAE35B-9FB2-4D7B-AB4F-5ECD93CDA9AA}"/>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750C664-5DC3-4DE8-BEAA-E3BF2E1BD31E}"/>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67" name="TextBox 66">
                <a:extLst>
                  <a:ext uri="{FF2B5EF4-FFF2-40B4-BE49-F238E27FC236}">
                    <a16:creationId xmlns:a16="http://schemas.microsoft.com/office/drawing/2014/main" id="{5750C664-5DC3-4DE8-BEAA-E3BF2E1BD31E}"/>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
        <p:nvSpPr>
          <p:cNvPr id="68" name="Oval 67">
            <a:extLst>
              <a:ext uri="{FF2B5EF4-FFF2-40B4-BE49-F238E27FC236}">
                <a16:creationId xmlns:a16="http://schemas.microsoft.com/office/drawing/2014/main" id="{6DF4461C-46AD-4387-8359-9F1A5B5E63A7}"/>
              </a:ext>
            </a:extLst>
          </p:cNvPr>
          <p:cNvSpPr/>
          <p:nvPr/>
        </p:nvSpPr>
        <p:spPr>
          <a:xfrm>
            <a:off x="7982063" y="330795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90647AF8-C3B0-4C44-A89A-A87FA811EB43}"/>
              </a:ext>
            </a:extLst>
          </p:cNvPr>
          <p:cNvSpPr/>
          <p:nvPr/>
        </p:nvSpPr>
        <p:spPr>
          <a:xfrm>
            <a:off x="7498995" y="263084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D299D40-5F7F-449A-B3B6-59686C2D4893}"/>
              </a:ext>
            </a:extLst>
          </p:cNvPr>
          <p:cNvSpPr/>
          <p:nvPr/>
        </p:nvSpPr>
        <p:spPr>
          <a:xfrm>
            <a:off x="7599366" y="3762191"/>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E2BFE6C0-0911-4617-A07D-190D9E2A5BE7}"/>
              </a:ext>
            </a:extLst>
          </p:cNvPr>
          <p:cNvSpPr/>
          <p:nvPr/>
        </p:nvSpPr>
        <p:spPr>
          <a:xfrm>
            <a:off x="8504209" y="331126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F8A9E4A-2E69-4DA5-9109-2461D80D8D43}"/>
              </a:ext>
            </a:extLst>
          </p:cNvPr>
          <p:cNvSpPr/>
          <p:nvPr/>
        </p:nvSpPr>
        <p:spPr>
          <a:xfrm>
            <a:off x="7015993" y="2827865"/>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DEFFC83F-BBD9-47B1-9002-0CB9129F235E}"/>
              </a:ext>
            </a:extLst>
          </p:cNvPr>
          <p:cNvSpPr/>
          <p:nvPr/>
        </p:nvSpPr>
        <p:spPr>
          <a:xfrm>
            <a:off x="7909122" y="1958298"/>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772C41B-5938-4FF4-B4F0-1821D9E00BD6}"/>
              </a:ext>
            </a:extLst>
          </p:cNvPr>
          <p:cNvSpPr/>
          <p:nvPr/>
        </p:nvSpPr>
        <p:spPr>
          <a:xfrm>
            <a:off x="7737185" y="300883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E5DDD051-93E6-46EB-AFD4-DA296CA55851}"/>
              </a:ext>
            </a:extLst>
          </p:cNvPr>
          <p:cNvSpPr/>
          <p:nvPr/>
        </p:nvSpPr>
        <p:spPr>
          <a:xfrm>
            <a:off x="7495394" y="335112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3EF0B9F2-17C3-4C1A-80A6-966B7E2FF8C3}"/>
              </a:ext>
            </a:extLst>
          </p:cNvPr>
          <p:cNvSpPr/>
          <p:nvPr/>
        </p:nvSpPr>
        <p:spPr>
          <a:xfrm>
            <a:off x="8216966" y="2895845"/>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4361EE1-B76D-4F9C-82E1-E5DF7ECA3011}"/>
              </a:ext>
            </a:extLst>
          </p:cNvPr>
          <p:cNvSpPr/>
          <p:nvPr/>
        </p:nvSpPr>
        <p:spPr>
          <a:xfrm>
            <a:off x="6852793" y="2303936"/>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F4232530-0008-4184-BE60-44FCDAB23006}"/>
              </a:ext>
            </a:extLst>
          </p:cNvPr>
          <p:cNvSpPr/>
          <p:nvPr/>
        </p:nvSpPr>
        <p:spPr>
          <a:xfrm>
            <a:off x="7940399" y="258535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F4487DF-399D-42A2-975B-F84B46CBE791}"/>
              </a:ext>
            </a:extLst>
          </p:cNvPr>
          <p:cNvSpPr/>
          <p:nvPr/>
        </p:nvSpPr>
        <p:spPr>
          <a:xfrm>
            <a:off x="8198867" y="369436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D2D6D49-4A27-4BFD-B3F4-71171A5A7E7E}"/>
              </a:ext>
            </a:extLst>
          </p:cNvPr>
          <p:cNvSpPr/>
          <p:nvPr/>
        </p:nvSpPr>
        <p:spPr>
          <a:xfrm>
            <a:off x="7313527" y="2965683"/>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46D6E973-663F-432D-BC03-19E5FD91C3A8}"/>
              </a:ext>
            </a:extLst>
          </p:cNvPr>
          <p:cNvSpPr/>
          <p:nvPr/>
        </p:nvSpPr>
        <p:spPr>
          <a:xfrm>
            <a:off x="8754959" y="290359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EAF75152-1645-4C86-BDAA-7608CD7FC6BD}"/>
              </a:ext>
            </a:extLst>
          </p:cNvPr>
          <p:cNvSpPr/>
          <p:nvPr/>
        </p:nvSpPr>
        <p:spPr>
          <a:xfrm>
            <a:off x="7614755" y="225314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2681EE9-A18C-48E0-85E0-770E18DAF754}"/>
              </a:ext>
            </a:extLst>
          </p:cNvPr>
          <p:cNvSpPr/>
          <p:nvPr/>
        </p:nvSpPr>
        <p:spPr>
          <a:xfrm>
            <a:off x="8207163" y="2261613"/>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5B22D7C-76F6-406E-A952-D05BFFF72EA8}"/>
              </a:ext>
            </a:extLst>
          </p:cNvPr>
          <p:cNvSpPr/>
          <p:nvPr/>
        </p:nvSpPr>
        <p:spPr>
          <a:xfrm>
            <a:off x="6686973" y="270077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1798A9DE-7FDA-439F-B3BD-AA86484B7FA4}"/>
              </a:ext>
            </a:extLst>
          </p:cNvPr>
          <p:cNvSpPr/>
          <p:nvPr/>
        </p:nvSpPr>
        <p:spPr>
          <a:xfrm>
            <a:off x="7232030" y="235756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88FB699E-B659-4B84-9CD6-92E9C38E1BC0}"/>
              </a:ext>
            </a:extLst>
          </p:cNvPr>
          <p:cNvSpPr/>
          <p:nvPr/>
        </p:nvSpPr>
        <p:spPr>
          <a:xfrm>
            <a:off x="8448140" y="2617058"/>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745FBEC-44A0-43D4-B2F5-60F319E433B9}"/>
              </a:ext>
            </a:extLst>
          </p:cNvPr>
          <p:cNvSpPr/>
          <p:nvPr/>
        </p:nvSpPr>
        <p:spPr>
          <a:xfrm>
            <a:off x="7341145" y="192930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5D3E1AD2-5665-4A22-8C28-A3EB58B20FE1}"/>
              </a:ext>
            </a:extLst>
          </p:cNvPr>
          <p:cNvSpPr/>
          <p:nvPr/>
        </p:nvSpPr>
        <p:spPr>
          <a:xfrm>
            <a:off x="6491859" y="1677325"/>
            <a:ext cx="2995060" cy="2634319"/>
          </a:xfrm>
          <a:custGeom>
            <a:avLst/>
            <a:gdLst>
              <a:gd name="connsiteX0" fmla="*/ 23241 w 2995060"/>
              <a:gd name="connsiteY0" fmla="*/ 1408775 h 2634319"/>
              <a:gd name="connsiteX1" fmla="*/ 86741 w 2995060"/>
              <a:gd name="connsiteY1" fmla="*/ 468975 h 2634319"/>
              <a:gd name="connsiteX2" fmla="*/ 899541 w 2995060"/>
              <a:gd name="connsiteY2" fmla="*/ 24475 h 2634319"/>
              <a:gd name="connsiteX3" fmla="*/ 1737741 w 2995060"/>
              <a:gd name="connsiteY3" fmla="*/ 87975 h 2634319"/>
              <a:gd name="connsiteX4" fmla="*/ 2614041 w 2995060"/>
              <a:gd name="connsiteY4" fmla="*/ 341975 h 2634319"/>
              <a:gd name="connsiteX5" fmla="*/ 2995041 w 2995060"/>
              <a:gd name="connsiteY5" fmla="*/ 1383375 h 2634319"/>
              <a:gd name="connsiteX6" fmla="*/ 2601341 w 2995060"/>
              <a:gd name="connsiteY6" fmla="*/ 2018375 h 2634319"/>
              <a:gd name="connsiteX7" fmla="*/ 2258441 w 2995060"/>
              <a:gd name="connsiteY7" fmla="*/ 2526375 h 2634319"/>
              <a:gd name="connsiteX8" fmla="*/ 1521841 w 2995060"/>
              <a:gd name="connsiteY8" fmla="*/ 2602575 h 2634319"/>
              <a:gd name="connsiteX9" fmla="*/ 721741 w 2995060"/>
              <a:gd name="connsiteY9" fmla="*/ 2577175 h 2634319"/>
              <a:gd name="connsiteX10" fmla="*/ 391541 w 2995060"/>
              <a:gd name="connsiteY10" fmla="*/ 1967575 h 2634319"/>
              <a:gd name="connsiteX11" fmla="*/ 86741 w 2995060"/>
              <a:gd name="connsiteY11" fmla="*/ 1611975 h 2634319"/>
              <a:gd name="connsiteX12" fmla="*/ 23241 w 2995060"/>
              <a:gd name="connsiteY12" fmla="*/ 1408775 h 263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5060" h="2634319">
                <a:moveTo>
                  <a:pt x="23241" y="1408775"/>
                </a:moveTo>
                <a:cubicBezTo>
                  <a:pt x="23241" y="1218275"/>
                  <a:pt x="-59309" y="699692"/>
                  <a:pt x="86741" y="468975"/>
                </a:cubicBezTo>
                <a:cubicBezTo>
                  <a:pt x="232791" y="238258"/>
                  <a:pt x="624374" y="87975"/>
                  <a:pt x="899541" y="24475"/>
                </a:cubicBezTo>
                <a:cubicBezTo>
                  <a:pt x="1174708" y="-39025"/>
                  <a:pt x="1451991" y="35058"/>
                  <a:pt x="1737741" y="87975"/>
                </a:cubicBezTo>
                <a:cubicBezTo>
                  <a:pt x="2023491" y="140892"/>
                  <a:pt x="2404491" y="126075"/>
                  <a:pt x="2614041" y="341975"/>
                </a:cubicBezTo>
                <a:cubicBezTo>
                  <a:pt x="2823591" y="557875"/>
                  <a:pt x="2997158" y="1103975"/>
                  <a:pt x="2995041" y="1383375"/>
                </a:cubicBezTo>
                <a:cubicBezTo>
                  <a:pt x="2992924" y="1662775"/>
                  <a:pt x="2724108" y="1827875"/>
                  <a:pt x="2601341" y="2018375"/>
                </a:cubicBezTo>
                <a:cubicBezTo>
                  <a:pt x="2478574" y="2208875"/>
                  <a:pt x="2438358" y="2429008"/>
                  <a:pt x="2258441" y="2526375"/>
                </a:cubicBezTo>
                <a:cubicBezTo>
                  <a:pt x="2078524" y="2623742"/>
                  <a:pt x="1777958" y="2594108"/>
                  <a:pt x="1521841" y="2602575"/>
                </a:cubicBezTo>
                <a:cubicBezTo>
                  <a:pt x="1265724" y="2611042"/>
                  <a:pt x="910124" y="2683008"/>
                  <a:pt x="721741" y="2577175"/>
                </a:cubicBezTo>
                <a:cubicBezTo>
                  <a:pt x="533358" y="2471342"/>
                  <a:pt x="497374" y="2128442"/>
                  <a:pt x="391541" y="1967575"/>
                </a:cubicBezTo>
                <a:cubicBezTo>
                  <a:pt x="285708" y="1806708"/>
                  <a:pt x="146008" y="1705108"/>
                  <a:pt x="86741" y="1611975"/>
                </a:cubicBezTo>
                <a:cubicBezTo>
                  <a:pt x="27474" y="1518842"/>
                  <a:pt x="23241" y="1599275"/>
                  <a:pt x="23241" y="1408775"/>
                </a:cubicBezTo>
                <a:close/>
              </a:path>
            </a:pathLst>
          </a:custGeom>
          <a:noFill/>
          <a:ln w="1905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142302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500"/>
                                  </p:stCondLst>
                                  <p:childTnLst>
                                    <p:set>
                                      <p:cBhvr>
                                        <p:cTn id="6" dur="1" fill="hold">
                                          <p:stCondLst>
                                            <p:cond delay="0"/>
                                          </p:stCondLst>
                                        </p:cTn>
                                        <p:tgtEl>
                                          <p:spTgt spid="65">
                                            <p:bg/>
                                          </p:spTgt>
                                        </p:tgtEl>
                                        <p:attrNameLst>
                                          <p:attrName>style.visibility</p:attrName>
                                        </p:attrNameLst>
                                      </p:cBhvr>
                                      <p:to>
                                        <p:strVal val="visible"/>
                                      </p:to>
                                    </p:set>
                                    <p:animEffect transition="in" filter="wheel(1)">
                                      <p:cBhvr>
                                        <p:cTn id="7" dur="1000"/>
                                        <p:tgtEl>
                                          <p:spTgt spid="65">
                                            <p:bg/>
                                          </p:spTgt>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65">
                                            <p:txEl>
                                              <p:pRg st="0" end="0"/>
                                            </p:txEl>
                                          </p:spTgt>
                                        </p:tgtEl>
                                        <p:attrNameLst>
                                          <p:attrName>style.visibility</p:attrName>
                                        </p:attrNameLst>
                                      </p:cBhvr>
                                      <p:to>
                                        <p:strVal val="visible"/>
                                      </p:to>
                                    </p:set>
                                    <p:animEffect transition="in" filter="fade">
                                      <p:cBhvr>
                                        <p:cTn id="11" dur="10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Unsupervised Learning</a:t>
            </a:r>
          </a:p>
        </p:txBody>
      </p:sp>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9BB81B84-C2F6-492A-BD00-E4487CE92E65}"/>
              </a:ext>
            </a:extLst>
          </p:cNvPr>
          <p:cNvSpPr/>
          <p:nvPr/>
        </p:nvSpPr>
        <p:spPr>
          <a:xfrm>
            <a:off x="2999417" y="3067656"/>
            <a:ext cx="2614061" cy="2589618"/>
          </a:xfrm>
          <a:custGeom>
            <a:avLst/>
            <a:gdLst>
              <a:gd name="connsiteX0" fmla="*/ 472832 w 2614061"/>
              <a:gd name="connsiteY0" fmla="*/ 478733 h 2589618"/>
              <a:gd name="connsiteX1" fmla="*/ 1078313 w 2614061"/>
              <a:gd name="connsiteY1" fmla="*/ 21533 h 2589618"/>
              <a:gd name="connsiteX2" fmla="*/ 1572583 w 2614061"/>
              <a:gd name="connsiteY2" fmla="*/ 108030 h 2589618"/>
              <a:gd name="connsiteX3" fmla="*/ 1795005 w 2614061"/>
              <a:gd name="connsiteY3" fmla="*/ 404593 h 2589618"/>
              <a:gd name="connsiteX4" fmla="*/ 2128637 w 2614061"/>
              <a:gd name="connsiteY4" fmla="*/ 577587 h 2589618"/>
              <a:gd name="connsiteX5" fmla="*/ 2412842 w 2614061"/>
              <a:gd name="connsiteY5" fmla="*/ 849436 h 2589618"/>
              <a:gd name="connsiteX6" fmla="*/ 2511697 w 2614061"/>
              <a:gd name="connsiteY6" fmla="*/ 1121285 h 2589618"/>
              <a:gd name="connsiteX7" fmla="*/ 2610551 w 2614061"/>
              <a:gd name="connsiteY7" fmla="*/ 1430203 h 2589618"/>
              <a:gd name="connsiteX8" fmla="*/ 2573480 w 2614061"/>
              <a:gd name="connsiteY8" fmla="*/ 1788549 h 2589618"/>
              <a:gd name="connsiteX9" fmla="*/ 2400486 w 2614061"/>
              <a:gd name="connsiteY9" fmla="*/ 2035685 h 2589618"/>
              <a:gd name="connsiteX10" fmla="*/ 2140994 w 2614061"/>
              <a:gd name="connsiteY10" fmla="*/ 2258106 h 2589618"/>
              <a:gd name="connsiteX11" fmla="*/ 1720864 w 2614061"/>
              <a:gd name="connsiteY11" fmla="*/ 2431101 h 2589618"/>
              <a:gd name="connsiteX12" fmla="*/ 1300734 w 2614061"/>
              <a:gd name="connsiteY12" fmla="*/ 2554668 h 2589618"/>
              <a:gd name="connsiteX13" fmla="*/ 905318 w 2614061"/>
              <a:gd name="connsiteY13" fmla="*/ 2579382 h 2589618"/>
              <a:gd name="connsiteX14" fmla="*/ 608756 w 2614061"/>
              <a:gd name="connsiteY14" fmla="*/ 2406387 h 2589618"/>
              <a:gd name="connsiteX15" fmla="*/ 398691 w 2614061"/>
              <a:gd name="connsiteY15" fmla="*/ 2134539 h 2589618"/>
              <a:gd name="connsiteX16" fmla="*/ 200983 w 2614061"/>
              <a:gd name="connsiteY16" fmla="*/ 1998614 h 2589618"/>
              <a:gd name="connsiteX17" fmla="*/ 40345 w 2614061"/>
              <a:gd name="connsiteY17" fmla="*/ 1664982 h 2589618"/>
              <a:gd name="connsiteX18" fmla="*/ 3275 w 2614061"/>
              <a:gd name="connsiteY18" fmla="*/ 1232495 h 2589618"/>
              <a:gd name="connsiteX19" fmla="*/ 102129 w 2614061"/>
              <a:gd name="connsiteY19" fmla="*/ 948290 h 2589618"/>
              <a:gd name="connsiteX20" fmla="*/ 287480 w 2614061"/>
              <a:gd name="connsiteY20" fmla="*/ 688798 h 2589618"/>
              <a:gd name="connsiteX21" fmla="*/ 398691 w 2614061"/>
              <a:gd name="connsiteY21" fmla="*/ 577587 h 2589618"/>
              <a:gd name="connsiteX22" fmla="*/ 472832 w 2614061"/>
              <a:gd name="connsiteY22" fmla="*/ 478733 h 25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061" h="2589618">
                <a:moveTo>
                  <a:pt x="472832" y="478733"/>
                </a:moveTo>
                <a:cubicBezTo>
                  <a:pt x="586102" y="386057"/>
                  <a:pt x="895021" y="83317"/>
                  <a:pt x="1078313" y="21533"/>
                </a:cubicBezTo>
                <a:cubicBezTo>
                  <a:pt x="1261605" y="-40251"/>
                  <a:pt x="1453134" y="44187"/>
                  <a:pt x="1572583" y="108030"/>
                </a:cubicBezTo>
                <a:cubicBezTo>
                  <a:pt x="1692032" y="171873"/>
                  <a:pt x="1702329" y="326334"/>
                  <a:pt x="1795005" y="404593"/>
                </a:cubicBezTo>
                <a:cubicBezTo>
                  <a:pt x="1887681" y="482852"/>
                  <a:pt x="2025664" y="503447"/>
                  <a:pt x="2128637" y="577587"/>
                </a:cubicBezTo>
                <a:cubicBezTo>
                  <a:pt x="2231610" y="651727"/>
                  <a:pt x="2348999" y="758820"/>
                  <a:pt x="2412842" y="849436"/>
                </a:cubicBezTo>
                <a:cubicBezTo>
                  <a:pt x="2476685" y="940052"/>
                  <a:pt x="2478746" y="1024491"/>
                  <a:pt x="2511697" y="1121285"/>
                </a:cubicBezTo>
                <a:cubicBezTo>
                  <a:pt x="2544648" y="1218079"/>
                  <a:pt x="2600254" y="1318992"/>
                  <a:pt x="2610551" y="1430203"/>
                </a:cubicBezTo>
                <a:cubicBezTo>
                  <a:pt x="2620848" y="1541414"/>
                  <a:pt x="2608491" y="1687635"/>
                  <a:pt x="2573480" y="1788549"/>
                </a:cubicBezTo>
                <a:cubicBezTo>
                  <a:pt x="2538469" y="1889463"/>
                  <a:pt x="2472567" y="1957426"/>
                  <a:pt x="2400486" y="2035685"/>
                </a:cubicBezTo>
                <a:cubicBezTo>
                  <a:pt x="2328405" y="2113945"/>
                  <a:pt x="2254264" y="2192203"/>
                  <a:pt x="2140994" y="2258106"/>
                </a:cubicBezTo>
                <a:cubicBezTo>
                  <a:pt x="2027724" y="2324009"/>
                  <a:pt x="1860907" y="2381674"/>
                  <a:pt x="1720864" y="2431101"/>
                </a:cubicBezTo>
                <a:cubicBezTo>
                  <a:pt x="1580821" y="2480528"/>
                  <a:pt x="1436658" y="2529955"/>
                  <a:pt x="1300734" y="2554668"/>
                </a:cubicBezTo>
                <a:cubicBezTo>
                  <a:pt x="1164810" y="2579381"/>
                  <a:pt x="1020648" y="2604095"/>
                  <a:pt x="905318" y="2579382"/>
                </a:cubicBezTo>
                <a:cubicBezTo>
                  <a:pt x="789988" y="2554669"/>
                  <a:pt x="693194" y="2480527"/>
                  <a:pt x="608756" y="2406387"/>
                </a:cubicBezTo>
                <a:cubicBezTo>
                  <a:pt x="524318" y="2332247"/>
                  <a:pt x="466653" y="2202501"/>
                  <a:pt x="398691" y="2134539"/>
                </a:cubicBezTo>
                <a:cubicBezTo>
                  <a:pt x="330729" y="2066577"/>
                  <a:pt x="260707" y="2076873"/>
                  <a:pt x="200983" y="1998614"/>
                </a:cubicBezTo>
                <a:cubicBezTo>
                  <a:pt x="141259" y="1920355"/>
                  <a:pt x="73296" y="1792669"/>
                  <a:pt x="40345" y="1664982"/>
                </a:cubicBezTo>
                <a:cubicBezTo>
                  <a:pt x="7394" y="1537296"/>
                  <a:pt x="-7022" y="1351944"/>
                  <a:pt x="3275" y="1232495"/>
                </a:cubicBezTo>
                <a:cubicBezTo>
                  <a:pt x="13572" y="1113046"/>
                  <a:pt x="54762" y="1038906"/>
                  <a:pt x="102129" y="948290"/>
                </a:cubicBezTo>
                <a:cubicBezTo>
                  <a:pt x="149496" y="857674"/>
                  <a:pt x="238053" y="750582"/>
                  <a:pt x="287480" y="688798"/>
                </a:cubicBezTo>
                <a:cubicBezTo>
                  <a:pt x="336907" y="627014"/>
                  <a:pt x="373977" y="608479"/>
                  <a:pt x="398691" y="577587"/>
                </a:cubicBezTo>
                <a:cubicBezTo>
                  <a:pt x="423405" y="546695"/>
                  <a:pt x="359562" y="571409"/>
                  <a:pt x="472832" y="478733"/>
                </a:cubicBezTo>
                <a:close/>
              </a:path>
            </a:pathLst>
          </a:cu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49" name="Oval 48">
            <a:extLst>
              <a:ext uri="{FF2B5EF4-FFF2-40B4-BE49-F238E27FC236}">
                <a16:creationId xmlns:a16="http://schemas.microsoft.com/office/drawing/2014/main" id="{B0489EF6-9A27-4B8C-94B7-BE3BF877FDED}"/>
              </a:ext>
            </a:extLst>
          </p:cNvPr>
          <p:cNvSpPr/>
          <p:nvPr/>
        </p:nvSpPr>
        <p:spPr>
          <a:xfrm>
            <a:off x="3145499" y="2919387"/>
            <a:ext cx="275637" cy="275637"/>
          </a:xfrm>
          <a:prstGeom prst="ellipse">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2829E56-CA3C-4330-985F-F4DD29CF6E8E}"/>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2" name="TextBox 1">
                <a:extLst>
                  <a:ext uri="{FF2B5EF4-FFF2-40B4-BE49-F238E27FC236}">
                    <a16:creationId xmlns:a16="http://schemas.microsoft.com/office/drawing/2014/main" id="{C2829E56-CA3C-4330-985F-F4DD29CF6E8E}"/>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9D892BE-A7CA-4CDB-A1D7-48720A569ABF}"/>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66" name="TextBox 65">
                <a:extLst>
                  <a:ext uri="{FF2B5EF4-FFF2-40B4-BE49-F238E27FC236}">
                    <a16:creationId xmlns:a16="http://schemas.microsoft.com/office/drawing/2014/main" id="{A9D892BE-A7CA-4CDB-A1D7-48720A569ABF}"/>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
        <p:nvSpPr>
          <p:cNvPr id="67" name="Oval 66">
            <a:extLst>
              <a:ext uri="{FF2B5EF4-FFF2-40B4-BE49-F238E27FC236}">
                <a16:creationId xmlns:a16="http://schemas.microsoft.com/office/drawing/2014/main" id="{94375774-E4F7-400D-BF3B-67068B8AA7B9}"/>
              </a:ext>
            </a:extLst>
          </p:cNvPr>
          <p:cNvSpPr/>
          <p:nvPr/>
        </p:nvSpPr>
        <p:spPr>
          <a:xfrm>
            <a:off x="7982063" y="330795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3423D07-3B90-45B8-877D-41B5BAC66096}"/>
              </a:ext>
            </a:extLst>
          </p:cNvPr>
          <p:cNvSpPr/>
          <p:nvPr/>
        </p:nvSpPr>
        <p:spPr>
          <a:xfrm>
            <a:off x="7498995" y="263084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CB27BD1-3394-46BB-994B-6BE40B4C3A2C}"/>
              </a:ext>
            </a:extLst>
          </p:cNvPr>
          <p:cNvSpPr/>
          <p:nvPr/>
        </p:nvSpPr>
        <p:spPr>
          <a:xfrm>
            <a:off x="7599366" y="3762191"/>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8150971-5F5B-4E81-A893-B7DB9D95C8DB}"/>
              </a:ext>
            </a:extLst>
          </p:cNvPr>
          <p:cNvSpPr/>
          <p:nvPr/>
        </p:nvSpPr>
        <p:spPr>
          <a:xfrm>
            <a:off x="8504209" y="331126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C55C585-865B-4185-B80E-77986C964B95}"/>
              </a:ext>
            </a:extLst>
          </p:cNvPr>
          <p:cNvSpPr/>
          <p:nvPr/>
        </p:nvSpPr>
        <p:spPr>
          <a:xfrm>
            <a:off x="7015993" y="2827865"/>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BEBE058-4545-44F5-AFFC-C745D9DA9846}"/>
              </a:ext>
            </a:extLst>
          </p:cNvPr>
          <p:cNvSpPr/>
          <p:nvPr/>
        </p:nvSpPr>
        <p:spPr>
          <a:xfrm>
            <a:off x="7909122" y="1958298"/>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0D2CE973-9AD9-4F70-B151-1B8C7F3FD0DA}"/>
              </a:ext>
            </a:extLst>
          </p:cNvPr>
          <p:cNvSpPr/>
          <p:nvPr/>
        </p:nvSpPr>
        <p:spPr>
          <a:xfrm>
            <a:off x="7737185" y="300883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4ECEE48-1515-478D-8D5E-6D94E2803CA9}"/>
              </a:ext>
            </a:extLst>
          </p:cNvPr>
          <p:cNvSpPr/>
          <p:nvPr/>
        </p:nvSpPr>
        <p:spPr>
          <a:xfrm>
            <a:off x="7495394" y="335112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A9DBF9D-B09C-429C-B152-EC4B31507CF3}"/>
              </a:ext>
            </a:extLst>
          </p:cNvPr>
          <p:cNvSpPr/>
          <p:nvPr/>
        </p:nvSpPr>
        <p:spPr>
          <a:xfrm>
            <a:off x="8216966" y="2895845"/>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8632B7C0-34AA-420B-8E56-D3D1613F35A4}"/>
              </a:ext>
            </a:extLst>
          </p:cNvPr>
          <p:cNvSpPr/>
          <p:nvPr/>
        </p:nvSpPr>
        <p:spPr>
          <a:xfrm>
            <a:off x="6852793" y="2303936"/>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F09FFDC6-FDA0-49CF-A341-FFFC35389D14}"/>
              </a:ext>
            </a:extLst>
          </p:cNvPr>
          <p:cNvSpPr/>
          <p:nvPr/>
        </p:nvSpPr>
        <p:spPr>
          <a:xfrm>
            <a:off x="7940399" y="258535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1D144D8-C381-4C44-82C4-F6EAD326BAC0}"/>
              </a:ext>
            </a:extLst>
          </p:cNvPr>
          <p:cNvSpPr/>
          <p:nvPr/>
        </p:nvSpPr>
        <p:spPr>
          <a:xfrm>
            <a:off x="8198867" y="369436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013780BE-FAEE-406C-B49C-F8DA3BAB0939}"/>
              </a:ext>
            </a:extLst>
          </p:cNvPr>
          <p:cNvSpPr/>
          <p:nvPr/>
        </p:nvSpPr>
        <p:spPr>
          <a:xfrm>
            <a:off x="7313527" y="2965683"/>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1255F82-A89A-4601-BD4B-78431940B694}"/>
              </a:ext>
            </a:extLst>
          </p:cNvPr>
          <p:cNvSpPr/>
          <p:nvPr/>
        </p:nvSpPr>
        <p:spPr>
          <a:xfrm>
            <a:off x="8754959" y="290359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A0810C4-A991-4221-B5D2-D401BAE66D89}"/>
              </a:ext>
            </a:extLst>
          </p:cNvPr>
          <p:cNvSpPr/>
          <p:nvPr/>
        </p:nvSpPr>
        <p:spPr>
          <a:xfrm>
            <a:off x="7614755" y="225314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48D6049F-18D9-4FCC-A0F3-C00B70B73529}"/>
              </a:ext>
            </a:extLst>
          </p:cNvPr>
          <p:cNvSpPr/>
          <p:nvPr/>
        </p:nvSpPr>
        <p:spPr>
          <a:xfrm>
            <a:off x="8207163" y="2261613"/>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8AB76FC5-F66E-4722-BC8E-1FCE75BA0B9A}"/>
              </a:ext>
            </a:extLst>
          </p:cNvPr>
          <p:cNvSpPr/>
          <p:nvPr/>
        </p:nvSpPr>
        <p:spPr>
          <a:xfrm>
            <a:off x="6686973" y="270077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4F725BF-C66E-4564-ACC1-D115CBBA23A2}"/>
              </a:ext>
            </a:extLst>
          </p:cNvPr>
          <p:cNvSpPr/>
          <p:nvPr/>
        </p:nvSpPr>
        <p:spPr>
          <a:xfrm>
            <a:off x="7232030" y="235756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1571BD4-47AE-4A41-9BBA-28A0201CD3BB}"/>
              </a:ext>
            </a:extLst>
          </p:cNvPr>
          <p:cNvSpPr/>
          <p:nvPr/>
        </p:nvSpPr>
        <p:spPr>
          <a:xfrm>
            <a:off x="8448140" y="2617058"/>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72579DF-BA66-4210-B5FC-2785252ED1E7}"/>
              </a:ext>
            </a:extLst>
          </p:cNvPr>
          <p:cNvSpPr/>
          <p:nvPr/>
        </p:nvSpPr>
        <p:spPr>
          <a:xfrm>
            <a:off x="7341145" y="192930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0C269AA4-409E-4E13-A171-D4D6225DE21F}"/>
              </a:ext>
            </a:extLst>
          </p:cNvPr>
          <p:cNvSpPr/>
          <p:nvPr/>
        </p:nvSpPr>
        <p:spPr>
          <a:xfrm>
            <a:off x="6491859" y="1677325"/>
            <a:ext cx="2995060" cy="2634319"/>
          </a:xfrm>
          <a:custGeom>
            <a:avLst/>
            <a:gdLst>
              <a:gd name="connsiteX0" fmla="*/ 23241 w 2995060"/>
              <a:gd name="connsiteY0" fmla="*/ 1408775 h 2634319"/>
              <a:gd name="connsiteX1" fmla="*/ 86741 w 2995060"/>
              <a:gd name="connsiteY1" fmla="*/ 468975 h 2634319"/>
              <a:gd name="connsiteX2" fmla="*/ 899541 w 2995060"/>
              <a:gd name="connsiteY2" fmla="*/ 24475 h 2634319"/>
              <a:gd name="connsiteX3" fmla="*/ 1737741 w 2995060"/>
              <a:gd name="connsiteY3" fmla="*/ 87975 h 2634319"/>
              <a:gd name="connsiteX4" fmla="*/ 2614041 w 2995060"/>
              <a:gd name="connsiteY4" fmla="*/ 341975 h 2634319"/>
              <a:gd name="connsiteX5" fmla="*/ 2995041 w 2995060"/>
              <a:gd name="connsiteY5" fmla="*/ 1383375 h 2634319"/>
              <a:gd name="connsiteX6" fmla="*/ 2601341 w 2995060"/>
              <a:gd name="connsiteY6" fmla="*/ 2018375 h 2634319"/>
              <a:gd name="connsiteX7" fmla="*/ 2258441 w 2995060"/>
              <a:gd name="connsiteY7" fmla="*/ 2526375 h 2634319"/>
              <a:gd name="connsiteX8" fmla="*/ 1521841 w 2995060"/>
              <a:gd name="connsiteY8" fmla="*/ 2602575 h 2634319"/>
              <a:gd name="connsiteX9" fmla="*/ 721741 w 2995060"/>
              <a:gd name="connsiteY9" fmla="*/ 2577175 h 2634319"/>
              <a:gd name="connsiteX10" fmla="*/ 391541 w 2995060"/>
              <a:gd name="connsiteY10" fmla="*/ 1967575 h 2634319"/>
              <a:gd name="connsiteX11" fmla="*/ 86741 w 2995060"/>
              <a:gd name="connsiteY11" fmla="*/ 1611975 h 2634319"/>
              <a:gd name="connsiteX12" fmla="*/ 23241 w 2995060"/>
              <a:gd name="connsiteY12" fmla="*/ 1408775 h 263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5060" h="2634319">
                <a:moveTo>
                  <a:pt x="23241" y="1408775"/>
                </a:moveTo>
                <a:cubicBezTo>
                  <a:pt x="23241" y="1218275"/>
                  <a:pt x="-59309" y="699692"/>
                  <a:pt x="86741" y="468975"/>
                </a:cubicBezTo>
                <a:cubicBezTo>
                  <a:pt x="232791" y="238258"/>
                  <a:pt x="624374" y="87975"/>
                  <a:pt x="899541" y="24475"/>
                </a:cubicBezTo>
                <a:cubicBezTo>
                  <a:pt x="1174708" y="-39025"/>
                  <a:pt x="1451991" y="35058"/>
                  <a:pt x="1737741" y="87975"/>
                </a:cubicBezTo>
                <a:cubicBezTo>
                  <a:pt x="2023491" y="140892"/>
                  <a:pt x="2404491" y="126075"/>
                  <a:pt x="2614041" y="341975"/>
                </a:cubicBezTo>
                <a:cubicBezTo>
                  <a:pt x="2823591" y="557875"/>
                  <a:pt x="2997158" y="1103975"/>
                  <a:pt x="2995041" y="1383375"/>
                </a:cubicBezTo>
                <a:cubicBezTo>
                  <a:pt x="2992924" y="1662775"/>
                  <a:pt x="2724108" y="1827875"/>
                  <a:pt x="2601341" y="2018375"/>
                </a:cubicBezTo>
                <a:cubicBezTo>
                  <a:pt x="2478574" y="2208875"/>
                  <a:pt x="2438358" y="2429008"/>
                  <a:pt x="2258441" y="2526375"/>
                </a:cubicBezTo>
                <a:cubicBezTo>
                  <a:pt x="2078524" y="2623742"/>
                  <a:pt x="1777958" y="2594108"/>
                  <a:pt x="1521841" y="2602575"/>
                </a:cubicBezTo>
                <a:cubicBezTo>
                  <a:pt x="1265724" y="2611042"/>
                  <a:pt x="910124" y="2683008"/>
                  <a:pt x="721741" y="2577175"/>
                </a:cubicBezTo>
                <a:cubicBezTo>
                  <a:pt x="533358" y="2471342"/>
                  <a:pt x="497374" y="2128442"/>
                  <a:pt x="391541" y="1967575"/>
                </a:cubicBezTo>
                <a:cubicBezTo>
                  <a:pt x="285708" y="1806708"/>
                  <a:pt x="146008" y="1705108"/>
                  <a:pt x="86741" y="1611975"/>
                </a:cubicBezTo>
                <a:cubicBezTo>
                  <a:pt x="27474" y="1518842"/>
                  <a:pt x="23241" y="1599275"/>
                  <a:pt x="23241" y="1408775"/>
                </a:cubicBezTo>
                <a:close/>
              </a:path>
            </a:pathLst>
          </a:custGeom>
          <a:noFill/>
          <a:ln w="1905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68497953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6" name="TextBox 15">
            <a:extLst>
              <a:ext uri="{FF2B5EF4-FFF2-40B4-BE49-F238E27FC236}">
                <a16:creationId xmlns:a16="http://schemas.microsoft.com/office/drawing/2014/main" id="{AC376F1B-CDEB-4C02-BBA3-AC7F9944BE74}"/>
              </a:ext>
            </a:extLst>
          </p:cNvPr>
          <p:cNvSpPr txBox="1"/>
          <p:nvPr/>
        </p:nvSpPr>
        <p:spPr>
          <a:xfrm>
            <a:off x="1031008" y="2863460"/>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K-Means Algorithm</a:t>
            </a:r>
          </a:p>
        </p:txBody>
      </p:sp>
    </p:spTree>
    <p:extLst>
      <p:ext uri="{BB962C8B-B14F-4D97-AF65-F5344CB8AC3E}">
        <p14:creationId xmlns:p14="http://schemas.microsoft.com/office/powerpoint/2010/main" val="126100632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6" name="TextBox 15">
            <a:extLst>
              <a:ext uri="{FF2B5EF4-FFF2-40B4-BE49-F238E27FC236}">
                <a16:creationId xmlns:a16="http://schemas.microsoft.com/office/drawing/2014/main" id="{AC376F1B-CDEB-4C02-BBA3-AC7F9944BE74}"/>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p:sp>
        <p:nvSpPr>
          <p:cNvPr id="5" name="TextBox 4">
            <a:extLst>
              <a:ext uri="{FF2B5EF4-FFF2-40B4-BE49-F238E27FC236}">
                <a16:creationId xmlns:a16="http://schemas.microsoft.com/office/drawing/2014/main" id="{2BECCACF-2BD3-4A06-AC77-5F07ABB2213F}"/>
              </a:ext>
            </a:extLst>
          </p:cNvPr>
          <p:cNvSpPr txBox="1"/>
          <p:nvPr/>
        </p:nvSpPr>
        <p:spPr>
          <a:xfrm>
            <a:off x="827238" y="1720840"/>
            <a:ext cx="10537521" cy="3416320"/>
          </a:xfrm>
          <a:prstGeom prst="rect">
            <a:avLst/>
          </a:prstGeom>
          <a:noFill/>
        </p:spPr>
        <p:txBody>
          <a:bodyPr wrap="square">
            <a:spAutoFit/>
          </a:bodyPr>
          <a:lstStyle/>
          <a:p>
            <a:pPr lvl="1" indent="-457200">
              <a:buFont typeface="Arial" panose="020B0604020202020204" pitchFamily="34" charset="0"/>
              <a:buChar char="•"/>
            </a:pPr>
            <a:r>
              <a:rPr lang="en-US" sz="3600" b="1" u="sng" dirty="0">
                <a:solidFill>
                  <a:srgbClr val="D4D4D4"/>
                </a:solidFill>
                <a:latin typeface="Consolas" panose="020B0609020204030204" pitchFamily="49" charset="0"/>
              </a:rPr>
              <a:t>K-Means</a:t>
            </a:r>
            <a:r>
              <a:rPr lang="en-US" sz="3600" b="1" dirty="0">
                <a:solidFill>
                  <a:srgbClr val="D4D4D4"/>
                </a:solidFill>
                <a:latin typeface="Consolas" panose="020B0609020204030204" pitchFamily="49" charset="0"/>
              </a:rPr>
              <a:t> is an unsupervised learning technique for </a:t>
            </a:r>
            <a:r>
              <a:rPr lang="en-US" sz="3600" b="1" u="sng" dirty="0">
                <a:solidFill>
                  <a:srgbClr val="D4D4D4"/>
                </a:solidFill>
                <a:latin typeface="Consolas" panose="020B0609020204030204" pitchFamily="49" charset="0"/>
              </a:rPr>
              <a:t>grouping</a:t>
            </a:r>
            <a:r>
              <a:rPr lang="en-US" sz="3600" b="1" dirty="0">
                <a:solidFill>
                  <a:srgbClr val="D4D4D4"/>
                </a:solidFill>
                <a:latin typeface="Consolas" panose="020B0609020204030204" pitchFamily="49" charset="0"/>
              </a:rPr>
              <a:t> similar objects together.</a:t>
            </a:r>
          </a:p>
          <a:p>
            <a:pPr lvl="1" indent="-457200">
              <a:buFont typeface="Arial" panose="020B0604020202020204" pitchFamily="34" charset="0"/>
              <a:buChar char="•"/>
            </a:pPr>
            <a:r>
              <a:rPr lang="en-US" sz="3600" b="1" u="sng" dirty="0">
                <a:solidFill>
                  <a:srgbClr val="D4D4D4"/>
                </a:solidFill>
                <a:latin typeface="Consolas" panose="020B0609020204030204" pitchFamily="49" charset="0"/>
              </a:rPr>
              <a:t>K-Means</a:t>
            </a:r>
            <a:r>
              <a:rPr lang="en-US" sz="3600" b="1" dirty="0">
                <a:solidFill>
                  <a:srgbClr val="D4D4D4"/>
                </a:solidFill>
                <a:latin typeface="Consolas" panose="020B0609020204030204" pitchFamily="49" charset="0"/>
              </a:rPr>
              <a:t> can be used for a variety of tasks, such as market segmentation, DNA analysis, image compression, …etc.</a:t>
            </a:r>
          </a:p>
        </p:txBody>
      </p:sp>
    </p:spTree>
    <p:extLst>
      <p:ext uri="{BB962C8B-B14F-4D97-AF65-F5344CB8AC3E}">
        <p14:creationId xmlns:p14="http://schemas.microsoft.com/office/powerpoint/2010/main" val="35292513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6" name="TextBox 15">
            <a:extLst>
              <a:ext uri="{FF2B5EF4-FFF2-40B4-BE49-F238E27FC236}">
                <a16:creationId xmlns:a16="http://schemas.microsoft.com/office/drawing/2014/main" id="{AC376F1B-CDEB-4C02-BBA3-AC7F9944BE74}"/>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p:pic>
        <p:nvPicPr>
          <p:cNvPr id="6" name="Picture 3">
            <a:extLst>
              <a:ext uri="{FF2B5EF4-FFF2-40B4-BE49-F238E27FC236}">
                <a16:creationId xmlns:a16="http://schemas.microsoft.com/office/drawing/2014/main" id="{44315E72-0978-48D8-B6F4-4568736BE4EB}"/>
              </a:ext>
              <a:ext uri="{C183D7F6-B498-43B3-948B-1728B52AA6E4}">
                <adec:decorative xmlns:adec="http://schemas.microsoft.com/office/drawing/2017/decorative" val="1"/>
              </a:ext>
            </a:extLst>
          </p:cNvPr>
          <p:cNvPicPr>
            <a:picLocks noChangeAspect="1" noChangeArrowheads="1"/>
          </p:cNvPicPr>
          <p:nvPr/>
        </p:nvPicPr>
        <p:blipFill>
          <a:blip r:embed="rId4">
            <a:alphaModFix/>
            <a:extLst>
              <a:ext uri="{BEBA8EAE-BF5A-486C-A8C5-ECC9F3942E4B}">
                <a14:imgProps xmlns:a14="http://schemas.microsoft.com/office/drawing/2010/main">
                  <a14:imgLayer r:embed="rId5">
                    <a14:imgEffect>
                      <a14:backgroundRemoval t="3143" b="93571" l="9947" r="89947">
                        <a14:foregroundMark x1="19679" y1="49000" x2="19679" y2="49000"/>
                        <a14:foregroundMark x1="26845" y1="55857" x2="26845" y2="55857"/>
                        <a14:foregroundMark x1="23102" y1="58286" x2="23102" y2="58286"/>
                        <a14:foregroundMark x1="33262" y1="63429" x2="33262" y2="63429"/>
                        <a14:foregroundMark x1="32941" y1="68143" x2="32941" y2="68143"/>
                        <a14:foregroundMark x1="34652" y1="73000" x2="34652" y2="73000"/>
                        <a14:foregroundMark x1="42246" y1="90143" x2="42246" y2="90143"/>
                        <a14:foregroundMark x1="29626" y1="89429" x2="29626" y2="89429"/>
                        <a14:foregroundMark x1="25134" y1="89000" x2="25134" y2="89000"/>
                        <a14:foregroundMark x1="21176" y1="93857" x2="21176" y2="93857"/>
                        <a14:foregroundMark x1="15936" y1="82714" x2="15936" y2="82714"/>
                        <a14:foregroundMark x1="24920" y1="76714" x2="24920" y2="76714"/>
                        <a14:foregroundMark x1="40321" y1="70714" x2="40321" y2="70714"/>
                        <a14:foregroundMark x1="43636" y1="65286" x2="43636" y2="65286"/>
                        <a14:foregroundMark x1="40321" y1="60714" x2="40321" y2="60714"/>
                        <a14:foregroundMark x1="62995" y1="47429" x2="62995" y2="47429"/>
                        <a14:foregroundMark x1="55294" y1="46286" x2="55294" y2="46286"/>
                        <a14:foregroundMark x1="59251" y1="38143" x2="59251" y2="38143"/>
                        <a14:foregroundMark x1="61711" y1="33286" x2="61711" y2="33286"/>
                        <a14:foregroundMark x1="81070" y1="33714" x2="81070" y2="33714"/>
                        <a14:foregroundMark x1="86417" y1="30000" x2="86417" y2="30000"/>
                        <a14:foregroundMark x1="66203" y1="23000" x2="66203" y2="23000"/>
                        <a14:foregroundMark x1="61390" y1="21857" x2="61390" y2="21857"/>
                        <a14:foregroundMark x1="48770" y1="32143" x2="48770" y2="32143"/>
                        <a14:foregroundMark x1="48984" y1="26857" x2="48984" y2="26857"/>
                        <a14:foregroundMark x1="49626" y1="23143" x2="49626" y2="23143"/>
                        <a14:foregroundMark x1="49519" y1="15714" x2="49519" y2="15714"/>
                        <a14:foregroundMark x1="48770" y1="8714" x2="48770" y2="8714"/>
                        <a14:foregroundMark x1="41925" y1="14857" x2="41925" y2="14857"/>
                        <a14:foregroundMark x1="61818" y1="3143" x2="61818" y2="3143"/>
                      </a14:backgroundRemoval>
                    </a14:imgEffect>
                    <a14:imgEffect>
                      <a14:sharpenSoften amount="2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386479" y="1271310"/>
            <a:ext cx="7419042" cy="5554982"/>
          </a:xfrm>
          <a:prstGeom prst="rect">
            <a:avLst/>
          </a:prstGeom>
          <a:noFill/>
          <a:ln>
            <a:noFill/>
          </a:ln>
          <a:extLst>
            <a:ext uri="{909E8E84-426E-40dd-AFC4-6F175D3DCCD1}">
              <a14:hiddenFill xmlns=""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21FB58F-F02C-41E5-9E70-17C023B71395}"/>
              </a:ext>
            </a:extLst>
          </p:cNvPr>
          <p:cNvCxnSpPr>
            <a:cxnSpLocks/>
          </p:cNvCxnSpPr>
          <p:nvPr/>
        </p:nvCxnSpPr>
        <p:spPr>
          <a:xfrm flipV="1">
            <a:off x="2795228" y="1320324"/>
            <a:ext cx="0" cy="5345469"/>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7E7CFF-A554-417D-98C1-03E18A7A587D}"/>
              </a:ext>
            </a:extLst>
          </p:cNvPr>
          <p:cNvCxnSpPr>
            <a:cxnSpLocks/>
          </p:cNvCxnSpPr>
          <p:nvPr/>
        </p:nvCxnSpPr>
        <p:spPr>
          <a:xfrm>
            <a:off x="2795228" y="6665793"/>
            <a:ext cx="7190157"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7217C326-616A-4352-97F4-0F11EEF2FC29}"/>
                  </a:ext>
                </a:extLst>
              </p:cNvPr>
              <p:cNvSpPr/>
              <p:nvPr/>
            </p:nvSpPr>
            <p:spPr>
              <a:xfrm>
                <a:off x="9246738" y="1878900"/>
                <a:ext cx="1914252" cy="47285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nchorCtr="1"/>
              <a:lstStyle/>
              <a:p>
                <a:pPr algn="ctr"/>
                <a:r>
                  <a:rPr lang="en-US" sz="2400" b="1" dirty="0"/>
                  <a:t>Let </a:t>
                </a:r>
                <a14:m>
                  <m:oMath xmlns:m="http://schemas.openxmlformats.org/officeDocument/2006/math">
                    <m:r>
                      <a:rPr lang="en-US" sz="2400" b="1" i="1" dirty="0" smtClean="0">
                        <a:latin typeface="Cambria Math" panose="02040503050406030204" pitchFamily="18" charset="0"/>
                      </a:rPr>
                      <m:t>𝑲</m:t>
                    </m:r>
                    <m:r>
                      <a:rPr lang="en-US" sz="2400" b="1" i="1" dirty="0" smtClean="0">
                        <a:latin typeface="Cambria Math" panose="02040503050406030204" pitchFamily="18" charset="0"/>
                      </a:rPr>
                      <m:t> = </m:t>
                    </m:r>
                    <m:r>
                      <a:rPr lang="en-US" sz="2400" b="1" i="1" dirty="0" smtClean="0">
                        <a:latin typeface="Cambria Math" panose="02040503050406030204" pitchFamily="18" charset="0"/>
                      </a:rPr>
                      <m:t>𝟐</m:t>
                    </m:r>
                  </m:oMath>
                </a14:m>
                <a:endParaRPr lang="ar-EG" sz="2400" b="1" dirty="0"/>
              </a:p>
            </p:txBody>
          </p:sp>
        </mc:Choice>
        <mc:Fallback xmlns="">
          <p:sp>
            <p:nvSpPr>
              <p:cNvPr id="19" name="Rectangle: Rounded Corners 18">
                <a:extLst>
                  <a:ext uri="{FF2B5EF4-FFF2-40B4-BE49-F238E27FC236}">
                    <a16:creationId xmlns:a16="http://schemas.microsoft.com/office/drawing/2014/main" id="{7217C326-616A-4352-97F4-0F11EEF2FC29}"/>
                  </a:ext>
                </a:extLst>
              </p:cNvPr>
              <p:cNvSpPr>
                <a:spLocks noRot="1" noChangeAspect="1" noMove="1" noResize="1" noEditPoints="1" noAdjustHandles="1" noChangeArrowheads="1" noChangeShapeType="1" noTextEdit="1"/>
              </p:cNvSpPr>
              <p:nvPr/>
            </p:nvSpPr>
            <p:spPr>
              <a:xfrm>
                <a:off x="9246738" y="1878900"/>
                <a:ext cx="1914252" cy="472852"/>
              </a:xfrm>
              <a:prstGeom prst="roundRect">
                <a:avLst/>
              </a:prstGeom>
              <a:blipFill>
                <a:blip r:embed="rId6"/>
                <a:stretch>
                  <a:fillRect t="-6173" b="-24691"/>
                </a:stretch>
              </a:blipFill>
              <a:ln w="19050">
                <a:solidFill>
                  <a:schemeClr val="accent4"/>
                </a:solidFill>
              </a:ln>
            </p:spPr>
            <p:txBody>
              <a:bodyPr/>
              <a:lstStyle/>
              <a:p>
                <a:r>
                  <a:rPr lang="ar-EG">
                    <a:noFill/>
                  </a:rPr>
                  <a:t> </a:t>
                </a:r>
              </a:p>
            </p:txBody>
          </p:sp>
        </mc:Fallback>
      </mc:AlternateContent>
    </p:spTree>
    <p:extLst>
      <p:ext uri="{BB962C8B-B14F-4D97-AF65-F5344CB8AC3E}">
        <p14:creationId xmlns:p14="http://schemas.microsoft.com/office/powerpoint/2010/main" val="156418554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wheel(1)">
                                      <p:cBhvr>
                                        <p:cTn id="7" dur="500"/>
                                        <p:tgtEl>
                                          <p:spTgt spid="19">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pic>
        <p:nvPicPr>
          <p:cNvPr id="6" name="Picture 3">
            <a:extLst>
              <a:ext uri="{FF2B5EF4-FFF2-40B4-BE49-F238E27FC236}">
                <a16:creationId xmlns:a16="http://schemas.microsoft.com/office/drawing/2014/main" id="{44315E72-0978-48D8-B6F4-4568736BE4EB}"/>
              </a:ext>
              <a:ext uri="{C183D7F6-B498-43B3-948B-1728B52AA6E4}">
                <adec:decorative xmlns:adec="http://schemas.microsoft.com/office/drawing/2017/decorative" val="1"/>
              </a:ext>
            </a:extLst>
          </p:cNvPr>
          <p:cNvPicPr>
            <a:picLocks noChangeAspect="1" noChangeArrowheads="1"/>
          </p:cNvPicPr>
          <p:nvPr/>
        </p:nvPicPr>
        <p:blipFill>
          <a:blip r:embed="rId4">
            <a:alphaModFix/>
            <a:extLst>
              <a:ext uri="{BEBA8EAE-BF5A-486C-A8C5-ECC9F3942E4B}">
                <a14:imgProps xmlns:a14="http://schemas.microsoft.com/office/drawing/2010/main">
                  <a14:imgLayer r:embed="rId5">
                    <a14:imgEffect>
                      <a14:backgroundRemoval t="3143" b="93571" l="9947" r="89947">
                        <a14:foregroundMark x1="19679" y1="49000" x2="19679" y2="49000"/>
                        <a14:foregroundMark x1="26845" y1="55857" x2="26845" y2="55857"/>
                        <a14:foregroundMark x1="23102" y1="58286" x2="23102" y2="58286"/>
                        <a14:foregroundMark x1="33262" y1="63429" x2="33262" y2="63429"/>
                        <a14:foregroundMark x1="32941" y1="68143" x2="32941" y2="68143"/>
                        <a14:foregroundMark x1="34652" y1="73000" x2="34652" y2="73000"/>
                        <a14:foregroundMark x1="42246" y1="90143" x2="42246" y2="90143"/>
                        <a14:foregroundMark x1="29626" y1="89429" x2="29626" y2="89429"/>
                        <a14:foregroundMark x1="25134" y1="89000" x2="25134" y2="89000"/>
                        <a14:foregroundMark x1="21176" y1="93857" x2="21176" y2="93857"/>
                        <a14:foregroundMark x1="15936" y1="82714" x2="15936" y2="82714"/>
                        <a14:foregroundMark x1="24920" y1="76714" x2="24920" y2="76714"/>
                        <a14:foregroundMark x1="40321" y1="70714" x2="40321" y2="70714"/>
                        <a14:foregroundMark x1="43636" y1="65286" x2="43636" y2="65286"/>
                        <a14:foregroundMark x1="40321" y1="60714" x2="40321" y2="60714"/>
                        <a14:foregroundMark x1="62995" y1="47429" x2="62995" y2="47429"/>
                        <a14:foregroundMark x1="55294" y1="46286" x2="55294" y2="46286"/>
                        <a14:foregroundMark x1="59251" y1="38143" x2="59251" y2="38143"/>
                        <a14:foregroundMark x1="61711" y1="33286" x2="61711" y2="33286"/>
                        <a14:foregroundMark x1="81070" y1="33714" x2="81070" y2="33714"/>
                        <a14:foregroundMark x1="86417" y1="30000" x2="86417" y2="30000"/>
                        <a14:foregroundMark x1="66203" y1="23000" x2="66203" y2="23000"/>
                        <a14:foregroundMark x1="61390" y1="21857" x2="61390" y2="21857"/>
                        <a14:foregroundMark x1="48770" y1="32143" x2="48770" y2="32143"/>
                        <a14:foregroundMark x1="48984" y1="26857" x2="48984" y2="26857"/>
                        <a14:foregroundMark x1="49626" y1="23143" x2="49626" y2="23143"/>
                        <a14:foregroundMark x1="49519" y1="15714" x2="49519" y2="15714"/>
                        <a14:foregroundMark x1="48770" y1="8714" x2="48770" y2="8714"/>
                        <a14:foregroundMark x1="41925" y1="14857" x2="41925" y2="14857"/>
                        <a14:foregroundMark x1="61818" y1="3143" x2="61818" y2="3143"/>
                      </a14:backgroundRemoval>
                    </a14:imgEffect>
                    <a14:imgEffect>
                      <a14:sharpenSoften amount="2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397507" y="1271311"/>
            <a:ext cx="7419042" cy="5554982"/>
          </a:xfrm>
          <a:prstGeom prst="rect">
            <a:avLst/>
          </a:prstGeom>
          <a:noFill/>
          <a:ln>
            <a:noFill/>
          </a:ln>
          <a:extLst>
            <a:ext uri="{909E8E84-426E-40dd-AFC4-6F175D3DCCD1}">
              <a14:hiddenFill xmlns=""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21FB58F-F02C-41E5-9E70-17C023B71395}"/>
              </a:ext>
            </a:extLst>
          </p:cNvPr>
          <p:cNvCxnSpPr>
            <a:cxnSpLocks/>
          </p:cNvCxnSpPr>
          <p:nvPr/>
        </p:nvCxnSpPr>
        <p:spPr>
          <a:xfrm flipV="1">
            <a:off x="2795228" y="1320324"/>
            <a:ext cx="0" cy="5345469"/>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7E7CFF-A554-417D-98C1-03E18A7A587D}"/>
              </a:ext>
            </a:extLst>
          </p:cNvPr>
          <p:cNvCxnSpPr>
            <a:cxnSpLocks/>
          </p:cNvCxnSpPr>
          <p:nvPr/>
        </p:nvCxnSpPr>
        <p:spPr>
          <a:xfrm>
            <a:off x="2795228" y="6665793"/>
            <a:ext cx="7190157"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Cross 14">
            <a:extLst>
              <a:ext uri="{FF2B5EF4-FFF2-40B4-BE49-F238E27FC236}">
                <a16:creationId xmlns:a16="http://schemas.microsoft.com/office/drawing/2014/main" id="{92612C11-FC56-4D88-ABCF-4C1605B60D0C}"/>
              </a:ext>
            </a:extLst>
          </p:cNvPr>
          <p:cNvSpPr/>
          <p:nvPr/>
        </p:nvSpPr>
        <p:spPr>
          <a:xfrm rot="2734294" flipH="1" flipV="1">
            <a:off x="4513096" y="2922587"/>
            <a:ext cx="237182" cy="232496"/>
          </a:xfrm>
          <a:prstGeom prst="plus">
            <a:avLst>
              <a:gd name="adj" fmla="val 46579"/>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C837F26D-3102-4423-B2E5-76E0CACD0677}"/>
              </a:ext>
            </a:extLst>
          </p:cNvPr>
          <p:cNvSpPr/>
          <p:nvPr/>
        </p:nvSpPr>
        <p:spPr>
          <a:xfrm rot="2734294" flipH="1" flipV="1">
            <a:off x="6976590" y="4820104"/>
            <a:ext cx="237182" cy="232496"/>
          </a:xfrm>
          <a:prstGeom prst="plus">
            <a:avLst>
              <a:gd name="adj" fmla="val 46579"/>
            </a:avLst>
          </a:prstGeom>
          <a:solidFill>
            <a:srgbClr val="0000CC"/>
          </a:solidFill>
          <a:ln w="2540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18" name="Rectangle: Rounded Corners 17">
            <a:extLst>
              <a:ext uri="{FF2B5EF4-FFF2-40B4-BE49-F238E27FC236}">
                <a16:creationId xmlns:a16="http://schemas.microsoft.com/office/drawing/2014/main" id="{D6C49393-899E-48E4-BF11-F003604C9DD6}"/>
              </a:ext>
            </a:extLst>
          </p:cNvPr>
          <p:cNvSpPr/>
          <p:nvPr/>
        </p:nvSpPr>
        <p:spPr>
          <a:xfrm>
            <a:off x="4323936" y="2787907"/>
            <a:ext cx="615501" cy="50185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9" name="Rectangle: Rounded Corners 18">
            <a:extLst>
              <a:ext uri="{FF2B5EF4-FFF2-40B4-BE49-F238E27FC236}">
                <a16:creationId xmlns:a16="http://schemas.microsoft.com/office/drawing/2014/main" id="{781AE163-E158-4837-8BFB-BDB6B413D130}"/>
              </a:ext>
            </a:extLst>
          </p:cNvPr>
          <p:cNvSpPr/>
          <p:nvPr/>
        </p:nvSpPr>
        <p:spPr>
          <a:xfrm>
            <a:off x="117928" y="4493145"/>
            <a:ext cx="2462425" cy="107554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Cluster Centroid</a:t>
            </a:r>
            <a:endParaRPr lang="ar-EG" sz="3200" b="1" dirty="0"/>
          </a:p>
        </p:txBody>
      </p:sp>
      <p:cxnSp>
        <p:nvCxnSpPr>
          <p:cNvPr id="20" name="Connector: Curved 19">
            <a:extLst>
              <a:ext uri="{FF2B5EF4-FFF2-40B4-BE49-F238E27FC236}">
                <a16:creationId xmlns:a16="http://schemas.microsoft.com/office/drawing/2014/main" id="{74CCA5F7-0C1C-4D8D-8EF1-B6218F1CAD49}"/>
              </a:ext>
            </a:extLst>
          </p:cNvPr>
          <p:cNvCxnSpPr>
            <a:cxnSpLocks/>
            <a:stCxn id="18" idx="1"/>
            <a:endCxn id="19" idx="0"/>
          </p:cNvCxnSpPr>
          <p:nvPr/>
        </p:nvCxnSpPr>
        <p:spPr>
          <a:xfrm rot="10800000" flipV="1">
            <a:off x="1349142" y="3038835"/>
            <a:ext cx="2974795" cy="1454310"/>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BF91B4A-C69B-4162-A00E-132B848CAA88}"/>
              </a:ext>
            </a:extLst>
          </p:cNvPr>
          <p:cNvSpPr/>
          <p:nvPr/>
        </p:nvSpPr>
        <p:spPr>
          <a:xfrm>
            <a:off x="6792911" y="4687438"/>
            <a:ext cx="615501" cy="501855"/>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22" name="Connector: Curved 21">
            <a:extLst>
              <a:ext uri="{FF2B5EF4-FFF2-40B4-BE49-F238E27FC236}">
                <a16:creationId xmlns:a16="http://schemas.microsoft.com/office/drawing/2014/main" id="{BB009D26-94C4-46CD-AAAE-D939E2F607E1}"/>
              </a:ext>
            </a:extLst>
          </p:cNvPr>
          <p:cNvCxnSpPr>
            <a:cxnSpLocks/>
            <a:stCxn id="21" idx="0"/>
            <a:endCxn id="19" idx="0"/>
          </p:cNvCxnSpPr>
          <p:nvPr/>
        </p:nvCxnSpPr>
        <p:spPr>
          <a:xfrm rot="16200000" flipV="1">
            <a:off x="4127756" y="1714531"/>
            <a:ext cx="194293" cy="5751521"/>
          </a:xfrm>
          <a:prstGeom prst="curvedConnector3">
            <a:avLst>
              <a:gd name="adj1" fmla="val 543959"/>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317B062-D27F-4F22-86C2-8AAE3965502B}"/>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p:spTree>
    <p:extLst>
      <p:ext uri="{BB962C8B-B14F-4D97-AF65-F5344CB8AC3E}">
        <p14:creationId xmlns:p14="http://schemas.microsoft.com/office/powerpoint/2010/main" val="34130801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500"/>
                                        <p:tgtEl>
                                          <p:spTgt spid="1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up)">
                                      <p:cBhvr>
                                        <p:cTn id="14" dur="500"/>
                                        <p:tgtEl>
                                          <p:spTgt spid="20"/>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19">
                                            <p:bg/>
                                          </p:spTgt>
                                        </p:tgtEl>
                                        <p:attrNameLst>
                                          <p:attrName>style.visibility</p:attrName>
                                        </p:attrNameLst>
                                      </p:cBhvr>
                                      <p:to>
                                        <p:strVal val="visible"/>
                                      </p:to>
                                    </p:set>
                                    <p:animEffect transition="in" filter="wheel(1)">
                                      <p:cBhvr>
                                        <p:cTn id="21" dur="500"/>
                                        <p:tgtEl>
                                          <p:spTgt spid="19">
                                            <p:bg/>
                                          </p:spTgt>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fade">
                                      <p:cBhvr>
                                        <p:cTn id="2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uiExpand="1" build="p"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pic>
        <p:nvPicPr>
          <p:cNvPr id="6" name="Picture 3">
            <a:extLst>
              <a:ext uri="{FF2B5EF4-FFF2-40B4-BE49-F238E27FC236}">
                <a16:creationId xmlns:a16="http://schemas.microsoft.com/office/drawing/2014/main" id="{44315E72-0978-48D8-B6F4-4568736BE4EB}"/>
              </a:ext>
              <a:ext uri="{C183D7F6-B498-43B3-948B-1728B52AA6E4}">
                <adec:decorative xmlns:adec="http://schemas.microsoft.com/office/drawing/2017/decorative" val="1"/>
              </a:ext>
            </a:extLst>
          </p:cNvPr>
          <p:cNvPicPr>
            <a:picLocks noChangeAspect="1" noChangeArrowheads="1"/>
          </p:cNvPicPr>
          <p:nvPr/>
        </p:nvPicPr>
        <p:blipFill>
          <a:blip r:embed="rId4">
            <a:alphaModFix/>
            <a:extLst>
              <a:ext uri="{BEBA8EAE-BF5A-486C-A8C5-ECC9F3942E4B}">
                <a14:imgProps xmlns:a14="http://schemas.microsoft.com/office/drawing/2010/main">
                  <a14:imgLayer r:embed="rId5">
                    <a14:imgEffect>
                      <a14:backgroundRemoval t="3143" b="93571" l="9947" r="89947">
                        <a14:foregroundMark x1="19679" y1="49000" x2="19679" y2="49000"/>
                        <a14:foregroundMark x1="26845" y1="55857" x2="26845" y2="55857"/>
                        <a14:foregroundMark x1="23102" y1="58286" x2="23102" y2="58286"/>
                        <a14:foregroundMark x1="33262" y1="63429" x2="33262" y2="63429"/>
                        <a14:foregroundMark x1="32941" y1="68143" x2="32941" y2="68143"/>
                        <a14:foregroundMark x1="34652" y1="73000" x2="34652" y2="73000"/>
                        <a14:foregroundMark x1="42246" y1="90143" x2="42246" y2="90143"/>
                        <a14:foregroundMark x1="29626" y1="89429" x2="29626" y2="89429"/>
                        <a14:foregroundMark x1="25134" y1="89000" x2="25134" y2="89000"/>
                        <a14:foregroundMark x1="21176" y1="93857" x2="21176" y2="93857"/>
                        <a14:foregroundMark x1="15936" y1="82714" x2="15936" y2="82714"/>
                        <a14:foregroundMark x1="24920" y1="76714" x2="24920" y2="76714"/>
                        <a14:foregroundMark x1="40321" y1="70714" x2="40321" y2="70714"/>
                        <a14:foregroundMark x1="43636" y1="65286" x2="43636" y2="65286"/>
                        <a14:foregroundMark x1="40321" y1="60714" x2="40321" y2="60714"/>
                        <a14:foregroundMark x1="62995" y1="47429" x2="62995" y2="47429"/>
                        <a14:foregroundMark x1="55294" y1="46286" x2="55294" y2="46286"/>
                        <a14:foregroundMark x1="59251" y1="38143" x2="59251" y2="38143"/>
                        <a14:foregroundMark x1="61711" y1="33286" x2="61711" y2="33286"/>
                        <a14:foregroundMark x1="81070" y1="33714" x2="81070" y2="33714"/>
                        <a14:foregroundMark x1="86417" y1="30000" x2="86417" y2="30000"/>
                        <a14:foregroundMark x1="66203" y1="23000" x2="66203" y2="23000"/>
                        <a14:foregroundMark x1="61390" y1="21857" x2="61390" y2="21857"/>
                        <a14:foregroundMark x1="48770" y1="32143" x2="48770" y2="32143"/>
                        <a14:foregroundMark x1="48984" y1="26857" x2="48984" y2="26857"/>
                        <a14:foregroundMark x1="49626" y1="23143" x2="49626" y2="23143"/>
                        <a14:foregroundMark x1="49519" y1="15714" x2="49519" y2="15714"/>
                        <a14:foregroundMark x1="48770" y1="8714" x2="48770" y2="8714"/>
                        <a14:foregroundMark x1="41925" y1="14857" x2="41925" y2="14857"/>
                        <a14:foregroundMark x1="61818" y1="3143" x2="61818" y2="3143"/>
                      </a14:backgroundRemoval>
                    </a14:imgEffect>
                    <a14:imgEffect>
                      <a14:sharpenSoften amount="2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397507" y="1271311"/>
            <a:ext cx="7419042" cy="5554982"/>
          </a:xfrm>
          <a:prstGeom prst="rect">
            <a:avLst/>
          </a:prstGeom>
          <a:noFill/>
          <a:ln>
            <a:noFill/>
          </a:ln>
          <a:extLst>
            <a:ext uri="{909E8E84-426E-40dd-AFC4-6F175D3DCCD1}">
              <a14:hiddenFill xmlns:a14="http://schemas.microsoft.com/office/drawing/2010/main" xmlns="">
                <a:solidFill>
                  <a:srgbClr val="FFFFFF"/>
                </a:solidFill>
              </a14:hiddenFill>
            </a:ext>
          </a:extLst>
        </p:spPr>
      </p:pic>
      <p:cxnSp>
        <p:nvCxnSpPr>
          <p:cNvPr id="7" name="Straight Arrow Connector 6">
            <a:extLst>
              <a:ext uri="{FF2B5EF4-FFF2-40B4-BE49-F238E27FC236}">
                <a16:creationId xmlns:a16="http://schemas.microsoft.com/office/drawing/2014/main" id="{B21FB58F-F02C-41E5-9E70-17C023B71395}"/>
              </a:ext>
            </a:extLst>
          </p:cNvPr>
          <p:cNvCxnSpPr>
            <a:cxnSpLocks/>
          </p:cNvCxnSpPr>
          <p:nvPr/>
        </p:nvCxnSpPr>
        <p:spPr>
          <a:xfrm flipV="1">
            <a:off x="2795228" y="1320324"/>
            <a:ext cx="0" cy="5345469"/>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7E7CFF-A554-417D-98C1-03E18A7A587D}"/>
              </a:ext>
            </a:extLst>
          </p:cNvPr>
          <p:cNvCxnSpPr>
            <a:cxnSpLocks/>
          </p:cNvCxnSpPr>
          <p:nvPr/>
        </p:nvCxnSpPr>
        <p:spPr>
          <a:xfrm>
            <a:off x="2795228" y="6665793"/>
            <a:ext cx="7190157"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Cross 14">
            <a:extLst>
              <a:ext uri="{FF2B5EF4-FFF2-40B4-BE49-F238E27FC236}">
                <a16:creationId xmlns:a16="http://schemas.microsoft.com/office/drawing/2014/main" id="{92612C11-FC56-4D88-ABCF-4C1605B60D0C}"/>
              </a:ext>
            </a:extLst>
          </p:cNvPr>
          <p:cNvSpPr/>
          <p:nvPr/>
        </p:nvSpPr>
        <p:spPr>
          <a:xfrm rot="2734294" flipH="1" flipV="1">
            <a:off x="4513096" y="2922587"/>
            <a:ext cx="237182" cy="232496"/>
          </a:xfrm>
          <a:prstGeom prst="plus">
            <a:avLst>
              <a:gd name="adj" fmla="val 46579"/>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85EE2F-F3BE-407B-8F6D-9F58A0DCCD41}"/>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p:sp>
        <p:nvSpPr>
          <p:cNvPr id="12" name="Cross 11">
            <a:extLst>
              <a:ext uri="{FF2B5EF4-FFF2-40B4-BE49-F238E27FC236}">
                <a16:creationId xmlns:a16="http://schemas.microsoft.com/office/drawing/2014/main" id="{F87493C8-91F4-4F93-851E-5C343CB62510}"/>
              </a:ext>
            </a:extLst>
          </p:cNvPr>
          <p:cNvSpPr/>
          <p:nvPr/>
        </p:nvSpPr>
        <p:spPr>
          <a:xfrm rot="2734294" flipH="1" flipV="1">
            <a:off x="6976590" y="4820104"/>
            <a:ext cx="237182" cy="232496"/>
          </a:xfrm>
          <a:prstGeom prst="plus">
            <a:avLst>
              <a:gd name="adj" fmla="val 46579"/>
            </a:avLst>
          </a:prstGeom>
          <a:solidFill>
            <a:srgbClr val="0000CC"/>
          </a:solidFill>
          <a:ln w="2540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Tree>
    <p:extLst>
      <p:ext uri="{BB962C8B-B14F-4D97-AF65-F5344CB8AC3E}">
        <p14:creationId xmlns:p14="http://schemas.microsoft.com/office/powerpoint/2010/main" val="2970150397"/>
      </p:ext>
    </p:extLst>
  </p:cSld>
  <p:clrMapOvr>
    <a:masterClrMapping/>
  </p:clrMapOvr>
  <mc:AlternateContent xmlns:mc="http://schemas.openxmlformats.org/markup-compatibility/2006" xmlns:p159="http://schemas.microsoft.com/office/powerpoint/2015/09/main">
    <mc:Choice Requires="p159">
      <p:transition spd="slow" advTm="0">
        <p159:morph option="byWord"/>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ABB8CBCB-EB88-4926-A71A-6EED4DAA818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143" b="94143" l="9947" r="89947">
                        <a14:foregroundMark x1="42353" y1="90714" x2="42353" y2="90714"/>
                        <a14:foregroundMark x1="29305" y1="89286" x2="29305" y2="89286"/>
                        <a14:foregroundMark x1="24385" y1="89429" x2="24385" y2="89429"/>
                        <a14:foregroundMark x1="20856" y1="94143" x2="20856" y2="94143"/>
                        <a14:foregroundMark x1="15508" y1="82857" x2="15508" y2="82857"/>
                        <a14:foregroundMark x1="25348" y1="76286" x2="25348" y2="76286"/>
                        <a14:foregroundMark x1="15829" y1="82000" x2="15829" y2="82000"/>
                        <a14:foregroundMark x1="15936" y1="81714" x2="15936" y2="81714"/>
                        <a14:foregroundMark x1="15401" y1="81571" x2="15401" y2="81571"/>
                        <a14:foregroundMark x1="34439" y1="73143" x2="34439" y2="73143"/>
                        <a14:foregroundMark x1="32727" y1="67857" x2="32727" y2="67857"/>
                        <a14:foregroundMark x1="33155" y1="62857" x2="33155" y2="62857"/>
                        <a14:foregroundMark x1="40321" y1="60286" x2="40321" y2="60286"/>
                        <a14:foregroundMark x1="33476" y1="63286" x2="33476" y2="63286"/>
                        <a14:foregroundMark x1="26845" y1="55714" x2="26845" y2="55714"/>
                        <a14:foregroundMark x1="40428" y1="69429" x2="40428" y2="69429"/>
                        <a14:foregroundMark x1="43316" y1="65143" x2="43316" y2="65143"/>
                        <a14:foregroundMark x1="23529" y1="58000" x2="23529" y2="58000"/>
                        <a14:foregroundMark x1="19679" y1="49286" x2="19679" y2="49286"/>
                        <a14:foregroundMark x1="48984" y1="32714" x2="48984" y2="32714"/>
                        <a14:foregroundMark x1="48877" y1="26714" x2="48877" y2="26714"/>
                        <a14:foregroundMark x1="49733" y1="23429" x2="49733" y2="23429"/>
                        <a14:foregroundMark x1="41925" y1="14714" x2="41925" y2="14714"/>
                        <a14:foregroundMark x1="49519" y1="16286" x2="49519" y2="16286"/>
                        <a14:foregroundMark x1="48984" y1="8000" x2="48984" y2="8000"/>
                        <a14:foregroundMark x1="61711" y1="3143" x2="61711" y2="3143"/>
                        <a14:foregroundMark x1="61604" y1="21714" x2="61604" y2="21714"/>
                        <a14:foregroundMark x1="66203" y1="23143" x2="66203" y2="23143"/>
                        <a14:foregroundMark x1="81604" y1="34000" x2="81604" y2="34000"/>
                        <a14:foregroundMark x1="86096" y1="30429" x2="86096" y2="30429"/>
                        <a14:foregroundMark x1="62995" y1="47571" x2="62995" y2="47571"/>
                        <a14:foregroundMark x1="55508" y1="45714" x2="55508" y2="45714"/>
                        <a14:foregroundMark x1="59358" y1="38000" x2="59358" y2="38000"/>
                        <a14:foregroundMark x1="62032" y1="33000" x2="62032" y2="33000"/>
                      </a14:backgroundRemoval>
                    </a14:imgEffect>
                    <a14:imgEffect>
                      <a14:sharpenSoften amount="100000"/>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tretch>
            <a:fillRect/>
          </a:stretch>
        </p:blipFill>
        <p:spPr bwMode="auto">
          <a:xfrm>
            <a:off x="2386478" y="1253928"/>
            <a:ext cx="7419042" cy="5554364"/>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3"/>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cxnSp>
        <p:nvCxnSpPr>
          <p:cNvPr id="7" name="Straight Arrow Connector 6">
            <a:extLst>
              <a:ext uri="{FF2B5EF4-FFF2-40B4-BE49-F238E27FC236}">
                <a16:creationId xmlns:a16="http://schemas.microsoft.com/office/drawing/2014/main" id="{B21FB58F-F02C-41E5-9E70-17C023B71395}"/>
              </a:ext>
            </a:extLst>
          </p:cNvPr>
          <p:cNvCxnSpPr>
            <a:cxnSpLocks/>
          </p:cNvCxnSpPr>
          <p:nvPr/>
        </p:nvCxnSpPr>
        <p:spPr>
          <a:xfrm flipV="1">
            <a:off x="2795228" y="1320324"/>
            <a:ext cx="0" cy="5345469"/>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7E7CFF-A554-417D-98C1-03E18A7A587D}"/>
              </a:ext>
            </a:extLst>
          </p:cNvPr>
          <p:cNvCxnSpPr>
            <a:cxnSpLocks/>
          </p:cNvCxnSpPr>
          <p:nvPr/>
        </p:nvCxnSpPr>
        <p:spPr>
          <a:xfrm>
            <a:off x="2795228" y="6665793"/>
            <a:ext cx="7190157"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6AC8B541-AC32-4AB5-BBD3-A707E552FC62}"/>
              </a:ext>
            </a:extLst>
          </p:cNvPr>
          <p:cNvSpPr/>
          <p:nvPr/>
        </p:nvSpPr>
        <p:spPr>
          <a:xfrm rot="2734294" flipH="1" flipV="1">
            <a:off x="4513096" y="2922587"/>
            <a:ext cx="237182" cy="232496"/>
          </a:xfrm>
          <a:prstGeom prst="plus">
            <a:avLst>
              <a:gd name="adj" fmla="val 46579"/>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0FF22F6-3930-4B2D-8C8D-83CF0BDDF007}"/>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p:sp>
        <p:nvSpPr>
          <p:cNvPr id="19" name="Cross 18">
            <a:extLst>
              <a:ext uri="{FF2B5EF4-FFF2-40B4-BE49-F238E27FC236}">
                <a16:creationId xmlns:a16="http://schemas.microsoft.com/office/drawing/2014/main" id="{7A8C5658-E208-4659-9B64-C7E24573D96B}"/>
              </a:ext>
            </a:extLst>
          </p:cNvPr>
          <p:cNvSpPr/>
          <p:nvPr/>
        </p:nvSpPr>
        <p:spPr>
          <a:xfrm rot="2734294" flipH="1" flipV="1">
            <a:off x="6976590" y="4820104"/>
            <a:ext cx="237182" cy="232496"/>
          </a:xfrm>
          <a:prstGeom prst="plus">
            <a:avLst>
              <a:gd name="adj" fmla="val 46579"/>
            </a:avLst>
          </a:prstGeom>
          <a:solidFill>
            <a:srgbClr val="0000CC"/>
          </a:solidFill>
          <a:ln w="2540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Tree>
    <p:extLst>
      <p:ext uri="{BB962C8B-B14F-4D97-AF65-F5344CB8AC3E}">
        <p14:creationId xmlns:p14="http://schemas.microsoft.com/office/powerpoint/2010/main" val="4638820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Unsupervised Learning</a:t>
            </a:r>
          </a:p>
        </p:txBody>
      </p:sp>
      <p:sp>
        <p:nvSpPr>
          <p:cNvPr id="7" name="Rectangle: Rounded Corners 6">
            <a:extLst>
              <a:ext uri="{FF2B5EF4-FFF2-40B4-BE49-F238E27FC236}">
                <a16:creationId xmlns:a16="http://schemas.microsoft.com/office/drawing/2014/main" id="{045C8FCA-F071-4C83-B292-98BC023D6832}"/>
              </a:ext>
            </a:extLst>
          </p:cNvPr>
          <p:cNvSpPr/>
          <p:nvPr/>
        </p:nvSpPr>
        <p:spPr>
          <a:xfrm>
            <a:off x="685801" y="3402483"/>
            <a:ext cx="1772184" cy="721212"/>
          </a:xfrm>
          <a:prstGeom prst="roundRect">
            <a:avLst/>
          </a:prstGeom>
          <a:solidFill>
            <a:srgbClr val="FF5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800" b="1" dirty="0"/>
              <a:t>Data</a:t>
            </a:r>
            <a:endParaRPr lang="ar-EG" sz="2800" b="1" dirty="0"/>
          </a:p>
        </p:txBody>
      </p:sp>
      <p:sp>
        <p:nvSpPr>
          <p:cNvPr id="9" name="Rectangle: Rounded Corners 8">
            <a:extLst>
              <a:ext uri="{FF2B5EF4-FFF2-40B4-BE49-F238E27FC236}">
                <a16:creationId xmlns:a16="http://schemas.microsoft.com/office/drawing/2014/main" id="{48A8CF65-019F-4670-8A2D-5259691CB97F}"/>
              </a:ext>
            </a:extLst>
          </p:cNvPr>
          <p:cNvSpPr/>
          <p:nvPr/>
        </p:nvSpPr>
        <p:spPr>
          <a:xfrm>
            <a:off x="9734011" y="3402483"/>
            <a:ext cx="1772185" cy="7212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en-US" sz="2800" b="1" dirty="0"/>
              <a:t>Rules</a:t>
            </a:r>
            <a:endParaRPr lang="ar-EG" sz="2800" b="1" dirty="0"/>
          </a:p>
        </p:txBody>
      </p:sp>
      <p:grpSp>
        <p:nvGrpSpPr>
          <p:cNvPr id="10" name="Group 9">
            <a:extLst>
              <a:ext uri="{FF2B5EF4-FFF2-40B4-BE49-F238E27FC236}">
                <a16:creationId xmlns:a16="http://schemas.microsoft.com/office/drawing/2014/main" id="{F9DE0FDA-4E07-4D71-B1A3-9B3210FAC489}"/>
              </a:ext>
            </a:extLst>
          </p:cNvPr>
          <p:cNvGrpSpPr/>
          <p:nvPr/>
        </p:nvGrpSpPr>
        <p:grpSpPr>
          <a:xfrm>
            <a:off x="3985575" y="1652666"/>
            <a:ext cx="4220846" cy="4220846"/>
            <a:chOff x="3985575" y="1652666"/>
            <a:chExt cx="4220846" cy="4220846"/>
          </a:xfrm>
        </p:grpSpPr>
        <p:sp>
          <p:nvSpPr>
            <p:cNvPr id="11" name="Flowchart: Connector 10">
              <a:extLst>
                <a:ext uri="{FF2B5EF4-FFF2-40B4-BE49-F238E27FC236}">
                  <a16:creationId xmlns:a16="http://schemas.microsoft.com/office/drawing/2014/main" id="{EB8BC0F4-1683-447C-A4DC-F879F5D6620A}"/>
                </a:ext>
              </a:extLst>
            </p:cNvPr>
            <p:cNvSpPr/>
            <p:nvPr/>
          </p:nvSpPr>
          <p:spPr>
            <a:xfrm>
              <a:off x="3985575" y="1652666"/>
              <a:ext cx="4220846" cy="4220846"/>
            </a:xfrm>
            <a:prstGeom prst="flowChartConnector">
              <a:avLst/>
            </a:prstGeom>
            <a:solidFill>
              <a:schemeClr val="tx1">
                <a:lumMod val="95000"/>
                <a:lumOff val="5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EG"/>
            </a:p>
          </p:txBody>
        </p:sp>
        <p:pic>
          <p:nvPicPr>
            <p:cNvPr id="12" name="Graphic 11" descr="Monitor with solid fill">
              <a:extLst>
                <a:ext uri="{FF2B5EF4-FFF2-40B4-BE49-F238E27FC236}">
                  <a16:creationId xmlns:a16="http://schemas.microsoft.com/office/drawing/2014/main" id="{18D06378-283D-44C1-A763-FD7245B5BE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0774" y="1877865"/>
              <a:ext cx="3770448" cy="3770448"/>
            </a:xfrm>
            <a:prstGeom prst="rect">
              <a:avLst/>
            </a:prstGeom>
          </p:spPr>
        </p:pic>
        <p:sp>
          <p:nvSpPr>
            <p:cNvPr id="13" name="TextBox 12">
              <a:extLst>
                <a:ext uri="{FF2B5EF4-FFF2-40B4-BE49-F238E27FC236}">
                  <a16:creationId xmlns:a16="http://schemas.microsoft.com/office/drawing/2014/main" id="{30040251-9B4C-4FE4-9F54-0C474F47C21E}"/>
                </a:ext>
              </a:extLst>
            </p:cNvPr>
            <p:cNvSpPr txBox="1"/>
            <p:nvPr/>
          </p:nvSpPr>
          <p:spPr>
            <a:xfrm>
              <a:off x="5152566" y="5125093"/>
              <a:ext cx="1886863" cy="584775"/>
            </a:xfrm>
            <a:prstGeom prst="rect">
              <a:avLst/>
            </a:prstGeom>
            <a:noFill/>
          </p:spPr>
          <p:txBody>
            <a:bodyPr wrap="none" rtlCol="1">
              <a:spAutoFit/>
            </a:bodyPr>
            <a:lstStyle/>
            <a:p>
              <a:pPr algn="ctr"/>
              <a:r>
                <a:rPr lang="en-US" sz="3200" b="1" dirty="0">
                  <a:solidFill>
                    <a:schemeClr val="bg1">
                      <a:lumMod val="75000"/>
                    </a:schemeClr>
                  </a:solidFill>
                </a:rPr>
                <a:t>Computer</a:t>
              </a:r>
              <a:endParaRPr lang="ar-EG" sz="2000" b="1" dirty="0">
                <a:solidFill>
                  <a:schemeClr val="bg1">
                    <a:lumMod val="75000"/>
                  </a:schemeClr>
                </a:solidFill>
              </a:endParaRPr>
            </a:p>
          </p:txBody>
        </p:sp>
      </p:grpSp>
      <p:cxnSp>
        <p:nvCxnSpPr>
          <p:cNvPr id="14" name="Straight Arrow Connector 13">
            <a:extLst>
              <a:ext uri="{FF2B5EF4-FFF2-40B4-BE49-F238E27FC236}">
                <a16:creationId xmlns:a16="http://schemas.microsoft.com/office/drawing/2014/main" id="{70425C92-828C-4A42-AE60-FCFF2F133D84}"/>
              </a:ext>
            </a:extLst>
          </p:cNvPr>
          <p:cNvCxnSpPr>
            <a:cxnSpLocks/>
            <a:stCxn id="11" idx="6"/>
            <a:endCxn id="9" idx="1"/>
          </p:cNvCxnSpPr>
          <p:nvPr/>
        </p:nvCxnSpPr>
        <p:spPr>
          <a:xfrm>
            <a:off x="8206421" y="3763089"/>
            <a:ext cx="1527590" cy="0"/>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13CB04-7ABD-41A8-8687-A86690E13423}"/>
              </a:ext>
            </a:extLst>
          </p:cNvPr>
          <p:cNvCxnSpPr>
            <a:cxnSpLocks/>
            <a:endCxn id="11" idx="2"/>
          </p:cNvCxnSpPr>
          <p:nvPr/>
        </p:nvCxnSpPr>
        <p:spPr>
          <a:xfrm>
            <a:off x="2457985" y="3763089"/>
            <a:ext cx="1527590" cy="0"/>
          </a:xfrm>
          <a:prstGeom prst="straightConnector1">
            <a:avLst/>
          </a:prstGeom>
          <a:ln w="31750" cap="rnd">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5061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
            <a:extLst>
              <a:ext uri="{FF2B5EF4-FFF2-40B4-BE49-F238E27FC236}">
                <a16:creationId xmlns:a16="http://schemas.microsoft.com/office/drawing/2014/main" id="{5D38A081-A68E-47AF-8174-F3DC23FF8DC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143" b="94143" l="9947" r="89947">
                        <a14:foregroundMark x1="42353" y1="90714" x2="42353" y2="90714"/>
                        <a14:foregroundMark x1="29305" y1="89286" x2="29305" y2="89286"/>
                        <a14:foregroundMark x1="24385" y1="89429" x2="24385" y2="89429"/>
                        <a14:foregroundMark x1="20856" y1="94143" x2="20856" y2="94143"/>
                        <a14:foregroundMark x1="15508" y1="82857" x2="15508" y2="82857"/>
                        <a14:foregroundMark x1="25348" y1="76286" x2="25348" y2="76286"/>
                        <a14:foregroundMark x1="15829" y1="82000" x2="15829" y2="82000"/>
                        <a14:foregroundMark x1="15936" y1="81714" x2="15936" y2="81714"/>
                        <a14:foregroundMark x1="15401" y1="81571" x2="15401" y2="81571"/>
                        <a14:foregroundMark x1="34439" y1="73143" x2="34439" y2="73143"/>
                        <a14:foregroundMark x1="32727" y1="67857" x2="32727" y2="67857"/>
                        <a14:foregroundMark x1="33155" y1="62857" x2="33155" y2="62857"/>
                        <a14:foregroundMark x1="40321" y1="60286" x2="40321" y2="60286"/>
                        <a14:foregroundMark x1="33476" y1="63286" x2="33476" y2="63286"/>
                        <a14:foregroundMark x1="26845" y1="55714" x2="26845" y2="55714"/>
                        <a14:foregroundMark x1="40428" y1="69429" x2="40428" y2="69429"/>
                        <a14:foregroundMark x1="43316" y1="65143" x2="43316" y2="65143"/>
                        <a14:foregroundMark x1="23529" y1="58000" x2="23529" y2="58000"/>
                        <a14:foregroundMark x1="19679" y1="49286" x2="19679" y2="49286"/>
                        <a14:foregroundMark x1="48984" y1="32714" x2="48984" y2="32714"/>
                        <a14:foregroundMark x1="48877" y1="26714" x2="48877" y2="26714"/>
                        <a14:foregroundMark x1="49733" y1="23429" x2="49733" y2="23429"/>
                        <a14:foregroundMark x1="41925" y1="14714" x2="41925" y2="14714"/>
                        <a14:foregroundMark x1="49519" y1="16286" x2="49519" y2="16286"/>
                        <a14:foregroundMark x1="48984" y1="8000" x2="48984" y2="8000"/>
                        <a14:foregroundMark x1="61711" y1="3143" x2="61711" y2="3143"/>
                        <a14:foregroundMark x1="61604" y1="21714" x2="61604" y2="21714"/>
                        <a14:foregroundMark x1="66203" y1="23143" x2="66203" y2="23143"/>
                        <a14:foregroundMark x1="81604" y1="34000" x2="81604" y2="34000"/>
                        <a14:foregroundMark x1="86096" y1="30429" x2="86096" y2="30429"/>
                        <a14:foregroundMark x1="62995" y1="47571" x2="62995" y2="47571"/>
                        <a14:foregroundMark x1="55508" y1="45714" x2="55508" y2="45714"/>
                        <a14:foregroundMark x1="59358" y1="38000" x2="59358" y2="38000"/>
                        <a14:foregroundMark x1="62032" y1="33000" x2="62032" y2="33000"/>
                      </a14:backgroundRemoval>
                    </a14:imgEffect>
                    <a14:imgEffect>
                      <a14:sharpenSoften amount="100000"/>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tretch>
            <a:fillRect/>
          </a:stretch>
        </p:blipFill>
        <p:spPr bwMode="auto">
          <a:xfrm>
            <a:off x="2386478" y="1253928"/>
            <a:ext cx="7419042" cy="5554364"/>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3"/>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cxnSp>
        <p:nvCxnSpPr>
          <p:cNvPr id="7" name="Straight Arrow Connector 6">
            <a:extLst>
              <a:ext uri="{FF2B5EF4-FFF2-40B4-BE49-F238E27FC236}">
                <a16:creationId xmlns:a16="http://schemas.microsoft.com/office/drawing/2014/main" id="{B21FB58F-F02C-41E5-9E70-17C023B71395}"/>
              </a:ext>
            </a:extLst>
          </p:cNvPr>
          <p:cNvCxnSpPr>
            <a:cxnSpLocks/>
          </p:cNvCxnSpPr>
          <p:nvPr/>
        </p:nvCxnSpPr>
        <p:spPr>
          <a:xfrm flipV="1">
            <a:off x="2795228" y="1320324"/>
            <a:ext cx="0" cy="5345469"/>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7E7CFF-A554-417D-98C1-03E18A7A587D}"/>
              </a:ext>
            </a:extLst>
          </p:cNvPr>
          <p:cNvCxnSpPr>
            <a:cxnSpLocks/>
          </p:cNvCxnSpPr>
          <p:nvPr/>
        </p:nvCxnSpPr>
        <p:spPr>
          <a:xfrm>
            <a:off x="2795228" y="6665793"/>
            <a:ext cx="7190157"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Cross 30">
            <a:extLst>
              <a:ext uri="{FF2B5EF4-FFF2-40B4-BE49-F238E27FC236}">
                <a16:creationId xmlns:a16="http://schemas.microsoft.com/office/drawing/2014/main" id="{1C134ABD-CA7A-42ED-A11E-D91B9A982C21}"/>
              </a:ext>
            </a:extLst>
          </p:cNvPr>
          <p:cNvSpPr/>
          <p:nvPr/>
        </p:nvSpPr>
        <p:spPr>
          <a:xfrm rot="2734294" flipH="1" flipV="1">
            <a:off x="5258774" y="3065777"/>
            <a:ext cx="305070" cy="299042"/>
          </a:xfrm>
          <a:prstGeom prst="plus">
            <a:avLst>
              <a:gd name="adj" fmla="val 46579"/>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a:extLst>
              <a:ext uri="{FF2B5EF4-FFF2-40B4-BE49-F238E27FC236}">
                <a16:creationId xmlns:a16="http://schemas.microsoft.com/office/drawing/2014/main" id="{AC78D9B7-6D15-489B-8AE4-2F6EEF6A3165}"/>
              </a:ext>
            </a:extLst>
          </p:cNvPr>
          <p:cNvSpPr/>
          <p:nvPr/>
        </p:nvSpPr>
        <p:spPr>
          <a:xfrm rot="2734294" flipH="1" flipV="1">
            <a:off x="5742634" y="4488575"/>
            <a:ext cx="305070" cy="299042"/>
          </a:xfrm>
          <a:prstGeom prst="plus">
            <a:avLst>
              <a:gd name="adj" fmla="val 46579"/>
            </a:avLst>
          </a:prstGeom>
          <a:solidFill>
            <a:srgbClr val="0000CC"/>
          </a:solidFill>
          <a:ln w="254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35" name="TextBox 34">
            <a:extLst>
              <a:ext uri="{FF2B5EF4-FFF2-40B4-BE49-F238E27FC236}">
                <a16:creationId xmlns:a16="http://schemas.microsoft.com/office/drawing/2014/main" id="{C895E79A-699C-486F-B9C2-4E904E1E2763}"/>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p:spTree>
    <p:extLst>
      <p:ext uri="{BB962C8B-B14F-4D97-AF65-F5344CB8AC3E}">
        <p14:creationId xmlns:p14="http://schemas.microsoft.com/office/powerpoint/2010/main" val="6889767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C837A7FF-4328-47C5-95AF-81A639E1A95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571" b="95000" l="9947" r="89947">
                        <a14:foregroundMark x1="20856" y1="95000" x2="20856" y2="95000"/>
                        <a14:foregroundMark x1="24813" y1="89571" x2="24813" y2="89571"/>
                        <a14:foregroundMark x1="28984" y1="89714" x2="28984" y2="89714"/>
                        <a14:foregroundMark x1="42139" y1="91000" x2="42139" y2="91000"/>
                        <a14:foregroundMark x1="34759" y1="73714" x2="34759" y2="73714"/>
                        <a14:foregroundMark x1="40214" y1="69857" x2="40214" y2="69857"/>
                        <a14:foregroundMark x1="43422" y1="66000" x2="43422" y2="66000"/>
                        <a14:foregroundMark x1="63102" y1="47286" x2="63102" y2="47286"/>
                        <a14:foregroundMark x1="55615" y1="46000" x2="55615" y2="46000"/>
                        <a14:foregroundMark x1="40214" y1="60571" x2="40214" y2="60571"/>
                        <a14:foregroundMark x1="32620" y1="67857" x2="32620" y2="67857"/>
                        <a14:foregroundMark x1="32834" y1="63429" x2="32834" y2="63429"/>
                        <a14:foregroundMark x1="25134" y1="77000" x2="25134" y2="77000"/>
                        <a14:foregroundMark x1="15508" y1="82143" x2="15508" y2="82143"/>
                        <a14:foregroundMark x1="23316" y1="58286" x2="23316" y2="58286"/>
                        <a14:foregroundMark x1="26845" y1="56143" x2="26845" y2="56143"/>
                        <a14:foregroundMark x1="20107" y1="49143" x2="20107" y2="49143"/>
                        <a14:foregroundMark x1="49091" y1="32286" x2="49091" y2="32286"/>
                        <a14:foregroundMark x1="49305" y1="26714" x2="49305" y2="26714"/>
                        <a14:foregroundMark x1="49519" y1="22857" x2="49519" y2="22857"/>
                        <a14:foregroundMark x1="49626" y1="16714" x2="49626" y2="16714"/>
                        <a14:foregroundMark x1="41711" y1="15143" x2="41711" y2="15143"/>
                        <a14:foregroundMark x1="48877" y1="8571" x2="48877" y2="8571"/>
                        <a14:foregroundMark x1="61818" y1="21714" x2="61818" y2="21714"/>
                        <a14:foregroundMark x1="66417" y1="23429" x2="66417" y2="23429"/>
                        <a14:foregroundMark x1="62246" y1="32714" x2="62246" y2="32714"/>
                        <a14:foregroundMark x1="58930" y1="38286" x2="58930" y2="38286"/>
                        <a14:foregroundMark x1="81390" y1="33857" x2="81390" y2="33857"/>
                        <a14:foregroundMark x1="86203" y1="30429" x2="86203" y2="30429"/>
                        <a14:foregroundMark x1="62032" y1="2571" x2="62032" y2="2571"/>
                      </a14:backgroundRemoval>
                    </a14:imgEffect>
                  </a14:imgLayer>
                </a14:imgProps>
              </a:ext>
              <a:ext uri="{28A0092B-C50C-407E-A947-70E740481C1C}">
                <a14:useLocalDpi xmlns:a14="http://schemas.microsoft.com/office/drawing/2010/main" val="0"/>
              </a:ext>
            </a:extLst>
          </a:blip>
          <a:stretch>
            <a:fillRect/>
          </a:stretch>
        </p:blipFill>
        <p:spPr bwMode="auto">
          <a:xfrm>
            <a:off x="2386845" y="1246181"/>
            <a:ext cx="7419042" cy="5554364"/>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3"/>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cxnSp>
        <p:nvCxnSpPr>
          <p:cNvPr id="7" name="Straight Arrow Connector 6">
            <a:extLst>
              <a:ext uri="{FF2B5EF4-FFF2-40B4-BE49-F238E27FC236}">
                <a16:creationId xmlns:a16="http://schemas.microsoft.com/office/drawing/2014/main" id="{B21FB58F-F02C-41E5-9E70-17C023B71395}"/>
              </a:ext>
            </a:extLst>
          </p:cNvPr>
          <p:cNvCxnSpPr>
            <a:cxnSpLocks/>
          </p:cNvCxnSpPr>
          <p:nvPr/>
        </p:nvCxnSpPr>
        <p:spPr>
          <a:xfrm flipV="1">
            <a:off x="2795228" y="1320324"/>
            <a:ext cx="0" cy="5345469"/>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7E7CFF-A554-417D-98C1-03E18A7A587D}"/>
              </a:ext>
            </a:extLst>
          </p:cNvPr>
          <p:cNvCxnSpPr>
            <a:cxnSpLocks/>
          </p:cNvCxnSpPr>
          <p:nvPr/>
        </p:nvCxnSpPr>
        <p:spPr>
          <a:xfrm>
            <a:off x="2795228" y="6665793"/>
            <a:ext cx="7190157"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Cross 30">
            <a:extLst>
              <a:ext uri="{FF2B5EF4-FFF2-40B4-BE49-F238E27FC236}">
                <a16:creationId xmlns:a16="http://schemas.microsoft.com/office/drawing/2014/main" id="{1C134ABD-CA7A-42ED-A11E-D91B9A982C21}"/>
              </a:ext>
            </a:extLst>
          </p:cNvPr>
          <p:cNvSpPr/>
          <p:nvPr/>
        </p:nvSpPr>
        <p:spPr>
          <a:xfrm rot="2734294" flipH="1" flipV="1">
            <a:off x="5258774" y="3065777"/>
            <a:ext cx="305070" cy="299042"/>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a:extLst>
              <a:ext uri="{FF2B5EF4-FFF2-40B4-BE49-F238E27FC236}">
                <a16:creationId xmlns:a16="http://schemas.microsoft.com/office/drawing/2014/main" id="{AC78D9B7-6D15-489B-8AE4-2F6EEF6A3165}"/>
              </a:ext>
            </a:extLst>
          </p:cNvPr>
          <p:cNvSpPr/>
          <p:nvPr/>
        </p:nvSpPr>
        <p:spPr>
          <a:xfrm rot="2734294" flipH="1" flipV="1">
            <a:off x="5742634" y="4488575"/>
            <a:ext cx="305070" cy="299042"/>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26" name="TextBox 25">
            <a:extLst>
              <a:ext uri="{FF2B5EF4-FFF2-40B4-BE49-F238E27FC236}">
                <a16:creationId xmlns:a16="http://schemas.microsoft.com/office/drawing/2014/main" id="{537C7DD1-F901-485E-9166-421D729801D6}"/>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p:spTree>
    <p:extLst>
      <p:ext uri="{BB962C8B-B14F-4D97-AF65-F5344CB8AC3E}">
        <p14:creationId xmlns:p14="http://schemas.microsoft.com/office/powerpoint/2010/main" val="2974538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F78CD43A-3DB4-419E-860F-647904FDC45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679" b="93973" l="9699" r="89967">
                        <a14:foregroundMark x1="62207" y1="2679" x2="62207" y2="2679"/>
                        <a14:foregroundMark x1="48997" y1="8482" x2="48997" y2="8482"/>
                        <a14:foregroundMark x1="41973" y1="14955" x2="41973" y2="14955"/>
                        <a14:foregroundMark x1="49164" y1="16071" x2="49164" y2="16071"/>
                        <a14:foregroundMark x1="49331" y1="22768" x2="49331" y2="22768"/>
                        <a14:foregroundMark x1="48829" y1="27232" x2="48829" y2="27232"/>
                        <a14:foregroundMark x1="48829" y1="33036" x2="48829" y2="33036"/>
                        <a14:foregroundMark x1="59197" y1="38616" x2="59197" y2="38616"/>
                        <a14:foregroundMark x1="62040" y1="33482" x2="62040" y2="33482"/>
                        <a14:foregroundMark x1="61371" y1="21875" x2="61371" y2="21875"/>
                        <a14:foregroundMark x1="66221" y1="23438" x2="66221" y2="23438"/>
                        <a14:foregroundMark x1="81605" y1="33482" x2="81605" y2="33482"/>
                        <a14:foregroundMark x1="85953" y1="30804" x2="85953" y2="30804"/>
                        <a14:foregroundMark x1="55518" y1="45313" x2="55518" y2="45313"/>
                        <a14:foregroundMark x1="63043" y1="47098" x2="63043" y2="47098"/>
                        <a14:foregroundMark x1="43645" y1="65179" x2="43645" y2="65179"/>
                        <a14:foregroundMark x1="40301" y1="60268" x2="40301" y2="60268"/>
                        <a14:foregroundMark x1="33110" y1="62723" x2="33110" y2="62723"/>
                        <a14:foregroundMark x1="32274" y1="68080" x2="32274" y2="68080"/>
                        <a14:foregroundMark x1="40635" y1="70089" x2="40635" y2="70089"/>
                        <a14:foregroundMark x1="34783" y1="73214" x2="34783" y2="73214"/>
                        <a14:foregroundMark x1="41973" y1="90402" x2="41973" y2="90402"/>
                        <a14:foregroundMark x1="26923" y1="56027" x2="26923" y2="56027"/>
                        <a14:foregroundMark x1="23244" y1="57813" x2="23244" y2="57813"/>
                        <a14:foregroundMark x1="19900" y1="48884" x2="19900" y2="48884"/>
                        <a14:foregroundMark x1="25418" y1="76563" x2="25418" y2="76563"/>
                        <a14:foregroundMark x1="15552" y1="82143" x2="15552" y2="82143"/>
                        <a14:foregroundMark x1="24749" y1="89286" x2="24749" y2="89286"/>
                        <a14:foregroundMark x1="29431" y1="89509" x2="29431" y2="89509"/>
                        <a14:foregroundMark x1="21070" y1="93973" x2="21070" y2="93973"/>
                      </a14:backgroundRemoval>
                    </a14:imgEffect>
                  </a14:imgLayer>
                </a14:imgProps>
              </a:ext>
              <a:ext uri="{28A0092B-C50C-407E-A947-70E740481C1C}">
                <a14:useLocalDpi xmlns:a14="http://schemas.microsoft.com/office/drawing/2010/main" val="0"/>
              </a:ext>
            </a:extLst>
          </a:blip>
          <a:srcRect/>
          <a:stretch>
            <a:fillRect/>
          </a:stretch>
        </p:blipFill>
        <p:spPr bwMode="auto">
          <a:xfrm>
            <a:off x="2397209" y="1246180"/>
            <a:ext cx="7419601" cy="555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4" name="Cross 13">
            <a:extLst>
              <a:ext uri="{FF2B5EF4-FFF2-40B4-BE49-F238E27FC236}">
                <a16:creationId xmlns:a16="http://schemas.microsoft.com/office/drawing/2014/main" id="{73248D82-76C1-47D6-B3EF-73759579485D}"/>
              </a:ext>
            </a:extLst>
          </p:cNvPr>
          <p:cNvSpPr/>
          <p:nvPr/>
        </p:nvSpPr>
        <p:spPr>
          <a:xfrm rot="2734294" flipH="1" flipV="1">
            <a:off x="5833916" y="2540948"/>
            <a:ext cx="301331" cy="295574"/>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EF1F2F54-F71E-4F08-B129-F9627590DC15}"/>
              </a:ext>
            </a:extLst>
          </p:cNvPr>
          <p:cNvSpPr/>
          <p:nvPr/>
        </p:nvSpPr>
        <p:spPr>
          <a:xfrm rot="2734294" flipH="1" flipV="1">
            <a:off x="5188273" y="4742371"/>
            <a:ext cx="301331" cy="295574"/>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pic>
        <p:nvPicPr>
          <p:cNvPr id="3" name="Picture 3"/>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cxnSp>
        <p:nvCxnSpPr>
          <p:cNvPr id="7" name="Straight Arrow Connector 6">
            <a:extLst>
              <a:ext uri="{FF2B5EF4-FFF2-40B4-BE49-F238E27FC236}">
                <a16:creationId xmlns:a16="http://schemas.microsoft.com/office/drawing/2014/main" id="{B21FB58F-F02C-41E5-9E70-17C023B71395}"/>
              </a:ext>
            </a:extLst>
          </p:cNvPr>
          <p:cNvCxnSpPr>
            <a:cxnSpLocks/>
          </p:cNvCxnSpPr>
          <p:nvPr/>
        </p:nvCxnSpPr>
        <p:spPr>
          <a:xfrm flipV="1">
            <a:off x="2795228" y="1320324"/>
            <a:ext cx="0" cy="5345469"/>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7E7CFF-A554-417D-98C1-03E18A7A587D}"/>
              </a:ext>
            </a:extLst>
          </p:cNvPr>
          <p:cNvCxnSpPr>
            <a:cxnSpLocks/>
          </p:cNvCxnSpPr>
          <p:nvPr/>
        </p:nvCxnSpPr>
        <p:spPr>
          <a:xfrm>
            <a:off x="2795228" y="6665793"/>
            <a:ext cx="7190157"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668AFC7-0861-4E75-8CD1-4EDAE5D4F0E0}"/>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p:spTree>
    <p:extLst>
      <p:ext uri="{BB962C8B-B14F-4D97-AF65-F5344CB8AC3E}">
        <p14:creationId xmlns:p14="http://schemas.microsoft.com/office/powerpoint/2010/main" val="126993077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A00BF505-F9DC-421D-ADDA-975A6176F0D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125" b="94866" l="9699" r="89967">
                        <a14:foregroundMark x1="41806" y1="15402" x2="41806" y2="15402"/>
                        <a14:foregroundMark x1="49331" y1="8705" x2="49331" y2="8705"/>
                        <a14:foregroundMark x1="61873" y1="3125" x2="61873" y2="3125"/>
                        <a14:foregroundMark x1="49498" y1="16741" x2="49498" y2="16741"/>
                        <a14:foregroundMark x1="49666" y1="22545" x2="49666" y2="22545"/>
                        <a14:foregroundMark x1="49164" y1="26786" x2="49164" y2="26786"/>
                        <a14:foregroundMark x1="48997" y1="32143" x2="48997" y2="32143"/>
                        <a14:foregroundMark x1="61204" y1="21652" x2="61204" y2="21652"/>
                        <a14:foregroundMark x1="66054" y1="22768" x2="66054" y2="22768"/>
                        <a14:foregroundMark x1="62375" y1="33036" x2="62375" y2="33036"/>
                        <a14:foregroundMark x1="59030" y1="37946" x2="59030" y2="37946"/>
                        <a14:foregroundMark x1="55184" y1="45759" x2="55184" y2="45759"/>
                        <a14:foregroundMark x1="62542" y1="47545" x2="62542" y2="47545"/>
                        <a14:foregroundMark x1="81438" y1="33482" x2="81438" y2="33482"/>
                        <a14:foregroundMark x1="86120" y1="30357" x2="86120" y2="30357"/>
                        <a14:foregroundMark x1="43645" y1="65179" x2="43645" y2="65179"/>
                        <a14:foregroundMark x1="40134" y1="60714" x2="40134" y2="60714"/>
                        <a14:foregroundMark x1="32943" y1="63170" x2="32943" y2="63170"/>
                        <a14:foregroundMark x1="32776" y1="68304" x2="32776" y2="68304"/>
                        <a14:foregroundMark x1="40468" y1="69866" x2="40468" y2="69866"/>
                        <a14:foregroundMark x1="34615" y1="73438" x2="34615" y2="73438"/>
                        <a14:foregroundMark x1="42308" y1="90625" x2="42308" y2="90625"/>
                        <a14:foregroundMark x1="29431" y1="89286" x2="29431" y2="89286"/>
                        <a14:foregroundMark x1="24582" y1="89063" x2="24582" y2="89063"/>
                        <a14:foregroundMark x1="20736" y1="94866" x2="20736" y2="94866"/>
                        <a14:foregroundMark x1="24916" y1="76786" x2="24916" y2="76786"/>
                        <a14:foregroundMark x1="15552" y1="82366" x2="15552" y2="82366"/>
                        <a14:foregroundMark x1="23411" y1="58036" x2="23411" y2="58036"/>
                        <a14:foregroundMark x1="26589" y1="56027" x2="26589" y2="56027"/>
                        <a14:foregroundMark x1="19732" y1="49330" x2="19732" y2="49330"/>
                      </a14:backgroundRemoval>
                    </a14:imgEffect>
                  </a14:imgLayer>
                </a14:imgProps>
              </a:ext>
              <a:ext uri="{28A0092B-C50C-407E-A947-70E740481C1C}">
                <a14:useLocalDpi xmlns:a14="http://schemas.microsoft.com/office/drawing/2010/main" val="0"/>
              </a:ext>
            </a:extLst>
          </a:blip>
          <a:srcRect/>
          <a:stretch>
            <a:fillRect/>
          </a:stretch>
        </p:blipFill>
        <p:spPr bwMode="auto">
          <a:xfrm>
            <a:off x="2387547" y="1246181"/>
            <a:ext cx="7419600" cy="55547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7" name="Cross 16">
            <a:extLst>
              <a:ext uri="{FF2B5EF4-FFF2-40B4-BE49-F238E27FC236}">
                <a16:creationId xmlns:a16="http://schemas.microsoft.com/office/drawing/2014/main" id="{797F4A8B-8929-4F42-A5A3-E93F2C03046C}"/>
              </a:ext>
            </a:extLst>
          </p:cNvPr>
          <p:cNvSpPr/>
          <p:nvPr/>
        </p:nvSpPr>
        <p:spPr>
          <a:xfrm rot="2734294" flipH="1" flipV="1">
            <a:off x="6611684" y="2549638"/>
            <a:ext cx="308750" cy="302852"/>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a:extLst>
              <a:ext uri="{FF2B5EF4-FFF2-40B4-BE49-F238E27FC236}">
                <a16:creationId xmlns:a16="http://schemas.microsoft.com/office/drawing/2014/main" id="{31947C7F-C808-4A73-866E-69467A6BD32B}"/>
              </a:ext>
            </a:extLst>
          </p:cNvPr>
          <p:cNvSpPr/>
          <p:nvPr/>
        </p:nvSpPr>
        <p:spPr>
          <a:xfrm rot="2734294" flipH="1" flipV="1">
            <a:off x="4497603" y="5067811"/>
            <a:ext cx="308750" cy="302852"/>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pic>
        <p:nvPicPr>
          <p:cNvPr id="3" name="Picture 3"/>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cxnSp>
        <p:nvCxnSpPr>
          <p:cNvPr id="7" name="Straight Arrow Connector 6">
            <a:extLst>
              <a:ext uri="{FF2B5EF4-FFF2-40B4-BE49-F238E27FC236}">
                <a16:creationId xmlns:a16="http://schemas.microsoft.com/office/drawing/2014/main" id="{B21FB58F-F02C-41E5-9E70-17C023B71395}"/>
              </a:ext>
            </a:extLst>
          </p:cNvPr>
          <p:cNvCxnSpPr>
            <a:cxnSpLocks/>
          </p:cNvCxnSpPr>
          <p:nvPr/>
        </p:nvCxnSpPr>
        <p:spPr>
          <a:xfrm flipV="1">
            <a:off x="2795228" y="1320324"/>
            <a:ext cx="0" cy="5345469"/>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7E7CFF-A554-417D-98C1-03E18A7A587D}"/>
              </a:ext>
            </a:extLst>
          </p:cNvPr>
          <p:cNvCxnSpPr>
            <a:cxnSpLocks/>
          </p:cNvCxnSpPr>
          <p:nvPr/>
        </p:nvCxnSpPr>
        <p:spPr>
          <a:xfrm>
            <a:off x="2795228" y="6665793"/>
            <a:ext cx="7190157"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C09A6B8-47F6-4DE2-88E6-83A098203524}"/>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p:spTree>
    <p:extLst>
      <p:ext uri="{BB962C8B-B14F-4D97-AF65-F5344CB8AC3E}">
        <p14:creationId xmlns:p14="http://schemas.microsoft.com/office/powerpoint/2010/main" val="294618094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6" name="TextBox 15">
            <a:extLst>
              <a:ext uri="{FF2B5EF4-FFF2-40B4-BE49-F238E27FC236}">
                <a16:creationId xmlns:a16="http://schemas.microsoft.com/office/drawing/2014/main" id="{AC376F1B-CDEB-4C02-BBA3-AC7F9944BE74}"/>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K-Means Algorithm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BECCACF-2BD3-4A06-AC77-5F07ABB2213F}"/>
                  </a:ext>
                </a:extLst>
              </p:cNvPr>
              <p:cNvSpPr txBox="1"/>
              <p:nvPr/>
            </p:nvSpPr>
            <p:spPr>
              <a:xfrm>
                <a:off x="478465" y="1776237"/>
                <a:ext cx="11504428" cy="4285660"/>
              </a:xfrm>
              <a:prstGeom prst="rect">
                <a:avLst/>
              </a:prstGeom>
              <a:noFill/>
            </p:spPr>
            <p:txBody>
              <a:bodyPr wrap="square">
                <a:spAutoFit/>
              </a:bodyPr>
              <a:lstStyle/>
              <a:p>
                <a:pPr lvl="1" indent="-457200">
                  <a:buFont typeface="Arial" panose="020B0604020202020204" pitchFamily="34" charset="0"/>
                  <a:buChar char="•"/>
                </a:pPr>
                <a:r>
                  <a:rPr lang="en-US" sz="3000" b="1" dirty="0">
                    <a:solidFill>
                      <a:srgbClr val="D4D4D4"/>
                    </a:solidFill>
                    <a:latin typeface="Consolas" panose="020B0609020204030204" pitchFamily="49" charset="0"/>
                  </a:rPr>
                  <a:t>Randomly initialize </a:t>
                </a:r>
                <a14:m>
                  <m:oMath xmlns:m="http://schemas.openxmlformats.org/officeDocument/2006/math">
                    <m:r>
                      <a:rPr lang="en-US" sz="3000" b="1" i="1" smtClean="0">
                        <a:solidFill>
                          <a:srgbClr val="D4D4D4"/>
                        </a:solidFill>
                        <a:latin typeface="Cambria Math" panose="02040503050406030204" pitchFamily="18" charset="0"/>
                      </a:rPr>
                      <m:t>𝑲</m:t>
                    </m:r>
                  </m:oMath>
                </a14:m>
                <a:r>
                  <a:rPr lang="en-US" sz="3000" b="1" dirty="0">
                    <a:solidFill>
                      <a:srgbClr val="D4D4D4"/>
                    </a:solidFill>
                    <a:latin typeface="Consolas" panose="020B0609020204030204" pitchFamily="49" charset="0"/>
                  </a:rPr>
                  <a:t> cluster centroids </a:t>
                </a:r>
                <a14:m>
                  <m:oMath xmlns:m="http://schemas.openxmlformats.org/officeDocument/2006/math">
                    <m:sSub>
                      <m:sSubPr>
                        <m:ctrlPr>
                          <a:rPr lang="en-US" sz="3000" b="1" i="1" smtClean="0">
                            <a:solidFill>
                              <a:srgbClr val="D4D4D4"/>
                            </a:solidFill>
                            <a:latin typeface="Cambria Math" panose="02040503050406030204" pitchFamily="18" charset="0"/>
                            <a:ea typeface="Cambria Math" panose="02040503050406030204" pitchFamily="18" charset="0"/>
                          </a:rPr>
                        </m:ctrlPr>
                      </m:sSubPr>
                      <m:e>
                        <m:r>
                          <a:rPr lang="en-US" sz="3000" b="1" i="1">
                            <a:solidFill>
                              <a:srgbClr val="D4D4D4"/>
                            </a:solidFill>
                            <a:latin typeface="Cambria Math" panose="02040503050406030204" pitchFamily="18" charset="0"/>
                            <a:ea typeface="Cambria Math" panose="02040503050406030204" pitchFamily="18" charset="0"/>
                          </a:rPr>
                          <m:t>𝝁</m:t>
                        </m:r>
                      </m:e>
                      <m:sub>
                        <m:r>
                          <a:rPr lang="en-US" sz="3000" b="1" i="1" smtClean="0">
                            <a:solidFill>
                              <a:srgbClr val="D4D4D4"/>
                            </a:solidFill>
                            <a:latin typeface="Cambria Math" panose="02040503050406030204" pitchFamily="18" charset="0"/>
                            <a:ea typeface="Cambria Math" panose="02040503050406030204" pitchFamily="18" charset="0"/>
                          </a:rPr>
                          <m:t>𝟏</m:t>
                        </m:r>
                      </m:sub>
                    </m:sSub>
                    <m:r>
                      <a:rPr lang="en-US" sz="3000" b="1" i="1" smtClean="0">
                        <a:solidFill>
                          <a:srgbClr val="D4D4D4"/>
                        </a:solidFill>
                        <a:latin typeface="Cambria Math" panose="02040503050406030204" pitchFamily="18" charset="0"/>
                        <a:ea typeface="Cambria Math" panose="02040503050406030204" pitchFamily="18" charset="0"/>
                      </a:rPr>
                      <m:t>,</m:t>
                    </m:r>
                    <m:sSub>
                      <m:sSubPr>
                        <m:ctrlPr>
                          <a:rPr lang="en-US" sz="3000" b="1" i="1">
                            <a:solidFill>
                              <a:srgbClr val="D4D4D4"/>
                            </a:solidFill>
                            <a:latin typeface="Cambria Math" panose="02040503050406030204" pitchFamily="18" charset="0"/>
                            <a:ea typeface="Cambria Math" panose="02040503050406030204" pitchFamily="18" charset="0"/>
                          </a:rPr>
                        </m:ctrlPr>
                      </m:sSubPr>
                      <m:e>
                        <m:r>
                          <a:rPr lang="en-US" sz="3000" b="1" i="1">
                            <a:solidFill>
                              <a:srgbClr val="D4D4D4"/>
                            </a:solidFill>
                            <a:latin typeface="Cambria Math" panose="02040503050406030204" pitchFamily="18" charset="0"/>
                            <a:ea typeface="Cambria Math" panose="02040503050406030204" pitchFamily="18" charset="0"/>
                          </a:rPr>
                          <m:t>𝝁</m:t>
                        </m:r>
                      </m:e>
                      <m:sub>
                        <m:r>
                          <a:rPr lang="en-US" sz="3000" b="1" i="1" smtClean="0">
                            <a:solidFill>
                              <a:srgbClr val="D4D4D4"/>
                            </a:solidFill>
                            <a:latin typeface="Cambria Math" panose="02040503050406030204" pitchFamily="18" charset="0"/>
                            <a:ea typeface="Cambria Math" panose="02040503050406030204" pitchFamily="18" charset="0"/>
                          </a:rPr>
                          <m:t>𝟐</m:t>
                        </m:r>
                      </m:sub>
                    </m:sSub>
                    <m:r>
                      <a:rPr lang="en-US" sz="3000" b="1" i="1" smtClean="0">
                        <a:solidFill>
                          <a:srgbClr val="D4D4D4"/>
                        </a:solidFill>
                        <a:latin typeface="Cambria Math" panose="02040503050406030204" pitchFamily="18" charset="0"/>
                        <a:ea typeface="Cambria Math" panose="02040503050406030204" pitchFamily="18" charset="0"/>
                      </a:rPr>
                      <m:t>,…</m:t>
                    </m:r>
                    <m:sSub>
                      <m:sSubPr>
                        <m:ctrlPr>
                          <a:rPr lang="en-US" sz="3000" b="1" i="1">
                            <a:solidFill>
                              <a:srgbClr val="D4D4D4"/>
                            </a:solidFill>
                            <a:latin typeface="Cambria Math" panose="02040503050406030204" pitchFamily="18" charset="0"/>
                            <a:ea typeface="Cambria Math" panose="02040503050406030204" pitchFamily="18" charset="0"/>
                          </a:rPr>
                        </m:ctrlPr>
                      </m:sSubPr>
                      <m:e>
                        <m:r>
                          <a:rPr lang="en-US" sz="3000" b="1" i="1">
                            <a:solidFill>
                              <a:srgbClr val="D4D4D4"/>
                            </a:solidFill>
                            <a:latin typeface="Cambria Math" panose="02040503050406030204" pitchFamily="18" charset="0"/>
                            <a:ea typeface="Cambria Math" panose="02040503050406030204" pitchFamily="18" charset="0"/>
                          </a:rPr>
                          <m:t>𝝁</m:t>
                        </m:r>
                      </m:e>
                      <m:sub>
                        <m:r>
                          <a:rPr lang="en-US" sz="3000" b="1" i="1" smtClean="0">
                            <a:solidFill>
                              <a:srgbClr val="D4D4D4"/>
                            </a:solidFill>
                            <a:latin typeface="Cambria Math" panose="02040503050406030204" pitchFamily="18" charset="0"/>
                            <a:ea typeface="Cambria Math" panose="02040503050406030204" pitchFamily="18" charset="0"/>
                          </a:rPr>
                          <m:t>𝑲</m:t>
                        </m:r>
                      </m:sub>
                    </m:sSub>
                  </m:oMath>
                </a14:m>
                <a:r>
                  <a:rPr lang="en-US" sz="3000" b="1" dirty="0">
                    <a:solidFill>
                      <a:srgbClr val="D4D4D4"/>
                    </a:solidFill>
                    <a:latin typeface="Consolas" panose="020B0609020204030204" pitchFamily="49" charset="0"/>
                  </a:rPr>
                  <a:t>.</a:t>
                </a:r>
              </a:p>
              <a:p>
                <a:pPr lvl="1" indent="-457200">
                  <a:buFont typeface="Arial" panose="020B0604020202020204" pitchFamily="34" charset="0"/>
                  <a:buChar char="•"/>
                </a:pPr>
                <a:r>
                  <a:rPr lang="en-US" sz="3000" b="1" dirty="0">
                    <a:solidFill>
                      <a:srgbClr val="D4D4D4"/>
                    </a:solidFill>
                    <a:latin typeface="Consolas" panose="020B0609020204030204" pitchFamily="49" charset="0"/>
                  </a:rPr>
                  <a:t>Repeat {</a:t>
                </a:r>
              </a:p>
              <a:p>
                <a:pPr lvl="2" indent="-457200">
                  <a:buFont typeface="Arial" panose="020B0604020202020204" pitchFamily="34" charset="0"/>
                  <a:buChar char="•"/>
                </a:pPr>
                <a:r>
                  <a:rPr lang="en-US" sz="3000" b="1" dirty="0">
                    <a:solidFill>
                      <a:srgbClr val="D4D4D4"/>
                    </a:solidFill>
                    <a:latin typeface="Consolas" panose="020B0609020204030204" pitchFamily="49" charset="0"/>
                  </a:rPr>
                  <a:t>for </a:t>
                </a:r>
                <a14:m>
                  <m:oMath xmlns:m="http://schemas.openxmlformats.org/officeDocument/2006/math">
                    <m:r>
                      <a:rPr lang="en-US" sz="3000" b="1">
                        <a:solidFill>
                          <a:srgbClr val="D4D4D4"/>
                        </a:solidFill>
                        <a:latin typeface="Cambria Math" panose="02040503050406030204" pitchFamily="18" charset="0"/>
                      </a:rPr>
                      <m:t>𝒊</m:t>
                    </m:r>
                  </m:oMath>
                </a14:m>
                <a:r>
                  <a:rPr lang="en-US" sz="3000" b="1" dirty="0">
                    <a:solidFill>
                      <a:srgbClr val="D4D4D4"/>
                    </a:solidFill>
                    <a:latin typeface="Consolas" panose="020B0609020204030204" pitchFamily="49" charset="0"/>
                  </a:rPr>
                  <a:t> = 1 to </a:t>
                </a:r>
                <a14:m>
                  <m:oMath xmlns:m="http://schemas.openxmlformats.org/officeDocument/2006/math">
                    <m:r>
                      <a:rPr lang="en-US" sz="3000" b="1">
                        <a:solidFill>
                          <a:srgbClr val="D4D4D4"/>
                        </a:solidFill>
                        <a:latin typeface="Cambria Math" panose="02040503050406030204" pitchFamily="18" charset="0"/>
                      </a:rPr>
                      <m:t>𝒎</m:t>
                    </m:r>
                  </m:oMath>
                </a14:m>
                <a:r>
                  <a:rPr lang="en-US" sz="3000" b="1" dirty="0">
                    <a:solidFill>
                      <a:srgbClr val="D4D4D4"/>
                    </a:solidFill>
                    <a:latin typeface="Consolas" panose="020B0609020204030204" pitchFamily="49" charset="0"/>
                  </a:rPr>
                  <a:t>:</a:t>
                </a:r>
              </a:p>
              <a:p>
                <a:pPr lvl="3" indent="-457200">
                  <a:buFont typeface="Arial" panose="020B0604020202020204" pitchFamily="34" charset="0"/>
                  <a:buChar char="•"/>
                </a:pPr>
                <a14:m>
                  <m:oMath xmlns:m="http://schemas.openxmlformats.org/officeDocument/2006/math">
                    <m:sSup>
                      <m:sSupPr>
                        <m:ctrlPr>
                          <a:rPr lang="en-US" sz="3000" b="1" i="1">
                            <a:solidFill>
                              <a:srgbClr val="D4D4D4"/>
                            </a:solidFill>
                            <a:latin typeface="Cambria Math" panose="02040503050406030204" pitchFamily="18" charset="0"/>
                          </a:rPr>
                        </m:ctrlPr>
                      </m:sSupPr>
                      <m:e>
                        <m:r>
                          <a:rPr lang="en-US" sz="3000" b="1">
                            <a:solidFill>
                              <a:srgbClr val="D4D4D4"/>
                            </a:solidFill>
                            <a:latin typeface="Cambria Math" panose="02040503050406030204" pitchFamily="18" charset="0"/>
                          </a:rPr>
                          <m:t>𝒄</m:t>
                        </m:r>
                      </m:e>
                      <m:sup>
                        <m:r>
                          <a:rPr lang="en-US" sz="3000" b="1">
                            <a:solidFill>
                              <a:srgbClr val="D4D4D4"/>
                            </a:solidFill>
                            <a:latin typeface="Cambria Math" panose="02040503050406030204" pitchFamily="18" charset="0"/>
                          </a:rPr>
                          <m:t>(</m:t>
                        </m:r>
                        <m:r>
                          <a:rPr lang="en-US" sz="3000" b="1">
                            <a:solidFill>
                              <a:srgbClr val="D4D4D4"/>
                            </a:solidFill>
                            <a:latin typeface="Cambria Math" panose="02040503050406030204" pitchFamily="18" charset="0"/>
                          </a:rPr>
                          <m:t>𝒊</m:t>
                        </m:r>
                        <m:r>
                          <a:rPr lang="en-US" sz="3000" b="1">
                            <a:solidFill>
                              <a:srgbClr val="D4D4D4"/>
                            </a:solidFill>
                            <a:latin typeface="Cambria Math" panose="02040503050406030204" pitchFamily="18" charset="0"/>
                          </a:rPr>
                          <m:t>)</m:t>
                        </m:r>
                      </m:sup>
                    </m:sSup>
                  </m:oMath>
                </a14:m>
                <a:r>
                  <a:rPr lang="en-US" sz="3000" b="1" dirty="0">
                    <a:solidFill>
                      <a:srgbClr val="D4D4D4"/>
                    </a:solidFill>
                    <a:latin typeface="Consolas" panose="020B0609020204030204" pitchFamily="49" charset="0"/>
                  </a:rPr>
                  <a:t> = index (from 1 to </a:t>
                </a:r>
                <a14:m>
                  <m:oMath xmlns:m="http://schemas.openxmlformats.org/officeDocument/2006/math">
                    <m:r>
                      <a:rPr lang="en-US" sz="3000" b="1">
                        <a:solidFill>
                          <a:srgbClr val="D4D4D4"/>
                        </a:solidFill>
                        <a:latin typeface="Cambria Math" panose="02040503050406030204" pitchFamily="18" charset="0"/>
                      </a:rPr>
                      <m:t>𝑲</m:t>
                    </m:r>
                  </m:oMath>
                </a14:m>
                <a:r>
                  <a:rPr lang="en-US" sz="3000" b="1" dirty="0">
                    <a:solidFill>
                      <a:srgbClr val="D4D4D4"/>
                    </a:solidFill>
                    <a:latin typeface="Consolas" panose="020B0609020204030204" pitchFamily="49" charset="0"/>
                  </a:rPr>
                  <a:t>) of cluster centroid closest to </a:t>
                </a:r>
                <a14:m>
                  <m:oMath xmlns:m="http://schemas.openxmlformats.org/officeDocument/2006/math">
                    <m:sSup>
                      <m:sSupPr>
                        <m:ctrlPr>
                          <a:rPr lang="en-US" sz="3000" b="1" i="1">
                            <a:solidFill>
                              <a:srgbClr val="D4D4D4"/>
                            </a:solidFill>
                            <a:latin typeface="Cambria Math" panose="02040503050406030204" pitchFamily="18" charset="0"/>
                          </a:rPr>
                        </m:ctrlPr>
                      </m:sSupPr>
                      <m:e>
                        <m:r>
                          <a:rPr lang="en-US" sz="3000" b="1">
                            <a:solidFill>
                              <a:srgbClr val="D4D4D4"/>
                            </a:solidFill>
                            <a:latin typeface="Cambria Math" panose="02040503050406030204" pitchFamily="18" charset="0"/>
                          </a:rPr>
                          <m:t>𝒙</m:t>
                        </m:r>
                      </m:e>
                      <m:sup>
                        <m:r>
                          <a:rPr lang="en-US" sz="3000" b="1">
                            <a:solidFill>
                              <a:srgbClr val="D4D4D4"/>
                            </a:solidFill>
                            <a:latin typeface="Cambria Math" panose="02040503050406030204" pitchFamily="18" charset="0"/>
                          </a:rPr>
                          <m:t>(</m:t>
                        </m:r>
                        <m:r>
                          <a:rPr lang="en-US" sz="3000" b="1">
                            <a:solidFill>
                              <a:srgbClr val="D4D4D4"/>
                            </a:solidFill>
                            <a:latin typeface="Cambria Math" panose="02040503050406030204" pitchFamily="18" charset="0"/>
                          </a:rPr>
                          <m:t>𝒊</m:t>
                        </m:r>
                        <m:r>
                          <a:rPr lang="en-US" sz="3000" b="1">
                            <a:solidFill>
                              <a:srgbClr val="D4D4D4"/>
                            </a:solidFill>
                            <a:latin typeface="Cambria Math" panose="02040503050406030204" pitchFamily="18" charset="0"/>
                          </a:rPr>
                          <m:t>)</m:t>
                        </m:r>
                      </m:sup>
                    </m:sSup>
                  </m:oMath>
                </a14:m>
                <a:endParaRPr lang="en-US" sz="3000" b="1" dirty="0">
                  <a:solidFill>
                    <a:srgbClr val="D4D4D4"/>
                  </a:solidFill>
                  <a:latin typeface="Consolas" panose="020B0609020204030204" pitchFamily="49" charset="0"/>
                </a:endParaRPr>
              </a:p>
              <a:p>
                <a:pPr lvl="2" indent="-457200">
                  <a:buFont typeface="Arial" panose="020B0604020202020204" pitchFamily="34" charset="0"/>
                  <a:buChar char="•"/>
                </a:pPr>
                <a:r>
                  <a:rPr lang="en-US" sz="3000" b="1" dirty="0">
                    <a:solidFill>
                      <a:srgbClr val="D4D4D4"/>
                    </a:solidFill>
                    <a:latin typeface="Consolas" panose="020B0609020204030204" pitchFamily="49" charset="0"/>
                  </a:rPr>
                  <a:t>for </a:t>
                </a:r>
                <a14:m>
                  <m:oMath xmlns:m="http://schemas.openxmlformats.org/officeDocument/2006/math">
                    <m:r>
                      <a:rPr lang="en-US" sz="3000" b="1">
                        <a:solidFill>
                          <a:srgbClr val="D4D4D4"/>
                        </a:solidFill>
                        <a:latin typeface="Cambria Math" panose="02040503050406030204" pitchFamily="18" charset="0"/>
                      </a:rPr>
                      <m:t>𝒌</m:t>
                    </m:r>
                  </m:oMath>
                </a14:m>
                <a:r>
                  <a:rPr lang="en-US" sz="3000" b="1" dirty="0">
                    <a:solidFill>
                      <a:srgbClr val="D4D4D4"/>
                    </a:solidFill>
                    <a:latin typeface="Consolas" panose="020B0609020204030204" pitchFamily="49" charset="0"/>
                  </a:rPr>
                  <a:t> = 1 to </a:t>
                </a:r>
                <a14:m>
                  <m:oMath xmlns:m="http://schemas.openxmlformats.org/officeDocument/2006/math">
                    <m:r>
                      <a:rPr lang="en-US" sz="3000" b="1">
                        <a:solidFill>
                          <a:srgbClr val="D4D4D4"/>
                        </a:solidFill>
                        <a:latin typeface="Cambria Math" panose="02040503050406030204" pitchFamily="18" charset="0"/>
                      </a:rPr>
                      <m:t>𝑲</m:t>
                    </m:r>
                  </m:oMath>
                </a14:m>
                <a:r>
                  <a:rPr lang="en-US" sz="3000" b="1" dirty="0">
                    <a:solidFill>
                      <a:srgbClr val="D4D4D4"/>
                    </a:solidFill>
                    <a:latin typeface="Consolas" panose="020B0609020204030204" pitchFamily="49" charset="0"/>
                  </a:rPr>
                  <a:t>:</a:t>
                </a:r>
              </a:p>
              <a:p>
                <a:pPr lvl="3" indent="-457200">
                  <a:buFont typeface="Arial" panose="020B0604020202020204" pitchFamily="34" charset="0"/>
                  <a:buChar char="•"/>
                </a:pPr>
                <a14:m>
                  <m:oMath xmlns:m="http://schemas.openxmlformats.org/officeDocument/2006/math">
                    <m:sSub>
                      <m:sSubPr>
                        <m:ctrlPr>
                          <a:rPr lang="en-US" sz="3000" b="1" i="1">
                            <a:solidFill>
                              <a:srgbClr val="D4D4D4"/>
                            </a:solidFill>
                            <a:latin typeface="Cambria Math" panose="02040503050406030204" pitchFamily="18" charset="0"/>
                          </a:rPr>
                        </m:ctrlPr>
                      </m:sSubPr>
                      <m:e>
                        <m:r>
                          <a:rPr lang="en-US" sz="3000" b="1">
                            <a:solidFill>
                              <a:srgbClr val="D4D4D4"/>
                            </a:solidFill>
                            <a:latin typeface="Cambria Math" panose="02040503050406030204" pitchFamily="18" charset="0"/>
                          </a:rPr>
                          <m:t>𝝁</m:t>
                        </m:r>
                      </m:e>
                      <m:sub>
                        <m:r>
                          <a:rPr lang="en-US" sz="3000" b="1">
                            <a:solidFill>
                              <a:srgbClr val="D4D4D4"/>
                            </a:solidFill>
                            <a:latin typeface="Cambria Math" panose="02040503050406030204" pitchFamily="18" charset="0"/>
                          </a:rPr>
                          <m:t>𝒌</m:t>
                        </m:r>
                      </m:sub>
                    </m:sSub>
                    <m:r>
                      <a:rPr lang="en-US" sz="3000" b="1">
                        <a:solidFill>
                          <a:srgbClr val="D4D4D4"/>
                        </a:solidFill>
                        <a:latin typeface="Cambria Math" panose="02040503050406030204" pitchFamily="18" charset="0"/>
                      </a:rPr>
                      <m:t> </m:t>
                    </m:r>
                  </m:oMath>
                </a14:m>
                <a:r>
                  <a:rPr lang="en-US" sz="3000" b="1" dirty="0">
                    <a:solidFill>
                      <a:srgbClr val="D4D4D4"/>
                    </a:solidFill>
                    <a:latin typeface="Consolas" panose="020B0609020204030204" pitchFamily="49" charset="0"/>
                  </a:rPr>
                  <a:t>:= average (mean) of points assigned to cluster </a:t>
                </a:r>
                <a14:m>
                  <m:oMath xmlns:m="http://schemas.openxmlformats.org/officeDocument/2006/math">
                    <m:r>
                      <a:rPr lang="en-US" sz="3000" b="1">
                        <a:solidFill>
                          <a:srgbClr val="D4D4D4"/>
                        </a:solidFill>
                        <a:latin typeface="Cambria Math" panose="02040503050406030204" pitchFamily="18" charset="0"/>
                      </a:rPr>
                      <m:t>𝒌</m:t>
                    </m:r>
                  </m:oMath>
                </a14:m>
                <a:endParaRPr lang="en-US" sz="3000" b="1" dirty="0">
                  <a:solidFill>
                    <a:srgbClr val="D4D4D4"/>
                  </a:solidFill>
                  <a:latin typeface="Consolas" panose="020B0609020204030204" pitchFamily="49" charset="0"/>
                </a:endParaRPr>
              </a:p>
              <a:p>
                <a:pPr lvl="1" indent="-457200">
                  <a:buFont typeface="Arial" panose="020B0604020202020204" pitchFamily="34" charset="0"/>
                  <a:buChar char="•"/>
                </a:pPr>
                <a:r>
                  <a:rPr lang="en-US" sz="3000" b="1" dirty="0">
                    <a:solidFill>
                      <a:srgbClr val="D4D4D4"/>
                    </a:solidFill>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2BECCACF-2BD3-4A06-AC77-5F07ABB2213F}"/>
                  </a:ext>
                </a:extLst>
              </p:cNvPr>
              <p:cNvSpPr txBox="1">
                <a:spLocks noRot="1" noChangeAspect="1" noMove="1" noResize="1" noEditPoints="1" noAdjustHandles="1" noChangeArrowheads="1" noChangeShapeType="1" noTextEdit="1"/>
              </p:cNvSpPr>
              <p:nvPr/>
            </p:nvSpPr>
            <p:spPr>
              <a:xfrm>
                <a:off x="478465" y="1776237"/>
                <a:ext cx="11504428" cy="4285660"/>
              </a:xfrm>
              <a:prstGeom prst="rect">
                <a:avLst/>
              </a:prstGeom>
              <a:blipFill>
                <a:blip r:embed="rId4"/>
                <a:stretch>
                  <a:fillRect l="-1059" t="-1849" b="-3414"/>
                </a:stretch>
              </a:blipFill>
            </p:spPr>
            <p:txBody>
              <a:bodyPr/>
              <a:lstStyle/>
              <a:p>
                <a:r>
                  <a:rPr lang="ar-EG">
                    <a:noFill/>
                  </a:rPr>
                  <a:t> </a:t>
                </a:r>
              </a:p>
            </p:txBody>
          </p:sp>
        </mc:Fallback>
      </mc:AlternateContent>
    </p:spTree>
    <p:extLst>
      <p:ext uri="{BB962C8B-B14F-4D97-AF65-F5344CB8AC3E}">
        <p14:creationId xmlns:p14="http://schemas.microsoft.com/office/powerpoint/2010/main" val="102487732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0" name="TextBox 9">
            <a:extLst>
              <a:ext uri="{FF2B5EF4-FFF2-40B4-BE49-F238E27FC236}">
                <a16:creationId xmlns:a16="http://schemas.microsoft.com/office/drawing/2014/main" id="{57789D0A-B95C-4AD1-8B0E-925ED98D1D56}"/>
              </a:ext>
            </a:extLst>
          </p:cNvPr>
          <p:cNvSpPr txBox="1"/>
          <p:nvPr/>
        </p:nvSpPr>
        <p:spPr>
          <a:xfrm>
            <a:off x="1031008" y="2863460"/>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Distortion Function</a:t>
            </a:r>
          </a:p>
        </p:txBody>
      </p:sp>
    </p:spTree>
    <p:extLst>
      <p:ext uri="{BB962C8B-B14F-4D97-AF65-F5344CB8AC3E}">
        <p14:creationId xmlns:p14="http://schemas.microsoft.com/office/powerpoint/2010/main" val="99448412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D8128D1-2D7D-4966-ABF8-F074E0C5DF69}"/>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Distortion Function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8B2D49-6C34-4F4E-A51A-E2C0A2BF6600}"/>
                  </a:ext>
                </a:extLst>
              </p:cNvPr>
              <p:cNvSpPr txBox="1"/>
              <p:nvPr/>
            </p:nvSpPr>
            <p:spPr>
              <a:xfrm>
                <a:off x="1031009" y="1657317"/>
                <a:ext cx="10129981" cy="4962256"/>
              </a:xfrm>
              <a:prstGeom prst="rect">
                <a:avLst/>
              </a:prstGeom>
              <a:noFill/>
            </p:spPr>
            <p:txBody>
              <a:bodyPr wrap="square">
                <a:spAutoFit/>
              </a:bodyPr>
              <a:lstStyle/>
              <a:p>
                <a:pPr lvl="1" indent="-457200">
                  <a:buFont typeface="Arial" panose="020B0604020202020204" pitchFamily="34" charset="0"/>
                  <a:buChar char="•"/>
                </a:pPr>
                <a14:m>
                  <m:oMath xmlns:m="http://schemas.openxmlformats.org/officeDocument/2006/math">
                    <m:sSup>
                      <m:sSupPr>
                        <m:ctrlPr>
                          <a:rPr lang="en-US" sz="2800" b="1" i="1" smtClean="0">
                            <a:solidFill>
                              <a:srgbClr val="D4D4D4"/>
                            </a:solidFill>
                            <a:latin typeface="Cambria Math" panose="02040503050406030204" pitchFamily="18" charset="0"/>
                          </a:rPr>
                        </m:ctrlPr>
                      </m:sSupPr>
                      <m:e>
                        <m:r>
                          <a:rPr lang="en-US" sz="2800" b="1" i="1">
                            <a:solidFill>
                              <a:srgbClr val="D4D4D4"/>
                            </a:solidFill>
                            <a:latin typeface="Cambria Math" panose="02040503050406030204" pitchFamily="18" charset="0"/>
                          </a:rPr>
                          <m:t>𝒄</m:t>
                        </m:r>
                      </m:e>
                      <m:sup>
                        <m:r>
                          <a:rPr lang="en-US" sz="2800" b="1">
                            <a:solidFill>
                              <a:srgbClr val="D4D4D4"/>
                            </a:solidFill>
                            <a:latin typeface="Cambria Math" panose="02040503050406030204" pitchFamily="18" charset="0"/>
                          </a:rPr>
                          <m:t>(</m:t>
                        </m:r>
                        <m:r>
                          <a:rPr lang="en-US" sz="2800" b="1">
                            <a:solidFill>
                              <a:srgbClr val="D4D4D4"/>
                            </a:solidFill>
                            <a:latin typeface="Cambria Math" panose="02040503050406030204" pitchFamily="18" charset="0"/>
                          </a:rPr>
                          <m:t>𝒊</m:t>
                        </m:r>
                        <m:r>
                          <a:rPr lang="en-US" sz="2800" b="1">
                            <a:solidFill>
                              <a:srgbClr val="D4D4D4"/>
                            </a:solidFill>
                            <a:latin typeface="Cambria Math" panose="02040503050406030204" pitchFamily="18" charset="0"/>
                          </a:rPr>
                          <m:t>)</m:t>
                        </m:r>
                      </m:sup>
                    </m:sSup>
                  </m:oMath>
                </a14:m>
                <a:r>
                  <a:rPr lang="en-US" sz="2800" b="1" dirty="0">
                    <a:solidFill>
                      <a:srgbClr val="D4D4D4"/>
                    </a:solidFill>
                    <a:latin typeface="Consolas" panose="020B0609020204030204" pitchFamily="49" charset="0"/>
                  </a:rPr>
                  <a:t> = index of cluster (from 1 to </a:t>
                </a:r>
                <a14:m>
                  <m:oMath xmlns:m="http://schemas.openxmlformats.org/officeDocument/2006/math">
                    <m:r>
                      <a:rPr lang="en-US" sz="2800" b="1" i="1"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to which example </a:t>
                </a:r>
                <a14:m>
                  <m:oMath xmlns:m="http://schemas.openxmlformats.org/officeDocument/2006/math">
                    <m:sSup>
                      <m:sSupPr>
                        <m:ctrlPr>
                          <a:rPr lang="en-US" sz="2800" b="1" i="1">
                            <a:solidFill>
                              <a:srgbClr val="D4D4D4"/>
                            </a:solidFill>
                            <a:latin typeface="Cambria Math" panose="02040503050406030204" pitchFamily="18" charset="0"/>
                          </a:rPr>
                        </m:ctrlPr>
                      </m:sSupPr>
                      <m:e>
                        <m:r>
                          <a:rPr lang="en-US" sz="2800" b="1" i="1" smtClean="0">
                            <a:solidFill>
                              <a:srgbClr val="D4D4D4"/>
                            </a:solidFill>
                            <a:latin typeface="Cambria Math" panose="02040503050406030204" pitchFamily="18" charset="0"/>
                          </a:rPr>
                          <m:t>𝒙</m:t>
                        </m:r>
                      </m:e>
                      <m:sup>
                        <m:r>
                          <a:rPr lang="en-US" sz="2800" b="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𝒊</m:t>
                        </m:r>
                        <m:r>
                          <a:rPr lang="en-US" sz="2800" b="1">
                            <a:solidFill>
                              <a:srgbClr val="D4D4D4"/>
                            </a:solidFill>
                            <a:latin typeface="Cambria Math" panose="02040503050406030204" pitchFamily="18" charset="0"/>
                          </a:rPr>
                          <m:t>)</m:t>
                        </m:r>
                      </m:sup>
                    </m:sSup>
                  </m:oMath>
                </a14:m>
                <a:r>
                  <a:rPr lang="en-US" sz="2800" b="1" dirty="0">
                    <a:solidFill>
                      <a:srgbClr val="D4D4D4"/>
                    </a:solidFill>
                    <a:latin typeface="Consolas" panose="020B0609020204030204" pitchFamily="49" charset="0"/>
                  </a:rPr>
                  <a:t> is currently assigned.</a:t>
                </a:r>
              </a:p>
              <a:p>
                <a:pPr lvl="1" indent="-457200">
                  <a:buFont typeface="Arial" panose="020B0604020202020204" pitchFamily="34" charset="0"/>
                  <a:buChar char="•"/>
                </a:pPr>
                <a14:m>
                  <m:oMath xmlns:m="http://schemas.openxmlformats.org/officeDocument/2006/math">
                    <m:sSub>
                      <m:sSubPr>
                        <m:ctrlPr>
                          <a:rPr lang="en-US" sz="2800" b="1" i="1" smtClean="0">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a:solidFill>
                              <a:srgbClr val="D4D4D4"/>
                            </a:solidFill>
                            <a:latin typeface="Cambria Math" panose="02040503050406030204" pitchFamily="18" charset="0"/>
                          </a:rPr>
                          <m:t>𝒌</m:t>
                        </m:r>
                      </m:sub>
                    </m:sSub>
                    <m:r>
                      <a:rPr lang="en-US" sz="2800" b="1">
                        <a:solidFill>
                          <a:srgbClr val="D4D4D4"/>
                        </a:solidFill>
                        <a:latin typeface="Cambria Math" panose="02040503050406030204" pitchFamily="18" charset="0"/>
                      </a:rPr>
                      <m:t> </m:t>
                    </m:r>
                  </m:oMath>
                </a14:m>
                <a:r>
                  <a:rPr lang="en-US" sz="2800" b="1" dirty="0">
                    <a:solidFill>
                      <a:srgbClr val="D4D4D4"/>
                    </a:solidFill>
                    <a:latin typeface="Consolas" panose="020B0609020204030204" pitchFamily="49" charset="0"/>
                  </a:rPr>
                  <a:t>= cluster centroid </a:t>
                </a:r>
                <a14:m>
                  <m:oMath xmlns:m="http://schemas.openxmlformats.org/officeDocument/2006/math">
                    <m:r>
                      <a:rPr lang="en-US" sz="2800" b="1" i="1" smtClean="0">
                        <a:solidFill>
                          <a:srgbClr val="D4D4D4"/>
                        </a:solidFill>
                        <a:latin typeface="Cambria Math" panose="02040503050406030204" pitchFamily="18" charset="0"/>
                      </a:rPr>
                      <m:t>𝒌</m:t>
                    </m:r>
                  </m:oMath>
                </a14:m>
                <a:r>
                  <a:rPr lang="en-US" sz="2800" b="1" dirty="0">
                    <a:solidFill>
                      <a:srgbClr val="D4D4D4"/>
                    </a:solidFill>
                    <a:latin typeface="Consolas" panose="020B0609020204030204" pitchFamily="49" charset="0"/>
                  </a:rPr>
                  <a:t>.</a:t>
                </a:r>
              </a:p>
              <a:p>
                <a:pPr lvl="1" indent="-457200">
                  <a:buFont typeface="Arial" panose="020B0604020202020204" pitchFamily="34" charset="0"/>
                  <a:buChar char="•"/>
                </a:pPr>
                <a14:m>
                  <m:oMath xmlns:m="http://schemas.openxmlformats.org/officeDocument/2006/math">
                    <m:sSub>
                      <m:sSubPr>
                        <m:ctrlPr>
                          <a:rPr lang="en-US" sz="2800" b="1" i="1" smtClean="0">
                            <a:solidFill>
                              <a:srgbClr val="D4D4D4"/>
                            </a:solidFill>
                            <a:latin typeface="Cambria Math" panose="02040503050406030204" pitchFamily="18" charset="0"/>
                          </a:rPr>
                        </m:ctrlPr>
                      </m:sSubPr>
                      <m:e>
                        <m:r>
                          <a:rPr lang="en-US" sz="2800" b="1" i="1">
                            <a:solidFill>
                              <a:srgbClr val="D4D4D4"/>
                            </a:solidFill>
                            <a:latin typeface="Cambria Math" panose="02040503050406030204" pitchFamily="18" charset="0"/>
                          </a:rPr>
                          <m:t>𝝁</m:t>
                        </m:r>
                      </m:e>
                      <m:sub>
                        <m:sSup>
                          <m:sSupPr>
                            <m:ctrlPr>
                              <a:rPr lang="en-US" sz="2800" b="1" i="1">
                                <a:solidFill>
                                  <a:srgbClr val="D4D4D4"/>
                                </a:solidFill>
                                <a:latin typeface="Cambria Math" panose="02040503050406030204" pitchFamily="18" charset="0"/>
                              </a:rPr>
                            </m:ctrlPr>
                          </m:sSupPr>
                          <m:e>
                            <m:r>
                              <a:rPr lang="en-US" sz="2800" b="1" i="1">
                                <a:solidFill>
                                  <a:srgbClr val="D4D4D4"/>
                                </a:solidFill>
                                <a:latin typeface="Cambria Math" panose="02040503050406030204" pitchFamily="18" charset="0"/>
                              </a:rPr>
                              <m:t>𝒄</m:t>
                            </m:r>
                          </m:e>
                          <m:sup>
                            <m:r>
                              <a:rPr lang="en-US" sz="2800" b="1" i="1">
                                <a:solidFill>
                                  <a:srgbClr val="D4D4D4"/>
                                </a:solidFill>
                                <a:latin typeface="Cambria Math" panose="02040503050406030204" pitchFamily="18" charset="0"/>
                              </a:rPr>
                              <m:t>(</m:t>
                            </m:r>
                            <m:r>
                              <a:rPr lang="en-US" sz="2800" b="1" i="1">
                                <a:solidFill>
                                  <a:srgbClr val="D4D4D4"/>
                                </a:solidFill>
                                <a:latin typeface="Cambria Math" panose="02040503050406030204" pitchFamily="18" charset="0"/>
                              </a:rPr>
                              <m:t>𝒊</m:t>
                            </m:r>
                            <m:r>
                              <a:rPr lang="en-US" sz="2800" b="1" i="1">
                                <a:solidFill>
                                  <a:srgbClr val="D4D4D4"/>
                                </a:solidFill>
                                <a:latin typeface="Cambria Math" panose="02040503050406030204" pitchFamily="18" charset="0"/>
                              </a:rPr>
                              <m:t>)</m:t>
                            </m:r>
                          </m:sup>
                        </m:sSup>
                      </m:sub>
                    </m:sSub>
                    <m:r>
                      <a:rPr lang="en-US" sz="2800" b="1">
                        <a:solidFill>
                          <a:srgbClr val="D4D4D4"/>
                        </a:solidFill>
                        <a:latin typeface="Cambria Math" panose="02040503050406030204" pitchFamily="18" charset="0"/>
                      </a:rPr>
                      <m:t> </m:t>
                    </m:r>
                  </m:oMath>
                </a14:m>
                <a:r>
                  <a:rPr lang="en-US" sz="2800" b="1" dirty="0">
                    <a:solidFill>
                      <a:srgbClr val="D4D4D4"/>
                    </a:solidFill>
                    <a:latin typeface="Consolas" panose="020B0609020204030204" pitchFamily="49" charset="0"/>
                  </a:rPr>
                  <a:t>= cluster centroid of cluster to which example </a:t>
                </a:r>
                <a14:m>
                  <m:oMath xmlns:m="http://schemas.openxmlformats.org/officeDocument/2006/math">
                    <m:sSup>
                      <m:sSupPr>
                        <m:ctrlPr>
                          <a:rPr lang="en-US" sz="2800" b="1" i="1">
                            <a:solidFill>
                              <a:srgbClr val="D4D4D4"/>
                            </a:solidFill>
                            <a:latin typeface="Cambria Math" panose="02040503050406030204" pitchFamily="18" charset="0"/>
                          </a:rPr>
                        </m:ctrlPr>
                      </m:sSupPr>
                      <m:e>
                        <m:r>
                          <a:rPr lang="en-US" sz="2800" b="1" i="1" smtClean="0">
                            <a:solidFill>
                              <a:srgbClr val="D4D4D4"/>
                            </a:solidFill>
                            <a:latin typeface="Cambria Math" panose="02040503050406030204" pitchFamily="18" charset="0"/>
                          </a:rPr>
                          <m:t>𝒙</m:t>
                        </m:r>
                      </m:e>
                      <m:sup>
                        <m:r>
                          <a:rPr lang="en-US" sz="2800" b="1">
                            <a:solidFill>
                              <a:srgbClr val="D4D4D4"/>
                            </a:solidFill>
                            <a:latin typeface="Cambria Math" panose="02040503050406030204" pitchFamily="18" charset="0"/>
                          </a:rPr>
                          <m:t>(</m:t>
                        </m:r>
                        <m:r>
                          <a:rPr lang="en-US" sz="2800" b="1">
                            <a:solidFill>
                              <a:srgbClr val="D4D4D4"/>
                            </a:solidFill>
                            <a:latin typeface="Cambria Math" panose="02040503050406030204" pitchFamily="18" charset="0"/>
                          </a:rPr>
                          <m:t>𝒊</m:t>
                        </m:r>
                        <m:r>
                          <a:rPr lang="en-US" sz="2800" b="1">
                            <a:solidFill>
                              <a:srgbClr val="D4D4D4"/>
                            </a:solidFill>
                            <a:latin typeface="Cambria Math" panose="02040503050406030204" pitchFamily="18" charset="0"/>
                          </a:rPr>
                          <m:t>)</m:t>
                        </m:r>
                      </m:sup>
                    </m:sSup>
                    <m:r>
                      <a:rPr lang="en-US" sz="2800" b="1" i="1">
                        <a:solidFill>
                          <a:srgbClr val="D4D4D4"/>
                        </a:solidFill>
                        <a:latin typeface="Cambria Math" panose="02040503050406030204" pitchFamily="18" charset="0"/>
                      </a:rPr>
                      <m:t> </m:t>
                    </m:r>
                  </m:oMath>
                </a14:m>
                <a:r>
                  <a:rPr lang="en-US" sz="2800" b="1" dirty="0">
                    <a:solidFill>
                      <a:srgbClr val="D4D4D4"/>
                    </a:solidFill>
                    <a:latin typeface="Consolas" panose="020B0609020204030204" pitchFamily="49" charset="0"/>
                  </a:rPr>
                  <a:t>has been assigned.</a:t>
                </a:r>
              </a:p>
              <a:p>
                <a:pPr lvl="1" indent="-457200">
                  <a:buFont typeface="Arial" panose="020B0604020202020204" pitchFamily="34" charset="0"/>
                  <a:buChar char="•"/>
                </a:pPr>
                <a:endParaRPr lang="en-US" sz="2000" b="1" dirty="0">
                  <a:solidFill>
                    <a:srgbClr val="D4D4D4"/>
                  </a:solidFill>
                  <a:latin typeface="Consolas" panose="020B0609020204030204" pitchFamily="49" charset="0"/>
                </a:endParaRPr>
              </a:p>
              <a:p>
                <a:pPr lvl="1" indent="-457200">
                  <a:buFont typeface="Arial" panose="020B0604020202020204" pitchFamily="34" charset="0"/>
                  <a:buChar char="•"/>
                </a:pPr>
                <a:r>
                  <a:rPr lang="en-US" sz="2800" b="1" dirty="0">
                    <a:solidFill>
                      <a:srgbClr val="D4D4D4"/>
                    </a:solidFill>
                    <a:latin typeface="Consolas" panose="020B0609020204030204" pitchFamily="49" charset="0"/>
                  </a:rPr>
                  <a:t>Distortion function:</a:t>
                </a:r>
              </a:p>
              <a:p>
                <a:pPr marL="0" lvl="2" algn="ct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d>
                        <m:dPr>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𝟏</m:t>
                                  </m:r>
                                </m:e>
                              </m:d>
                            </m:sup>
                          </m:sSup>
                          <m:r>
                            <a:rPr lang="en-US" sz="3200" b="1" i="1" smtClean="0">
                              <a:solidFill>
                                <a:srgbClr val="D4D4D4"/>
                              </a:solidFill>
                              <a:latin typeface="Cambria Math" panose="02040503050406030204" pitchFamily="18" charset="0"/>
                            </a:rPr>
                            <m:t>, …,</m:t>
                          </m:r>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𝐦</m:t>
                                  </m:r>
                                </m:e>
                              </m:d>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0" smtClean="0">
                                  <a:solidFill>
                                    <a:srgbClr val="D4D4D4"/>
                                  </a:solidFill>
                                  <a:latin typeface="Cambria Math" panose="02040503050406030204" pitchFamily="18" charset="0"/>
                                </a:rPr>
                                <m:t>𝟏</m:t>
                              </m:r>
                            </m:sub>
                          </m:sSub>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1" smtClean="0">
                                  <a:solidFill>
                                    <a:srgbClr val="D4D4D4"/>
                                  </a:solidFill>
                                  <a:latin typeface="Cambria Math" panose="02040503050406030204" pitchFamily="18" charset="0"/>
                                </a:rPr>
                                <m:t>𝑲</m:t>
                              </m:r>
                            </m:sub>
                          </m:sSub>
                        </m:e>
                      </m:d>
                      <m:r>
                        <a:rPr lang="en-US" sz="3200" b="1" i="1" smtClean="0">
                          <a:solidFill>
                            <a:srgbClr val="D4D4D4"/>
                          </a:solidFill>
                          <a:latin typeface="Cambria Math" panose="02040503050406030204" pitchFamily="18" charset="0"/>
                        </a:rPr>
                        <m:t>=</m:t>
                      </m:r>
                      <m:f>
                        <m:fPr>
                          <m:ctrlPr>
                            <a:rPr lang="en-US" sz="3200" b="1" i="1" smtClean="0">
                              <a:solidFill>
                                <a:srgbClr val="D4D4D4"/>
                              </a:solidFill>
                              <a:latin typeface="Cambria Math" panose="02040503050406030204" pitchFamily="18" charset="0"/>
                            </a:rPr>
                          </m:ctrlPr>
                        </m:fPr>
                        <m:num>
                          <m:r>
                            <a:rPr lang="en-US" sz="3200" b="1" i="1" smtClean="0">
                              <a:solidFill>
                                <a:srgbClr val="D4D4D4"/>
                              </a:solidFill>
                              <a:latin typeface="Cambria Math" panose="02040503050406030204" pitchFamily="18" charset="0"/>
                            </a:rPr>
                            <m:t>𝟏</m:t>
                          </m:r>
                        </m:num>
                        <m:den>
                          <m:r>
                            <a:rPr lang="en-US" sz="3200" b="1" i="1" smtClean="0">
                              <a:solidFill>
                                <a:srgbClr val="D4D4D4"/>
                              </a:solidFill>
                              <a:latin typeface="Cambria Math" panose="02040503050406030204" pitchFamily="18" charset="0"/>
                            </a:rPr>
                            <m:t>𝒎</m:t>
                          </m:r>
                        </m:den>
                      </m:f>
                      <m:nary>
                        <m:naryPr>
                          <m:chr m:val="∑"/>
                          <m:ctrlPr>
                            <a:rPr lang="en-US" sz="3200" b="1" i="1" smtClean="0">
                              <a:solidFill>
                                <a:srgbClr val="D4D4D4"/>
                              </a:solidFill>
                              <a:latin typeface="Cambria Math" panose="02040503050406030204" pitchFamily="18" charset="0"/>
                            </a:rPr>
                          </m:ctrlPr>
                        </m:naryPr>
                        <m:sub>
                          <m:r>
                            <m:rPr>
                              <m:brk m:alnAt="23"/>
                            </m:rPr>
                            <a:rPr lang="en-US" sz="3200" b="1" i="1" smtClean="0">
                              <a:solidFill>
                                <a:srgbClr val="D4D4D4"/>
                              </a:solidFill>
                              <a:latin typeface="Cambria Math" panose="02040503050406030204" pitchFamily="18" charset="0"/>
                            </a:rPr>
                            <m:t>𝒊</m:t>
                          </m:r>
                          <m:r>
                            <a:rPr lang="en-US" sz="3200" b="1" i="1" smtClean="0">
                              <a:solidFill>
                                <a:srgbClr val="D4D4D4"/>
                              </a:solidFill>
                              <a:latin typeface="Cambria Math" panose="02040503050406030204" pitchFamily="18" charset="0"/>
                            </a:rPr>
                            <m:t>=</m:t>
                          </m:r>
                          <m:r>
                            <a:rPr lang="en-US" sz="3200" b="1" i="1" smtClean="0">
                              <a:solidFill>
                                <a:srgbClr val="D4D4D4"/>
                              </a:solidFill>
                              <a:latin typeface="Cambria Math" panose="02040503050406030204" pitchFamily="18" charset="0"/>
                            </a:rPr>
                            <m:t>𝟏</m:t>
                          </m:r>
                        </m:sub>
                        <m:sup>
                          <m:r>
                            <a:rPr lang="en-US" sz="3200" b="1" i="1" smtClean="0">
                              <a:solidFill>
                                <a:srgbClr val="D4D4D4"/>
                              </a:solidFill>
                              <a:latin typeface="Cambria Math" panose="02040503050406030204" pitchFamily="18" charset="0"/>
                            </a:rPr>
                            <m:t>𝒎</m:t>
                          </m:r>
                        </m:sup>
                        <m:e>
                          <m:sSup>
                            <m:sSupPr>
                              <m:ctrlPr>
                                <a:rPr lang="en-US" sz="3200" b="1" i="1" smtClean="0">
                                  <a:solidFill>
                                    <a:srgbClr val="D4D4D4"/>
                                  </a:solidFill>
                                  <a:latin typeface="Cambria Math" panose="02040503050406030204" pitchFamily="18" charset="0"/>
                                </a:rPr>
                              </m:ctrlPr>
                            </m:sSupPr>
                            <m:e>
                              <m:d>
                                <m:dPr>
                                  <m:begChr m:val="‖"/>
                                  <m:endChr m:val="‖"/>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𝒙</m:t>
                                      </m:r>
                                    </m:e>
                                    <m:sup>
                                      <m:r>
                                        <a:rPr lang="en-US" sz="3200" b="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a:solidFill>
                                            <a:srgbClr val="D4D4D4"/>
                                          </a:solidFill>
                                          <a:latin typeface="Cambria Math" panose="02040503050406030204" pitchFamily="18" charset="0"/>
                                        </a:rPr>
                                        <m:t>)</m:t>
                                      </m:r>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𝝁</m:t>
                                      </m:r>
                                    </m:e>
                                    <m:sub>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𝒄</m:t>
                                          </m:r>
                                        </m:e>
                                        <m:sup>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i="1">
                                              <a:solidFill>
                                                <a:srgbClr val="D4D4D4"/>
                                              </a:solidFill>
                                              <a:latin typeface="Cambria Math" panose="02040503050406030204" pitchFamily="18" charset="0"/>
                                            </a:rPr>
                                            <m:t>)</m:t>
                                          </m:r>
                                        </m:sup>
                                      </m:sSup>
                                    </m:sub>
                                  </m:sSub>
                                </m:e>
                              </m:d>
                            </m:e>
                            <m:sup>
                              <m:r>
                                <a:rPr lang="en-US" sz="3200" b="1" i="1" smtClean="0">
                                  <a:solidFill>
                                    <a:srgbClr val="D4D4D4"/>
                                  </a:solidFill>
                                  <a:latin typeface="Cambria Math" panose="02040503050406030204" pitchFamily="18" charset="0"/>
                                </a:rPr>
                                <m:t>𝟐</m:t>
                              </m:r>
                            </m:sup>
                          </m:sSup>
                        </m:e>
                      </m:nary>
                    </m:oMath>
                  </m:oMathPara>
                </a14:m>
                <a:endParaRPr lang="en-US" sz="3200" b="1" dirty="0">
                  <a:solidFill>
                    <a:srgbClr val="D4D4D4"/>
                  </a:solidFill>
                  <a:latin typeface="Consolas" panose="020B0609020204030204" pitchFamily="49" charset="0"/>
                </a:endParaRPr>
              </a:p>
              <a:p>
                <a:pPr marL="457200" lvl="2" indent="-457200">
                  <a:buFont typeface="Arial" panose="020B0604020202020204" pitchFamily="34" charset="0"/>
                  <a:buChar char="•"/>
                </a:pPr>
                <a:r>
                  <a:rPr lang="en-US" sz="2800" b="1" dirty="0">
                    <a:solidFill>
                      <a:srgbClr val="D4D4D4"/>
                    </a:solidFill>
                    <a:latin typeface="Consolas" panose="020B0609020204030204" pitchFamily="49" charset="0"/>
                  </a:rPr>
                  <a:t>Our goal is to minimize the distortion function. </a:t>
                </a:r>
              </a:p>
            </p:txBody>
          </p:sp>
        </mc:Choice>
        <mc:Fallback xmlns="">
          <p:sp>
            <p:nvSpPr>
              <p:cNvPr id="7" name="TextBox 6">
                <a:extLst>
                  <a:ext uri="{FF2B5EF4-FFF2-40B4-BE49-F238E27FC236}">
                    <a16:creationId xmlns:a16="http://schemas.microsoft.com/office/drawing/2014/main" id="{DA8B2D49-6C34-4F4E-A51A-E2C0A2BF6600}"/>
                  </a:ext>
                </a:extLst>
              </p:cNvPr>
              <p:cNvSpPr txBox="1">
                <a:spLocks noRot="1" noChangeAspect="1" noMove="1" noResize="1" noEditPoints="1" noAdjustHandles="1" noChangeArrowheads="1" noChangeShapeType="1" noTextEdit="1"/>
              </p:cNvSpPr>
              <p:nvPr/>
            </p:nvSpPr>
            <p:spPr>
              <a:xfrm>
                <a:off x="1031009" y="1657317"/>
                <a:ext cx="10129981" cy="4962256"/>
              </a:xfrm>
              <a:prstGeom prst="rect">
                <a:avLst/>
              </a:prstGeom>
              <a:blipFill>
                <a:blip r:embed="rId4"/>
                <a:stretch>
                  <a:fillRect l="-1083" t="-983" r="-2046"/>
                </a:stretch>
              </a:blipFill>
            </p:spPr>
            <p:txBody>
              <a:bodyPr/>
              <a:lstStyle/>
              <a:p>
                <a:r>
                  <a:rPr lang="ar-EG">
                    <a:noFill/>
                  </a:rPr>
                  <a:t> </a:t>
                </a:r>
              </a:p>
            </p:txBody>
          </p:sp>
        </mc:Fallback>
      </mc:AlternateContent>
    </p:spTree>
    <p:extLst>
      <p:ext uri="{BB962C8B-B14F-4D97-AF65-F5344CB8AC3E}">
        <p14:creationId xmlns:p14="http://schemas.microsoft.com/office/powerpoint/2010/main" val="20329650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3FFC28-ECD4-4F4A-991C-F8B01B547949}"/>
                  </a:ext>
                </a:extLst>
              </p:cNvPr>
              <p:cNvSpPr txBox="1"/>
              <p:nvPr/>
            </p:nvSpPr>
            <p:spPr>
              <a:xfrm>
                <a:off x="478464" y="1348537"/>
                <a:ext cx="10820399" cy="1434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d>
                        <m:dPr>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𝟏</m:t>
                                  </m:r>
                                </m:e>
                              </m:d>
                            </m:sup>
                          </m:sSup>
                          <m:r>
                            <a:rPr lang="en-US" sz="3200" b="1" i="1" smtClean="0">
                              <a:solidFill>
                                <a:srgbClr val="D4D4D4"/>
                              </a:solidFill>
                              <a:latin typeface="Cambria Math" panose="02040503050406030204" pitchFamily="18" charset="0"/>
                            </a:rPr>
                            <m:t>, …,</m:t>
                          </m:r>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𝐦</m:t>
                                  </m:r>
                                </m:e>
                              </m:d>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0" smtClean="0">
                                  <a:solidFill>
                                    <a:srgbClr val="D4D4D4"/>
                                  </a:solidFill>
                                  <a:latin typeface="Cambria Math" panose="02040503050406030204" pitchFamily="18" charset="0"/>
                                </a:rPr>
                                <m:t>𝟏</m:t>
                              </m:r>
                            </m:sub>
                          </m:sSub>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1" smtClean="0">
                                  <a:solidFill>
                                    <a:srgbClr val="D4D4D4"/>
                                  </a:solidFill>
                                  <a:latin typeface="Cambria Math" panose="02040503050406030204" pitchFamily="18" charset="0"/>
                                </a:rPr>
                                <m:t>𝑲</m:t>
                              </m:r>
                            </m:sub>
                          </m:sSub>
                        </m:e>
                      </m:d>
                      <m:r>
                        <a:rPr lang="en-US" sz="3200" b="1" i="1" smtClean="0">
                          <a:solidFill>
                            <a:srgbClr val="D4D4D4"/>
                          </a:solidFill>
                          <a:latin typeface="Cambria Math" panose="02040503050406030204" pitchFamily="18" charset="0"/>
                        </a:rPr>
                        <m:t>=</m:t>
                      </m:r>
                      <m:f>
                        <m:fPr>
                          <m:ctrlPr>
                            <a:rPr lang="en-US" sz="3200" b="1" i="1" smtClean="0">
                              <a:solidFill>
                                <a:srgbClr val="D4D4D4"/>
                              </a:solidFill>
                              <a:latin typeface="Cambria Math" panose="02040503050406030204" pitchFamily="18" charset="0"/>
                            </a:rPr>
                          </m:ctrlPr>
                        </m:fPr>
                        <m:num>
                          <m:r>
                            <a:rPr lang="en-US" sz="3200" b="1" i="1" smtClean="0">
                              <a:solidFill>
                                <a:srgbClr val="D4D4D4"/>
                              </a:solidFill>
                              <a:latin typeface="Cambria Math" panose="02040503050406030204" pitchFamily="18" charset="0"/>
                            </a:rPr>
                            <m:t>𝟏</m:t>
                          </m:r>
                        </m:num>
                        <m:den>
                          <m:r>
                            <a:rPr lang="en-US" sz="3200" b="1" i="1" smtClean="0">
                              <a:solidFill>
                                <a:srgbClr val="D4D4D4"/>
                              </a:solidFill>
                              <a:latin typeface="Cambria Math" panose="02040503050406030204" pitchFamily="18" charset="0"/>
                            </a:rPr>
                            <m:t>𝒎</m:t>
                          </m:r>
                        </m:den>
                      </m:f>
                      <m:nary>
                        <m:naryPr>
                          <m:chr m:val="∑"/>
                          <m:ctrlPr>
                            <a:rPr lang="en-US" sz="3200" b="1" i="1" smtClean="0">
                              <a:solidFill>
                                <a:srgbClr val="D4D4D4"/>
                              </a:solidFill>
                              <a:latin typeface="Cambria Math" panose="02040503050406030204" pitchFamily="18" charset="0"/>
                            </a:rPr>
                          </m:ctrlPr>
                        </m:naryPr>
                        <m:sub>
                          <m:r>
                            <m:rPr>
                              <m:brk m:alnAt="23"/>
                            </m:rPr>
                            <a:rPr lang="en-US" sz="3200" b="1" i="1" smtClean="0">
                              <a:solidFill>
                                <a:srgbClr val="D4D4D4"/>
                              </a:solidFill>
                              <a:latin typeface="Cambria Math" panose="02040503050406030204" pitchFamily="18" charset="0"/>
                            </a:rPr>
                            <m:t>𝒊</m:t>
                          </m:r>
                          <m:r>
                            <a:rPr lang="en-US" sz="3200" b="1" i="1" smtClean="0">
                              <a:solidFill>
                                <a:srgbClr val="D4D4D4"/>
                              </a:solidFill>
                              <a:latin typeface="Cambria Math" panose="02040503050406030204" pitchFamily="18" charset="0"/>
                            </a:rPr>
                            <m:t>=</m:t>
                          </m:r>
                          <m:r>
                            <a:rPr lang="en-US" sz="3200" b="1" i="1" smtClean="0">
                              <a:solidFill>
                                <a:srgbClr val="D4D4D4"/>
                              </a:solidFill>
                              <a:latin typeface="Cambria Math" panose="02040503050406030204" pitchFamily="18" charset="0"/>
                            </a:rPr>
                            <m:t>𝟏</m:t>
                          </m:r>
                        </m:sub>
                        <m:sup>
                          <m:r>
                            <a:rPr lang="en-US" sz="3200" b="1" i="1" smtClean="0">
                              <a:solidFill>
                                <a:srgbClr val="D4D4D4"/>
                              </a:solidFill>
                              <a:latin typeface="Cambria Math" panose="02040503050406030204" pitchFamily="18" charset="0"/>
                            </a:rPr>
                            <m:t>𝒎</m:t>
                          </m:r>
                        </m:sup>
                        <m:e>
                          <m:sSup>
                            <m:sSupPr>
                              <m:ctrlPr>
                                <a:rPr lang="en-US" sz="3200" b="1" i="1" smtClean="0">
                                  <a:solidFill>
                                    <a:srgbClr val="D4D4D4"/>
                                  </a:solidFill>
                                  <a:latin typeface="Cambria Math" panose="02040503050406030204" pitchFamily="18" charset="0"/>
                                </a:rPr>
                              </m:ctrlPr>
                            </m:sSupPr>
                            <m:e>
                              <m:d>
                                <m:dPr>
                                  <m:begChr m:val="‖"/>
                                  <m:endChr m:val="‖"/>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𝒙</m:t>
                                      </m:r>
                                    </m:e>
                                    <m:sup>
                                      <m:r>
                                        <a:rPr lang="en-US" sz="3200" b="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a:solidFill>
                                            <a:srgbClr val="D4D4D4"/>
                                          </a:solidFill>
                                          <a:latin typeface="Cambria Math" panose="02040503050406030204" pitchFamily="18" charset="0"/>
                                        </a:rPr>
                                        <m:t>)</m:t>
                                      </m:r>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𝝁</m:t>
                                      </m:r>
                                    </m:e>
                                    <m:sub>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𝒄</m:t>
                                          </m:r>
                                        </m:e>
                                        <m:sup>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i="1">
                                              <a:solidFill>
                                                <a:srgbClr val="D4D4D4"/>
                                              </a:solidFill>
                                              <a:latin typeface="Cambria Math" panose="02040503050406030204" pitchFamily="18" charset="0"/>
                                            </a:rPr>
                                            <m:t>)</m:t>
                                          </m:r>
                                        </m:sup>
                                      </m:sSup>
                                    </m:sub>
                                  </m:sSub>
                                </m:e>
                              </m:d>
                            </m:e>
                            <m:sup>
                              <m:r>
                                <a:rPr lang="en-US" sz="3200" b="1" i="1" smtClean="0">
                                  <a:solidFill>
                                    <a:srgbClr val="D4D4D4"/>
                                  </a:solidFill>
                                  <a:latin typeface="Cambria Math" panose="02040503050406030204" pitchFamily="18" charset="0"/>
                                </a:rPr>
                                <m:t>𝟐</m:t>
                              </m:r>
                            </m:sup>
                          </m:sSup>
                        </m:e>
                      </m:nary>
                    </m:oMath>
                  </m:oMathPara>
                </a14:m>
                <a:endParaRPr lang="ar-EG" sz="3200" dirty="0"/>
              </a:p>
            </p:txBody>
          </p:sp>
        </mc:Choice>
        <mc:Fallback xmlns="">
          <p:sp>
            <p:nvSpPr>
              <p:cNvPr id="10" name="TextBox 9">
                <a:extLst>
                  <a:ext uri="{FF2B5EF4-FFF2-40B4-BE49-F238E27FC236}">
                    <a16:creationId xmlns:a16="http://schemas.microsoft.com/office/drawing/2014/main" id="{903FFC28-ECD4-4F4A-991C-F8B01B547949}"/>
                  </a:ext>
                </a:extLst>
              </p:cNvPr>
              <p:cNvSpPr txBox="1">
                <a:spLocks noRot="1" noChangeAspect="1" noMove="1" noResize="1" noEditPoints="1" noAdjustHandles="1" noChangeArrowheads="1" noChangeShapeType="1" noTextEdit="1"/>
              </p:cNvSpPr>
              <p:nvPr/>
            </p:nvSpPr>
            <p:spPr>
              <a:xfrm>
                <a:off x="478464" y="1348537"/>
                <a:ext cx="10820399" cy="1434560"/>
              </a:xfrm>
              <a:prstGeom prst="rect">
                <a:avLst/>
              </a:prstGeom>
              <a:blipFill>
                <a:blip r:embed="rId4"/>
                <a:stretch>
                  <a:fillRect/>
                </a:stretch>
              </a:blipFill>
            </p:spPr>
            <p:txBody>
              <a:bodyPr/>
              <a:lstStyle/>
              <a:p>
                <a:r>
                  <a:rPr lang="ar-EG">
                    <a:noFill/>
                  </a:rPr>
                  <a:t> </a:t>
                </a:r>
              </a:p>
            </p:txBody>
          </p:sp>
        </mc:Fallback>
      </mc:AlternateContent>
      <p:sp>
        <p:nvSpPr>
          <p:cNvPr id="11" name="TextBox 10">
            <a:extLst>
              <a:ext uri="{FF2B5EF4-FFF2-40B4-BE49-F238E27FC236}">
                <a16:creationId xmlns:a16="http://schemas.microsoft.com/office/drawing/2014/main" id="{98669A2F-9EB0-4E50-B160-D80F600219B9}"/>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Distortion Function</a:t>
            </a:r>
          </a:p>
        </p:txBody>
      </p:sp>
    </p:spTree>
    <p:extLst>
      <p:ext uri="{BB962C8B-B14F-4D97-AF65-F5344CB8AC3E}">
        <p14:creationId xmlns:p14="http://schemas.microsoft.com/office/powerpoint/2010/main" val="1125451159"/>
      </p:ext>
    </p:extLst>
  </p:cSld>
  <p:clrMapOvr>
    <a:masterClrMapping/>
  </p:clrMapOvr>
  <mc:AlternateContent xmlns:mc="http://schemas.openxmlformats.org/markup-compatibility/2006" xmlns:p159="http://schemas.microsoft.com/office/powerpoint/2015/09/main">
    <mc:Choice Requires="p159">
      <p:transition spd="slow" advTm="0">
        <p159:morph option="byWord"/>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F18040E-F142-41CD-BBF6-93FB0D048067}"/>
                  </a:ext>
                </a:extLst>
              </p:cNvPr>
              <p:cNvSpPr txBox="1"/>
              <p:nvPr/>
            </p:nvSpPr>
            <p:spPr>
              <a:xfrm>
                <a:off x="478464" y="1348537"/>
                <a:ext cx="10820399" cy="1434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d>
                        <m:dPr>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𝟏</m:t>
                                  </m:r>
                                </m:e>
                              </m:d>
                            </m:sup>
                          </m:sSup>
                          <m:r>
                            <a:rPr lang="en-US" sz="3200" b="1" i="1" smtClean="0">
                              <a:solidFill>
                                <a:srgbClr val="D4D4D4"/>
                              </a:solidFill>
                              <a:latin typeface="Cambria Math" panose="02040503050406030204" pitchFamily="18" charset="0"/>
                            </a:rPr>
                            <m:t>, …,</m:t>
                          </m:r>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𝐦</m:t>
                                  </m:r>
                                </m:e>
                              </m:d>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0" smtClean="0">
                                  <a:solidFill>
                                    <a:srgbClr val="D4D4D4"/>
                                  </a:solidFill>
                                  <a:latin typeface="Cambria Math" panose="02040503050406030204" pitchFamily="18" charset="0"/>
                                </a:rPr>
                                <m:t>𝟏</m:t>
                              </m:r>
                            </m:sub>
                          </m:sSub>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1" smtClean="0">
                                  <a:solidFill>
                                    <a:srgbClr val="D4D4D4"/>
                                  </a:solidFill>
                                  <a:latin typeface="Cambria Math" panose="02040503050406030204" pitchFamily="18" charset="0"/>
                                </a:rPr>
                                <m:t>𝑲</m:t>
                              </m:r>
                            </m:sub>
                          </m:sSub>
                        </m:e>
                      </m:d>
                      <m:r>
                        <a:rPr lang="en-US" sz="3200" b="1" i="1" smtClean="0">
                          <a:solidFill>
                            <a:srgbClr val="D4D4D4"/>
                          </a:solidFill>
                          <a:latin typeface="Cambria Math" panose="02040503050406030204" pitchFamily="18" charset="0"/>
                        </a:rPr>
                        <m:t>=</m:t>
                      </m:r>
                      <m:f>
                        <m:fPr>
                          <m:ctrlPr>
                            <a:rPr lang="en-US" sz="3200" b="1" i="1" smtClean="0">
                              <a:solidFill>
                                <a:srgbClr val="D4D4D4"/>
                              </a:solidFill>
                              <a:latin typeface="Cambria Math" panose="02040503050406030204" pitchFamily="18" charset="0"/>
                            </a:rPr>
                          </m:ctrlPr>
                        </m:fPr>
                        <m:num>
                          <m:r>
                            <a:rPr lang="en-US" sz="3200" b="1" i="1" smtClean="0">
                              <a:solidFill>
                                <a:srgbClr val="D4D4D4"/>
                              </a:solidFill>
                              <a:latin typeface="Cambria Math" panose="02040503050406030204" pitchFamily="18" charset="0"/>
                            </a:rPr>
                            <m:t>𝟏</m:t>
                          </m:r>
                        </m:num>
                        <m:den>
                          <m:r>
                            <a:rPr lang="en-US" sz="3200" b="1" i="1" smtClean="0">
                              <a:solidFill>
                                <a:srgbClr val="D4D4D4"/>
                              </a:solidFill>
                              <a:latin typeface="Cambria Math" panose="02040503050406030204" pitchFamily="18" charset="0"/>
                            </a:rPr>
                            <m:t>𝒎</m:t>
                          </m:r>
                        </m:den>
                      </m:f>
                      <m:nary>
                        <m:naryPr>
                          <m:chr m:val="∑"/>
                          <m:ctrlPr>
                            <a:rPr lang="en-US" sz="3200" b="1" i="1" smtClean="0">
                              <a:solidFill>
                                <a:srgbClr val="D4D4D4"/>
                              </a:solidFill>
                              <a:latin typeface="Cambria Math" panose="02040503050406030204" pitchFamily="18" charset="0"/>
                            </a:rPr>
                          </m:ctrlPr>
                        </m:naryPr>
                        <m:sub>
                          <m:r>
                            <m:rPr>
                              <m:brk m:alnAt="23"/>
                            </m:rPr>
                            <a:rPr lang="en-US" sz="3200" b="1" i="1" smtClean="0">
                              <a:solidFill>
                                <a:srgbClr val="D4D4D4"/>
                              </a:solidFill>
                              <a:latin typeface="Cambria Math" panose="02040503050406030204" pitchFamily="18" charset="0"/>
                            </a:rPr>
                            <m:t>𝒊</m:t>
                          </m:r>
                          <m:r>
                            <a:rPr lang="en-US" sz="3200" b="1" i="1" smtClean="0">
                              <a:solidFill>
                                <a:srgbClr val="D4D4D4"/>
                              </a:solidFill>
                              <a:latin typeface="Cambria Math" panose="02040503050406030204" pitchFamily="18" charset="0"/>
                            </a:rPr>
                            <m:t>=</m:t>
                          </m:r>
                          <m:r>
                            <a:rPr lang="en-US" sz="3200" b="1" i="1" smtClean="0">
                              <a:solidFill>
                                <a:srgbClr val="D4D4D4"/>
                              </a:solidFill>
                              <a:latin typeface="Cambria Math" panose="02040503050406030204" pitchFamily="18" charset="0"/>
                            </a:rPr>
                            <m:t>𝟏</m:t>
                          </m:r>
                        </m:sub>
                        <m:sup>
                          <m:r>
                            <a:rPr lang="en-US" sz="3200" b="1" i="1" smtClean="0">
                              <a:solidFill>
                                <a:srgbClr val="D4D4D4"/>
                              </a:solidFill>
                              <a:latin typeface="Cambria Math" panose="02040503050406030204" pitchFamily="18" charset="0"/>
                            </a:rPr>
                            <m:t>𝒎</m:t>
                          </m:r>
                        </m:sup>
                        <m:e>
                          <m:sSup>
                            <m:sSupPr>
                              <m:ctrlPr>
                                <a:rPr lang="en-US" sz="3200" b="1" i="1" smtClean="0">
                                  <a:solidFill>
                                    <a:srgbClr val="D4D4D4"/>
                                  </a:solidFill>
                                  <a:latin typeface="Cambria Math" panose="02040503050406030204" pitchFamily="18" charset="0"/>
                                </a:rPr>
                              </m:ctrlPr>
                            </m:sSupPr>
                            <m:e>
                              <m:d>
                                <m:dPr>
                                  <m:begChr m:val="‖"/>
                                  <m:endChr m:val="‖"/>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𝒙</m:t>
                                      </m:r>
                                    </m:e>
                                    <m:sup>
                                      <m:r>
                                        <a:rPr lang="en-US" sz="3200" b="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a:solidFill>
                                            <a:srgbClr val="D4D4D4"/>
                                          </a:solidFill>
                                          <a:latin typeface="Cambria Math" panose="02040503050406030204" pitchFamily="18" charset="0"/>
                                        </a:rPr>
                                        <m:t>)</m:t>
                                      </m:r>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𝝁</m:t>
                                      </m:r>
                                    </m:e>
                                    <m:sub>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𝒄</m:t>
                                          </m:r>
                                        </m:e>
                                        <m:sup>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i="1">
                                              <a:solidFill>
                                                <a:srgbClr val="D4D4D4"/>
                                              </a:solidFill>
                                              <a:latin typeface="Cambria Math" panose="02040503050406030204" pitchFamily="18" charset="0"/>
                                            </a:rPr>
                                            <m:t>)</m:t>
                                          </m:r>
                                        </m:sup>
                                      </m:sSup>
                                    </m:sub>
                                  </m:sSub>
                                </m:e>
                              </m:d>
                            </m:e>
                            <m:sup>
                              <m:r>
                                <a:rPr lang="en-US" sz="3200" b="1" i="1" smtClean="0">
                                  <a:solidFill>
                                    <a:srgbClr val="D4D4D4"/>
                                  </a:solidFill>
                                  <a:latin typeface="Cambria Math" panose="02040503050406030204" pitchFamily="18" charset="0"/>
                                </a:rPr>
                                <m:t>𝟐</m:t>
                              </m:r>
                            </m:sup>
                          </m:sSup>
                        </m:e>
                      </m:nary>
                    </m:oMath>
                  </m:oMathPara>
                </a14:m>
                <a:endParaRPr lang="ar-EG" sz="3200" dirty="0"/>
              </a:p>
            </p:txBody>
          </p:sp>
        </mc:Choice>
        <mc:Fallback xmlns="">
          <p:sp>
            <p:nvSpPr>
              <p:cNvPr id="9" name="TextBox 8">
                <a:extLst>
                  <a:ext uri="{FF2B5EF4-FFF2-40B4-BE49-F238E27FC236}">
                    <a16:creationId xmlns:a16="http://schemas.microsoft.com/office/drawing/2014/main" id="{2F18040E-F142-41CD-BBF6-93FB0D048067}"/>
                  </a:ext>
                </a:extLst>
              </p:cNvPr>
              <p:cNvSpPr txBox="1">
                <a:spLocks noRot="1" noChangeAspect="1" noMove="1" noResize="1" noEditPoints="1" noAdjustHandles="1" noChangeArrowheads="1" noChangeShapeType="1" noTextEdit="1"/>
              </p:cNvSpPr>
              <p:nvPr/>
            </p:nvSpPr>
            <p:spPr>
              <a:xfrm>
                <a:off x="478464" y="1348537"/>
                <a:ext cx="10820399" cy="1434560"/>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763A88-6586-4925-B0F4-BCEAB177447E}"/>
                  </a:ext>
                </a:extLst>
              </p:cNvPr>
              <p:cNvSpPr txBox="1"/>
              <p:nvPr/>
            </p:nvSpPr>
            <p:spPr>
              <a:xfrm>
                <a:off x="478464" y="2783097"/>
                <a:ext cx="11504428" cy="4006097"/>
              </a:xfrm>
              <a:prstGeom prst="rect">
                <a:avLst/>
              </a:prstGeom>
              <a:noFill/>
            </p:spPr>
            <p:txBody>
              <a:bodyPr wrap="square">
                <a:spAutoFit/>
              </a:bodyPr>
              <a:lstStyle/>
              <a:p>
                <a:pPr lvl="1" indent="-457200">
                  <a:buFont typeface="Arial" panose="020B0604020202020204" pitchFamily="34" charset="0"/>
                  <a:buChar char="•"/>
                </a:pPr>
                <a:r>
                  <a:rPr lang="en-US" sz="2800" b="1" dirty="0">
                    <a:solidFill>
                      <a:srgbClr val="D4D4D4"/>
                    </a:solidFill>
                    <a:latin typeface="Consolas" panose="020B0609020204030204" pitchFamily="49" charset="0"/>
                  </a:rPr>
                  <a:t>Randomly initialize </a:t>
                </a:r>
                <a14:m>
                  <m:oMath xmlns:m="http://schemas.openxmlformats.org/officeDocument/2006/math">
                    <m:r>
                      <a:rPr lang="en-US" sz="2800" b="1" i="1"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cluster centroids </a:t>
                </a:r>
                <a14:m>
                  <m:oMath xmlns:m="http://schemas.openxmlformats.org/officeDocument/2006/math">
                    <m:sSub>
                      <m:sSubPr>
                        <m:ctrlPr>
                          <a:rPr lang="en-US" sz="2800" b="1" i="1" smtClean="0">
                            <a:solidFill>
                              <a:srgbClr val="D4D4D4"/>
                            </a:solidFill>
                            <a:latin typeface="Cambria Math" panose="02040503050406030204" pitchFamily="18" charset="0"/>
                            <a:ea typeface="Cambria Math" panose="02040503050406030204" pitchFamily="18" charset="0"/>
                          </a:rPr>
                        </m:ctrlPr>
                      </m:sSubPr>
                      <m:e>
                        <m:r>
                          <a:rPr lang="en-US" sz="2800" b="1" i="1">
                            <a:solidFill>
                              <a:srgbClr val="D4D4D4"/>
                            </a:solidFill>
                            <a:latin typeface="Cambria Math" panose="02040503050406030204" pitchFamily="18" charset="0"/>
                            <a:ea typeface="Cambria Math" panose="02040503050406030204" pitchFamily="18" charset="0"/>
                          </a:rPr>
                          <m:t>𝝁</m:t>
                        </m:r>
                      </m:e>
                      <m:sub>
                        <m:r>
                          <a:rPr lang="en-US" sz="2800" b="1" i="1" smtClean="0">
                            <a:solidFill>
                              <a:srgbClr val="D4D4D4"/>
                            </a:solidFill>
                            <a:latin typeface="Cambria Math" panose="02040503050406030204" pitchFamily="18" charset="0"/>
                            <a:ea typeface="Cambria Math" panose="02040503050406030204" pitchFamily="18" charset="0"/>
                          </a:rPr>
                          <m:t>𝟏</m:t>
                        </m:r>
                      </m:sub>
                    </m:sSub>
                    <m:r>
                      <a:rPr lang="en-US" sz="2800" b="1" i="1" smtClean="0">
                        <a:solidFill>
                          <a:srgbClr val="D4D4D4"/>
                        </a:solidFill>
                        <a:latin typeface="Cambria Math" panose="02040503050406030204" pitchFamily="18" charset="0"/>
                        <a:ea typeface="Cambria Math" panose="02040503050406030204" pitchFamily="18" charset="0"/>
                      </a:rPr>
                      <m:t>,</m:t>
                    </m:r>
                    <m:sSub>
                      <m:sSubPr>
                        <m:ctrlPr>
                          <a:rPr lang="en-US" sz="2800" b="1" i="1">
                            <a:solidFill>
                              <a:srgbClr val="D4D4D4"/>
                            </a:solidFill>
                            <a:latin typeface="Cambria Math" panose="02040503050406030204" pitchFamily="18" charset="0"/>
                            <a:ea typeface="Cambria Math" panose="02040503050406030204" pitchFamily="18" charset="0"/>
                          </a:rPr>
                        </m:ctrlPr>
                      </m:sSubPr>
                      <m:e>
                        <m:r>
                          <a:rPr lang="en-US" sz="2800" b="1" i="1">
                            <a:solidFill>
                              <a:srgbClr val="D4D4D4"/>
                            </a:solidFill>
                            <a:latin typeface="Cambria Math" panose="02040503050406030204" pitchFamily="18" charset="0"/>
                            <a:ea typeface="Cambria Math" panose="02040503050406030204" pitchFamily="18" charset="0"/>
                          </a:rPr>
                          <m:t>𝝁</m:t>
                        </m:r>
                      </m:e>
                      <m:sub>
                        <m:r>
                          <a:rPr lang="en-US" sz="2800" b="1" i="1" smtClean="0">
                            <a:solidFill>
                              <a:srgbClr val="D4D4D4"/>
                            </a:solidFill>
                            <a:latin typeface="Cambria Math" panose="02040503050406030204" pitchFamily="18" charset="0"/>
                            <a:ea typeface="Cambria Math" panose="02040503050406030204" pitchFamily="18" charset="0"/>
                          </a:rPr>
                          <m:t>𝟐</m:t>
                        </m:r>
                      </m:sub>
                    </m:sSub>
                    <m:r>
                      <a:rPr lang="en-US" sz="2800" b="1" i="1" smtClean="0">
                        <a:solidFill>
                          <a:srgbClr val="D4D4D4"/>
                        </a:solidFill>
                        <a:latin typeface="Cambria Math" panose="02040503050406030204" pitchFamily="18" charset="0"/>
                        <a:ea typeface="Cambria Math" panose="02040503050406030204" pitchFamily="18" charset="0"/>
                      </a:rPr>
                      <m:t>,…</m:t>
                    </m:r>
                    <m:sSub>
                      <m:sSubPr>
                        <m:ctrlPr>
                          <a:rPr lang="en-US" sz="2800" b="1" i="1">
                            <a:solidFill>
                              <a:srgbClr val="D4D4D4"/>
                            </a:solidFill>
                            <a:latin typeface="Cambria Math" panose="02040503050406030204" pitchFamily="18" charset="0"/>
                            <a:ea typeface="Cambria Math" panose="02040503050406030204" pitchFamily="18" charset="0"/>
                          </a:rPr>
                        </m:ctrlPr>
                      </m:sSubPr>
                      <m:e>
                        <m:r>
                          <a:rPr lang="en-US" sz="2800" b="1" i="1">
                            <a:solidFill>
                              <a:srgbClr val="D4D4D4"/>
                            </a:solidFill>
                            <a:latin typeface="Cambria Math" panose="02040503050406030204" pitchFamily="18" charset="0"/>
                            <a:ea typeface="Cambria Math" panose="02040503050406030204" pitchFamily="18" charset="0"/>
                          </a:rPr>
                          <m:t>𝝁</m:t>
                        </m:r>
                      </m:e>
                      <m:sub>
                        <m:r>
                          <a:rPr lang="en-US" sz="2800" b="1" i="1" smtClean="0">
                            <a:solidFill>
                              <a:srgbClr val="D4D4D4"/>
                            </a:solidFill>
                            <a:latin typeface="Cambria Math" panose="02040503050406030204" pitchFamily="18" charset="0"/>
                            <a:ea typeface="Cambria Math" panose="02040503050406030204" pitchFamily="18" charset="0"/>
                          </a:rPr>
                          <m:t>𝑲</m:t>
                        </m:r>
                      </m:sub>
                    </m:sSub>
                  </m:oMath>
                </a14:m>
                <a:r>
                  <a:rPr lang="en-US" sz="2800" b="1" dirty="0">
                    <a:solidFill>
                      <a:srgbClr val="D4D4D4"/>
                    </a:solidFill>
                    <a:latin typeface="Consolas" panose="020B0609020204030204" pitchFamily="49" charset="0"/>
                  </a:rPr>
                  <a:t>.</a:t>
                </a:r>
              </a:p>
              <a:p>
                <a:pPr lvl="1" indent="-457200">
                  <a:buFont typeface="Arial" panose="020B0604020202020204" pitchFamily="34" charset="0"/>
                  <a:buChar char="•"/>
                </a:pPr>
                <a:r>
                  <a:rPr lang="en-US" sz="2800" b="1" dirty="0">
                    <a:solidFill>
                      <a:srgbClr val="D4D4D4"/>
                    </a:solidFill>
                    <a:latin typeface="Consolas" panose="020B0609020204030204" pitchFamily="49" charset="0"/>
                  </a:rPr>
                  <a:t>Repeat {</a:t>
                </a:r>
              </a:p>
              <a:p>
                <a:pPr lvl="2" indent="-457200">
                  <a:buFont typeface="Arial" panose="020B0604020202020204" pitchFamily="34" charset="0"/>
                  <a:buChar char="•"/>
                </a:pPr>
                <a:r>
                  <a:rPr lang="en-US" sz="2800" b="1" dirty="0">
                    <a:solidFill>
                      <a:srgbClr val="D4D4D4"/>
                    </a:solidFill>
                    <a:latin typeface="Consolas" panose="020B0609020204030204" pitchFamily="49" charset="0"/>
                  </a:rPr>
                  <a:t>for </a:t>
                </a:r>
                <a14:m>
                  <m:oMath xmlns:m="http://schemas.openxmlformats.org/officeDocument/2006/math">
                    <m:r>
                      <a:rPr lang="en-US" sz="2800" b="1">
                        <a:solidFill>
                          <a:srgbClr val="D4D4D4"/>
                        </a:solidFill>
                        <a:latin typeface="Cambria Math" panose="02040503050406030204" pitchFamily="18" charset="0"/>
                      </a:rPr>
                      <m:t>𝒊</m:t>
                    </m:r>
                  </m:oMath>
                </a14:m>
                <a:r>
                  <a:rPr lang="en-US" sz="2800" b="1" dirty="0">
                    <a:solidFill>
                      <a:srgbClr val="D4D4D4"/>
                    </a:solidFill>
                    <a:latin typeface="Consolas" panose="020B0609020204030204" pitchFamily="49" charset="0"/>
                  </a:rPr>
                  <a:t> = 1 to </a:t>
                </a:r>
                <a14:m>
                  <m:oMath xmlns:m="http://schemas.openxmlformats.org/officeDocument/2006/math">
                    <m:r>
                      <a:rPr lang="en-US" sz="2800" b="1">
                        <a:solidFill>
                          <a:srgbClr val="D4D4D4"/>
                        </a:solidFill>
                        <a:latin typeface="Cambria Math" panose="02040503050406030204" pitchFamily="18" charset="0"/>
                      </a:rPr>
                      <m:t>𝒎</m:t>
                    </m:r>
                  </m:oMath>
                </a14:m>
                <a:r>
                  <a:rPr lang="en-US" sz="2800" b="1" dirty="0">
                    <a:solidFill>
                      <a:srgbClr val="D4D4D4"/>
                    </a:solidFill>
                    <a:latin typeface="Consolas" panose="020B0609020204030204" pitchFamily="49" charset="0"/>
                  </a:rPr>
                  <a:t>:</a:t>
                </a:r>
              </a:p>
              <a:p>
                <a:pPr lvl="3" indent="-457200">
                  <a:buFont typeface="Arial" panose="020B0604020202020204" pitchFamily="34" charset="0"/>
                  <a:buChar char="•"/>
                </a:pPr>
                <a14:m>
                  <m:oMath xmlns:m="http://schemas.openxmlformats.org/officeDocument/2006/math">
                    <m:sSup>
                      <m:sSupPr>
                        <m:ctrlPr>
                          <a:rPr lang="en-US" sz="2800" b="1" i="1">
                            <a:solidFill>
                              <a:srgbClr val="D4D4D4"/>
                            </a:solidFill>
                            <a:latin typeface="Cambria Math" panose="02040503050406030204" pitchFamily="18" charset="0"/>
                          </a:rPr>
                        </m:ctrlPr>
                      </m:sSupPr>
                      <m:e>
                        <m:r>
                          <a:rPr lang="en-US" sz="2800" b="1">
                            <a:solidFill>
                              <a:srgbClr val="D4D4D4"/>
                            </a:solidFill>
                            <a:latin typeface="Cambria Math" panose="02040503050406030204" pitchFamily="18" charset="0"/>
                          </a:rPr>
                          <m:t>𝒄</m:t>
                        </m:r>
                      </m:e>
                      <m:sup>
                        <m:r>
                          <a:rPr lang="en-US" sz="2800" b="1">
                            <a:solidFill>
                              <a:srgbClr val="D4D4D4"/>
                            </a:solidFill>
                            <a:latin typeface="Cambria Math" panose="02040503050406030204" pitchFamily="18" charset="0"/>
                          </a:rPr>
                          <m:t>(</m:t>
                        </m:r>
                        <m:r>
                          <a:rPr lang="en-US" sz="2800" b="1">
                            <a:solidFill>
                              <a:srgbClr val="D4D4D4"/>
                            </a:solidFill>
                            <a:latin typeface="Cambria Math" panose="02040503050406030204" pitchFamily="18" charset="0"/>
                          </a:rPr>
                          <m:t>𝒊</m:t>
                        </m:r>
                        <m:r>
                          <a:rPr lang="en-US" sz="2800" b="1">
                            <a:solidFill>
                              <a:srgbClr val="D4D4D4"/>
                            </a:solidFill>
                            <a:latin typeface="Cambria Math" panose="02040503050406030204" pitchFamily="18" charset="0"/>
                          </a:rPr>
                          <m:t>)</m:t>
                        </m:r>
                      </m:sup>
                    </m:sSup>
                  </m:oMath>
                </a14:m>
                <a:r>
                  <a:rPr lang="en-US" sz="2800" b="1" dirty="0">
                    <a:solidFill>
                      <a:srgbClr val="D4D4D4"/>
                    </a:solidFill>
                    <a:latin typeface="Consolas" panose="020B0609020204030204" pitchFamily="49" charset="0"/>
                  </a:rPr>
                  <a:t> = index (from 1 to </a:t>
                </a:r>
                <a14:m>
                  <m:oMath xmlns:m="http://schemas.openxmlformats.org/officeDocument/2006/math">
                    <m:r>
                      <a:rPr lang="en-US" sz="2800" b="1">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of cluster centroid closest to </a:t>
                </a:r>
                <a14:m>
                  <m:oMath xmlns:m="http://schemas.openxmlformats.org/officeDocument/2006/math">
                    <m:sSup>
                      <m:sSupPr>
                        <m:ctrlPr>
                          <a:rPr lang="en-US" sz="2800" b="1" i="1">
                            <a:solidFill>
                              <a:srgbClr val="D4D4D4"/>
                            </a:solidFill>
                            <a:latin typeface="Cambria Math" panose="02040503050406030204" pitchFamily="18" charset="0"/>
                          </a:rPr>
                        </m:ctrlPr>
                      </m:sSupPr>
                      <m:e>
                        <m:r>
                          <a:rPr lang="en-US" sz="2800" b="1">
                            <a:solidFill>
                              <a:srgbClr val="D4D4D4"/>
                            </a:solidFill>
                            <a:latin typeface="Cambria Math" panose="02040503050406030204" pitchFamily="18" charset="0"/>
                          </a:rPr>
                          <m:t>𝒙</m:t>
                        </m:r>
                      </m:e>
                      <m:sup>
                        <m:r>
                          <a:rPr lang="en-US" sz="2800" b="1">
                            <a:solidFill>
                              <a:srgbClr val="D4D4D4"/>
                            </a:solidFill>
                            <a:latin typeface="Cambria Math" panose="02040503050406030204" pitchFamily="18" charset="0"/>
                          </a:rPr>
                          <m:t>(</m:t>
                        </m:r>
                        <m:r>
                          <a:rPr lang="en-US" sz="2800" b="1">
                            <a:solidFill>
                              <a:srgbClr val="D4D4D4"/>
                            </a:solidFill>
                            <a:latin typeface="Cambria Math" panose="02040503050406030204" pitchFamily="18" charset="0"/>
                          </a:rPr>
                          <m:t>𝒊</m:t>
                        </m:r>
                        <m:r>
                          <a:rPr lang="en-US" sz="2800" b="1">
                            <a:solidFill>
                              <a:srgbClr val="D4D4D4"/>
                            </a:solidFill>
                            <a:latin typeface="Cambria Math" panose="02040503050406030204" pitchFamily="18" charset="0"/>
                          </a:rPr>
                          <m:t>)</m:t>
                        </m:r>
                      </m:sup>
                    </m:sSup>
                  </m:oMath>
                </a14:m>
                <a:endParaRPr lang="en-US" sz="2800" b="1" dirty="0">
                  <a:solidFill>
                    <a:srgbClr val="D4D4D4"/>
                  </a:solidFill>
                  <a:latin typeface="Consolas" panose="020B0609020204030204" pitchFamily="49" charset="0"/>
                </a:endParaRPr>
              </a:p>
              <a:p>
                <a:pPr lvl="2" indent="-457200">
                  <a:buFont typeface="Arial" panose="020B0604020202020204" pitchFamily="34" charset="0"/>
                  <a:buChar char="•"/>
                </a:pPr>
                <a:r>
                  <a:rPr lang="en-US" sz="2800" b="1" dirty="0">
                    <a:solidFill>
                      <a:srgbClr val="D4D4D4"/>
                    </a:solidFill>
                    <a:latin typeface="Consolas" panose="020B0609020204030204" pitchFamily="49" charset="0"/>
                  </a:rPr>
                  <a:t>for </a:t>
                </a:r>
                <a14:m>
                  <m:oMath xmlns:m="http://schemas.openxmlformats.org/officeDocument/2006/math">
                    <m:r>
                      <a:rPr lang="en-US" sz="2800" b="1">
                        <a:solidFill>
                          <a:srgbClr val="D4D4D4"/>
                        </a:solidFill>
                        <a:latin typeface="Cambria Math" panose="02040503050406030204" pitchFamily="18" charset="0"/>
                      </a:rPr>
                      <m:t>𝒌</m:t>
                    </m:r>
                  </m:oMath>
                </a14:m>
                <a:r>
                  <a:rPr lang="en-US" sz="2800" b="1" dirty="0">
                    <a:solidFill>
                      <a:srgbClr val="D4D4D4"/>
                    </a:solidFill>
                    <a:latin typeface="Consolas" panose="020B0609020204030204" pitchFamily="49" charset="0"/>
                  </a:rPr>
                  <a:t> = 1 to </a:t>
                </a:r>
                <a14:m>
                  <m:oMath xmlns:m="http://schemas.openxmlformats.org/officeDocument/2006/math">
                    <m:r>
                      <a:rPr lang="en-US" sz="2800" b="1">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a:t>
                </a:r>
              </a:p>
              <a:p>
                <a:pPr lvl="3" indent="-457200">
                  <a:buFont typeface="Arial" panose="020B0604020202020204" pitchFamily="34" charset="0"/>
                  <a:buChar char="•"/>
                </a:pPr>
                <a14:m>
                  <m:oMath xmlns:m="http://schemas.openxmlformats.org/officeDocument/2006/math">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a:solidFill>
                              <a:srgbClr val="D4D4D4"/>
                            </a:solidFill>
                            <a:latin typeface="Cambria Math" panose="02040503050406030204" pitchFamily="18" charset="0"/>
                          </a:rPr>
                          <m:t>𝒌</m:t>
                        </m:r>
                      </m:sub>
                    </m:sSub>
                    <m:r>
                      <a:rPr lang="en-US" sz="2800" b="1">
                        <a:solidFill>
                          <a:srgbClr val="D4D4D4"/>
                        </a:solidFill>
                        <a:latin typeface="Cambria Math" panose="02040503050406030204" pitchFamily="18" charset="0"/>
                      </a:rPr>
                      <m:t> </m:t>
                    </m:r>
                  </m:oMath>
                </a14:m>
                <a:r>
                  <a:rPr lang="en-US" sz="2800" b="1" dirty="0">
                    <a:solidFill>
                      <a:srgbClr val="D4D4D4"/>
                    </a:solidFill>
                    <a:latin typeface="Consolas" panose="020B0609020204030204" pitchFamily="49" charset="0"/>
                  </a:rPr>
                  <a:t>:= average (mean) of points assigned to cluster </a:t>
                </a:r>
                <a14:m>
                  <m:oMath xmlns:m="http://schemas.openxmlformats.org/officeDocument/2006/math">
                    <m:r>
                      <a:rPr lang="en-US" sz="2800" b="1">
                        <a:solidFill>
                          <a:srgbClr val="D4D4D4"/>
                        </a:solidFill>
                        <a:latin typeface="Cambria Math" panose="02040503050406030204" pitchFamily="18" charset="0"/>
                      </a:rPr>
                      <m:t>𝒌</m:t>
                    </m:r>
                  </m:oMath>
                </a14:m>
                <a:endParaRPr lang="en-US" sz="2800" b="1" dirty="0">
                  <a:solidFill>
                    <a:srgbClr val="D4D4D4"/>
                  </a:solidFill>
                  <a:latin typeface="Consolas" panose="020B0609020204030204" pitchFamily="49" charset="0"/>
                </a:endParaRPr>
              </a:p>
              <a:p>
                <a:pPr lvl="1" indent="-457200">
                  <a:buFont typeface="Arial" panose="020B0604020202020204" pitchFamily="34" charset="0"/>
                  <a:buChar char="•"/>
                </a:pPr>
                <a:r>
                  <a:rPr lang="en-US" sz="2800" b="1" dirty="0">
                    <a:solidFill>
                      <a:srgbClr val="D4D4D4"/>
                    </a:solidFill>
                    <a:latin typeface="Consolas" panose="020B0609020204030204" pitchFamily="49" charset="0"/>
                  </a:rPr>
                  <a:t>}</a:t>
                </a:r>
              </a:p>
            </p:txBody>
          </p:sp>
        </mc:Choice>
        <mc:Fallback xmlns="">
          <p:sp>
            <p:nvSpPr>
              <p:cNvPr id="6" name="TextBox 5">
                <a:extLst>
                  <a:ext uri="{FF2B5EF4-FFF2-40B4-BE49-F238E27FC236}">
                    <a16:creationId xmlns:a16="http://schemas.microsoft.com/office/drawing/2014/main" id="{8F763A88-6586-4925-B0F4-BCEAB177447E}"/>
                  </a:ext>
                </a:extLst>
              </p:cNvPr>
              <p:cNvSpPr txBox="1">
                <a:spLocks noRot="1" noChangeAspect="1" noMove="1" noResize="1" noEditPoints="1" noAdjustHandles="1" noChangeArrowheads="1" noChangeShapeType="1" noTextEdit="1"/>
              </p:cNvSpPr>
              <p:nvPr/>
            </p:nvSpPr>
            <p:spPr>
              <a:xfrm>
                <a:off x="478464" y="2783097"/>
                <a:ext cx="11504428" cy="4006097"/>
              </a:xfrm>
              <a:prstGeom prst="rect">
                <a:avLst/>
              </a:prstGeom>
              <a:blipFill>
                <a:blip r:embed="rId5"/>
                <a:stretch>
                  <a:fillRect l="-953" t="-1674" r="-212" b="-3349"/>
                </a:stretch>
              </a:blipFill>
            </p:spPr>
            <p:txBody>
              <a:bodyPr/>
              <a:lstStyle/>
              <a:p>
                <a:r>
                  <a:rPr lang="ar-EG">
                    <a:noFill/>
                  </a:rPr>
                  <a:t> </a:t>
                </a:r>
              </a:p>
            </p:txBody>
          </p:sp>
        </mc:Fallback>
      </mc:AlternateContent>
      <p:sp>
        <p:nvSpPr>
          <p:cNvPr id="7" name="TextBox 6">
            <a:extLst>
              <a:ext uri="{FF2B5EF4-FFF2-40B4-BE49-F238E27FC236}">
                <a16:creationId xmlns:a16="http://schemas.microsoft.com/office/drawing/2014/main" id="{084BA1A3-918C-4C60-A008-261AF2B30FE3}"/>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Distortion Function</a:t>
            </a:r>
          </a:p>
        </p:txBody>
      </p:sp>
    </p:spTree>
    <p:extLst>
      <p:ext uri="{BB962C8B-B14F-4D97-AF65-F5344CB8AC3E}">
        <p14:creationId xmlns:p14="http://schemas.microsoft.com/office/powerpoint/2010/main" val="32943459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BECCACF-2BD3-4A06-AC77-5F07ABB2213F}"/>
                  </a:ext>
                </a:extLst>
              </p:cNvPr>
              <p:cNvSpPr txBox="1"/>
              <p:nvPr/>
            </p:nvSpPr>
            <p:spPr>
              <a:xfrm>
                <a:off x="478466" y="2804937"/>
                <a:ext cx="6223418" cy="3446969"/>
              </a:xfrm>
              <a:prstGeom prst="rect">
                <a:avLst/>
              </a:prstGeom>
              <a:noFill/>
            </p:spPr>
            <p:txBody>
              <a:bodyPr wrap="square">
                <a:spAutoFit/>
              </a:bodyPr>
              <a:lstStyle/>
              <a:p>
                <a:pPr marL="0" lvl="1"/>
                <a:r>
                  <a:rPr lang="en-US" sz="2400" b="1" dirty="0">
                    <a:solidFill>
                      <a:srgbClr val="D4D4D4"/>
                    </a:solidFill>
                    <a:latin typeface="Consolas" panose="020B0609020204030204" pitchFamily="49" charset="0"/>
                  </a:rPr>
                  <a:t>Repeat {</a:t>
                </a:r>
              </a:p>
              <a:p>
                <a:pPr lvl="1" indent="-457200">
                  <a:buFont typeface="Arial" panose="020B0604020202020204" pitchFamily="34" charset="0"/>
                  <a:buChar char="•"/>
                </a:pPr>
                <a:r>
                  <a:rPr lang="en-US" sz="2400" b="1" dirty="0">
                    <a:solidFill>
                      <a:srgbClr val="D4D4D4"/>
                    </a:solidFill>
                    <a:latin typeface="Consolas" panose="020B0609020204030204" pitchFamily="49" charset="0"/>
                  </a:rPr>
                  <a:t>for </a:t>
                </a:r>
                <a14:m>
                  <m:oMath xmlns:m="http://schemas.openxmlformats.org/officeDocument/2006/math">
                    <m:r>
                      <a:rPr lang="en-US" sz="2400" b="1">
                        <a:solidFill>
                          <a:srgbClr val="D4D4D4"/>
                        </a:solidFill>
                        <a:latin typeface="Cambria Math" panose="02040503050406030204" pitchFamily="18" charset="0"/>
                      </a:rPr>
                      <m:t>𝒊</m:t>
                    </m:r>
                  </m:oMath>
                </a14:m>
                <a:r>
                  <a:rPr lang="en-US" sz="2400" b="1" dirty="0">
                    <a:solidFill>
                      <a:srgbClr val="D4D4D4"/>
                    </a:solidFill>
                    <a:latin typeface="Consolas" panose="020B0609020204030204" pitchFamily="49" charset="0"/>
                  </a:rPr>
                  <a:t> = 1 to </a:t>
                </a:r>
                <a14:m>
                  <m:oMath xmlns:m="http://schemas.openxmlformats.org/officeDocument/2006/math">
                    <m:r>
                      <a:rPr lang="en-US" sz="2400" b="1">
                        <a:solidFill>
                          <a:srgbClr val="D4D4D4"/>
                        </a:solidFill>
                        <a:latin typeface="Cambria Math" panose="02040503050406030204" pitchFamily="18" charset="0"/>
                      </a:rPr>
                      <m:t>𝒎</m:t>
                    </m:r>
                  </m:oMath>
                </a14:m>
                <a:r>
                  <a:rPr lang="en-US" sz="2400" b="1" dirty="0">
                    <a:solidFill>
                      <a:srgbClr val="D4D4D4"/>
                    </a:solidFill>
                    <a:latin typeface="Consolas" panose="020B0609020204030204" pitchFamily="49" charset="0"/>
                  </a:rPr>
                  <a:t>:</a:t>
                </a:r>
              </a:p>
              <a:p>
                <a:pPr lvl="2" indent="-457200">
                  <a:buFont typeface="Arial" panose="020B0604020202020204" pitchFamily="34" charset="0"/>
                  <a:buChar char="•"/>
                </a:pPr>
                <a14:m>
                  <m:oMath xmlns:m="http://schemas.openxmlformats.org/officeDocument/2006/math">
                    <m:sSup>
                      <m:sSupPr>
                        <m:ctrlPr>
                          <a:rPr lang="en-US" sz="2400" b="1" i="1">
                            <a:solidFill>
                              <a:srgbClr val="D4D4D4"/>
                            </a:solidFill>
                            <a:latin typeface="Cambria Math" panose="02040503050406030204" pitchFamily="18" charset="0"/>
                          </a:rPr>
                        </m:ctrlPr>
                      </m:sSupPr>
                      <m:e>
                        <m:r>
                          <a:rPr lang="en-US" sz="2400" b="1">
                            <a:solidFill>
                              <a:srgbClr val="D4D4D4"/>
                            </a:solidFill>
                            <a:latin typeface="Cambria Math" panose="02040503050406030204" pitchFamily="18" charset="0"/>
                          </a:rPr>
                          <m:t>𝒄</m:t>
                        </m:r>
                      </m:e>
                      <m:sup>
                        <m:r>
                          <a:rPr lang="en-US" sz="2400" b="1">
                            <a:solidFill>
                              <a:srgbClr val="D4D4D4"/>
                            </a:solidFill>
                            <a:latin typeface="Cambria Math" panose="02040503050406030204" pitchFamily="18" charset="0"/>
                          </a:rPr>
                          <m:t>(</m:t>
                        </m:r>
                        <m:r>
                          <a:rPr lang="en-US" sz="2400" b="1">
                            <a:solidFill>
                              <a:srgbClr val="D4D4D4"/>
                            </a:solidFill>
                            <a:latin typeface="Cambria Math" panose="02040503050406030204" pitchFamily="18" charset="0"/>
                          </a:rPr>
                          <m:t>𝒊</m:t>
                        </m:r>
                        <m:r>
                          <a:rPr lang="en-US" sz="2400" b="1">
                            <a:solidFill>
                              <a:srgbClr val="D4D4D4"/>
                            </a:solidFill>
                            <a:latin typeface="Cambria Math" panose="02040503050406030204" pitchFamily="18" charset="0"/>
                          </a:rPr>
                          <m:t>)</m:t>
                        </m:r>
                      </m:sup>
                    </m:sSup>
                  </m:oMath>
                </a14:m>
                <a:r>
                  <a:rPr lang="en-US" sz="2400" b="1" dirty="0">
                    <a:solidFill>
                      <a:srgbClr val="D4D4D4"/>
                    </a:solidFill>
                    <a:latin typeface="Consolas" panose="020B0609020204030204" pitchFamily="49" charset="0"/>
                  </a:rPr>
                  <a:t> = index (from 1 to </a:t>
                </a:r>
                <a14:m>
                  <m:oMath xmlns:m="http://schemas.openxmlformats.org/officeDocument/2006/math">
                    <m:r>
                      <a:rPr lang="en-US" sz="2400" b="1">
                        <a:solidFill>
                          <a:srgbClr val="D4D4D4"/>
                        </a:solidFill>
                        <a:latin typeface="Cambria Math" panose="02040503050406030204" pitchFamily="18" charset="0"/>
                      </a:rPr>
                      <m:t>𝑲</m:t>
                    </m:r>
                  </m:oMath>
                </a14:m>
                <a:r>
                  <a:rPr lang="en-US" sz="2400" b="1" dirty="0">
                    <a:solidFill>
                      <a:srgbClr val="D4D4D4"/>
                    </a:solidFill>
                    <a:latin typeface="Consolas" panose="020B0609020204030204" pitchFamily="49" charset="0"/>
                  </a:rPr>
                  <a:t>) of cluster centroid closest to </a:t>
                </a:r>
                <a14:m>
                  <m:oMath xmlns:m="http://schemas.openxmlformats.org/officeDocument/2006/math">
                    <m:sSup>
                      <m:sSupPr>
                        <m:ctrlPr>
                          <a:rPr lang="en-US" sz="2400" b="1" i="1">
                            <a:solidFill>
                              <a:srgbClr val="D4D4D4"/>
                            </a:solidFill>
                            <a:latin typeface="Cambria Math" panose="02040503050406030204" pitchFamily="18" charset="0"/>
                          </a:rPr>
                        </m:ctrlPr>
                      </m:sSupPr>
                      <m:e>
                        <m:r>
                          <a:rPr lang="en-US" sz="2400" b="1">
                            <a:solidFill>
                              <a:srgbClr val="D4D4D4"/>
                            </a:solidFill>
                            <a:latin typeface="Cambria Math" panose="02040503050406030204" pitchFamily="18" charset="0"/>
                          </a:rPr>
                          <m:t>𝒙</m:t>
                        </m:r>
                      </m:e>
                      <m:sup>
                        <m:r>
                          <a:rPr lang="en-US" sz="2400" b="1">
                            <a:solidFill>
                              <a:srgbClr val="D4D4D4"/>
                            </a:solidFill>
                            <a:latin typeface="Cambria Math" panose="02040503050406030204" pitchFamily="18" charset="0"/>
                          </a:rPr>
                          <m:t>(</m:t>
                        </m:r>
                        <m:r>
                          <a:rPr lang="en-US" sz="2400" b="1">
                            <a:solidFill>
                              <a:srgbClr val="D4D4D4"/>
                            </a:solidFill>
                            <a:latin typeface="Cambria Math" panose="02040503050406030204" pitchFamily="18" charset="0"/>
                          </a:rPr>
                          <m:t>𝒊</m:t>
                        </m:r>
                        <m:r>
                          <a:rPr lang="en-US" sz="2400" b="1">
                            <a:solidFill>
                              <a:srgbClr val="D4D4D4"/>
                            </a:solidFill>
                            <a:latin typeface="Cambria Math" panose="02040503050406030204" pitchFamily="18" charset="0"/>
                          </a:rPr>
                          <m:t>)</m:t>
                        </m:r>
                      </m:sup>
                    </m:sSup>
                  </m:oMath>
                </a14:m>
                <a:endParaRPr lang="en-US" sz="2400" b="1" dirty="0">
                  <a:solidFill>
                    <a:srgbClr val="D4D4D4"/>
                  </a:solidFill>
                  <a:latin typeface="Consolas" panose="020B0609020204030204" pitchFamily="49" charset="0"/>
                </a:endParaRPr>
              </a:p>
              <a:p>
                <a:pPr lvl="1" indent="-457200">
                  <a:buFont typeface="Arial" panose="020B0604020202020204" pitchFamily="34" charset="0"/>
                  <a:buChar char="•"/>
                </a:pPr>
                <a:r>
                  <a:rPr lang="en-US" sz="2400" b="1" dirty="0">
                    <a:solidFill>
                      <a:srgbClr val="D4D4D4"/>
                    </a:solidFill>
                    <a:latin typeface="Consolas" panose="020B0609020204030204" pitchFamily="49" charset="0"/>
                  </a:rPr>
                  <a:t>for </a:t>
                </a:r>
                <a14:m>
                  <m:oMath xmlns:m="http://schemas.openxmlformats.org/officeDocument/2006/math">
                    <m:r>
                      <a:rPr lang="en-US" sz="2400" b="1">
                        <a:solidFill>
                          <a:srgbClr val="D4D4D4"/>
                        </a:solidFill>
                        <a:latin typeface="Cambria Math" panose="02040503050406030204" pitchFamily="18" charset="0"/>
                      </a:rPr>
                      <m:t>𝒌</m:t>
                    </m:r>
                  </m:oMath>
                </a14:m>
                <a:r>
                  <a:rPr lang="en-US" sz="2400" b="1" dirty="0">
                    <a:solidFill>
                      <a:srgbClr val="D4D4D4"/>
                    </a:solidFill>
                    <a:latin typeface="Consolas" panose="020B0609020204030204" pitchFamily="49" charset="0"/>
                  </a:rPr>
                  <a:t> = 1 to </a:t>
                </a:r>
                <a14:m>
                  <m:oMath xmlns:m="http://schemas.openxmlformats.org/officeDocument/2006/math">
                    <m:r>
                      <a:rPr lang="en-US" sz="2400" b="1">
                        <a:solidFill>
                          <a:srgbClr val="D4D4D4"/>
                        </a:solidFill>
                        <a:latin typeface="Cambria Math" panose="02040503050406030204" pitchFamily="18" charset="0"/>
                      </a:rPr>
                      <m:t>𝑲</m:t>
                    </m:r>
                  </m:oMath>
                </a14:m>
                <a:r>
                  <a:rPr lang="en-US" sz="2400" b="1" dirty="0">
                    <a:solidFill>
                      <a:srgbClr val="D4D4D4"/>
                    </a:solidFill>
                    <a:latin typeface="Consolas" panose="020B0609020204030204" pitchFamily="49" charset="0"/>
                  </a:rPr>
                  <a:t>:</a:t>
                </a:r>
              </a:p>
              <a:p>
                <a:pPr lvl="2" indent="-457200">
                  <a:buFont typeface="Arial" panose="020B0604020202020204" pitchFamily="34" charset="0"/>
                  <a:buChar char="•"/>
                </a:pPr>
                <a14:m>
                  <m:oMath xmlns:m="http://schemas.openxmlformats.org/officeDocument/2006/math">
                    <m:sSub>
                      <m:sSubPr>
                        <m:ctrlPr>
                          <a:rPr lang="en-US" sz="2400" b="1" i="1">
                            <a:solidFill>
                              <a:srgbClr val="D4D4D4"/>
                            </a:solidFill>
                            <a:latin typeface="Cambria Math" panose="02040503050406030204" pitchFamily="18" charset="0"/>
                          </a:rPr>
                        </m:ctrlPr>
                      </m:sSubPr>
                      <m:e>
                        <m:r>
                          <a:rPr lang="en-US" sz="2400" b="1">
                            <a:solidFill>
                              <a:srgbClr val="D4D4D4"/>
                            </a:solidFill>
                            <a:latin typeface="Cambria Math" panose="02040503050406030204" pitchFamily="18" charset="0"/>
                          </a:rPr>
                          <m:t>𝝁</m:t>
                        </m:r>
                      </m:e>
                      <m:sub>
                        <m:r>
                          <a:rPr lang="en-US" sz="2400" b="1">
                            <a:solidFill>
                              <a:srgbClr val="D4D4D4"/>
                            </a:solidFill>
                            <a:latin typeface="Cambria Math" panose="02040503050406030204" pitchFamily="18" charset="0"/>
                          </a:rPr>
                          <m:t>𝒌</m:t>
                        </m:r>
                      </m:sub>
                    </m:sSub>
                    <m:r>
                      <a:rPr lang="en-US" sz="2400" b="1">
                        <a:solidFill>
                          <a:srgbClr val="D4D4D4"/>
                        </a:solidFill>
                        <a:latin typeface="Cambria Math" panose="02040503050406030204" pitchFamily="18" charset="0"/>
                      </a:rPr>
                      <m:t> </m:t>
                    </m:r>
                  </m:oMath>
                </a14:m>
                <a:r>
                  <a:rPr lang="en-US" sz="2400" b="1" dirty="0">
                    <a:solidFill>
                      <a:srgbClr val="D4D4D4"/>
                    </a:solidFill>
                    <a:latin typeface="Consolas" panose="020B0609020204030204" pitchFamily="49" charset="0"/>
                  </a:rPr>
                  <a:t>:= average (mean) of points assigned to cluster </a:t>
                </a:r>
                <a14:m>
                  <m:oMath xmlns:m="http://schemas.openxmlformats.org/officeDocument/2006/math">
                    <m:r>
                      <a:rPr lang="en-US" sz="2400" b="1">
                        <a:solidFill>
                          <a:srgbClr val="D4D4D4"/>
                        </a:solidFill>
                        <a:latin typeface="Cambria Math" panose="02040503050406030204" pitchFamily="18" charset="0"/>
                      </a:rPr>
                      <m:t>𝒌</m:t>
                    </m:r>
                  </m:oMath>
                </a14:m>
                <a:endParaRPr lang="en-US" sz="2400" b="1" dirty="0">
                  <a:solidFill>
                    <a:srgbClr val="D4D4D4"/>
                  </a:solidFill>
                  <a:latin typeface="Consolas" panose="020B0609020204030204" pitchFamily="49" charset="0"/>
                </a:endParaRPr>
              </a:p>
              <a:p>
                <a:pPr marL="0" lvl="1"/>
                <a:r>
                  <a:rPr lang="en-US" sz="2400" b="1" dirty="0">
                    <a:solidFill>
                      <a:srgbClr val="D4D4D4"/>
                    </a:solidFill>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2BECCACF-2BD3-4A06-AC77-5F07ABB2213F}"/>
                  </a:ext>
                </a:extLst>
              </p:cNvPr>
              <p:cNvSpPr txBox="1">
                <a:spLocks noRot="1" noChangeAspect="1" noMove="1" noResize="1" noEditPoints="1" noAdjustHandles="1" noChangeArrowheads="1" noChangeShapeType="1" noTextEdit="1"/>
              </p:cNvSpPr>
              <p:nvPr/>
            </p:nvSpPr>
            <p:spPr>
              <a:xfrm>
                <a:off x="478466" y="2804937"/>
                <a:ext cx="6223418" cy="3446969"/>
              </a:xfrm>
              <a:prstGeom prst="rect">
                <a:avLst/>
              </a:prstGeom>
              <a:blipFill>
                <a:blip r:embed="rId4"/>
                <a:stretch>
                  <a:fillRect l="-1469" t="-1413" r="-1469" b="-3004"/>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4BBB56-BDEE-4723-AA23-2BFF5C36FD79}"/>
                  </a:ext>
                </a:extLst>
              </p:cNvPr>
              <p:cNvSpPr txBox="1"/>
              <p:nvPr/>
            </p:nvSpPr>
            <p:spPr>
              <a:xfrm>
                <a:off x="478464" y="1348537"/>
                <a:ext cx="10820399" cy="1434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d>
                        <m:dPr>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𝟏</m:t>
                                  </m:r>
                                </m:e>
                              </m:d>
                            </m:sup>
                          </m:sSup>
                          <m:r>
                            <a:rPr lang="en-US" sz="3200" b="1" i="1" smtClean="0">
                              <a:solidFill>
                                <a:srgbClr val="D4D4D4"/>
                              </a:solidFill>
                              <a:latin typeface="Cambria Math" panose="02040503050406030204" pitchFamily="18" charset="0"/>
                            </a:rPr>
                            <m:t>, …,</m:t>
                          </m:r>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𝐦</m:t>
                                  </m:r>
                                </m:e>
                              </m:d>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0" smtClean="0">
                                  <a:solidFill>
                                    <a:srgbClr val="D4D4D4"/>
                                  </a:solidFill>
                                  <a:latin typeface="Cambria Math" panose="02040503050406030204" pitchFamily="18" charset="0"/>
                                </a:rPr>
                                <m:t>𝟏</m:t>
                              </m:r>
                            </m:sub>
                          </m:sSub>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1" smtClean="0">
                                  <a:solidFill>
                                    <a:srgbClr val="D4D4D4"/>
                                  </a:solidFill>
                                  <a:latin typeface="Cambria Math" panose="02040503050406030204" pitchFamily="18" charset="0"/>
                                </a:rPr>
                                <m:t>𝑲</m:t>
                              </m:r>
                            </m:sub>
                          </m:sSub>
                        </m:e>
                      </m:d>
                      <m:r>
                        <a:rPr lang="en-US" sz="3200" b="1" i="1" smtClean="0">
                          <a:solidFill>
                            <a:srgbClr val="D4D4D4"/>
                          </a:solidFill>
                          <a:latin typeface="Cambria Math" panose="02040503050406030204" pitchFamily="18" charset="0"/>
                        </a:rPr>
                        <m:t>=</m:t>
                      </m:r>
                      <m:f>
                        <m:fPr>
                          <m:ctrlPr>
                            <a:rPr lang="en-US" sz="3200" b="1" i="1" smtClean="0">
                              <a:solidFill>
                                <a:srgbClr val="D4D4D4"/>
                              </a:solidFill>
                              <a:latin typeface="Cambria Math" panose="02040503050406030204" pitchFamily="18" charset="0"/>
                            </a:rPr>
                          </m:ctrlPr>
                        </m:fPr>
                        <m:num>
                          <m:r>
                            <a:rPr lang="en-US" sz="3200" b="1" i="1" smtClean="0">
                              <a:solidFill>
                                <a:srgbClr val="D4D4D4"/>
                              </a:solidFill>
                              <a:latin typeface="Cambria Math" panose="02040503050406030204" pitchFamily="18" charset="0"/>
                            </a:rPr>
                            <m:t>𝟏</m:t>
                          </m:r>
                        </m:num>
                        <m:den>
                          <m:r>
                            <a:rPr lang="en-US" sz="3200" b="1" i="1" smtClean="0">
                              <a:solidFill>
                                <a:srgbClr val="D4D4D4"/>
                              </a:solidFill>
                              <a:latin typeface="Cambria Math" panose="02040503050406030204" pitchFamily="18" charset="0"/>
                            </a:rPr>
                            <m:t>𝒎</m:t>
                          </m:r>
                        </m:den>
                      </m:f>
                      <m:nary>
                        <m:naryPr>
                          <m:chr m:val="∑"/>
                          <m:ctrlPr>
                            <a:rPr lang="en-US" sz="3200" b="1" i="1" smtClean="0">
                              <a:solidFill>
                                <a:srgbClr val="D4D4D4"/>
                              </a:solidFill>
                              <a:latin typeface="Cambria Math" panose="02040503050406030204" pitchFamily="18" charset="0"/>
                            </a:rPr>
                          </m:ctrlPr>
                        </m:naryPr>
                        <m:sub>
                          <m:r>
                            <m:rPr>
                              <m:brk m:alnAt="23"/>
                            </m:rPr>
                            <a:rPr lang="en-US" sz="3200" b="1" i="1" smtClean="0">
                              <a:solidFill>
                                <a:srgbClr val="D4D4D4"/>
                              </a:solidFill>
                              <a:latin typeface="Cambria Math" panose="02040503050406030204" pitchFamily="18" charset="0"/>
                            </a:rPr>
                            <m:t>𝒊</m:t>
                          </m:r>
                          <m:r>
                            <a:rPr lang="en-US" sz="3200" b="1" i="1" smtClean="0">
                              <a:solidFill>
                                <a:srgbClr val="D4D4D4"/>
                              </a:solidFill>
                              <a:latin typeface="Cambria Math" panose="02040503050406030204" pitchFamily="18" charset="0"/>
                            </a:rPr>
                            <m:t>=</m:t>
                          </m:r>
                          <m:r>
                            <a:rPr lang="en-US" sz="3200" b="1" i="1" smtClean="0">
                              <a:solidFill>
                                <a:srgbClr val="D4D4D4"/>
                              </a:solidFill>
                              <a:latin typeface="Cambria Math" panose="02040503050406030204" pitchFamily="18" charset="0"/>
                            </a:rPr>
                            <m:t>𝟏</m:t>
                          </m:r>
                        </m:sub>
                        <m:sup>
                          <m:r>
                            <a:rPr lang="en-US" sz="3200" b="1" i="1" smtClean="0">
                              <a:solidFill>
                                <a:srgbClr val="D4D4D4"/>
                              </a:solidFill>
                              <a:latin typeface="Cambria Math" panose="02040503050406030204" pitchFamily="18" charset="0"/>
                            </a:rPr>
                            <m:t>𝒎</m:t>
                          </m:r>
                        </m:sup>
                        <m:e>
                          <m:sSup>
                            <m:sSupPr>
                              <m:ctrlPr>
                                <a:rPr lang="en-US" sz="3200" b="1" i="1" smtClean="0">
                                  <a:solidFill>
                                    <a:srgbClr val="D4D4D4"/>
                                  </a:solidFill>
                                  <a:latin typeface="Cambria Math" panose="02040503050406030204" pitchFamily="18" charset="0"/>
                                </a:rPr>
                              </m:ctrlPr>
                            </m:sSupPr>
                            <m:e>
                              <m:d>
                                <m:dPr>
                                  <m:begChr m:val="‖"/>
                                  <m:endChr m:val="‖"/>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𝒙</m:t>
                                      </m:r>
                                    </m:e>
                                    <m:sup>
                                      <m:r>
                                        <a:rPr lang="en-US" sz="3200" b="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a:solidFill>
                                            <a:srgbClr val="D4D4D4"/>
                                          </a:solidFill>
                                          <a:latin typeface="Cambria Math" panose="02040503050406030204" pitchFamily="18" charset="0"/>
                                        </a:rPr>
                                        <m:t>)</m:t>
                                      </m:r>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𝝁</m:t>
                                      </m:r>
                                    </m:e>
                                    <m:sub>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𝒄</m:t>
                                          </m:r>
                                        </m:e>
                                        <m:sup>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i="1">
                                              <a:solidFill>
                                                <a:srgbClr val="D4D4D4"/>
                                              </a:solidFill>
                                              <a:latin typeface="Cambria Math" panose="02040503050406030204" pitchFamily="18" charset="0"/>
                                            </a:rPr>
                                            <m:t>)</m:t>
                                          </m:r>
                                        </m:sup>
                                      </m:sSup>
                                    </m:sub>
                                  </m:sSub>
                                </m:e>
                              </m:d>
                            </m:e>
                            <m:sup>
                              <m:r>
                                <a:rPr lang="en-US" sz="3200" b="1" i="1" smtClean="0">
                                  <a:solidFill>
                                    <a:srgbClr val="D4D4D4"/>
                                  </a:solidFill>
                                  <a:latin typeface="Cambria Math" panose="02040503050406030204" pitchFamily="18" charset="0"/>
                                </a:rPr>
                                <m:t>𝟐</m:t>
                              </m:r>
                            </m:sup>
                          </m:sSup>
                        </m:e>
                      </m:nary>
                    </m:oMath>
                  </m:oMathPara>
                </a14:m>
                <a:endParaRPr lang="ar-EG" sz="3200" dirty="0"/>
              </a:p>
            </p:txBody>
          </p:sp>
        </mc:Choice>
        <mc:Fallback xmlns="">
          <p:sp>
            <p:nvSpPr>
              <p:cNvPr id="7" name="TextBox 6">
                <a:extLst>
                  <a:ext uri="{FF2B5EF4-FFF2-40B4-BE49-F238E27FC236}">
                    <a16:creationId xmlns:a16="http://schemas.microsoft.com/office/drawing/2014/main" id="{154BBB56-BDEE-4723-AA23-2BFF5C36FD79}"/>
                  </a:ext>
                </a:extLst>
              </p:cNvPr>
              <p:cNvSpPr txBox="1">
                <a:spLocks noRot="1" noChangeAspect="1" noMove="1" noResize="1" noEditPoints="1" noAdjustHandles="1" noChangeArrowheads="1" noChangeShapeType="1" noTextEdit="1"/>
              </p:cNvSpPr>
              <p:nvPr/>
            </p:nvSpPr>
            <p:spPr>
              <a:xfrm>
                <a:off x="478464" y="1348537"/>
                <a:ext cx="10820399" cy="1434560"/>
              </a:xfrm>
              <a:prstGeom prst="rect">
                <a:avLst/>
              </a:prstGeom>
              <a:blipFill>
                <a:blip r:embed="rId5"/>
                <a:stretch>
                  <a:fillRect/>
                </a:stretch>
              </a:blipFill>
            </p:spPr>
            <p:txBody>
              <a:bodyPr/>
              <a:lstStyle/>
              <a:p>
                <a:r>
                  <a:rPr lang="ar-EG">
                    <a:noFill/>
                  </a:rPr>
                  <a:t> </a:t>
                </a:r>
              </a:p>
            </p:txBody>
          </p:sp>
        </mc:Fallback>
      </mc:AlternateContent>
      <p:pic>
        <p:nvPicPr>
          <p:cNvPr id="10" name="Picture 3">
            <a:extLst>
              <a:ext uri="{FF2B5EF4-FFF2-40B4-BE49-F238E27FC236}">
                <a16:creationId xmlns:a16="http://schemas.microsoft.com/office/drawing/2014/main" id="{64A701F6-DA58-4483-8420-60FF0688CC0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3143" b="94143" l="9947" r="89947">
                        <a14:foregroundMark x1="42353" y1="90714" x2="42353" y2="90714"/>
                        <a14:foregroundMark x1="29305" y1="89286" x2="29305" y2="89286"/>
                        <a14:foregroundMark x1="24385" y1="89429" x2="24385" y2="89429"/>
                        <a14:foregroundMark x1="20856" y1="94143" x2="20856" y2="94143"/>
                        <a14:foregroundMark x1="15508" y1="82857" x2="15508" y2="82857"/>
                        <a14:foregroundMark x1="25348" y1="76286" x2="25348" y2="76286"/>
                        <a14:foregroundMark x1="15829" y1="82000" x2="15829" y2="82000"/>
                        <a14:foregroundMark x1="15936" y1="81714" x2="15936" y2="81714"/>
                        <a14:foregroundMark x1="15401" y1="81571" x2="15401" y2="81571"/>
                        <a14:foregroundMark x1="34439" y1="73143" x2="34439" y2="73143"/>
                        <a14:foregroundMark x1="32727" y1="67857" x2="32727" y2="67857"/>
                        <a14:foregroundMark x1="33155" y1="62857" x2="33155" y2="62857"/>
                        <a14:foregroundMark x1="40321" y1="60286" x2="40321" y2="60286"/>
                        <a14:foregroundMark x1="33476" y1="63286" x2="33476" y2="63286"/>
                        <a14:foregroundMark x1="26845" y1="55714" x2="26845" y2="55714"/>
                        <a14:foregroundMark x1="40428" y1="69429" x2="40428" y2="69429"/>
                        <a14:foregroundMark x1="43316" y1="65143" x2="43316" y2="65143"/>
                        <a14:foregroundMark x1="23529" y1="58000" x2="23529" y2="58000"/>
                        <a14:foregroundMark x1="19679" y1="49286" x2="19679" y2="49286"/>
                        <a14:foregroundMark x1="48984" y1="32714" x2="48984" y2="32714"/>
                        <a14:foregroundMark x1="48877" y1="26714" x2="48877" y2="26714"/>
                        <a14:foregroundMark x1="49733" y1="23429" x2="49733" y2="23429"/>
                        <a14:foregroundMark x1="41925" y1="14714" x2="41925" y2="14714"/>
                        <a14:foregroundMark x1="49519" y1="16286" x2="49519" y2="16286"/>
                        <a14:foregroundMark x1="48984" y1="8000" x2="48984" y2="8000"/>
                        <a14:foregroundMark x1="61711" y1="3143" x2="61711" y2="3143"/>
                        <a14:foregroundMark x1="61604" y1="21714" x2="61604" y2="21714"/>
                        <a14:foregroundMark x1="66203" y1="23143" x2="66203" y2="23143"/>
                        <a14:foregroundMark x1="81604" y1="34000" x2="81604" y2="34000"/>
                        <a14:foregroundMark x1="86096" y1="30429" x2="86096" y2="30429"/>
                        <a14:foregroundMark x1="62995" y1="47571" x2="62995" y2="47571"/>
                        <a14:foregroundMark x1="55508" y1="45714" x2="55508" y2="45714"/>
                        <a14:foregroundMark x1="59358" y1="38000" x2="59358" y2="38000"/>
                        <a14:foregroundMark x1="62032" y1="33000" x2="62032" y2="33000"/>
                      </a14:backgroundRemoval>
                    </a14:imgEffect>
                    <a14:imgEffect>
                      <a14:sharpenSoften amount="100000"/>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tretch>
            <a:fillRect/>
          </a:stretch>
        </p:blipFill>
        <p:spPr bwMode="auto">
          <a:xfrm>
            <a:off x="6701884" y="2903947"/>
            <a:ext cx="5215088" cy="390434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39832EEE-FB87-4538-9CE5-F95E508560C9}"/>
              </a:ext>
            </a:extLst>
          </p:cNvPr>
          <p:cNvCxnSpPr>
            <a:cxnSpLocks/>
          </p:cNvCxnSpPr>
          <p:nvPr/>
        </p:nvCxnSpPr>
        <p:spPr>
          <a:xfrm flipV="1">
            <a:off x="6989208" y="2950619"/>
            <a:ext cx="0" cy="3757506"/>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B49FFF-00E9-446F-B7C2-D3BDD9E75A33}"/>
              </a:ext>
            </a:extLst>
          </p:cNvPr>
          <p:cNvCxnSpPr>
            <a:cxnSpLocks/>
          </p:cNvCxnSpPr>
          <p:nvPr/>
        </p:nvCxnSpPr>
        <p:spPr>
          <a:xfrm>
            <a:off x="6989208" y="6708125"/>
            <a:ext cx="5054197"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8BBDDC76-A8AB-4407-A078-25AB9D4294D8}"/>
              </a:ext>
            </a:extLst>
          </p:cNvPr>
          <p:cNvSpPr/>
          <p:nvPr/>
        </p:nvSpPr>
        <p:spPr>
          <a:xfrm rot="2734294" flipH="1" flipV="1">
            <a:off x="8196754" y="4076902"/>
            <a:ext cx="166723" cy="163429"/>
          </a:xfrm>
          <a:prstGeom prst="plus">
            <a:avLst>
              <a:gd name="adj" fmla="val 46579"/>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6663B1C8-1549-4C9A-965C-2B38C308E22F}"/>
              </a:ext>
            </a:extLst>
          </p:cNvPr>
          <p:cNvSpPr/>
          <p:nvPr/>
        </p:nvSpPr>
        <p:spPr>
          <a:xfrm rot="2734294" flipH="1" flipV="1">
            <a:off x="9928424" y="5410729"/>
            <a:ext cx="166723" cy="163429"/>
          </a:xfrm>
          <a:prstGeom prst="plus">
            <a:avLst>
              <a:gd name="adj" fmla="val 46579"/>
            </a:avLst>
          </a:prstGeom>
          <a:solidFill>
            <a:srgbClr val="0000CC"/>
          </a:solidFill>
          <a:ln w="2540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15" name="Rectangle: Rounded Corners 14">
            <a:extLst>
              <a:ext uri="{FF2B5EF4-FFF2-40B4-BE49-F238E27FC236}">
                <a16:creationId xmlns:a16="http://schemas.microsoft.com/office/drawing/2014/main" id="{B17B33E2-8232-4AE6-8E9B-1F7558B7E4AE}"/>
              </a:ext>
            </a:extLst>
          </p:cNvPr>
          <p:cNvSpPr/>
          <p:nvPr/>
        </p:nvSpPr>
        <p:spPr>
          <a:xfrm>
            <a:off x="499661" y="3271233"/>
            <a:ext cx="6075790" cy="142343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7" name="TextBox 16">
            <a:extLst>
              <a:ext uri="{FF2B5EF4-FFF2-40B4-BE49-F238E27FC236}">
                <a16:creationId xmlns:a16="http://schemas.microsoft.com/office/drawing/2014/main" id="{D688F0F4-F2E0-4969-BA97-6CD100373EF3}"/>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Distortion Function</a:t>
            </a:r>
          </a:p>
        </p:txBody>
      </p:sp>
    </p:spTree>
    <p:extLst>
      <p:ext uri="{BB962C8B-B14F-4D97-AF65-F5344CB8AC3E}">
        <p14:creationId xmlns:p14="http://schemas.microsoft.com/office/powerpoint/2010/main" val="175898832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Supervised Learning</a:t>
            </a:r>
          </a:p>
        </p:txBody>
      </p:sp>
      <p:grpSp>
        <p:nvGrpSpPr>
          <p:cNvPr id="81" name="Group 80">
            <a:extLst>
              <a:ext uri="{FF2B5EF4-FFF2-40B4-BE49-F238E27FC236}">
                <a16:creationId xmlns:a16="http://schemas.microsoft.com/office/drawing/2014/main" id="{0828FDBF-9C37-4018-8959-0E3CA21D5402}"/>
              </a:ext>
            </a:extLst>
          </p:cNvPr>
          <p:cNvGrpSpPr/>
          <p:nvPr/>
        </p:nvGrpSpPr>
        <p:grpSpPr>
          <a:xfrm>
            <a:off x="2384414" y="1770206"/>
            <a:ext cx="7423171" cy="4289085"/>
            <a:chOff x="1447800" y="2185786"/>
            <a:chExt cx="6239933" cy="3605414"/>
          </a:xfrm>
        </p:grpSpPr>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1648205" y="2185786"/>
              <a:ext cx="14383" cy="360541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1447800" y="5543056"/>
              <a:ext cx="6239933"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3085930" y="450653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2F0401AA-3391-44A7-B56B-49FD987AA413}"/>
                </a:ext>
              </a:extLst>
            </p:cNvPr>
            <p:cNvSpPr/>
            <p:nvPr/>
          </p:nvSpPr>
          <p:spPr>
            <a:xfrm rot="2734294">
              <a:off x="5183578" y="258796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2797388" y="505529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2409016" y="482359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3420137" y="488600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2509732" y="423216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a:extLst>
                <a:ext uri="{FF2B5EF4-FFF2-40B4-BE49-F238E27FC236}">
                  <a16:creationId xmlns:a16="http://schemas.microsoft.com/office/drawing/2014/main" id="{DE19DD8C-13E9-4F07-87E6-61EFFAC9B14D}"/>
                </a:ext>
              </a:extLst>
            </p:cNvPr>
            <p:cNvSpPr/>
            <p:nvPr/>
          </p:nvSpPr>
          <p:spPr>
            <a:xfrm rot="2734294">
              <a:off x="5305582" y="305398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40">
              <a:extLst>
                <a:ext uri="{FF2B5EF4-FFF2-40B4-BE49-F238E27FC236}">
                  <a16:creationId xmlns:a16="http://schemas.microsoft.com/office/drawing/2014/main" id="{31991EB5-AB8E-4D00-930A-BD477756682B}"/>
                </a:ext>
              </a:extLst>
            </p:cNvPr>
            <p:cNvSpPr/>
            <p:nvPr/>
          </p:nvSpPr>
          <p:spPr>
            <a:xfrm rot="2734294">
              <a:off x="5028401" y="294247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ross 41">
              <a:extLst>
                <a:ext uri="{FF2B5EF4-FFF2-40B4-BE49-F238E27FC236}">
                  <a16:creationId xmlns:a16="http://schemas.microsoft.com/office/drawing/2014/main" id="{ADFBA470-9D71-4291-9F1B-6352770B2F4C}"/>
                </a:ext>
              </a:extLst>
            </p:cNvPr>
            <p:cNvSpPr/>
            <p:nvPr/>
          </p:nvSpPr>
          <p:spPr>
            <a:xfrm rot="2734294">
              <a:off x="6320155" y="25649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B0E3932C-48B5-40DD-8F6A-FA210DAD87A9}"/>
                </a:ext>
              </a:extLst>
            </p:cNvPr>
            <p:cNvSpPr/>
            <p:nvPr/>
          </p:nvSpPr>
          <p:spPr>
            <a:xfrm rot="2734294">
              <a:off x="5582592" y="230438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2996185" y="41653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2707643" y="47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2319271" y="4482392"/>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3330392" y="454480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2419987" y="38909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3385896" y="422446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3114327" y="489677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2804148" y="445168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3815269" y="45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2904864" y="386025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3411767" y="375949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2189254" y="418667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2734853" y="40765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3745974" y="413896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2835569" y="34851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CAE513E-D62E-4788-AB2E-1C5831A10545}"/>
                </a:ext>
              </a:extLst>
            </p:cNvPr>
            <p:cNvSpPr/>
            <p:nvPr/>
          </p:nvSpPr>
          <p:spPr>
            <a:xfrm rot="2734294">
              <a:off x="5497902" y="2640377"/>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BECD0BB6-44D6-4DFA-BD64-FE9E33B4BF38}"/>
                </a:ext>
              </a:extLst>
            </p:cNvPr>
            <p:cNvSpPr/>
            <p:nvPr/>
          </p:nvSpPr>
          <p:spPr>
            <a:xfrm rot="2734294">
              <a:off x="5555664" y="316806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C186202E-59DE-4DA2-887E-420370DFFB75}"/>
                </a:ext>
              </a:extLst>
            </p:cNvPr>
            <p:cNvSpPr/>
            <p:nvPr/>
          </p:nvSpPr>
          <p:spPr>
            <a:xfrm rot="2734294">
              <a:off x="5922897" y="317048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ross 67">
              <a:extLst>
                <a:ext uri="{FF2B5EF4-FFF2-40B4-BE49-F238E27FC236}">
                  <a16:creationId xmlns:a16="http://schemas.microsoft.com/office/drawing/2014/main" id="{46C6B755-4087-402F-9EA1-2246D7C2FEAC}"/>
                </a:ext>
              </a:extLst>
            </p:cNvPr>
            <p:cNvSpPr/>
            <p:nvPr/>
          </p:nvSpPr>
          <p:spPr>
            <a:xfrm rot="2734294">
              <a:off x="6511068" y="285632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4D7802B4-195C-4C6D-A228-94200A1202BE}"/>
                </a:ext>
              </a:extLst>
            </p:cNvPr>
            <p:cNvSpPr/>
            <p:nvPr/>
          </p:nvSpPr>
          <p:spPr>
            <a:xfrm rot="2734294">
              <a:off x="5824649" y="254791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ACEEE18B-3689-443D-926A-D666886DB3BD}"/>
                </a:ext>
              </a:extLst>
            </p:cNvPr>
            <p:cNvSpPr/>
            <p:nvPr/>
          </p:nvSpPr>
          <p:spPr>
            <a:xfrm rot="2734294">
              <a:off x="5735454" y="2879483"/>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5722D6A4-19C8-4D29-8A65-AE92145680D7}"/>
                </a:ext>
              </a:extLst>
            </p:cNvPr>
            <p:cNvSpPr/>
            <p:nvPr/>
          </p:nvSpPr>
          <p:spPr>
            <a:xfrm rot="2734294">
              <a:off x="5719353" y="348203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980ACC3E-4AD3-41C7-857B-40C65E4F41FC}"/>
                </a:ext>
              </a:extLst>
            </p:cNvPr>
            <p:cNvSpPr/>
            <p:nvPr/>
          </p:nvSpPr>
          <p:spPr>
            <a:xfrm rot="2734294">
              <a:off x="6141039" y="345139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443BA1E6-5446-44A2-9832-00E31EDC11E1}"/>
                </a:ext>
              </a:extLst>
            </p:cNvPr>
            <p:cNvSpPr/>
            <p:nvPr/>
          </p:nvSpPr>
          <p:spPr>
            <a:xfrm rot="2734294">
              <a:off x="6772950" y="309441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EFBD8906-68A5-4FD8-AEE8-FE876BB7A2EE}"/>
                </a:ext>
              </a:extLst>
            </p:cNvPr>
            <p:cNvSpPr/>
            <p:nvPr/>
          </p:nvSpPr>
          <p:spPr>
            <a:xfrm rot="2734294">
              <a:off x="6066706" y="230965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74">
              <a:extLst>
                <a:ext uri="{FF2B5EF4-FFF2-40B4-BE49-F238E27FC236}">
                  <a16:creationId xmlns:a16="http://schemas.microsoft.com/office/drawing/2014/main" id="{6327320B-830E-40D2-B584-8B89417C6259}"/>
                </a:ext>
              </a:extLst>
            </p:cNvPr>
            <p:cNvSpPr/>
            <p:nvPr/>
          </p:nvSpPr>
          <p:spPr>
            <a:xfrm rot="2734294">
              <a:off x="6092155" y="283904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F4818AB8-658F-4058-876E-356F4D6EFE87}"/>
                </a:ext>
              </a:extLst>
            </p:cNvPr>
            <p:cNvSpPr/>
            <p:nvPr/>
          </p:nvSpPr>
          <p:spPr>
            <a:xfrm rot="2734294">
              <a:off x="5797529" y="3836154"/>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7187B8A2-64A7-4579-B096-EF2076EA37CF}"/>
                </a:ext>
              </a:extLst>
            </p:cNvPr>
            <p:cNvSpPr/>
            <p:nvPr/>
          </p:nvSpPr>
          <p:spPr>
            <a:xfrm rot="2734294">
              <a:off x="6320211" y="37720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ross 77">
              <a:extLst>
                <a:ext uri="{FF2B5EF4-FFF2-40B4-BE49-F238E27FC236}">
                  <a16:creationId xmlns:a16="http://schemas.microsoft.com/office/drawing/2014/main" id="{F3599F85-C6D0-4D4A-A76F-94E8FA435866}"/>
                </a:ext>
              </a:extLst>
            </p:cNvPr>
            <p:cNvSpPr/>
            <p:nvPr/>
          </p:nvSpPr>
          <p:spPr>
            <a:xfrm rot="2734294">
              <a:off x="6574116" y="344898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B2BE9F69-5209-4A87-8C3C-1733A5BF1F95}"/>
                </a:ext>
              </a:extLst>
            </p:cNvPr>
            <p:cNvSpPr/>
            <p:nvPr/>
          </p:nvSpPr>
          <p:spPr>
            <a:xfrm rot="2734294">
              <a:off x="6320154" y="308905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3EEF7B9-9E5F-493A-A174-A30EA604A83D}"/>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48" name="TextBox 47">
                <a:extLst>
                  <a:ext uri="{FF2B5EF4-FFF2-40B4-BE49-F238E27FC236}">
                    <a16:creationId xmlns:a16="http://schemas.microsoft.com/office/drawing/2014/main" id="{43EEF7B9-9E5F-493A-A174-A30EA604A83D}"/>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F3573FE-0409-46EF-B0E4-D56A2C372153}"/>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49" name="TextBox 48">
                <a:extLst>
                  <a:ext uri="{FF2B5EF4-FFF2-40B4-BE49-F238E27FC236}">
                    <a16:creationId xmlns:a16="http://schemas.microsoft.com/office/drawing/2014/main" id="{2F3573FE-0409-46EF-B0E4-D56A2C372153}"/>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607655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
            <a:extLst>
              <a:ext uri="{FF2B5EF4-FFF2-40B4-BE49-F238E27FC236}">
                <a16:creationId xmlns:a16="http://schemas.microsoft.com/office/drawing/2014/main" id="{7D8828DF-BCA3-4656-8412-352977EC9B9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143" b="94143" l="9947" r="89947">
                        <a14:foregroundMark x1="42353" y1="90714" x2="42353" y2="90714"/>
                        <a14:foregroundMark x1="29305" y1="89286" x2="29305" y2="89286"/>
                        <a14:foregroundMark x1="24385" y1="89429" x2="24385" y2="89429"/>
                        <a14:foregroundMark x1="20856" y1="94143" x2="20856" y2="94143"/>
                        <a14:foregroundMark x1="15508" y1="82857" x2="15508" y2="82857"/>
                        <a14:foregroundMark x1="25348" y1="76286" x2="25348" y2="76286"/>
                        <a14:foregroundMark x1="15829" y1="82000" x2="15829" y2="82000"/>
                        <a14:foregroundMark x1="15936" y1="81714" x2="15936" y2="81714"/>
                        <a14:foregroundMark x1="15401" y1="81571" x2="15401" y2="81571"/>
                        <a14:foregroundMark x1="34439" y1="73143" x2="34439" y2="73143"/>
                        <a14:foregroundMark x1="32727" y1="67857" x2="32727" y2="67857"/>
                        <a14:foregroundMark x1="33155" y1="62857" x2="33155" y2="62857"/>
                        <a14:foregroundMark x1="40321" y1="60286" x2="40321" y2="60286"/>
                        <a14:foregroundMark x1="33476" y1="63286" x2="33476" y2="63286"/>
                        <a14:foregroundMark x1="26845" y1="55714" x2="26845" y2="55714"/>
                        <a14:foregroundMark x1="40428" y1="69429" x2="40428" y2="69429"/>
                        <a14:foregroundMark x1="43316" y1="65143" x2="43316" y2="65143"/>
                        <a14:foregroundMark x1="23529" y1="58000" x2="23529" y2="58000"/>
                        <a14:foregroundMark x1="19679" y1="49286" x2="19679" y2="49286"/>
                        <a14:foregroundMark x1="48984" y1="32714" x2="48984" y2="32714"/>
                        <a14:foregroundMark x1="48877" y1="26714" x2="48877" y2="26714"/>
                        <a14:foregroundMark x1="49733" y1="23429" x2="49733" y2="23429"/>
                        <a14:foregroundMark x1="41925" y1="14714" x2="41925" y2="14714"/>
                        <a14:foregroundMark x1="49519" y1="16286" x2="49519" y2="16286"/>
                        <a14:foregroundMark x1="48984" y1="8000" x2="48984" y2="8000"/>
                        <a14:foregroundMark x1="61711" y1="3143" x2="61711" y2="3143"/>
                        <a14:foregroundMark x1="61604" y1="21714" x2="61604" y2="21714"/>
                        <a14:foregroundMark x1="66203" y1="23143" x2="66203" y2="23143"/>
                        <a14:foregroundMark x1="81604" y1="34000" x2="81604" y2="34000"/>
                        <a14:foregroundMark x1="86096" y1="30429" x2="86096" y2="30429"/>
                        <a14:foregroundMark x1="62995" y1="47571" x2="62995" y2="47571"/>
                        <a14:foregroundMark x1="55508" y1="45714" x2="55508" y2="45714"/>
                        <a14:foregroundMark x1="59358" y1="38000" x2="59358" y2="38000"/>
                        <a14:foregroundMark x1="62032" y1="33000" x2="62032" y2="33000"/>
                      </a14:backgroundRemoval>
                    </a14:imgEffect>
                    <a14:imgEffect>
                      <a14:sharpenSoften amount="100000"/>
                    </a14:imgEffect>
                    <a14:imgEffect>
                      <a14:colorTemperature colorTemp="11200"/>
                    </a14:imgEffect>
                    <a14:imgEffect>
                      <a14:saturation sat="400000"/>
                    </a14:imgEffect>
                  </a14:imgLayer>
                </a14:imgProps>
              </a:ext>
              <a:ext uri="{28A0092B-C50C-407E-A947-70E740481C1C}">
                <a14:useLocalDpi xmlns:a14="http://schemas.microsoft.com/office/drawing/2010/main" val="0"/>
              </a:ext>
            </a:extLst>
          </a:blip>
          <a:stretch>
            <a:fillRect/>
          </a:stretch>
        </p:blipFill>
        <p:spPr bwMode="auto">
          <a:xfrm>
            <a:off x="6701883" y="2896328"/>
            <a:ext cx="5214316" cy="392821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F227B2BC-6379-4172-90E7-243A964816F0}"/>
              </a:ext>
            </a:extLst>
          </p:cNvPr>
          <p:cNvCxnSpPr>
            <a:cxnSpLocks/>
          </p:cNvCxnSpPr>
          <p:nvPr/>
        </p:nvCxnSpPr>
        <p:spPr>
          <a:xfrm flipV="1">
            <a:off x="6989164" y="2943284"/>
            <a:ext cx="0" cy="3780482"/>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2F1C212-52FD-4373-B37E-0A7EE457114A}"/>
              </a:ext>
            </a:extLst>
          </p:cNvPr>
          <p:cNvCxnSpPr>
            <a:cxnSpLocks/>
          </p:cNvCxnSpPr>
          <p:nvPr/>
        </p:nvCxnSpPr>
        <p:spPr>
          <a:xfrm>
            <a:off x="6989164" y="6723767"/>
            <a:ext cx="5053449"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Cross 35">
            <a:extLst>
              <a:ext uri="{FF2B5EF4-FFF2-40B4-BE49-F238E27FC236}">
                <a16:creationId xmlns:a16="http://schemas.microsoft.com/office/drawing/2014/main" id="{0E9EC26A-63EA-41B9-8A75-C65F6F34B90F}"/>
              </a:ext>
            </a:extLst>
          </p:cNvPr>
          <p:cNvSpPr/>
          <p:nvPr/>
        </p:nvSpPr>
        <p:spPr>
          <a:xfrm rot="2734294" flipH="1" flipV="1">
            <a:off x="8719944" y="4178384"/>
            <a:ext cx="215755" cy="210175"/>
          </a:xfrm>
          <a:prstGeom prst="plus">
            <a:avLst>
              <a:gd name="adj" fmla="val 46579"/>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a:extLst>
              <a:ext uri="{FF2B5EF4-FFF2-40B4-BE49-F238E27FC236}">
                <a16:creationId xmlns:a16="http://schemas.microsoft.com/office/drawing/2014/main" id="{F404E4CE-5DAB-4E7F-86C2-0DBC33748B99}"/>
              </a:ext>
            </a:extLst>
          </p:cNvPr>
          <p:cNvSpPr/>
          <p:nvPr/>
        </p:nvSpPr>
        <p:spPr>
          <a:xfrm rot="2734294" flipH="1" flipV="1">
            <a:off x="9060010" y="5184632"/>
            <a:ext cx="215755" cy="210175"/>
          </a:xfrm>
          <a:prstGeom prst="plus">
            <a:avLst>
              <a:gd name="adj" fmla="val 46579"/>
            </a:avLst>
          </a:prstGeom>
          <a:solidFill>
            <a:srgbClr val="0000CC"/>
          </a:solidFill>
          <a:ln w="254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pic>
        <p:nvPicPr>
          <p:cNvPr id="3" name="Picture 3"/>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BECCACF-2BD3-4A06-AC77-5F07ABB2213F}"/>
                  </a:ext>
                </a:extLst>
              </p:cNvPr>
              <p:cNvSpPr txBox="1"/>
              <p:nvPr/>
            </p:nvSpPr>
            <p:spPr>
              <a:xfrm>
                <a:off x="478466" y="2804937"/>
                <a:ext cx="6223418" cy="3446969"/>
              </a:xfrm>
              <a:prstGeom prst="rect">
                <a:avLst/>
              </a:prstGeom>
              <a:noFill/>
            </p:spPr>
            <p:txBody>
              <a:bodyPr wrap="square">
                <a:spAutoFit/>
              </a:bodyPr>
              <a:lstStyle/>
              <a:p>
                <a:pPr marL="0" lvl="1"/>
                <a:r>
                  <a:rPr lang="en-US" sz="2400" b="1" dirty="0">
                    <a:solidFill>
                      <a:srgbClr val="D4D4D4"/>
                    </a:solidFill>
                    <a:latin typeface="Consolas" panose="020B0609020204030204" pitchFamily="49" charset="0"/>
                  </a:rPr>
                  <a:t>Repeat {</a:t>
                </a:r>
              </a:p>
              <a:p>
                <a:pPr lvl="1" indent="-457200">
                  <a:buFont typeface="Arial" panose="020B0604020202020204" pitchFamily="34" charset="0"/>
                  <a:buChar char="•"/>
                </a:pPr>
                <a:r>
                  <a:rPr lang="en-US" sz="2400" b="1" dirty="0">
                    <a:solidFill>
                      <a:srgbClr val="D4D4D4"/>
                    </a:solidFill>
                    <a:latin typeface="Consolas" panose="020B0609020204030204" pitchFamily="49" charset="0"/>
                  </a:rPr>
                  <a:t>for </a:t>
                </a:r>
                <a14:m>
                  <m:oMath xmlns:m="http://schemas.openxmlformats.org/officeDocument/2006/math">
                    <m:r>
                      <a:rPr lang="en-US" sz="2400" b="1">
                        <a:solidFill>
                          <a:srgbClr val="D4D4D4"/>
                        </a:solidFill>
                        <a:latin typeface="Cambria Math" panose="02040503050406030204" pitchFamily="18" charset="0"/>
                      </a:rPr>
                      <m:t>𝒊</m:t>
                    </m:r>
                  </m:oMath>
                </a14:m>
                <a:r>
                  <a:rPr lang="en-US" sz="2400" b="1" dirty="0">
                    <a:solidFill>
                      <a:srgbClr val="D4D4D4"/>
                    </a:solidFill>
                    <a:latin typeface="Consolas" panose="020B0609020204030204" pitchFamily="49" charset="0"/>
                  </a:rPr>
                  <a:t> = 1 to </a:t>
                </a:r>
                <a14:m>
                  <m:oMath xmlns:m="http://schemas.openxmlformats.org/officeDocument/2006/math">
                    <m:r>
                      <a:rPr lang="en-US" sz="2400" b="1">
                        <a:solidFill>
                          <a:srgbClr val="D4D4D4"/>
                        </a:solidFill>
                        <a:latin typeface="Cambria Math" panose="02040503050406030204" pitchFamily="18" charset="0"/>
                      </a:rPr>
                      <m:t>𝒎</m:t>
                    </m:r>
                  </m:oMath>
                </a14:m>
                <a:r>
                  <a:rPr lang="en-US" sz="2400" b="1" dirty="0">
                    <a:solidFill>
                      <a:srgbClr val="D4D4D4"/>
                    </a:solidFill>
                    <a:latin typeface="Consolas" panose="020B0609020204030204" pitchFamily="49" charset="0"/>
                  </a:rPr>
                  <a:t>:</a:t>
                </a:r>
              </a:p>
              <a:p>
                <a:pPr lvl="2" indent="-457200">
                  <a:buFont typeface="Arial" panose="020B0604020202020204" pitchFamily="34" charset="0"/>
                  <a:buChar char="•"/>
                </a:pPr>
                <a14:m>
                  <m:oMath xmlns:m="http://schemas.openxmlformats.org/officeDocument/2006/math">
                    <m:sSup>
                      <m:sSupPr>
                        <m:ctrlPr>
                          <a:rPr lang="en-US" sz="2400" b="1" i="1">
                            <a:solidFill>
                              <a:srgbClr val="D4D4D4"/>
                            </a:solidFill>
                            <a:latin typeface="Cambria Math" panose="02040503050406030204" pitchFamily="18" charset="0"/>
                          </a:rPr>
                        </m:ctrlPr>
                      </m:sSupPr>
                      <m:e>
                        <m:r>
                          <a:rPr lang="en-US" sz="2400" b="1">
                            <a:solidFill>
                              <a:srgbClr val="D4D4D4"/>
                            </a:solidFill>
                            <a:latin typeface="Cambria Math" panose="02040503050406030204" pitchFamily="18" charset="0"/>
                          </a:rPr>
                          <m:t>𝒄</m:t>
                        </m:r>
                      </m:e>
                      <m:sup>
                        <m:r>
                          <a:rPr lang="en-US" sz="2400" b="1">
                            <a:solidFill>
                              <a:srgbClr val="D4D4D4"/>
                            </a:solidFill>
                            <a:latin typeface="Cambria Math" panose="02040503050406030204" pitchFamily="18" charset="0"/>
                          </a:rPr>
                          <m:t>(</m:t>
                        </m:r>
                        <m:r>
                          <a:rPr lang="en-US" sz="2400" b="1">
                            <a:solidFill>
                              <a:srgbClr val="D4D4D4"/>
                            </a:solidFill>
                            <a:latin typeface="Cambria Math" panose="02040503050406030204" pitchFamily="18" charset="0"/>
                          </a:rPr>
                          <m:t>𝒊</m:t>
                        </m:r>
                        <m:r>
                          <a:rPr lang="en-US" sz="2400" b="1">
                            <a:solidFill>
                              <a:srgbClr val="D4D4D4"/>
                            </a:solidFill>
                            <a:latin typeface="Cambria Math" panose="02040503050406030204" pitchFamily="18" charset="0"/>
                          </a:rPr>
                          <m:t>)</m:t>
                        </m:r>
                      </m:sup>
                    </m:sSup>
                  </m:oMath>
                </a14:m>
                <a:r>
                  <a:rPr lang="en-US" sz="2400" b="1" dirty="0">
                    <a:solidFill>
                      <a:srgbClr val="D4D4D4"/>
                    </a:solidFill>
                    <a:latin typeface="Consolas" panose="020B0609020204030204" pitchFamily="49" charset="0"/>
                  </a:rPr>
                  <a:t> = index (from 1 to </a:t>
                </a:r>
                <a14:m>
                  <m:oMath xmlns:m="http://schemas.openxmlformats.org/officeDocument/2006/math">
                    <m:r>
                      <a:rPr lang="en-US" sz="2400" b="1">
                        <a:solidFill>
                          <a:srgbClr val="D4D4D4"/>
                        </a:solidFill>
                        <a:latin typeface="Cambria Math" panose="02040503050406030204" pitchFamily="18" charset="0"/>
                      </a:rPr>
                      <m:t>𝑲</m:t>
                    </m:r>
                  </m:oMath>
                </a14:m>
                <a:r>
                  <a:rPr lang="en-US" sz="2400" b="1" dirty="0">
                    <a:solidFill>
                      <a:srgbClr val="D4D4D4"/>
                    </a:solidFill>
                    <a:latin typeface="Consolas" panose="020B0609020204030204" pitchFamily="49" charset="0"/>
                  </a:rPr>
                  <a:t>) of cluster centroid closest to </a:t>
                </a:r>
                <a14:m>
                  <m:oMath xmlns:m="http://schemas.openxmlformats.org/officeDocument/2006/math">
                    <m:sSup>
                      <m:sSupPr>
                        <m:ctrlPr>
                          <a:rPr lang="en-US" sz="2400" b="1" i="1">
                            <a:solidFill>
                              <a:srgbClr val="D4D4D4"/>
                            </a:solidFill>
                            <a:latin typeface="Cambria Math" panose="02040503050406030204" pitchFamily="18" charset="0"/>
                          </a:rPr>
                        </m:ctrlPr>
                      </m:sSupPr>
                      <m:e>
                        <m:r>
                          <a:rPr lang="en-US" sz="2400" b="1">
                            <a:solidFill>
                              <a:srgbClr val="D4D4D4"/>
                            </a:solidFill>
                            <a:latin typeface="Cambria Math" panose="02040503050406030204" pitchFamily="18" charset="0"/>
                          </a:rPr>
                          <m:t>𝒙</m:t>
                        </m:r>
                      </m:e>
                      <m:sup>
                        <m:r>
                          <a:rPr lang="en-US" sz="2400" b="1">
                            <a:solidFill>
                              <a:srgbClr val="D4D4D4"/>
                            </a:solidFill>
                            <a:latin typeface="Cambria Math" panose="02040503050406030204" pitchFamily="18" charset="0"/>
                          </a:rPr>
                          <m:t>(</m:t>
                        </m:r>
                        <m:r>
                          <a:rPr lang="en-US" sz="2400" b="1">
                            <a:solidFill>
                              <a:srgbClr val="D4D4D4"/>
                            </a:solidFill>
                            <a:latin typeface="Cambria Math" panose="02040503050406030204" pitchFamily="18" charset="0"/>
                          </a:rPr>
                          <m:t>𝒊</m:t>
                        </m:r>
                        <m:r>
                          <a:rPr lang="en-US" sz="2400" b="1">
                            <a:solidFill>
                              <a:srgbClr val="D4D4D4"/>
                            </a:solidFill>
                            <a:latin typeface="Cambria Math" panose="02040503050406030204" pitchFamily="18" charset="0"/>
                          </a:rPr>
                          <m:t>)</m:t>
                        </m:r>
                      </m:sup>
                    </m:sSup>
                  </m:oMath>
                </a14:m>
                <a:endParaRPr lang="en-US" sz="2400" b="1" dirty="0">
                  <a:solidFill>
                    <a:srgbClr val="D4D4D4"/>
                  </a:solidFill>
                  <a:latin typeface="Consolas" panose="020B0609020204030204" pitchFamily="49" charset="0"/>
                </a:endParaRPr>
              </a:p>
              <a:p>
                <a:pPr lvl="1" indent="-457200">
                  <a:buFont typeface="Arial" panose="020B0604020202020204" pitchFamily="34" charset="0"/>
                  <a:buChar char="•"/>
                </a:pPr>
                <a:r>
                  <a:rPr lang="en-US" sz="2400" b="1" dirty="0">
                    <a:solidFill>
                      <a:srgbClr val="D4D4D4"/>
                    </a:solidFill>
                    <a:latin typeface="Consolas" panose="020B0609020204030204" pitchFamily="49" charset="0"/>
                  </a:rPr>
                  <a:t>for </a:t>
                </a:r>
                <a14:m>
                  <m:oMath xmlns:m="http://schemas.openxmlformats.org/officeDocument/2006/math">
                    <m:r>
                      <a:rPr lang="en-US" sz="2400" b="1">
                        <a:solidFill>
                          <a:srgbClr val="D4D4D4"/>
                        </a:solidFill>
                        <a:latin typeface="Cambria Math" panose="02040503050406030204" pitchFamily="18" charset="0"/>
                      </a:rPr>
                      <m:t>𝒌</m:t>
                    </m:r>
                  </m:oMath>
                </a14:m>
                <a:r>
                  <a:rPr lang="en-US" sz="2400" b="1" dirty="0">
                    <a:solidFill>
                      <a:srgbClr val="D4D4D4"/>
                    </a:solidFill>
                    <a:latin typeface="Consolas" panose="020B0609020204030204" pitchFamily="49" charset="0"/>
                  </a:rPr>
                  <a:t> = 1 to </a:t>
                </a:r>
                <a14:m>
                  <m:oMath xmlns:m="http://schemas.openxmlformats.org/officeDocument/2006/math">
                    <m:r>
                      <a:rPr lang="en-US" sz="2400" b="1">
                        <a:solidFill>
                          <a:srgbClr val="D4D4D4"/>
                        </a:solidFill>
                        <a:latin typeface="Cambria Math" panose="02040503050406030204" pitchFamily="18" charset="0"/>
                      </a:rPr>
                      <m:t>𝑲</m:t>
                    </m:r>
                  </m:oMath>
                </a14:m>
                <a:r>
                  <a:rPr lang="en-US" sz="2400" b="1" dirty="0">
                    <a:solidFill>
                      <a:srgbClr val="D4D4D4"/>
                    </a:solidFill>
                    <a:latin typeface="Consolas" panose="020B0609020204030204" pitchFamily="49" charset="0"/>
                  </a:rPr>
                  <a:t>:</a:t>
                </a:r>
              </a:p>
              <a:p>
                <a:pPr lvl="2" indent="-457200">
                  <a:buFont typeface="Arial" panose="020B0604020202020204" pitchFamily="34" charset="0"/>
                  <a:buChar char="•"/>
                </a:pPr>
                <a14:m>
                  <m:oMath xmlns:m="http://schemas.openxmlformats.org/officeDocument/2006/math">
                    <m:sSub>
                      <m:sSubPr>
                        <m:ctrlPr>
                          <a:rPr lang="en-US" sz="2400" b="1" i="1">
                            <a:solidFill>
                              <a:srgbClr val="D4D4D4"/>
                            </a:solidFill>
                            <a:latin typeface="Cambria Math" panose="02040503050406030204" pitchFamily="18" charset="0"/>
                          </a:rPr>
                        </m:ctrlPr>
                      </m:sSubPr>
                      <m:e>
                        <m:r>
                          <a:rPr lang="en-US" sz="2400" b="1">
                            <a:solidFill>
                              <a:srgbClr val="D4D4D4"/>
                            </a:solidFill>
                            <a:latin typeface="Cambria Math" panose="02040503050406030204" pitchFamily="18" charset="0"/>
                          </a:rPr>
                          <m:t>𝝁</m:t>
                        </m:r>
                      </m:e>
                      <m:sub>
                        <m:r>
                          <a:rPr lang="en-US" sz="2400" b="1">
                            <a:solidFill>
                              <a:srgbClr val="D4D4D4"/>
                            </a:solidFill>
                            <a:latin typeface="Cambria Math" panose="02040503050406030204" pitchFamily="18" charset="0"/>
                          </a:rPr>
                          <m:t>𝒌</m:t>
                        </m:r>
                      </m:sub>
                    </m:sSub>
                    <m:r>
                      <a:rPr lang="en-US" sz="2400" b="1">
                        <a:solidFill>
                          <a:srgbClr val="D4D4D4"/>
                        </a:solidFill>
                        <a:latin typeface="Cambria Math" panose="02040503050406030204" pitchFamily="18" charset="0"/>
                      </a:rPr>
                      <m:t> </m:t>
                    </m:r>
                  </m:oMath>
                </a14:m>
                <a:r>
                  <a:rPr lang="en-US" sz="2400" b="1" dirty="0">
                    <a:solidFill>
                      <a:srgbClr val="D4D4D4"/>
                    </a:solidFill>
                    <a:latin typeface="Consolas" panose="020B0609020204030204" pitchFamily="49" charset="0"/>
                  </a:rPr>
                  <a:t>:= average (mean) of points assigned to cluster </a:t>
                </a:r>
                <a14:m>
                  <m:oMath xmlns:m="http://schemas.openxmlformats.org/officeDocument/2006/math">
                    <m:r>
                      <a:rPr lang="en-US" sz="2400" b="1">
                        <a:solidFill>
                          <a:srgbClr val="D4D4D4"/>
                        </a:solidFill>
                        <a:latin typeface="Cambria Math" panose="02040503050406030204" pitchFamily="18" charset="0"/>
                      </a:rPr>
                      <m:t>𝒌</m:t>
                    </m:r>
                  </m:oMath>
                </a14:m>
                <a:endParaRPr lang="en-US" sz="2400" b="1" dirty="0">
                  <a:solidFill>
                    <a:srgbClr val="D4D4D4"/>
                  </a:solidFill>
                  <a:latin typeface="Consolas" panose="020B0609020204030204" pitchFamily="49" charset="0"/>
                </a:endParaRPr>
              </a:p>
              <a:p>
                <a:pPr marL="0" lvl="1"/>
                <a:r>
                  <a:rPr lang="en-US" sz="2400" b="1" dirty="0">
                    <a:solidFill>
                      <a:srgbClr val="D4D4D4"/>
                    </a:solidFill>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2BECCACF-2BD3-4A06-AC77-5F07ABB2213F}"/>
                  </a:ext>
                </a:extLst>
              </p:cNvPr>
              <p:cNvSpPr txBox="1">
                <a:spLocks noRot="1" noChangeAspect="1" noMove="1" noResize="1" noEditPoints="1" noAdjustHandles="1" noChangeArrowheads="1" noChangeShapeType="1" noTextEdit="1"/>
              </p:cNvSpPr>
              <p:nvPr/>
            </p:nvSpPr>
            <p:spPr>
              <a:xfrm>
                <a:off x="478466" y="2804937"/>
                <a:ext cx="6223418" cy="3446969"/>
              </a:xfrm>
              <a:prstGeom prst="rect">
                <a:avLst/>
              </a:prstGeom>
              <a:blipFill>
                <a:blip r:embed="rId6"/>
                <a:stretch>
                  <a:fillRect l="-1469" t="-1413" r="-1469" b="-3004"/>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4BBB56-BDEE-4723-AA23-2BFF5C36FD79}"/>
                  </a:ext>
                </a:extLst>
              </p:cNvPr>
              <p:cNvSpPr txBox="1"/>
              <p:nvPr/>
            </p:nvSpPr>
            <p:spPr>
              <a:xfrm>
                <a:off x="478464" y="1348537"/>
                <a:ext cx="10820399" cy="1434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d>
                        <m:dPr>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𝟏</m:t>
                                  </m:r>
                                </m:e>
                              </m:d>
                            </m:sup>
                          </m:sSup>
                          <m:r>
                            <a:rPr lang="en-US" sz="3200" b="1" i="1" smtClean="0">
                              <a:solidFill>
                                <a:srgbClr val="D4D4D4"/>
                              </a:solidFill>
                              <a:latin typeface="Cambria Math" panose="02040503050406030204" pitchFamily="18" charset="0"/>
                            </a:rPr>
                            <m:t>, …,</m:t>
                          </m:r>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𝐦</m:t>
                                  </m:r>
                                </m:e>
                              </m:d>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0" smtClean="0">
                                  <a:solidFill>
                                    <a:srgbClr val="D4D4D4"/>
                                  </a:solidFill>
                                  <a:latin typeface="Cambria Math" panose="02040503050406030204" pitchFamily="18" charset="0"/>
                                </a:rPr>
                                <m:t>𝟏</m:t>
                              </m:r>
                            </m:sub>
                          </m:sSub>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1" smtClean="0">
                                  <a:solidFill>
                                    <a:srgbClr val="D4D4D4"/>
                                  </a:solidFill>
                                  <a:latin typeface="Cambria Math" panose="02040503050406030204" pitchFamily="18" charset="0"/>
                                </a:rPr>
                                <m:t>𝑲</m:t>
                              </m:r>
                            </m:sub>
                          </m:sSub>
                        </m:e>
                      </m:d>
                      <m:r>
                        <a:rPr lang="en-US" sz="3200" b="1" i="1" smtClean="0">
                          <a:solidFill>
                            <a:srgbClr val="D4D4D4"/>
                          </a:solidFill>
                          <a:latin typeface="Cambria Math" panose="02040503050406030204" pitchFamily="18" charset="0"/>
                        </a:rPr>
                        <m:t>=</m:t>
                      </m:r>
                      <m:f>
                        <m:fPr>
                          <m:ctrlPr>
                            <a:rPr lang="en-US" sz="3200" b="1" i="1" smtClean="0">
                              <a:solidFill>
                                <a:srgbClr val="D4D4D4"/>
                              </a:solidFill>
                              <a:latin typeface="Cambria Math" panose="02040503050406030204" pitchFamily="18" charset="0"/>
                            </a:rPr>
                          </m:ctrlPr>
                        </m:fPr>
                        <m:num>
                          <m:r>
                            <a:rPr lang="en-US" sz="3200" b="1" i="1" smtClean="0">
                              <a:solidFill>
                                <a:srgbClr val="D4D4D4"/>
                              </a:solidFill>
                              <a:latin typeface="Cambria Math" panose="02040503050406030204" pitchFamily="18" charset="0"/>
                            </a:rPr>
                            <m:t>𝟏</m:t>
                          </m:r>
                        </m:num>
                        <m:den>
                          <m:r>
                            <a:rPr lang="en-US" sz="3200" b="1" i="1" smtClean="0">
                              <a:solidFill>
                                <a:srgbClr val="D4D4D4"/>
                              </a:solidFill>
                              <a:latin typeface="Cambria Math" panose="02040503050406030204" pitchFamily="18" charset="0"/>
                            </a:rPr>
                            <m:t>𝒎</m:t>
                          </m:r>
                        </m:den>
                      </m:f>
                      <m:nary>
                        <m:naryPr>
                          <m:chr m:val="∑"/>
                          <m:ctrlPr>
                            <a:rPr lang="en-US" sz="3200" b="1" i="1" smtClean="0">
                              <a:solidFill>
                                <a:srgbClr val="D4D4D4"/>
                              </a:solidFill>
                              <a:latin typeface="Cambria Math" panose="02040503050406030204" pitchFamily="18" charset="0"/>
                            </a:rPr>
                          </m:ctrlPr>
                        </m:naryPr>
                        <m:sub>
                          <m:r>
                            <m:rPr>
                              <m:brk m:alnAt="23"/>
                            </m:rPr>
                            <a:rPr lang="en-US" sz="3200" b="1" i="1" smtClean="0">
                              <a:solidFill>
                                <a:srgbClr val="D4D4D4"/>
                              </a:solidFill>
                              <a:latin typeface="Cambria Math" panose="02040503050406030204" pitchFamily="18" charset="0"/>
                            </a:rPr>
                            <m:t>𝒊</m:t>
                          </m:r>
                          <m:r>
                            <a:rPr lang="en-US" sz="3200" b="1" i="1" smtClean="0">
                              <a:solidFill>
                                <a:srgbClr val="D4D4D4"/>
                              </a:solidFill>
                              <a:latin typeface="Cambria Math" panose="02040503050406030204" pitchFamily="18" charset="0"/>
                            </a:rPr>
                            <m:t>=</m:t>
                          </m:r>
                          <m:r>
                            <a:rPr lang="en-US" sz="3200" b="1" i="1" smtClean="0">
                              <a:solidFill>
                                <a:srgbClr val="D4D4D4"/>
                              </a:solidFill>
                              <a:latin typeface="Cambria Math" panose="02040503050406030204" pitchFamily="18" charset="0"/>
                            </a:rPr>
                            <m:t>𝟏</m:t>
                          </m:r>
                        </m:sub>
                        <m:sup>
                          <m:r>
                            <a:rPr lang="en-US" sz="3200" b="1" i="1" smtClean="0">
                              <a:solidFill>
                                <a:srgbClr val="D4D4D4"/>
                              </a:solidFill>
                              <a:latin typeface="Cambria Math" panose="02040503050406030204" pitchFamily="18" charset="0"/>
                            </a:rPr>
                            <m:t>𝒎</m:t>
                          </m:r>
                        </m:sup>
                        <m:e>
                          <m:sSup>
                            <m:sSupPr>
                              <m:ctrlPr>
                                <a:rPr lang="en-US" sz="3200" b="1" i="1" smtClean="0">
                                  <a:solidFill>
                                    <a:srgbClr val="D4D4D4"/>
                                  </a:solidFill>
                                  <a:latin typeface="Cambria Math" panose="02040503050406030204" pitchFamily="18" charset="0"/>
                                </a:rPr>
                              </m:ctrlPr>
                            </m:sSupPr>
                            <m:e>
                              <m:d>
                                <m:dPr>
                                  <m:begChr m:val="‖"/>
                                  <m:endChr m:val="‖"/>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𝒙</m:t>
                                      </m:r>
                                    </m:e>
                                    <m:sup>
                                      <m:r>
                                        <a:rPr lang="en-US" sz="3200" b="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a:solidFill>
                                            <a:srgbClr val="D4D4D4"/>
                                          </a:solidFill>
                                          <a:latin typeface="Cambria Math" panose="02040503050406030204" pitchFamily="18" charset="0"/>
                                        </a:rPr>
                                        <m:t>)</m:t>
                                      </m:r>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𝝁</m:t>
                                      </m:r>
                                    </m:e>
                                    <m:sub>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𝒄</m:t>
                                          </m:r>
                                        </m:e>
                                        <m:sup>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i="1">
                                              <a:solidFill>
                                                <a:srgbClr val="D4D4D4"/>
                                              </a:solidFill>
                                              <a:latin typeface="Cambria Math" panose="02040503050406030204" pitchFamily="18" charset="0"/>
                                            </a:rPr>
                                            <m:t>)</m:t>
                                          </m:r>
                                        </m:sup>
                                      </m:sSup>
                                    </m:sub>
                                  </m:sSub>
                                </m:e>
                              </m:d>
                            </m:e>
                            <m:sup>
                              <m:r>
                                <a:rPr lang="en-US" sz="3200" b="1" i="1" smtClean="0">
                                  <a:solidFill>
                                    <a:srgbClr val="D4D4D4"/>
                                  </a:solidFill>
                                  <a:latin typeface="Cambria Math" panose="02040503050406030204" pitchFamily="18" charset="0"/>
                                </a:rPr>
                                <m:t>𝟐</m:t>
                              </m:r>
                            </m:sup>
                          </m:sSup>
                        </m:e>
                      </m:nary>
                    </m:oMath>
                  </m:oMathPara>
                </a14:m>
                <a:endParaRPr lang="ar-EG" sz="3200" dirty="0"/>
              </a:p>
            </p:txBody>
          </p:sp>
        </mc:Choice>
        <mc:Fallback xmlns="">
          <p:sp>
            <p:nvSpPr>
              <p:cNvPr id="7" name="TextBox 6">
                <a:extLst>
                  <a:ext uri="{FF2B5EF4-FFF2-40B4-BE49-F238E27FC236}">
                    <a16:creationId xmlns:a16="http://schemas.microsoft.com/office/drawing/2014/main" id="{154BBB56-BDEE-4723-AA23-2BFF5C36FD79}"/>
                  </a:ext>
                </a:extLst>
              </p:cNvPr>
              <p:cNvSpPr txBox="1">
                <a:spLocks noRot="1" noChangeAspect="1" noMove="1" noResize="1" noEditPoints="1" noAdjustHandles="1" noChangeArrowheads="1" noChangeShapeType="1" noTextEdit="1"/>
              </p:cNvSpPr>
              <p:nvPr/>
            </p:nvSpPr>
            <p:spPr>
              <a:xfrm>
                <a:off x="478464" y="1348537"/>
                <a:ext cx="10820399" cy="1434560"/>
              </a:xfrm>
              <a:prstGeom prst="rect">
                <a:avLst/>
              </a:prstGeom>
              <a:blipFill>
                <a:blip r:embed="rId7"/>
                <a:stretch>
                  <a:fillRect/>
                </a:stretch>
              </a:blipFill>
            </p:spPr>
            <p:txBody>
              <a:bodyPr/>
              <a:lstStyle/>
              <a:p>
                <a:r>
                  <a:rPr lang="ar-EG">
                    <a:noFill/>
                  </a:rPr>
                  <a:t> </a:t>
                </a:r>
              </a:p>
            </p:txBody>
          </p:sp>
        </mc:Fallback>
      </mc:AlternateContent>
      <p:sp>
        <p:nvSpPr>
          <p:cNvPr id="46" name="Rectangle: Rounded Corners 45">
            <a:extLst>
              <a:ext uri="{FF2B5EF4-FFF2-40B4-BE49-F238E27FC236}">
                <a16:creationId xmlns:a16="http://schemas.microsoft.com/office/drawing/2014/main" id="{36F9990F-2E87-4681-B59A-6EB2DD148EF0}"/>
              </a:ext>
            </a:extLst>
          </p:cNvPr>
          <p:cNvSpPr/>
          <p:nvPr/>
        </p:nvSpPr>
        <p:spPr>
          <a:xfrm flipV="1">
            <a:off x="499661" y="4694663"/>
            <a:ext cx="6075790" cy="112627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47" name="TextBox 46">
            <a:extLst>
              <a:ext uri="{FF2B5EF4-FFF2-40B4-BE49-F238E27FC236}">
                <a16:creationId xmlns:a16="http://schemas.microsoft.com/office/drawing/2014/main" id="{A72B8394-D95A-4C3A-8BAC-D3F20DBA3A9B}"/>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Distortion Function</a:t>
            </a:r>
          </a:p>
        </p:txBody>
      </p:sp>
    </p:spTree>
    <p:extLst>
      <p:ext uri="{BB962C8B-B14F-4D97-AF65-F5344CB8AC3E}">
        <p14:creationId xmlns:p14="http://schemas.microsoft.com/office/powerpoint/2010/main" val="17667256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A7A41AED-BEB6-4929-B3A1-5AEB015FB12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571" b="95000" l="9947" r="89947">
                        <a14:foregroundMark x1="20856" y1="95000" x2="20856" y2="95000"/>
                        <a14:foregroundMark x1="24813" y1="89571" x2="24813" y2="89571"/>
                        <a14:foregroundMark x1="28984" y1="89714" x2="28984" y2="89714"/>
                        <a14:foregroundMark x1="42139" y1="91000" x2="42139" y2="91000"/>
                        <a14:foregroundMark x1="34759" y1="73714" x2="34759" y2="73714"/>
                        <a14:foregroundMark x1="40214" y1="69857" x2="40214" y2="69857"/>
                        <a14:foregroundMark x1="43422" y1="66000" x2="43422" y2="66000"/>
                        <a14:foregroundMark x1="63102" y1="47286" x2="63102" y2="47286"/>
                        <a14:foregroundMark x1="55615" y1="46000" x2="55615" y2="46000"/>
                        <a14:foregroundMark x1="40214" y1="60571" x2="40214" y2="60571"/>
                        <a14:foregroundMark x1="32620" y1="67857" x2="32620" y2="67857"/>
                        <a14:foregroundMark x1="32834" y1="63429" x2="32834" y2="63429"/>
                        <a14:foregroundMark x1="25134" y1="77000" x2="25134" y2="77000"/>
                        <a14:foregroundMark x1="15508" y1="82143" x2="15508" y2="82143"/>
                        <a14:foregroundMark x1="23316" y1="58286" x2="23316" y2="58286"/>
                        <a14:foregroundMark x1="26845" y1="56143" x2="26845" y2="56143"/>
                        <a14:foregroundMark x1="20107" y1="49143" x2="20107" y2="49143"/>
                        <a14:foregroundMark x1="49091" y1="32286" x2="49091" y2="32286"/>
                        <a14:foregroundMark x1="49305" y1="26714" x2="49305" y2="26714"/>
                        <a14:foregroundMark x1="49519" y1="22857" x2="49519" y2="22857"/>
                        <a14:foregroundMark x1="49626" y1="16714" x2="49626" y2="16714"/>
                        <a14:foregroundMark x1="41711" y1="15143" x2="41711" y2="15143"/>
                        <a14:foregroundMark x1="48877" y1="8571" x2="48877" y2="8571"/>
                        <a14:foregroundMark x1="61818" y1="21714" x2="61818" y2="21714"/>
                        <a14:foregroundMark x1="66417" y1="23429" x2="66417" y2="23429"/>
                        <a14:foregroundMark x1="62246" y1="32714" x2="62246" y2="32714"/>
                        <a14:foregroundMark x1="58930" y1="38286" x2="58930" y2="38286"/>
                        <a14:foregroundMark x1="81390" y1="33857" x2="81390" y2="33857"/>
                        <a14:foregroundMark x1="86203" y1="30429" x2="86203" y2="30429"/>
                        <a14:foregroundMark x1="62032" y1="2571" x2="62032" y2="2571"/>
                      </a14:backgroundRemoval>
                    </a14:imgEffect>
                  </a14:imgLayer>
                </a14:imgProps>
              </a:ext>
              <a:ext uri="{28A0092B-C50C-407E-A947-70E740481C1C}">
                <a14:useLocalDpi xmlns:a14="http://schemas.microsoft.com/office/drawing/2010/main" val="0"/>
              </a:ext>
            </a:extLst>
          </a:blip>
          <a:stretch>
            <a:fillRect/>
          </a:stretch>
        </p:blipFill>
        <p:spPr bwMode="auto">
          <a:xfrm>
            <a:off x="6701883" y="2904967"/>
            <a:ext cx="5215341" cy="390434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Arrow Connector 16">
            <a:extLst>
              <a:ext uri="{FF2B5EF4-FFF2-40B4-BE49-F238E27FC236}">
                <a16:creationId xmlns:a16="http://schemas.microsoft.com/office/drawing/2014/main" id="{6477192E-B96A-467D-A6E0-D5516A4FB537}"/>
              </a:ext>
            </a:extLst>
          </p:cNvPr>
          <p:cNvCxnSpPr>
            <a:cxnSpLocks/>
          </p:cNvCxnSpPr>
          <p:nvPr/>
        </p:nvCxnSpPr>
        <p:spPr>
          <a:xfrm flipV="1">
            <a:off x="6988963" y="2957085"/>
            <a:ext cx="0" cy="3757506"/>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A3B77EF-8A0C-4128-8829-3C220E3B293F}"/>
              </a:ext>
            </a:extLst>
          </p:cNvPr>
          <p:cNvCxnSpPr>
            <a:cxnSpLocks/>
          </p:cNvCxnSpPr>
          <p:nvPr/>
        </p:nvCxnSpPr>
        <p:spPr>
          <a:xfrm>
            <a:off x="6988963" y="6714590"/>
            <a:ext cx="5054442"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Cross 18">
            <a:extLst>
              <a:ext uri="{FF2B5EF4-FFF2-40B4-BE49-F238E27FC236}">
                <a16:creationId xmlns:a16="http://schemas.microsoft.com/office/drawing/2014/main" id="{83DE2214-5E03-42DF-814E-31FD606F566C}"/>
              </a:ext>
            </a:extLst>
          </p:cNvPr>
          <p:cNvSpPr/>
          <p:nvPr/>
        </p:nvSpPr>
        <p:spPr>
          <a:xfrm rot="2734294" flipH="1" flipV="1">
            <a:off x="8720759" y="4184016"/>
            <a:ext cx="214444" cy="210217"/>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2A2E7390-CF7D-415C-9B73-037B7C73F261}"/>
              </a:ext>
            </a:extLst>
          </p:cNvPr>
          <p:cNvSpPr/>
          <p:nvPr/>
        </p:nvSpPr>
        <p:spPr>
          <a:xfrm rot="2734294" flipH="1" flipV="1">
            <a:off x="9060897" y="5184147"/>
            <a:ext cx="214444" cy="210217"/>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pic>
        <p:nvPicPr>
          <p:cNvPr id="3" name="Picture 3"/>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BECCACF-2BD3-4A06-AC77-5F07ABB2213F}"/>
                  </a:ext>
                </a:extLst>
              </p:cNvPr>
              <p:cNvSpPr txBox="1"/>
              <p:nvPr/>
            </p:nvSpPr>
            <p:spPr>
              <a:xfrm>
                <a:off x="478466" y="2804937"/>
                <a:ext cx="6223418" cy="3446969"/>
              </a:xfrm>
              <a:prstGeom prst="rect">
                <a:avLst/>
              </a:prstGeom>
              <a:noFill/>
            </p:spPr>
            <p:txBody>
              <a:bodyPr wrap="square">
                <a:spAutoFit/>
              </a:bodyPr>
              <a:lstStyle/>
              <a:p>
                <a:pPr marL="0" lvl="1"/>
                <a:r>
                  <a:rPr lang="en-US" sz="2400" b="1" dirty="0">
                    <a:solidFill>
                      <a:srgbClr val="D4D4D4"/>
                    </a:solidFill>
                    <a:latin typeface="Consolas" panose="020B0609020204030204" pitchFamily="49" charset="0"/>
                  </a:rPr>
                  <a:t>Repeat {</a:t>
                </a:r>
              </a:p>
              <a:p>
                <a:pPr lvl="1" indent="-457200">
                  <a:buFont typeface="Arial" panose="020B0604020202020204" pitchFamily="34" charset="0"/>
                  <a:buChar char="•"/>
                </a:pPr>
                <a:r>
                  <a:rPr lang="en-US" sz="2400" b="1" dirty="0">
                    <a:solidFill>
                      <a:srgbClr val="D4D4D4"/>
                    </a:solidFill>
                    <a:latin typeface="Consolas" panose="020B0609020204030204" pitchFamily="49" charset="0"/>
                  </a:rPr>
                  <a:t>for </a:t>
                </a:r>
                <a14:m>
                  <m:oMath xmlns:m="http://schemas.openxmlformats.org/officeDocument/2006/math">
                    <m:r>
                      <a:rPr lang="en-US" sz="2400" b="1">
                        <a:solidFill>
                          <a:srgbClr val="D4D4D4"/>
                        </a:solidFill>
                        <a:latin typeface="Cambria Math" panose="02040503050406030204" pitchFamily="18" charset="0"/>
                      </a:rPr>
                      <m:t>𝒊</m:t>
                    </m:r>
                  </m:oMath>
                </a14:m>
                <a:r>
                  <a:rPr lang="en-US" sz="2400" b="1" dirty="0">
                    <a:solidFill>
                      <a:srgbClr val="D4D4D4"/>
                    </a:solidFill>
                    <a:latin typeface="Consolas" panose="020B0609020204030204" pitchFamily="49" charset="0"/>
                  </a:rPr>
                  <a:t> = 1 to </a:t>
                </a:r>
                <a14:m>
                  <m:oMath xmlns:m="http://schemas.openxmlformats.org/officeDocument/2006/math">
                    <m:r>
                      <a:rPr lang="en-US" sz="2400" b="1">
                        <a:solidFill>
                          <a:srgbClr val="D4D4D4"/>
                        </a:solidFill>
                        <a:latin typeface="Cambria Math" panose="02040503050406030204" pitchFamily="18" charset="0"/>
                      </a:rPr>
                      <m:t>𝒎</m:t>
                    </m:r>
                  </m:oMath>
                </a14:m>
                <a:r>
                  <a:rPr lang="en-US" sz="2400" b="1" dirty="0">
                    <a:solidFill>
                      <a:srgbClr val="D4D4D4"/>
                    </a:solidFill>
                    <a:latin typeface="Consolas" panose="020B0609020204030204" pitchFamily="49" charset="0"/>
                  </a:rPr>
                  <a:t>:</a:t>
                </a:r>
              </a:p>
              <a:p>
                <a:pPr lvl="2" indent="-457200">
                  <a:buFont typeface="Arial" panose="020B0604020202020204" pitchFamily="34" charset="0"/>
                  <a:buChar char="•"/>
                </a:pPr>
                <a14:m>
                  <m:oMath xmlns:m="http://schemas.openxmlformats.org/officeDocument/2006/math">
                    <m:sSup>
                      <m:sSupPr>
                        <m:ctrlPr>
                          <a:rPr lang="en-US" sz="2400" b="1" i="1">
                            <a:solidFill>
                              <a:srgbClr val="D4D4D4"/>
                            </a:solidFill>
                            <a:latin typeface="Cambria Math" panose="02040503050406030204" pitchFamily="18" charset="0"/>
                          </a:rPr>
                        </m:ctrlPr>
                      </m:sSupPr>
                      <m:e>
                        <m:r>
                          <a:rPr lang="en-US" sz="2400" b="1">
                            <a:solidFill>
                              <a:srgbClr val="D4D4D4"/>
                            </a:solidFill>
                            <a:latin typeface="Cambria Math" panose="02040503050406030204" pitchFamily="18" charset="0"/>
                          </a:rPr>
                          <m:t>𝒄</m:t>
                        </m:r>
                      </m:e>
                      <m:sup>
                        <m:r>
                          <a:rPr lang="en-US" sz="2400" b="1">
                            <a:solidFill>
                              <a:srgbClr val="D4D4D4"/>
                            </a:solidFill>
                            <a:latin typeface="Cambria Math" panose="02040503050406030204" pitchFamily="18" charset="0"/>
                          </a:rPr>
                          <m:t>(</m:t>
                        </m:r>
                        <m:r>
                          <a:rPr lang="en-US" sz="2400" b="1">
                            <a:solidFill>
                              <a:srgbClr val="D4D4D4"/>
                            </a:solidFill>
                            <a:latin typeface="Cambria Math" panose="02040503050406030204" pitchFamily="18" charset="0"/>
                          </a:rPr>
                          <m:t>𝒊</m:t>
                        </m:r>
                        <m:r>
                          <a:rPr lang="en-US" sz="2400" b="1">
                            <a:solidFill>
                              <a:srgbClr val="D4D4D4"/>
                            </a:solidFill>
                            <a:latin typeface="Cambria Math" panose="02040503050406030204" pitchFamily="18" charset="0"/>
                          </a:rPr>
                          <m:t>)</m:t>
                        </m:r>
                      </m:sup>
                    </m:sSup>
                  </m:oMath>
                </a14:m>
                <a:r>
                  <a:rPr lang="en-US" sz="2400" b="1" dirty="0">
                    <a:solidFill>
                      <a:srgbClr val="D4D4D4"/>
                    </a:solidFill>
                    <a:latin typeface="Consolas" panose="020B0609020204030204" pitchFamily="49" charset="0"/>
                  </a:rPr>
                  <a:t> = index (from 1 to </a:t>
                </a:r>
                <a14:m>
                  <m:oMath xmlns:m="http://schemas.openxmlformats.org/officeDocument/2006/math">
                    <m:r>
                      <a:rPr lang="en-US" sz="2400" b="1">
                        <a:solidFill>
                          <a:srgbClr val="D4D4D4"/>
                        </a:solidFill>
                        <a:latin typeface="Cambria Math" panose="02040503050406030204" pitchFamily="18" charset="0"/>
                      </a:rPr>
                      <m:t>𝑲</m:t>
                    </m:r>
                  </m:oMath>
                </a14:m>
                <a:r>
                  <a:rPr lang="en-US" sz="2400" b="1" dirty="0">
                    <a:solidFill>
                      <a:srgbClr val="D4D4D4"/>
                    </a:solidFill>
                    <a:latin typeface="Consolas" panose="020B0609020204030204" pitchFamily="49" charset="0"/>
                  </a:rPr>
                  <a:t>) of cluster centroid closest to </a:t>
                </a:r>
                <a14:m>
                  <m:oMath xmlns:m="http://schemas.openxmlformats.org/officeDocument/2006/math">
                    <m:sSup>
                      <m:sSupPr>
                        <m:ctrlPr>
                          <a:rPr lang="en-US" sz="2400" b="1" i="1">
                            <a:solidFill>
                              <a:srgbClr val="D4D4D4"/>
                            </a:solidFill>
                            <a:latin typeface="Cambria Math" panose="02040503050406030204" pitchFamily="18" charset="0"/>
                          </a:rPr>
                        </m:ctrlPr>
                      </m:sSupPr>
                      <m:e>
                        <m:r>
                          <a:rPr lang="en-US" sz="2400" b="1">
                            <a:solidFill>
                              <a:srgbClr val="D4D4D4"/>
                            </a:solidFill>
                            <a:latin typeface="Cambria Math" panose="02040503050406030204" pitchFamily="18" charset="0"/>
                          </a:rPr>
                          <m:t>𝒙</m:t>
                        </m:r>
                      </m:e>
                      <m:sup>
                        <m:r>
                          <a:rPr lang="en-US" sz="2400" b="1">
                            <a:solidFill>
                              <a:srgbClr val="D4D4D4"/>
                            </a:solidFill>
                            <a:latin typeface="Cambria Math" panose="02040503050406030204" pitchFamily="18" charset="0"/>
                          </a:rPr>
                          <m:t>(</m:t>
                        </m:r>
                        <m:r>
                          <a:rPr lang="en-US" sz="2400" b="1">
                            <a:solidFill>
                              <a:srgbClr val="D4D4D4"/>
                            </a:solidFill>
                            <a:latin typeface="Cambria Math" panose="02040503050406030204" pitchFamily="18" charset="0"/>
                          </a:rPr>
                          <m:t>𝒊</m:t>
                        </m:r>
                        <m:r>
                          <a:rPr lang="en-US" sz="2400" b="1">
                            <a:solidFill>
                              <a:srgbClr val="D4D4D4"/>
                            </a:solidFill>
                            <a:latin typeface="Cambria Math" panose="02040503050406030204" pitchFamily="18" charset="0"/>
                          </a:rPr>
                          <m:t>)</m:t>
                        </m:r>
                      </m:sup>
                    </m:sSup>
                  </m:oMath>
                </a14:m>
                <a:endParaRPr lang="en-US" sz="2400" b="1" dirty="0">
                  <a:solidFill>
                    <a:srgbClr val="D4D4D4"/>
                  </a:solidFill>
                  <a:latin typeface="Consolas" panose="020B0609020204030204" pitchFamily="49" charset="0"/>
                </a:endParaRPr>
              </a:p>
              <a:p>
                <a:pPr lvl="1" indent="-457200">
                  <a:buFont typeface="Arial" panose="020B0604020202020204" pitchFamily="34" charset="0"/>
                  <a:buChar char="•"/>
                </a:pPr>
                <a:r>
                  <a:rPr lang="en-US" sz="2400" b="1" dirty="0">
                    <a:solidFill>
                      <a:srgbClr val="D4D4D4"/>
                    </a:solidFill>
                    <a:latin typeface="Consolas" panose="020B0609020204030204" pitchFamily="49" charset="0"/>
                  </a:rPr>
                  <a:t>for </a:t>
                </a:r>
                <a14:m>
                  <m:oMath xmlns:m="http://schemas.openxmlformats.org/officeDocument/2006/math">
                    <m:r>
                      <a:rPr lang="en-US" sz="2400" b="1">
                        <a:solidFill>
                          <a:srgbClr val="D4D4D4"/>
                        </a:solidFill>
                        <a:latin typeface="Cambria Math" panose="02040503050406030204" pitchFamily="18" charset="0"/>
                      </a:rPr>
                      <m:t>𝒌</m:t>
                    </m:r>
                  </m:oMath>
                </a14:m>
                <a:r>
                  <a:rPr lang="en-US" sz="2400" b="1" dirty="0">
                    <a:solidFill>
                      <a:srgbClr val="D4D4D4"/>
                    </a:solidFill>
                    <a:latin typeface="Consolas" panose="020B0609020204030204" pitchFamily="49" charset="0"/>
                  </a:rPr>
                  <a:t> = 1 to </a:t>
                </a:r>
                <a14:m>
                  <m:oMath xmlns:m="http://schemas.openxmlformats.org/officeDocument/2006/math">
                    <m:r>
                      <a:rPr lang="en-US" sz="2400" b="1">
                        <a:solidFill>
                          <a:srgbClr val="D4D4D4"/>
                        </a:solidFill>
                        <a:latin typeface="Cambria Math" panose="02040503050406030204" pitchFamily="18" charset="0"/>
                      </a:rPr>
                      <m:t>𝑲</m:t>
                    </m:r>
                  </m:oMath>
                </a14:m>
                <a:r>
                  <a:rPr lang="en-US" sz="2400" b="1" dirty="0">
                    <a:solidFill>
                      <a:srgbClr val="D4D4D4"/>
                    </a:solidFill>
                    <a:latin typeface="Consolas" panose="020B0609020204030204" pitchFamily="49" charset="0"/>
                  </a:rPr>
                  <a:t>:</a:t>
                </a:r>
              </a:p>
              <a:p>
                <a:pPr lvl="2" indent="-457200">
                  <a:buFont typeface="Arial" panose="020B0604020202020204" pitchFamily="34" charset="0"/>
                  <a:buChar char="•"/>
                </a:pPr>
                <a14:m>
                  <m:oMath xmlns:m="http://schemas.openxmlformats.org/officeDocument/2006/math">
                    <m:sSub>
                      <m:sSubPr>
                        <m:ctrlPr>
                          <a:rPr lang="en-US" sz="2400" b="1" i="1">
                            <a:solidFill>
                              <a:srgbClr val="D4D4D4"/>
                            </a:solidFill>
                            <a:latin typeface="Cambria Math" panose="02040503050406030204" pitchFamily="18" charset="0"/>
                          </a:rPr>
                        </m:ctrlPr>
                      </m:sSubPr>
                      <m:e>
                        <m:r>
                          <a:rPr lang="en-US" sz="2400" b="1">
                            <a:solidFill>
                              <a:srgbClr val="D4D4D4"/>
                            </a:solidFill>
                            <a:latin typeface="Cambria Math" panose="02040503050406030204" pitchFamily="18" charset="0"/>
                          </a:rPr>
                          <m:t>𝝁</m:t>
                        </m:r>
                      </m:e>
                      <m:sub>
                        <m:r>
                          <a:rPr lang="en-US" sz="2400" b="1">
                            <a:solidFill>
                              <a:srgbClr val="D4D4D4"/>
                            </a:solidFill>
                            <a:latin typeface="Cambria Math" panose="02040503050406030204" pitchFamily="18" charset="0"/>
                          </a:rPr>
                          <m:t>𝒌</m:t>
                        </m:r>
                      </m:sub>
                    </m:sSub>
                    <m:r>
                      <a:rPr lang="en-US" sz="2400" b="1">
                        <a:solidFill>
                          <a:srgbClr val="D4D4D4"/>
                        </a:solidFill>
                        <a:latin typeface="Cambria Math" panose="02040503050406030204" pitchFamily="18" charset="0"/>
                      </a:rPr>
                      <m:t> </m:t>
                    </m:r>
                  </m:oMath>
                </a14:m>
                <a:r>
                  <a:rPr lang="en-US" sz="2400" b="1" dirty="0">
                    <a:solidFill>
                      <a:srgbClr val="D4D4D4"/>
                    </a:solidFill>
                    <a:latin typeface="Consolas" panose="020B0609020204030204" pitchFamily="49" charset="0"/>
                  </a:rPr>
                  <a:t>:= average (mean) of points assigned to cluster </a:t>
                </a:r>
                <a14:m>
                  <m:oMath xmlns:m="http://schemas.openxmlformats.org/officeDocument/2006/math">
                    <m:r>
                      <a:rPr lang="en-US" sz="2400" b="1">
                        <a:solidFill>
                          <a:srgbClr val="D4D4D4"/>
                        </a:solidFill>
                        <a:latin typeface="Cambria Math" panose="02040503050406030204" pitchFamily="18" charset="0"/>
                      </a:rPr>
                      <m:t>𝒌</m:t>
                    </m:r>
                  </m:oMath>
                </a14:m>
                <a:endParaRPr lang="en-US" sz="2400" b="1" dirty="0">
                  <a:solidFill>
                    <a:srgbClr val="D4D4D4"/>
                  </a:solidFill>
                  <a:latin typeface="Consolas" panose="020B0609020204030204" pitchFamily="49" charset="0"/>
                </a:endParaRPr>
              </a:p>
              <a:p>
                <a:pPr marL="0" lvl="1"/>
                <a:r>
                  <a:rPr lang="en-US" sz="2400" b="1" dirty="0">
                    <a:solidFill>
                      <a:srgbClr val="D4D4D4"/>
                    </a:solidFill>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2BECCACF-2BD3-4A06-AC77-5F07ABB2213F}"/>
                  </a:ext>
                </a:extLst>
              </p:cNvPr>
              <p:cNvSpPr txBox="1">
                <a:spLocks noRot="1" noChangeAspect="1" noMove="1" noResize="1" noEditPoints="1" noAdjustHandles="1" noChangeArrowheads="1" noChangeShapeType="1" noTextEdit="1"/>
              </p:cNvSpPr>
              <p:nvPr/>
            </p:nvSpPr>
            <p:spPr>
              <a:xfrm>
                <a:off x="478466" y="2804937"/>
                <a:ext cx="6223418" cy="3446969"/>
              </a:xfrm>
              <a:prstGeom prst="rect">
                <a:avLst/>
              </a:prstGeom>
              <a:blipFill>
                <a:blip r:embed="rId6"/>
                <a:stretch>
                  <a:fillRect l="-1469" t="-1413" r="-1469" b="-3004"/>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4BBB56-BDEE-4723-AA23-2BFF5C36FD79}"/>
                  </a:ext>
                </a:extLst>
              </p:cNvPr>
              <p:cNvSpPr txBox="1"/>
              <p:nvPr/>
            </p:nvSpPr>
            <p:spPr>
              <a:xfrm>
                <a:off x="478464" y="1348537"/>
                <a:ext cx="10820399" cy="1434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d>
                        <m:dPr>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𝟏</m:t>
                                  </m:r>
                                </m:e>
                              </m:d>
                            </m:sup>
                          </m:sSup>
                          <m:r>
                            <a:rPr lang="en-US" sz="3200" b="1" i="1" smtClean="0">
                              <a:solidFill>
                                <a:srgbClr val="D4D4D4"/>
                              </a:solidFill>
                              <a:latin typeface="Cambria Math" panose="02040503050406030204" pitchFamily="18" charset="0"/>
                            </a:rPr>
                            <m:t>, …,</m:t>
                          </m:r>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𝐦</m:t>
                                  </m:r>
                                </m:e>
                              </m:d>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0" smtClean="0">
                                  <a:solidFill>
                                    <a:srgbClr val="D4D4D4"/>
                                  </a:solidFill>
                                  <a:latin typeface="Cambria Math" panose="02040503050406030204" pitchFamily="18" charset="0"/>
                                </a:rPr>
                                <m:t>𝟏</m:t>
                              </m:r>
                            </m:sub>
                          </m:sSub>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1" smtClean="0">
                                  <a:solidFill>
                                    <a:srgbClr val="D4D4D4"/>
                                  </a:solidFill>
                                  <a:latin typeface="Cambria Math" panose="02040503050406030204" pitchFamily="18" charset="0"/>
                                </a:rPr>
                                <m:t>𝑲</m:t>
                              </m:r>
                            </m:sub>
                          </m:sSub>
                        </m:e>
                      </m:d>
                      <m:r>
                        <a:rPr lang="en-US" sz="3200" b="1" i="1" smtClean="0">
                          <a:solidFill>
                            <a:srgbClr val="D4D4D4"/>
                          </a:solidFill>
                          <a:latin typeface="Cambria Math" panose="02040503050406030204" pitchFamily="18" charset="0"/>
                        </a:rPr>
                        <m:t>=</m:t>
                      </m:r>
                      <m:f>
                        <m:fPr>
                          <m:ctrlPr>
                            <a:rPr lang="en-US" sz="3200" b="1" i="1" smtClean="0">
                              <a:solidFill>
                                <a:srgbClr val="D4D4D4"/>
                              </a:solidFill>
                              <a:latin typeface="Cambria Math" panose="02040503050406030204" pitchFamily="18" charset="0"/>
                            </a:rPr>
                          </m:ctrlPr>
                        </m:fPr>
                        <m:num>
                          <m:r>
                            <a:rPr lang="en-US" sz="3200" b="1" i="1" smtClean="0">
                              <a:solidFill>
                                <a:srgbClr val="D4D4D4"/>
                              </a:solidFill>
                              <a:latin typeface="Cambria Math" panose="02040503050406030204" pitchFamily="18" charset="0"/>
                            </a:rPr>
                            <m:t>𝟏</m:t>
                          </m:r>
                        </m:num>
                        <m:den>
                          <m:r>
                            <a:rPr lang="en-US" sz="3200" b="1" i="1" smtClean="0">
                              <a:solidFill>
                                <a:srgbClr val="D4D4D4"/>
                              </a:solidFill>
                              <a:latin typeface="Cambria Math" panose="02040503050406030204" pitchFamily="18" charset="0"/>
                            </a:rPr>
                            <m:t>𝒎</m:t>
                          </m:r>
                        </m:den>
                      </m:f>
                      <m:nary>
                        <m:naryPr>
                          <m:chr m:val="∑"/>
                          <m:ctrlPr>
                            <a:rPr lang="en-US" sz="3200" b="1" i="1" smtClean="0">
                              <a:solidFill>
                                <a:srgbClr val="D4D4D4"/>
                              </a:solidFill>
                              <a:latin typeface="Cambria Math" panose="02040503050406030204" pitchFamily="18" charset="0"/>
                            </a:rPr>
                          </m:ctrlPr>
                        </m:naryPr>
                        <m:sub>
                          <m:r>
                            <m:rPr>
                              <m:brk m:alnAt="23"/>
                            </m:rPr>
                            <a:rPr lang="en-US" sz="3200" b="1" i="1" smtClean="0">
                              <a:solidFill>
                                <a:srgbClr val="D4D4D4"/>
                              </a:solidFill>
                              <a:latin typeface="Cambria Math" panose="02040503050406030204" pitchFamily="18" charset="0"/>
                            </a:rPr>
                            <m:t>𝒊</m:t>
                          </m:r>
                          <m:r>
                            <a:rPr lang="en-US" sz="3200" b="1" i="1" smtClean="0">
                              <a:solidFill>
                                <a:srgbClr val="D4D4D4"/>
                              </a:solidFill>
                              <a:latin typeface="Cambria Math" panose="02040503050406030204" pitchFamily="18" charset="0"/>
                            </a:rPr>
                            <m:t>=</m:t>
                          </m:r>
                          <m:r>
                            <a:rPr lang="en-US" sz="3200" b="1" i="1" smtClean="0">
                              <a:solidFill>
                                <a:srgbClr val="D4D4D4"/>
                              </a:solidFill>
                              <a:latin typeface="Cambria Math" panose="02040503050406030204" pitchFamily="18" charset="0"/>
                            </a:rPr>
                            <m:t>𝟏</m:t>
                          </m:r>
                        </m:sub>
                        <m:sup>
                          <m:r>
                            <a:rPr lang="en-US" sz="3200" b="1" i="1" smtClean="0">
                              <a:solidFill>
                                <a:srgbClr val="D4D4D4"/>
                              </a:solidFill>
                              <a:latin typeface="Cambria Math" panose="02040503050406030204" pitchFamily="18" charset="0"/>
                            </a:rPr>
                            <m:t>𝒎</m:t>
                          </m:r>
                        </m:sup>
                        <m:e>
                          <m:sSup>
                            <m:sSupPr>
                              <m:ctrlPr>
                                <a:rPr lang="en-US" sz="3200" b="1" i="1" smtClean="0">
                                  <a:solidFill>
                                    <a:srgbClr val="D4D4D4"/>
                                  </a:solidFill>
                                  <a:latin typeface="Cambria Math" panose="02040503050406030204" pitchFamily="18" charset="0"/>
                                </a:rPr>
                              </m:ctrlPr>
                            </m:sSupPr>
                            <m:e>
                              <m:d>
                                <m:dPr>
                                  <m:begChr m:val="‖"/>
                                  <m:endChr m:val="‖"/>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𝒙</m:t>
                                      </m:r>
                                    </m:e>
                                    <m:sup>
                                      <m:r>
                                        <a:rPr lang="en-US" sz="3200" b="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a:solidFill>
                                            <a:srgbClr val="D4D4D4"/>
                                          </a:solidFill>
                                          <a:latin typeface="Cambria Math" panose="02040503050406030204" pitchFamily="18" charset="0"/>
                                        </a:rPr>
                                        <m:t>)</m:t>
                                      </m:r>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𝝁</m:t>
                                      </m:r>
                                    </m:e>
                                    <m:sub>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𝒄</m:t>
                                          </m:r>
                                        </m:e>
                                        <m:sup>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i="1">
                                              <a:solidFill>
                                                <a:srgbClr val="D4D4D4"/>
                                              </a:solidFill>
                                              <a:latin typeface="Cambria Math" panose="02040503050406030204" pitchFamily="18" charset="0"/>
                                            </a:rPr>
                                            <m:t>)</m:t>
                                          </m:r>
                                        </m:sup>
                                      </m:sSup>
                                    </m:sub>
                                  </m:sSub>
                                </m:e>
                              </m:d>
                            </m:e>
                            <m:sup>
                              <m:r>
                                <a:rPr lang="en-US" sz="3200" b="1" i="1" smtClean="0">
                                  <a:solidFill>
                                    <a:srgbClr val="D4D4D4"/>
                                  </a:solidFill>
                                  <a:latin typeface="Cambria Math" panose="02040503050406030204" pitchFamily="18" charset="0"/>
                                </a:rPr>
                                <m:t>𝟐</m:t>
                              </m:r>
                            </m:sup>
                          </m:sSup>
                        </m:e>
                      </m:nary>
                    </m:oMath>
                  </m:oMathPara>
                </a14:m>
                <a:endParaRPr lang="ar-EG" sz="3200" dirty="0"/>
              </a:p>
            </p:txBody>
          </p:sp>
        </mc:Choice>
        <mc:Fallback xmlns="">
          <p:sp>
            <p:nvSpPr>
              <p:cNvPr id="7" name="TextBox 6">
                <a:extLst>
                  <a:ext uri="{FF2B5EF4-FFF2-40B4-BE49-F238E27FC236}">
                    <a16:creationId xmlns:a16="http://schemas.microsoft.com/office/drawing/2014/main" id="{154BBB56-BDEE-4723-AA23-2BFF5C36FD79}"/>
                  </a:ext>
                </a:extLst>
              </p:cNvPr>
              <p:cNvSpPr txBox="1">
                <a:spLocks noRot="1" noChangeAspect="1" noMove="1" noResize="1" noEditPoints="1" noAdjustHandles="1" noChangeArrowheads="1" noChangeShapeType="1" noTextEdit="1"/>
              </p:cNvSpPr>
              <p:nvPr/>
            </p:nvSpPr>
            <p:spPr>
              <a:xfrm>
                <a:off x="478464" y="1348537"/>
                <a:ext cx="10820399" cy="1434560"/>
              </a:xfrm>
              <a:prstGeom prst="rect">
                <a:avLst/>
              </a:prstGeom>
              <a:blipFill>
                <a:blip r:embed="rId7"/>
                <a:stretch>
                  <a:fillRect/>
                </a:stretch>
              </a:blipFill>
            </p:spPr>
            <p:txBody>
              <a:bodyPr/>
              <a:lstStyle/>
              <a:p>
                <a:r>
                  <a:rPr lang="ar-EG">
                    <a:noFill/>
                  </a:rPr>
                  <a:t> </a:t>
                </a:r>
              </a:p>
            </p:txBody>
          </p:sp>
        </mc:Fallback>
      </mc:AlternateContent>
      <p:sp>
        <p:nvSpPr>
          <p:cNvPr id="22" name="Rectangle: Rounded Corners 21">
            <a:extLst>
              <a:ext uri="{FF2B5EF4-FFF2-40B4-BE49-F238E27FC236}">
                <a16:creationId xmlns:a16="http://schemas.microsoft.com/office/drawing/2014/main" id="{027B3F28-CB62-49BF-8642-68E3F9C73049}"/>
              </a:ext>
            </a:extLst>
          </p:cNvPr>
          <p:cNvSpPr/>
          <p:nvPr/>
        </p:nvSpPr>
        <p:spPr>
          <a:xfrm>
            <a:off x="499661" y="3271233"/>
            <a:ext cx="6075790" cy="142343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23" name="TextBox 22">
            <a:extLst>
              <a:ext uri="{FF2B5EF4-FFF2-40B4-BE49-F238E27FC236}">
                <a16:creationId xmlns:a16="http://schemas.microsoft.com/office/drawing/2014/main" id="{F3395DB3-557B-4028-9689-900FA1DA4B03}"/>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Distortion Function</a:t>
            </a:r>
          </a:p>
        </p:txBody>
      </p:sp>
    </p:spTree>
    <p:extLst>
      <p:ext uri="{BB962C8B-B14F-4D97-AF65-F5344CB8AC3E}">
        <p14:creationId xmlns:p14="http://schemas.microsoft.com/office/powerpoint/2010/main" val="6394264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A7A41AED-BEB6-4929-B3A1-5AEB015FB12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571" b="95000" l="9947" r="89947">
                        <a14:foregroundMark x1="20856" y1="95000" x2="20856" y2="95000"/>
                        <a14:foregroundMark x1="24813" y1="89571" x2="24813" y2="89571"/>
                        <a14:foregroundMark x1="28984" y1="89714" x2="28984" y2="89714"/>
                        <a14:foregroundMark x1="42139" y1="91000" x2="42139" y2="91000"/>
                        <a14:foregroundMark x1="34759" y1="73714" x2="34759" y2="73714"/>
                        <a14:foregroundMark x1="40214" y1="69857" x2="40214" y2="69857"/>
                        <a14:foregroundMark x1="43422" y1="66000" x2="43422" y2="66000"/>
                        <a14:foregroundMark x1="63102" y1="47286" x2="63102" y2="47286"/>
                        <a14:foregroundMark x1="55615" y1="46000" x2="55615" y2="46000"/>
                        <a14:foregroundMark x1="40214" y1="60571" x2="40214" y2="60571"/>
                        <a14:foregroundMark x1="32620" y1="67857" x2="32620" y2="67857"/>
                        <a14:foregroundMark x1="32834" y1="63429" x2="32834" y2="63429"/>
                        <a14:foregroundMark x1="25134" y1="77000" x2="25134" y2="77000"/>
                        <a14:foregroundMark x1="15508" y1="82143" x2="15508" y2="82143"/>
                        <a14:foregroundMark x1="23316" y1="58286" x2="23316" y2="58286"/>
                        <a14:foregroundMark x1="26845" y1="56143" x2="26845" y2="56143"/>
                        <a14:foregroundMark x1="20107" y1="49143" x2="20107" y2="49143"/>
                        <a14:foregroundMark x1="49091" y1="32286" x2="49091" y2="32286"/>
                        <a14:foregroundMark x1="49305" y1="26714" x2="49305" y2="26714"/>
                        <a14:foregroundMark x1="49519" y1="22857" x2="49519" y2="22857"/>
                        <a14:foregroundMark x1="49626" y1="16714" x2="49626" y2="16714"/>
                        <a14:foregroundMark x1="41711" y1="15143" x2="41711" y2="15143"/>
                        <a14:foregroundMark x1="48877" y1="8571" x2="48877" y2="8571"/>
                        <a14:foregroundMark x1="61818" y1="21714" x2="61818" y2="21714"/>
                        <a14:foregroundMark x1="66417" y1="23429" x2="66417" y2="23429"/>
                        <a14:foregroundMark x1="62246" y1="32714" x2="62246" y2="32714"/>
                        <a14:foregroundMark x1="58930" y1="38286" x2="58930" y2="38286"/>
                        <a14:foregroundMark x1="81390" y1="33857" x2="81390" y2="33857"/>
                        <a14:foregroundMark x1="86203" y1="30429" x2="86203" y2="30429"/>
                        <a14:foregroundMark x1="62032" y1="2571" x2="62032" y2="2571"/>
                      </a14:backgroundRemoval>
                    </a14:imgEffect>
                  </a14:imgLayer>
                </a14:imgProps>
              </a:ext>
              <a:ext uri="{28A0092B-C50C-407E-A947-70E740481C1C}">
                <a14:useLocalDpi xmlns:a14="http://schemas.microsoft.com/office/drawing/2010/main" val="0"/>
              </a:ext>
            </a:extLst>
          </a:blip>
          <a:stretch>
            <a:fillRect/>
          </a:stretch>
        </p:blipFill>
        <p:spPr bwMode="auto">
          <a:xfrm>
            <a:off x="6701883" y="2904967"/>
            <a:ext cx="5215341" cy="390434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6477192E-B96A-467D-A6E0-D5516A4FB537}"/>
              </a:ext>
            </a:extLst>
          </p:cNvPr>
          <p:cNvCxnSpPr>
            <a:cxnSpLocks/>
          </p:cNvCxnSpPr>
          <p:nvPr/>
        </p:nvCxnSpPr>
        <p:spPr>
          <a:xfrm flipV="1">
            <a:off x="6988963" y="2957085"/>
            <a:ext cx="0" cy="3757506"/>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A3B77EF-8A0C-4128-8829-3C220E3B293F}"/>
              </a:ext>
            </a:extLst>
          </p:cNvPr>
          <p:cNvCxnSpPr>
            <a:cxnSpLocks/>
          </p:cNvCxnSpPr>
          <p:nvPr/>
        </p:nvCxnSpPr>
        <p:spPr>
          <a:xfrm>
            <a:off x="6988963" y="6714590"/>
            <a:ext cx="5054442" cy="0"/>
          </a:xfrm>
          <a:prstGeom prst="straightConnector1">
            <a:avLst/>
          </a:prstGeom>
          <a:ln w="1905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Cross 18">
            <a:extLst>
              <a:ext uri="{FF2B5EF4-FFF2-40B4-BE49-F238E27FC236}">
                <a16:creationId xmlns:a16="http://schemas.microsoft.com/office/drawing/2014/main" id="{83DE2214-5E03-42DF-814E-31FD606F566C}"/>
              </a:ext>
            </a:extLst>
          </p:cNvPr>
          <p:cNvSpPr/>
          <p:nvPr/>
        </p:nvSpPr>
        <p:spPr>
          <a:xfrm rot="2734294" flipH="1" flipV="1">
            <a:off x="8720759" y="4184016"/>
            <a:ext cx="214444" cy="210217"/>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2A2E7390-CF7D-415C-9B73-037B7C73F261}"/>
              </a:ext>
            </a:extLst>
          </p:cNvPr>
          <p:cNvSpPr/>
          <p:nvPr/>
        </p:nvSpPr>
        <p:spPr>
          <a:xfrm rot="2734294" flipH="1" flipV="1">
            <a:off x="9060897" y="5184147"/>
            <a:ext cx="214444" cy="210217"/>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pic>
        <p:nvPicPr>
          <p:cNvPr id="3" name="Picture 3"/>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BECCACF-2BD3-4A06-AC77-5F07ABB2213F}"/>
                  </a:ext>
                </a:extLst>
              </p:cNvPr>
              <p:cNvSpPr txBox="1"/>
              <p:nvPr/>
            </p:nvSpPr>
            <p:spPr>
              <a:xfrm>
                <a:off x="478466" y="2804937"/>
                <a:ext cx="6223418" cy="3446969"/>
              </a:xfrm>
              <a:prstGeom prst="rect">
                <a:avLst/>
              </a:prstGeom>
              <a:noFill/>
            </p:spPr>
            <p:txBody>
              <a:bodyPr wrap="square">
                <a:spAutoFit/>
              </a:bodyPr>
              <a:lstStyle/>
              <a:p>
                <a:pPr marL="0" lvl="1"/>
                <a:r>
                  <a:rPr lang="en-US" sz="2400" b="1" dirty="0">
                    <a:solidFill>
                      <a:srgbClr val="D4D4D4"/>
                    </a:solidFill>
                    <a:latin typeface="Consolas" panose="020B0609020204030204" pitchFamily="49" charset="0"/>
                  </a:rPr>
                  <a:t>Repeat {</a:t>
                </a:r>
              </a:p>
              <a:p>
                <a:pPr lvl="1" indent="-457200">
                  <a:buFont typeface="Arial" panose="020B0604020202020204" pitchFamily="34" charset="0"/>
                  <a:buChar char="•"/>
                </a:pPr>
                <a:r>
                  <a:rPr lang="en-US" sz="2400" b="1" dirty="0">
                    <a:solidFill>
                      <a:srgbClr val="D4D4D4"/>
                    </a:solidFill>
                    <a:latin typeface="Consolas" panose="020B0609020204030204" pitchFamily="49" charset="0"/>
                  </a:rPr>
                  <a:t>for </a:t>
                </a:r>
                <a14:m>
                  <m:oMath xmlns:m="http://schemas.openxmlformats.org/officeDocument/2006/math">
                    <m:r>
                      <a:rPr lang="en-US" sz="2400" b="1">
                        <a:solidFill>
                          <a:srgbClr val="D4D4D4"/>
                        </a:solidFill>
                        <a:latin typeface="Cambria Math" panose="02040503050406030204" pitchFamily="18" charset="0"/>
                      </a:rPr>
                      <m:t>𝒊</m:t>
                    </m:r>
                  </m:oMath>
                </a14:m>
                <a:r>
                  <a:rPr lang="en-US" sz="2400" b="1" dirty="0">
                    <a:solidFill>
                      <a:srgbClr val="D4D4D4"/>
                    </a:solidFill>
                    <a:latin typeface="Consolas" panose="020B0609020204030204" pitchFamily="49" charset="0"/>
                  </a:rPr>
                  <a:t> = 1 to </a:t>
                </a:r>
                <a14:m>
                  <m:oMath xmlns:m="http://schemas.openxmlformats.org/officeDocument/2006/math">
                    <m:r>
                      <a:rPr lang="en-US" sz="2400" b="1">
                        <a:solidFill>
                          <a:srgbClr val="D4D4D4"/>
                        </a:solidFill>
                        <a:latin typeface="Cambria Math" panose="02040503050406030204" pitchFamily="18" charset="0"/>
                      </a:rPr>
                      <m:t>𝒎</m:t>
                    </m:r>
                  </m:oMath>
                </a14:m>
                <a:r>
                  <a:rPr lang="en-US" sz="2400" b="1" dirty="0">
                    <a:solidFill>
                      <a:srgbClr val="D4D4D4"/>
                    </a:solidFill>
                    <a:latin typeface="Consolas" panose="020B0609020204030204" pitchFamily="49" charset="0"/>
                  </a:rPr>
                  <a:t>:</a:t>
                </a:r>
              </a:p>
              <a:p>
                <a:pPr lvl="2" indent="-457200">
                  <a:buFont typeface="Arial" panose="020B0604020202020204" pitchFamily="34" charset="0"/>
                  <a:buChar char="•"/>
                </a:pPr>
                <a14:m>
                  <m:oMath xmlns:m="http://schemas.openxmlformats.org/officeDocument/2006/math">
                    <m:sSup>
                      <m:sSupPr>
                        <m:ctrlPr>
                          <a:rPr lang="en-US" sz="2400" b="1" i="1">
                            <a:solidFill>
                              <a:srgbClr val="D4D4D4"/>
                            </a:solidFill>
                            <a:latin typeface="Cambria Math" panose="02040503050406030204" pitchFamily="18" charset="0"/>
                          </a:rPr>
                        </m:ctrlPr>
                      </m:sSupPr>
                      <m:e>
                        <m:r>
                          <a:rPr lang="en-US" sz="2400" b="1">
                            <a:solidFill>
                              <a:srgbClr val="D4D4D4"/>
                            </a:solidFill>
                            <a:latin typeface="Cambria Math" panose="02040503050406030204" pitchFamily="18" charset="0"/>
                          </a:rPr>
                          <m:t>𝒄</m:t>
                        </m:r>
                      </m:e>
                      <m:sup>
                        <m:r>
                          <a:rPr lang="en-US" sz="2400" b="1">
                            <a:solidFill>
                              <a:srgbClr val="D4D4D4"/>
                            </a:solidFill>
                            <a:latin typeface="Cambria Math" panose="02040503050406030204" pitchFamily="18" charset="0"/>
                          </a:rPr>
                          <m:t>(</m:t>
                        </m:r>
                        <m:r>
                          <a:rPr lang="en-US" sz="2400" b="1">
                            <a:solidFill>
                              <a:srgbClr val="D4D4D4"/>
                            </a:solidFill>
                            <a:latin typeface="Cambria Math" panose="02040503050406030204" pitchFamily="18" charset="0"/>
                          </a:rPr>
                          <m:t>𝒊</m:t>
                        </m:r>
                        <m:r>
                          <a:rPr lang="en-US" sz="2400" b="1">
                            <a:solidFill>
                              <a:srgbClr val="D4D4D4"/>
                            </a:solidFill>
                            <a:latin typeface="Cambria Math" panose="02040503050406030204" pitchFamily="18" charset="0"/>
                          </a:rPr>
                          <m:t>)</m:t>
                        </m:r>
                      </m:sup>
                    </m:sSup>
                  </m:oMath>
                </a14:m>
                <a:r>
                  <a:rPr lang="en-US" sz="2400" b="1" dirty="0">
                    <a:solidFill>
                      <a:srgbClr val="D4D4D4"/>
                    </a:solidFill>
                    <a:latin typeface="Consolas" panose="020B0609020204030204" pitchFamily="49" charset="0"/>
                  </a:rPr>
                  <a:t> = index (from 1 to </a:t>
                </a:r>
                <a14:m>
                  <m:oMath xmlns:m="http://schemas.openxmlformats.org/officeDocument/2006/math">
                    <m:r>
                      <a:rPr lang="en-US" sz="2400" b="1">
                        <a:solidFill>
                          <a:srgbClr val="D4D4D4"/>
                        </a:solidFill>
                        <a:latin typeface="Cambria Math" panose="02040503050406030204" pitchFamily="18" charset="0"/>
                      </a:rPr>
                      <m:t>𝑲</m:t>
                    </m:r>
                  </m:oMath>
                </a14:m>
                <a:r>
                  <a:rPr lang="en-US" sz="2400" b="1" dirty="0">
                    <a:solidFill>
                      <a:srgbClr val="D4D4D4"/>
                    </a:solidFill>
                    <a:latin typeface="Consolas" panose="020B0609020204030204" pitchFamily="49" charset="0"/>
                  </a:rPr>
                  <a:t>) of cluster centroid closest to </a:t>
                </a:r>
                <a14:m>
                  <m:oMath xmlns:m="http://schemas.openxmlformats.org/officeDocument/2006/math">
                    <m:sSup>
                      <m:sSupPr>
                        <m:ctrlPr>
                          <a:rPr lang="en-US" sz="2400" b="1" i="1">
                            <a:solidFill>
                              <a:srgbClr val="D4D4D4"/>
                            </a:solidFill>
                            <a:latin typeface="Cambria Math" panose="02040503050406030204" pitchFamily="18" charset="0"/>
                          </a:rPr>
                        </m:ctrlPr>
                      </m:sSupPr>
                      <m:e>
                        <m:r>
                          <a:rPr lang="en-US" sz="2400" b="1">
                            <a:solidFill>
                              <a:srgbClr val="D4D4D4"/>
                            </a:solidFill>
                            <a:latin typeface="Cambria Math" panose="02040503050406030204" pitchFamily="18" charset="0"/>
                          </a:rPr>
                          <m:t>𝒙</m:t>
                        </m:r>
                      </m:e>
                      <m:sup>
                        <m:r>
                          <a:rPr lang="en-US" sz="2400" b="1">
                            <a:solidFill>
                              <a:srgbClr val="D4D4D4"/>
                            </a:solidFill>
                            <a:latin typeface="Cambria Math" panose="02040503050406030204" pitchFamily="18" charset="0"/>
                          </a:rPr>
                          <m:t>(</m:t>
                        </m:r>
                        <m:r>
                          <a:rPr lang="en-US" sz="2400" b="1">
                            <a:solidFill>
                              <a:srgbClr val="D4D4D4"/>
                            </a:solidFill>
                            <a:latin typeface="Cambria Math" panose="02040503050406030204" pitchFamily="18" charset="0"/>
                          </a:rPr>
                          <m:t>𝒊</m:t>
                        </m:r>
                        <m:r>
                          <a:rPr lang="en-US" sz="2400" b="1">
                            <a:solidFill>
                              <a:srgbClr val="D4D4D4"/>
                            </a:solidFill>
                            <a:latin typeface="Cambria Math" panose="02040503050406030204" pitchFamily="18" charset="0"/>
                          </a:rPr>
                          <m:t>)</m:t>
                        </m:r>
                      </m:sup>
                    </m:sSup>
                  </m:oMath>
                </a14:m>
                <a:endParaRPr lang="en-US" sz="2400" b="1" dirty="0">
                  <a:solidFill>
                    <a:srgbClr val="D4D4D4"/>
                  </a:solidFill>
                  <a:latin typeface="Consolas" panose="020B0609020204030204" pitchFamily="49" charset="0"/>
                </a:endParaRPr>
              </a:p>
              <a:p>
                <a:pPr lvl="1" indent="-457200">
                  <a:buFont typeface="Arial" panose="020B0604020202020204" pitchFamily="34" charset="0"/>
                  <a:buChar char="•"/>
                </a:pPr>
                <a:r>
                  <a:rPr lang="en-US" sz="2400" b="1" dirty="0">
                    <a:solidFill>
                      <a:srgbClr val="D4D4D4"/>
                    </a:solidFill>
                    <a:latin typeface="Consolas" panose="020B0609020204030204" pitchFamily="49" charset="0"/>
                  </a:rPr>
                  <a:t>for </a:t>
                </a:r>
                <a14:m>
                  <m:oMath xmlns:m="http://schemas.openxmlformats.org/officeDocument/2006/math">
                    <m:r>
                      <a:rPr lang="en-US" sz="2400" b="1">
                        <a:solidFill>
                          <a:srgbClr val="D4D4D4"/>
                        </a:solidFill>
                        <a:latin typeface="Cambria Math" panose="02040503050406030204" pitchFamily="18" charset="0"/>
                      </a:rPr>
                      <m:t>𝒌</m:t>
                    </m:r>
                  </m:oMath>
                </a14:m>
                <a:r>
                  <a:rPr lang="en-US" sz="2400" b="1" dirty="0">
                    <a:solidFill>
                      <a:srgbClr val="D4D4D4"/>
                    </a:solidFill>
                    <a:latin typeface="Consolas" panose="020B0609020204030204" pitchFamily="49" charset="0"/>
                  </a:rPr>
                  <a:t> = 1 to </a:t>
                </a:r>
                <a14:m>
                  <m:oMath xmlns:m="http://schemas.openxmlformats.org/officeDocument/2006/math">
                    <m:r>
                      <a:rPr lang="en-US" sz="2400" b="1">
                        <a:solidFill>
                          <a:srgbClr val="D4D4D4"/>
                        </a:solidFill>
                        <a:latin typeface="Cambria Math" panose="02040503050406030204" pitchFamily="18" charset="0"/>
                      </a:rPr>
                      <m:t>𝑲</m:t>
                    </m:r>
                  </m:oMath>
                </a14:m>
                <a:r>
                  <a:rPr lang="en-US" sz="2400" b="1" dirty="0">
                    <a:solidFill>
                      <a:srgbClr val="D4D4D4"/>
                    </a:solidFill>
                    <a:latin typeface="Consolas" panose="020B0609020204030204" pitchFamily="49" charset="0"/>
                  </a:rPr>
                  <a:t>:</a:t>
                </a:r>
              </a:p>
              <a:p>
                <a:pPr lvl="2" indent="-457200">
                  <a:buFont typeface="Arial" panose="020B0604020202020204" pitchFamily="34" charset="0"/>
                  <a:buChar char="•"/>
                </a:pPr>
                <a14:m>
                  <m:oMath xmlns:m="http://schemas.openxmlformats.org/officeDocument/2006/math">
                    <m:sSub>
                      <m:sSubPr>
                        <m:ctrlPr>
                          <a:rPr lang="en-US" sz="2400" b="1" i="1">
                            <a:solidFill>
                              <a:srgbClr val="D4D4D4"/>
                            </a:solidFill>
                            <a:latin typeface="Cambria Math" panose="02040503050406030204" pitchFamily="18" charset="0"/>
                          </a:rPr>
                        </m:ctrlPr>
                      </m:sSubPr>
                      <m:e>
                        <m:r>
                          <a:rPr lang="en-US" sz="2400" b="1">
                            <a:solidFill>
                              <a:srgbClr val="D4D4D4"/>
                            </a:solidFill>
                            <a:latin typeface="Cambria Math" panose="02040503050406030204" pitchFamily="18" charset="0"/>
                          </a:rPr>
                          <m:t>𝝁</m:t>
                        </m:r>
                      </m:e>
                      <m:sub>
                        <m:r>
                          <a:rPr lang="en-US" sz="2400" b="1">
                            <a:solidFill>
                              <a:srgbClr val="D4D4D4"/>
                            </a:solidFill>
                            <a:latin typeface="Cambria Math" panose="02040503050406030204" pitchFamily="18" charset="0"/>
                          </a:rPr>
                          <m:t>𝒌</m:t>
                        </m:r>
                      </m:sub>
                    </m:sSub>
                    <m:r>
                      <a:rPr lang="en-US" sz="2400" b="1">
                        <a:solidFill>
                          <a:srgbClr val="D4D4D4"/>
                        </a:solidFill>
                        <a:latin typeface="Cambria Math" panose="02040503050406030204" pitchFamily="18" charset="0"/>
                      </a:rPr>
                      <m:t> </m:t>
                    </m:r>
                  </m:oMath>
                </a14:m>
                <a:r>
                  <a:rPr lang="en-US" sz="2400" b="1" dirty="0">
                    <a:solidFill>
                      <a:srgbClr val="D4D4D4"/>
                    </a:solidFill>
                    <a:latin typeface="Consolas" panose="020B0609020204030204" pitchFamily="49" charset="0"/>
                  </a:rPr>
                  <a:t>:= average (mean) of points assigned to cluster </a:t>
                </a:r>
                <a14:m>
                  <m:oMath xmlns:m="http://schemas.openxmlformats.org/officeDocument/2006/math">
                    <m:r>
                      <a:rPr lang="en-US" sz="2400" b="1">
                        <a:solidFill>
                          <a:srgbClr val="D4D4D4"/>
                        </a:solidFill>
                        <a:latin typeface="Cambria Math" panose="02040503050406030204" pitchFamily="18" charset="0"/>
                      </a:rPr>
                      <m:t>𝒌</m:t>
                    </m:r>
                  </m:oMath>
                </a14:m>
                <a:endParaRPr lang="en-US" sz="2400" b="1" dirty="0">
                  <a:solidFill>
                    <a:srgbClr val="D4D4D4"/>
                  </a:solidFill>
                  <a:latin typeface="Consolas" panose="020B0609020204030204" pitchFamily="49" charset="0"/>
                </a:endParaRPr>
              </a:p>
              <a:p>
                <a:pPr marL="0" lvl="1"/>
                <a:r>
                  <a:rPr lang="en-US" sz="2400" b="1" dirty="0">
                    <a:solidFill>
                      <a:srgbClr val="D4D4D4"/>
                    </a:solidFill>
                    <a:latin typeface="Consolas" panose="020B0609020204030204" pitchFamily="49" charset="0"/>
                  </a:rPr>
                  <a:t>}</a:t>
                </a:r>
              </a:p>
            </p:txBody>
          </p:sp>
        </mc:Choice>
        <mc:Fallback xmlns="">
          <p:sp>
            <p:nvSpPr>
              <p:cNvPr id="5" name="TextBox 4">
                <a:extLst>
                  <a:ext uri="{FF2B5EF4-FFF2-40B4-BE49-F238E27FC236}">
                    <a16:creationId xmlns:a16="http://schemas.microsoft.com/office/drawing/2014/main" id="{2BECCACF-2BD3-4A06-AC77-5F07ABB2213F}"/>
                  </a:ext>
                </a:extLst>
              </p:cNvPr>
              <p:cNvSpPr txBox="1">
                <a:spLocks noRot="1" noChangeAspect="1" noMove="1" noResize="1" noEditPoints="1" noAdjustHandles="1" noChangeArrowheads="1" noChangeShapeType="1" noTextEdit="1"/>
              </p:cNvSpPr>
              <p:nvPr/>
            </p:nvSpPr>
            <p:spPr>
              <a:xfrm>
                <a:off x="478466" y="2804937"/>
                <a:ext cx="6223418" cy="3446969"/>
              </a:xfrm>
              <a:prstGeom prst="rect">
                <a:avLst/>
              </a:prstGeom>
              <a:blipFill>
                <a:blip r:embed="rId6"/>
                <a:stretch>
                  <a:fillRect l="-1469" t="-1413" r="-1469" b="-3004"/>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4BBB56-BDEE-4723-AA23-2BFF5C36FD79}"/>
                  </a:ext>
                </a:extLst>
              </p:cNvPr>
              <p:cNvSpPr txBox="1"/>
              <p:nvPr/>
            </p:nvSpPr>
            <p:spPr>
              <a:xfrm>
                <a:off x="478464" y="1348537"/>
                <a:ext cx="10820399" cy="1434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d>
                        <m:dPr>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𝟏</m:t>
                                  </m:r>
                                </m:e>
                              </m:d>
                            </m:sup>
                          </m:sSup>
                          <m:r>
                            <a:rPr lang="en-US" sz="3200" b="1" i="1" smtClean="0">
                              <a:solidFill>
                                <a:srgbClr val="D4D4D4"/>
                              </a:solidFill>
                              <a:latin typeface="Cambria Math" panose="02040503050406030204" pitchFamily="18" charset="0"/>
                            </a:rPr>
                            <m:t>, …,</m:t>
                          </m:r>
                          <m:sSup>
                            <m:sSupPr>
                              <m:ctrlPr>
                                <a:rPr lang="en-US" sz="3200" b="1" i="1">
                                  <a:solidFill>
                                    <a:srgbClr val="D4D4D4"/>
                                  </a:solidFill>
                                  <a:latin typeface="Cambria Math" panose="02040503050406030204" pitchFamily="18" charset="0"/>
                                </a:rPr>
                              </m:ctrlPr>
                            </m:sSupPr>
                            <m:e>
                              <m:r>
                                <a:rPr lang="en-US" sz="3200" b="1">
                                  <a:solidFill>
                                    <a:srgbClr val="D4D4D4"/>
                                  </a:solidFill>
                                  <a:latin typeface="Cambria Math" panose="02040503050406030204" pitchFamily="18" charset="0"/>
                                </a:rPr>
                                <m:t>𝒄</m:t>
                              </m:r>
                            </m:e>
                            <m:sup>
                              <m:d>
                                <m:dPr>
                                  <m:ctrlPr>
                                    <a:rPr lang="en-US" sz="3200" b="1" i="1">
                                      <a:solidFill>
                                        <a:srgbClr val="D4D4D4"/>
                                      </a:solidFill>
                                      <a:latin typeface="Cambria Math" panose="02040503050406030204" pitchFamily="18" charset="0"/>
                                    </a:rPr>
                                  </m:ctrlPr>
                                </m:dPr>
                                <m:e>
                                  <m:r>
                                    <a:rPr lang="en-US" sz="3200" b="1" i="0" smtClean="0">
                                      <a:solidFill>
                                        <a:srgbClr val="D4D4D4"/>
                                      </a:solidFill>
                                      <a:latin typeface="Cambria Math" panose="02040503050406030204" pitchFamily="18" charset="0"/>
                                    </a:rPr>
                                    <m:t>𝐦</m:t>
                                  </m:r>
                                </m:e>
                              </m:d>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0" smtClean="0">
                                  <a:solidFill>
                                    <a:srgbClr val="D4D4D4"/>
                                  </a:solidFill>
                                  <a:latin typeface="Cambria Math" panose="02040503050406030204" pitchFamily="18" charset="0"/>
                                </a:rPr>
                                <m:t>𝟏</m:t>
                              </m:r>
                            </m:sub>
                          </m:sSub>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𝝁</m:t>
                              </m:r>
                            </m:e>
                            <m:sub>
                              <m:r>
                                <a:rPr lang="en-US" sz="3200" b="1" i="1" smtClean="0">
                                  <a:solidFill>
                                    <a:srgbClr val="D4D4D4"/>
                                  </a:solidFill>
                                  <a:latin typeface="Cambria Math" panose="02040503050406030204" pitchFamily="18" charset="0"/>
                                </a:rPr>
                                <m:t>𝑲</m:t>
                              </m:r>
                            </m:sub>
                          </m:sSub>
                        </m:e>
                      </m:d>
                      <m:r>
                        <a:rPr lang="en-US" sz="3200" b="1" i="1" smtClean="0">
                          <a:solidFill>
                            <a:srgbClr val="D4D4D4"/>
                          </a:solidFill>
                          <a:latin typeface="Cambria Math" panose="02040503050406030204" pitchFamily="18" charset="0"/>
                        </a:rPr>
                        <m:t>=</m:t>
                      </m:r>
                      <m:f>
                        <m:fPr>
                          <m:ctrlPr>
                            <a:rPr lang="en-US" sz="3200" b="1" i="1" smtClean="0">
                              <a:solidFill>
                                <a:srgbClr val="D4D4D4"/>
                              </a:solidFill>
                              <a:latin typeface="Cambria Math" panose="02040503050406030204" pitchFamily="18" charset="0"/>
                            </a:rPr>
                          </m:ctrlPr>
                        </m:fPr>
                        <m:num>
                          <m:r>
                            <a:rPr lang="en-US" sz="3200" b="1" i="1" smtClean="0">
                              <a:solidFill>
                                <a:srgbClr val="D4D4D4"/>
                              </a:solidFill>
                              <a:latin typeface="Cambria Math" panose="02040503050406030204" pitchFamily="18" charset="0"/>
                            </a:rPr>
                            <m:t>𝟏</m:t>
                          </m:r>
                        </m:num>
                        <m:den>
                          <m:r>
                            <a:rPr lang="en-US" sz="3200" b="1" i="1" smtClean="0">
                              <a:solidFill>
                                <a:srgbClr val="D4D4D4"/>
                              </a:solidFill>
                              <a:latin typeface="Cambria Math" panose="02040503050406030204" pitchFamily="18" charset="0"/>
                            </a:rPr>
                            <m:t>𝒎</m:t>
                          </m:r>
                        </m:den>
                      </m:f>
                      <m:nary>
                        <m:naryPr>
                          <m:chr m:val="∑"/>
                          <m:ctrlPr>
                            <a:rPr lang="en-US" sz="3200" b="1" i="1" smtClean="0">
                              <a:solidFill>
                                <a:srgbClr val="D4D4D4"/>
                              </a:solidFill>
                              <a:latin typeface="Cambria Math" panose="02040503050406030204" pitchFamily="18" charset="0"/>
                            </a:rPr>
                          </m:ctrlPr>
                        </m:naryPr>
                        <m:sub>
                          <m:r>
                            <m:rPr>
                              <m:brk m:alnAt="23"/>
                            </m:rPr>
                            <a:rPr lang="en-US" sz="3200" b="1" i="1" smtClean="0">
                              <a:solidFill>
                                <a:srgbClr val="D4D4D4"/>
                              </a:solidFill>
                              <a:latin typeface="Cambria Math" panose="02040503050406030204" pitchFamily="18" charset="0"/>
                            </a:rPr>
                            <m:t>𝒊</m:t>
                          </m:r>
                          <m:r>
                            <a:rPr lang="en-US" sz="3200" b="1" i="1" smtClean="0">
                              <a:solidFill>
                                <a:srgbClr val="D4D4D4"/>
                              </a:solidFill>
                              <a:latin typeface="Cambria Math" panose="02040503050406030204" pitchFamily="18" charset="0"/>
                            </a:rPr>
                            <m:t>=</m:t>
                          </m:r>
                          <m:r>
                            <a:rPr lang="en-US" sz="3200" b="1" i="1" smtClean="0">
                              <a:solidFill>
                                <a:srgbClr val="D4D4D4"/>
                              </a:solidFill>
                              <a:latin typeface="Cambria Math" panose="02040503050406030204" pitchFamily="18" charset="0"/>
                            </a:rPr>
                            <m:t>𝟏</m:t>
                          </m:r>
                        </m:sub>
                        <m:sup>
                          <m:r>
                            <a:rPr lang="en-US" sz="3200" b="1" i="1" smtClean="0">
                              <a:solidFill>
                                <a:srgbClr val="D4D4D4"/>
                              </a:solidFill>
                              <a:latin typeface="Cambria Math" panose="02040503050406030204" pitchFamily="18" charset="0"/>
                            </a:rPr>
                            <m:t>𝒎</m:t>
                          </m:r>
                        </m:sup>
                        <m:e>
                          <m:sSup>
                            <m:sSupPr>
                              <m:ctrlPr>
                                <a:rPr lang="en-US" sz="3200" b="1" i="1" smtClean="0">
                                  <a:solidFill>
                                    <a:srgbClr val="D4D4D4"/>
                                  </a:solidFill>
                                  <a:latin typeface="Cambria Math" panose="02040503050406030204" pitchFamily="18" charset="0"/>
                                </a:rPr>
                              </m:ctrlPr>
                            </m:sSupPr>
                            <m:e>
                              <m:d>
                                <m:dPr>
                                  <m:begChr m:val="‖"/>
                                  <m:endChr m:val="‖"/>
                                  <m:ctrlPr>
                                    <a:rPr lang="en-US" sz="3200" b="1" i="1" smtClean="0">
                                      <a:solidFill>
                                        <a:srgbClr val="D4D4D4"/>
                                      </a:solidFill>
                                      <a:latin typeface="Cambria Math" panose="02040503050406030204" pitchFamily="18" charset="0"/>
                                    </a:rPr>
                                  </m:ctrlPr>
                                </m:dPr>
                                <m:e>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𝒙</m:t>
                                      </m:r>
                                    </m:e>
                                    <m:sup>
                                      <m:r>
                                        <a:rPr lang="en-US" sz="3200" b="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a:solidFill>
                                            <a:srgbClr val="D4D4D4"/>
                                          </a:solidFill>
                                          <a:latin typeface="Cambria Math" panose="02040503050406030204" pitchFamily="18" charset="0"/>
                                        </a:rPr>
                                        <m:t>)</m:t>
                                      </m:r>
                                    </m:sup>
                                  </m:sSup>
                                  <m:r>
                                    <a:rPr lang="en-US" sz="3200" b="1" i="1" smtClean="0">
                                      <a:solidFill>
                                        <a:srgbClr val="D4D4D4"/>
                                      </a:solidFill>
                                      <a:latin typeface="Cambria Math" panose="02040503050406030204" pitchFamily="18" charset="0"/>
                                    </a:rPr>
                                    <m:t>−</m:t>
                                  </m:r>
                                  <m:sSub>
                                    <m:sSubPr>
                                      <m:ctrlPr>
                                        <a:rPr lang="en-US" sz="3200" b="1" i="1">
                                          <a:solidFill>
                                            <a:srgbClr val="D4D4D4"/>
                                          </a:solidFill>
                                          <a:latin typeface="Cambria Math" panose="02040503050406030204" pitchFamily="18" charset="0"/>
                                        </a:rPr>
                                      </m:ctrlPr>
                                    </m:sSubPr>
                                    <m:e>
                                      <m:r>
                                        <a:rPr lang="en-US" sz="3200" b="1" i="1">
                                          <a:solidFill>
                                            <a:srgbClr val="D4D4D4"/>
                                          </a:solidFill>
                                          <a:latin typeface="Cambria Math" panose="02040503050406030204" pitchFamily="18" charset="0"/>
                                        </a:rPr>
                                        <m:t>𝝁</m:t>
                                      </m:r>
                                    </m:e>
                                    <m:sub>
                                      <m:sSup>
                                        <m:sSupPr>
                                          <m:ctrlPr>
                                            <a:rPr lang="en-US" sz="3200" b="1" i="1">
                                              <a:solidFill>
                                                <a:srgbClr val="D4D4D4"/>
                                              </a:solidFill>
                                              <a:latin typeface="Cambria Math" panose="02040503050406030204" pitchFamily="18" charset="0"/>
                                            </a:rPr>
                                          </m:ctrlPr>
                                        </m:sSupPr>
                                        <m:e>
                                          <m:r>
                                            <a:rPr lang="en-US" sz="3200" b="1" i="1">
                                              <a:solidFill>
                                                <a:srgbClr val="D4D4D4"/>
                                              </a:solidFill>
                                              <a:latin typeface="Cambria Math" panose="02040503050406030204" pitchFamily="18" charset="0"/>
                                            </a:rPr>
                                            <m:t>𝒄</m:t>
                                          </m:r>
                                        </m:e>
                                        <m:sup>
                                          <m:r>
                                            <a:rPr lang="en-US" sz="3200" b="1" i="1">
                                              <a:solidFill>
                                                <a:srgbClr val="D4D4D4"/>
                                              </a:solidFill>
                                              <a:latin typeface="Cambria Math" panose="02040503050406030204" pitchFamily="18" charset="0"/>
                                            </a:rPr>
                                            <m:t>(</m:t>
                                          </m:r>
                                          <m:r>
                                            <a:rPr lang="en-US" sz="3200" b="1" i="1">
                                              <a:solidFill>
                                                <a:srgbClr val="D4D4D4"/>
                                              </a:solidFill>
                                              <a:latin typeface="Cambria Math" panose="02040503050406030204" pitchFamily="18" charset="0"/>
                                            </a:rPr>
                                            <m:t>𝒊</m:t>
                                          </m:r>
                                          <m:r>
                                            <a:rPr lang="en-US" sz="3200" b="1" i="1">
                                              <a:solidFill>
                                                <a:srgbClr val="D4D4D4"/>
                                              </a:solidFill>
                                              <a:latin typeface="Cambria Math" panose="02040503050406030204" pitchFamily="18" charset="0"/>
                                            </a:rPr>
                                            <m:t>)</m:t>
                                          </m:r>
                                        </m:sup>
                                      </m:sSup>
                                    </m:sub>
                                  </m:sSub>
                                </m:e>
                              </m:d>
                            </m:e>
                            <m:sup>
                              <m:r>
                                <a:rPr lang="en-US" sz="3200" b="1" i="1" smtClean="0">
                                  <a:solidFill>
                                    <a:srgbClr val="D4D4D4"/>
                                  </a:solidFill>
                                  <a:latin typeface="Cambria Math" panose="02040503050406030204" pitchFamily="18" charset="0"/>
                                </a:rPr>
                                <m:t>𝟐</m:t>
                              </m:r>
                            </m:sup>
                          </m:sSup>
                        </m:e>
                      </m:nary>
                    </m:oMath>
                  </m:oMathPara>
                </a14:m>
                <a:endParaRPr lang="ar-EG" sz="3200" dirty="0"/>
              </a:p>
            </p:txBody>
          </p:sp>
        </mc:Choice>
        <mc:Fallback xmlns="">
          <p:sp>
            <p:nvSpPr>
              <p:cNvPr id="7" name="TextBox 6">
                <a:extLst>
                  <a:ext uri="{FF2B5EF4-FFF2-40B4-BE49-F238E27FC236}">
                    <a16:creationId xmlns:a16="http://schemas.microsoft.com/office/drawing/2014/main" id="{154BBB56-BDEE-4723-AA23-2BFF5C36FD79}"/>
                  </a:ext>
                </a:extLst>
              </p:cNvPr>
              <p:cNvSpPr txBox="1">
                <a:spLocks noRot="1" noChangeAspect="1" noMove="1" noResize="1" noEditPoints="1" noAdjustHandles="1" noChangeArrowheads="1" noChangeShapeType="1" noTextEdit="1"/>
              </p:cNvSpPr>
              <p:nvPr/>
            </p:nvSpPr>
            <p:spPr>
              <a:xfrm>
                <a:off x="478464" y="1348537"/>
                <a:ext cx="10820399" cy="1434560"/>
              </a:xfrm>
              <a:prstGeom prst="rect">
                <a:avLst/>
              </a:prstGeom>
              <a:blipFill>
                <a:blip r:embed="rId7"/>
                <a:stretch>
                  <a:fillRect/>
                </a:stretch>
              </a:blipFill>
            </p:spPr>
            <p:txBody>
              <a:bodyPr/>
              <a:lstStyle/>
              <a:p>
                <a:r>
                  <a:rPr lang="ar-EG">
                    <a:noFill/>
                  </a:rPr>
                  <a:t> </a:t>
                </a:r>
              </a:p>
            </p:txBody>
          </p:sp>
        </mc:Fallback>
      </mc:AlternateContent>
      <p:sp>
        <p:nvSpPr>
          <p:cNvPr id="22" name="Rectangle: Rounded Corners 21">
            <a:extLst>
              <a:ext uri="{FF2B5EF4-FFF2-40B4-BE49-F238E27FC236}">
                <a16:creationId xmlns:a16="http://schemas.microsoft.com/office/drawing/2014/main" id="{027B3F28-CB62-49BF-8642-68E3F9C73049}"/>
              </a:ext>
            </a:extLst>
          </p:cNvPr>
          <p:cNvSpPr/>
          <p:nvPr/>
        </p:nvSpPr>
        <p:spPr>
          <a:xfrm>
            <a:off x="499661" y="3271233"/>
            <a:ext cx="6075790" cy="142343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3" name="TextBox 12">
            <a:extLst>
              <a:ext uri="{FF2B5EF4-FFF2-40B4-BE49-F238E27FC236}">
                <a16:creationId xmlns:a16="http://schemas.microsoft.com/office/drawing/2014/main" id="{48B7FDC2-94BE-4DF2-9D1F-622CA775FF8D}"/>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Distortion Function</a:t>
            </a:r>
          </a:p>
        </p:txBody>
      </p:sp>
    </p:spTree>
    <p:extLst>
      <p:ext uri="{BB962C8B-B14F-4D97-AF65-F5344CB8AC3E}">
        <p14:creationId xmlns:p14="http://schemas.microsoft.com/office/powerpoint/2010/main" val="29601010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means clustering">
            <a:hlinkClick r:id="" action="ppaction://media"/>
            <a:extLst>
              <a:ext uri="{FF2B5EF4-FFF2-40B4-BE49-F238E27FC236}">
                <a16:creationId xmlns:a16="http://schemas.microsoft.com/office/drawing/2014/main" id="{918ED5A0-583E-47CA-ACFB-859A4621B0BC}"/>
              </a:ext>
            </a:extLst>
          </p:cNvPr>
          <p:cNvPicPr>
            <a:picLocks noChangeAspect="1"/>
          </p:cNvPicPr>
          <p:nvPr>
            <a:videoFile r:link="rId2"/>
            <p:extLst>
              <p:ext uri="{DAA4B4D4-6D71-4841-9C94-3DE7FCFB9230}">
                <p14:media xmlns:p14="http://schemas.microsoft.com/office/powerpoint/2010/main" r:embed="rId1">
                  <p14:fade in="250"/>
                </p14:media>
              </p:ext>
            </p:extLst>
          </p:nvPr>
        </p:nvPicPr>
        <p:blipFill>
          <a:blip r:embed="rId4"/>
          <a:stretch>
            <a:fillRect/>
          </a:stretch>
        </p:blipFill>
        <p:spPr>
          <a:xfrm>
            <a:off x="1524000" y="0"/>
            <a:ext cx="9144000" cy="6858000"/>
          </a:xfrm>
          <a:prstGeom prst="rect">
            <a:avLst/>
          </a:prstGeom>
        </p:spPr>
      </p:pic>
    </p:spTree>
    <p:extLst>
      <p:ext uri="{BB962C8B-B14F-4D97-AF65-F5344CB8AC3E}">
        <p14:creationId xmlns:p14="http://schemas.microsoft.com/office/powerpoint/2010/main" val="12340450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272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3" name="TextBox 12">
            <a:extLst>
              <a:ext uri="{FF2B5EF4-FFF2-40B4-BE49-F238E27FC236}">
                <a16:creationId xmlns:a16="http://schemas.microsoft.com/office/drawing/2014/main" id="{3EF51838-E16D-4DF2-977C-11688399485B}"/>
              </a:ext>
            </a:extLst>
          </p:cNvPr>
          <p:cNvSpPr txBox="1"/>
          <p:nvPr/>
        </p:nvSpPr>
        <p:spPr>
          <a:xfrm>
            <a:off x="1031008" y="2863460"/>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Random Initialization</a:t>
            </a:r>
          </a:p>
        </p:txBody>
      </p:sp>
    </p:spTree>
    <p:extLst>
      <p:ext uri="{BB962C8B-B14F-4D97-AF65-F5344CB8AC3E}">
        <p14:creationId xmlns:p14="http://schemas.microsoft.com/office/powerpoint/2010/main" val="2642879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037836-81B3-4F31-AB94-681E07449907}"/>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86648-08DA-48D5-8508-59750497AB5D}"/>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CFB627-F566-4AED-BF17-0C39EE6FF46F}"/>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7D6D40-9082-4C4F-90B0-7E02AAB38D42}"/>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1368BA-E87E-47ED-865F-9265FB381883}"/>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08D78-FC59-4989-B34E-93AED1F0F6D3}"/>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A6FF63-01A2-4613-9DF7-3A9B92A09B82}"/>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0F3670-A793-405C-9D12-ED9C0DFD346E}"/>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4BBE99-E265-4725-B880-8C8AC8B1702D}"/>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FD01FFF-DC6F-48E3-819A-B25041217A8A}"/>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A270A6-65F2-423F-A286-21C3601E1519}"/>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DFCC18-DBF6-4AAE-9E75-0E1B48B18D42}"/>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06E457-18D1-4982-A503-BF1DF71DD94E}"/>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6EEE5-ACDB-4F47-BF43-D3D6A9EEA628}"/>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46D22E-9BAD-476F-B543-ED929BC975E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8D676D-5978-4E8C-B8D8-63A85569EA9C}"/>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566D5-6447-46E1-9F58-6AB8285E6EF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3B33117-0F0A-4960-84F0-CA304793AEB9}"/>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C5DDA71-A7E2-409A-95C1-733F3C479BF0}"/>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FF0B4D-BA33-45A5-B943-A93D6B40332E}"/>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7982063" y="330795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7498995" y="263084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7599366" y="376219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8504209" y="33112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7015993" y="282786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7909122" y="195829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7737185" y="30088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7495394" y="335112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8216966" y="289584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6852793" y="2303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7940399" y="258535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8198867" y="36943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7313527" y="296568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8754959" y="29035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7614755" y="22531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8207163" y="226161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6686973" y="270077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7232030" y="235756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8448140" y="26170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7341145" y="192930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30928969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037836-81B3-4F31-AB94-681E07449907}"/>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86648-08DA-48D5-8508-59750497AB5D}"/>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CFB627-F566-4AED-BF17-0C39EE6FF46F}"/>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7D6D40-9082-4C4F-90B0-7E02AAB38D42}"/>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1368BA-E87E-47ED-865F-9265FB381883}"/>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08D78-FC59-4989-B34E-93AED1F0F6D3}"/>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A6FF63-01A2-4613-9DF7-3A9B92A09B82}"/>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0F3670-A793-405C-9D12-ED9C0DFD346E}"/>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4BBE99-E265-4725-B880-8C8AC8B1702D}"/>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FD01FFF-DC6F-48E3-819A-B25041217A8A}"/>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A270A6-65F2-423F-A286-21C3601E1519}"/>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DFCC18-DBF6-4AAE-9E75-0E1B48B18D42}"/>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06E457-18D1-4982-A503-BF1DF71DD94E}"/>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6EEE5-ACDB-4F47-BF43-D3D6A9EEA628}"/>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46D22E-9BAD-476F-B543-ED929BC975E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8D676D-5978-4E8C-B8D8-63A85569EA9C}"/>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566D5-6447-46E1-9F58-6AB8285E6EF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3B33117-0F0A-4960-84F0-CA304793AEB9}"/>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C5DDA71-A7E2-409A-95C1-733F3C479BF0}"/>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FF0B4D-BA33-45A5-B943-A93D6B40332E}"/>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7982063" y="330795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7498995" y="263084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7599366" y="376219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8504209" y="33112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7015993" y="282786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7909122" y="195829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7737185" y="30088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7495394" y="335112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8216966" y="289584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6852793" y="2303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7940399" y="258535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8198867" y="36943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7313527" y="296568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8754959" y="29035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7614755" y="22531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8207163" y="226161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6686973" y="270077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7232030" y="235756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8448140" y="26170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7341145" y="192930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
        <p:nvSpPr>
          <p:cNvPr id="52" name="Cross 51">
            <a:extLst>
              <a:ext uri="{FF2B5EF4-FFF2-40B4-BE49-F238E27FC236}">
                <a16:creationId xmlns:a16="http://schemas.microsoft.com/office/drawing/2014/main" id="{4A23E767-C261-4309-BF8D-E68E23229998}"/>
              </a:ext>
            </a:extLst>
          </p:cNvPr>
          <p:cNvSpPr/>
          <p:nvPr/>
        </p:nvSpPr>
        <p:spPr>
          <a:xfrm rot="2734294" flipH="1" flipV="1">
            <a:off x="3811483" y="2767852"/>
            <a:ext cx="301331" cy="295574"/>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a:extLst>
              <a:ext uri="{FF2B5EF4-FFF2-40B4-BE49-F238E27FC236}">
                <a16:creationId xmlns:a16="http://schemas.microsoft.com/office/drawing/2014/main" id="{3E4F347C-D34A-4D44-91FF-1598C5A85872}"/>
              </a:ext>
            </a:extLst>
          </p:cNvPr>
          <p:cNvSpPr/>
          <p:nvPr/>
        </p:nvSpPr>
        <p:spPr>
          <a:xfrm rot="2734294" flipH="1" flipV="1">
            <a:off x="6865328" y="4447823"/>
            <a:ext cx="301331" cy="295574"/>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Tree>
    <p:extLst>
      <p:ext uri="{BB962C8B-B14F-4D97-AF65-F5344CB8AC3E}">
        <p14:creationId xmlns:p14="http://schemas.microsoft.com/office/powerpoint/2010/main" val="180644282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037836-81B3-4F31-AB94-681E07449907}"/>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86648-08DA-48D5-8508-59750497AB5D}"/>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CFB627-F566-4AED-BF17-0C39EE6FF46F}"/>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7D6D40-9082-4C4F-90B0-7E02AAB38D42}"/>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1368BA-E87E-47ED-865F-9265FB381883}"/>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08D78-FC59-4989-B34E-93AED1F0F6D3}"/>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A6FF63-01A2-4613-9DF7-3A9B92A09B82}"/>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0F3670-A793-405C-9D12-ED9C0DFD346E}"/>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4BBE99-E265-4725-B880-8C8AC8B1702D}"/>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FD01FFF-DC6F-48E3-819A-B25041217A8A}"/>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A270A6-65F2-423F-A286-21C3601E1519}"/>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DFCC18-DBF6-4AAE-9E75-0E1B48B18D42}"/>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06E457-18D1-4982-A503-BF1DF71DD94E}"/>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6EEE5-ACDB-4F47-BF43-D3D6A9EEA628}"/>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46D22E-9BAD-476F-B543-ED929BC975E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8D676D-5978-4E8C-B8D8-63A85569EA9C}"/>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566D5-6447-46E1-9F58-6AB8285E6EF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3B33117-0F0A-4960-84F0-CA304793AEB9}"/>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C5DDA71-A7E2-409A-95C1-733F3C479BF0}"/>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FF0B4D-BA33-45A5-B943-A93D6B40332E}"/>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7982063" y="330795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7498995" y="263084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7599366" y="376219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8504209" y="33112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7015993" y="282786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7909122" y="195829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7737185" y="30088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7495394" y="335112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8216966" y="289584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6852793" y="2303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7940399" y="258535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8198867" y="36943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7313527" y="296568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8754959" y="29035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7614755" y="22531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8207163" y="226161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6686973" y="270077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7232030" y="235756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8448140" y="26170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7341145" y="192930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
        <p:nvSpPr>
          <p:cNvPr id="52" name="Cross 51">
            <a:extLst>
              <a:ext uri="{FF2B5EF4-FFF2-40B4-BE49-F238E27FC236}">
                <a16:creationId xmlns:a16="http://schemas.microsoft.com/office/drawing/2014/main" id="{4A23E767-C261-4309-BF8D-E68E23229998}"/>
              </a:ext>
            </a:extLst>
          </p:cNvPr>
          <p:cNvSpPr/>
          <p:nvPr/>
        </p:nvSpPr>
        <p:spPr>
          <a:xfrm rot="2734294" flipH="1" flipV="1">
            <a:off x="4280328" y="4308673"/>
            <a:ext cx="301331" cy="295574"/>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a:extLst>
              <a:ext uri="{FF2B5EF4-FFF2-40B4-BE49-F238E27FC236}">
                <a16:creationId xmlns:a16="http://schemas.microsoft.com/office/drawing/2014/main" id="{3E4F347C-D34A-4D44-91FF-1598C5A85872}"/>
              </a:ext>
            </a:extLst>
          </p:cNvPr>
          <p:cNvSpPr/>
          <p:nvPr/>
        </p:nvSpPr>
        <p:spPr>
          <a:xfrm rot="2734294" flipH="1" flipV="1">
            <a:off x="7789733" y="2807380"/>
            <a:ext cx="301331" cy="295574"/>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Tree>
    <p:extLst>
      <p:ext uri="{BB962C8B-B14F-4D97-AF65-F5344CB8AC3E}">
        <p14:creationId xmlns:p14="http://schemas.microsoft.com/office/powerpoint/2010/main" val="422312198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037836-81B3-4F31-AB94-681E07449907}"/>
              </a:ext>
            </a:extLst>
          </p:cNvPr>
          <p:cNvSpPr/>
          <p:nvPr/>
        </p:nvSpPr>
        <p:spPr>
          <a:xfrm>
            <a:off x="4333172" y="4531021"/>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86648-08DA-48D5-8508-59750497AB5D}"/>
              </a:ext>
            </a:extLst>
          </p:cNvPr>
          <p:cNvSpPr/>
          <p:nvPr/>
        </p:nvSpPr>
        <p:spPr>
          <a:xfrm>
            <a:off x="3989916" y="518384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CFB627-F566-4AED-BF17-0C39EE6FF46F}"/>
              </a:ext>
            </a:extLst>
          </p:cNvPr>
          <p:cNvSpPr/>
          <p:nvPr/>
        </p:nvSpPr>
        <p:spPr>
          <a:xfrm>
            <a:off x="3527899" y="4908205"/>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7D6D40-9082-4C4F-90B0-7E02AAB38D42}"/>
              </a:ext>
            </a:extLst>
          </p:cNvPr>
          <p:cNvSpPr/>
          <p:nvPr/>
        </p:nvSpPr>
        <p:spPr>
          <a:xfrm>
            <a:off x="4730752" y="4982447"/>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1368BA-E87E-47ED-865F-9265FB381883}"/>
              </a:ext>
            </a:extLst>
          </p:cNvPr>
          <p:cNvSpPr/>
          <p:nvPr/>
        </p:nvSpPr>
        <p:spPr>
          <a:xfrm>
            <a:off x="3647713" y="4204625"/>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08D78-FC59-4989-B34E-93AED1F0F6D3}"/>
              </a:ext>
            </a:extLst>
          </p:cNvPr>
          <p:cNvSpPr/>
          <p:nvPr/>
        </p:nvSpPr>
        <p:spPr>
          <a:xfrm>
            <a:off x="4226409" y="4125118"/>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A6FF63-01A2-4613-9DF7-3A9B92A09B82}"/>
              </a:ext>
            </a:extLst>
          </p:cNvPr>
          <p:cNvSpPr/>
          <p:nvPr/>
        </p:nvSpPr>
        <p:spPr>
          <a:xfrm>
            <a:off x="3883153" y="477793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0F3670-A793-405C-9D12-ED9C0DFD346E}"/>
              </a:ext>
            </a:extLst>
          </p:cNvPr>
          <p:cNvSpPr/>
          <p:nvPr/>
        </p:nvSpPr>
        <p:spPr>
          <a:xfrm>
            <a:off x="3421136" y="450230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4BBE99-E265-4725-B880-8C8AC8B1702D}"/>
              </a:ext>
            </a:extLst>
          </p:cNvPr>
          <p:cNvSpPr/>
          <p:nvPr/>
        </p:nvSpPr>
        <p:spPr>
          <a:xfrm>
            <a:off x="4623990" y="457654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FD01FFF-DC6F-48E3-819A-B25041217A8A}"/>
              </a:ext>
            </a:extLst>
          </p:cNvPr>
          <p:cNvSpPr/>
          <p:nvPr/>
        </p:nvSpPr>
        <p:spPr>
          <a:xfrm>
            <a:off x="3540951" y="379872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A270A6-65F2-423F-A286-21C3601E1519}"/>
              </a:ext>
            </a:extLst>
          </p:cNvPr>
          <p:cNvSpPr/>
          <p:nvPr/>
        </p:nvSpPr>
        <p:spPr>
          <a:xfrm>
            <a:off x="4690019" y="4195469"/>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DFCC18-DBF6-4AAE-9E75-0E1B48B18D42}"/>
              </a:ext>
            </a:extLst>
          </p:cNvPr>
          <p:cNvSpPr/>
          <p:nvPr/>
        </p:nvSpPr>
        <p:spPr>
          <a:xfrm>
            <a:off x="4366954" y="4995264"/>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06E457-18D1-4982-A503-BF1DF71DD94E}"/>
              </a:ext>
            </a:extLst>
          </p:cNvPr>
          <p:cNvSpPr/>
          <p:nvPr/>
        </p:nvSpPr>
        <p:spPr>
          <a:xfrm>
            <a:off x="3997957" y="4465773"/>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6EEE5-ACDB-4F47-BF43-D3D6A9EEA628}"/>
              </a:ext>
            </a:extLst>
          </p:cNvPr>
          <p:cNvSpPr/>
          <p:nvPr/>
        </p:nvSpPr>
        <p:spPr>
          <a:xfrm>
            <a:off x="5200811" y="4540015"/>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46D22E-9BAD-476F-B543-ED929BC975E7}"/>
              </a:ext>
            </a:extLst>
          </p:cNvPr>
          <p:cNvSpPr/>
          <p:nvPr/>
        </p:nvSpPr>
        <p:spPr>
          <a:xfrm>
            <a:off x="4117772" y="376219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8D676D-5978-4E8C-B8D8-63A85569EA9C}"/>
              </a:ext>
            </a:extLst>
          </p:cNvPr>
          <p:cNvSpPr/>
          <p:nvPr/>
        </p:nvSpPr>
        <p:spPr>
          <a:xfrm>
            <a:off x="4720795" y="364233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566D5-6447-46E1-9F58-6AB8285E6EF3}"/>
              </a:ext>
            </a:extLst>
          </p:cNvPr>
          <p:cNvSpPr/>
          <p:nvPr/>
        </p:nvSpPr>
        <p:spPr>
          <a:xfrm>
            <a:off x="3266465" y="4150512"/>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3B33117-0F0A-4960-84F0-CA304793AEB9}"/>
              </a:ext>
            </a:extLst>
          </p:cNvPr>
          <p:cNvSpPr/>
          <p:nvPr/>
        </p:nvSpPr>
        <p:spPr>
          <a:xfrm>
            <a:off x="3915523" y="4019516"/>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C5DDA71-A7E2-409A-95C1-733F3C479BF0}"/>
              </a:ext>
            </a:extLst>
          </p:cNvPr>
          <p:cNvSpPr/>
          <p:nvPr/>
        </p:nvSpPr>
        <p:spPr>
          <a:xfrm>
            <a:off x="5118376" y="4093758"/>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FF0B4D-BA33-45A5-B943-A93D6B40332E}"/>
              </a:ext>
            </a:extLst>
          </p:cNvPr>
          <p:cNvSpPr/>
          <p:nvPr/>
        </p:nvSpPr>
        <p:spPr>
          <a:xfrm>
            <a:off x="4035337" y="3315936"/>
            <a:ext cx="275637" cy="27563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7982063" y="3307957"/>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7498995" y="2630849"/>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7599366" y="3762191"/>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8504209" y="3311269"/>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7015993" y="2827865"/>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7909122" y="1958298"/>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7737185" y="3008839"/>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7495394" y="3351127"/>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8216966" y="2895845"/>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6852793" y="2303936"/>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7940399" y="2585352"/>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8198867" y="3694364"/>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7313527" y="2965683"/>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8754959" y="2903592"/>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7614755" y="2253144"/>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8207163" y="2261613"/>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6686973" y="2700779"/>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7232030" y="2357567"/>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8448140" y="2617058"/>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7341145" y="1929304"/>
            <a:ext cx="275637" cy="275637"/>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
        <p:nvSpPr>
          <p:cNvPr id="54" name="Cross 53">
            <a:extLst>
              <a:ext uri="{FF2B5EF4-FFF2-40B4-BE49-F238E27FC236}">
                <a16:creationId xmlns:a16="http://schemas.microsoft.com/office/drawing/2014/main" id="{DBCF956B-500F-4A6A-9835-D046B9B6359B}"/>
              </a:ext>
            </a:extLst>
          </p:cNvPr>
          <p:cNvSpPr/>
          <p:nvPr/>
        </p:nvSpPr>
        <p:spPr>
          <a:xfrm rot="2734294" flipH="1" flipV="1">
            <a:off x="4280328" y="4308673"/>
            <a:ext cx="301331" cy="295574"/>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54">
            <a:extLst>
              <a:ext uri="{FF2B5EF4-FFF2-40B4-BE49-F238E27FC236}">
                <a16:creationId xmlns:a16="http://schemas.microsoft.com/office/drawing/2014/main" id="{54F56C4C-0A49-4AD0-A4A3-3723BB534421}"/>
              </a:ext>
            </a:extLst>
          </p:cNvPr>
          <p:cNvSpPr/>
          <p:nvPr/>
        </p:nvSpPr>
        <p:spPr>
          <a:xfrm rot="2734294" flipH="1" flipV="1">
            <a:off x="7789733" y="2807380"/>
            <a:ext cx="301331" cy="295574"/>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Tree>
    <p:extLst>
      <p:ext uri="{BB962C8B-B14F-4D97-AF65-F5344CB8AC3E}">
        <p14:creationId xmlns:p14="http://schemas.microsoft.com/office/powerpoint/2010/main" val="9482487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037836-81B3-4F31-AB94-681E07449907}"/>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86648-08DA-48D5-8508-59750497AB5D}"/>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CFB627-F566-4AED-BF17-0C39EE6FF46F}"/>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7D6D40-9082-4C4F-90B0-7E02AAB38D42}"/>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1368BA-E87E-47ED-865F-9265FB381883}"/>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08D78-FC59-4989-B34E-93AED1F0F6D3}"/>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A6FF63-01A2-4613-9DF7-3A9B92A09B82}"/>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0F3670-A793-405C-9D12-ED9C0DFD346E}"/>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4BBE99-E265-4725-B880-8C8AC8B1702D}"/>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FD01FFF-DC6F-48E3-819A-B25041217A8A}"/>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A270A6-65F2-423F-A286-21C3601E1519}"/>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DFCC18-DBF6-4AAE-9E75-0E1B48B18D42}"/>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06E457-18D1-4982-A503-BF1DF71DD94E}"/>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6EEE5-ACDB-4F47-BF43-D3D6A9EEA628}"/>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46D22E-9BAD-476F-B543-ED929BC975E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8D676D-5978-4E8C-B8D8-63A85569EA9C}"/>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566D5-6447-46E1-9F58-6AB8285E6EF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3B33117-0F0A-4960-84F0-CA304793AEB9}"/>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C5DDA71-A7E2-409A-95C1-733F3C479BF0}"/>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FF0B4D-BA33-45A5-B943-A93D6B40332E}"/>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7982063" y="330795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7498995" y="263084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7599366" y="376219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8504209" y="33112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7015993" y="282786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7909122" y="195829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7737185" y="30088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7495394" y="335112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8216966" y="289584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6852793" y="2303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7940399" y="258535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8198867" y="36943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7313527" y="296568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8754959" y="29035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7614755" y="22531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8207163" y="226161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6686973" y="270077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7232030" y="235756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8448140" y="26170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7341145" y="192930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
        <p:nvSpPr>
          <p:cNvPr id="52" name="Cross 51">
            <a:extLst>
              <a:ext uri="{FF2B5EF4-FFF2-40B4-BE49-F238E27FC236}">
                <a16:creationId xmlns:a16="http://schemas.microsoft.com/office/drawing/2014/main" id="{7B0A9EB6-5D66-47FD-A619-8A476D93BFF1}"/>
              </a:ext>
            </a:extLst>
          </p:cNvPr>
          <p:cNvSpPr/>
          <p:nvPr/>
        </p:nvSpPr>
        <p:spPr>
          <a:xfrm rot="2734294" flipH="1" flipV="1">
            <a:off x="6897361" y="4460074"/>
            <a:ext cx="301331" cy="295574"/>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a:extLst>
              <a:ext uri="{FF2B5EF4-FFF2-40B4-BE49-F238E27FC236}">
                <a16:creationId xmlns:a16="http://schemas.microsoft.com/office/drawing/2014/main" id="{74FBFF1F-7DE4-4F48-9CA4-8DF1C4FDBD4A}"/>
              </a:ext>
            </a:extLst>
          </p:cNvPr>
          <p:cNvSpPr/>
          <p:nvPr/>
        </p:nvSpPr>
        <p:spPr>
          <a:xfrm rot="2734294" flipH="1" flipV="1">
            <a:off x="8107282" y="5341811"/>
            <a:ext cx="301331" cy="295574"/>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Tree>
    <p:extLst>
      <p:ext uri="{BB962C8B-B14F-4D97-AF65-F5344CB8AC3E}">
        <p14:creationId xmlns:p14="http://schemas.microsoft.com/office/powerpoint/2010/main" val="409736845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Supervised Learning</a:t>
            </a:r>
          </a:p>
        </p:txBody>
      </p:sp>
      <p:grpSp>
        <p:nvGrpSpPr>
          <p:cNvPr id="81" name="Group 80">
            <a:extLst>
              <a:ext uri="{FF2B5EF4-FFF2-40B4-BE49-F238E27FC236}">
                <a16:creationId xmlns:a16="http://schemas.microsoft.com/office/drawing/2014/main" id="{0828FDBF-9C37-4018-8959-0E3CA21D5402}"/>
              </a:ext>
            </a:extLst>
          </p:cNvPr>
          <p:cNvGrpSpPr/>
          <p:nvPr/>
        </p:nvGrpSpPr>
        <p:grpSpPr>
          <a:xfrm>
            <a:off x="2384414" y="1770206"/>
            <a:ext cx="7423171" cy="4289085"/>
            <a:chOff x="1447800" y="2185786"/>
            <a:chExt cx="6239933" cy="3605414"/>
          </a:xfrm>
        </p:grpSpPr>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1648205" y="2185786"/>
              <a:ext cx="14383" cy="360541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1447800" y="5543056"/>
              <a:ext cx="6239933"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3085930" y="450653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2F0401AA-3391-44A7-B56B-49FD987AA413}"/>
                </a:ext>
              </a:extLst>
            </p:cNvPr>
            <p:cNvSpPr/>
            <p:nvPr/>
          </p:nvSpPr>
          <p:spPr>
            <a:xfrm rot="2734294">
              <a:off x="5183578" y="258796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2797388" y="505529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2409016" y="482359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3420137" y="488600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2509732" y="423216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a:extLst>
                <a:ext uri="{FF2B5EF4-FFF2-40B4-BE49-F238E27FC236}">
                  <a16:creationId xmlns:a16="http://schemas.microsoft.com/office/drawing/2014/main" id="{DE19DD8C-13E9-4F07-87E6-61EFFAC9B14D}"/>
                </a:ext>
              </a:extLst>
            </p:cNvPr>
            <p:cNvSpPr/>
            <p:nvPr/>
          </p:nvSpPr>
          <p:spPr>
            <a:xfrm rot="2734294">
              <a:off x="5305582" y="305398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40">
              <a:extLst>
                <a:ext uri="{FF2B5EF4-FFF2-40B4-BE49-F238E27FC236}">
                  <a16:creationId xmlns:a16="http://schemas.microsoft.com/office/drawing/2014/main" id="{31991EB5-AB8E-4D00-930A-BD477756682B}"/>
                </a:ext>
              </a:extLst>
            </p:cNvPr>
            <p:cNvSpPr/>
            <p:nvPr/>
          </p:nvSpPr>
          <p:spPr>
            <a:xfrm rot="2734294">
              <a:off x="5028401" y="294247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ross 41">
              <a:extLst>
                <a:ext uri="{FF2B5EF4-FFF2-40B4-BE49-F238E27FC236}">
                  <a16:creationId xmlns:a16="http://schemas.microsoft.com/office/drawing/2014/main" id="{ADFBA470-9D71-4291-9F1B-6352770B2F4C}"/>
                </a:ext>
              </a:extLst>
            </p:cNvPr>
            <p:cNvSpPr/>
            <p:nvPr/>
          </p:nvSpPr>
          <p:spPr>
            <a:xfrm rot="2734294">
              <a:off x="6320155" y="25649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B0E3932C-48B5-40DD-8F6A-FA210DAD87A9}"/>
                </a:ext>
              </a:extLst>
            </p:cNvPr>
            <p:cNvSpPr/>
            <p:nvPr/>
          </p:nvSpPr>
          <p:spPr>
            <a:xfrm rot="2734294">
              <a:off x="5582592" y="230438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2996185" y="41653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2707643" y="47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2319271" y="4482392"/>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3330392" y="454480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2419987" y="38909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3385896" y="422446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3114327" y="489677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2804148" y="445168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3815269" y="45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2904864" y="386025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3411767" y="375949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2189254" y="418667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2734853" y="40765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3745974" y="413896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2835569" y="34851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CAE513E-D62E-4788-AB2E-1C5831A10545}"/>
                </a:ext>
              </a:extLst>
            </p:cNvPr>
            <p:cNvSpPr/>
            <p:nvPr/>
          </p:nvSpPr>
          <p:spPr>
            <a:xfrm rot="2734294">
              <a:off x="5497902" y="2640377"/>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BECD0BB6-44D6-4DFA-BD64-FE9E33B4BF38}"/>
                </a:ext>
              </a:extLst>
            </p:cNvPr>
            <p:cNvSpPr/>
            <p:nvPr/>
          </p:nvSpPr>
          <p:spPr>
            <a:xfrm rot="2734294">
              <a:off x="5555664" y="316806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C186202E-59DE-4DA2-887E-420370DFFB75}"/>
                </a:ext>
              </a:extLst>
            </p:cNvPr>
            <p:cNvSpPr/>
            <p:nvPr/>
          </p:nvSpPr>
          <p:spPr>
            <a:xfrm rot="2734294">
              <a:off x="5922897" y="317048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ross 67">
              <a:extLst>
                <a:ext uri="{FF2B5EF4-FFF2-40B4-BE49-F238E27FC236}">
                  <a16:creationId xmlns:a16="http://schemas.microsoft.com/office/drawing/2014/main" id="{46C6B755-4087-402F-9EA1-2246D7C2FEAC}"/>
                </a:ext>
              </a:extLst>
            </p:cNvPr>
            <p:cNvSpPr/>
            <p:nvPr/>
          </p:nvSpPr>
          <p:spPr>
            <a:xfrm rot="2734294">
              <a:off x="6511068" y="285632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4D7802B4-195C-4C6D-A228-94200A1202BE}"/>
                </a:ext>
              </a:extLst>
            </p:cNvPr>
            <p:cNvSpPr/>
            <p:nvPr/>
          </p:nvSpPr>
          <p:spPr>
            <a:xfrm rot="2734294">
              <a:off x="5824649" y="254791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ACEEE18B-3689-443D-926A-D666886DB3BD}"/>
                </a:ext>
              </a:extLst>
            </p:cNvPr>
            <p:cNvSpPr/>
            <p:nvPr/>
          </p:nvSpPr>
          <p:spPr>
            <a:xfrm rot="2734294">
              <a:off x="5735454" y="2879483"/>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5722D6A4-19C8-4D29-8A65-AE92145680D7}"/>
                </a:ext>
              </a:extLst>
            </p:cNvPr>
            <p:cNvSpPr/>
            <p:nvPr/>
          </p:nvSpPr>
          <p:spPr>
            <a:xfrm rot="2734294">
              <a:off x="5719353" y="348203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980ACC3E-4AD3-41C7-857B-40C65E4F41FC}"/>
                </a:ext>
              </a:extLst>
            </p:cNvPr>
            <p:cNvSpPr/>
            <p:nvPr/>
          </p:nvSpPr>
          <p:spPr>
            <a:xfrm rot="2734294">
              <a:off x="6141039" y="345139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443BA1E6-5446-44A2-9832-00E31EDC11E1}"/>
                </a:ext>
              </a:extLst>
            </p:cNvPr>
            <p:cNvSpPr/>
            <p:nvPr/>
          </p:nvSpPr>
          <p:spPr>
            <a:xfrm rot="2734294">
              <a:off x="6772950" y="309441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EFBD8906-68A5-4FD8-AEE8-FE876BB7A2EE}"/>
                </a:ext>
              </a:extLst>
            </p:cNvPr>
            <p:cNvSpPr/>
            <p:nvPr/>
          </p:nvSpPr>
          <p:spPr>
            <a:xfrm rot="2734294">
              <a:off x="6066706" y="230965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74">
              <a:extLst>
                <a:ext uri="{FF2B5EF4-FFF2-40B4-BE49-F238E27FC236}">
                  <a16:creationId xmlns:a16="http://schemas.microsoft.com/office/drawing/2014/main" id="{6327320B-830E-40D2-B584-8B89417C6259}"/>
                </a:ext>
              </a:extLst>
            </p:cNvPr>
            <p:cNvSpPr/>
            <p:nvPr/>
          </p:nvSpPr>
          <p:spPr>
            <a:xfrm rot="2734294">
              <a:off x="6092155" y="283904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F4818AB8-658F-4058-876E-356F4D6EFE87}"/>
                </a:ext>
              </a:extLst>
            </p:cNvPr>
            <p:cNvSpPr/>
            <p:nvPr/>
          </p:nvSpPr>
          <p:spPr>
            <a:xfrm rot="2734294">
              <a:off x="5797529" y="3836154"/>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7187B8A2-64A7-4579-B096-EF2076EA37CF}"/>
                </a:ext>
              </a:extLst>
            </p:cNvPr>
            <p:cNvSpPr/>
            <p:nvPr/>
          </p:nvSpPr>
          <p:spPr>
            <a:xfrm rot="2734294">
              <a:off x="6320211" y="37720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ross 77">
              <a:extLst>
                <a:ext uri="{FF2B5EF4-FFF2-40B4-BE49-F238E27FC236}">
                  <a16:creationId xmlns:a16="http://schemas.microsoft.com/office/drawing/2014/main" id="{F3599F85-C6D0-4D4A-A76F-94E8FA435866}"/>
                </a:ext>
              </a:extLst>
            </p:cNvPr>
            <p:cNvSpPr/>
            <p:nvPr/>
          </p:nvSpPr>
          <p:spPr>
            <a:xfrm rot="2734294">
              <a:off x="6574116" y="344898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B2BE9F69-5209-4A87-8C3C-1733A5BF1F95}"/>
                </a:ext>
              </a:extLst>
            </p:cNvPr>
            <p:cNvSpPr/>
            <p:nvPr/>
          </p:nvSpPr>
          <p:spPr>
            <a:xfrm rot="2734294">
              <a:off x="6320154" y="308905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Freeform: Shape 85">
            <a:extLst>
              <a:ext uri="{FF2B5EF4-FFF2-40B4-BE49-F238E27FC236}">
                <a16:creationId xmlns:a16="http://schemas.microsoft.com/office/drawing/2014/main" id="{E3EADFD4-C6AC-479D-A869-6B2F50B53282}"/>
              </a:ext>
            </a:extLst>
          </p:cNvPr>
          <p:cNvSpPr/>
          <p:nvPr/>
        </p:nvSpPr>
        <p:spPr>
          <a:xfrm>
            <a:off x="6491859" y="1677325"/>
            <a:ext cx="2995060" cy="2634319"/>
          </a:xfrm>
          <a:custGeom>
            <a:avLst/>
            <a:gdLst>
              <a:gd name="connsiteX0" fmla="*/ 23241 w 2995060"/>
              <a:gd name="connsiteY0" fmla="*/ 1408775 h 2634319"/>
              <a:gd name="connsiteX1" fmla="*/ 86741 w 2995060"/>
              <a:gd name="connsiteY1" fmla="*/ 468975 h 2634319"/>
              <a:gd name="connsiteX2" fmla="*/ 899541 w 2995060"/>
              <a:gd name="connsiteY2" fmla="*/ 24475 h 2634319"/>
              <a:gd name="connsiteX3" fmla="*/ 1737741 w 2995060"/>
              <a:gd name="connsiteY3" fmla="*/ 87975 h 2634319"/>
              <a:gd name="connsiteX4" fmla="*/ 2614041 w 2995060"/>
              <a:gd name="connsiteY4" fmla="*/ 341975 h 2634319"/>
              <a:gd name="connsiteX5" fmla="*/ 2995041 w 2995060"/>
              <a:gd name="connsiteY5" fmla="*/ 1383375 h 2634319"/>
              <a:gd name="connsiteX6" fmla="*/ 2601341 w 2995060"/>
              <a:gd name="connsiteY6" fmla="*/ 2018375 h 2634319"/>
              <a:gd name="connsiteX7" fmla="*/ 2258441 w 2995060"/>
              <a:gd name="connsiteY7" fmla="*/ 2526375 h 2634319"/>
              <a:gd name="connsiteX8" fmla="*/ 1521841 w 2995060"/>
              <a:gd name="connsiteY8" fmla="*/ 2602575 h 2634319"/>
              <a:gd name="connsiteX9" fmla="*/ 721741 w 2995060"/>
              <a:gd name="connsiteY9" fmla="*/ 2577175 h 2634319"/>
              <a:gd name="connsiteX10" fmla="*/ 391541 w 2995060"/>
              <a:gd name="connsiteY10" fmla="*/ 1967575 h 2634319"/>
              <a:gd name="connsiteX11" fmla="*/ 86741 w 2995060"/>
              <a:gd name="connsiteY11" fmla="*/ 1611975 h 2634319"/>
              <a:gd name="connsiteX12" fmla="*/ 23241 w 2995060"/>
              <a:gd name="connsiteY12" fmla="*/ 1408775 h 263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5060" h="2634319">
                <a:moveTo>
                  <a:pt x="23241" y="1408775"/>
                </a:moveTo>
                <a:cubicBezTo>
                  <a:pt x="23241" y="1218275"/>
                  <a:pt x="-59309" y="699692"/>
                  <a:pt x="86741" y="468975"/>
                </a:cubicBezTo>
                <a:cubicBezTo>
                  <a:pt x="232791" y="238258"/>
                  <a:pt x="624374" y="87975"/>
                  <a:pt x="899541" y="24475"/>
                </a:cubicBezTo>
                <a:cubicBezTo>
                  <a:pt x="1174708" y="-39025"/>
                  <a:pt x="1451991" y="35058"/>
                  <a:pt x="1737741" y="87975"/>
                </a:cubicBezTo>
                <a:cubicBezTo>
                  <a:pt x="2023491" y="140892"/>
                  <a:pt x="2404491" y="126075"/>
                  <a:pt x="2614041" y="341975"/>
                </a:cubicBezTo>
                <a:cubicBezTo>
                  <a:pt x="2823591" y="557875"/>
                  <a:pt x="2997158" y="1103975"/>
                  <a:pt x="2995041" y="1383375"/>
                </a:cubicBezTo>
                <a:cubicBezTo>
                  <a:pt x="2992924" y="1662775"/>
                  <a:pt x="2724108" y="1827875"/>
                  <a:pt x="2601341" y="2018375"/>
                </a:cubicBezTo>
                <a:cubicBezTo>
                  <a:pt x="2478574" y="2208875"/>
                  <a:pt x="2438358" y="2429008"/>
                  <a:pt x="2258441" y="2526375"/>
                </a:cubicBezTo>
                <a:cubicBezTo>
                  <a:pt x="2078524" y="2623742"/>
                  <a:pt x="1777958" y="2594108"/>
                  <a:pt x="1521841" y="2602575"/>
                </a:cubicBezTo>
                <a:cubicBezTo>
                  <a:pt x="1265724" y="2611042"/>
                  <a:pt x="910124" y="2683008"/>
                  <a:pt x="721741" y="2577175"/>
                </a:cubicBezTo>
                <a:cubicBezTo>
                  <a:pt x="533358" y="2471342"/>
                  <a:pt x="497374" y="2128442"/>
                  <a:pt x="391541" y="1967575"/>
                </a:cubicBezTo>
                <a:cubicBezTo>
                  <a:pt x="285708" y="1806708"/>
                  <a:pt x="146008" y="1705108"/>
                  <a:pt x="86741" y="1611975"/>
                </a:cubicBezTo>
                <a:cubicBezTo>
                  <a:pt x="27474" y="1518842"/>
                  <a:pt x="23241" y="1599275"/>
                  <a:pt x="23241" y="1408775"/>
                </a:cubicBezTo>
                <a:close/>
              </a:path>
            </a:pathLst>
          </a:custGeom>
          <a:noFill/>
          <a:ln w="1905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ar-EG"/>
          </a:p>
        </p:txBody>
      </p:sp>
      <p:sp>
        <p:nvSpPr>
          <p:cNvPr id="87" name="Freeform: Shape 86">
            <a:extLst>
              <a:ext uri="{FF2B5EF4-FFF2-40B4-BE49-F238E27FC236}">
                <a16:creationId xmlns:a16="http://schemas.microsoft.com/office/drawing/2014/main" id="{6C0E58D3-95A4-41CA-9211-19E016E5CB8E}"/>
              </a:ext>
            </a:extLst>
          </p:cNvPr>
          <p:cNvSpPr/>
          <p:nvPr/>
        </p:nvSpPr>
        <p:spPr>
          <a:xfrm>
            <a:off x="2999417" y="3067656"/>
            <a:ext cx="2614061" cy="2589618"/>
          </a:xfrm>
          <a:custGeom>
            <a:avLst/>
            <a:gdLst>
              <a:gd name="connsiteX0" fmla="*/ 472832 w 2614061"/>
              <a:gd name="connsiteY0" fmla="*/ 478733 h 2589618"/>
              <a:gd name="connsiteX1" fmla="*/ 1078313 w 2614061"/>
              <a:gd name="connsiteY1" fmla="*/ 21533 h 2589618"/>
              <a:gd name="connsiteX2" fmla="*/ 1572583 w 2614061"/>
              <a:gd name="connsiteY2" fmla="*/ 108030 h 2589618"/>
              <a:gd name="connsiteX3" fmla="*/ 1795005 w 2614061"/>
              <a:gd name="connsiteY3" fmla="*/ 404593 h 2589618"/>
              <a:gd name="connsiteX4" fmla="*/ 2128637 w 2614061"/>
              <a:gd name="connsiteY4" fmla="*/ 577587 h 2589618"/>
              <a:gd name="connsiteX5" fmla="*/ 2412842 w 2614061"/>
              <a:gd name="connsiteY5" fmla="*/ 849436 h 2589618"/>
              <a:gd name="connsiteX6" fmla="*/ 2511697 w 2614061"/>
              <a:gd name="connsiteY6" fmla="*/ 1121285 h 2589618"/>
              <a:gd name="connsiteX7" fmla="*/ 2610551 w 2614061"/>
              <a:gd name="connsiteY7" fmla="*/ 1430203 h 2589618"/>
              <a:gd name="connsiteX8" fmla="*/ 2573480 w 2614061"/>
              <a:gd name="connsiteY8" fmla="*/ 1788549 h 2589618"/>
              <a:gd name="connsiteX9" fmla="*/ 2400486 w 2614061"/>
              <a:gd name="connsiteY9" fmla="*/ 2035685 h 2589618"/>
              <a:gd name="connsiteX10" fmla="*/ 2140994 w 2614061"/>
              <a:gd name="connsiteY10" fmla="*/ 2258106 h 2589618"/>
              <a:gd name="connsiteX11" fmla="*/ 1720864 w 2614061"/>
              <a:gd name="connsiteY11" fmla="*/ 2431101 h 2589618"/>
              <a:gd name="connsiteX12" fmla="*/ 1300734 w 2614061"/>
              <a:gd name="connsiteY12" fmla="*/ 2554668 h 2589618"/>
              <a:gd name="connsiteX13" fmla="*/ 905318 w 2614061"/>
              <a:gd name="connsiteY13" fmla="*/ 2579382 h 2589618"/>
              <a:gd name="connsiteX14" fmla="*/ 608756 w 2614061"/>
              <a:gd name="connsiteY14" fmla="*/ 2406387 h 2589618"/>
              <a:gd name="connsiteX15" fmla="*/ 398691 w 2614061"/>
              <a:gd name="connsiteY15" fmla="*/ 2134539 h 2589618"/>
              <a:gd name="connsiteX16" fmla="*/ 200983 w 2614061"/>
              <a:gd name="connsiteY16" fmla="*/ 1998614 h 2589618"/>
              <a:gd name="connsiteX17" fmla="*/ 40345 w 2614061"/>
              <a:gd name="connsiteY17" fmla="*/ 1664982 h 2589618"/>
              <a:gd name="connsiteX18" fmla="*/ 3275 w 2614061"/>
              <a:gd name="connsiteY18" fmla="*/ 1232495 h 2589618"/>
              <a:gd name="connsiteX19" fmla="*/ 102129 w 2614061"/>
              <a:gd name="connsiteY19" fmla="*/ 948290 h 2589618"/>
              <a:gd name="connsiteX20" fmla="*/ 287480 w 2614061"/>
              <a:gd name="connsiteY20" fmla="*/ 688798 h 2589618"/>
              <a:gd name="connsiteX21" fmla="*/ 398691 w 2614061"/>
              <a:gd name="connsiteY21" fmla="*/ 577587 h 2589618"/>
              <a:gd name="connsiteX22" fmla="*/ 472832 w 2614061"/>
              <a:gd name="connsiteY22" fmla="*/ 478733 h 25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061" h="2589618">
                <a:moveTo>
                  <a:pt x="472832" y="478733"/>
                </a:moveTo>
                <a:cubicBezTo>
                  <a:pt x="586102" y="386057"/>
                  <a:pt x="895021" y="83317"/>
                  <a:pt x="1078313" y="21533"/>
                </a:cubicBezTo>
                <a:cubicBezTo>
                  <a:pt x="1261605" y="-40251"/>
                  <a:pt x="1453134" y="44187"/>
                  <a:pt x="1572583" y="108030"/>
                </a:cubicBezTo>
                <a:cubicBezTo>
                  <a:pt x="1692032" y="171873"/>
                  <a:pt x="1702329" y="326334"/>
                  <a:pt x="1795005" y="404593"/>
                </a:cubicBezTo>
                <a:cubicBezTo>
                  <a:pt x="1887681" y="482852"/>
                  <a:pt x="2025664" y="503447"/>
                  <a:pt x="2128637" y="577587"/>
                </a:cubicBezTo>
                <a:cubicBezTo>
                  <a:pt x="2231610" y="651727"/>
                  <a:pt x="2348999" y="758820"/>
                  <a:pt x="2412842" y="849436"/>
                </a:cubicBezTo>
                <a:cubicBezTo>
                  <a:pt x="2476685" y="940052"/>
                  <a:pt x="2478746" y="1024491"/>
                  <a:pt x="2511697" y="1121285"/>
                </a:cubicBezTo>
                <a:cubicBezTo>
                  <a:pt x="2544648" y="1218079"/>
                  <a:pt x="2600254" y="1318992"/>
                  <a:pt x="2610551" y="1430203"/>
                </a:cubicBezTo>
                <a:cubicBezTo>
                  <a:pt x="2620848" y="1541414"/>
                  <a:pt x="2608491" y="1687635"/>
                  <a:pt x="2573480" y="1788549"/>
                </a:cubicBezTo>
                <a:cubicBezTo>
                  <a:pt x="2538469" y="1889463"/>
                  <a:pt x="2472567" y="1957426"/>
                  <a:pt x="2400486" y="2035685"/>
                </a:cubicBezTo>
                <a:cubicBezTo>
                  <a:pt x="2328405" y="2113945"/>
                  <a:pt x="2254264" y="2192203"/>
                  <a:pt x="2140994" y="2258106"/>
                </a:cubicBezTo>
                <a:cubicBezTo>
                  <a:pt x="2027724" y="2324009"/>
                  <a:pt x="1860907" y="2381674"/>
                  <a:pt x="1720864" y="2431101"/>
                </a:cubicBezTo>
                <a:cubicBezTo>
                  <a:pt x="1580821" y="2480528"/>
                  <a:pt x="1436658" y="2529955"/>
                  <a:pt x="1300734" y="2554668"/>
                </a:cubicBezTo>
                <a:cubicBezTo>
                  <a:pt x="1164810" y="2579381"/>
                  <a:pt x="1020648" y="2604095"/>
                  <a:pt x="905318" y="2579382"/>
                </a:cubicBezTo>
                <a:cubicBezTo>
                  <a:pt x="789988" y="2554669"/>
                  <a:pt x="693194" y="2480527"/>
                  <a:pt x="608756" y="2406387"/>
                </a:cubicBezTo>
                <a:cubicBezTo>
                  <a:pt x="524318" y="2332247"/>
                  <a:pt x="466653" y="2202501"/>
                  <a:pt x="398691" y="2134539"/>
                </a:cubicBezTo>
                <a:cubicBezTo>
                  <a:pt x="330729" y="2066577"/>
                  <a:pt x="260707" y="2076873"/>
                  <a:pt x="200983" y="1998614"/>
                </a:cubicBezTo>
                <a:cubicBezTo>
                  <a:pt x="141259" y="1920355"/>
                  <a:pt x="73296" y="1792669"/>
                  <a:pt x="40345" y="1664982"/>
                </a:cubicBezTo>
                <a:cubicBezTo>
                  <a:pt x="7394" y="1537296"/>
                  <a:pt x="-7022" y="1351944"/>
                  <a:pt x="3275" y="1232495"/>
                </a:cubicBezTo>
                <a:cubicBezTo>
                  <a:pt x="13572" y="1113046"/>
                  <a:pt x="54762" y="1038906"/>
                  <a:pt x="102129" y="948290"/>
                </a:cubicBezTo>
                <a:cubicBezTo>
                  <a:pt x="149496" y="857674"/>
                  <a:pt x="238053" y="750582"/>
                  <a:pt x="287480" y="688798"/>
                </a:cubicBezTo>
                <a:cubicBezTo>
                  <a:pt x="336907" y="627014"/>
                  <a:pt x="373977" y="608479"/>
                  <a:pt x="398691" y="577587"/>
                </a:cubicBezTo>
                <a:cubicBezTo>
                  <a:pt x="423405" y="546695"/>
                  <a:pt x="359562" y="571409"/>
                  <a:pt x="472832" y="478733"/>
                </a:cubicBezTo>
                <a:close/>
              </a:path>
            </a:pathLst>
          </a:cu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1CA01BD2-DDFE-419F-B752-B65AE667692B}"/>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88" name="TextBox 87">
                <a:extLst>
                  <a:ext uri="{FF2B5EF4-FFF2-40B4-BE49-F238E27FC236}">
                    <a16:creationId xmlns:a16="http://schemas.microsoft.com/office/drawing/2014/main" id="{1CA01BD2-DDFE-419F-B752-B65AE667692B}"/>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FD915597-4710-484A-88CE-BE0BA8704711}"/>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89" name="TextBox 88">
                <a:extLst>
                  <a:ext uri="{FF2B5EF4-FFF2-40B4-BE49-F238E27FC236}">
                    <a16:creationId xmlns:a16="http://schemas.microsoft.com/office/drawing/2014/main" id="{FD915597-4710-484A-88CE-BE0BA8704711}"/>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2687744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037836-81B3-4F31-AB94-681E07449907}"/>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86648-08DA-48D5-8508-59750497AB5D}"/>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CFB627-F566-4AED-BF17-0C39EE6FF46F}"/>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7D6D40-9082-4C4F-90B0-7E02AAB38D42}"/>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1368BA-E87E-47ED-865F-9265FB381883}"/>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08D78-FC59-4989-B34E-93AED1F0F6D3}"/>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A6FF63-01A2-4613-9DF7-3A9B92A09B82}"/>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0F3670-A793-405C-9D12-ED9C0DFD346E}"/>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4BBE99-E265-4725-B880-8C8AC8B1702D}"/>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FD01FFF-DC6F-48E3-819A-B25041217A8A}"/>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A270A6-65F2-423F-A286-21C3601E1519}"/>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DFCC18-DBF6-4AAE-9E75-0E1B48B18D42}"/>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06E457-18D1-4982-A503-BF1DF71DD94E}"/>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6EEE5-ACDB-4F47-BF43-D3D6A9EEA628}"/>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46D22E-9BAD-476F-B543-ED929BC975E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8D676D-5978-4E8C-B8D8-63A85569EA9C}"/>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566D5-6447-46E1-9F58-6AB8285E6EF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3B33117-0F0A-4960-84F0-CA304793AEB9}"/>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C5DDA71-A7E2-409A-95C1-733F3C479BF0}"/>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FF0B4D-BA33-45A5-B943-A93D6B40332E}"/>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7982063" y="330795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7498995" y="263084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7599366" y="376219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8504209" y="33112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7015993" y="282786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7909122" y="195829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7737185" y="30088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7495394" y="335112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8216966" y="289584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6852793" y="2303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7940399" y="258535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8198867" y="36943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7313527" y="296568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8754959" y="29035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7614755" y="22531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8207163" y="226161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6686973" y="270077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7232030" y="235756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8448140" y="26170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7341145" y="192930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
        <p:nvSpPr>
          <p:cNvPr id="52" name="Cross 51">
            <a:extLst>
              <a:ext uri="{FF2B5EF4-FFF2-40B4-BE49-F238E27FC236}">
                <a16:creationId xmlns:a16="http://schemas.microsoft.com/office/drawing/2014/main" id="{7B0A9EB6-5D66-47FD-A619-8A476D93BFF1}"/>
              </a:ext>
            </a:extLst>
          </p:cNvPr>
          <p:cNvSpPr/>
          <p:nvPr/>
        </p:nvSpPr>
        <p:spPr>
          <a:xfrm rot="2734294" flipH="1" flipV="1">
            <a:off x="6897361" y="4460074"/>
            <a:ext cx="301331" cy="295574"/>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a:extLst>
              <a:ext uri="{FF2B5EF4-FFF2-40B4-BE49-F238E27FC236}">
                <a16:creationId xmlns:a16="http://schemas.microsoft.com/office/drawing/2014/main" id="{74FBFF1F-7DE4-4F48-9CA4-8DF1C4FDBD4A}"/>
              </a:ext>
            </a:extLst>
          </p:cNvPr>
          <p:cNvSpPr/>
          <p:nvPr/>
        </p:nvSpPr>
        <p:spPr>
          <a:xfrm rot="2734294" flipH="1" flipV="1">
            <a:off x="8107282" y="5341811"/>
            <a:ext cx="301331" cy="295574"/>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56" name="Rectangle: Rounded Corners 55">
            <a:extLst>
              <a:ext uri="{FF2B5EF4-FFF2-40B4-BE49-F238E27FC236}">
                <a16:creationId xmlns:a16="http://schemas.microsoft.com/office/drawing/2014/main" id="{A0739A2F-ED2D-4C7B-88EF-795499ACDAAD}"/>
              </a:ext>
            </a:extLst>
          </p:cNvPr>
          <p:cNvSpPr/>
          <p:nvPr/>
        </p:nvSpPr>
        <p:spPr>
          <a:xfrm>
            <a:off x="9290485" y="4175266"/>
            <a:ext cx="2462425" cy="1075544"/>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200" b="1" dirty="0"/>
              <a:t>Eliminate this cluster</a:t>
            </a:r>
            <a:endParaRPr lang="ar-EG" sz="3200" b="1" dirty="0"/>
          </a:p>
        </p:txBody>
      </p:sp>
      <p:sp>
        <p:nvSpPr>
          <p:cNvPr id="57" name="Rectangle: Rounded Corners 56">
            <a:extLst>
              <a:ext uri="{FF2B5EF4-FFF2-40B4-BE49-F238E27FC236}">
                <a16:creationId xmlns:a16="http://schemas.microsoft.com/office/drawing/2014/main" id="{92C8AD20-D567-4060-B6AF-E89EEA293F1B}"/>
              </a:ext>
            </a:extLst>
          </p:cNvPr>
          <p:cNvSpPr/>
          <p:nvPr/>
        </p:nvSpPr>
        <p:spPr>
          <a:xfrm>
            <a:off x="7940399" y="5194886"/>
            <a:ext cx="625051" cy="50964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58" name="Connector: Curved 57">
            <a:extLst>
              <a:ext uri="{FF2B5EF4-FFF2-40B4-BE49-F238E27FC236}">
                <a16:creationId xmlns:a16="http://schemas.microsoft.com/office/drawing/2014/main" id="{3E7D211A-5531-4729-8708-940FC3641454}"/>
              </a:ext>
            </a:extLst>
          </p:cNvPr>
          <p:cNvCxnSpPr>
            <a:cxnSpLocks/>
            <a:stCxn id="57" idx="0"/>
            <a:endCxn id="56" idx="1"/>
          </p:cNvCxnSpPr>
          <p:nvPr/>
        </p:nvCxnSpPr>
        <p:spPr>
          <a:xfrm rot="5400000" flipH="1" flipV="1">
            <a:off x="8530781" y="4435182"/>
            <a:ext cx="481848" cy="1037560"/>
          </a:xfrm>
          <a:prstGeom prst="curved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1809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heel(1)">
                                      <p:cBhvr>
                                        <p:cTn id="7" dur="500"/>
                                        <p:tgtEl>
                                          <p:spTgt spid="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56">
                                            <p:bg/>
                                          </p:spTgt>
                                        </p:tgtEl>
                                        <p:attrNameLst>
                                          <p:attrName>style.visibility</p:attrName>
                                        </p:attrNameLst>
                                      </p:cBhvr>
                                      <p:to>
                                        <p:strVal val="visible"/>
                                      </p:to>
                                    </p:set>
                                    <p:animEffect transition="in" filter="wheel(1)">
                                      <p:cBhvr>
                                        <p:cTn id="15" dur="500"/>
                                        <p:tgtEl>
                                          <p:spTgt spid="56">
                                            <p:bg/>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6">
                                            <p:txEl>
                                              <p:pRg st="0" end="0"/>
                                            </p:txEl>
                                          </p:spTgt>
                                        </p:tgtEl>
                                        <p:attrNameLst>
                                          <p:attrName>style.visibility</p:attrName>
                                        </p:attrNameLst>
                                      </p:cBhvr>
                                      <p:to>
                                        <p:strVal val="visible"/>
                                      </p:to>
                                    </p:set>
                                    <p:animEffect transition="in" filter="fade">
                                      <p:cBhvr>
                                        <p:cTn id="19"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animBg="1"/>
      <p:bldP spid="5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6597619" y="2549824"/>
            <a:ext cx="11689" cy="293027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6434742" y="5278419"/>
            <a:ext cx="5071458"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037836-81B3-4F31-AB94-681E07449907}"/>
              </a:ext>
            </a:extLst>
          </p:cNvPr>
          <p:cNvSpPr/>
          <p:nvPr/>
        </p:nvSpPr>
        <p:spPr>
          <a:xfrm>
            <a:off x="7766119" y="443599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86648-08DA-48D5-8508-59750497AB5D}"/>
              </a:ext>
            </a:extLst>
          </p:cNvPr>
          <p:cNvSpPr/>
          <p:nvPr/>
        </p:nvSpPr>
        <p:spPr>
          <a:xfrm>
            <a:off x="7531609" y="488199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CFB627-F566-4AED-BF17-0C39EE6FF46F}"/>
              </a:ext>
            </a:extLst>
          </p:cNvPr>
          <p:cNvSpPr/>
          <p:nvPr/>
        </p:nvSpPr>
        <p:spPr>
          <a:xfrm>
            <a:off x="7215963" y="469368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7D6D40-9082-4C4F-90B0-7E02AAB38D42}"/>
              </a:ext>
            </a:extLst>
          </p:cNvPr>
          <p:cNvSpPr/>
          <p:nvPr/>
        </p:nvSpPr>
        <p:spPr>
          <a:xfrm>
            <a:off x="8037743" y="474440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1368BA-E87E-47ED-865F-9265FB381883}"/>
              </a:ext>
            </a:extLst>
          </p:cNvPr>
          <p:cNvSpPr/>
          <p:nvPr/>
        </p:nvSpPr>
        <p:spPr>
          <a:xfrm>
            <a:off x="7297819" y="421300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08D78-FC59-4989-B34E-93AED1F0F6D3}"/>
              </a:ext>
            </a:extLst>
          </p:cNvPr>
          <p:cNvSpPr/>
          <p:nvPr/>
        </p:nvSpPr>
        <p:spPr>
          <a:xfrm>
            <a:off x="7693180" y="415868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A6FF63-01A2-4613-9DF7-3A9B92A09B82}"/>
              </a:ext>
            </a:extLst>
          </p:cNvPr>
          <p:cNvSpPr/>
          <p:nvPr/>
        </p:nvSpPr>
        <p:spPr>
          <a:xfrm>
            <a:off x="7458670" y="460468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0F3670-A793-405C-9D12-ED9C0DFD346E}"/>
              </a:ext>
            </a:extLst>
          </p:cNvPr>
          <p:cNvSpPr/>
          <p:nvPr/>
        </p:nvSpPr>
        <p:spPr>
          <a:xfrm>
            <a:off x="7143023" y="441637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4BBE99-E265-4725-B880-8C8AC8B1702D}"/>
              </a:ext>
            </a:extLst>
          </p:cNvPr>
          <p:cNvSpPr/>
          <p:nvPr/>
        </p:nvSpPr>
        <p:spPr>
          <a:xfrm>
            <a:off x="7964804" y="446709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FD01FFF-DC6F-48E3-819A-B25041217A8A}"/>
              </a:ext>
            </a:extLst>
          </p:cNvPr>
          <p:cNvSpPr/>
          <p:nvPr/>
        </p:nvSpPr>
        <p:spPr>
          <a:xfrm>
            <a:off x="7224880" y="393569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A270A6-65F2-423F-A286-21C3601E1519}"/>
              </a:ext>
            </a:extLst>
          </p:cNvPr>
          <p:cNvSpPr/>
          <p:nvPr/>
        </p:nvSpPr>
        <p:spPr>
          <a:xfrm>
            <a:off x="8009915" y="420674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DFCC18-DBF6-4AAE-9E75-0E1B48B18D42}"/>
              </a:ext>
            </a:extLst>
          </p:cNvPr>
          <p:cNvSpPr/>
          <p:nvPr/>
        </p:nvSpPr>
        <p:spPr>
          <a:xfrm>
            <a:off x="7789199" y="4753161"/>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06E457-18D1-4982-A503-BF1DF71DD94E}"/>
              </a:ext>
            </a:extLst>
          </p:cNvPr>
          <p:cNvSpPr/>
          <p:nvPr/>
        </p:nvSpPr>
        <p:spPr>
          <a:xfrm>
            <a:off x="7537103" y="439141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6EEE5-ACDB-4F47-BF43-D3D6A9EEA628}"/>
              </a:ext>
            </a:extLst>
          </p:cNvPr>
          <p:cNvSpPr/>
          <p:nvPr/>
        </p:nvSpPr>
        <p:spPr>
          <a:xfrm>
            <a:off x="8358884" y="444213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46D22E-9BAD-476F-B543-ED929BC975E7}"/>
              </a:ext>
            </a:extLst>
          </p:cNvPr>
          <p:cNvSpPr/>
          <p:nvPr/>
        </p:nvSpPr>
        <p:spPr>
          <a:xfrm>
            <a:off x="7618960" y="391073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8D676D-5978-4E8C-B8D8-63A85569EA9C}"/>
              </a:ext>
            </a:extLst>
          </p:cNvPr>
          <p:cNvSpPr/>
          <p:nvPr/>
        </p:nvSpPr>
        <p:spPr>
          <a:xfrm>
            <a:off x="8030941" y="382884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566D5-6447-46E1-9F58-6AB8285E6EF3}"/>
              </a:ext>
            </a:extLst>
          </p:cNvPr>
          <p:cNvSpPr/>
          <p:nvPr/>
        </p:nvSpPr>
        <p:spPr>
          <a:xfrm>
            <a:off x="7037353" y="417603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3B33117-0F0A-4960-84F0-CA304793AEB9}"/>
              </a:ext>
            </a:extLst>
          </p:cNvPr>
          <p:cNvSpPr/>
          <p:nvPr/>
        </p:nvSpPr>
        <p:spPr>
          <a:xfrm>
            <a:off x="7480785" y="408653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C5DDA71-A7E2-409A-95C1-733F3C479BF0}"/>
              </a:ext>
            </a:extLst>
          </p:cNvPr>
          <p:cNvSpPr/>
          <p:nvPr/>
        </p:nvSpPr>
        <p:spPr>
          <a:xfrm>
            <a:off x="8302565" y="413725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FF0B4D-BA33-45A5-B943-A93D6B40332E}"/>
              </a:ext>
            </a:extLst>
          </p:cNvPr>
          <p:cNvSpPr/>
          <p:nvPr/>
        </p:nvSpPr>
        <p:spPr>
          <a:xfrm>
            <a:off x="7562641" y="360585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10259016" y="360040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9928988" y="313780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9997560" y="391073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10615743" y="360266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9599004" y="327240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10209183" y="267832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10091717" y="339604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9926527" y="362989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10419500" y="331885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9487507" y="291446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10230552" y="310672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10407135" y="386439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9802277" y="336656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10787053" y="332414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10008074" y="287976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10412803" y="288554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9374220" y="318558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9746599" y="295110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10577437" y="312838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9821145" y="265851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11157764" y="5311879"/>
                <a:ext cx="348436"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11157764" y="5311879"/>
                <a:ext cx="348436" cy="336434"/>
              </a:xfrm>
              <a:prstGeom prst="rect">
                <a:avLst/>
              </a:prstGeom>
              <a:blipFill>
                <a:blip r:embed="rId4"/>
                <a:stretch>
                  <a:fillRect r="-1724" b="-42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6109483" y="2490301"/>
                <a:ext cx="358293"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6109483" y="2490301"/>
                <a:ext cx="358293" cy="336434"/>
              </a:xfrm>
              <a:prstGeom prst="rect">
                <a:avLst/>
              </a:prstGeom>
              <a:blipFill>
                <a:blip r:embed="rId5"/>
                <a:stretch>
                  <a:fillRect r="-3390" b="-43636"/>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7619A7B-D446-4DFB-9B3B-433981A4EB86}"/>
                  </a:ext>
                </a:extLst>
              </p:cNvPr>
              <p:cNvSpPr txBox="1"/>
              <p:nvPr/>
            </p:nvSpPr>
            <p:spPr>
              <a:xfrm>
                <a:off x="456895" y="2413075"/>
                <a:ext cx="5616511" cy="2831544"/>
              </a:xfrm>
              <a:prstGeom prst="rect">
                <a:avLst/>
              </a:prstGeom>
              <a:noFill/>
            </p:spPr>
            <p:txBody>
              <a:bodyPr wrap="square">
                <a:spAutoFit/>
              </a:bodyPr>
              <a:lstStyle/>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Should have </a:t>
                </a:r>
                <a14:m>
                  <m:oMath xmlns:m="http://schemas.openxmlformats.org/officeDocument/2006/math">
                    <m:r>
                      <a:rPr lang="en-US" sz="2800" b="1" i="0" smtClean="0">
                        <a:solidFill>
                          <a:srgbClr val="D4D4D4"/>
                        </a:solidFill>
                        <a:latin typeface="Cambria Math" panose="02040503050406030204" pitchFamily="18" charset="0"/>
                      </a:rPr>
                      <m:t>𝟏</m:t>
                    </m:r>
                    <m:r>
                      <a:rPr lang="en-US" sz="2800" b="1" i="0"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𝑲</m:t>
                    </m:r>
                    <m:r>
                      <a:rPr lang="en-US" sz="2800" b="1" i="1"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𝒎</m:t>
                    </m:r>
                  </m:oMath>
                </a14:m>
                <a:r>
                  <a:rPr lang="en-US" sz="2800" b="1" dirty="0">
                    <a:solidFill>
                      <a:srgbClr val="D4D4D4"/>
                    </a:solidFill>
                    <a:latin typeface="Consolas" panose="020B0609020204030204" pitchFamily="49" charset="0"/>
                  </a:rPr>
                  <a:t>.</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Randomly pick </a:t>
                </a:r>
                <a14:m>
                  <m:oMath xmlns:m="http://schemas.openxmlformats.org/officeDocument/2006/math">
                    <m:r>
                      <a:rPr lang="en-US" sz="2800" b="1" i="1"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training examples.</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Set </a:t>
                </a:r>
                <a14:m>
                  <m:oMath xmlns:m="http://schemas.openxmlformats.org/officeDocument/2006/math">
                    <m:sSub>
                      <m:sSubPr>
                        <m:ctrlPr>
                          <a:rPr lang="en-US" sz="2800" b="1" i="1" smtClean="0">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0" smtClean="0">
                            <a:solidFill>
                              <a:srgbClr val="D4D4D4"/>
                            </a:solidFill>
                            <a:latin typeface="Cambria Math" panose="02040503050406030204" pitchFamily="18" charset="0"/>
                          </a:rPr>
                          <m:t>𝟏</m:t>
                        </m:r>
                      </m:sub>
                    </m:sSub>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1" smtClean="0">
                            <a:solidFill>
                              <a:srgbClr val="D4D4D4"/>
                            </a:solidFill>
                            <a:latin typeface="Cambria Math" panose="02040503050406030204" pitchFamily="18" charset="0"/>
                          </a:rPr>
                          <m:t>𝑲</m:t>
                        </m:r>
                      </m:sub>
                    </m:sSub>
                  </m:oMath>
                </a14:m>
                <a:r>
                  <a:rPr lang="en-US" sz="2800" b="1" dirty="0">
                    <a:solidFill>
                      <a:srgbClr val="D4D4D4"/>
                    </a:solidFill>
                    <a:latin typeface="Consolas" panose="020B0609020204030204" pitchFamily="49" charset="0"/>
                  </a:rPr>
                  <a:t> equal to these </a:t>
                </a:r>
                <a14:m>
                  <m:oMath xmlns:m="http://schemas.openxmlformats.org/officeDocument/2006/math">
                    <m:r>
                      <a:rPr lang="en-US" sz="2800" b="1" i="1">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examples.</a:t>
                </a:r>
              </a:p>
            </p:txBody>
          </p:sp>
        </mc:Choice>
        <mc:Fallback xmlns="">
          <p:sp>
            <p:nvSpPr>
              <p:cNvPr id="59" name="TextBox 58">
                <a:extLst>
                  <a:ext uri="{FF2B5EF4-FFF2-40B4-BE49-F238E27FC236}">
                    <a16:creationId xmlns:a16="http://schemas.microsoft.com/office/drawing/2014/main" id="{97619A7B-D446-4DFB-9B3B-433981A4EB86}"/>
                  </a:ext>
                </a:extLst>
              </p:cNvPr>
              <p:cNvSpPr txBox="1">
                <a:spLocks noRot="1" noChangeAspect="1" noMove="1" noResize="1" noEditPoints="1" noAdjustHandles="1" noChangeArrowheads="1" noChangeShapeType="1" noTextEdit="1"/>
              </p:cNvSpPr>
              <p:nvPr/>
            </p:nvSpPr>
            <p:spPr>
              <a:xfrm>
                <a:off x="456895" y="2413075"/>
                <a:ext cx="5616511" cy="2831544"/>
              </a:xfrm>
              <a:prstGeom prst="rect">
                <a:avLst/>
              </a:prstGeom>
              <a:blipFill>
                <a:blip r:embed="rId6"/>
                <a:stretch>
                  <a:fillRect l="-1954" t="-2371" b="-4095"/>
                </a:stretch>
              </a:blipFill>
            </p:spPr>
            <p:txBody>
              <a:bodyPr/>
              <a:lstStyle/>
              <a:p>
                <a:r>
                  <a:rPr lang="ar-EG">
                    <a:noFill/>
                  </a:rPr>
                  <a:t> </a:t>
                </a:r>
              </a:p>
            </p:txBody>
          </p:sp>
        </mc:Fallback>
      </mc:AlternateContent>
    </p:spTree>
    <p:extLst>
      <p:ext uri="{BB962C8B-B14F-4D97-AF65-F5344CB8AC3E}">
        <p14:creationId xmlns:p14="http://schemas.microsoft.com/office/powerpoint/2010/main" val="13050736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6597619" y="2549824"/>
            <a:ext cx="11689" cy="293027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6434742" y="5278419"/>
            <a:ext cx="5071458"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037836-81B3-4F31-AB94-681E07449907}"/>
              </a:ext>
            </a:extLst>
          </p:cNvPr>
          <p:cNvSpPr/>
          <p:nvPr/>
        </p:nvSpPr>
        <p:spPr>
          <a:xfrm>
            <a:off x="7766119" y="443599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86648-08DA-48D5-8508-59750497AB5D}"/>
              </a:ext>
            </a:extLst>
          </p:cNvPr>
          <p:cNvSpPr/>
          <p:nvPr/>
        </p:nvSpPr>
        <p:spPr>
          <a:xfrm>
            <a:off x="7531609" y="488199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CFB627-F566-4AED-BF17-0C39EE6FF46F}"/>
              </a:ext>
            </a:extLst>
          </p:cNvPr>
          <p:cNvSpPr/>
          <p:nvPr/>
        </p:nvSpPr>
        <p:spPr>
          <a:xfrm>
            <a:off x="7215963" y="469368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7D6D40-9082-4C4F-90B0-7E02AAB38D42}"/>
              </a:ext>
            </a:extLst>
          </p:cNvPr>
          <p:cNvSpPr/>
          <p:nvPr/>
        </p:nvSpPr>
        <p:spPr>
          <a:xfrm>
            <a:off x="8037743" y="474440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1368BA-E87E-47ED-865F-9265FB381883}"/>
              </a:ext>
            </a:extLst>
          </p:cNvPr>
          <p:cNvSpPr/>
          <p:nvPr/>
        </p:nvSpPr>
        <p:spPr>
          <a:xfrm>
            <a:off x="7297819" y="421300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08D78-FC59-4989-B34E-93AED1F0F6D3}"/>
              </a:ext>
            </a:extLst>
          </p:cNvPr>
          <p:cNvSpPr/>
          <p:nvPr/>
        </p:nvSpPr>
        <p:spPr>
          <a:xfrm>
            <a:off x="7693180" y="415868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A6FF63-01A2-4613-9DF7-3A9B92A09B82}"/>
              </a:ext>
            </a:extLst>
          </p:cNvPr>
          <p:cNvSpPr/>
          <p:nvPr/>
        </p:nvSpPr>
        <p:spPr>
          <a:xfrm>
            <a:off x="7458670" y="460468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0F3670-A793-405C-9D12-ED9C0DFD346E}"/>
              </a:ext>
            </a:extLst>
          </p:cNvPr>
          <p:cNvSpPr/>
          <p:nvPr/>
        </p:nvSpPr>
        <p:spPr>
          <a:xfrm>
            <a:off x="7143023" y="441637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4BBE99-E265-4725-B880-8C8AC8B1702D}"/>
              </a:ext>
            </a:extLst>
          </p:cNvPr>
          <p:cNvSpPr/>
          <p:nvPr/>
        </p:nvSpPr>
        <p:spPr>
          <a:xfrm>
            <a:off x="7964804" y="446709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FD01FFF-DC6F-48E3-819A-B25041217A8A}"/>
              </a:ext>
            </a:extLst>
          </p:cNvPr>
          <p:cNvSpPr/>
          <p:nvPr/>
        </p:nvSpPr>
        <p:spPr>
          <a:xfrm>
            <a:off x="7224880" y="393569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A270A6-65F2-423F-A286-21C3601E1519}"/>
              </a:ext>
            </a:extLst>
          </p:cNvPr>
          <p:cNvSpPr/>
          <p:nvPr/>
        </p:nvSpPr>
        <p:spPr>
          <a:xfrm>
            <a:off x="8009915" y="420674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DFCC18-DBF6-4AAE-9E75-0E1B48B18D42}"/>
              </a:ext>
            </a:extLst>
          </p:cNvPr>
          <p:cNvSpPr/>
          <p:nvPr/>
        </p:nvSpPr>
        <p:spPr>
          <a:xfrm>
            <a:off x="7789199" y="4753161"/>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06E457-18D1-4982-A503-BF1DF71DD94E}"/>
              </a:ext>
            </a:extLst>
          </p:cNvPr>
          <p:cNvSpPr/>
          <p:nvPr/>
        </p:nvSpPr>
        <p:spPr>
          <a:xfrm>
            <a:off x="7537103" y="439141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6EEE5-ACDB-4F47-BF43-D3D6A9EEA628}"/>
              </a:ext>
            </a:extLst>
          </p:cNvPr>
          <p:cNvSpPr/>
          <p:nvPr/>
        </p:nvSpPr>
        <p:spPr>
          <a:xfrm>
            <a:off x="8358884" y="444213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46D22E-9BAD-476F-B543-ED929BC975E7}"/>
              </a:ext>
            </a:extLst>
          </p:cNvPr>
          <p:cNvSpPr/>
          <p:nvPr/>
        </p:nvSpPr>
        <p:spPr>
          <a:xfrm>
            <a:off x="7618960" y="391073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8D676D-5978-4E8C-B8D8-63A85569EA9C}"/>
              </a:ext>
            </a:extLst>
          </p:cNvPr>
          <p:cNvSpPr/>
          <p:nvPr/>
        </p:nvSpPr>
        <p:spPr>
          <a:xfrm>
            <a:off x="8030941" y="382884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566D5-6447-46E1-9F58-6AB8285E6EF3}"/>
              </a:ext>
            </a:extLst>
          </p:cNvPr>
          <p:cNvSpPr/>
          <p:nvPr/>
        </p:nvSpPr>
        <p:spPr>
          <a:xfrm>
            <a:off x="7037353" y="417603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3B33117-0F0A-4960-84F0-CA304793AEB9}"/>
              </a:ext>
            </a:extLst>
          </p:cNvPr>
          <p:cNvSpPr/>
          <p:nvPr/>
        </p:nvSpPr>
        <p:spPr>
          <a:xfrm>
            <a:off x="7480785" y="408653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C5DDA71-A7E2-409A-95C1-733F3C479BF0}"/>
              </a:ext>
            </a:extLst>
          </p:cNvPr>
          <p:cNvSpPr/>
          <p:nvPr/>
        </p:nvSpPr>
        <p:spPr>
          <a:xfrm>
            <a:off x="8302565" y="413725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FF0B4D-BA33-45A5-B943-A93D6B40332E}"/>
              </a:ext>
            </a:extLst>
          </p:cNvPr>
          <p:cNvSpPr/>
          <p:nvPr/>
        </p:nvSpPr>
        <p:spPr>
          <a:xfrm>
            <a:off x="7562641" y="360585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10259016" y="360040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9928988" y="313780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9997560" y="391073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10615743" y="360266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9599004" y="327240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10209183" y="267832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10091717" y="339604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9926527" y="362989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10419500" y="331885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9487507" y="291446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10230552" y="310672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10407135" y="386439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9802277" y="336656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10787053" y="332414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10008074" y="287976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10412803" y="288554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9374220" y="318558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9746599" y="295110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10577437" y="312838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9821145" y="265851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11157764" y="5311879"/>
                <a:ext cx="348436"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11157764" y="5311879"/>
                <a:ext cx="348436" cy="336434"/>
              </a:xfrm>
              <a:prstGeom prst="rect">
                <a:avLst/>
              </a:prstGeom>
              <a:blipFill>
                <a:blip r:embed="rId4"/>
                <a:stretch>
                  <a:fillRect r="-1724" b="-42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6109483" y="2490301"/>
                <a:ext cx="358293"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6109483" y="2490301"/>
                <a:ext cx="358293" cy="336434"/>
              </a:xfrm>
              <a:prstGeom prst="rect">
                <a:avLst/>
              </a:prstGeom>
              <a:blipFill>
                <a:blip r:embed="rId5"/>
                <a:stretch>
                  <a:fillRect r="-3390" b="-43636"/>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7619A7B-D446-4DFB-9B3B-433981A4EB86}"/>
                  </a:ext>
                </a:extLst>
              </p:cNvPr>
              <p:cNvSpPr txBox="1"/>
              <p:nvPr/>
            </p:nvSpPr>
            <p:spPr>
              <a:xfrm>
                <a:off x="456895" y="2413075"/>
                <a:ext cx="5616511" cy="2831544"/>
              </a:xfrm>
              <a:prstGeom prst="rect">
                <a:avLst/>
              </a:prstGeom>
              <a:noFill/>
            </p:spPr>
            <p:txBody>
              <a:bodyPr wrap="square">
                <a:spAutoFit/>
              </a:bodyPr>
              <a:lstStyle/>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Should have </a:t>
                </a:r>
                <a14:m>
                  <m:oMath xmlns:m="http://schemas.openxmlformats.org/officeDocument/2006/math">
                    <m:r>
                      <a:rPr lang="en-US" sz="2800" b="1" i="0" smtClean="0">
                        <a:solidFill>
                          <a:srgbClr val="D4D4D4"/>
                        </a:solidFill>
                        <a:latin typeface="Cambria Math" panose="02040503050406030204" pitchFamily="18" charset="0"/>
                      </a:rPr>
                      <m:t>𝟏</m:t>
                    </m:r>
                    <m:r>
                      <a:rPr lang="en-US" sz="2800" b="1" i="0"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𝑲</m:t>
                    </m:r>
                    <m:r>
                      <a:rPr lang="en-US" sz="2800" b="1" i="1"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𝒎</m:t>
                    </m:r>
                  </m:oMath>
                </a14:m>
                <a:r>
                  <a:rPr lang="en-US" sz="2800" b="1" dirty="0">
                    <a:solidFill>
                      <a:srgbClr val="D4D4D4"/>
                    </a:solidFill>
                    <a:latin typeface="Consolas" panose="020B0609020204030204" pitchFamily="49" charset="0"/>
                  </a:rPr>
                  <a:t>.</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Randomly pick </a:t>
                </a:r>
                <a14:m>
                  <m:oMath xmlns:m="http://schemas.openxmlformats.org/officeDocument/2006/math">
                    <m:r>
                      <a:rPr lang="en-US" sz="2800" b="1" i="1"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training examples.</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Set </a:t>
                </a:r>
                <a14:m>
                  <m:oMath xmlns:m="http://schemas.openxmlformats.org/officeDocument/2006/math">
                    <m:sSub>
                      <m:sSubPr>
                        <m:ctrlPr>
                          <a:rPr lang="en-US" sz="2800" b="1" i="1" smtClean="0">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0" smtClean="0">
                            <a:solidFill>
                              <a:srgbClr val="D4D4D4"/>
                            </a:solidFill>
                            <a:latin typeface="Cambria Math" panose="02040503050406030204" pitchFamily="18" charset="0"/>
                          </a:rPr>
                          <m:t>𝟏</m:t>
                        </m:r>
                      </m:sub>
                    </m:sSub>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1" smtClean="0">
                            <a:solidFill>
                              <a:srgbClr val="D4D4D4"/>
                            </a:solidFill>
                            <a:latin typeface="Cambria Math" panose="02040503050406030204" pitchFamily="18" charset="0"/>
                          </a:rPr>
                          <m:t>𝑲</m:t>
                        </m:r>
                      </m:sub>
                    </m:sSub>
                  </m:oMath>
                </a14:m>
                <a:r>
                  <a:rPr lang="en-US" sz="2800" b="1" dirty="0">
                    <a:solidFill>
                      <a:srgbClr val="D4D4D4"/>
                    </a:solidFill>
                    <a:latin typeface="Consolas" panose="020B0609020204030204" pitchFamily="49" charset="0"/>
                  </a:rPr>
                  <a:t> equal to these </a:t>
                </a:r>
                <a14:m>
                  <m:oMath xmlns:m="http://schemas.openxmlformats.org/officeDocument/2006/math">
                    <m:r>
                      <a:rPr lang="en-US" sz="2800" b="1" i="1">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examples.</a:t>
                </a:r>
              </a:p>
            </p:txBody>
          </p:sp>
        </mc:Choice>
        <mc:Fallback xmlns="">
          <p:sp>
            <p:nvSpPr>
              <p:cNvPr id="59" name="TextBox 58">
                <a:extLst>
                  <a:ext uri="{FF2B5EF4-FFF2-40B4-BE49-F238E27FC236}">
                    <a16:creationId xmlns:a16="http://schemas.microsoft.com/office/drawing/2014/main" id="{97619A7B-D446-4DFB-9B3B-433981A4EB86}"/>
                  </a:ext>
                </a:extLst>
              </p:cNvPr>
              <p:cNvSpPr txBox="1">
                <a:spLocks noRot="1" noChangeAspect="1" noMove="1" noResize="1" noEditPoints="1" noAdjustHandles="1" noChangeArrowheads="1" noChangeShapeType="1" noTextEdit="1"/>
              </p:cNvSpPr>
              <p:nvPr/>
            </p:nvSpPr>
            <p:spPr>
              <a:xfrm>
                <a:off x="456895" y="2413075"/>
                <a:ext cx="5616511" cy="2831544"/>
              </a:xfrm>
              <a:prstGeom prst="rect">
                <a:avLst/>
              </a:prstGeom>
              <a:blipFill>
                <a:blip r:embed="rId6"/>
                <a:stretch>
                  <a:fillRect l="-1954" t="-2371" b="-4095"/>
                </a:stretch>
              </a:blipFill>
            </p:spPr>
            <p:txBody>
              <a:bodyPr/>
              <a:lstStyle/>
              <a:p>
                <a:r>
                  <a:rPr lang="ar-EG">
                    <a:noFill/>
                  </a:rPr>
                  <a:t> </a:t>
                </a:r>
              </a:p>
            </p:txBody>
          </p:sp>
        </mc:Fallback>
      </mc:AlternateContent>
      <p:sp>
        <p:nvSpPr>
          <p:cNvPr id="52" name="Cross 51">
            <a:extLst>
              <a:ext uri="{FF2B5EF4-FFF2-40B4-BE49-F238E27FC236}">
                <a16:creationId xmlns:a16="http://schemas.microsoft.com/office/drawing/2014/main" id="{56C0DDA7-B763-472D-B87B-845ABD209CA3}"/>
              </a:ext>
            </a:extLst>
          </p:cNvPr>
          <p:cNvSpPr/>
          <p:nvPr/>
        </p:nvSpPr>
        <p:spPr>
          <a:xfrm rot="2734294" flipH="1" flipV="1">
            <a:off x="7158844" y="4425217"/>
            <a:ext cx="173946" cy="170623"/>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a:extLst>
              <a:ext uri="{FF2B5EF4-FFF2-40B4-BE49-F238E27FC236}">
                <a16:creationId xmlns:a16="http://schemas.microsoft.com/office/drawing/2014/main" id="{A8D6D2E9-BF41-4F3F-84A1-CA37CB8A428F}"/>
              </a:ext>
            </a:extLst>
          </p:cNvPr>
          <p:cNvSpPr/>
          <p:nvPr/>
        </p:nvSpPr>
        <p:spPr>
          <a:xfrm rot="2734294" flipH="1" flipV="1">
            <a:off x="7571936" y="3616335"/>
            <a:ext cx="173946" cy="170623"/>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Tree>
    <p:extLst>
      <p:ext uri="{BB962C8B-B14F-4D97-AF65-F5344CB8AC3E}">
        <p14:creationId xmlns:p14="http://schemas.microsoft.com/office/powerpoint/2010/main" val="323357253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6597619" y="2549824"/>
            <a:ext cx="11689" cy="293027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6434742" y="5278419"/>
            <a:ext cx="5071458"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D037836-81B3-4F31-AB94-681E07449907}"/>
              </a:ext>
            </a:extLst>
          </p:cNvPr>
          <p:cNvSpPr/>
          <p:nvPr/>
        </p:nvSpPr>
        <p:spPr>
          <a:xfrm>
            <a:off x="7766119" y="443599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986648-08DA-48D5-8508-59750497AB5D}"/>
              </a:ext>
            </a:extLst>
          </p:cNvPr>
          <p:cNvSpPr/>
          <p:nvPr/>
        </p:nvSpPr>
        <p:spPr>
          <a:xfrm>
            <a:off x="7531609" y="488199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CFB627-F566-4AED-BF17-0C39EE6FF46F}"/>
              </a:ext>
            </a:extLst>
          </p:cNvPr>
          <p:cNvSpPr/>
          <p:nvPr/>
        </p:nvSpPr>
        <p:spPr>
          <a:xfrm>
            <a:off x="7215963" y="469368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C7D6D40-9082-4C4F-90B0-7E02AAB38D42}"/>
              </a:ext>
            </a:extLst>
          </p:cNvPr>
          <p:cNvSpPr/>
          <p:nvPr/>
        </p:nvSpPr>
        <p:spPr>
          <a:xfrm>
            <a:off x="8037743" y="474440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1368BA-E87E-47ED-865F-9265FB381883}"/>
              </a:ext>
            </a:extLst>
          </p:cNvPr>
          <p:cNvSpPr/>
          <p:nvPr/>
        </p:nvSpPr>
        <p:spPr>
          <a:xfrm>
            <a:off x="7297819" y="421300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7708D78-FC59-4989-B34E-93AED1F0F6D3}"/>
              </a:ext>
            </a:extLst>
          </p:cNvPr>
          <p:cNvSpPr/>
          <p:nvPr/>
        </p:nvSpPr>
        <p:spPr>
          <a:xfrm>
            <a:off x="7693180" y="415868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EA6FF63-01A2-4613-9DF7-3A9B92A09B82}"/>
              </a:ext>
            </a:extLst>
          </p:cNvPr>
          <p:cNvSpPr/>
          <p:nvPr/>
        </p:nvSpPr>
        <p:spPr>
          <a:xfrm>
            <a:off x="7458670" y="460468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0F3670-A793-405C-9D12-ED9C0DFD346E}"/>
              </a:ext>
            </a:extLst>
          </p:cNvPr>
          <p:cNvSpPr/>
          <p:nvPr/>
        </p:nvSpPr>
        <p:spPr>
          <a:xfrm>
            <a:off x="7143023" y="441637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B4BBE99-E265-4725-B880-8C8AC8B1702D}"/>
              </a:ext>
            </a:extLst>
          </p:cNvPr>
          <p:cNvSpPr/>
          <p:nvPr/>
        </p:nvSpPr>
        <p:spPr>
          <a:xfrm>
            <a:off x="7964804" y="446709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FD01FFF-DC6F-48E3-819A-B25041217A8A}"/>
              </a:ext>
            </a:extLst>
          </p:cNvPr>
          <p:cNvSpPr/>
          <p:nvPr/>
        </p:nvSpPr>
        <p:spPr>
          <a:xfrm>
            <a:off x="7224880" y="393569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2A270A6-65F2-423F-A286-21C3601E1519}"/>
              </a:ext>
            </a:extLst>
          </p:cNvPr>
          <p:cNvSpPr/>
          <p:nvPr/>
        </p:nvSpPr>
        <p:spPr>
          <a:xfrm>
            <a:off x="8009915" y="420674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DFCC18-DBF6-4AAE-9E75-0E1B48B18D42}"/>
              </a:ext>
            </a:extLst>
          </p:cNvPr>
          <p:cNvSpPr/>
          <p:nvPr/>
        </p:nvSpPr>
        <p:spPr>
          <a:xfrm>
            <a:off x="7789199" y="4753161"/>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06E457-18D1-4982-A503-BF1DF71DD94E}"/>
              </a:ext>
            </a:extLst>
          </p:cNvPr>
          <p:cNvSpPr/>
          <p:nvPr/>
        </p:nvSpPr>
        <p:spPr>
          <a:xfrm>
            <a:off x="7537103" y="439141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F6EEE5-ACDB-4F47-BF43-D3D6A9EEA628}"/>
              </a:ext>
            </a:extLst>
          </p:cNvPr>
          <p:cNvSpPr/>
          <p:nvPr/>
        </p:nvSpPr>
        <p:spPr>
          <a:xfrm>
            <a:off x="8358884" y="444213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546D22E-9BAD-476F-B543-ED929BC975E7}"/>
              </a:ext>
            </a:extLst>
          </p:cNvPr>
          <p:cNvSpPr/>
          <p:nvPr/>
        </p:nvSpPr>
        <p:spPr>
          <a:xfrm>
            <a:off x="7618960" y="391073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8D676D-5978-4E8C-B8D8-63A85569EA9C}"/>
              </a:ext>
            </a:extLst>
          </p:cNvPr>
          <p:cNvSpPr/>
          <p:nvPr/>
        </p:nvSpPr>
        <p:spPr>
          <a:xfrm>
            <a:off x="8030941" y="382884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6566D5-6447-46E1-9F58-6AB8285E6EF3}"/>
              </a:ext>
            </a:extLst>
          </p:cNvPr>
          <p:cNvSpPr/>
          <p:nvPr/>
        </p:nvSpPr>
        <p:spPr>
          <a:xfrm>
            <a:off x="7037353" y="417603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3B33117-0F0A-4960-84F0-CA304793AEB9}"/>
              </a:ext>
            </a:extLst>
          </p:cNvPr>
          <p:cNvSpPr/>
          <p:nvPr/>
        </p:nvSpPr>
        <p:spPr>
          <a:xfrm>
            <a:off x="7480785" y="408653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C5DDA71-A7E2-409A-95C1-733F3C479BF0}"/>
              </a:ext>
            </a:extLst>
          </p:cNvPr>
          <p:cNvSpPr/>
          <p:nvPr/>
        </p:nvSpPr>
        <p:spPr>
          <a:xfrm>
            <a:off x="8302565" y="413725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8FF0B4D-BA33-45A5-B943-A93D6B40332E}"/>
              </a:ext>
            </a:extLst>
          </p:cNvPr>
          <p:cNvSpPr/>
          <p:nvPr/>
        </p:nvSpPr>
        <p:spPr>
          <a:xfrm>
            <a:off x="7562641" y="360585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10259016" y="360040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9928988" y="313780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9997560" y="391073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10615743" y="360266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9599004" y="327240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10209183" y="267832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10091717" y="339604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9926527" y="362989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10419500" y="3318852"/>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9487507" y="291446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10230552" y="3106726"/>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10407135" y="386439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9802277" y="336656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10787053" y="332414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10008074" y="2879763"/>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10412803" y="2885549"/>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9374220" y="3185585"/>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9746599" y="2951104"/>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10577437" y="3128387"/>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9821145" y="2658518"/>
            <a:ext cx="188313" cy="188313"/>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11157764" y="5311879"/>
                <a:ext cx="348436"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11157764" y="5311879"/>
                <a:ext cx="348436" cy="336434"/>
              </a:xfrm>
              <a:prstGeom prst="rect">
                <a:avLst/>
              </a:prstGeom>
              <a:blipFill>
                <a:blip r:embed="rId4"/>
                <a:stretch>
                  <a:fillRect r="-1724" b="-42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6109483" y="2490301"/>
                <a:ext cx="358293"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6109483" y="2490301"/>
                <a:ext cx="358293" cy="336434"/>
              </a:xfrm>
              <a:prstGeom prst="rect">
                <a:avLst/>
              </a:prstGeom>
              <a:blipFill>
                <a:blip r:embed="rId5"/>
                <a:stretch>
                  <a:fillRect r="-3390" b="-43636"/>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7619A7B-D446-4DFB-9B3B-433981A4EB86}"/>
                  </a:ext>
                </a:extLst>
              </p:cNvPr>
              <p:cNvSpPr txBox="1"/>
              <p:nvPr/>
            </p:nvSpPr>
            <p:spPr>
              <a:xfrm>
                <a:off x="456895" y="2413075"/>
                <a:ext cx="5616511" cy="2831544"/>
              </a:xfrm>
              <a:prstGeom prst="rect">
                <a:avLst/>
              </a:prstGeom>
              <a:noFill/>
            </p:spPr>
            <p:txBody>
              <a:bodyPr wrap="square">
                <a:spAutoFit/>
              </a:bodyPr>
              <a:lstStyle/>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Should have </a:t>
                </a:r>
                <a14:m>
                  <m:oMath xmlns:m="http://schemas.openxmlformats.org/officeDocument/2006/math">
                    <m:r>
                      <a:rPr lang="en-US" sz="2800" b="1" i="0" smtClean="0">
                        <a:solidFill>
                          <a:srgbClr val="D4D4D4"/>
                        </a:solidFill>
                        <a:latin typeface="Cambria Math" panose="02040503050406030204" pitchFamily="18" charset="0"/>
                      </a:rPr>
                      <m:t>𝟏</m:t>
                    </m:r>
                    <m:r>
                      <a:rPr lang="en-US" sz="2800" b="1" i="0"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𝑲</m:t>
                    </m:r>
                    <m:r>
                      <a:rPr lang="en-US" sz="2800" b="1" i="1"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𝒎</m:t>
                    </m:r>
                  </m:oMath>
                </a14:m>
                <a:r>
                  <a:rPr lang="en-US" sz="2800" b="1" dirty="0">
                    <a:solidFill>
                      <a:srgbClr val="D4D4D4"/>
                    </a:solidFill>
                    <a:latin typeface="Consolas" panose="020B0609020204030204" pitchFamily="49" charset="0"/>
                  </a:rPr>
                  <a:t>.</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Randomly pick </a:t>
                </a:r>
                <a14:m>
                  <m:oMath xmlns:m="http://schemas.openxmlformats.org/officeDocument/2006/math">
                    <m:r>
                      <a:rPr lang="en-US" sz="2800" b="1" i="1"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training examples.</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Set </a:t>
                </a:r>
                <a14:m>
                  <m:oMath xmlns:m="http://schemas.openxmlformats.org/officeDocument/2006/math">
                    <m:sSub>
                      <m:sSubPr>
                        <m:ctrlPr>
                          <a:rPr lang="en-US" sz="2800" b="1" i="1" smtClean="0">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0" smtClean="0">
                            <a:solidFill>
                              <a:srgbClr val="D4D4D4"/>
                            </a:solidFill>
                            <a:latin typeface="Cambria Math" panose="02040503050406030204" pitchFamily="18" charset="0"/>
                          </a:rPr>
                          <m:t>𝟏</m:t>
                        </m:r>
                      </m:sub>
                    </m:sSub>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1" smtClean="0">
                            <a:solidFill>
                              <a:srgbClr val="D4D4D4"/>
                            </a:solidFill>
                            <a:latin typeface="Cambria Math" panose="02040503050406030204" pitchFamily="18" charset="0"/>
                          </a:rPr>
                          <m:t>𝑲</m:t>
                        </m:r>
                      </m:sub>
                    </m:sSub>
                  </m:oMath>
                </a14:m>
                <a:r>
                  <a:rPr lang="en-US" sz="2800" b="1" dirty="0">
                    <a:solidFill>
                      <a:srgbClr val="D4D4D4"/>
                    </a:solidFill>
                    <a:latin typeface="Consolas" panose="020B0609020204030204" pitchFamily="49" charset="0"/>
                  </a:rPr>
                  <a:t> equal to these </a:t>
                </a:r>
                <a14:m>
                  <m:oMath xmlns:m="http://schemas.openxmlformats.org/officeDocument/2006/math">
                    <m:r>
                      <a:rPr lang="en-US" sz="2800" b="1" i="1">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examples.</a:t>
                </a:r>
              </a:p>
            </p:txBody>
          </p:sp>
        </mc:Choice>
        <mc:Fallback xmlns="">
          <p:sp>
            <p:nvSpPr>
              <p:cNvPr id="59" name="TextBox 58">
                <a:extLst>
                  <a:ext uri="{FF2B5EF4-FFF2-40B4-BE49-F238E27FC236}">
                    <a16:creationId xmlns:a16="http://schemas.microsoft.com/office/drawing/2014/main" id="{97619A7B-D446-4DFB-9B3B-433981A4EB86}"/>
                  </a:ext>
                </a:extLst>
              </p:cNvPr>
              <p:cNvSpPr txBox="1">
                <a:spLocks noRot="1" noChangeAspect="1" noMove="1" noResize="1" noEditPoints="1" noAdjustHandles="1" noChangeArrowheads="1" noChangeShapeType="1" noTextEdit="1"/>
              </p:cNvSpPr>
              <p:nvPr/>
            </p:nvSpPr>
            <p:spPr>
              <a:xfrm>
                <a:off x="456895" y="2413075"/>
                <a:ext cx="5616511" cy="2831544"/>
              </a:xfrm>
              <a:prstGeom prst="rect">
                <a:avLst/>
              </a:prstGeom>
              <a:blipFill>
                <a:blip r:embed="rId6"/>
                <a:stretch>
                  <a:fillRect l="-1954" t="-2371" b="-4095"/>
                </a:stretch>
              </a:blipFill>
            </p:spPr>
            <p:txBody>
              <a:bodyPr/>
              <a:lstStyle/>
              <a:p>
                <a:r>
                  <a:rPr lang="ar-EG">
                    <a:noFill/>
                  </a:rPr>
                  <a:t> </a:t>
                </a:r>
              </a:p>
            </p:txBody>
          </p:sp>
        </mc:Fallback>
      </mc:AlternateContent>
      <p:sp>
        <p:nvSpPr>
          <p:cNvPr id="52" name="Cross 51">
            <a:extLst>
              <a:ext uri="{FF2B5EF4-FFF2-40B4-BE49-F238E27FC236}">
                <a16:creationId xmlns:a16="http://schemas.microsoft.com/office/drawing/2014/main" id="{56C0DDA7-B763-472D-B87B-845ABD209CA3}"/>
              </a:ext>
            </a:extLst>
          </p:cNvPr>
          <p:cNvSpPr/>
          <p:nvPr/>
        </p:nvSpPr>
        <p:spPr>
          <a:xfrm rot="2734294" flipH="1" flipV="1">
            <a:off x="7704107" y="4325497"/>
            <a:ext cx="173946" cy="170623"/>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a:extLst>
              <a:ext uri="{FF2B5EF4-FFF2-40B4-BE49-F238E27FC236}">
                <a16:creationId xmlns:a16="http://schemas.microsoft.com/office/drawing/2014/main" id="{A8D6D2E9-BF41-4F3F-84A1-CA37CB8A428F}"/>
              </a:ext>
            </a:extLst>
          </p:cNvPr>
          <p:cNvSpPr/>
          <p:nvPr/>
        </p:nvSpPr>
        <p:spPr>
          <a:xfrm rot="2734294" flipH="1" flipV="1">
            <a:off x="10135912" y="3280547"/>
            <a:ext cx="173946" cy="170623"/>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Tree>
    <p:extLst>
      <p:ext uri="{BB962C8B-B14F-4D97-AF65-F5344CB8AC3E}">
        <p14:creationId xmlns:p14="http://schemas.microsoft.com/office/powerpoint/2010/main" val="384297980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6597619" y="2549824"/>
            <a:ext cx="11689" cy="293027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6434742" y="5278419"/>
            <a:ext cx="5071458"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9" name="Oval 8">
            <a:extLst>
              <a:ext uri="{FF2B5EF4-FFF2-40B4-BE49-F238E27FC236}">
                <a16:creationId xmlns:a16="http://schemas.microsoft.com/office/drawing/2014/main" id="{DD037836-81B3-4F31-AB94-681E07449907}"/>
              </a:ext>
            </a:extLst>
          </p:cNvPr>
          <p:cNvSpPr/>
          <p:nvPr/>
        </p:nvSpPr>
        <p:spPr>
          <a:xfrm>
            <a:off x="7766119" y="4435993"/>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Oval 9">
            <a:extLst>
              <a:ext uri="{FF2B5EF4-FFF2-40B4-BE49-F238E27FC236}">
                <a16:creationId xmlns:a16="http://schemas.microsoft.com/office/drawing/2014/main" id="{AB986648-08DA-48D5-8508-59750497AB5D}"/>
              </a:ext>
            </a:extLst>
          </p:cNvPr>
          <p:cNvSpPr/>
          <p:nvPr/>
        </p:nvSpPr>
        <p:spPr>
          <a:xfrm>
            <a:off x="7531609" y="488199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Oval 10">
            <a:extLst>
              <a:ext uri="{FF2B5EF4-FFF2-40B4-BE49-F238E27FC236}">
                <a16:creationId xmlns:a16="http://schemas.microsoft.com/office/drawing/2014/main" id="{8ACFB627-F566-4AED-BF17-0C39EE6FF46F}"/>
              </a:ext>
            </a:extLst>
          </p:cNvPr>
          <p:cNvSpPr/>
          <p:nvPr/>
        </p:nvSpPr>
        <p:spPr>
          <a:xfrm>
            <a:off x="7215963" y="4693683"/>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1">
            <a:extLst>
              <a:ext uri="{FF2B5EF4-FFF2-40B4-BE49-F238E27FC236}">
                <a16:creationId xmlns:a16="http://schemas.microsoft.com/office/drawing/2014/main" id="{0C7D6D40-9082-4C4F-90B0-7E02AAB38D42}"/>
              </a:ext>
            </a:extLst>
          </p:cNvPr>
          <p:cNvSpPr/>
          <p:nvPr/>
        </p:nvSpPr>
        <p:spPr>
          <a:xfrm>
            <a:off x="8037743" y="4744404"/>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Oval 13">
            <a:extLst>
              <a:ext uri="{FF2B5EF4-FFF2-40B4-BE49-F238E27FC236}">
                <a16:creationId xmlns:a16="http://schemas.microsoft.com/office/drawing/2014/main" id="{161368BA-E87E-47ED-865F-9265FB381883}"/>
              </a:ext>
            </a:extLst>
          </p:cNvPr>
          <p:cNvSpPr/>
          <p:nvPr/>
        </p:nvSpPr>
        <p:spPr>
          <a:xfrm>
            <a:off x="7297819" y="421300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Oval 14">
            <a:extLst>
              <a:ext uri="{FF2B5EF4-FFF2-40B4-BE49-F238E27FC236}">
                <a16:creationId xmlns:a16="http://schemas.microsoft.com/office/drawing/2014/main" id="{27708D78-FC59-4989-B34E-93AED1F0F6D3}"/>
              </a:ext>
            </a:extLst>
          </p:cNvPr>
          <p:cNvSpPr/>
          <p:nvPr/>
        </p:nvSpPr>
        <p:spPr>
          <a:xfrm>
            <a:off x="7693180" y="4158683"/>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Oval 15">
            <a:extLst>
              <a:ext uri="{FF2B5EF4-FFF2-40B4-BE49-F238E27FC236}">
                <a16:creationId xmlns:a16="http://schemas.microsoft.com/office/drawing/2014/main" id="{BEA6FF63-01A2-4613-9DF7-3A9B92A09B82}"/>
              </a:ext>
            </a:extLst>
          </p:cNvPr>
          <p:cNvSpPr/>
          <p:nvPr/>
        </p:nvSpPr>
        <p:spPr>
          <a:xfrm>
            <a:off x="7458670" y="460468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Oval 16">
            <a:extLst>
              <a:ext uri="{FF2B5EF4-FFF2-40B4-BE49-F238E27FC236}">
                <a16:creationId xmlns:a16="http://schemas.microsoft.com/office/drawing/2014/main" id="{150F3670-A793-405C-9D12-ED9C0DFD346E}"/>
              </a:ext>
            </a:extLst>
          </p:cNvPr>
          <p:cNvSpPr/>
          <p:nvPr/>
        </p:nvSpPr>
        <p:spPr>
          <a:xfrm>
            <a:off x="7143023" y="441637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Oval 17">
            <a:extLst>
              <a:ext uri="{FF2B5EF4-FFF2-40B4-BE49-F238E27FC236}">
                <a16:creationId xmlns:a16="http://schemas.microsoft.com/office/drawing/2014/main" id="{CB4BBE99-E265-4725-B880-8C8AC8B1702D}"/>
              </a:ext>
            </a:extLst>
          </p:cNvPr>
          <p:cNvSpPr/>
          <p:nvPr/>
        </p:nvSpPr>
        <p:spPr>
          <a:xfrm>
            <a:off x="7964804" y="4467094"/>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Oval 18">
            <a:extLst>
              <a:ext uri="{FF2B5EF4-FFF2-40B4-BE49-F238E27FC236}">
                <a16:creationId xmlns:a16="http://schemas.microsoft.com/office/drawing/2014/main" id="{5FD01FFF-DC6F-48E3-819A-B25041217A8A}"/>
              </a:ext>
            </a:extLst>
          </p:cNvPr>
          <p:cNvSpPr/>
          <p:nvPr/>
        </p:nvSpPr>
        <p:spPr>
          <a:xfrm>
            <a:off x="7224880" y="393569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Oval 19">
            <a:extLst>
              <a:ext uri="{FF2B5EF4-FFF2-40B4-BE49-F238E27FC236}">
                <a16:creationId xmlns:a16="http://schemas.microsoft.com/office/drawing/2014/main" id="{52A270A6-65F2-423F-A286-21C3601E1519}"/>
              </a:ext>
            </a:extLst>
          </p:cNvPr>
          <p:cNvSpPr/>
          <p:nvPr/>
        </p:nvSpPr>
        <p:spPr>
          <a:xfrm>
            <a:off x="8009915" y="420674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Oval 20">
            <a:extLst>
              <a:ext uri="{FF2B5EF4-FFF2-40B4-BE49-F238E27FC236}">
                <a16:creationId xmlns:a16="http://schemas.microsoft.com/office/drawing/2014/main" id="{52DFCC18-DBF6-4AAE-9E75-0E1B48B18D42}"/>
              </a:ext>
            </a:extLst>
          </p:cNvPr>
          <p:cNvSpPr/>
          <p:nvPr/>
        </p:nvSpPr>
        <p:spPr>
          <a:xfrm>
            <a:off x="7789199" y="4753161"/>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Oval 21">
            <a:extLst>
              <a:ext uri="{FF2B5EF4-FFF2-40B4-BE49-F238E27FC236}">
                <a16:creationId xmlns:a16="http://schemas.microsoft.com/office/drawing/2014/main" id="{1106E457-18D1-4982-A503-BF1DF71DD94E}"/>
              </a:ext>
            </a:extLst>
          </p:cNvPr>
          <p:cNvSpPr/>
          <p:nvPr/>
        </p:nvSpPr>
        <p:spPr>
          <a:xfrm>
            <a:off x="7537103" y="439141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Oval 22">
            <a:extLst>
              <a:ext uri="{FF2B5EF4-FFF2-40B4-BE49-F238E27FC236}">
                <a16:creationId xmlns:a16="http://schemas.microsoft.com/office/drawing/2014/main" id="{CAF6EEE5-ACDB-4F47-BF43-D3D6A9EEA628}"/>
              </a:ext>
            </a:extLst>
          </p:cNvPr>
          <p:cNvSpPr/>
          <p:nvPr/>
        </p:nvSpPr>
        <p:spPr>
          <a:xfrm>
            <a:off x="8358884" y="4442138"/>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Oval 23">
            <a:extLst>
              <a:ext uri="{FF2B5EF4-FFF2-40B4-BE49-F238E27FC236}">
                <a16:creationId xmlns:a16="http://schemas.microsoft.com/office/drawing/2014/main" id="{E546D22E-9BAD-476F-B543-ED929BC975E7}"/>
              </a:ext>
            </a:extLst>
          </p:cNvPr>
          <p:cNvSpPr/>
          <p:nvPr/>
        </p:nvSpPr>
        <p:spPr>
          <a:xfrm>
            <a:off x="7618960" y="3910734"/>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Oval 24">
            <a:extLst>
              <a:ext uri="{FF2B5EF4-FFF2-40B4-BE49-F238E27FC236}">
                <a16:creationId xmlns:a16="http://schemas.microsoft.com/office/drawing/2014/main" id="{CB8D676D-5978-4E8C-B8D8-63A85569EA9C}"/>
              </a:ext>
            </a:extLst>
          </p:cNvPr>
          <p:cNvSpPr/>
          <p:nvPr/>
        </p:nvSpPr>
        <p:spPr>
          <a:xfrm>
            <a:off x="8030941" y="3828847"/>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Oval 25">
            <a:extLst>
              <a:ext uri="{FF2B5EF4-FFF2-40B4-BE49-F238E27FC236}">
                <a16:creationId xmlns:a16="http://schemas.microsoft.com/office/drawing/2014/main" id="{516566D5-6447-46E1-9F58-6AB8285E6EF3}"/>
              </a:ext>
            </a:extLst>
          </p:cNvPr>
          <p:cNvSpPr/>
          <p:nvPr/>
        </p:nvSpPr>
        <p:spPr>
          <a:xfrm>
            <a:off x="7037353" y="417603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Oval 26">
            <a:extLst>
              <a:ext uri="{FF2B5EF4-FFF2-40B4-BE49-F238E27FC236}">
                <a16:creationId xmlns:a16="http://schemas.microsoft.com/office/drawing/2014/main" id="{23B33117-0F0A-4960-84F0-CA304793AEB9}"/>
              </a:ext>
            </a:extLst>
          </p:cNvPr>
          <p:cNvSpPr/>
          <p:nvPr/>
        </p:nvSpPr>
        <p:spPr>
          <a:xfrm>
            <a:off x="7480785" y="408653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Oval 27">
            <a:extLst>
              <a:ext uri="{FF2B5EF4-FFF2-40B4-BE49-F238E27FC236}">
                <a16:creationId xmlns:a16="http://schemas.microsoft.com/office/drawing/2014/main" id="{BC5DDA71-A7E2-409A-95C1-733F3C479BF0}"/>
              </a:ext>
            </a:extLst>
          </p:cNvPr>
          <p:cNvSpPr/>
          <p:nvPr/>
        </p:nvSpPr>
        <p:spPr>
          <a:xfrm>
            <a:off x="8302565" y="4137258"/>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Oval 28">
            <a:extLst>
              <a:ext uri="{FF2B5EF4-FFF2-40B4-BE49-F238E27FC236}">
                <a16:creationId xmlns:a16="http://schemas.microsoft.com/office/drawing/2014/main" id="{68FF0B4D-BA33-45A5-B943-A93D6B40332E}"/>
              </a:ext>
            </a:extLst>
          </p:cNvPr>
          <p:cNvSpPr/>
          <p:nvPr/>
        </p:nvSpPr>
        <p:spPr>
          <a:xfrm>
            <a:off x="7562641" y="3605855"/>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10259016" y="360040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9928988" y="313780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9997560" y="391073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10615743" y="3602667"/>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9599004" y="327240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10209183" y="2678327"/>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10091717" y="339604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9926527" y="3629898"/>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10419500" y="3318852"/>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9487507" y="291446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10230552" y="3106726"/>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10407135" y="386439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9802277" y="336656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10787053" y="332414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10008074" y="2879763"/>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10412803" y="288554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9374220" y="318558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9746599" y="295110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10577437" y="3128387"/>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9821145" y="2658518"/>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11157764" y="5311879"/>
                <a:ext cx="348436"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11157764" y="5311879"/>
                <a:ext cx="348436" cy="336434"/>
              </a:xfrm>
              <a:prstGeom prst="rect">
                <a:avLst/>
              </a:prstGeom>
              <a:blipFill>
                <a:blip r:embed="rId4"/>
                <a:stretch>
                  <a:fillRect r="-1724" b="-42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6109483" y="2490301"/>
                <a:ext cx="358293"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6109483" y="2490301"/>
                <a:ext cx="358293" cy="336434"/>
              </a:xfrm>
              <a:prstGeom prst="rect">
                <a:avLst/>
              </a:prstGeom>
              <a:blipFill>
                <a:blip r:embed="rId5"/>
                <a:stretch>
                  <a:fillRect r="-3390" b="-43636"/>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7619A7B-D446-4DFB-9B3B-433981A4EB86}"/>
                  </a:ext>
                </a:extLst>
              </p:cNvPr>
              <p:cNvSpPr txBox="1"/>
              <p:nvPr/>
            </p:nvSpPr>
            <p:spPr>
              <a:xfrm>
                <a:off x="456895" y="2413075"/>
                <a:ext cx="5616511" cy="2831544"/>
              </a:xfrm>
              <a:prstGeom prst="rect">
                <a:avLst/>
              </a:prstGeom>
              <a:noFill/>
            </p:spPr>
            <p:txBody>
              <a:bodyPr wrap="square">
                <a:spAutoFit/>
              </a:bodyPr>
              <a:lstStyle/>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Should have </a:t>
                </a:r>
                <a14:m>
                  <m:oMath xmlns:m="http://schemas.openxmlformats.org/officeDocument/2006/math">
                    <m:r>
                      <a:rPr lang="en-US" sz="2800" b="1" i="0" smtClean="0">
                        <a:solidFill>
                          <a:srgbClr val="D4D4D4"/>
                        </a:solidFill>
                        <a:latin typeface="Cambria Math" panose="02040503050406030204" pitchFamily="18" charset="0"/>
                      </a:rPr>
                      <m:t>𝟏</m:t>
                    </m:r>
                    <m:r>
                      <a:rPr lang="en-US" sz="2800" b="1" i="0"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𝑲</m:t>
                    </m:r>
                    <m:r>
                      <a:rPr lang="en-US" sz="2800" b="1" i="1"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𝒎</m:t>
                    </m:r>
                  </m:oMath>
                </a14:m>
                <a:r>
                  <a:rPr lang="en-US" sz="2800" b="1" dirty="0">
                    <a:solidFill>
                      <a:srgbClr val="D4D4D4"/>
                    </a:solidFill>
                    <a:latin typeface="Consolas" panose="020B0609020204030204" pitchFamily="49" charset="0"/>
                  </a:rPr>
                  <a:t>.</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Randomly pick </a:t>
                </a:r>
                <a14:m>
                  <m:oMath xmlns:m="http://schemas.openxmlformats.org/officeDocument/2006/math">
                    <m:r>
                      <a:rPr lang="en-US" sz="2800" b="1" i="1"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training examples.</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Set </a:t>
                </a:r>
                <a14:m>
                  <m:oMath xmlns:m="http://schemas.openxmlformats.org/officeDocument/2006/math">
                    <m:sSub>
                      <m:sSubPr>
                        <m:ctrlPr>
                          <a:rPr lang="en-US" sz="2800" b="1" i="1" smtClean="0">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0" smtClean="0">
                            <a:solidFill>
                              <a:srgbClr val="D4D4D4"/>
                            </a:solidFill>
                            <a:latin typeface="Cambria Math" panose="02040503050406030204" pitchFamily="18" charset="0"/>
                          </a:rPr>
                          <m:t>𝟏</m:t>
                        </m:r>
                      </m:sub>
                    </m:sSub>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1" smtClean="0">
                            <a:solidFill>
                              <a:srgbClr val="D4D4D4"/>
                            </a:solidFill>
                            <a:latin typeface="Cambria Math" panose="02040503050406030204" pitchFamily="18" charset="0"/>
                          </a:rPr>
                          <m:t>𝑲</m:t>
                        </m:r>
                      </m:sub>
                    </m:sSub>
                  </m:oMath>
                </a14:m>
                <a:r>
                  <a:rPr lang="en-US" sz="2800" b="1" dirty="0">
                    <a:solidFill>
                      <a:srgbClr val="D4D4D4"/>
                    </a:solidFill>
                    <a:latin typeface="Consolas" panose="020B0609020204030204" pitchFamily="49" charset="0"/>
                  </a:rPr>
                  <a:t> equal to these </a:t>
                </a:r>
                <a14:m>
                  <m:oMath xmlns:m="http://schemas.openxmlformats.org/officeDocument/2006/math">
                    <m:r>
                      <a:rPr lang="en-US" sz="2800" b="1" i="1">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examples.</a:t>
                </a:r>
              </a:p>
            </p:txBody>
          </p:sp>
        </mc:Choice>
        <mc:Fallback xmlns="">
          <p:sp>
            <p:nvSpPr>
              <p:cNvPr id="59" name="TextBox 58">
                <a:extLst>
                  <a:ext uri="{FF2B5EF4-FFF2-40B4-BE49-F238E27FC236}">
                    <a16:creationId xmlns:a16="http://schemas.microsoft.com/office/drawing/2014/main" id="{97619A7B-D446-4DFB-9B3B-433981A4EB86}"/>
                  </a:ext>
                </a:extLst>
              </p:cNvPr>
              <p:cNvSpPr txBox="1">
                <a:spLocks noRot="1" noChangeAspect="1" noMove="1" noResize="1" noEditPoints="1" noAdjustHandles="1" noChangeArrowheads="1" noChangeShapeType="1" noTextEdit="1"/>
              </p:cNvSpPr>
              <p:nvPr/>
            </p:nvSpPr>
            <p:spPr>
              <a:xfrm>
                <a:off x="456895" y="2413075"/>
                <a:ext cx="5616511" cy="2831544"/>
              </a:xfrm>
              <a:prstGeom prst="rect">
                <a:avLst/>
              </a:prstGeom>
              <a:blipFill>
                <a:blip r:embed="rId6"/>
                <a:stretch>
                  <a:fillRect l="-1954" t="-2371" b="-4095"/>
                </a:stretch>
              </a:blipFill>
            </p:spPr>
            <p:txBody>
              <a:bodyPr/>
              <a:lstStyle/>
              <a:p>
                <a:r>
                  <a:rPr lang="ar-EG">
                    <a:noFill/>
                  </a:rPr>
                  <a:t> </a:t>
                </a:r>
              </a:p>
            </p:txBody>
          </p:sp>
        </mc:Fallback>
      </mc:AlternateContent>
      <p:sp>
        <p:nvSpPr>
          <p:cNvPr id="54" name="Cross 53">
            <a:extLst>
              <a:ext uri="{FF2B5EF4-FFF2-40B4-BE49-F238E27FC236}">
                <a16:creationId xmlns:a16="http://schemas.microsoft.com/office/drawing/2014/main" id="{C36DFFB5-6C30-440B-8EE2-D38C6267D771}"/>
              </a:ext>
            </a:extLst>
          </p:cNvPr>
          <p:cNvSpPr/>
          <p:nvPr/>
        </p:nvSpPr>
        <p:spPr>
          <a:xfrm rot="2734294" flipH="1" flipV="1">
            <a:off x="10135912" y="3280547"/>
            <a:ext cx="173946" cy="170623"/>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55" name="Cross 54">
            <a:extLst>
              <a:ext uri="{FF2B5EF4-FFF2-40B4-BE49-F238E27FC236}">
                <a16:creationId xmlns:a16="http://schemas.microsoft.com/office/drawing/2014/main" id="{C8D5AA34-1427-43BC-B3D7-E23CE90E66F1}"/>
              </a:ext>
            </a:extLst>
          </p:cNvPr>
          <p:cNvSpPr/>
          <p:nvPr/>
        </p:nvSpPr>
        <p:spPr>
          <a:xfrm rot="2734294" flipH="1" flipV="1">
            <a:off x="7704107" y="4325497"/>
            <a:ext cx="173946" cy="170623"/>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548082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6597619" y="2549824"/>
            <a:ext cx="11689" cy="293027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6434742" y="5278419"/>
            <a:ext cx="5071458"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9" name="Oval 8">
            <a:extLst>
              <a:ext uri="{FF2B5EF4-FFF2-40B4-BE49-F238E27FC236}">
                <a16:creationId xmlns:a16="http://schemas.microsoft.com/office/drawing/2014/main" id="{DD037836-81B3-4F31-AB94-681E07449907}"/>
              </a:ext>
            </a:extLst>
          </p:cNvPr>
          <p:cNvSpPr/>
          <p:nvPr/>
        </p:nvSpPr>
        <p:spPr>
          <a:xfrm>
            <a:off x="7766119" y="4435993"/>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Oval 9">
            <a:extLst>
              <a:ext uri="{FF2B5EF4-FFF2-40B4-BE49-F238E27FC236}">
                <a16:creationId xmlns:a16="http://schemas.microsoft.com/office/drawing/2014/main" id="{AB986648-08DA-48D5-8508-59750497AB5D}"/>
              </a:ext>
            </a:extLst>
          </p:cNvPr>
          <p:cNvSpPr/>
          <p:nvPr/>
        </p:nvSpPr>
        <p:spPr>
          <a:xfrm>
            <a:off x="7531609" y="488199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Oval 10">
            <a:extLst>
              <a:ext uri="{FF2B5EF4-FFF2-40B4-BE49-F238E27FC236}">
                <a16:creationId xmlns:a16="http://schemas.microsoft.com/office/drawing/2014/main" id="{8ACFB627-F566-4AED-BF17-0C39EE6FF46F}"/>
              </a:ext>
            </a:extLst>
          </p:cNvPr>
          <p:cNvSpPr/>
          <p:nvPr/>
        </p:nvSpPr>
        <p:spPr>
          <a:xfrm>
            <a:off x="7215963" y="4693683"/>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1">
            <a:extLst>
              <a:ext uri="{FF2B5EF4-FFF2-40B4-BE49-F238E27FC236}">
                <a16:creationId xmlns:a16="http://schemas.microsoft.com/office/drawing/2014/main" id="{0C7D6D40-9082-4C4F-90B0-7E02AAB38D42}"/>
              </a:ext>
            </a:extLst>
          </p:cNvPr>
          <p:cNvSpPr/>
          <p:nvPr/>
        </p:nvSpPr>
        <p:spPr>
          <a:xfrm>
            <a:off x="8037743" y="4744404"/>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Oval 13">
            <a:extLst>
              <a:ext uri="{FF2B5EF4-FFF2-40B4-BE49-F238E27FC236}">
                <a16:creationId xmlns:a16="http://schemas.microsoft.com/office/drawing/2014/main" id="{161368BA-E87E-47ED-865F-9265FB381883}"/>
              </a:ext>
            </a:extLst>
          </p:cNvPr>
          <p:cNvSpPr/>
          <p:nvPr/>
        </p:nvSpPr>
        <p:spPr>
          <a:xfrm>
            <a:off x="7297819" y="421300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Oval 14">
            <a:extLst>
              <a:ext uri="{FF2B5EF4-FFF2-40B4-BE49-F238E27FC236}">
                <a16:creationId xmlns:a16="http://schemas.microsoft.com/office/drawing/2014/main" id="{27708D78-FC59-4989-B34E-93AED1F0F6D3}"/>
              </a:ext>
            </a:extLst>
          </p:cNvPr>
          <p:cNvSpPr/>
          <p:nvPr/>
        </p:nvSpPr>
        <p:spPr>
          <a:xfrm>
            <a:off x="7693180" y="4158683"/>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Oval 15">
            <a:extLst>
              <a:ext uri="{FF2B5EF4-FFF2-40B4-BE49-F238E27FC236}">
                <a16:creationId xmlns:a16="http://schemas.microsoft.com/office/drawing/2014/main" id="{BEA6FF63-01A2-4613-9DF7-3A9B92A09B82}"/>
              </a:ext>
            </a:extLst>
          </p:cNvPr>
          <p:cNvSpPr/>
          <p:nvPr/>
        </p:nvSpPr>
        <p:spPr>
          <a:xfrm>
            <a:off x="7458670" y="460468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Oval 16">
            <a:extLst>
              <a:ext uri="{FF2B5EF4-FFF2-40B4-BE49-F238E27FC236}">
                <a16:creationId xmlns:a16="http://schemas.microsoft.com/office/drawing/2014/main" id="{150F3670-A793-405C-9D12-ED9C0DFD346E}"/>
              </a:ext>
            </a:extLst>
          </p:cNvPr>
          <p:cNvSpPr/>
          <p:nvPr/>
        </p:nvSpPr>
        <p:spPr>
          <a:xfrm>
            <a:off x="7143023" y="441637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Oval 17">
            <a:extLst>
              <a:ext uri="{FF2B5EF4-FFF2-40B4-BE49-F238E27FC236}">
                <a16:creationId xmlns:a16="http://schemas.microsoft.com/office/drawing/2014/main" id="{CB4BBE99-E265-4725-B880-8C8AC8B1702D}"/>
              </a:ext>
            </a:extLst>
          </p:cNvPr>
          <p:cNvSpPr/>
          <p:nvPr/>
        </p:nvSpPr>
        <p:spPr>
          <a:xfrm>
            <a:off x="7964804" y="4467094"/>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Oval 18">
            <a:extLst>
              <a:ext uri="{FF2B5EF4-FFF2-40B4-BE49-F238E27FC236}">
                <a16:creationId xmlns:a16="http://schemas.microsoft.com/office/drawing/2014/main" id="{5FD01FFF-DC6F-48E3-819A-B25041217A8A}"/>
              </a:ext>
            </a:extLst>
          </p:cNvPr>
          <p:cNvSpPr/>
          <p:nvPr/>
        </p:nvSpPr>
        <p:spPr>
          <a:xfrm>
            <a:off x="7224880" y="393569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Oval 19">
            <a:extLst>
              <a:ext uri="{FF2B5EF4-FFF2-40B4-BE49-F238E27FC236}">
                <a16:creationId xmlns:a16="http://schemas.microsoft.com/office/drawing/2014/main" id="{52A270A6-65F2-423F-A286-21C3601E1519}"/>
              </a:ext>
            </a:extLst>
          </p:cNvPr>
          <p:cNvSpPr/>
          <p:nvPr/>
        </p:nvSpPr>
        <p:spPr>
          <a:xfrm>
            <a:off x="8009915" y="420674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Oval 20">
            <a:extLst>
              <a:ext uri="{FF2B5EF4-FFF2-40B4-BE49-F238E27FC236}">
                <a16:creationId xmlns:a16="http://schemas.microsoft.com/office/drawing/2014/main" id="{52DFCC18-DBF6-4AAE-9E75-0E1B48B18D42}"/>
              </a:ext>
            </a:extLst>
          </p:cNvPr>
          <p:cNvSpPr/>
          <p:nvPr/>
        </p:nvSpPr>
        <p:spPr>
          <a:xfrm>
            <a:off x="7789199" y="4753161"/>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Oval 21">
            <a:extLst>
              <a:ext uri="{FF2B5EF4-FFF2-40B4-BE49-F238E27FC236}">
                <a16:creationId xmlns:a16="http://schemas.microsoft.com/office/drawing/2014/main" id="{1106E457-18D1-4982-A503-BF1DF71DD94E}"/>
              </a:ext>
            </a:extLst>
          </p:cNvPr>
          <p:cNvSpPr/>
          <p:nvPr/>
        </p:nvSpPr>
        <p:spPr>
          <a:xfrm>
            <a:off x="7537103" y="439141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Oval 22">
            <a:extLst>
              <a:ext uri="{FF2B5EF4-FFF2-40B4-BE49-F238E27FC236}">
                <a16:creationId xmlns:a16="http://schemas.microsoft.com/office/drawing/2014/main" id="{CAF6EEE5-ACDB-4F47-BF43-D3D6A9EEA628}"/>
              </a:ext>
            </a:extLst>
          </p:cNvPr>
          <p:cNvSpPr/>
          <p:nvPr/>
        </p:nvSpPr>
        <p:spPr>
          <a:xfrm>
            <a:off x="8358884" y="4442138"/>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Oval 23">
            <a:extLst>
              <a:ext uri="{FF2B5EF4-FFF2-40B4-BE49-F238E27FC236}">
                <a16:creationId xmlns:a16="http://schemas.microsoft.com/office/drawing/2014/main" id="{E546D22E-9BAD-476F-B543-ED929BC975E7}"/>
              </a:ext>
            </a:extLst>
          </p:cNvPr>
          <p:cNvSpPr/>
          <p:nvPr/>
        </p:nvSpPr>
        <p:spPr>
          <a:xfrm>
            <a:off x="7618960" y="3910734"/>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Oval 24">
            <a:extLst>
              <a:ext uri="{FF2B5EF4-FFF2-40B4-BE49-F238E27FC236}">
                <a16:creationId xmlns:a16="http://schemas.microsoft.com/office/drawing/2014/main" id="{CB8D676D-5978-4E8C-B8D8-63A85569EA9C}"/>
              </a:ext>
            </a:extLst>
          </p:cNvPr>
          <p:cNvSpPr/>
          <p:nvPr/>
        </p:nvSpPr>
        <p:spPr>
          <a:xfrm>
            <a:off x="8030941" y="3828847"/>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Oval 25">
            <a:extLst>
              <a:ext uri="{FF2B5EF4-FFF2-40B4-BE49-F238E27FC236}">
                <a16:creationId xmlns:a16="http://schemas.microsoft.com/office/drawing/2014/main" id="{516566D5-6447-46E1-9F58-6AB8285E6EF3}"/>
              </a:ext>
            </a:extLst>
          </p:cNvPr>
          <p:cNvSpPr/>
          <p:nvPr/>
        </p:nvSpPr>
        <p:spPr>
          <a:xfrm>
            <a:off x="7037353" y="417603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Oval 26">
            <a:extLst>
              <a:ext uri="{FF2B5EF4-FFF2-40B4-BE49-F238E27FC236}">
                <a16:creationId xmlns:a16="http://schemas.microsoft.com/office/drawing/2014/main" id="{23B33117-0F0A-4960-84F0-CA304793AEB9}"/>
              </a:ext>
            </a:extLst>
          </p:cNvPr>
          <p:cNvSpPr/>
          <p:nvPr/>
        </p:nvSpPr>
        <p:spPr>
          <a:xfrm>
            <a:off x="7480785" y="408653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Oval 27">
            <a:extLst>
              <a:ext uri="{FF2B5EF4-FFF2-40B4-BE49-F238E27FC236}">
                <a16:creationId xmlns:a16="http://schemas.microsoft.com/office/drawing/2014/main" id="{BC5DDA71-A7E2-409A-95C1-733F3C479BF0}"/>
              </a:ext>
            </a:extLst>
          </p:cNvPr>
          <p:cNvSpPr/>
          <p:nvPr/>
        </p:nvSpPr>
        <p:spPr>
          <a:xfrm>
            <a:off x="8302565" y="4137258"/>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Oval 28">
            <a:extLst>
              <a:ext uri="{FF2B5EF4-FFF2-40B4-BE49-F238E27FC236}">
                <a16:creationId xmlns:a16="http://schemas.microsoft.com/office/drawing/2014/main" id="{68FF0B4D-BA33-45A5-B943-A93D6B40332E}"/>
              </a:ext>
            </a:extLst>
          </p:cNvPr>
          <p:cNvSpPr/>
          <p:nvPr/>
        </p:nvSpPr>
        <p:spPr>
          <a:xfrm>
            <a:off x="7562641" y="3605855"/>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10259016" y="360040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9928988" y="313780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9997560" y="391073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10615743" y="3602667"/>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9599004" y="327240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10209183" y="2678327"/>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10091717" y="339604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9926527" y="3629898"/>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10419500" y="3318852"/>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9487507" y="291446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10230552" y="3106726"/>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10407135" y="386439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9802277" y="336656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10787053" y="332414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10008074" y="2879763"/>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10412803" y="288554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9374220" y="318558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9746599" y="295110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10577437" y="3128387"/>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9821145" y="2658518"/>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11157764" y="5311879"/>
                <a:ext cx="348436"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11157764" y="5311879"/>
                <a:ext cx="348436" cy="336434"/>
              </a:xfrm>
              <a:prstGeom prst="rect">
                <a:avLst/>
              </a:prstGeom>
              <a:blipFill>
                <a:blip r:embed="rId4"/>
                <a:stretch>
                  <a:fillRect r="-1724" b="-42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6109483" y="2490301"/>
                <a:ext cx="358293"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6109483" y="2490301"/>
                <a:ext cx="358293" cy="336434"/>
              </a:xfrm>
              <a:prstGeom prst="rect">
                <a:avLst/>
              </a:prstGeom>
              <a:blipFill>
                <a:blip r:embed="rId5"/>
                <a:stretch>
                  <a:fillRect r="-3390" b="-43636"/>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7619A7B-D446-4DFB-9B3B-433981A4EB86}"/>
                  </a:ext>
                </a:extLst>
              </p:cNvPr>
              <p:cNvSpPr txBox="1"/>
              <p:nvPr/>
            </p:nvSpPr>
            <p:spPr>
              <a:xfrm>
                <a:off x="456895" y="2413075"/>
                <a:ext cx="5616511" cy="3508653"/>
              </a:xfrm>
              <a:prstGeom prst="rect">
                <a:avLst/>
              </a:prstGeom>
              <a:noFill/>
            </p:spPr>
            <p:txBody>
              <a:bodyPr wrap="square">
                <a:spAutoFit/>
              </a:bodyPr>
              <a:lstStyle/>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Should have </a:t>
                </a:r>
                <a14:m>
                  <m:oMath xmlns:m="http://schemas.openxmlformats.org/officeDocument/2006/math">
                    <m:r>
                      <a:rPr lang="en-US" sz="2800" b="1" i="0" smtClean="0">
                        <a:solidFill>
                          <a:srgbClr val="D4D4D4"/>
                        </a:solidFill>
                        <a:latin typeface="Cambria Math" panose="02040503050406030204" pitchFamily="18" charset="0"/>
                      </a:rPr>
                      <m:t>𝟏</m:t>
                    </m:r>
                    <m:r>
                      <a:rPr lang="en-US" sz="2800" b="1" i="0"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𝑲</m:t>
                    </m:r>
                    <m:r>
                      <a:rPr lang="en-US" sz="2800" b="1" i="1"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𝒎</m:t>
                    </m:r>
                  </m:oMath>
                </a14:m>
                <a:r>
                  <a:rPr lang="en-US" sz="2800" b="1" dirty="0">
                    <a:solidFill>
                      <a:srgbClr val="D4D4D4"/>
                    </a:solidFill>
                    <a:latin typeface="Consolas" panose="020B0609020204030204" pitchFamily="49" charset="0"/>
                  </a:rPr>
                  <a:t>.</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Randomly pick </a:t>
                </a:r>
                <a14:m>
                  <m:oMath xmlns:m="http://schemas.openxmlformats.org/officeDocument/2006/math">
                    <m:r>
                      <a:rPr lang="en-US" sz="2800" b="1" i="1"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training examples.</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Set </a:t>
                </a:r>
                <a14:m>
                  <m:oMath xmlns:m="http://schemas.openxmlformats.org/officeDocument/2006/math">
                    <m:sSub>
                      <m:sSubPr>
                        <m:ctrlPr>
                          <a:rPr lang="en-US" sz="2800" b="1" i="1" smtClean="0">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0" smtClean="0">
                            <a:solidFill>
                              <a:srgbClr val="D4D4D4"/>
                            </a:solidFill>
                            <a:latin typeface="Cambria Math" panose="02040503050406030204" pitchFamily="18" charset="0"/>
                          </a:rPr>
                          <m:t>𝟏</m:t>
                        </m:r>
                      </m:sub>
                    </m:sSub>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1" smtClean="0">
                            <a:solidFill>
                              <a:srgbClr val="D4D4D4"/>
                            </a:solidFill>
                            <a:latin typeface="Cambria Math" panose="02040503050406030204" pitchFamily="18" charset="0"/>
                          </a:rPr>
                          <m:t>𝑲</m:t>
                        </m:r>
                      </m:sub>
                    </m:sSub>
                  </m:oMath>
                </a14:m>
                <a:r>
                  <a:rPr lang="en-US" sz="2800" b="1" dirty="0">
                    <a:solidFill>
                      <a:srgbClr val="D4D4D4"/>
                    </a:solidFill>
                    <a:latin typeface="Consolas" panose="020B0609020204030204" pitchFamily="49" charset="0"/>
                  </a:rPr>
                  <a:t> equal to these </a:t>
                </a:r>
                <a14:m>
                  <m:oMath xmlns:m="http://schemas.openxmlformats.org/officeDocument/2006/math">
                    <m:r>
                      <a:rPr lang="en-US" sz="2800" b="1" i="1">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examples.</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u="sng" dirty="0">
                    <a:solidFill>
                      <a:srgbClr val="D4D4D4"/>
                    </a:solidFill>
                    <a:latin typeface="Consolas" panose="020B0609020204030204" pitchFamily="49" charset="0"/>
                  </a:rPr>
                  <a:t>And that’s not enough.</a:t>
                </a:r>
              </a:p>
            </p:txBody>
          </p:sp>
        </mc:Choice>
        <mc:Fallback xmlns="">
          <p:sp>
            <p:nvSpPr>
              <p:cNvPr id="59" name="TextBox 58">
                <a:extLst>
                  <a:ext uri="{FF2B5EF4-FFF2-40B4-BE49-F238E27FC236}">
                    <a16:creationId xmlns:a16="http://schemas.microsoft.com/office/drawing/2014/main" id="{97619A7B-D446-4DFB-9B3B-433981A4EB86}"/>
                  </a:ext>
                </a:extLst>
              </p:cNvPr>
              <p:cNvSpPr txBox="1">
                <a:spLocks noRot="1" noChangeAspect="1" noMove="1" noResize="1" noEditPoints="1" noAdjustHandles="1" noChangeArrowheads="1" noChangeShapeType="1" noTextEdit="1"/>
              </p:cNvSpPr>
              <p:nvPr/>
            </p:nvSpPr>
            <p:spPr>
              <a:xfrm>
                <a:off x="456895" y="2413075"/>
                <a:ext cx="5616511" cy="3508653"/>
              </a:xfrm>
              <a:prstGeom prst="rect">
                <a:avLst/>
              </a:prstGeom>
              <a:blipFill>
                <a:blip r:embed="rId6"/>
                <a:stretch>
                  <a:fillRect l="-1954" t="-1913" b="-4000"/>
                </a:stretch>
              </a:blipFill>
            </p:spPr>
            <p:txBody>
              <a:bodyPr/>
              <a:lstStyle/>
              <a:p>
                <a:r>
                  <a:rPr lang="ar-EG">
                    <a:noFill/>
                  </a:rPr>
                  <a:t> </a:t>
                </a:r>
              </a:p>
            </p:txBody>
          </p:sp>
        </mc:Fallback>
      </mc:AlternateContent>
      <p:sp>
        <p:nvSpPr>
          <p:cNvPr id="54" name="Cross 53">
            <a:extLst>
              <a:ext uri="{FF2B5EF4-FFF2-40B4-BE49-F238E27FC236}">
                <a16:creationId xmlns:a16="http://schemas.microsoft.com/office/drawing/2014/main" id="{C36DFFB5-6C30-440B-8EE2-D38C6267D771}"/>
              </a:ext>
            </a:extLst>
          </p:cNvPr>
          <p:cNvSpPr/>
          <p:nvPr/>
        </p:nvSpPr>
        <p:spPr>
          <a:xfrm rot="2734294" flipH="1" flipV="1">
            <a:off x="10135912" y="3280547"/>
            <a:ext cx="173946" cy="170623"/>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55" name="Cross 54">
            <a:extLst>
              <a:ext uri="{FF2B5EF4-FFF2-40B4-BE49-F238E27FC236}">
                <a16:creationId xmlns:a16="http://schemas.microsoft.com/office/drawing/2014/main" id="{C8D5AA34-1427-43BC-B3D7-E23CE90E66F1}"/>
              </a:ext>
            </a:extLst>
          </p:cNvPr>
          <p:cNvSpPr/>
          <p:nvPr/>
        </p:nvSpPr>
        <p:spPr>
          <a:xfrm rot="2734294" flipH="1" flipV="1">
            <a:off x="7704107" y="4325497"/>
            <a:ext cx="173946" cy="170623"/>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8252E26-3C52-48EA-A189-27B8174493EC}"/>
              </a:ext>
            </a:extLst>
          </p:cNvPr>
          <p:cNvSpPr txBox="1"/>
          <p:nvPr/>
        </p:nvSpPr>
        <p:spPr>
          <a:xfrm>
            <a:off x="3043445" y="6118604"/>
            <a:ext cx="6096000" cy="369332"/>
          </a:xfrm>
          <a:prstGeom prst="rect">
            <a:avLst/>
          </a:prstGeom>
          <a:noFill/>
        </p:spPr>
        <p:txBody>
          <a:bodyPr wrap="square">
            <a:spAutoFit/>
          </a:bodyPr>
          <a:lstStyle/>
          <a:p>
            <a:pPr algn="ctr"/>
            <a:r>
              <a:rPr lang="en-US" dirty="0">
                <a:hlinkClick r:id="rId7"/>
              </a:rPr>
              <a:t>K-means clustering. Data Points (shabal.in)</a:t>
            </a:r>
            <a:endParaRPr lang="ar-EG" dirty="0"/>
          </a:p>
        </p:txBody>
      </p:sp>
    </p:spTree>
    <p:extLst>
      <p:ext uri="{BB962C8B-B14F-4D97-AF65-F5344CB8AC3E}">
        <p14:creationId xmlns:p14="http://schemas.microsoft.com/office/powerpoint/2010/main" val="37712682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p:cxnSp>
        <p:nvCxnSpPr>
          <p:cNvPr id="6" name="Straight Arrow Connector 5">
            <a:extLst>
              <a:ext uri="{FF2B5EF4-FFF2-40B4-BE49-F238E27FC236}">
                <a16:creationId xmlns:a16="http://schemas.microsoft.com/office/drawing/2014/main" id="{D7DA831F-3FE4-4E46-9DBD-4AA4296CDD6F}"/>
              </a:ext>
            </a:extLst>
          </p:cNvPr>
          <p:cNvCxnSpPr>
            <a:cxnSpLocks/>
          </p:cNvCxnSpPr>
          <p:nvPr/>
        </p:nvCxnSpPr>
        <p:spPr>
          <a:xfrm flipH="1" flipV="1">
            <a:off x="6597619" y="2549824"/>
            <a:ext cx="11689" cy="293027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9C6EA9-8796-42E0-82F3-D205E9AAAB74}"/>
              </a:ext>
            </a:extLst>
          </p:cNvPr>
          <p:cNvCxnSpPr>
            <a:cxnSpLocks/>
          </p:cNvCxnSpPr>
          <p:nvPr/>
        </p:nvCxnSpPr>
        <p:spPr>
          <a:xfrm>
            <a:off x="6434742" y="5278419"/>
            <a:ext cx="5071458"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9" name="Oval 8">
            <a:extLst>
              <a:ext uri="{FF2B5EF4-FFF2-40B4-BE49-F238E27FC236}">
                <a16:creationId xmlns:a16="http://schemas.microsoft.com/office/drawing/2014/main" id="{DD037836-81B3-4F31-AB94-681E07449907}"/>
              </a:ext>
            </a:extLst>
          </p:cNvPr>
          <p:cNvSpPr/>
          <p:nvPr/>
        </p:nvSpPr>
        <p:spPr>
          <a:xfrm>
            <a:off x="7766119" y="4435993"/>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Oval 9">
            <a:extLst>
              <a:ext uri="{FF2B5EF4-FFF2-40B4-BE49-F238E27FC236}">
                <a16:creationId xmlns:a16="http://schemas.microsoft.com/office/drawing/2014/main" id="{AB986648-08DA-48D5-8508-59750497AB5D}"/>
              </a:ext>
            </a:extLst>
          </p:cNvPr>
          <p:cNvSpPr/>
          <p:nvPr/>
        </p:nvSpPr>
        <p:spPr>
          <a:xfrm>
            <a:off x="7531609" y="488199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Oval 10">
            <a:extLst>
              <a:ext uri="{FF2B5EF4-FFF2-40B4-BE49-F238E27FC236}">
                <a16:creationId xmlns:a16="http://schemas.microsoft.com/office/drawing/2014/main" id="{8ACFB627-F566-4AED-BF17-0C39EE6FF46F}"/>
              </a:ext>
            </a:extLst>
          </p:cNvPr>
          <p:cNvSpPr/>
          <p:nvPr/>
        </p:nvSpPr>
        <p:spPr>
          <a:xfrm>
            <a:off x="7215963" y="4693683"/>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1">
            <a:extLst>
              <a:ext uri="{FF2B5EF4-FFF2-40B4-BE49-F238E27FC236}">
                <a16:creationId xmlns:a16="http://schemas.microsoft.com/office/drawing/2014/main" id="{0C7D6D40-9082-4C4F-90B0-7E02AAB38D42}"/>
              </a:ext>
            </a:extLst>
          </p:cNvPr>
          <p:cNvSpPr/>
          <p:nvPr/>
        </p:nvSpPr>
        <p:spPr>
          <a:xfrm>
            <a:off x="8037743" y="4744404"/>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Oval 13">
            <a:extLst>
              <a:ext uri="{FF2B5EF4-FFF2-40B4-BE49-F238E27FC236}">
                <a16:creationId xmlns:a16="http://schemas.microsoft.com/office/drawing/2014/main" id="{161368BA-E87E-47ED-865F-9265FB381883}"/>
              </a:ext>
            </a:extLst>
          </p:cNvPr>
          <p:cNvSpPr/>
          <p:nvPr/>
        </p:nvSpPr>
        <p:spPr>
          <a:xfrm>
            <a:off x="7297819" y="421300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Oval 14">
            <a:extLst>
              <a:ext uri="{FF2B5EF4-FFF2-40B4-BE49-F238E27FC236}">
                <a16:creationId xmlns:a16="http://schemas.microsoft.com/office/drawing/2014/main" id="{27708D78-FC59-4989-B34E-93AED1F0F6D3}"/>
              </a:ext>
            </a:extLst>
          </p:cNvPr>
          <p:cNvSpPr/>
          <p:nvPr/>
        </p:nvSpPr>
        <p:spPr>
          <a:xfrm>
            <a:off x="7693180" y="4158683"/>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Oval 15">
            <a:extLst>
              <a:ext uri="{FF2B5EF4-FFF2-40B4-BE49-F238E27FC236}">
                <a16:creationId xmlns:a16="http://schemas.microsoft.com/office/drawing/2014/main" id="{BEA6FF63-01A2-4613-9DF7-3A9B92A09B82}"/>
              </a:ext>
            </a:extLst>
          </p:cNvPr>
          <p:cNvSpPr/>
          <p:nvPr/>
        </p:nvSpPr>
        <p:spPr>
          <a:xfrm>
            <a:off x="7458670" y="460468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Oval 16">
            <a:extLst>
              <a:ext uri="{FF2B5EF4-FFF2-40B4-BE49-F238E27FC236}">
                <a16:creationId xmlns:a16="http://schemas.microsoft.com/office/drawing/2014/main" id="{150F3670-A793-405C-9D12-ED9C0DFD346E}"/>
              </a:ext>
            </a:extLst>
          </p:cNvPr>
          <p:cNvSpPr/>
          <p:nvPr/>
        </p:nvSpPr>
        <p:spPr>
          <a:xfrm>
            <a:off x="7143023" y="441637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Oval 17">
            <a:extLst>
              <a:ext uri="{FF2B5EF4-FFF2-40B4-BE49-F238E27FC236}">
                <a16:creationId xmlns:a16="http://schemas.microsoft.com/office/drawing/2014/main" id="{CB4BBE99-E265-4725-B880-8C8AC8B1702D}"/>
              </a:ext>
            </a:extLst>
          </p:cNvPr>
          <p:cNvSpPr/>
          <p:nvPr/>
        </p:nvSpPr>
        <p:spPr>
          <a:xfrm>
            <a:off x="7964804" y="4467094"/>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Oval 18">
            <a:extLst>
              <a:ext uri="{FF2B5EF4-FFF2-40B4-BE49-F238E27FC236}">
                <a16:creationId xmlns:a16="http://schemas.microsoft.com/office/drawing/2014/main" id="{5FD01FFF-DC6F-48E3-819A-B25041217A8A}"/>
              </a:ext>
            </a:extLst>
          </p:cNvPr>
          <p:cNvSpPr/>
          <p:nvPr/>
        </p:nvSpPr>
        <p:spPr>
          <a:xfrm>
            <a:off x="7224880" y="393569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Oval 19">
            <a:extLst>
              <a:ext uri="{FF2B5EF4-FFF2-40B4-BE49-F238E27FC236}">
                <a16:creationId xmlns:a16="http://schemas.microsoft.com/office/drawing/2014/main" id="{52A270A6-65F2-423F-A286-21C3601E1519}"/>
              </a:ext>
            </a:extLst>
          </p:cNvPr>
          <p:cNvSpPr/>
          <p:nvPr/>
        </p:nvSpPr>
        <p:spPr>
          <a:xfrm>
            <a:off x="8009915" y="420674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Oval 20">
            <a:extLst>
              <a:ext uri="{FF2B5EF4-FFF2-40B4-BE49-F238E27FC236}">
                <a16:creationId xmlns:a16="http://schemas.microsoft.com/office/drawing/2014/main" id="{52DFCC18-DBF6-4AAE-9E75-0E1B48B18D42}"/>
              </a:ext>
            </a:extLst>
          </p:cNvPr>
          <p:cNvSpPr/>
          <p:nvPr/>
        </p:nvSpPr>
        <p:spPr>
          <a:xfrm>
            <a:off x="7789199" y="4753161"/>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Oval 21">
            <a:extLst>
              <a:ext uri="{FF2B5EF4-FFF2-40B4-BE49-F238E27FC236}">
                <a16:creationId xmlns:a16="http://schemas.microsoft.com/office/drawing/2014/main" id="{1106E457-18D1-4982-A503-BF1DF71DD94E}"/>
              </a:ext>
            </a:extLst>
          </p:cNvPr>
          <p:cNvSpPr/>
          <p:nvPr/>
        </p:nvSpPr>
        <p:spPr>
          <a:xfrm>
            <a:off x="7537103" y="439141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Oval 22">
            <a:extLst>
              <a:ext uri="{FF2B5EF4-FFF2-40B4-BE49-F238E27FC236}">
                <a16:creationId xmlns:a16="http://schemas.microsoft.com/office/drawing/2014/main" id="{CAF6EEE5-ACDB-4F47-BF43-D3D6A9EEA628}"/>
              </a:ext>
            </a:extLst>
          </p:cNvPr>
          <p:cNvSpPr/>
          <p:nvPr/>
        </p:nvSpPr>
        <p:spPr>
          <a:xfrm>
            <a:off x="8358884" y="4442138"/>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Oval 23">
            <a:extLst>
              <a:ext uri="{FF2B5EF4-FFF2-40B4-BE49-F238E27FC236}">
                <a16:creationId xmlns:a16="http://schemas.microsoft.com/office/drawing/2014/main" id="{E546D22E-9BAD-476F-B543-ED929BC975E7}"/>
              </a:ext>
            </a:extLst>
          </p:cNvPr>
          <p:cNvSpPr/>
          <p:nvPr/>
        </p:nvSpPr>
        <p:spPr>
          <a:xfrm>
            <a:off x="7618960" y="3910734"/>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Oval 24">
            <a:extLst>
              <a:ext uri="{FF2B5EF4-FFF2-40B4-BE49-F238E27FC236}">
                <a16:creationId xmlns:a16="http://schemas.microsoft.com/office/drawing/2014/main" id="{CB8D676D-5978-4E8C-B8D8-63A85569EA9C}"/>
              </a:ext>
            </a:extLst>
          </p:cNvPr>
          <p:cNvSpPr/>
          <p:nvPr/>
        </p:nvSpPr>
        <p:spPr>
          <a:xfrm>
            <a:off x="8030941" y="3828847"/>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Oval 25">
            <a:extLst>
              <a:ext uri="{FF2B5EF4-FFF2-40B4-BE49-F238E27FC236}">
                <a16:creationId xmlns:a16="http://schemas.microsoft.com/office/drawing/2014/main" id="{516566D5-6447-46E1-9F58-6AB8285E6EF3}"/>
              </a:ext>
            </a:extLst>
          </p:cNvPr>
          <p:cNvSpPr/>
          <p:nvPr/>
        </p:nvSpPr>
        <p:spPr>
          <a:xfrm>
            <a:off x="7037353" y="4176032"/>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Oval 26">
            <a:extLst>
              <a:ext uri="{FF2B5EF4-FFF2-40B4-BE49-F238E27FC236}">
                <a16:creationId xmlns:a16="http://schemas.microsoft.com/office/drawing/2014/main" id="{23B33117-0F0A-4960-84F0-CA304793AEB9}"/>
              </a:ext>
            </a:extLst>
          </p:cNvPr>
          <p:cNvSpPr/>
          <p:nvPr/>
        </p:nvSpPr>
        <p:spPr>
          <a:xfrm>
            <a:off x="7480785" y="4086536"/>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Oval 27">
            <a:extLst>
              <a:ext uri="{FF2B5EF4-FFF2-40B4-BE49-F238E27FC236}">
                <a16:creationId xmlns:a16="http://schemas.microsoft.com/office/drawing/2014/main" id="{BC5DDA71-A7E2-409A-95C1-733F3C479BF0}"/>
              </a:ext>
            </a:extLst>
          </p:cNvPr>
          <p:cNvSpPr/>
          <p:nvPr/>
        </p:nvSpPr>
        <p:spPr>
          <a:xfrm>
            <a:off x="8302565" y="4137258"/>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Oval 28">
            <a:extLst>
              <a:ext uri="{FF2B5EF4-FFF2-40B4-BE49-F238E27FC236}">
                <a16:creationId xmlns:a16="http://schemas.microsoft.com/office/drawing/2014/main" id="{68FF0B4D-BA33-45A5-B943-A93D6B40332E}"/>
              </a:ext>
            </a:extLst>
          </p:cNvPr>
          <p:cNvSpPr/>
          <p:nvPr/>
        </p:nvSpPr>
        <p:spPr>
          <a:xfrm>
            <a:off x="7562641" y="3605855"/>
            <a:ext cx="188313" cy="188313"/>
          </a:xfrm>
          <a:prstGeom prst="ellipse">
            <a:avLst/>
          </a:prstGeom>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DA9B61A-5271-4B52-ADBE-3ACD40FF7072}"/>
              </a:ext>
            </a:extLst>
          </p:cNvPr>
          <p:cNvSpPr/>
          <p:nvPr/>
        </p:nvSpPr>
        <p:spPr>
          <a:xfrm>
            <a:off x="10259016" y="360040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A68935D-B9BD-4C4D-965C-F65D548B4C16}"/>
              </a:ext>
            </a:extLst>
          </p:cNvPr>
          <p:cNvSpPr/>
          <p:nvPr/>
        </p:nvSpPr>
        <p:spPr>
          <a:xfrm>
            <a:off x="9928988" y="313780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E116B81-B9EC-47ED-909C-1B46D8C9D51A}"/>
              </a:ext>
            </a:extLst>
          </p:cNvPr>
          <p:cNvSpPr/>
          <p:nvPr/>
        </p:nvSpPr>
        <p:spPr>
          <a:xfrm>
            <a:off x="9997560" y="391073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E707818-12CC-415F-B35C-61E44F2F52F5}"/>
              </a:ext>
            </a:extLst>
          </p:cNvPr>
          <p:cNvSpPr/>
          <p:nvPr/>
        </p:nvSpPr>
        <p:spPr>
          <a:xfrm>
            <a:off x="10615743" y="3602667"/>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FDC96B7-AB50-4075-AA43-DC376A12B22F}"/>
              </a:ext>
            </a:extLst>
          </p:cNvPr>
          <p:cNvSpPr/>
          <p:nvPr/>
        </p:nvSpPr>
        <p:spPr>
          <a:xfrm>
            <a:off x="9599004" y="327240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9C56598-031E-450F-9A98-95E90314E339}"/>
              </a:ext>
            </a:extLst>
          </p:cNvPr>
          <p:cNvSpPr/>
          <p:nvPr/>
        </p:nvSpPr>
        <p:spPr>
          <a:xfrm>
            <a:off x="10209183" y="2678327"/>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0A3BEDAE-E179-42C3-9960-3A01C8EE5793}"/>
              </a:ext>
            </a:extLst>
          </p:cNvPr>
          <p:cNvSpPr/>
          <p:nvPr/>
        </p:nvSpPr>
        <p:spPr>
          <a:xfrm>
            <a:off x="10091717" y="339604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8F6836A-3C3B-456F-9424-281E5E7BEFE9}"/>
              </a:ext>
            </a:extLst>
          </p:cNvPr>
          <p:cNvSpPr/>
          <p:nvPr/>
        </p:nvSpPr>
        <p:spPr>
          <a:xfrm>
            <a:off x="9926527" y="3629898"/>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11EEB2-14E0-46D1-8FF6-20A4FBF48761}"/>
              </a:ext>
            </a:extLst>
          </p:cNvPr>
          <p:cNvSpPr/>
          <p:nvPr/>
        </p:nvSpPr>
        <p:spPr>
          <a:xfrm>
            <a:off x="10419500" y="3318852"/>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3D5B0-D39A-48E0-A783-0116DD8D9CA4}"/>
              </a:ext>
            </a:extLst>
          </p:cNvPr>
          <p:cNvSpPr/>
          <p:nvPr/>
        </p:nvSpPr>
        <p:spPr>
          <a:xfrm>
            <a:off x="9487507" y="291446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99F33-903B-439D-85D1-6E1ECE4C4C7D}"/>
              </a:ext>
            </a:extLst>
          </p:cNvPr>
          <p:cNvSpPr/>
          <p:nvPr/>
        </p:nvSpPr>
        <p:spPr>
          <a:xfrm>
            <a:off x="10230552" y="3106726"/>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56A8635-FE0C-4163-9C5F-44C14C98A89A}"/>
              </a:ext>
            </a:extLst>
          </p:cNvPr>
          <p:cNvSpPr/>
          <p:nvPr/>
        </p:nvSpPr>
        <p:spPr>
          <a:xfrm>
            <a:off x="10407135" y="386439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33EBF7D-EF25-4E7F-80C8-D7A46666F4C5}"/>
              </a:ext>
            </a:extLst>
          </p:cNvPr>
          <p:cNvSpPr/>
          <p:nvPr/>
        </p:nvSpPr>
        <p:spPr>
          <a:xfrm>
            <a:off x="9802277" y="336656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FFC42D-3465-41DA-86D0-DE52154F1890}"/>
              </a:ext>
            </a:extLst>
          </p:cNvPr>
          <p:cNvSpPr/>
          <p:nvPr/>
        </p:nvSpPr>
        <p:spPr>
          <a:xfrm>
            <a:off x="10787053" y="332414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783CB2-282E-4850-84AF-47C08D97435D}"/>
              </a:ext>
            </a:extLst>
          </p:cNvPr>
          <p:cNvSpPr/>
          <p:nvPr/>
        </p:nvSpPr>
        <p:spPr>
          <a:xfrm>
            <a:off x="10008074" y="2879763"/>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4EF5963-FCE4-4857-884F-627A5D719AA0}"/>
              </a:ext>
            </a:extLst>
          </p:cNvPr>
          <p:cNvSpPr/>
          <p:nvPr/>
        </p:nvSpPr>
        <p:spPr>
          <a:xfrm>
            <a:off x="10412803" y="2885549"/>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EFA540F-05AE-49AE-BE28-2E61B7FC63BF}"/>
              </a:ext>
            </a:extLst>
          </p:cNvPr>
          <p:cNvSpPr/>
          <p:nvPr/>
        </p:nvSpPr>
        <p:spPr>
          <a:xfrm>
            <a:off x="9374220" y="3185585"/>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24F5D0C-795A-4C13-99BA-BE65FA8C165F}"/>
              </a:ext>
            </a:extLst>
          </p:cNvPr>
          <p:cNvSpPr/>
          <p:nvPr/>
        </p:nvSpPr>
        <p:spPr>
          <a:xfrm>
            <a:off x="9746599" y="2951104"/>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8AA7AEF6-956A-48A6-8998-9E00B70483EC}"/>
              </a:ext>
            </a:extLst>
          </p:cNvPr>
          <p:cNvSpPr/>
          <p:nvPr/>
        </p:nvSpPr>
        <p:spPr>
          <a:xfrm>
            <a:off x="10577437" y="3128387"/>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7C2EB1D-DC0B-45D0-B9AD-24D0EFDC1D17}"/>
              </a:ext>
            </a:extLst>
          </p:cNvPr>
          <p:cNvSpPr/>
          <p:nvPr/>
        </p:nvSpPr>
        <p:spPr>
          <a:xfrm>
            <a:off x="9821145" y="2658518"/>
            <a:ext cx="188313" cy="188313"/>
          </a:xfrm>
          <a:prstGeom prst="ellipse">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C417A53-D942-42C3-958D-DA2EB222556D}"/>
                  </a:ext>
                </a:extLst>
              </p:cNvPr>
              <p:cNvSpPr txBox="1"/>
              <p:nvPr/>
            </p:nvSpPr>
            <p:spPr>
              <a:xfrm>
                <a:off x="11157764" y="5311879"/>
                <a:ext cx="348436"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50" name="TextBox 49">
                <a:extLst>
                  <a:ext uri="{FF2B5EF4-FFF2-40B4-BE49-F238E27FC236}">
                    <a16:creationId xmlns:a16="http://schemas.microsoft.com/office/drawing/2014/main" id="{1C417A53-D942-42C3-958D-DA2EB222556D}"/>
                  </a:ext>
                </a:extLst>
              </p:cNvPr>
              <p:cNvSpPr txBox="1">
                <a:spLocks noRot="1" noChangeAspect="1" noMove="1" noResize="1" noEditPoints="1" noAdjustHandles="1" noChangeArrowheads="1" noChangeShapeType="1" noTextEdit="1"/>
              </p:cNvSpPr>
              <p:nvPr/>
            </p:nvSpPr>
            <p:spPr>
              <a:xfrm>
                <a:off x="11157764" y="5311879"/>
                <a:ext cx="348436" cy="336434"/>
              </a:xfrm>
              <a:prstGeom prst="rect">
                <a:avLst/>
              </a:prstGeom>
              <a:blipFill>
                <a:blip r:embed="rId4"/>
                <a:stretch>
                  <a:fillRect r="-1724" b="-42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5D073D1-45E8-426E-84E0-BD11B2259E31}"/>
                  </a:ext>
                </a:extLst>
              </p:cNvPr>
              <p:cNvSpPr txBox="1"/>
              <p:nvPr/>
            </p:nvSpPr>
            <p:spPr>
              <a:xfrm>
                <a:off x="6109483" y="2490301"/>
                <a:ext cx="358293"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51" name="TextBox 50">
                <a:extLst>
                  <a:ext uri="{FF2B5EF4-FFF2-40B4-BE49-F238E27FC236}">
                    <a16:creationId xmlns:a16="http://schemas.microsoft.com/office/drawing/2014/main" id="{25D073D1-45E8-426E-84E0-BD11B2259E31}"/>
                  </a:ext>
                </a:extLst>
              </p:cNvPr>
              <p:cNvSpPr txBox="1">
                <a:spLocks noRot="1" noChangeAspect="1" noMove="1" noResize="1" noEditPoints="1" noAdjustHandles="1" noChangeArrowheads="1" noChangeShapeType="1" noTextEdit="1"/>
              </p:cNvSpPr>
              <p:nvPr/>
            </p:nvSpPr>
            <p:spPr>
              <a:xfrm>
                <a:off x="6109483" y="2490301"/>
                <a:ext cx="358293" cy="336434"/>
              </a:xfrm>
              <a:prstGeom prst="rect">
                <a:avLst/>
              </a:prstGeom>
              <a:blipFill>
                <a:blip r:embed="rId5"/>
                <a:stretch>
                  <a:fillRect r="-3390" b="-43636"/>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7619A7B-D446-4DFB-9B3B-433981A4EB86}"/>
                  </a:ext>
                </a:extLst>
              </p:cNvPr>
              <p:cNvSpPr txBox="1"/>
              <p:nvPr/>
            </p:nvSpPr>
            <p:spPr>
              <a:xfrm>
                <a:off x="456895" y="2413075"/>
                <a:ext cx="5616511" cy="3508653"/>
              </a:xfrm>
              <a:prstGeom prst="rect">
                <a:avLst/>
              </a:prstGeom>
              <a:noFill/>
            </p:spPr>
            <p:txBody>
              <a:bodyPr wrap="square">
                <a:spAutoFit/>
              </a:bodyPr>
              <a:lstStyle/>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Should have </a:t>
                </a:r>
                <a14:m>
                  <m:oMath xmlns:m="http://schemas.openxmlformats.org/officeDocument/2006/math">
                    <m:r>
                      <a:rPr lang="en-US" sz="2800" b="1" i="0" smtClean="0">
                        <a:solidFill>
                          <a:srgbClr val="D4D4D4"/>
                        </a:solidFill>
                        <a:latin typeface="Cambria Math" panose="02040503050406030204" pitchFamily="18" charset="0"/>
                      </a:rPr>
                      <m:t>𝟏</m:t>
                    </m:r>
                    <m:r>
                      <a:rPr lang="en-US" sz="2800" b="1" i="0"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𝑲</m:t>
                    </m:r>
                    <m:r>
                      <a:rPr lang="en-US" sz="2800" b="1" i="1" smtClean="0">
                        <a:solidFill>
                          <a:srgbClr val="D4D4D4"/>
                        </a:solidFill>
                        <a:latin typeface="Cambria Math" panose="02040503050406030204" pitchFamily="18" charset="0"/>
                      </a:rPr>
                      <m:t>&lt;</m:t>
                    </m:r>
                    <m:r>
                      <a:rPr lang="en-US" sz="2800" b="1" i="1" smtClean="0">
                        <a:solidFill>
                          <a:srgbClr val="D4D4D4"/>
                        </a:solidFill>
                        <a:latin typeface="Cambria Math" panose="02040503050406030204" pitchFamily="18" charset="0"/>
                      </a:rPr>
                      <m:t>𝒎</m:t>
                    </m:r>
                  </m:oMath>
                </a14:m>
                <a:r>
                  <a:rPr lang="en-US" sz="2800" b="1" dirty="0">
                    <a:solidFill>
                      <a:srgbClr val="D4D4D4"/>
                    </a:solidFill>
                    <a:latin typeface="Consolas" panose="020B0609020204030204" pitchFamily="49" charset="0"/>
                  </a:rPr>
                  <a:t>.</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Randomly pick </a:t>
                </a:r>
                <a14:m>
                  <m:oMath xmlns:m="http://schemas.openxmlformats.org/officeDocument/2006/math">
                    <m:r>
                      <a:rPr lang="en-US" sz="2800" b="1" i="1"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training examples.</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dirty="0">
                    <a:solidFill>
                      <a:srgbClr val="D4D4D4"/>
                    </a:solidFill>
                    <a:latin typeface="Consolas" panose="020B0609020204030204" pitchFamily="49" charset="0"/>
                  </a:rPr>
                  <a:t>Set </a:t>
                </a:r>
                <a14:m>
                  <m:oMath xmlns:m="http://schemas.openxmlformats.org/officeDocument/2006/math">
                    <m:sSub>
                      <m:sSubPr>
                        <m:ctrlPr>
                          <a:rPr lang="en-US" sz="2800" b="1" i="1" smtClean="0">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0" smtClean="0">
                            <a:solidFill>
                              <a:srgbClr val="D4D4D4"/>
                            </a:solidFill>
                            <a:latin typeface="Cambria Math" panose="02040503050406030204" pitchFamily="18" charset="0"/>
                          </a:rPr>
                          <m:t>𝟏</m:t>
                        </m:r>
                      </m:sub>
                    </m:sSub>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1" smtClean="0">
                            <a:solidFill>
                              <a:srgbClr val="D4D4D4"/>
                            </a:solidFill>
                            <a:latin typeface="Cambria Math" panose="02040503050406030204" pitchFamily="18" charset="0"/>
                          </a:rPr>
                          <m:t>𝑲</m:t>
                        </m:r>
                      </m:sub>
                    </m:sSub>
                  </m:oMath>
                </a14:m>
                <a:r>
                  <a:rPr lang="en-US" sz="2800" b="1" dirty="0">
                    <a:solidFill>
                      <a:srgbClr val="D4D4D4"/>
                    </a:solidFill>
                    <a:latin typeface="Consolas" panose="020B0609020204030204" pitchFamily="49" charset="0"/>
                  </a:rPr>
                  <a:t> equal to these </a:t>
                </a:r>
                <a14:m>
                  <m:oMath xmlns:m="http://schemas.openxmlformats.org/officeDocument/2006/math">
                    <m:r>
                      <a:rPr lang="en-US" sz="2800" b="1" i="1">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 examples.</a:t>
                </a:r>
              </a:p>
              <a:p>
                <a:endParaRPr lang="en-US" b="1" dirty="0">
                  <a:solidFill>
                    <a:srgbClr val="D4D4D4"/>
                  </a:solidFill>
                  <a:latin typeface="Consolas" panose="020B0609020204030204" pitchFamily="49" charset="0"/>
                </a:endParaRPr>
              </a:p>
              <a:p>
                <a:pPr marL="342900" indent="-342900">
                  <a:buFont typeface="Arial" panose="020B0604020202020204" pitchFamily="34" charset="0"/>
                  <a:buChar char="•"/>
                </a:pPr>
                <a:r>
                  <a:rPr lang="en-US" sz="2800" b="1" u="sng" dirty="0">
                    <a:solidFill>
                      <a:srgbClr val="D4D4D4"/>
                    </a:solidFill>
                    <a:latin typeface="Consolas" panose="020B0609020204030204" pitchFamily="49" charset="0"/>
                  </a:rPr>
                  <a:t>And that’s not enough.</a:t>
                </a:r>
              </a:p>
            </p:txBody>
          </p:sp>
        </mc:Choice>
        <mc:Fallback xmlns="">
          <p:sp>
            <p:nvSpPr>
              <p:cNvPr id="59" name="TextBox 58">
                <a:extLst>
                  <a:ext uri="{FF2B5EF4-FFF2-40B4-BE49-F238E27FC236}">
                    <a16:creationId xmlns:a16="http://schemas.microsoft.com/office/drawing/2014/main" id="{97619A7B-D446-4DFB-9B3B-433981A4EB86}"/>
                  </a:ext>
                </a:extLst>
              </p:cNvPr>
              <p:cNvSpPr txBox="1">
                <a:spLocks noRot="1" noChangeAspect="1" noMove="1" noResize="1" noEditPoints="1" noAdjustHandles="1" noChangeArrowheads="1" noChangeShapeType="1" noTextEdit="1"/>
              </p:cNvSpPr>
              <p:nvPr/>
            </p:nvSpPr>
            <p:spPr>
              <a:xfrm>
                <a:off x="456895" y="2413075"/>
                <a:ext cx="5616511" cy="3508653"/>
              </a:xfrm>
              <a:prstGeom prst="rect">
                <a:avLst/>
              </a:prstGeom>
              <a:blipFill>
                <a:blip r:embed="rId6"/>
                <a:stretch>
                  <a:fillRect l="-1954" t="-1913" b="-4000"/>
                </a:stretch>
              </a:blipFill>
            </p:spPr>
            <p:txBody>
              <a:bodyPr/>
              <a:lstStyle/>
              <a:p>
                <a:r>
                  <a:rPr lang="ar-EG">
                    <a:noFill/>
                  </a:rPr>
                  <a:t> </a:t>
                </a:r>
              </a:p>
            </p:txBody>
          </p:sp>
        </mc:Fallback>
      </mc:AlternateContent>
      <p:sp>
        <p:nvSpPr>
          <p:cNvPr id="54" name="Cross 53">
            <a:extLst>
              <a:ext uri="{FF2B5EF4-FFF2-40B4-BE49-F238E27FC236}">
                <a16:creationId xmlns:a16="http://schemas.microsoft.com/office/drawing/2014/main" id="{C36DFFB5-6C30-440B-8EE2-D38C6267D771}"/>
              </a:ext>
            </a:extLst>
          </p:cNvPr>
          <p:cNvSpPr/>
          <p:nvPr/>
        </p:nvSpPr>
        <p:spPr>
          <a:xfrm rot="2734294" flipH="1" flipV="1">
            <a:off x="10135912" y="3280547"/>
            <a:ext cx="173946" cy="170623"/>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CC"/>
              </a:solidFill>
            </a:endParaRPr>
          </a:p>
        </p:txBody>
      </p:sp>
      <p:sp>
        <p:nvSpPr>
          <p:cNvPr id="55" name="Cross 54">
            <a:extLst>
              <a:ext uri="{FF2B5EF4-FFF2-40B4-BE49-F238E27FC236}">
                <a16:creationId xmlns:a16="http://schemas.microsoft.com/office/drawing/2014/main" id="{C8D5AA34-1427-43BC-B3D7-E23CE90E66F1}"/>
              </a:ext>
            </a:extLst>
          </p:cNvPr>
          <p:cNvSpPr/>
          <p:nvPr/>
        </p:nvSpPr>
        <p:spPr>
          <a:xfrm rot="2734294" flipH="1" flipV="1">
            <a:off x="7704107" y="4325497"/>
            <a:ext cx="173946" cy="170623"/>
          </a:xfrm>
          <a:prstGeom prst="plus">
            <a:avLst>
              <a:gd name="adj" fmla="val 46579"/>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8252E26-3C52-48EA-A189-27B8174493EC}"/>
              </a:ext>
            </a:extLst>
          </p:cNvPr>
          <p:cNvSpPr txBox="1"/>
          <p:nvPr/>
        </p:nvSpPr>
        <p:spPr>
          <a:xfrm>
            <a:off x="3043445" y="6118604"/>
            <a:ext cx="6096000" cy="369332"/>
          </a:xfrm>
          <a:prstGeom prst="rect">
            <a:avLst/>
          </a:prstGeom>
          <a:noFill/>
        </p:spPr>
        <p:txBody>
          <a:bodyPr wrap="square">
            <a:spAutoFit/>
          </a:bodyPr>
          <a:lstStyle/>
          <a:p>
            <a:pPr algn="ctr"/>
            <a:r>
              <a:rPr lang="en-US" dirty="0">
                <a:hlinkClick r:id="rId7"/>
              </a:rPr>
              <a:t>K-means clustering. Data Points (shabal.in)</a:t>
            </a:r>
            <a:endParaRPr lang="ar-EG" dirty="0"/>
          </a:p>
        </p:txBody>
      </p:sp>
    </p:spTree>
    <p:extLst>
      <p:ext uri="{BB962C8B-B14F-4D97-AF65-F5344CB8AC3E}">
        <p14:creationId xmlns:p14="http://schemas.microsoft.com/office/powerpoint/2010/main" val="414745687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02EA53A-3B0B-47CD-84A8-05EE10AA6BDA}"/>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Random Initialization</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AD4ABA4-0328-4EA2-96F1-9D4515E05610}"/>
                  </a:ext>
                </a:extLst>
              </p:cNvPr>
              <p:cNvSpPr txBox="1"/>
              <p:nvPr/>
            </p:nvSpPr>
            <p:spPr>
              <a:xfrm>
                <a:off x="304800" y="1657317"/>
                <a:ext cx="11887200" cy="3695692"/>
              </a:xfrm>
              <a:prstGeom prst="rect">
                <a:avLst/>
              </a:prstGeom>
              <a:noFill/>
            </p:spPr>
            <p:txBody>
              <a:bodyPr wrap="square">
                <a:spAutoFit/>
              </a:bodyPr>
              <a:lstStyle/>
              <a:p>
                <a:r>
                  <a:rPr lang="en-US" sz="2800" b="1" dirty="0">
                    <a:solidFill>
                      <a:srgbClr val="D4D4D4"/>
                    </a:solidFill>
                    <a:latin typeface="Consolas" panose="020B0609020204030204" pitchFamily="49" charset="0"/>
                  </a:rPr>
                  <a:t>For </a:t>
                </a:r>
                <a14:m>
                  <m:oMath xmlns:m="http://schemas.openxmlformats.org/officeDocument/2006/math">
                    <m:r>
                      <a:rPr lang="en-US" sz="2800" b="1" i="1" dirty="0" smtClean="0">
                        <a:solidFill>
                          <a:srgbClr val="D4D4D4"/>
                        </a:solidFill>
                        <a:latin typeface="Cambria Math" panose="02040503050406030204" pitchFamily="18" charset="0"/>
                      </a:rPr>
                      <m:t>𝒊</m:t>
                    </m:r>
                    <m:r>
                      <a:rPr lang="en-US" sz="2800" b="1" i="1" dirty="0">
                        <a:solidFill>
                          <a:srgbClr val="D4D4D4"/>
                        </a:solidFill>
                        <a:latin typeface="Cambria Math" panose="02040503050406030204" pitchFamily="18" charset="0"/>
                      </a:rPr>
                      <m:t> = </m:t>
                    </m:r>
                    <m:r>
                      <a:rPr lang="en-US" sz="2800" b="1" i="1" dirty="0">
                        <a:solidFill>
                          <a:srgbClr val="D4D4D4"/>
                        </a:solidFill>
                        <a:latin typeface="Cambria Math" panose="02040503050406030204" pitchFamily="18" charset="0"/>
                      </a:rPr>
                      <m:t>𝟏</m:t>
                    </m:r>
                    <m:r>
                      <a:rPr lang="en-US" sz="2800" b="1" i="1" dirty="0">
                        <a:solidFill>
                          <a:srgbClr val="D4D4D4"/>
                        </a:solidFill>
                        <a:latin typeface="Cambria Math" panose="02040503050406030204" pitchFamily="18" charset="0"/>
                      </a:rPr>
                      <m:t> </m:t>
                    </m:r>
                  </m:oMath>
                </a14:m>
                <a:r>
                  <a:rPr lang="en-US" sz="2800" b="1" dirty="0">
                    <a:solidFill>
                      <a:srgbClr val="D4D4D4"/>
                    </a:solidFill>
                    <a:latin typeface="Consolas" panose="020B0609020204030204" pitchFamily="49" charset="0"/>
                  </a:rPr>
                  <a:t>to </a:t>
                </a:r>
                <a14:m>
                  <m:oMath xmlns:m="http://schemas.openxmlformats.org/officeDocument/2006/math">
                    <m:r>
                      <a:rPr lang="en-US" sz="2800" b="1" i="1" dirty="0" smtClean="0">
                        <a:solidFill>
                          <a:srgbClr val="D4D4D4"/>
                        </a:solidFill>
                        <a:latin typeface="Cambria Math" panose="02040503050406030204" pitchFamily="18" charset="0"/>
                      </a:rPr>
                      <m:t>𝟏𝟎𝟎</m:t>
                    </m:r>
                  </m:oMath>
                </a14:m>
                <a:r>
                  <a:rPr lang="en-US" sz="2800" b="1" dirty="0">
                    <a:solidFill>
                      <a:srgbClr val="D4D4D4"/>
                    </a:solidFill>
                    <a:latin typeface="Consolas" panose="020B0609020204030204" pitchFamily="49" charset="0"/>
                  </a:rPr>
                  <a:t> {</a:t>
                </a:r>
              </a:p>
              <a:p>
                <a:r>
                  <a:rPr lang="en-US" sz="2800" b="1" dirty="0">
                    <a:solidFill>
                      <a:srgbClr val="D4D4D4"/>
                    </a:solidFill>
                    <a:latin typeface="Consolas" panose="020B0609020204030204" pitchFamily="49" charset="0"/>
                  </a:rPr>
                  <a:t>	Randomly initialize K-means.</a:t>
                </a:r>
              </a:p>
              <a:p>
                <a:r>
                  <a:rPr lang="en-US" sz="2800" b="1" dirty="0">
                    <a:solidFill>
                      <a:srgbClr val="D4D4D4"/>
                    </a:solidFill>
                    <a:latin typeface="Consolas" panose="020B0609020204030204" pitchFamily="49" charset="0"/>
                  </a:rPr>
                  <a:t>	Run K-means. Get </a:t>
                </a:r>
                <a14:m>
                  <m:oMath xmlns:m="http://schemas.openxmlformats.org/officeDocument/2006/math">
                    <m:sSup>
                      <m:sSupPr>
                        <m:ctrlPr>
                          <a:rPr lang="en-US" sz="2800" b="1" i="1" smtClean="0">
                            <a:solidFill>
                              <a:srgbClr val="D4D4D4"/>
                            </a:solidFill>
                            <a:latin typeface="Cambria Math" panose="02040503050406030204" pitchFamily="18" charset="0"/>
                          </a:rPr>
                        </m:ctrlPr>
                      </m:sSupPr>
                      <m:e>
                        <m:r>
                          <a:rPr lang="en-US" sz="2800" b="1">
                            <a:solidFill>
                              <a:srgbClr val="D4D4D4"/>
                            </a:solidFill>
                            <a:latin typeface="Cambria Math" panose="02040503050406030204" pitchFamily="18" charset="0"/>
                          </a:rPr>
                          <m:t>𝒄</m:t>
                        </m:r>
                      </m:e>
                      <m:sup>
                        <m:d>
                          <m:dPr>
                            <m:ctrlPr>
                              <a:rPr lang="en-US" sz="2800" b="1" i="1">
                                <a:solidFill>
                                  <a:srgbClr val="D4D4D4"/>
                                </a:solidFill>
                                <a:latin typeface="Cambria Math" panose="02040503050406030204" pitchFamily="18" charset="0"/>
                              </a:rPr>
                            </m:ctrlPr>
                          </m:dPr>
                          <m:e>
                            <m:r>
                              <a:rPr lang="en-US" sz="2800" b="1" i="0" smtClean="0">
                                <a:solidFill>
                                  <a:srgbClr val="D4D4D4"/>
                                </a:solidFill>
                                <a:latin typeface="Cambria Math" panose="02040503050406030204" pitchFamily="18" charset="0"/>
                              </a:rPr>
                              <m:t>𝟏</m:t>
                            </m:r>
                          </m:e>
                        </m:d>
                      </m:sup>
                    </m:sSup>
                    <m:r>
                      <a:rPr lang="en-US" sz="2800" b="1" i="1" smtClean="0">
                        <a:solidFill>
                          <a:srgbClr val="D4D4D4"/>
                        </a:solidFill>
                        <a:latin typeface="Cambria Math" panose="02040503050406030204" pitchFamily="18" charset="0"/>
                      </a:rPr>
                      <m:t>, …,</m:t>
                    </m:r>
                    <m:sSup>
                      <m:sSupPr>
                        <m:ctrlPr>
                          <a:rPr lang="en-US" sz="2800" b="1" i="1">
                            <a:solidFill>
                              <a:srgbClr val="D4D4D4"/>
                            </a:solidFill>
                            <a:latin typeface="Cambria Math" panose="02040503050406030204" pitchFamily="18" charset="0"/>
                          </a:rPr>
                        </m:ctrlPr>
                      </m:sSupPr>
                      <m:e>
                        <m:r>
                          <a:rPr lang="en-US" sz="2800" b="1">
                            <a:solidFill>
                              <a:srgbClr val="D4D4D4"/>
                            </a:solidFill>
                            <a:latin typeface="Cambria Math" panose="02040503050406030204" pitchFamily="18" charset="0"/>
                          </a:rPr>
                          <m:t>𝒄</m:t>
                        </m:r>
                      </m:e>
                      <m:sup>
                        <m:d>
                          <m:dPr>
                            <m:ctrlPr>
                              <a:rPr lang="en-US" sz="2800" b="1" i="1">
                                <a:solidFill>
                                  <a:srgbClr val="D4D4D4"/>
                                </a:solidFill>
                                <a:latin typeface="Cambria Math" panose="02040503050406030204" pitchFamily="18" charset="0"/>
                              </a:rPr>
                            </m:ctrlPr>
                          </m:dPr>
                          <m:e>
                            <m:r>
                              <a:rPr lang="en-US" sz="2800" b="1" i="0" smtClean="0">
                                <a:solidFill>
                                  <a:srgbClr val="D4D4D4"/>
                                </a:solidFill>
                                <a:latin typeface="Cambria Math" panose="02040503050406030204" pitchFamily="18" charset="0"/>
                              </a:rPr>
                              <m:t>𝐦</m:t>
                            </m:r>
                          </m:e>
                        </m:d>
                      </m:sup>
                    </m:sSup>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0" smtClean="0">
                            <a:solidFill>
                              <a:srgbClr val="D4D4D4"/>
                            </a:solidFill>
                            <a:latin typeface="Cambria Math" panose="02040503050406030204" pitchFamily="18" charset="0"/>
                          </a:rPr>
                          <m:t>𝟏</m:t>
                        </m:r>
                      </m:sub>
                    </m:sSub>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1" smtClean="0">
                            <a:solidFill>
                              <a:srgbClr val="D4D4D4"/>
                            </a:solidFill>
                            <a:latin typeface="Cambria Math" panose="02040503050406030204" pitchFamily="18" charset="0"/>
                          </a:rPr>
                          <m:t>𝑲</m:t>
                        </m:r>
                      </m:sub>
                    </m:sSub>
                  </m:oMath>
                </a14:m>
                <a:r>
                  <a:rPr lang="en-US" sz="2800" b="1" dirty="0">
                    <a:solidFill>
                      <a:srgbClr val="D4D4D4"/>
                    </a:solidFill>
                    <a:latin typeface="Consolas" panose="020B0609020204030204" pitchFamily="49" charset="0"/>
                  </a:rPr>
                  <a:t>.</a:t>
                </a:r>
              </a:p>
              <a:p>
                <a:r>
                  <a:rPr lang="en-US" sz="2800" b="1" dirty="0">
                    <a:solidFill>
                      <a:srgbClr val="D4D4D4"/>
                    </a:solidFill>
                    <a:latin typeface="Consolas" panose="020B0609020204030204" pitchFamily="49" charset="0"/>
                  </a:rPr>
                  <a:t>	Compute cost function (distortion)</a:t>
                </a:r>
              </a:p>
              <a:p>
                <a:pPr/>
                <a14:m>
                  <m:oMathPara xmlns:m="http://schemas.openxmlformats.org/officeDocument/2006/math">
                    <m:oMathParaPr>
                      <m:jc m:val="centerGroup"/>
                    </m:oMathParaPr>
                    <m:oMath xmlns:m="http://schemas.openxmlformats.org/officeDocument/2006/math">
                      <m:r>
                        <a:rPr lang="en-US" sz="2800" b="1" i="1" smtClean="0">
                          <a:solidFill>
                            <a:srgbClr val="D4D4D4"/>
                          </a:solidFill>
                          <a:latin typeface="Cambria Math" panose="02040503050406030204" pitchFamily="18" charset="0"/>
                        </a:rPr>
                        <m:t>𝑱</m:t>
                      </m:r>
                      <m:d>
                        <m:dPr>
                          <m:ctrlPr>
                            <a:rPr lang="en-US" sz="2800" b="1" i="1" smtClean="0">
                              <a:solidFill>
                                <a:srgbClr val="D4D4D4"/>
                              </a:solidFill>
                              <a:latin typeface="Cambria Math" panose="02040503050406030204" pitchFamily="18" charset="0"/>
                            </a:rPr>
                          </m:ctrlPr>
                        </m:dPr>
                        <m:e>
                          <m:sSup>
                            <m:sSupPr>
                              <m:ctrlPr>
                                <a:rPr lang="en-US" sz="2800" b="1" i="1">
                                  <a:solidFill>
                                    <a:srgbClr val="D4D4D4"/>
                                  </a:solidFill>
                                  <a:latin typeface="Cambria Math" panose="02040503050406030204" pitchFamily="18" charset="0"/>
                                </a:rPr>
                              </m:ctrlPr>
                            </m:sSupPr>
                            <m:e>
                              <m:r>
                                <a:rPr lang="en-US" sz="2800" b="1">
                                  <a:solidFill>
                                    <a:srgbClr val="D4D4D4"/>
                                  </a:solidFill>
                                  <a:latin typeface="Cambria Math" panose="02040503050406030204" pitchFamily="18" charset="0"/>
                                </a:rPr>
                                <m:t>𝒄</m:t>
                              </m:r>
                            </m:e>
                            <m:sup>
                              <m:d>
                                <m:dPr>
                                  <m:ctrlPr>
                                    <a:rPr lang="en-US" sz="2800" b="1" i="1">
                                      <a:solidFill>
                                        <a:srgbClr val="D4D4D4"/>
                                      </a:solidFill>
                                      <a:latin typeface="Cambria Math" panose="02040503050406030204" pitchFamily="18" charset="0"/>
                                    </a:rPr>
                                  </m:ctrlPr>
                                </m:dPr>
                                <m:e>
                                  <m:r>
                                    <a:rPr lang="en-US" sz="2800" b="1" i="0" smtClean="0">
                                      <a:solidFill>
                                        <a:srgbClr val="D4D4D4"/>
                                      </a:solidFill>
                                      <a:latin typeface="Cambria Math" panose="02040503050406030204" pitchFamily="18" charset="0"/>
                                    </a:rPr>
                                    <m:t>𝟏</m:t>
                                  </m:r>
                                </m:e>
                              </m:d>
                            </m:sup>
                          </m:sSup>
                          <m:r>
                            <a:rPr lang="en-US" sz="2800" b="1" i="1" smtClean="0">
                              <a:solidFill>
                                <a:srgbClr val="D4D4D4"/>
                              </a:solidFill>
                              <a:latin typeface="Cambria Math" panose="02040503050406030204" pitchFamily="18" charset="0"/>
                            </a:rPr>
                            <m:t>, …,</m:t>
                          </m:r>
                          <m:sSup>
                            <m:sSupPr>
                              <m:ctrlPr>
                                <a:rPr lang="en-US" sz="2800" b="1" i="1">
                                  <a:solidFill>
                                    <a:srgbClr val="D4D4D4"/>
                                  </a:solidFill>
                                  <a:latin typeface="Cambria Math" panose="02040503050406030204" pitchFamily="18" charset="0"/>
                                </a:rPr>
                              </m:ctrlPr>
                            </m:sSupPr>
                            <m:e>
                              <m:r>
                                <a:rPr lang="en-US" sz="2800" b="1">
                                  <a:solidFill>
                                    <a:srgbClr val="D4D4D4"/>
                                  </a:solidFill>
                                  <a:latin typeface="Cambria Math" panose="02040503050406030204" pitchFamily="18" charset="0"/>
                                </a:rPr>
                                <m:t>𝒄</m:t>
                              </m:r>
                            </m:e>
                            <m:sup>
                              <m:d>
                                <m:dPr>
                                  <m:ctrlPr>
                                    <a:rPr lang="en-US" sz="2800" b="1" i="1">
                                      <a:solidFill>
                                        <a:srgbClr val="D4D4D4"/>
                                      </a:solidFill>
                                      <a:latin typeface="Cambria Math" panose="02040503050406030204" pitchFamily="18" charset="0"/>
                                    </a:rPr>
                                  </m:ctrlPr>
                                </m:dPr>
                                <m:e>
                                  <m:r>
                                    <a:rPr lang="en-US" sz="2800" b="1" i="0" smtClean="0">
                                      <a:solidFill>
                                        <a:srgbClr val="D4D4D4"/>
                                      </a:solidFill>
                                      <a:latin typeface="Cambria Math" panose="02040503050406030204" pitchFamily="18" charset="0"/>
                                    </a:rPr>
                                    <m:t>𝐦</m:t>
                                  </m:r>
                                </m:e>
                              </m:d>
                            </m:sup>
                          </m:sSup>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0" smtClean="0">
                                  <a:solidFill>
                                    <a:srgbClr val="D4D4D4"/>
                                  </a:solidFill>
                                  <a:latin typeface="Cambria Math" panose="02040503050406030204" pitchFamily="18" charset="0"/>
                                </a:rPr>
                                <m:t>𝟏</m:t>
                              </m:r>
                            </m:sub>
                          </m:sSub>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1" smtClean="0">
                                  <a:solidFill>
                                    <a:srgbClr val="D4D4D4"/>
                                  </a:solidFill>
                                  <a:latin typeface="Cambria Math" panose="02040503050406030204" pitchFamily="18" charset="0"/>
                                </a:rPr>
                                <m:t>𝑲</m:t>
                              </m:r>
                            </m:sub>
                          </m:sSub>
                        </m:e>
                      </m:d>
                    </m:oMath>
                  </m:oMathPara>
                </a14:m>
                <a:endParaRPr lang="en-US" sz="2800" b="1" dirty="0">
                  <a:solidFill>
                    <a:srgbClr val="D4D4D4"/>
                  </a:solidFill>
                  <a:latin typeface="Consolas" panose="020B0609020204030204" pitchFamily="49" charset="0"/>
                </a:endParaRPr>
              </a:p>
              <a:p>
                <a:r>
                  <a:rPr lang="en-US" sz="2800" b="1" dirty="0">
                    <a:solidFill>
                      <a:srgbClr val="D4D4D4"/>
                    </a:solidFill>
                    <a:latin typeface="Consolas" panose="020B0609020204030204" pitchFamily="49" charset="0"/>
                  </a:rPr>
                  <a:t>}</a:t>
                </a:r>
              </a:p>
              <a:p>
                <a:endParaRPr lang="en-US" sz="2800" b="1" dirty="0">
                  <a:solidFill>
                    <a:srgbClr val="D4D4D4"/>
                  </a:solidFill>
                  <a:latin typeface="Consolas" panose="020B0609020204030204" pitchFamily="49" charset="0"/>
                </a:endParaRPr>
              </a:p>
              <a:p>
                <a:r>
                  <a:rPr lang="en-US" sz="2800" b="1" dirty="0">
                    <a:solidFill>
                      <a:srgbClr val="D4D4D4"/>
                    </a:solidFill>
                    <a:latin typeface="Consolas" panose="020B0609020204030204" pitchFamily="49" charset="0"/>
                  </a:rPr>
                  <a:t>Pick clustering that gave lowest cost </a:t>
                </a:r>
                <a14:m>
                  <m:oMath xmlns:m="http://schemas.openxmlformats.org/officeDocument/2006/math">
                    <m:r>
                      <a:rPr lang="en-US" sz="2800" b="1" i="1" smtClean="0">
                        <a:solidFill>
                          <a:srgbClr val="D4D4D4"/>
                        </a:solidFill>
                        <a:latin typeface="Cambria Math" panose="02040503050406030204" pitchFamily="18" charset="0"/>
                      </a:rPr>
                      <m:t>𝑱</m:t>
                    </m:r>
                    <m:d>
                      <m:dPr>
                        <m:ctrlPr>
                          <a:rPr lang="en-US" sz="2800" b="1" i="1" smtClean="0">
                            <a:solidFill>
                              <a:srgbClr val="D4D4D4"/>
                            </a:solidFill>
                            <a:latin typeface="Cambria Math" panose="02040503050406030204" pitchFamily="18" charset="0"/>
                          </a:rPr>
                        </m:ctrlPr>
                      </m:dPr>
                      <m:e>
                        <m:sSup>
                          <m:sSupPr>
                            <m:ctrlPr>
                              <a:rPr lang="en-US" sz="2800" b="1" i="1">
                                <a:solidFill>
                                  <a:srgbClr val="D4D4D4"/>
                                </a:solidFill>
                                <a:latin typeface="Cambria Math" panose="02040503050406030204" pitchFamily="18" charset="0"/>
                              </a:rPr>
                            </m:ctrlPr>
                          </m:sSupPr>
                          <m:e>
                            <m:r>
                              <a:rPr lang="en-US" sz="2800" b="1">
                                <a:solidFill>
                                  <a:srgbClr val="D4D4D4"/>
                                </a:solidFill>
                                <a:latin typeface="Cambria Math" panose="02040503050406030204" pitchFamily="18" charset="0"/>
                              </a:rPr>
                              <m:t>𝒄</m:t>
                            </m:r>
                          </m:e>
                          <m:sup>
                            <m:d>
                              <m:dPr>
                                <m:ctrlPr>
                                  <a:rPr lang="en-US" sz="2800" b="1" i="1">
                                    <a:solidFill>
                                      <a:srgbClr val="D4D4D4"/>
                                    </a:solidFill>
                                    <a:latin typeface="Cambria Math" panose="02040503050406030204" pitchFamily="18" charset="0"/>
                                  </a:rPr>
                                </m:ctrlPr>
                              </m:dPr>
                              <m:e>
                                <m:r>
                                  <a:rPr lang="en-US" sz="2800" b="1" i="0" smtClean="0">
                                    <a:solidFill>
                                      <a:srgbClr val="D4D4D4"/>
                                    </a:solidFill>
                                    <a:latin typeface="Cambria Math" panose="02040503050406030204" pitchFamily="18" charset="0"/>
                                  </a:rPr>
                                  <m:t>𝟏</m:t>
                                </m:r>
                              </m:e>
                            </m:d>
                          </m:sup>
                        </m:sSup>
                        <m:r>
                          <a:rPr lang="en-US" sz="2800" b="1" i="1" smtClean="0">
                            <a:solidFill>
                              <a:srgbClr val="D4D4D4"/>
                            </a:solidFill>
                            <a:latin typeface="Cambria Math" panose="02040503050406030204" pitchFamily="18" charset="0"/>
                          </a:rPr>
                          <m:t>, …,</m:t>
                        </m:r>
                        <m:sSup>
                          <m:sSupPr>
                            <m:ctrlPr>
                              <a:rPr lang="en-US" sz="2800" b="1" i="1">
                                <a:solidFill>
                                  <a:srgbClr val="D4D4D4"/>
                                </a:solidFill>
                                <a:latin typeface="Cambria Math" panose="02040503050406030204" pitchFamily="18" charset="0"/>
                              </a:rPr>
                            </m:ctrlPr>
                          </m:sSupPr>
                          <m:e>
                            <m:r>
                              <a:rPr lang="en-US" sz="2800" b="1">
                                <a:solidFill>
                                  <a:srgbClr val="D4D4D4"/>
                                </a:solidFill>
                                <a:latin typeface="Cambria Math" panose="02040503050406030204" pitchFamily="18" charset="0"/>
                              </a:rPr>
                              <m:t>𝒄</m:t>
                            </m:r>
                          </m:e>
                          <m:sup>
                            <m:d>
                              <m:dPr>
                                <m:ctrlPr>
                                  <a:rPr lang="en-US" sz="2800" b="1" i="1">
                                    <a:solidFill>
                                      <a:srgbClr val="D4D4D4"/>
                                    </a:solidFill>
                                    <a:latin typeface="Cambria Math" panose="02040503050406030204" pitchFamily="18" charset="0"/>
                                  </a:rPr>
                                </m:ctrlPr>
                              </m:dPr>
                              <m:e>
                                <m:r>
                                  <a:rPr lang="en-US" sz="2800" b="1" i="0" smtClean="0">
                                    <a:solidFill>
                                      <a:srgbClr val="D4D4D4"/>
                                    </a:solidFill>
                                    <a:latin typeface="Cambria Math" panose="02040503050406030204" pitchFamily="18" charset="0"/>
                                  </a:rPr>
                                  <m:t>𝐦</m:t>
                                </m:r>
                              </m:e>
                            </m:d>
                          </m:sup>
                        </m:sSup>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0" smtClean="0">
                                <a:solidFill>
                                  <a:srgbClr val="D4D4D4"/>
                                </a:solidFill>
                                <a:latin typeface="Cambria Math" panose="02040503050406030204" pitchFamily="18" charset="0"/>
                              </a:rPr>
                              <m:t>𝟏</m:t>
                            </m:r>
                          </m:sub>
                        </m:sSub>
                        <m:r>
                          <a:rPr lang="en-US" sz="2800" b="1" i="1" smtClean="0">
                            <a:solidFill>
                              <a:srgbClr val="D4D4D4"/>
                            </a:solidFill>
                            <a:latin typeface="Cambria Math" panose="02040503050406030204" pitchFamily="18" charset="0"/>
                          </a:rPr>
                          <m:t>,…,</m:t>
                        </m:r>
                        <m:sSub>
                          <m:sSubPr>
                            <m:ctrlPr>
                              <a:rPr lang="en-US" sz="2800" b="1" i="1">
                                <a:solidFill>
                                  <a:srgbClr val="D4D4D4"/>
                                </a:solidFill>
                                <a:latin typeface="Cambria Math" panose="02040503050406030204" pitchFamily="18" charset="0"/>
                              </a:rPr>
                            </m:ctrlPr>
                          </m:sSubPr>
                          <m:e>
                            <m:r>
                              <a:rPr lang="en-US" sz="2800" b="1">
                                <a:solidFill>
                                  <a:srgbClr val="D4D4D4"/>
                                </a:solidFill>
                                <a:latin typeface="Cambria Math" panose="02040503050406030204" pitchFamily="18" charset="0"/>
                              </a:rPr>
                              <m:t>𝝁</m:t>
                            </m:r>
                          </m:e>
                          <m:sub>
                            <m:r>
                              <a:rPr lang="en-US" sz="2800" b="1" i="1" smtClean="0">
                                <a:solidFill>
                                  <a:srgbClr val="D4D4D4"/>
                                </a:solidFill>
                                <a:latin typeface="Cambria Math" panose="02040503050406030204" pitchFamily="18" charset="0"/>
                              </a:rPr>
                              <m:t>𝑲</m:t>
                            </m:r>
                          </m:sub>
                        </m:sSub>
                      </m:e>
                    </m:d>
                  </m:oMath>
                </a14:m>
                <a:endParaRPr lang="en-US" sz="2800" b="1" dirty="0">
                  <a:solidFill>
                    <a:srgbClr val="D4D4D4"/>
                  </a:solidFill>
                  <a:latin typeface="Consolas" panose="020B0609020204030204" pitchFamily="49" charset="0"/>
                </a:endParaRPr>
              </a:p>
            </p:txBody>
          </p:sp>
        </mc:Choice>
        <mc:Fallback xmlns="">
          <p:sp>
            <p:nvSpPr>
              <p:cNvPr id="56" name="TextBox 55">
                <a:extLst>
                  <a:ext uri="{FF2B5EF4-FFF2-40B4-BE49-F238E27FC236}">
                    <a16:creationId xmlns:a16="http://schemas.microsoft.com/office/drawing/2014/main" id="{FAD4ABA4-0328-4EA2-96F1-9D4515E05610}"/>
                  </a:ext>
                </a:extLst>
              </p:cNvPr>
              <p:cNvSpPr txBox="1">
                <a:spLocks noRot="1" noChangeAspect="1" noMove="1" noResize="1" noEditPoints="1" noAdjustHandles="1" noChangeArrowheads="1" noChangeShapeType="1" noTextEdit="1"/>
              </p:cNvSpPr>
              <p:nvPr/>
            </p:nvSpPr>
            <p:spPr>
              <a:xfrm>
                <a:off x="304800" y="1657317"/>
                <a:ext cx="11887200" cy="3695692"/>
              </a:xfrm>
              <a:prstGeom prst="rect">
                <a:avLst/>
              </a:prstGeom>
              <a:blipFill>
                <a:blip r:embed="rId4"/>
                <a:stretch>
                  <a:fillRect l="-1026" t="-1815" b="-3135"/>
                </a:stretch>
              </a:blipFill>
            </p:spPr>
            <p:txBody>
              <a:bodyPr/>
              <a:lstStyle/>
              <a:p>
                <a:r>
                  <a:rPr lang="ar-EG">
                    <a:noFill/>
                  </a:rPr>
                  <a:t> </a:t>
                </a:r>
              </a:p>
            </p:txBody>
          </p:sp>
        </mc:Fallback>
      </mc:AlternateContent>
    </p:spTree>
    <p:extLst>
      <p:ext uri="{BB962C8B-B14F-4D97-AF65-F5344CB8AC3E}">
        <p14:creationId xmlns:p14="http://schemas.microsoft.com/office/powerpoint/2010/main" val="297428300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6" name="TextBox 5">
            <a:extLst>
              <a:ext uri="{FF2B5EF4-FFF2-40B4-BE49-F238E27FC236}">
                <a16:creationId xmlns:a16="http://schemas.microsoft.com/office/drawing/2014/main" id="{0902AA45-409F-4563-A944-B59D70EF1496}"/>
              </a:ext>
            </a:extLst>
          </p:cNvPr>
          <p:cNvSpPr txBox="1"/>
          <p:nvPr/>
        </p:nvSpPr>
        <p:spPr>
          <a:xfrm>
            <a:off x="1031008" y="2863460"/>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What  about  K !?</a:t>
            </a:r>
          </a:p>
        </p:txBody>
      </p:sp>
    </p:spTree>
    <p:extLst>
      <p:ext uri="{BB962C8B-B14F-4D97-AF65-F5344CB8AC3E}">
        <p14:creationId xmlns:p14="http://schemas.microsoft.com/office/powerpoint/2010/main" val="295089229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What  about  </a:t>
                </a:r>
                <a14:m>
                  <m:oMath xmlns:m="http://schemas.openxmlformats.org/officeDocument/2006/math">
                    <m:r>
                      <a:rPr lang="en-US" sz="5400" b="1" i="1" spc="-485" dirty="0" smtClean="0">
                        <a:solidFill>
                          <a:schemeClr val="bg1"/>
                        </a:solidFill>
                        <a:latin typeface="Cambria Math" panose="02040503050406030204" pitchFamily="18" charset="0"/>
                      </a:rPr>
                      <m:t>𝑲</m:t>
                    </m:r>
                  </m:oMath>
                </a14:m>
                <a:r>
                  <a:rPr lang="en-US" sz="5400" b="1" i="1" spc="-485" dirty="0">
                    <a:solidFill>
                      <a:schemeClr val="bg1"/>
                    </a:solidFill>
                    <a:latin typeface="Georgia" panose="02040502050405020303" pitchFamily="18" charset="0"/>
                  </a:rPr>
                  <a:t> !?</a:t>
                </a:r>
              </a:p>
            </p:txBody>
          </p:sp>
        </mc:Choice>
        <mc:Fallback xmlns="">
          <p:sp>
            <p:nvSpPr>
              <p:cNvPr id="5" name="TextBox 4">
                <a:extLst>
                  <a:ext uri="{FF2B5EF4-FFF2-40B4-BE49-F238E27FC236}">
                    <a16:creationId xmlns:a16="http://schemas.microsoft.com/office/drawing/2014/main" id="{1C8984DC-3946-4B94-A417-8401B03547F2}"/>
                  </a:ext>
                </a:extLst>
              </p:cNvPr>
              <p:cNvSpPr txBox="1">
                <a:spLocks noRot="1" noChangeAspect="1" noMove="1" noResize="1" noEditPoints="1" noAdjustHandles="1" noChangeArrowheads="1" noChangeShapeType="1" noTextEdit="1"/>
              </p:cNvSpPr>
              <p:nvPr/>
            </p:nvSpPr>
            <p:spPr>
              <a:xfrm>
                <a:off x="1031009" y="49708"/>
                <a:ext cx="10129981" cy="1067343"/>
              </a:xfrm>
              <a:prstGeom prst="rect">
                <a:avLst/>
              </a:prstGeom>
              <a:blipFill>
                <a:blip r:embed="rId4"/>
                <a:stretch>
                  <a:fillRect t="-5714" b="-30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EF2966-BD6E-4536-9632-5D55F7CA24F8}"/>
                  </a:ext>
                </a:extLst>
              </p:cNvPr>
              <p:cNvSpPr txBox="1"/>
              <p:nvPr/>
            </p:nvSpPr>
            <p:spPr>
              <a:xfrm>
                <a:off x="1031009" y="1657317"/>
                <a:ext cx="10129982" cy="954107"/>
              </a:xfrm>
              <a:prstGeom prst="rect">
                <a:avLst/>
              </a:prstGeom>
              <a:noFill/>
            </p:spPr>
            <p:txBody>
              <a:bodyPr wrap="square">
                <a:spAutoFit/>
              </a:bodyPr>
              <a:lstStyle/>
              <a:p>
                <a:pPr marL="457200" indent="-457200">
                  <a:buFont typeface="Arial" panose="020B0604020202020204" pitchFamily="34" charset="0"/>
                  <a:buChar char="•"/>
                </a:pPr>
                <a:r>
                  <a:rPr lang="en-US" sz="2800" b="1" dirty="0">
                    <a:solidFill>
                      <a:srgbClr val="D4D4D4"/>
                    </a:solidFill>
                    <a:latin typeface="Consolas" panose="020B0609020204030204" pitchFamily="49" charset="0"/>
                  </a:rPr>
                  <a:t>How to pick value for </a:t>
                </a:r>
                <a14:m>
                  <m:oMath xmlns:m="http://schemas.openxmlformats.org/officeDocument/2006/math">
                    <m:r>
                      <a:rPr lang="en-US" sz="2800" b="1" i="1" dirty="0"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a:t>
                </a:r>
              </a:p>
              <a:p>
                <a:pPr marL="457200" indent="-457200">
                  <a:buFont typeface="Arial" panose="020B0604020202020204" pitchFamily="34" charset="0"/>
                  <a:buChar char="•"/>
                </a:pPr>
                <a:r>
                  <a:rPr lang="en-US" sz="2800" b="1" dirty="0">
                    <a:solidFill>
                      <a:srgbClr val="D4D4D4"/>
                    </a:solidFill>
                    <a:latin typeface="Consolas" panose="020B0609020204030204" pitchFamily="49" charset="0"/>
                  </a:rPr>
                  <a:t>No right answers.</a:t>
                </a:r>
              </a:p>
            </p:txBody>
          </p:sp>
        </mc:Choice>
        <mc:Fallback xmlns="">
          <p:sp>
            <p:nvSpPr>
              <p:cNvPr id="7" name="TextBox 6">
                <a:extLst>
                  <a:ext uri="{FF2B5EF4-FFF2-40B4-BE49-F238E27FC236}">
                    <a16:creationId xmlns:a16="http://schemas.microsoft.com/office/drawing/2014/main" id="{47EF2966-BD6E-4536-9632-5D55F7CA24F8}"/>
                  </a:ext>
                </a:extLst>
              </p:cNvPr>
              <p:cNvSpPr txBox="1">
                <a:spLocks noRot="1" noChangeAspect="1" noMove="1" noResize="1" noEditPoints="1" noAdjustHandles="1" noChangeArrowheads="1" noChangeShapeType="1" noTextEdit="1"/>
              </p:cNvSpPr>
              <p:nvPr/>
            </p:nvSpPr>
            <p:spPr>
              <a:xfrm>
                <a:off x="1031009" y="1657317"/>
                <a:ext cx="10129982" cy="954107"/>
              </a:xfrm>
              <a:prstGeom prst="rect">
                <a:avLst/>
              </a:prstGeom>
              <a:blipFill>
                <a:blip r:embed="rId5"/>
                <a:stretch>
                  <a:fillRect l="-1083" t="-7051" b="-17308"/>
                </a:stretch>
              </a:blipFill>
            </p:spPr>
            <p:txBody>
              <a:bodyPr/>
              <a:lstStyle/>
              <a:p>
                <a:r>
                  <a:rPr lang="ar-EG">
                    <a:noFill/>
                  </a:rPr>
                  <a:t> </a:t>
                </a:r>
              </a:p>
            </p:txBody>
          </p:sp>
        </mc:Fallback>
      </mc:AlternateContent>
      <p:cxnSp>
        <p:nvCxnSpPr>
          <p:cNvPr id="9" name="Straight Connector 8">
            <a:extLst>
              <a:ext uri="{FF2B5EF4-FFF2-40B4-BE49-F238E27FC236}">
                <a16:creationId xmlns:a16="http://schemas.microsoft.com/office/drawing/2014/main" id="{A293F50E-DB14-4317-A1F5-CBF4659B80FF}"/>
              </a:ext>
            </a:extLst>
          </p:cNvPr>
          <p:cNvCxnSpPr/>
          <p:nvPr/>
        </p:nvCxnSpPr>
        <p:spPr>
          <a:xfrm flipV="1">
            <a:off x="4076421" y="2942827"/>
            <a:ext cx="0" cy="3443283"/>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0F97C-B975-431D-AA43-05C871D454B4}"/>
              </a:ext>
            </a:extLst>
          </p:cNvPr>
          <p:cNvCxnSpPr/>
          <p:nvPr/>
        </p:nvCxnSpPr>
        <p:spPr>
          <a:xfrm>
            <a:off x="3809999" y="6094532"/>
            <a:ext cx="4572000" cy="0"/>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id="{25190FC2-7811-4ED6-A972-E1EB255CC761}"/>
              </a:ext>
            </a:extLst>
          </p:cNvPr>
          <p:cNvSpPr/>
          <p:nvPr/>
        </p:nvSpPr>
        <p:spPr>
          <a:xfrm>
            <a:off x="4741125" y="5309035"/>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3B444453-11BE-4D9E-846C-791CF47888F2}"/>
              </a:ext>
            </a:extLst>
          </p:cNvPr>
          <p:cNvSpPr/>
          <p:nvPr/>
        </p:nvSpPr>
        <p:spPr>
          <a:xfrm>
            <a:off x="5032382" y="4897344"/>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DD13C583-B2D6-4B82-A306-88B74EC89976}"/>
              </a:ext>
            </a:extLst>
          </p:cNvPr>
          <p:cNvSpPr/>
          <p:nvPr/>
        </p:nvSpPr>
        <p:spPr>
          <a:xfrm>
            <a:off x="5236161" y="4547035"/>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3B49DBD3-E9FA-4A1A-A4B0-3A5FFD609D5D}"/>
              </a:ext>
            </a:extLst>
          </p:cNvPr>
          <p:cNvSpPr/>
          <p:nvPr/>
        </p:nvSpPr>
        <p:spPr>
          <a:xfrm>
            <a:off x="5490411" y="5089847"/>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B3E9C87E-4500-4F93-9CE5-D680F53BA997}"/>
              </a:ext>
            </a:extLst>
          </p:cNvPr>
          <p:cNvSpPr/>
          <p:nvPr/>
        </p:nvSpPr>
        <p:spPr>
          <a:xfrm>
            <a:off x="4816646" y="4587140"/>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2093883C-A454-4600-990B-F18591065242}"/>
              </a:ext>
            </a:extLst>
          </p:cNvPr>
          <p:cNvSpPr/>
          <p:nvPr/>
        </p:nvSpPr>
        <p:spPr>
          <a:xfrm>
            <a:off x="5139589" y="3339063"/>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04338AC5-592C-45AF-A9E8-5FE3C7897855}"/>
              </a:ext>
            </a:extLst>
          </p:cNvPr>
          <p:cNvSpPr/>
          <p:nvPr/>
        </p:nvSpPr>
        <p:spPr>
          <a:xfrm>
            <a:off x="5429177" y="3643863"/>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0E2F5547-079B-495F-9034-AFC28872D383}"/>
              </a:ext>
            </a:extLst>
          </p:cNvPr>
          <p:cNvSpPr/>
          <p:nvPr/>
        </p:nvSpPr>
        <p:spPr>
          <a:xfrm>
            <a:off x="5161905" y="3849794"/>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54BFC1FD-CFE0-4EE7-A13C-C931E4763C82}"/>
              </a:ext>
            </a:extLst>
          </p:cNvPr>
          <p:cNvSpPr/>
          <p:nvPr/>
        </p:nvSpPr>
        <p:spPr>
          <a:xfrm>
            <a:off x="4852415" y="3594781"/>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7696F6EA-9C0A-4FB7-BCB2-F1CE7F953C6A}"/>
              </a:ext>
            </a:extLst>
          </p:cNvPr>
          <p:cNvSpPr/>
          <p:nvPr/>
        </p:nvSpPr>
        <p:spPr>
          <a:xfrm>
            <a:off x="5417892" y="3979290"/>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57AD0479-9B75-429B-AB57-7F14583FFE8F}"/>
              </a:ext>
            </a:extLst>
          </p:cNvPr>
          <p:cNvSpPr/>
          <p:nvPr/>
        </p:nvSpPr>
        <p:spPr>
          <a:xfrm>
            <a:off x="5134475" y="5272941"/>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E0F85DC3-C6E4-42A8-AA05-C4126DB4CB3C}"/>
              </a:ext>
            </a:extLst>
          </p:cNvPr>
          <p:cNvSpPr/>
          <p:nvPr/>
        </p:nvSpPr>
        <p:spPr>
          <a:xfrm>
            <a:off x="7632030" y="5034706"/>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B974B318-112E-4529-82E3-4E600AE65840}"/>
              </a:ext>
            </a:extLst>
          </p:cNvPr>
          <p:cNvSpPr/>
          <p:nvPr/>
        </p:nvSpPr>
        <p:spPr>
          <a:xfrm>
            <a:off x="7335994" y="4782256"/>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E7E11B92-F156-4A98-922F-F9D4CE742A1A}"/>
              </a:ext>
            </a:extLst>
          </p:cNvPr>
          <p:cNvSpPr/>
          <p:nvPr/>
        </p:nvSpPr>
        <p:spPr>
          <a:xfrm>
            <a:off x="7688179" y="5461435"/>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1092C3F1-F605-4452-A9A4-D087A9115EE5}"/>
              </a:ext>
            </a:extLst>
          </p:cNvPr>
          <p:cNvSpPr/>
          <p:nvPr/>
        </p:nvSpPr>
        <p:spPr>
          <a:xfrm>
            <a:off x="7279104" y="5341119"/>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0BFA6220-AFC1-4C7D-8D1E-8525F1DB5CC7}"/>
              </a:ext>
            </a:extLst>
          </p:cNvPr>
          <p:cNvSpPr/>
          <p:nvPr/>
        </p:nvSpPr>
        <p:spPr>
          <a:xfrm>
            <a:off x="6887657" y="5076426"/>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D46E85B6-90EF-453E-8184-09E42458EDA2}"/>
              </a:ext>
            </a:extLst>
          </p:cNvPr>
          <p:cNvSpPr/>
          <p:nvPr/>
        </p:nvSpPr>
        <p:spPr>
          <a:xfrm>
            <a:off x="7790708" y="3943270"/>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508F0CE6-C373-4154-B65F-B436C36A1F6C}"/>
              </a:ext>
            </a:extLst>
          </p:cNvPr>
          <p:cNvSpPr/>
          <p:nvPr/>
        </p:nvSpPr>
        <p:spPr>
          <a:xfrm>
            <a:off x="7213189" y="3633067"/>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2FB9E59E-4B67-487D-AE8C-23519637702C}"/>
              </a:ext>
            </a:extLst>
          </p:cNvPr>
          <p:cNvSpPr/>
          <p:nvPr/>
        </p:nvSpPr>
        <p:spPr>
          <a:xfrm>
            <a:off x="7547650" y="4246738"/>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32D75F34-FE04-40DA-8C90-EB00ACC50B08}"/>
              </a:ext>
            </a:extLst>
          </p:cNvPr>
          <p:cNvSpPr/>
          <p:nvPr/>
        </p:nvSpPr>
        <p:spPr>
          <a:xfrm>
            <a:off x="7141001" y="4207961"/>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A2FCDFDC-DD77-4363-8AC2-72FE095E409B}"/>
              </a:ext>
            </a:extLst>
          </p:cNvPr>
          <p:cNvSpPr/>
          <p:nvPr/>
        </p:nvSpPr>
        <p:spPr>
          <a:xfrm>
            <a:off x="7396648" y="3985860"/>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a:extLst>
              <a:ext uri="{FF2B5EF4-FFF2-40B4-BE49-F238E27FC236}">
                <a16:creationId xmlns:a16="http://schemas.microsoft.com/office/drawing/2014/main" id="{ABD0F7F2-515A-4C64-95C3-CF7B77F6BE50}"/>
              </a:ext>
            </a:extLst>
          </p:cNvPr>
          <p:cNvSpPr/>
          <p:nvPr/>
        </p:nvSpPr>
        <p:spPr>
          <a:xfrm>
            <a:off x="7992819" y="3677183"/>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EB0DFB68-739A-42EB-A5E8-4550E90018F8}"/>
              </a:ext>
            </a:extLst>
          </p:cNvPr>
          <p:cNvSpPr/>
          <p:nvPr/>
        </p:nvSpPr>
        <p:spPr>
          <a:xfrm>
            <a:off x="7583744" y="3556867"/>
            <a:ext cx="275637" cy="275637"/>
          </a:xfrm>
          <a:prstGeom prst="flowChartConnector">
            <a:avLst/>
          </a:pr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8A3C768-F3C7-420E-870C-1C0AE3A82E55}"/>
                  </a:ext>
                </a:extLst>
              </p:cNvPr>
              <p:cNvSpPr txBox="1"/>
              <p:nvPr/>
            </p:nvSpPr>
            <p:spPr>
              <a:xfrm>
                <a:off x="8035546" y="6049676"/>
                <a:ext cx="348436"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34" name="TextBox 33">
                <a:extLst>
                  <a:ext uri="{FF2B5EF4-FFF2-40B4-BE49-F238E27FC236}">
                    <a16:creationId xmlns:a16="http://schemas.microsoft.com/office/drawing/2014/main" id="{58A3C768-F3C7-420E-870C-1C0AE3A82E55}"/>
                  </a:ext>
                </a:extLst>
              </p:cNvPr>
              <p:cNvSpPr txBox="1">
                <a:spLocks noRot="1" noChangeAspect="1" noMove="1" noResize="1" noEditPoints="1" noAdjustHandles="1" noChangeArrowheads="1" noChangeShapeType="1" noTextEdit="1"/>
              </p:cNvSpPr>
              <p:nvPr/>
            </p:nvSpPr>
            <p:spPr>
              <a:xfrm>
                <a:off x="8035546" y="6049676"/>
                <a:ext cx="348436" cy="336434"/>
              </a:xfrm>
              <a:prstGeom prst="rect">
                <a:avLst/>
              </a:prstGeom>
              <a:blipFill>
                <a:blip r:embed="rId6"/>
                <a:stretch>
                  <a:fillRect r="-1754" b="-42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350EA1F-41FF-41F5-97C4-0922B96E8640}"/>
                  </a:ext>
                </a:extLst>
              </p:cNvPr>
              <p:cNvSpPr txBox="1"/>
              <p:nvPr/>
            </p:nvSpPr>
            <p:spPr>
              <a:xfrm>
                <a:off x="3584917" y="2872837"/>
                <a:ext cx="358293"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35" name="TextBox 34">
                <a:extLst>
                  <a:ext uri="{FF2B5EF4-FFF2-40B4-BE49-F238E27FC236}">
                    <a16:creationId xmlns:a16="http://schemas.microsoft.com/office/drawing/2014/main" id="{9350EA1F-41FF-41F5-97C4-0922B96E8640}"/>
                  </a:ext>
                </a:extLst>
              </p:cNvPr>
              <p:cNvSpPr txBox="1">
                <a:spLocks noRot="1" noChangeAspect="1" noMove="1" noResize="1" noEditPoints="1" noAdjustHandles="1" noChangeArrowheads="1" noChangeShapeType="1" noTextEdit="1"/>
              </p:cNvSpPr>
              <p:nvPr/>
            </p:nvSpPr>
            <p:spPr>
              <a:xfrm>
                <a:off x="3584917" y="2872837"/>
                <a:ext cx="358293" cy="336434"/>
              </a:xfrm>
              <a:prstGeom prst="rect">
                <a:avLst/>
              </a:prstGeom>
              <a:blipFill>
                <a:blip r:embed="rId7"/>
                <a:stretch>
                  <a:fillRect r="-3390" b="-45455"/>
                </a:stretch>
              </a:blipFill>
            </p:spPr>
            <p:txBody>
              <a:bodyPr/>
              <a:lstStyle/>
              <a:p>
                <a:r>
                  <a:rPr lang="ar-EG">
                    <a:noFill/>
                  </a:rPr>
                  <a:t> </a:t>
                </a:r>
              </a:p>
            </p:txBody>
          </p:sp>
        </mc:Fallback>
      </mc:AlternateContent>
    </p:spTree>
    <p:extLst>
      <p:ext uri="{BB962C8B-B14F-4D97-AF65-F5344CB8AC3E}">
        <p14:creationId xmlns:p14="http://schemas.microsoft.com/office/powerpoint/2010/main" val="20726716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Supervised Learning</a:t>
            </a:r>
          </a:p>
        </p:txBody>
      </p:sp>
      <p:grpSp>
        <p:nvGrpSpPr>
          <p:cNvPr id="81" name="Group 80">
            <a:extLst>
              <a:ext uri="{FF2B5EF4-FFF2-40B4-BE49-F238E27FC236}">
                <a16:creationId xmlns:a16="http://schemas.microsoft.com/office/drawing/2014/main" id="{0828FDBF-9C37-4018-8959-0E3CA21D5402}"/>
              </a:ext>
            </a:extLst>
          </p:cNvPr>
          <p:cNvGrpSpPr/>
          <p:nvPr/>
        </p:nvGrpSpPr>
        <p:grpSpPr>
          <a:xfrm>
            <a:off x="2384414" y="1770206"/>
            <a:ext cx="7423171" cy="4289085"/>
            <a:chOff x="1447800" y="2185786"/>
            <a:chExt cx="6239933" cy="3605414"/>
          </a:xfrm>
        </p:grpSpPr>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1648205" y="2185786"/>
              <a:ext cx="14383" cy="360541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1447800" y="5543056"/>
              <a:ext cx="6239933"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3085930" y="450653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2F0401AA-3391-44A7-B56B-49FD987AA413}"/>
                </a:ext>
              </a:extLst>
            </p:cNvPr>
            <p:cNvSpPr/>
            <p:nvPr/>
          </p:nvSpPr>
          <p:spPr>
            <a:xfrm rot="2734294">
              <a:off x="5183578" y="258796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2797388" y="505529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2409016" y="482359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3420137" y="488600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2509732" y="423216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a:extLst>
                <a:ext uri="{FF2B5EF4-FFF2-40B4-BE49-F238E27FC236}">
                  <a16:creationId xmlns:a16="http://schemas.microsoft.com/office/drawing/2014/main" id="{DE19DD8C-13E9-4F07-87E6-61EFFAC9B14D}"/>
                </a:ext>
              </a:extLst>
            </p:cNvPr>
            <p:cNvSpPr/>
            <p:nvPr/>
          </p:nvSpPr>
          <p:spPr>
            <a:xfrm rot="2734294">
              <a:off x="5305582" y="305398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40">
              <a:extLst>
                <a:ext uri="{FF2B5EF4-FFF2-40B4-BE49-F238E27FC236}">
                  <a16:creationId xmlns:a16="http://schemas.microsoft.com/office/drawing/2014/main" id="{31991EB5-AB8E-4D00-930A-BD477756682B}"/>
                </a:ext>
              </a:extLst>
            </p:cNvPr>
            <p:cNvSpPr/>
            <p:nvPr/>
          </p:nvSpPr>
          <p:spPr>
            <a:xfrm rot="2734294">
              <a:off x="5028401" y="294247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ross 41">
              <a:extLst>
                <a:ext uri="{FF2B5EF4-FFF2-40B4-BE49-F238E27FC236}">
                  <a16:creationId xmlns:a16="http://schemas.microsoft.com/office/drawing/2014/main" id="{ADFBA470-9D71-4291-9F1B-6352770B2F4C}"/>
                </a:ext>
              </a:extLst>
            </p:cNvPr>
            <p:cNvSpPr/>
            <p:nvPr/>
          </p:nvSpPr>
          <p:spPr>
            <a:xfrm rot="2734294">
              <a:off x="6320155" y="25649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B0E3932C-48B5-40DD-8F6A-FA210DAD87A9}"/>
                </a:ext>
              </a:extLst>
            </p:cNvPr>
            <p:cNvSpPr/>
            <p:nvPr/>
          </p:nvSpPr>
          <p:spPr>
            <a:xfrm rot="2734294">
              <a:off x="5582592" y="230438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2996185" y="41653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2707643" y="47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2319271" y="4482392"/>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3330392" y="454480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2419987" y="38909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3385896" y="422446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3114327" y="489677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2804148" y="445168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3815269" y="45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2904864" y="386025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3411767" y="375949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2189254" y="418667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2734853" y="40765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3745974" y="413896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2835569" y="34851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CAE513E-D62E-4788-AB2E-1C5831A10545}"/>
                </a:ext>
              </a:extLst>
            </p:cNvPr>
            <p:cNvSpPr/>
            <p:nvPr/>
          </p:nvSpPr>
          <p:spPr>
            <a:xfrm rot="2734294">
              <a:off x="5497902" y="2640377"/>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BECD0BB6-44D6-4DFA-BD64-FE9E33B4BF38}"/>
                </a:ext>
              </a:extLst>
            </p:cNvPr>
            <p:cNvSpPr/>
            <p:nvPr/>
          </p:nvSpPr>
          <p:spPr>
            <a:xfrm rot="2734294">
              <a:off x="5555664" y="316806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C186202E-59DE-4DA2-887E-420370DFFB75}"/>
                </a:ext>
              </a:extLst>
            </p:cNvPr>
            <p:cNvSpPr/>
            <p:nvPr/>
          </p:nvSpPr>
          <p:spPr>
            <a:xfrm rot="2734294">
              <a:off x="5922897" y="317048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ross 67">
              <a:extLst>
                <a:ext uri="{FF2B5EF4-FFF2-40B4-BE49-F238E27FC236}">
                  <a16:creationId xmlns:a16="http://schemas.microsoft.com/office/drawing/2014/main" id="{46C6B755-4087-402F-9EA1-2246D7C2FEAC}"/>
                </a:ext>
              </a:extLst>
            </p:cNvPr>
            <p:cNvSpPr/>
            <p:nvPr/>
          </p:nvSpPr>
          <p:spPr>
            <a:xfrm rot="2734294">
              <a:off x="6511068" y="285632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4D7802B4-195C-4C6D-A228-94200A1202BE}"/>
                </a:ext>
              </a:extLst>
            </p:cNvPr>
            <p:cNvSpPr/>
            <p:nvPr/>
          </p:nvSpPr>
          <p:spPr>
            <a:xfrm rot="2734294">
              <a:off x="5824649" y="254791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ACEEE18B-3689-443D-926A-D666886DB3BD}"/>
                </a:ext>
              </a:extLst>
            </p:cNvPr>
            <p:cNvSpPr/>
            <p:nvPr/>
          </p:nvSpPr>
          <p:spPr>
            <a:xfrm rot="2734294">
              <a:off x="5735454" y="2879483"/>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5722D6A4-19C8-4D29-8A65-AE92145680D7}"/>
                </a:ext>
              </a:extLst>
            </p:cNvPr>
            <p:cNvSpPr/>
            <p:nvPr/>
          </p:nvSpPr>
          <p:spPr>
            <a:xfrm rot="2734294">
              <a:off x="5719353" y="348203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980ACC3E-4AD3-41C7-857B-40C65E4F41FC}"/>
                </a:ext>
              </a:extLst>
            </p:cNvPr>
            <p:cNvSpPr/>
            <p:nvPr/>
          </p:nvSpPr>
          <p:spPr>
            <a:xfrm rot="2734294">
              <a:off x="6141039" y="345139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443BA1E6-5446-44A2-9832-00E31EDC11E1}"/>
                </a:ext>
              </a:extLst>
            </p:cNvPr>
            <p:cNvSpPr/>
            <p:nvPr/>
          </p:nvSpPr>
          <p:spPr>
            <a:xfrm rot="2734294">
              <a:off x="6772950" y="309441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EFBD8906-68A5-4FD8-AEE8-FE876BB7A2EE}"/>
                </a:ext>
              </a:extLst>
            </p:cNvPr>
            <p:cNvSpPr/>
            <p:nvPr/>
          </p:nvSpPr>
          <p:spPr>
            <a:xfrm rot="2734294">
              <a:off x="6066706" y="230965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74">
              <a:extLst>
                <a:ext uri="{FF2B5EF4-FFF2-40B4-BE49-F238E27FC236}">
                  <a16:creationId xmlns:a16="http://schemas.microsoft.com/office/drawing/2014/main" id="{6327320B-830E-40D2-B584-8B89417C6259}"/>
                </a:ext>
              </a:extLst>
            </p:cNvPr>
            <p:cNvSpPr/>
            <p:nvPr/>
          </p:nvSpPr>
          <p:spPr>
            <a:xfrm rot="2734294">
              <a:off x="6092155" y="283904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F4818AB8-658F-4058-876E-356F4D6EFE87}"/>
                </a:ext>
              </a:extLst>
            </p:cNvPr>
            <p:cNvSpPr/>
            <p:nvPr/>
          </p:nvSpPr>
          <p:spPr>
            <a:xfrm rot="2734294">
              <a:off x="5797529" y="3836154"/>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7187B8A2-64A7-4579-B096-EF2076EA37CF}"/>
                </a:ext>
              </a:extLst>
            </p:cNvPr>
            <p:cNvSpPr/>
            <p:nvPr/>
          </p:nvSpPr>
          <p:spPr>
            <a:xfrm rot="2734294">
              <a:off x="6320211" y="37720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ross 77">
              <a:extLst>
                <a:ext uri="{FF2B5EF4-FFF2-40B4-BE49-F238E27FC236}">
                  <a16:creationId xmlns:a16="http://schemas.microsoft.com/office/drawing/2014/main" id="{F3599F85-C6D0-4D4A-A76F-94E8FA435866}"/>
                </a:ext>
              </a:extLst>
            </p:cNvPr>
            <p:cNvSpPr/>
            <p:nvPr/>
          </p:nvSpPr>
          <p:spPr>
            <a:xfrm rot="2734294">
              <a:off x="6574116" y="344898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B2BE9F69-5209-4A87-8C3C-1733A5BF1F95}"/>
                </a:ext>
              </a:extLst>
            </p:cNvPr>
            <p:cNvSpPr/>
            <p:nvPr/>
          </p:nvSpPr>
          <p:spPr>
            <a:xfrm rot="2734294">
              <a:off x="6320154" y="308905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Freeform: Shape 85">
            <a:extLst>
              <a:ext uri="{FF2B5EF4-FFF2-40B4-BE49-F238E27FC236}">
                <a16:creationId xmlns:a16="http://schemas.microsoft.com/office/drawing/2014/main" id="{E3EADFD4-C6AC-479D-A869-6B2F50B53282}"/>
              </a:ext>
            </a:extLst>
          </p:cNvPr>
          <p:cNvSpPr/>
          <p:nvPr/>
        </p:nvSpPr>
        <p:spPr>
          <a:xfrm>
            <a:off x="6491859" y="1677325"/>
            <a:ext cx="2995060" cy="2634319"/>
          </a:xfrm>
          <a:custGeom>
            <a:avLst/>
            <a:gdLst>
              <a:gd name="connsiteX0" fmla="*/ 23241 w 2995060"/>
              <a:gd name="connsiteY0" fmla="*/ 1408775 h 2634319"/>
              <a:gd name="connsiteX1" fmla="*/ 86741 w 2995060"/>
              <a:gd name="connsiteY1" fmla="*/ 468975 h 2634319"/>
              <a:gd name="connsiteX2" fmla="*/ 899541 w 2995060"/>
              <a:gd name="connsiteY2" fmla="*/ 24475 h 2634319"/>
              <a:gd name="connsiteX3" fmla="*/ 1737741 w 2995060"/>
              <a:gd name="connsiteY3" fmla="*/ 87975 h 2634319"/>
              <a:gd name="connsiteX4" fmla="*/ 2614041 w 2995060"/>
              <a:gd name="connsiteY4" fmla="*/ 341975 h 2634319"/>
              <a:gd name="connsiteX5" fmla="*/ 2995041 w 2995060"/>
              <a:gd name="connsiteY5" fmla="*/ 1383375 h 2634319"/>
              <a:gd name="connsiteX6" fmla="*/ 2601341 w 2995060"/>
              <a:gd name="connsiteY6" fmla="*/ 2018375 h 2634319"/>
              <a:gd name="connsiteX7" fmla="*/ 2258441 w 2995060"/>
              <a:gd name="connsiteY7" fmla="*/ 2526375 h 2634319"/>
              <a:gd name="connsiteX8" fmla="*/ 1521841 w 2995060"/>
              <a:gd name="connsiteY8" fmla="*/ 2602575 h 2634319"/>
              <a:gd name="connsiteX9" fmla="*/ 721741 w 2995060"/>
              <a:gd name="connsiteY9" fmla="*/ 2577175 h 2634319"/>
              <a:gd name="connsiteX10" fmla="*/ 391541 w 2995060"/>
              <a:gd name="connsiteY10" fmla="*/ 1967575 h 2634319"/>
              <a:gd name="connsiteX11" fmla="*/ 86741 w 2995060"/>
              <a:gd name="connsiteY11" fmla="*/ 1611975 h 2634319"/>
              <a:gd name="connsiteX12" fmla="*/ 23241 w 2995060"/>
              <a:gd name="connsiteY12" fmla="*/ 1408775 h 263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5060" h="2634319">
                <a:moveTo>
                  <a:pt x="23241" y="1408775"/>
                </a:moveTo>
                <a:cubicBezTo>
                  <a:pt x="23241" y="1218275"/>
                  <a:pt x="-59309" y="699692"/>
                  <a:pt x="86741" y="468975"/>
                </a:cubicBezTo>
                <a:cubicBezTo>
                  <a:pt x="232791" y="238258"/>
                  <a:pt x="624374" y="87975"/>
                  <a:pt x="899541" y="24475"/>
                </a:cubicBezTo>
                <a:cubicBezTo>
                  <a:pt x="1174708" y="-39025"/>
                  <a:pt x="1451991" y="35058"/>
                  <a:pt x="1737741" y="87975"/>
                </a:cubicBezTo>
                <a:cubicBezTo>
                  <a:pt x="2023491" y="140892"/>
                  <a:pt x="2404491" y="126075"/>
                  <a:pt x="2614041" y="341975"/>
                </a:cubicBezTo>
                <a:cubicBezTo>
                  <a:pt x="2823591" y="557875"/>
                  <a:pt x="2997158" y="1103975"/>
                  <a:pt x="2995041" y="1383375"/>
                </a:cubicBezTo>
                <a:cubicBezTo>
                  <a:pt x="2992924" y="1662775"/>
                  <a:pt x="2724108" y="1827875"/>
                  <a:pt x="2601341" y="2018375"/>
                </a:cubicBezTo>
                <a:cubicBezTo>
                  <a:pt x="2478574" y="2208875"/>
                  <a:pt x="2438358" y="2429008"/>
                  <a:pt x="2258441" y="2526375"/>
                </a:cubicBezTo>
                <a:cubicBezTo>
                  <a:pt x="2078524" y="2623742"/>
                  <a:pt x="1777958" y="2594108"/>
                  <a:pt x="1521841" y="2602575"/>
                </a:cubicBezTo>
                <a:cubicBezTo>
                  <a:pt x="1265724" y="2611042"/>
                  <a:pt x="910124" y="2683008"/>
                  <a:pt x="721741" y="2577175"/>
                </a:cubicBezTo>
                <a:cubicBezTo>
                  <a:pt x="533358" y="2471342"/>
                  <a:pt x="497374" y="2128442"/>
                  <a:pt x="391541" y="1967575"/>
                </a:cubicBezTo>
                <a:cubicBezTo>
                  <a:pt x="285708" y="1806708"/>
                  <a:pt x="146008" y="1705108"/>
                  <a:pt x="86741" y="1611975"/>
                </a:cubicBezTo>
                <a:cubicBezTo>
                  <a:pt x="27474" y="1518842"/>
                  <a:pt x="23241" y="1599275"/>
                  <a:pt x="23241" y="1408775"/>
                </a:cubicBezTo>
                <a:close/>
              </a:path>
            </a:pathLst>
          </a:custGeom>
          <a:noFill/>
          <a:ln w="1905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ar-EG"/>
          </a:p>
        </p:txBody>
      </p:sp>
      <p:sp>
        <p:nvSpPr>
          <p:cNvPr id="87" name="Freeform: Shape 86">
            <a:extLst>
              <a:ext uri="{FF2B5EF4-FFF2-40B4-BE49-F238E27FC236}">
                <a16:creationId xmlns:a16="http://schemas.microsoft.com/office/drawing/2014/main" id="{6C0E58D3-95A4-41CA-9211-19E016E5CB8E}"/>
              </a:ext>
            </a:extLst>
          </p:cNvPr>
          <p:cNvSpPr/>
          <p:nvPr/>
        </p:nvSpPr>
        <p:spPr>
          <a:xfrm>
            <a:off x="2999417" y="3067656"/>
            <a:ext cx="2614061" cy="2589618"/>
          </a:xfrm>
          <a:custGeom>
            <a:avLst/>
            <a:gdLst>
              <a:gd name="connsiteX0" fmla="*/ 472832 w 2614061"/>
              <a:gd name="connsiteY0" fmla="*/ 478733 h 2589618"/>
              <a:gd name="connsiteX1" fmla="*/ 1078313 w 2614061"/>
              <a:gd name="connsiteY1" fmla="*/ 21533 h 2589618"/>
              <a:gd name="connsiteX2" fmla="*/ 1572583 w 2614061"/>
              <a:gd name="connsiteY2" fmla="*/ 108030 h 2589618"/>
              <a:gd name="connsiteX3" fmla="*/ 1795005 w 2614061"/>
              <a:gd name="connsiteY3" fmla="*/ 404593 h 2589618"/>
              <a:gd name="connsiteX4" fmla="*/ 2128637 w 2614061"/>
              <a:gd name="connsiteY4" fmla="*/ 577587 h 2589618"/>
              <a:gd name="connsiteX5" fmla="*/ 2412842 w 2614061"/>
              <a:gd name="connsiteY5" fmla="*/ 849436 h 2589618"/>
              <a:gd name="connsiteX6" fmla="*/ 2511697 w 2614061"/>
              <a:gd name="connsiteY6" fmla="*/ 1121285 h 2589618"/>
              <a:gd name="connsiteX7" fmla="*/ 2610551 w 2614061"/>
              <a:gd name="connsiteY7" fmla="*/ 1430203 h 2589618"/>
              <a:gd name="connsiteX8" fmla="*/ 2573480 w 2614061"/>
              <a:gd name="connsiteY8" fmla="*/ 1788549 h 2589618"/>
              <a:gd name="connsiteX9" fmla="*/ 2400486 w 2614061"/>
              <a:gd name="connsiteY9" fmla="*/ 2035685 h 2589618"/>
              <a:gd name="connsiteX10" fmla="*/ 2140994 w 2614061"/>
              <a:gd name="connsiteY10" fmla="*/ 2258106 h 2589618"/>
              <a:gd name="connsiteX11" fmla="*/ 1720864 w 2614061"/>
              <a:gd name="connsiteY11" fmla="*/ 2431101 h 2589618"/>
              <a:gd name="connsiteX12" fmla="*/ 1300734 w 2614061"/>
              <a:gd name="connsiteY12" fmla="*/ 2554668 h 2589618"/>
              <a:gd name="connsiteX13" fmla="*/ 905318 w 2614061"/>
              <a:gd name="connsiteY13" fmla="*/ 2579382 h 2589618"/>
              <a:gd name="connsiteX14" fmla="*/ 608756 w 2614061"/>
              <a:gd name="connsiteY14" fmla="*/ 2406387 h 2589618"/>
              <a:gd name="connsiteX15" fmla="*/ 398691 w 2614061"/>
              <a:gd name="connsiteY15" fmla="*/ 2134539 h 2589618"/>
              <a:gd name="connsiteX16" fmla="*/ 200983 w 2614061"/>
              <a:gd name="connsiteY16" fmla="*/ 1998614 h 2589618"/>
              <a:gd name="connsiteX17" fmla="*/ 40345 w 2614061"/>
              <a:gd name="connsiteY17" fmla="*/ 1664982 h 2589618"/>
              <a:gd name="connsiteX18" fmla="*/ 3275 w 2614061"/>
              <a:gd name="connsiteY18" fmla="*/ 1232495 h 2589618"/>
              <a:gd name="connsiteX19" fmla="*/ 102129 w 2614061"/>
              <a:gd name="connsiteY19" fmla="*/ 948290 h 2589618"/>
              <a:gd name="connsiteX20" fmla="*/ 287480 w 2614061"/>
              <a:gd name="connsiteY20" fmla="*/ 688798 h 2589618"/>
              <a:gd name="connsiteX21" fmla="*/ 398691 w 2614061"/>
              <a:gd name="connsiteY21" fmla="*/ 577587 h 2589618"/>
              <a:gd name="connsiteX22" fmla="*/ 472832 w 2614061"/>
              <a:gd name="connsiteY22" fmla="*/ 478733 h 25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061" h="2589618">
                <a:moveTo>
                  <a:pt x="472832" y="478733"/>
                </a:moveTo>
                <a:cubicBezTo>
                  <a:pt x="586102" y="386057"/>
                  <a:pt x="895021" y="83317"/>
                  <a:pt x="1078313" y="21533"/>
                </a:cubicBezTo>
                <a:cubicBezTo>
                  <a:pt x="1261605" y="-40251"/>
                  <a:pt x="1453134" y="44187"/>
                  <a:pt x="1572583" y="108030"/>
                </a:cubicBezTo>
                <a:cubicBezTo>
                  <a:pt x="1692032" y="171873"/>
                  <a:pt x="1702329" y="326334"/>
                  <a:pt x="1795005" y="404593"/>
                </a:cubicBezTo>
                <a:cubicBezTo>
                  <a:pt x="1887681" y="482852"/>
                  <a:pt x="2025664" y="503447"/>
                  <a:pt x="2128637" y="577587"/>
                </a:cubicBezTo>
                <a:cubicBezTo>
                  <a:pt x="2231610" y="651727"/>
                  <a:pt x="2348999" y="758820"/>
                  <a:pt x="2412842" y="849436"/>
                </a:cubicBezTo>
                <a:cubicBezTo>
                  <a:pt x="2476685" y="940052"/>
                  <a:pt x="2478746" y="1024491"/>
                  <a:pt x="2511697" y="1121285"/>
                </a:cubicBezTo>
                <a:cubicBezTo>
                  <a:pt x="2544648" y="1218079"/>
                  <a:pt x="2600254" y="1318992"/>
                  <a:pt x="2610551" y="1430203"/>
                </a:cubicBezTo>
                <a:cubicBezTo>
                  <a:pt x="2620848" y="1541414"/>
                  <a:pt x="2608491" y="1687635"/>
                  <a:pt x="2573480" y="1788549"/>
                </a:cubicBezTo>
                <a:cubicBezTo>
                  <a:pt x="2538469" y="1889463"/>
                  <a:pt x="2472567" y="1957426"/>
                  <a:pt x="2400486" y="2035685"/>
                </a:cubicBezTo>
                <a:cubicBezTo>
                  <a:pt x="2328405" y="2113945"/>
                  <a:pt x="2254264" y="2192203"/>
                  <a:pt x="2140994" y="2258106"/>
                </a:cubicBezTo>
                <a:cubicBezTo>
                  <a:pt x="2027724" y="2324009"/>
                  <a:pt x="1860907" y="2381674"/>
                  <a:pt x="1720864" y="2431101"/>
                </a:cubicBezTo>
                <a:cubicBezTo>
                  <a:pt x="1580821" y="2480528"/>
                  <a:pt x="1436658" y="2529955"/>
                  <a:pt x="1300734" y="2554668"/>
                </a:cubicBezTo>
                <a:cubicBezTo>
                  <a:pt x="1164810" y="2579381"/>
                  <a:pt x="1020648" y="2604095"/>
                  <a:pt x="905318" y="2579382"/>
                </a:cubicBezTo>
                <a:cubicBezTo>
                  <a:pt x="789988" y="2554669"/>
                  <a:pt x="693194" y="2480527"/>
                  <a:pt x="608756" y="2406387"/>
                </a:cubicBezTo>
                <a:cubicBezTo>
                  <a:pt x="524318" y="2332247"/>
                  <a:pt x="466653" y="2202501"/>
                  <a:pt x="398691" y="2134539"/>
                </a:cubicBezTo>
                <a:cubicBezTo>
                  <a:pt x="330729" y="2066577"/>
                  <a:pt x="260707" y="2076873"/>
                  <a:pt x="200983" y="1998614"/>
                </a:cubicBezTo>
                <a:cubicBezTo>
                  <a:pt x="141259" y="1920355"/>
                  <a:pt x="73296" y="1792669"/>
                  <a:pt x="40345" y="1664982"/>
                </a:cubicBezTo>
                <a:cubicBezTo>
                  <a:pt x="7394" y="1537296"/>
                  <a:pt x="-7022" y="1351944"/>
                  <a:pt x="3275" y="1232495"/>
                </a:cubicBezTo>
                <a:cubicBezTo>
                  <a:pt x="13572" y="1113046"/>
                  <a:pt x="54762" y="1038906"/>
                  <a:pt x="102129" y="948290"/>
                </a:cubicBezTo>
                <a:cubicBezTo>
                  <a:pt x="149496" y="857674"/>
                  <a:pt x="238053" y="750582"/>
                  <a:pt x="287480" y="688798"/>
                </a:cubicBezTo>
                <a:cubicBezTo>
                  <a:pt x="336907" y="627014"/>
                  <a:pt x="373977" y="608479"/>
                  <a:pt x="398691" y="577587"/>
                </a:cubicBezTo>
                <a:cubicBezTo>
                  <a:pt x="423405" y="546695"/>
                  <a:pt x="359562" y="571409"/>
                  <a:pt x="472832" y="478733"/>
                </a:cubicBezTo>
                <a:close/>
              </a:path>
            </a:pathLst>
          </a:cu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82" name="Straight Connector 81">
            <a:extLst>
              <a:ext uri="{FF2B5EF4-FFF2-40B4-BE49-F238E27FC236}">
                <a16:creationId xmlns:a16="http://schemas.microsoft.com/office/drawing/2014/main" id="{45B8102A-8A7B-442B-A1E3-BE17C3A27016}"/>
              </a:ext>
            </a:extLst>
          </p:cNvPr>
          <p:cNvCxnSpPr>
            <a:cxnSpLocks/>
          </p:cNvCxnSpPr>
          <p:nvPr/>
        </p:nvCxnSpPr>
        <p:spPr>
          <a:xfrm>
            <a:off x="4284160" y="1587099"/>
            <a:ext cx="3320602" cy="4176994"/>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EFB29018-4B18-4E21-9A68-CF665EB01D78}"/>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83" name="TextBox 82">
                <a:extLst>
                  <a:ext uri="{FF2B5EF4-FFF2-40B4-BE49-F238E27FC236}">
                    <a16:creationId xmlns:a16="http://schemas.microsoft.com/office/drawing/2014/main" id="{EFB29018-4B18-4E21-9A68-CF665EB01D78}"/>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1394085A-C591-46E0-A498-C5D5F24B3663}"/>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84" name="TextBox 83">
                <a:extLst>
                  <a:ext uri="{FF2B5EF4-FFF2-40B4-BE49-F238E27FC236}">
                    <a16:creationId xmlns:a16="http://schemas.microsoft.com/office/drawing/2014/main" id="{1394085A-C591-46E0-A498-C5D5F24B3663}"/>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21106847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What  about  </a:t>
                </a:r>
                <a14:m>
                  <m:oMath xmlns:m="http://schemas.openxmlformats.org/officeDocument/2006/math">
                    <m:r>
                      <a:rPr lang="en-US" sz="5400" b="1" i="1" spc="-485" dirty="0" smtClean="0">
                        <a:solidFill>
                          <a:schemeClr val="bg1"/>
                        </a:solidFill>
                        <a:latin typeface="Cambria Math" panose="02040503050406030204" pitchFamily="18" charset="0"/>
                      </a:rPr>
                      <m:t>𝑲</m:t>
                    </m:r>
                  </m:oMath>
                </a14:m>
                <a:r>
                  <a:rPr lang="en-US" sz="5400" b="1" i="1" spc="-485" dirty="0">
                    <a:solidFill>
                      <a:schemeClr val="bg1"/>
                    </a:solidFill>
                    <a:latin typeface="Georgia" panose="02040502050405020303" pitchFamily="18" charset="0"/>
                  </a:rPr>
                  <a:t> !?</a:t>
                </a:r>
              </a:p>
            </p:txBody>
          </p:sp>
        </mc:Choice>
        <mc:Fallback xmlns="">
          <p:sp>
            <p:nvSpPr>
              <p:cNvPr id="5" name="TextBox 4">
                <a:extLst>
                  <a:ext uri="{FF2B5EF4-FFF2-40B4-BE49-F238E27FC236}">
                    <a16:creationId xmlns:a16="http://schemas.microsoft.com/office/drawing/2014/main" id="{1C8984DC-3946-4B94-A417-8401B03547F2}"/>
                  </a:ext>
                </a:extLst>
              </p:cNvPr>
              <p:cNvSpPr txBox="1">
                <a:spLocks noRot="1" noChangeAspect="1" noMove="1" noResize="1" noEditPoints="1" noAdjustHandles="1" noChangeArrowheads="1" noChangeShapeType="1" noTextEdit="1"/>
              </p:cNvSpPr>
              <p:nvPr/>
            </p:nvSpPr>
            <p:spPr>
              <a:xfrm>
                <a:off x="1031009" y="49708"/>
                <a:ext cx="10129981" cy="1067343"/>
              </a:xfrm>
              <a:prstGeom prst="rect">
                <a:avLst/>
              </a:prstGeom>
              <a:blipFill>
                <a:blip r:embed="rId4"/>
                <a:stretch>
                  <a:fillRect t="-5714" b="-30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EF2966-BD6E-4536-9632-5D55F7CA24F8}"/>
                  </a:ext>
                </a:extLst>
              </p:cNvPr>
              <p:cNvSpPr txBox="1"/>
              <p:nvPr/>
            </p:nvSpPr>
            <p:spPr>
              <a:xfrm>
                <a:off x="1031009" y="1657317"/>
                <a:ext cx="10129982" cy="954107"/>
              </a:xfrm>
              <a:prstGeom prst="rect">
                <a:avLst/>
              </a:prstGeom>
              <a:noFill/>
            </p:spPr>
            <p:txBody>
              <a:bodyPr wrap="square">
                <a:spAutoFit/>
              </a:bodyPr>
              <a:lstStyle/>
              <a:p>
                <a:pPr marL="457200" indent="-457200">
                  <a:buFont typeface="Arial" panose="020B0604020202020204" pitchFamily="34" charset="0"/>
                  <a:buChar char="•"/>
                </a:pPr>
                <a:r>
                  <a:rPr lang="en-US" sz="2800" b="1" dirty="0">
                    <a:solidFill>
                      <a:srgbClr val="D4D4D4"/>
                    </a:solidFill>
                    <a:latin typeface="Consolas" panose="020B0609020204030204" pitchFamily="49" charset="0"/>
                  </a:rPr>
                  <a:t>How to pick value for </a:t>
                </a:r>
                <a14:m>
                  <m:oMath xmlns:m="http://schemas.openxmlformats.org/officeDocument/2006/math">
                    <m:r>
                      <a:rPr lang="en-US" sz="2800" b="1" i="1" dirty="0"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a:t>
                </a:r>
              </a:p>
              <a:p>
                <a:pPr marL="457200" indent="-457200">
                  <a:buFont typeface="Arial" panose="020B0604020202020204" pitchFamily="34" charset="0"/>
                  <a:buChar char="•"/>
                </a:pPr>
                <a:r>
                  <a:rPr lang="en-US" sz="2800" b="1" dirty="0">
                    <a:solidFill>
                      <a:srgbClr val="D4D4D4"/>
                    </a:solidFill>
                    <a:latin typeface="Consolas" panose="020B0609020204030204" pitchFamily="49" charset="0"/>
                  </a:rPr>
                  <a:t>No right answers.</a:t>
                </a:r>
              </a:p>
            </p:txBody>
          </p:sp>
        </mc:Choice>
        <mc:Fallback xmlns="">
          <p:sp>
            <p:nvSpPr>
              <p:cNvPr id="7" name="TextBox 6">
                <a:extLst>
                  <a:ext uri="{FF2B5EF4-FFF2-40B4-BE49-F238E27FC236}">
                    <a16:creationId xmlns:a16="http://schemas.microsoft.com/office/drawing/2014/main" id="{47EF2966-BD6E-4536-9632-5D55F7CA24F8}"/>
                  </a:ext>
                </a:extLst>
              </p:cNvPr>
              <p:cNvSpPr txBox="1">
                <a:spLocks noRot="1" noChangeAspect="1" noMove="1" noResize="1" noEditPoints="1" noAdjustHandles="1" noChangeArrowheads="1" noChangeShapeType="1" noTextEdit="1"/>
              </p:cNvSpPr>
              <p:nvPr/>
            </p:nvSpPr>
            <p:spPr>
              <a:xfrm>
                <a:off x="1031009" y="1657317"/>
                <a:ext cx="10129982" cy="954107"/>
              </a:xfrm>
              <a:prstGeom prst="rect">
                <a:avLst/>
              </a:prstGeom>
              <a:blipFill>
                <a:blip r:embed="rId5"/>
                <a:stretch>
                  <a:fillRect l="-1083" t="-7051" b="-17308"/>
                </a:stretch>
              </a:blipFill>
            </p:spPr>
            <p:txBody>
              <a:bodyPr/>
              <a:lstStyle/>
              <a:p>
                <a:r>
                  <a:rPr lang="ar-EG">
                    <a:noFill/>
                  </a:rPr>
                  <a:t> </a:t>
                </a:r>
              </a:p>
            </p:txBody>
          </p:sp>
        </mc:Fallback>
      </mc:AlternateContent>
      <p:cxnSp>
        <p:nvCxnSpPr>
          <p:cNvPr id="9" name="Straight Connector 8">
            <a:extLst>
              <a:ext uri="{FF2B5EF4-FFF2-40B4-BE49-F238E27FC236}">
                <a16:creationId xmlns:a16="http://schemas.microsoft.com/office/drawing/2014/main" id="{A293F50E-DB14-4317-A1F5-CBF4659B80FF}"/>
              </a:ext>
            </a:extLst>
          </p:cNvPr>
          <p:cNvCxnSpPr/>
          <p:nvPr/>
        </p:nvCxnSpPr>
        <p:spPr>
          <a:xfrm flipV="1">
            <a:off x="4076421" y="2942827"/>
            <a:ext cx="0" cy="3443283"/>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0F97C-B975-431D-AA43-05C871D454B4}"/>
              </a:ext>
            </a:extLst>
          </p:cNvPr>
          <p:cNvCxnSpPr/>
          <p:nvPr/>
        </p:nvCxnSpPr>
        <p:spPr>
          <a:xfrm>
            <a:off x="3809999" y="6094532"/>
            <a:ext cx="4572000" cy="0"/>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id="{25190FC2-7811-4ED6-A972-E1EB255CC761}"/>
              </a:ext>
            </a:extLst>
          </p:cNvPr>
          <p:cNvSpPr/>
          <p:nvPr/>
        </p:nvSpPr>
        <p:spPr>
          <a:xfrm>
            <a:off x="4741125" y="5309035"/>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3B444453-11BE-4D9E-846C-791CF47888F2}"/>
              </a:ext>
            </a:extLst>
          </p:cNvPr>
          <p:cNvSpPr/>
          <p:nvPr/>
        </p:nvSpPr>
        <p:spPr>
          <a:xfrm>
            <a:off x="5032382" y="4897344"/>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DD13C583-B2D6-4B82-A306-88B74EC89976}"/>
              </a:ext>
            </a:extLst>
          </p:cNvPr>
          <p:cNvSpPr/>
          <p:nvPr/>
        </p:nvSpPr>
        <p:spPr>
          <a:xfrm>
            <a:off x="5236161" y="4547035"/>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3B49DBD3-E9FA-4A1A-A4B0-3A5FFD609D5D}"/>
              </a:ext>
            </a:extLst>
          </p:cNvPr>
          <p:cNvSpPr/>
          <p:nvPr/>
        </p:nvSpPr>
        <p:spPr>
          <a:xfrm>
            <a:off x="5490411" y="5089847"/>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B3E9C87E-4500-4F93-9CE5-D680F53BA997}"/>
              </a:ext>
            </a:extLst>
          </p:cNvPr>
          <p:cNvSpPr/>
          <p:nvPr/>
        </p:nvSpPr>
        <p:spPr>
          <a:xfrm>
            <a:off x="4816646" y="4587140"/>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2093883C-A454-4600-990B-F18591065242}"/>
              </a:ext>
            </a:extLst>
          </p:cNvPr>
          <p:cNvSpPr/>
          <p:nvPr/>
        </p:nvSpPr>
        <p:spPr>
          <a:xfrm>
            <a:off x="5139589" y="3339063"/>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04338AC5-592C-45AF-A9E8-5FE3C7897855}"/>
              </a:ext>
            </a:extLst>
          </p:cNvPr>
          <p:cNvSpPr/>
          <p:nvPr/>
        </p:nvSpPr>
        <p:spPr>
          <a:xfrm>
            <a:off x="5429177" y="3643863"/>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0E2F5547-079B-495F-9034-AFC28872D383}"/>
              </a:ext>
            </a:extLst>
          </p:cNvPr>
          <p:cNvSpPr/>
          <p:nvPr/>
        </p:nvSpPr>
        <p:spPr>
          <a:xfrm>
            <a:off x="5161905" y="3849794"/>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54BFC1FD-CFE0-4EE7-A13C-C931E4763C82}"/>
              </a:ext>
            </a:extLst>
          </p:cNvPr>
          <p:cNvSpPr/>
          <p:nvPr/>
        </p:nvSpPr>
        <p:spPr>
          <a:xfrm>
            <a:off x="4852415" y="3594781"/>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7696F6EA-9C0A-4FB7-BCB2-F1CE7F953C6A}"/>
              </a:ext>
            </a:extLst>
          </p:cNvPr>
          <p:cNvSpPr/>
          <p:nvPr/>
        </p:nvSpPr>
        <p:spPr>
          <a:xfrm>
            <a:off x="5417892" y="3979290"/>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57AD0479-9B75-429B-AB57-7F14583FFE8F}"/>
              </a:ext>
            </a:extLst>
          </p:cNvPr>
          <p:cNvSpPr/>
          <p:nvPr/>
        </p:nvSpPr>
        <p:spPr>
          <a:xfrm>
            <a:off x="5134475" y="5272941"/>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E0F85DC3-C6E4-42A8-AA05-C4126DB4CB3C}"/>
              </a:ext>
            </a:extLst>
          </p:cNvPr>
          <p:cNvSpPr/>
          <p:nvPr/>
        </p:nvSpPr>
        <p:spPr>
          <a:xfrm>
            <a:off x="7632030" y="5034706"/>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B974B318-112E-4529-82E3-4E600AE65840}"/>
              </a:ext>
            </a:extLst>
          </p:cNvPr>
          <p:cNvSpPr/>
          <p:nvPr/>
        </p:nvSpPr>
        <p:spPr>
          <a:xfrm>
            <a:off x="7335994" y="4782256"/>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E7E11B92-F156-4A98-922F-F9D4CE742A1A}"/>
              </a:ext>
            </a:extLst>
          </p:cNvPr>
          <p:cNvSpPr/>
          <p:nvPr/>
        </p:nvSpPr>
        <p:spPr>
          <a:xfrm>
            <a:off x="7688179" y="5461435"/>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1092C3F1-F605-4452-A9A4-D087A9115EE5}"/>
              </a:ext>
            </a:extLst>
          </p:cNvPr>
          <p:cNvSpPr/>
          <p:nvPr/>
        </p:nvSpPr>
        <p:spPr>
          <a:xfrm>
            <a:off x="7279104" y="5341119"/>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0BFA6220-AFC1-4C7D-8D1E-8525F1DB5CC7}"/>
              </a:ext>
            </a:extLst>
          </p:cNvPr>
          <p:cNvSpPr/>
          <p:nvPr/>
        </p:nvSpPr>
        <p:spPr>
          <a:xfrm>
            <a:off x="6887657" y="5076426"/>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D46E85B6-90EF-453E-8184-09E42458EDA2}"/>
              </a:ext>
            </a:extLst>
          </p:cNvPr>
          <p:cNvSpPr/>
          <p:nvPr/>
        </p:nvSpPr>
        <p:spPr>
          <a:xfrm>
            <a:off x="7790708" y="3943270"/>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508F0CE6-C373-4154-B65F-B436C36A1F6C}"/>
              </a:ext>
            </a:extLst>
          </p:cNvPr>
          <p:cNvSpPr/>
          <p:nvPr/>
        </p:nvSpPr>
        <p:spPr>
          <a:xfrm>
            <a:off x="7213189" y="3633067"/>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2FB9E59E-4B67-487D-AE8C-23519637702C}"/>
              </a:ext>
            </a:extLst>
          </p:cNvPr>
          <p:cNvSpPr/>
          <p:nvPr/>
        </p:nvSpPr>
        <p:spPr>
          <a:xfrm>
            <a:off x="7547650" y="4246738"/>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32D75F34-FE04-40DA-8C90-EB00ACC50B08}"/>
              </a:ext>
            </a:extLst>
          </p:cNvPr>
          <p:cNvSpPr/>
          <p:nvPr/>
        </p:nvSpPr>
        <p:spPr>
          <a:xfrm>
            <a:off x="7141001" y="4207961"/>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A2FCDFDC-DD77-4363-8AC2-72FE095E409B}"/>
              </a:ext>
            </a:extLst>
          </p:cNvPr>
          <p:cNvSpPr/>
          <p:nvPr/>
        </p:nvSpPr>
        <p:spPr>
          <a:xfrm>
            <a:off x="7396648" y="3985860"/>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a:extLst>
              <a:ext uri="{FF2B5EF4-FFF2-40B4-BE49-F238E27FC236}">
                <a16:creationId xmlns:a16="http://schemas.microsoft.com/office/drawing/2014/main" id="{ABD0F7F2-515A-4C64-95C3-CF7B77F6BE50}"/>
              </a:ext>
            </a:extLst>
          </p:cNvPr>
          <p:cNvSpPr/>
          <p:nvPr/>
        </p:nvSpPr>
        <p:spPr>
          <a:xfrm>
            <a:off x="7992819" y="3677183"/>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EB0DFB68-739A-42EB-A5E8-4550E90018F8}"/>
              </a:ext>
            </a:extLst>
          </p:cNvPr>
          <p:cNvSpPr/>
          <p:nvPr/>
        </p:nvSpPr>
        <p:spPr>
          <a:xfrm>
            <a:off x="7583744" y="3556867"/>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8A3C768-F3C7-420E-870C-1C0AE3A82E55}"/>
                  </a:ext>
                </a:extLst>
              </p:cNvPr>
              <p:cNvSpPr txBox="1"/>
              <p:nvPr/>
            </p:nvSpPr>
            <p:spPr>
              <a:xfrm>
                <a:off x="8035546" y="6049676"/>
                <a:ext cx="348436"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34" name="TextBox 33">
                <a:extLst>
                  <a:ext uri="{FF2B5EF4-FFF2-40B4-BE49-F238E27FC236}">
                    <a16:creationId xmlns:a16="http://schemas.microsoft.com/office/drawing/2014/main" id="{58A3C768-F3C7-420E-870C-1C0AE3A82E55}"/>
                  </a:ext>
                </a:extLst>
              </p:cNvPr>
              <p:cNvSpPr txBox="1">
                <a:spLocks noRot="1" noChangeAspect="1" noMove="1" noResize="1" noEditPoints="1" noAdjustHandles="1" noChangeArrowheads="1" noChangeShapeType="1" noTextEdit="1"/>
              </p:cNvSpPr>
              <p:nvPr/>
            </p:nvSpPr>
            <p:spPr>
              <a:xfrm>
                <a:off x="8035546" y="6049676"/>
                <a:ext cx="348436" cy="336434"/>
              </a:xfrm>
              <a:prstGeom prst="rect">
                <a:avLst/>
              </a:prstGeom>
              <a:blipFill>
                <a:blip r:embed="rId6"/>
                <a:stretch>
                  <a:fillRect r="-1754" b="-42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350EA1F-41FF-41F5-97C4-0922B96E8640}"/>
                  </a:ext>
                </a:extLst>
              </p:cNvPr>
              <p:cNvSpPr txBox="1"/>
              <p:nvPr/>
            </p:nvSpPr>
            <p:spPr>
              <a:xfrm>
                <a:off x="3584917" y="2872837"/>
                <a:ext cx="358293"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35" name="TextBox 34">
                <a:extLst>
                  <a:ext uri="{FF2B5EF4-FFF2-40B4-BE49-F238E27FC236}">
                    <a16:creationId xmlns:a16="http://schemas.microsoft.com/office/drawing/2014/main" id="{9350EA1F-41FF-41F5-97C4-0922B96E8640}"/>
                  </a:ext>
                </a:extLst>
              </p:cNvPr>
              <p:cNvSpPr txBox="1">
                <a:spLocks noRot="1" noChangeAspect="1" noMove="1" noResize="1" noEditPoints="1" noAdjustHandles="1" noChangeArrowheads="1" noChangeShapeType="1" noTextEdit="1"/>
              </p:cNvSpPr>
              <p:nvPr/>
            </p:nvSpPr>
            <p:spPr>
              <a:xfrm>
                <a:off x="3584917" y="2872837"/>
                <a:ext cx="358293" cy="336434"/>
              </a:xfrm>
              <a:prstGeom prst="rect">
                <a:avLst/>
              </a:prstGeom>
              <a:blipFill>
                <a:blip r:embed="rId7"/>
                <a:stretch>
                  <a:fillRect r="-3390" b="-45455"/>
                </a:stretch>
              </a:blipFill>
            </p:spPr>
            <p:txBody>
              <a:bodyPr/>
              <a:lstStyle/>
              <a:p>
                <a:r>
                  <a:rPr lang="ar-EG">
                    <a:noFill/>
                  </a:rPr>
                  <a:t> </a:t>
                </a:r>
              </a:p>
            </p:txBody>
          </p:sp>
        </mc:Fallback>
      </mc:AlternateContent>
    </p:spTree>
    <p:extLst>
      <p:ext uri="{BB962C8B-B14F-4D97-AF65-F5344CB8AC3E}">
        <p14:creationId xmlns:p14="http://schemas.microsoft.com/office/powerpoint/2010/main" val="41089297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What  about  </a:t>
                </a:r>
                <a14:m>
                  <m:oMath xmlns:m="http://schemas.openxmlformats.org/officeDocument/2006/math">
                    <m:r>
                      <a:rPr lang="en-US" sz="5400" b="1" i="1" spc="-485" dirty="0" smtClean="0">
                        <a:solidFill>
                          <a:schemeClr val="bg1"/>
                        </a:solidFill>
                        <a:latin typeface="Cambria Math" panose="02040503050406030204" pitchFamily="18" charset="0"/>
                      </a:rPr>
                      <m:t>𝑲</m:t>
                    </m:r>
                  </m:oMath>
                </a14:m>
                <a:r>
                  <a:rPr lang="en-US" sz="5400" b="1" i="1" spc="-485" dirty="0">
                    <a:solidFill>
                      <a:schemeClr val="bg1"/>
                    </a:solidFill>
                    <a:latin typeface="Georgia" panose="02040502050405020303" pitchFamily="18" charset="0"/>
                  </a:rPr>
                  <a:t> !?</a:t>
                </a:r>
              </a:p>
            </p:txBody>
          </p:sp>
        </mc:Choice>
        <mc:Fallback xmlns="">
          <p:sp>
            <p:nvSpPr>
              <p:cNvPr id="5" name="TextBox 4">
                <a:extLst>
                  <a:ext uri="{FF2B5EF4-FFF2-40B4-BE49-F238E27FC236}">
                    <a16:creationId xmlns:a16="http://schemas.microsoft.com/office/drawing/2014/main" id="{1C8984DC-3946-4B94-A417-8401B03547F2}"/>
                  </a:ext>
                </a:extLst>
              </p:cNvPr>
              <p:cNvSpPr txBox="1">
                <a:spLocks noRot="1" noChangeAspect="1" noMove="1" noResize="1" noEditPoints="1" noAdjustHandles="1" noChangeArrowheads="1" noChangeShapeType="1" noTextEdit="1"/>
              </p:cNvSpPr>
              <p:nvPr/>
            </p:nvSpPr>
            <p:spPr>
              <a:xfrm>
                <a:off x="1031009" y="49708"/>
                <a:ext cx="10129981" cy="1067343"/>
              </a:xfrm>
              <a:prstGeom prst="rect">
                <a:avLst/>
              </a:prstGeom>
              <a:blipFill>
                <a:blip r:embed="rId4"/>
                <a:stretch>
                  <a:fillRect t="-5714" b="-30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EF2966-BD6E-4536-9632-5D55F7CA24F8}"/>
                  </a:ext>
                </a:extLst>
              </p:cNvPr>
              <p:cNvSpPr txBox="1"/>
              <p:nvPr/>
            </p:nvSpPr>
            <p:spPr>
              <a:xfrm>
                <a:off x="1031009" y="1657317"/>
                <a:ext cx="10129982" cy="954107"/>
              </a:xfrm>
              <a:prstGeom prst="rect">
                <a:avLst/>
              </a:prstGeom>
              <a:noFill/>
            </p:spPr>
            <p:txBody>
              <a:bodyPr wrap="square">
                <a:spAutoFit/>
              </a:bodyPr>
              <a:lstStyle/>
              <a:p>
                <a:pPr marL="457200" indent="-457200">
                  <a:buFont typeface="Arial" panose="020B0604020202020204" pitchFamily="34" charset="0"/>
                  <a:buChar char="•"/>
                </a:pPr>
                <a:r>
                  <a:rPr lang="en-US" sz="2800" b="1" dirty="0">
                    <a:solidFill>
                      <a:srgbClr val="D4D4D4"/>
                    </a:solidFill>
                    <a:latin typeface="Consolas" panose="020B0609020204030204" pitchFamily="49" charset="0"/>
                  </a:rPr>
                  <a:t>How to pick value for </a:t>
                </a:r>
                <a14:m>
                  <m:oMath xmlns:m="http://schemas.openxmlformats.org/officeDocument/2006/math">
                    <m:r>
                      <a:rPr lang="en-US" sz="2800" b="1" i="1" dirty="0" smtClean="0">
                        <a:solidFill>
                          <a:srgbClr val="D4D4D4"/>
                        </a:solidFill>
                        <a:latin typeface="Cambria Math" panose="02040503050406030204" pitchFamily="18" charset="0"/>
                      </a:rPr>
                      <m:t>𝑲</m:t>
                    </m:r>
                  </m:oMath>
                </a14:m>
                <a:r>
                  <a:rPr lang="en-US" sz="2800" b="1" dirty="0">
                    <a:solidFill>
                      <a:srgbClr val="D4D4D4"/>
                    </a:solidFill>
                    <a:latin typeface="Consolas" panose="020B0609020204030204" pitchFamily="49" charset="0"/>
                  </a:rPr>
                  <a:t>?</a:t>
                </a:r>
              </a:p>
              <a:p>
                <a:pPr marL="457200" indent="-457200">
                  <a:buFont typeface="Arial" panose="020B0604020202020204" pitchFamily="34" charset="0"/>
                  <a:buChar char="•"/>
                </a:pPr>
                <a:r>
                  <a:rPr lang="en-US" sz="2800" b="1" dirty="0">
                    <a:solidFill>
                      <a:srgbClr val="D4D4D4"/>
                    </a:solidFill>
                    <a:latin typeface="Consolas" panose="020B0609020204030204" pitchFamily="49" charset="0"/>
                  </a:rPr>
                  <a:t>No right answers.</a:t>
                </a:r>
              </a:p>
            </p:txBody>
          </p:sp>
        </mc:Choice>
        <mc:Fallback xmlns="">
          <p:sp>
            <p:nvSpPr>
              <p:cNvPr id="7" name="TextBox 6">
                <a:extLst>
                  <a:ext uri="{FF2B5EF4-FFF2-40B4-BE49-F238E27FC236}">
                    <a16:creationId xmlns:a16="http://schemas.microsoft.com/office/drawing/2014/main" id="{47EF2966-BD6E-4536-9632-5D55F7CA24F8}"/>
                  </a:ext>
                </a:extLst>
              </p:cNvPr>
              <p:cNvSpPr txBox="1">
                <a:spLocks noRot="1" noChangeAspect="1" noMove="1" noResize="1" noEditPoints="1" noAdjustHandles="1" noChangeArrowheads="1" noChangeShapeType="1" noTextEdit="1"/>
              </p:cNvSpPr>
              <p:nvPr/>
            </p:nvSpPr>
            <p:spPr>
              <a:xfrm>
                <a:off x="1031009" y="1657317"/>
                <a:ext cx="10129982" cy="954107"/>
              </a:xfrm>
              <a:prstGeom prst="rect">
                <a:avLst/>
              </a:prstGeom>
              <a:blipFill>
                <a:blip r:embed="rId5"/>
                <a:stretch>
                  <a:fillRect l="-1083" t="-7051" b="-17308"/>
                </a:stretch>
              </a:blipFill>
            </p:spPr>
            <p:txBody>
              <a:bodyPr/>
              <a:lstStyle/>
              <a:p>
                <a:r>
                  <a:rPr lang="ar-EG">
                    <a:noFill/>
                  </a:rPr>
                  <a:t> </a:t>
                </a:r>
              </a:p>
            </p:txBody>
          </p:sp>
        </mc:Fallback>
      </mc:AlternateContent>
      <p:cxnSp>
        <p:nvCxnSpPr>
          <p:cNvPr id="9" name="Straight Connector 8">
            <a:extLst>
              <a:ext uri="{FF2B5EF4-FFF2-40B4-BE49-F238E27FC236}">
                <a16:creationId xmlns:a16="http://schemas.microsoft.com/office/drawing/2014/main" id="{A293F50E-DB14-4317-A1F5-CBF4659B80FF}"/>
              </a:ext>
            </a:extLst>
          </p:cNvPr>
          <p:cNvCxnSpPr/>
          <p:nvPr/>
        </p:nvCxnSpPr>
        <p:spPr>
          <a:xfrm flipV="1">
            <a:off x="4076421" y="2942827"/>
            <a:ext cx="0" cy="3443283"/>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0F97C-B975-431D-AA43-05C871D454B4}"/>
              </a:ext>
            </a:extLst>
          </p:cNvPr>
          <p:cNvCxnSpPr/>
          <p:nvPr/>
        </p:nvCxnSpPr>
        <p:spPr>
          <a:xfrm>
            <a:off x="3809999" y="6094532"/>
            <a:ext cx="4572000" cy="0"/>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id="{25190FC2-7811-4ED6-A972-E1EB255CC761}"/>
              </a:ext>
            </a:extLst>
          </p:cNvPr>
          <p:cNvSpPr/>
          <p:nvPr/>
        </p:nvSpPr>
        <p:spPr>
          <a:xfrm>
            <a:off x="4741125" y="5309035"/>
            <a:ext cx="275637" cy="275637"/>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3B444453-11BE-4D9E-846C-791CF47888F2}"/>
              </a:ext>
            </a:extLst>
          </p:cNvPr>
          <p:cNvSpPr/>
          <p:nvPr/>
        </p:nvSpPr>
        <p:spPr>
          <a:xfrm>
            <a:off x="5032382" y="4897344"/>
            <a:ext cx="275637" cy="275637"/>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DD13C583-B2D6-4B82-A306-88B74EC89976}"/>
              </a:ext>
            </a:extLst>
          </p:cNvPr>
          <p:cNvSpPr/>
          <p:nvPr/>
        </p:nvSpPr>
        <p:spPr>
          <a:xfrm>
            <a:off x="5236161" y="4547035"/>
            <a:ext cx="275637" cy="275637"/>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3B49DBD3-E9FA-4A1A-A4B0-3A5FFD609D5D}"/>
              </a:ext>
            </a:extLst>
          </p:cNvPr>
          <p:cNvSpPr/>
          <p:nvPr/>
        </p:nvSpPr>
        <p:spPr>
          <a:xfrm>
            <a:off x="5490411" y="5089847"/>
            <a:ext cx="275637" cy="275637"/>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B3E9C87E-4500-4F93-9CE5-D680F53BA997}"/>
              </a:ext>
            </a:extLst>
          </p:cNvPr>
          <p:cNvSpPr/>
          <p:nvPr/>
        </p:nvSpPr>
        <p:spPr>
          <a:xfrm>
            <a:off x="4816646" y="4587140"/>
            <a:ext cx="275637" cy="275637"/>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2093883C-A454-4600-990B-F18591065242}"/>
              </a:ext>
            </a:extLst>
          </p:cNvPr>
          <p:cNvSpPr/>
          <p:nvPr/>
        </p:nvSpPr>
        <p:spPr>
          <a:xfrm>
            <a:off x="5139589" y="3339063"/>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04338AC5-592C-45AF-A9E8-5FE3C7897855}"/>
              </a:ext>
            </a:extLst>
          </p:cNvPr>
          <p:cNvSpPr/>
          <p:nvPr/>
        </p:nvSpPr>
        <p:spPr>
          <a:xfrm>
            <a:off x="5429177" y="3643863"/>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0E2F5547-079B-495F-9034-AFC28872D383}"/>
              </a:ext>
            </a:extLst>
          </p:cNvPr>
          <p:cNvSpPr/>
          <p:nvPr/>
        </p:nvSpPr>
        <p:spPr>
          <a:xfrm>
            <a:off x="5161905" y="3849794"/>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54BFC1FD-CFE0-4EE7-A13C-C931E4763C82}"/>
              </a:ext>
            </a:extLst>
          </p:cNvPr>
          <p:cNvSpPr/>
          <p:nvPr/>
        </p:nvSpPr>
        <p:spPr>
          <a:xfrm>
            <a:off x="4852415" y="3594781"/>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7696F6EA-9C0A-4FB7-BCB2-F1CE7F953C6A}"/>
              </a:ext>
            </a:extLst>
          </p:cNvPr>
          <p:cNvSpPr/>
          <p:nvPr/>
        </p:nvSpPr>
        <p:spPr>
          <a:xfrm>
            <a:off x="5417892" y="3979290"/>
            <a:ext cx="275637" cy="275637"/>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57AD0479-9B75-429B-AB57-7F14583FFE8F}"/>
              </a:ext>
            </a:extLst>
          </p:cNvPr>
          <p:cNvSpPr/>
          <p:nvPr/>
        </p:nvSpPr>
        <p:spPr>
          <a:xfrm>
            <a:off x="5134475" y="5272941"/>
            <a:ext cx="275637" cy="275637"/>
          </a:xfrm>
          <a:prstGeom prst="flowChartConnector">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E0F85DC3-C6E4-42A8-AA05-C4126DB4CB3C}"/>
              </a:ext>
            </a:extLst>
          </p:cNvPr>
          <p:cNvSpPr/>
          <p:nvPr/>
        </p:nvSpPr>
        <p:spPr>
          <a:xfrm>
            <a:off x="7632030" y="5034706"/>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B974B318-112E-4529-82E3-4E600AE65840}"/>
              </a:ext>
            </a:extLst>
          </p:cNvPr>
          <p:cNvSpPr/>
          <p:nvPr/>
        </p:nvSpPr>
        <p:spPr>
          <a:xfrm>
            <a:off x="7335994" y="4782256"/>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E7E11B92-F156-4A98-922F-F9D4CE742A1A}"/>
              </a:ext>
            </a:extLst>
          </p:cNvPr>
          <p:cNvSpPr/>
          <p:nvPr/>
        </p:nvSpPr>
        <p:spPr>
          <a:xfrm>
            <a:off x="7688179" y="5461435"/>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1092C3F1-F605-4452-A9A4-D087A9115EE5}"/>
              </a:ext>
            </a:extLst>
          </p:cNvPr>
          <p:cNvSpPr/>
          <p:nvPr/>
        </p:nvSpPr>
        <p:spPr>
          <a:xfrm>
            <a:off x="7279104" y="5341119"/>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0BFA6220-AFC1-4C7D-8D1E-8525F1DB5CC7}"/>
              </a:ext>
            </a:extLst>
          </p:cNvPr>
          <p:cNvSpPr/>
          <p:nvPr/>
        </p:nvSpPr>
        <p:spPr>
          <a:xfrm>
            <a:off x="6887657" y="5076426"/>
            <a:ext cx="275637" cy="275637"/>
          </a:xfrm>
          <a:prstGeom prst="flowChartConnector">
            <a:avLst/>
          </a:prstGeom>
          <a:noFill/>
          <a:ln w="19050">
            <a:solidFill>
              <a:srgbClr val="0000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D46E85B6-90EF-453E-8184-09E42458EDA2}"/>
              </a:ext>
            </a:extLst>
          </p:cNvPr>
          <p:cNvSpPr/>
          <p:nvPr/>
        </p:nvSpPr>
        <p:spPr>
          <a:xfrm>
            <a:off x="7790708" y="3943270"/>
            <a:ext cx="275637" cy="275637"/>
          </a:xfrm>
          <a:prstGeom prst="flowChartConnector">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508F0CE6-C373-4154-B65F-B436C36A1F6C}"/>
              </a:ext>
            </a:extLst>
          </p:cNvPr>
          <p:cNvSpPr/>
          <p:nvPr/>
        </p:nvSpPr>
        <p:spPr>
          <a:xfrm>
            <a:off x="7213189" y="3633067"/>
            <a:ext cx="275637" cy="275637"/>
          </a:xfrm>
          <a:prstGeom prst="flowChartConnector">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2FB9E59E-4B67-487D-AE8C-23519637702C}"/>
              </a:ext>
            </a:extLst>
          </p:cNvPr>
          <p:cNvSpPr/>
          <p:nvPr/>
        </p:nvSpPr>
        <p:spPr>
          <a:xfrm>
            <a:off x="7547650" y="4246738"/>
            <a:ext cx="275637" cy="275637"/>
          </a:xfrm>
          <a:prstGeom prst="flowChartConnector">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32D75F34-FE04-40DA-8C90-EB00ACC50B08}"/>
              </a:ext>
            </a:extLst>
          </p:cNvPr>
          <p:cNvSpPr/>
          <p:nvPr/>
        </p:nvSpPr>
        <p:spPr>
          <a:xfrm>
            <a:off x="7141001" y="4207961"/>
            <a:ext cx="275637" cy="275637"/>
          </a:xfrm>
          <a:prstGeom prst="flowChartConnector">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A2FCDFDC-DD77-4363-8AC2-72FE095E409B}"/>
              </a:ext>
            </a:extLst>
          </p:cNvPr>
          <p:cNvSpPr/>
          <p:nvPr/>
        </p:nvSpPr>
        <p:spPr>
          <a:xfrm>
            <a:off x="7396648" y="3985860"/>
            <a:ext cx="275637" cy="275637"/>
          </a:xfrm>
          <a:prstGeom prst="flowChartConnector">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a:extLst>
              <a:ext uri="{FF2B5EF4-FFF2-40B4-BE49-F238E27FC236}">
                <a16:creationId xmlns:a16="http://schemas.microsoft.com/office/drawing/2014/main" id="{ABD0F7F2-515A-4C64-95C3-CF7B77F6BE50}"/>
              </a:ext>
            </a:extLst>
          </p:cNvPr>
          <p:cNvSpPr/>
          <p:nvPr/>
        </p:nvSpPr>
        <p:spPr>
          <a:xfrm>
            <a:off x="7992819" y="3677183"/>
            <a:ext cx="275637" cy="275637"/>
          </a:xfrm>
          <a:prstGeom prst="flowChartConnector">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EB0DFB68-739A-42EB-A5E8-4550E90018F8}"/>
              </a:ext>
            </a:extLst>
          </p:cNvPr>
          <p:cNvSpPr/>
          <p:nvPr/>
        </p:nvSpPr>
        <p:spPr>
          <a:xfrm>
            <a:off x="7583744" y="3556867"/>
            <a:ext cx="275637" cy="275637"/>
          </a:xfrm>
          <a:prstGeom prst="flowChartConnector">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8A3C768-F3C7-420E-870C-1C0AE3A82E55}"/>
                  </a:ext>
                </a:extLst>
              </p:cNvPr>
              <p:cNvSpPr txBox="1"/>
              <p:nvPr/>
            </p:nvSpPr>
            <p:spPr>
              <a:xfrm>
                <a:off x="8035546" y="6049676"/>
                <a:ext cx="348436"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34" name="TextBox 33">
                <a:extLst>
                  <a:ext uri="{FF2B5EF4-FFF2-40B4-BE49-F238E27FC236}">
                    <a16:creationId xmlns:a16="http://schemas.microsoft.com/office/drawing/2014/main" id="{58A3C768-F3C7-420E-870C-1C0AE3A82E55}"/>
                  </a:ext>
                </a:extLst>
              </p:cNvPr>
              <p:cNvSpPr txBox="1">
                <a:spLocks noRot="1" noChangeAspect="1" noMove="1" noResize="1" noEditPoints="1" noAdjustHandles="1" noChangeArrowheads="1" noChangeShapeType="1" noTextEdit="1"/>
              </p:cNvSpPr>
              <p:nvPr/>
            </p:nvSpPr>
            <p:spPr>
              <a:xfrm>
                <a:off x="8035546" y="6049676"/>
                <a:ext cx="348436" cy="336434"/>
              </a:xfrm>
              <a:prstGeom prst="rect">
                <a:avLst/>
              </a:prstGeom>
              <a:blipFill>
                <a:blip r:embed="rId6"/>
                <a:stretch>
                  <a:fillRect r="-1754" b="-42857"/>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350EA1F-41FF-41F5-97C4-0922B96E8640}"/>
                  </a:ext>
                </a:extLst>
              </p:cNvPr>
              <p:cNvSpPr txBox="1"/>
              <p:nvPr/>
            </p:nvSpPr>
            <p:spPr>
              <a:xfrm>
                <a:off x="3584917" y="2872837"/>
                <a:ext cx="358293" cy="336434"/>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35" name="TextBox 34">
                <a:extLst>
                  <a:ext uri="{FF2B5EF4-FFF2-40B4-BE49-F238E27FC236}">
                    <a16:creationId xmlns:a16="http://schemas.microsoft.com/office/drawing/2014/main" id="{9350EA1F-41FF-41F5-97C4-0922B96E8640}"/>
                  </a:ext>
                </a:extLst>
              </p:cNvPr>
              <p:cNvSpPr txBox="1">
                <a:spLocks noRot="1" noChangeAspect="1" noMove="1" noResize="1" noEditPoints="1" noAdjustHandles="1" noChangeArrowheads="1" noChangeShapeType="1" noTextEdit="1"/>
              </p:cNvSpPr>
              <p:nvPr/>
            </p:nvSpPr>
            <p:spPr>
              <a:xfrm>
                <a:off x="3584917" y="2872837"/>
                <a:ext cx="358293" cy="336434"/>
              </a:xfrm>
              <a:prstGeom prst="rect">
                <a:avLst/>
              </a:prstGeom>
              <a:blipFill>
                <a:blip r:embed="rId7"/>
                <a:stretch>
                  <a:fillRect r="-3390" b="-45455"/>
                </a:stretch>
              </a:blipFill>
            </p:spPr>
            <p:txBody>
              <a:bodyPr/>
              <a:lstStyle/>
              <a:p>
                <a:r>
                  <a:rPr lang="ar-EG">
                    <a:noFill/>
                  </a:rPr>
                  <a:t> </a:t>
                </a:r>
              </a:p>
            </p:txBody>
          </p:sp>
        </mc:Fallback>
      </mc:AlternateContent>
    </p:spTree>
    <p:extLst>
      <p:ext uri="{BB962C8B-B14F-4D97-AF65-F5344CB8AC3E}">
        <p14:creationId xmlns:p14="http://schemas.microsoft.com/office/powerpoint/2010/main" val="7985683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What  about  </a:t>
                </a:r>
                <a14:m>
                  <m:oMath xmlns:m="http://schemas.openxmlformats.org/officeDocument/2006/math">
                    <m:r>
                      <a:rPr lang="en-US" sz="5400" b="1" i="1" spc="-485" dirty="0" smtClean="0">
                        <a:solidFill>
                          <a:schemeClr val="bg1"/>
                        </a:solidFill>
                        <a:latin typeface="Cambria Math" panose="02040503050406030204" pitchFamily="18" charset="0"/>
                      </a:rPr>
                      <m:t>𝑲</m:t>
                    </m:r>
                  </m:oMath>
                </a14:m>
                <a:r>
                  <a:rPr lang="en-US" sz="5400" b="1" i="1" spc="-485" dirty="0">
                    <a:solidFill>
                      <a:schemeClr val="bg1"/>
                    </a:solidFill>
                    <a:latin typeface="Georgia" panose="02040502050405020303" pitchFamily="18" charset="0"/>
                  </a:rPr>
                  <a:t> !?</a:t>
                </a:r>
              </a:p>
            </p:txBody>
          </p:sp>
        </mc:Choice>
        <mc:Fallback xmlns="">
          <p:sp>
            <p:nvSpPr>
              <p:cNvPr id="5" name="TextBox 4">
                <a:extLst>
                  <a:ext uri="{FF2B5EF4-FFF2-40B4-BE49-F238E27FC236}">
                    <a16:creationId xmlns:a16="http://schemas.microsoft.com/office/drawing/2014/main" id="{1C8984DC-3946-4B94-A417-8401B03547F2}"/>
                  </a:ext>
                </a:extLst>
              </p:cNvPr>
              <p:cNvSpPr txBox="1">
                <a:spLocks noRot="1" noChangeAspect="1" noMove="1" noResize="1" noEditPoints="1" noAdjustHandles="1" noChangeArrowheads="1" noChangeShapeType="1" noTextEdit="1"/>
              </p:cNvSpPr>
              <p:nvPr/>
            </p:nvSpPr>
            <p:spPr>
              <a:xfrm>
                <a:off x="1031009" y="49708"/>
                <a:ext cx="10129981" cy="1067343"/>
              </a:xfrm>
              <a:prstGeom prst="rect">
                <a:avLst/>
              </a:prstGeom>
              <a:blipFill>
                <a:blip r:embed="rId4"/>
                <a:stretch>
                  <a:fillRect t="-5714" b="-30857"/>
                </a:stretch>
              </a:blipFill>
            </p:spPr>
            <p:txBody>
              <a:bodyPr/>
              <a:lstStyle/>
              <a:p>
                <a:r>
                  <a:rPr lang="ar-EG">
                    <a:noFill/>
                  </a:rPr>
                  <a:t> </a:t>
                </a:r>
              </a:p>
            </p:txBody>
          </p:sp>
        </mc:Fallback>
      </mc:AlternateContent>
      <p:sp>
        <p:nvSpPr>
          <p:cNvPr id="7" name="TextBox 6">
            <a:extLst>
              <a:ext uri="{FF2B5EF4-FFF2-40B4-BE49-F238E27FC236}">
                <a16:creationId xmlns:a16="http://schemas.microsoft.com/office/drawing/2014/main" id="{47EF2966-BD6E-4536-9632-5D55F7CA24F8}"/>
              </a:ext>
            </a:extLst>
          </p:cNvPr>
          <p:cNvSpPr txBox="1"/>
          <p:nvPr/>
        </p:nvSpPr>
        <p:spPr>
          <a:xfrm>
            <a:off x="1031008" y="1462179"/>
            <a:ext cx="10129982" cy="584775"/>
          </a:xfrm>
          <a:prstGeom prst="rect">
            <a:avLst/>
          </a:prstGeom>
          <a:noFill/>
        </p:spPr>
        <p:txBody>
          <a:bodyPr wrap="square">
            <a:spAutoFit/>
          </a:bodyPr>
          <a:lstStyle/>
          <a:p>
            <a:r>
              <a:rPr lang="en-US" sz="3200" b="1" dirty="0">
                <a:solidFill>
                  <a:srgbClr val="D4D4D4"/>
                </a:solidFill>
                <a:latin typeface="Consolas" panose="020B0609020204030204" pitchFamily="49" charset="0"/>
              </a:rPr>
              <a:t>Elbow Method:</a:t>
            </a:r>
          </a:p>
        </p:txBody>
      </p:sp>
      <p:cxnSp>
        <p:nvCxnSpPr>
          <p:cNvPr id="9" name="Straight Connector 8">
            <a:extLst>
              <a:ext uri="{FF2B5EF4-FFF2-40B4-BE49-F238E27FC236}">
                <a16:creationId xmlns:a16="http://schemas.microsoft.com/office/drawing/2014/main" id="{A293F50E-DB14-4317-A1F5-CBF4659B80FF}"/>
              </a:ext>
            </a:extLst>
          </p:cNvPr>
          <p:cNvCxnSpPr/>
          <p:nvPr/>
        </p:nvCxnSpPr>
        <p:spPr>
          <a:xfrm flipV="1">
            <a:off x="3645107" y="2317281"/>
            <a:ext cx="0" cy="4343981"/>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0F97C-B975-431D-AA43-05C871D454B4}"/>
              </a:ext>
            </a:extLst>
          </p:cNvPr>
          <p:cNvCxnSpPr/>
          <p:nvPr/>
        </p:nvCxnSpPr>
        <p:spPr>
          <a:xfrm>
            <a:off x="3308994" y="6293412"/>
            <a:ext cx="5767949" cy="0"/>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936F0FD-FD62-4FE9-A706-AAEE767FEEF5}"/>
                  </a:ext>
                </a:extLst>
              </p:cNvPr>
              <p:cNvSpPr txBox="1"/>
              <p:nvPr/>
            </p:nvSpPr>
            <p:spPr>
              <a:xfrm>
                <a:off x="8439909" y="6293412"/>
                <a:ext cx="539958" cy="62125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𝑲</m:t>
                      </m:r>
                    </m:oMath>
                  </m:oMathPara>
                </a14:m>
                <a:endParaRPr lang="ar-EG" sz="3200" b="1" dirty="0">
                  <a:solidFill>
                    <a:srgbClr val="D4D4D4"/>
                  </a:solidFill>
                  <a:latin typeface="Consolas" panose="020B0609020204030204" pitchFamily="49" charset="0"/>
                </a:endParaRPr>
              </a:p>
            </p:txBody>
          </p:sp>
        </mc:Choice>
        <mc:Fallback xmlns="">
          <p:sp>
            <p:nvSpPr>
              <p:cNvPr id="36" name="TextBox 35">
                <a:extLst>
                  <a:ext uri="{FF2B5EF4-FFF2-40B4-BE49-F238E27FC236}">
                    <a16:creationId xmlns:a16="http://schemas.microsoft.com/office/drawing/2014/main" id="{6936F0FD-FD62-4FE9-A706-AAEE767FEEF5}"/>
                  </a:ext>
                </a:extLst>
              </p:cNvPr>
              <p:cNvSpPr txBox="1">
                <a:spLocks noRot="1" noChangeAspect="1" noMove="1" noResize="1" noEditPoints="1" noAdjustHandles="1" noChangeArrowheads="1" noChangeShapeType="1" noTextEdit="1"/>
              </p:cNvSpPr>
              <p:nvPr/>
            </p:nvSpPr>
            <p:spPr>
              <a:xfrm>
                <a:off x="8439909" y="6293412"/>
                <a:ext cx="539958" cy="621257"/>
              </a:xfrm>
              <a:prstGeom prst="rect">
                <a:avLst/>
              </a:prstGeom>
              <a:blipFill>
                <a:blip r:embed="rId5"/>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55DB95B-3FC3-4E86-9808-A3CA3A9AD593}"/>
                  </a:ext>
                </a:extLst>
              </p:cNvPr>
              <p:cNvSpPr txBox="1"/>
              <p:nvPr/>
            </p:nvSpPr>
            <p:spPr>
              <a:xfrm>
                <a:off x="3115055" y="2358518"/>
                <a:ext cx="361996" cy="62125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oMath>
                  </m:oMathPara>
                </a14:m>
                <a:endParaRPr lang="ar-EG" sz="3200" b="1" dirty="0">
                  <a:solidFill>
                    <a:srgbClr val="D4D4D4"/>
                  </a:solidFill>
                  <a:latin typeface="Consolas" panose="020B0609020204030204" pitchFamily="49" charset="0"/>
                </a:endParaRPr>
              </a:p>
            </p:txBody>
          </p:sp>
        </mc:Choice>
        <mc:Fallback xmlns="">
          <p:sp>
            <p:nvSpPr>
              <p:cNvPr id="37" name="TextBox 36">
                <a:extLst>
                  <a:ext uri="{FF2B5EF4-FFF2-40B4-BE49-F238E27FC236}">
                    <a16:creationId xmlns:a16="http://schemas.microsoft.com/office/drawing/2014/main" id="{855DB95B-3FC3-4E86-9808-A3CA3A9AD593}"/>
                  </a:ext>
                </a:extLst>
              </p:cNvPr>
              <p:cNvSpPr txBox="1">
                <a:spLocks noRot="1" noChangeAspect="1" noMove="1" noResize="1" noEditPoints="1" noAdjustHandles="1" noChangeArrowheads="1" noChangeShapeType="1" noTextEdit="1"/>
              </p:cNvSpPr>
              <p:nvPr/>
            </p:nvSpPr>
            <p:spPr>
              <a:xfrm>
                <a:off x="3115055" y="2358518"/>
                <a:ext cx="361996" cy="621257"/>
              </a:xfrm>
              <a:prstGeom prst="rect">
                <a:avLst/>
              </a:prstGeom>
              <a:blipFill>
                <a:blip r:embed="rId6"/>
                <a:stretch>
                  <a:fillRect/>
                </a:stretch>
              </a:blipFill>
            </p:spPr>
            <p:txBody>
              <a:bodyPr/>
              <a:lstStyle/>
              <a:p>
                <a:r>
                  <a:rPr lang="ar-EG">
                    <a:noFill/>
                  </a:rPr>
                  <a:t> </a:t>
                </a:r>
              </a:p>
            </p:txBody>
          </p:sp>
        </mc:Fallback>
      </mc:AlternateContent>
      <p:sp>
        <p:nvSpPr>
          <p:cNvPr id="38" name="Freeform: Shape 37">
            <a:extLst>
              <a:ext uri="{FF2B5EF4-FFF2-40B4-BE49-F238E27FC236}">
                <a16:creationId xmlns:a16="http://schemas.microsoft.com/office/drawing/2014/main" id="{28013EB4-1FCE-4DCC-9C73-761C9F0F4218}"/>
              </a:ext>
            </a:extLst>
          </p:cNvPr>
          <p:cNvSpPr/>
          <p:nvPr/>
        </p:nvSpPr>
        <p:spPr>
          <a:xfrm>
            <a:off x="3813164" y="2640928"/>
            <a:ext cx="4933084" cy="3408238"/>
          </a:xfrm>
          <a:custGeom>
            <a:avLst/>
            <a:gdLst>
              <a:gd name="connsiteX0" fmla="*/ 0 w 3596640"/>
              <a:gd name="connsiteY0" fmla="*/ 0 h 2682240"/>
              <a:gd name="connsiteX1" fmla="*/ 1146048 w 3596640"/>
              <a:gd name="connsiteY1" fmla="*/ 2036064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02208 w 3596640"/>
              <a:gd name="connsiteY1" fmla="*/ 2401824 h 2682240"/>
              <a:gd name="connsiteX2" fmla="*/ 3596640 w 3596640"/>
              <a:gd name="connsiteY2" fmla="*/ 2682240 h 2682240"/>
              <a:gd name="connsiteX0" fmla="*/ 0 w 3596640"/>
              <a:gd name="connsiteY0" fmla="*/ 0 h 2682240"/>
              <a:gd name="connsiteX1" fmla="*/ 975360 w 3596640"/>
              <a:gd name="connsiteY1" fmla="*/ 2292096 h 2682240"/>
              <a:gd name="connsiteX2" fmla="*/ 3596640 w 3596640"/>
              <a:gd name="connsiteY2" fmla="*/ 2682240 h 2682240"/>
              <a:gd name="connsiteX0" fmla="*/ 0 w 3596640"/>
              <a:gd name="connsiteY0" fmla="*/ 0 h 2682240"/>
              <a:gd name="connsiteX1" fmla="*/ 975360 w 3596640"/>
              <a:gd name="connsiteY1" fmla="*/ 2292096 h 2682240"/>
              <a:gd name="connsiteX2" fmla="*/ 3596640 w 3596640"/>
              <a:gd name="connsiteY2" fmla="*/ 2682240 h 2682240"/>
            </a:gdLst>
            <a:ahLst/>
            <a:cxnLst>
              <a:cxn ang="0">
                <a:pos x="connsiteX0" y="connsiteY0"/>
              </a:cxn>
              <a:cxn ang="0">
                <a:pos x="connsiteX1" y="connsiteY1"/>
              </a:cxn>
              <a:cxn ang="0">
                <a:pos x="connsiteX2" y="connsiteY2"/>
              </a:cxn>
            </a:cxnLst>
            <a:rect l="l" t="t" r="r" b="b"/>
            <a:pathLst>
              <a:path w="3596640" h="2682240">
                <a:moveTo>
                  <a:pt x="0" y="0"/>
                </a:moveTo>
                <a:cubicBezTo>
                  <a:pt x="273304" y="794512"/>
                  <a:pt x="449072" y="1820672"/>
                  <a:pt x="975360" y="2292096"/>
                </a:cubicBezTo>
                <a:cubicBezTo>
                  <a:pt x="1684528" y="2605024"/>
                  <a:pt x="3108960" y="2655824"/>
                  <a:pt x="3596640" y="2682240"/>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172616762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What  about  </a:t>
                </a:r>
                <a14:m>
                  <m:oMath xmlns:m="http://schemas.openxmlformats.org/officeDocument/2006/math">
                    <m:r>
                      <a:rPr lang="en-US" sz="5400" b="1" i="1" spc="-485" dirty="0" smtClean="0">
                        <a:solidFill>
                          <a:schemeClr val="bg1"/>
                        </a:solidFill>
                        <a:latin typeface="Cambria Math" panose="02040503050406030204" pitchFamily="18" charset="0"/>
                      </a:rPr>
                      <m:t>𝑲</m:t>
                    </m:r>
                  </m:oMath>
                </a14:m>
                <a:r>
                  <a:rPr lang="en-US" sz="5400" b="1" i="1" spc="-485" dirty="0">
                    <a:solidFill>
                      <a:schemeClr val="bg1"/>
                    </a:solidFill>
                    <a:latin typeface="Georgia" panose="02040502050405020303" pitchFamily="18" charset="0"/>
                  </a:rPr>
                  <a:t> !?</a:t>
                </a:r>
              </a:p>
            </p:txBody>
          </p:sp>
        </mc:Choice>
        <mc:Fallback xmlns="">
          <p:sp>
            <p:nvSpPr>
              <p:cNvPr id="5" name="TextBox 4">
                <a:extLst>
                  <a:ext uri="{FF2B5EF4-FFF2-40B4-BE49-F238E27FC236}">
                    <a16:creationId xmlns:a16="http://schemas.microsoft.com/office/drawing/2014/main" id="{1C8984DC-3946-4B94-A417-8401B03547F2}"/>
                  </a:ext>
                </a:extLst>
              </p:cNvPr>
              <p:cNvSpPr txBox="1">
                <a:spLocks noRot="1" noChangeAspect="1" noMove="1" noResize="1" noEditPoints="1" noAdjustHandles="1" noChangeArrowheads="1" noChangeShapeType="1" noTextEdit="1"/>
              </p:cNvSpPr>
              <p:nvPr/>
            </p:nvSpPr>
            <p:spPr>
              <a:xfrm>
                <a:off x="1031009" y="49708"/>
                <a:ext cx="10129981" cy="1067343"/>
              </a:xfrm>
              <a:prstGeom prst="rect">
                <a:avLst/>
              </a:prstGeom>
              <a:blipFill>
                <a:blip r:embed="rId4"/>
                <a:stretch>
                  <a:fillRect t="-5714" b="-30857"/>
                </a:stretch>
              </a:blipFill>
            </p:spPr>
            <p:txBody>
              <a:bodyPr/>
              <a:lstStyle/>
              <a:p>
                <a:r>
                  <a:rPr lang="ar-EG">
                    <a:noFill/>
                  </a:rPr>
                  <a:t> </a:t>
                </a:r>
              </a:p>
            </p:txBody>
          </p:sp>
        </mc:Fallback>
      </mc:AlternateContent>
      <p:sp>
        <p:nvSpPr>
          <p:cNvPr id="7" name="TextBox 6">
            <a:extLst>
              <a:ext uri="{FF2B5EF4-FFF2-40B4-BE49-F238E27FC236}">
                <a16:creationId xmlns:a16="http://schemas.microsoft.com/office/drawing/2014/main" id="{47EF2966-BD6E-4536-9632-5D55F7CA24F8}"/>
              </a:ext>
            </a:extLst>
          </p:cNvPr>
          <p:cNvSpPr txBox="1"/>
          <p:nvPr/>
        </p:nvSpPr>
        <p:spPr>
          <a:xfrm>
            <a:off x="1031008" y="1462179"/>
            <a:ext cx="10129982" cy="584775"/>
          </a:xfrm>
          <a:prstGeom prst="rect">
            <a:avLst/>
          </a:prstGeom>
          <a:noFill/>
        </p:spPr>
        <p:txBody>
          <a:bodyPr wrap="square">
            <a:spAutoFit/>
          </a:bodyPr>
          <a:lstStyle/>
          <a:p>
            <a:r>
              <a:rPr lang="en-US" sz="3200" b="1" dirty="0">
                <a:solidFill>
                  <a:srgbClr val="D4D4D4"/>
                </a:solidFill>
                <a:latin typeface="Consolas" panose="020B0609020204030204" pitchFamily="49" charset="0"/>
              </a:rPr>
              <a:t>Elbow Method:</a:t>
            </a:r>
          </a:p>
        </p:txBody>
      </p:sp>
      <p:cxnSp>
        <p:nvCxnSpPr>
          <p:cNvPr id="9" name="Straight Connector 8">
            <a:extLst>
              <a:ext uri="{FF2B5EF4-FFF2-40B4-BE49-F238E27FC236}">
                <a16:creationId xmlns:a16="http://schemas.microsoft.com/office/drawing/2014/main" id="{A293F50E-DB14-4317-A1F5-CBF4659B80FF}"/>
              </a:ext>
            </a:extLst>
          </p:cNvPr>
          <p:cNvCxnSpPr/>
          <p:nvPr/>
        </p:nvCxnSpPr>
        <p:spPr>
          <a:xfrm flipV="1">
            <a:off x="3645107" y="2317281"/>
            <a:ext cx="0" cy="4343981"/>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0F97C-B975-431D-AA43-05C871D454B4}"/>
              </a:ext>
            </a:extLst>
          </p:cNvPr>
          <p:cNvCxnSpPr/>
          <p:nvPr/>
        </p:nvCxnSpPr>
        <p:spPr>
          <a:xfrm>
            <a:off x="3308994" y="6293412"/>
            <a:ext cx="5767949" cy="0"/>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936F0FD-FD62-4FE9-A706-AAEE767FEEF5}"/>
                  </a:ext>
                </a:extLst>
              </p:cNvPr>
              <p:cNvSpPr txBox="1"/>
              <p:nvPr/>
            </p:nvSpPr>
            <p:spPr>
              <a:xfrm>
                <a:off x="8439909" y="6293412"/>
                <a:ext cx="539958" cy="62125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𝑲</m:t>
                      </m:r>
                    </m:oMath>
                  </m:oMathPara>
                </a14:m>
                <a:endParaRPr lang="ar-EG" sz="3200" b="1" dirty="0">
                  <a:solidFill>
                    <a:srgbClr val="D4D4D4"/>
                  </a:solidFill>
                  <a:latin typeface="Consolas" panose="020B0609020204030204" pitchFamily="49" charset="0"/>
                </a:endParaRPr>
              </a:p>
            </p:txBody>
          </p:sp>
        </mc:Choice>
        <mc:Fallback xmlns="">
          <p:sp>
            <p:nvSpPr>
              <p:cNvPr id="36" name="TextBox 35">
                <a:extLst>
                  <a:ext uri="{FF2B5EF4-FFF2-40B4-BE49-F238E27FC236}">
                    <a16:creationId xmlns:a16="http://schemas.microsoft.com/office/drawing/2014/main" id="{6936F0FD-FD62-4FE9-A706-AAEE767FEEF5}"/>
                  </a:ext>
                </a:extLst>
              </p:cNvPr>
              <p:cNvSpPr txBox="1">
                <a:spLocks noRot="1" noChangeAspect="1" noMove="1" noResize="1" noEditPoints="1" noAdjustHandles="1" noChangeArrowheads="1" noChangeShapeType="1" noTextEdit="1"/>
              </p:cNvSpPr>
              <p:nvPr/>
            </p:nvSpPr>
            <p:spPr>
              <a:xfrm>
                <a:off x="8439909" y="6293412"/>
                <a:ext cx="539958" cy="621257"/>
              </a:xfrm>
              <a:prstGeom prst="rect">
                <a:avLst/>
              </a:prstGeom>
              <a:blipFill>
                <a:blip r:embed="rId5"/>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55DB95B-3FC3-4E86-9808-A3CA3A9AD593}"/>
                  </a:ext>
                </a:extLst>
              </p:cNvPr>
              <p:cNvSpPr txBox="1"/>
              <p:nvPr/>
            </p:nvSpPr>
            <p:spPr>
              <a:xfrm>
                <a:off x="3115055" y="2358518"/>
                <a:ext cx="361996" cy="62125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oMath>
                  </m:oMathPara>
                </a14:m>
                <a:endParaRPr lang="ar-EG" sz="3200" b="1" dirty="0">
                  <a:solidFill>
                    <a:srgbClr val="D4D4D4"/>
                  </a:solidFill>
                  <a:latin typeface="Consolas" panose="020B0609020204030204" pitchFamily="49" charset="0"/>
                </a:endParaRPr>
              </a:p>
            </p:txBody>
          </p:sp>
        </mc:Choice>
        <mc:Fallback xmlns="">
          <p:sp>
            <p:nvSpPr>
              <p:cNvPr id="37" name="TextBox 36">
                <a:extLst>
                  <a:ext uri="{FF2B5EF4-FFF2-40B4-BE49-F238E27FC236}">
                    <a16:creationId xmlns:a16="http://schemas.microsoft.com/office/drawing/2014/main" id="{855DB95B-3FC3-4E86-9808-A3CA3A9AD593}"/>
                  </a:ext>
                </a:extLst>
              </p:cNvPr>
              <p:cNvSpPr txBox="1">
                <a:spLocks noRot="1" noChangeAspect="1" noMove="1" noResize="1" noEditPoints="1" noAdjustHandles="1" noChangeArrowheads="1" noChangeShapeType="1" noTextEdit="1"/>
              </p:cNvSpPr>
              <p:nvPr/>
            </p:nvSpPr>
            <p:spPr>
              <a:xfrm>
                <a:off x="3115055" y="2358518"/>
                <a:ext cx="361996" cy="621257"/>
              </a:xfrm>
              <a:prstGeom prst="rect">
                <a:avLst/>
              </a:prstGeom>
              <a:blipFill>
                <a:blip r:embed="rId6"/>
                <a:stretch>
                  <a:fillRect/>
                </a:stretch>
              </a:blipFill>
            </p:spPr>
            <p:txBody>
              <a:bodyPr/>
              <a:lstStyle/>
              <a:p>
                <a:r>
                  <a:rPr lang="ar-EG">
                    <a:noFill/>
                  </a:rPr>
                  <a:t> </a:t>
                </a:r>
              </a:p>
            </p:txBody>
          </p:sp>
        </mc:Fallback>
      </mc:AlternateContent>
      <p:sp>
        <p:nvSpPr>
          <p:cNvPr id="38" name="Freeform: Shape 37">
            <a:extLst>
              <a:ext uri="{FF2B5EF4-FFF2-40B4-BE49-F238E27FC236}">
                <a16:creationId xmlns:a16="http://schemas.microsoft.com/office/drawing/2014/main" id="{28013EB4-1FCE-4DCC-9C73-761C9F0F4218}"/>
              </a:ext>
            </a:extLst>
          </p:cNvPr>
          <p:cNvSpPr/>
          <p:nvPr/>
        </p:nvSpPr>
        <p:spPr>
          <a:xfrm>
            <a:off x="3813164" y="2640928"/>
            <a:ext cx="4933084" cy="3408238"/>
          </a:xfrm>
          <a:custGeom>
            <a:avLst/>
            <a:gdLst>
              <a:gd name="connsiteX0" fmla="*/ 0 w 3596640"/>
              <a:gd name="connsiteY0" fmla="*/ 0 h 2682240"/>
              <a:gd name="connsiteX1" fmla="*/ 1146048 w 3596640"/>
              <a:gd name="connsiteY1" fmla="*/ 2036064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02208 w 3596640"/>
              <a:gd name="connsiteY1" fmla="*/ 2401824 h 2682240"/>
              <a:gd name="connsiteX2" fmla="*/ 3596640 w 3596640"/>
              <a:gd name="connsiteY2" fmla="*/ 2682240 h 2682240"/>
              <a:gd name="connsiteX0" fmla="*/ 0 w 3596640"/>
              <a:gd name="connsiteY0" fmla="*/ 0 h 2682240"/>
              <a:gd name="connsiteX1" fmla="*/ 975360 w 3596640"/>
              <a:gd name="connsiteY1" fmla="*/ 2292096 h 2682240"/>
              <a:gd name="connsiteX2" fmla="*/ 3596640 w 3596640"/>
              <a:gd name="connsiteY2" fmla="*/ 2682240 h 2682240"/>
              <a:gd name="connsiteX0" fmla="*/ 0 w 3596640"/>
              <a:gd name="connsiteY0" fmla="*/ 0 h 2682240"/>
              <a:gd name="connsiteX1" fmla="*/ 975360 w 3596640"/>
              <a:gd name="connsiteY1" fmla="*/ 2292096 h 2682240"/>
              <a:gd name="connsiteX2" fmla="*/ 3596640 w 3596640"/>
              <a:gd name="connsiteY2" fmla="*/ 2682240 h 2682240"/>
            </a:gdLst>
            <a:ahLst/>
            <a:cxnLst>
              <a:cxn ang="0">
                <a:pos x="connsiteX0" y="connsiteY0"/>
              </a:cxn>
              <a:cxn ang="0">
                <a:pos x="connsiteX1" y="connsiteY1"/>
              </a:cxn>
              <a:cxn ang="0">
                <a:pos x="connsiteX2" y="connsiteY2"/>
              </a:cxn>
            </a:cxnLst>
            <a:rect l="l" t="t" r="r" b="b"/>
            <a:pathLst>
              <a:path w="3596640" h="2682240">
                <a:moveTo>
                  <a:pt x="0" y="0"/>
                </a:moveTo>
                <a:cubicBezTo>
                  <a:pt x="273304" y="794512"/>
                  <a:pt x="449072" y="1820672"/>
                  <a:pt x="975360" y="2292096"/>
                </a:cubicBezTo>
                <a:cubicBezTo>
                  <a:pt x="1684528" y="2605024"/>
                  <a:pt x="3108960" y="2655824"/>
                  <a:pt x="3596640" y="2682240"/>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41" name="Straight Connector 40">
            <a:extLst>
              <a:ext uri="{FF2B5EF4-FFF2-40B4-BE49-F238E27FC236}">
                <a16:creationId xmlns:a16="http://schemas.microsoft.com/office/drawing/2014/main" id="{06A6CB35-E8AA-48AF-8C36-ED96FC0F8DB7}"/>
              </a:ext>
            </a:extLst>
          </p:cNvPr>
          <p:cNvCxnSpPr>
            <a:stCxn id="38" idx="1"/>
          </p:cNvCxnSpPr>
          <p:nvPr/>
        </p:nvCxnSpPr>
        <p:spPr>
          <a:xfrm flipH="1">
            <a:off x="5145024" y="5553422"/>
            <a:ext cx="5925" cy="73999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86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What  about  </a:t>
                </a:r>
                <a14:m>
                  <m:oMath xmlns:m="http://schemas.openxmlformats.org/officeDocument/2006/math">
                    <m:r>
                      <a:rPr lang="en-US" sz="5400" b="1" i="1" spc="-485" dirty="0" smtClean="0">
                        <a:solidFill>
                          <a:schemeClr val="bg1"/>
                        </a:solidFill>
                        <a:latin typeface="Cambria Math" panose="02040503050406030204" pitchFamily="18" charset="0"/>
                      </a:rPr>
                      <m:t>𝑲</m:t>
                    </m:r>
                  </m:oMath>
                </a14:m>
                <a:r>
                  <a:rPr lang="en-US" sz="5400" b="1" i="1" spc="-485" dirty="0">
                    <a:solidFill>
                      <a:schemeClr val="bg1"/>
                    </a:solidFill>
                    <a:latin typeface="Georgia" panose="02040502050405020303" pitchFamily="18" charset="0"/>
                  </a:rPr>
                  <a:t> !?</a:t>
                </a:r>
              </a:p>
            </p:txBody>
          </p:sp>
        </mc:Choice>
        <mc:Fallback xmlns="">
          <p:sp>
            <p:nvSpPr>
              <p:cNvPr id="5" name="TextBox 4">
                <a:extLst>
                  <a:ext uri="{FF2B5EF4-FFF2-40B4-BE49-F238E27FC236}">
                    <a16:creationId xmlns:a16="http://schemas.microsoft.com/office/drawing/2014/main" id="{1C8984DC-3946-4B94-A417-8401B03547F2}"/>
                  </a:ext>
                </a:extLst>
              </p:cNvPr>
              <p:cNvSpPr txBox="1">
                <a:spLocks noRot="1" noChangeAspect="1" noMove="1" noResize="1" noEditPoints="1" noAdjustHandles="1" noChangeArrowheads="1" noChangeShapeType="1" noTextEdit="1"/>
              </p:cNvSpPr>
              <p:nvPr/>
            </p:nvSpPr>
            <p:spPr>
              <a:xfrm>
                <a:off x="1031009" y="49708"/>
                <a:ext cx="10129981" cy="1067343"/>
              </a:xfrm>
              <a:prstGeom prst="rect">
                <a:avLst/>
              </a:prstGeom>
              <a:blipFill>
                <a:blip r:embed="rId4"/>
                <a:stretch>
                  <a:fillRect t="-5714" b="-30857"/>
                </a:stretch>
              </a:blipFill>
            </p:spPr>
            <p:txBody>
              <a:bodyPr/>
              <a:lstStyle/>
              <a:p>
                <a:r>
                  <a:rPr lang="ar-EG">
                    <a:noFill/>
                  </a:rPr>
                  <a:t> </a:t>
                </a:r>
              </a:p>
            </p:txBody>
          </p:sp>
        </mc:Fallback>
      </mc:AlternateContent>
      <p:sp>
        <p:nvSpPr>
          <p:cNvPr id="7" name="TextBox 6">
            <a:extLst>
              <a:ext uri="{FF2B5EF4-FFF2-40B4-BE49-F238E27FC236}">
                <a16:creationId xmlns:a16="http://schemas.microsoft.com/office/drawing/2014/main" id="{47EF2966-BD6E-4536-9632-5D55F7CA24F8}"/>
              </a:ext>
            </a:extLst>
          </p:cNvPr>
          <p:cNvSpPr txBox="1"/>
          <p:nvPr/>
        </p:nvSpPr>
        <p:spPr>
          <a:xfrm>
            <a:off x="1031008" y="1462179"/>
            <a:ext cx="10129982" cy="584775"/>
          </a:xfrm>
          <a:prstGeom prst="rect">
            <a:avLst/>
          </a:prstGeom>
          <a:noFill/>
        </p:spPr>
        <p:txBody>
          <a:bodyPr wrap="square">
            <a:spAutoFit/>
          </a:bodyPr>
          <a:lstStyle/>
          <a:p>
            <a:r>
              <a:rPr lang="en-US" sz="3200" b="1" dirty="0">
                <a:solidFill>
                  <a:srgbClr val="D4D4D4"/>
                </a:solidFill>
                <a:latin typeface="Consolas" panose="020B0609020204030204" pitchFamily="49" charset="0"/>
              </a:rPr>
              <a:t>Elbow Method:</a:t>
            </a:r>
          </a:p>
        </p:txBody>
      </p:sp>
      <p:cxnSp>
        <p:nvCxnSpPr>
          <p:cNvPr id="9" name="Straight Connector 8">
            <a:extLst>
              <a:ext uri="{FF2B5EF4-FFF2-40B4-BE49-F238E27FC236}">
                <a16:creationId xmlns:a16="http://schemas.microsoft.com/office/drawing/2014/main" id="{A293F50E-DB14-4317-A1F5-CBF4659B80FF}"/>
              </a:ext>
            </a:extLst>
          </p:cNvPr>
          <p:cNvCxnSpPr/>
          <p:nvPr/>
        </p:nvCxnSpPr>
        <p:spPr>
          <a:xfrm flipV="1">
            <a:off x="3645107" y="2317281"/>
            <a:ext cx="0" cy="4343981"/>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0F97C-B975-431D-AA43-05C871D454B4}"/>
              </a:ext>
            </a:extLst>
          </p:cNvPr>
          <p:cNvCxnSpPr/>
          <p:nvPr/>
        </p:nvCxnSpPr>
        <p:spPr>
          <a:xfrm>
            <a:off x="3308994" y="6293412"/>
            <a:ext cx="5767949" cy="0"/>
          </a:xfrm>
          <a:prstGeom prst="line">
            <a:avLst/>
          </a:prstGeom>
          <a:ln w="19050">
            <a:solidFill>
              <a:schemeClr val="bg1">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936F0FD-FD62-4FE9-A706-AAEE767FEEF5}"/>
                  </a:ext>
                </a:extLst>
              </p:cNvPr>
              <p:cNvSpPr txBox="1"/>
              <p:nvPr/>
            </p:nvSpPr>
            <p:spPr>
              <a:xfrm>
                <a:off x="8439909" y="6293412"/>
                <a:ext cx="539958" cy="62125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𝑲</m:t>
                      </m:r>
                    </m:oMath>
                  </m:oMathPara>
                </a14:m>
                <a:endParaRPr lang="ar-EG" sz="3200" b="1" dirty="0">
                  <a:solidFill>
                    <a:srgbClr val="D4D4D4"/>
                  </a:solidFill>
                  <a:latin typeface="Consolas" panose="020B0609020204030204" pitchFamily="49" charset="0"/>
                </a:endParaRPr>
              </a:p>
            </p:txBody>
          </p:sp>
        </mc:Choice>
        <mc:Fallback xmlns="">
          <p:sp>
            <p:nvSpPr>
              <p:cNvPr id="36" name="TextBox 35">
                <a:extLst>
                  <a:ext uri="{FF2B5EF4-FFF2-40B4-BE49-F238E27FC236}">
                    <a16:creationId xmlns:a16="http://schemas.microsoft.com/office/drawing/2014/main" id="{6936F0FD-FD62-4FE9-A706-AAEE767FEEF5}"/>
                  </a:ext>
                </a:extLst>
              </p:cNvPr>
              <p:cNvSpPr txBox="1">
                <a:spLocks noRot="1" noChangeAspect="1" noMove="1" noResize="1" noEditPoints="1" noAdjustHandles="1" noChangeArrowheads="1" noChangeShapeType="1" noTextEdit="1"/>
              </p:cNvSpPr>
              <p:nvPr/>
            </p:nvSpPr>
            <p:spPr>
              <a:xfrm>
                <a:off x="8439909" y="6293412"/>
                <a:ext cx="539958" cy="621257"/>
              </a:xfrm>
              <a:prstGeom prst="rect">
                <a:avLst/>
              </a:prstGeom>
              <a:blipFill>
                <a:blip r:embed="rId5"/>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55DB95B-3FC3-4E86-9808-A3CA3A9AD593}"/>
                  </a:ext>
                </a:extLst>
              </p:cNvPr>
              <p:cNvSpPr txBox="1"/>
              <p:nvPr/>
            </p:nvSpPr>
            <p:spPr>
              <a:xfrm>
                <a:off x="3115055" y="2358518"/>
                <a:ext cx="361996" cy="62125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3200" b="1" i="1" smtClean="0">
                          <a:solidFill>
                            <a:srgbClr val="D4D4D4"/>
                          </a:solidFill>
                          <a:latin typeface="Cambria Math" panose="02040503050406030204" pitchFamily="18" charset="0"/>
                        </a:rPr>
                        <m:t>𝑱</m:t>
                      </m:r>
                    </m:oMath>
                  </m:oMathPara>
                </a14:m>
                <a:endParaRPr lang="ar-EG" sz="3200" b="1" dirty="0">
                  <a:solidFill>
                    <a:srgbClr val="D4D4D4"/>
                  </a:solidFill>
                  <a:latin typeface="Consolas" panose="020B0609020204030204" pitchFamily="49" charset="0"/>
                </a:endParaRPr>
              </a:p>
            </p:txBody>
          </p:sp>
        </mc:Choice>
        <mc:Fallback xmlns="">
          <p:sp>
            <p:nvSpPr>
              <p:cNvPr id="37" name="TextBox 36">
                <a:extLst>
                  <a:ext uri="{FF2B5EF4-FFF2-40B4-BE49-F238E27FC236}">
                    <a16:creationId xmlns:a16="http://schemas.microsoft.com/office/drawing/2014/main" id="{855DB95B-3FC3-4E86-9808-A3CA3A9AD593}"/>
                  </a:ext>
                </a:extLst>
              </p:cNvPr>
              <p:cNvSpPr txBox="1">
                <a:spLocks noRot="1" noChangeAspect="1" noMove="1" noResize="1" noEditPoints="1" noAdjustHandles="1" noChangeArrowheads="1" noChangeShapeType="1" noTextEdit="1"/>
              </p:cNvSpPr>
              <p:nvPr/>
            </p:nvSpPr>
            <p:spPr>
              <a:xfrm>
                <a:off x="3115055" y="2358518"/>
                <a:ext cx="361996" cy="621257"/>
              </a:xfrm>
              <a:prstGeom prst="rect">
                <a:avLst/>
              </a:prstGeom>
              <a:blipFill>
                <a:blip r:embed="rId6"/>
                <a:stretch>
                  <a:fillRect/>
                </a:stretch>
              </a:blipFill>
            </p:spPr>
            <p:txBody>
              <a:bodyPr/>
              <a:lstStyle/>
              <a:p>
                <a:r>
                  <a:rPr lang="ar-EG">
                    <a:noFill/>
                  </a:rPr>
                  <a:t> </a:t>
                </a:r>
              </a:p>
            </p:txBody>
          </p:sp>
        </mc:Fallback>
      </mc:AlternateContent>
      <p:sp>
        <p:nvSpPr>
          <p:cNvPr id="38" name="Freeform: Shape 37">
            <a:extLst>
              <a:ext uri="{FF2B5EF4-FFF2-40B4-BE49-F238E27FC236}">
                <a16:creationId xmlns:a16="http://schemas.microsoft.com/office/drawing/2014/main" id="{28013EB4-1FCE-4DCC-9C73-761C9F0F4218}"/>
              </a:ext>
            </a:extLst>
          </p:cNvPr>
          <p:cNvSpPr/>
          <p:nvPr/>
        </p:nvSpPr>
        <p:spPr>
          <a:xfrm>
            <a:off x="3861932" y="2689696"/>
            <a:ext cx="4933084" cy="3408238"/>
          </a:xfrm>
          <a:custGeom>
            <a:avLst/>
            <a:gdLst>
              <a:gd name="connsiteX0" fmla="*/ 0 w 3596640"/>
              <a:gd name="connsiteY0" fmla="*/ 0 h 2682240"/>
              <a:gd name="connsiteX1" fmla="*/ 1146048 w 3596640"/>
              <a:gd name="connsiteY1" fmla="*/ 2036064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63168 w 3596640"/>
              <a:gd name="connsiteY1" fmla="*/ 2328672 h 2682240"/>
              <a:gd name="connsiteX2" fmla="*/ 3596640 w 3596640"/>
              <a:gd name="connsiteY2" fmla="*/ 2682240 h 2682240"/>
              <a:gd name="connsiteX0" fmla="*/ 0 w 3596640"/>
              <a:gd name="connsiteY0" fmla="*/ 0 h 2682240"/>
              <a:gd name="connsiteX1" fmla="*/ 902208 w 3596640"/>
              <a:gd name="connsiteY1" fmla="*/ 2401824 h 2682240"/>
              <a:gd name="connsiteX2" fmla="*/ 3596640 w 3596640"/>
              <a:gd name="connsiteY2" fmla="*/ 2682240 h 2682240"/>
              <a:gd name="connsiteX0" fmla="*/ 0 w 3596640"/>
              <a:gd name="connsiteY0" fmla="*/ 0 h 2682240"/>
              <a:gd name="connsiteX1" fmla="*/ 975360 w 3596640"/>
              <a:gd name="connsiteY1" fmla="*/ 2292096 h 2682240"/>
              <a:gd name="connsiteX2" fmla="*/ 3596640 w 3596640"/>
              <a:gd name="connsiteY2" fmla="*/ 2682240 h 2682240"/>
              <a:gd name="connsiteX0" fmla="*/ 0 w 3596640"/>
              <a:gd name="connsiteY0" fmla="*/ 0 h 2682240"/>
              <a:gd name="connsiteX1" fmla="*/ 975360 w 3596640"/>
              <a:gd name="connsiteY1" fmla="*/ 2292096 h 2682240"/>
              <a:gd name="connsiteX2" fmla="*/ 3596640 w 3596640"/>
              <a:gd name="connsiteY2" fmla="*/ 2682240 h 2682240"/>
              <a:gd name="connsiteX0" fmla="*/ 0 w 3596640"/>
              <a:gd name="connsiteY0" fmla="*/ 0 h 2682240"/>
              <a:gd name="connsiteX1" fmla="*/ 1304254 w 3596640"/>
              <a:gd name="connsiteY1" fmla="*/ 1764374 h 2682240"/>
              <a:gd name="connsiteX2" fmla="*/ 3596640 w 3596640"/>
              <a:gd name="connsiteY2" fmla="*/ 2682240 h 2682240"/>
              <a:gd name="connsiteX0" fmla="*/ 0 w 3596640"/>
              <a:gd name="connsiteY0" fmla="*/ 0 h 2682240"/>
              <a:gd name="connsiteX1" fmla="*/ 1304254 w 3596640"/>
              <a:gd name="connsiteY1" fmla="*/ 1764374 h 2682240"/>
              <a:gd name="connsiteX2" fmla="*/ 3596640 w 3596640"/>
              <a:gd name="connsiteY2" fmla="*/ 2682240 h 2682240"/>
              <a:gd name="connsiteX0" fmla="*/ 0 w 3596640"/>
              <a:gd name="connsiteY0" fmla="*/ 0 h 2682240"/>
              <a:gd name="connsiteX1" fmla="*/ 1330921 w 3596640"/>
              <a:gd name="connsiteY1" fmla="*/ 1745184 h 2682240"/>
              <a:gd name="connsiteX2" fmla="*/ 3596640 w 3596640"/>
              <a:gd name="connsiteY2" fmla="*/ 2682240 h 2682240"/>
              <a:gd name="connsiteX0" fmla="*/ 0 w 3596640"/>
              <a:gd name="connsiteY0" fmla="*/ 0 h 2682240"/>
              <a:gd name="connsiteX1" fmla="*/ 1277587 w 3596640"/>
              <a:gd name="connsiteY1" fmla="*/ 1793159 h 2682240"/>
              <a:gd name="connsiteX2" fmla="*/ 3596640 w 3596640"/>
              <a:gd name="connsiteY2" fmla="*/ 2682240 h 2682240"/>
            </a:gdLst>
            <a:ahLst/>
            <a:cxnLst>
              <a:cxn ang="0">
                <a:pos x="connsiteX0" y="connsiteY0"/>
              </a:cxn>
              <a:cxn ang="0">
                <a:pos x="connsiteX1" y="connsiteY1"/>
              </a:cxn>
              <a:cxn ang="0">
                <a:pos x="connsiteX2" y="connsiteY2"/>
              </a:cxn>
            </a:cxnLst>
            <a:rect l="l" t="t" r="r" b="b"/>
            <a:pathLst>
              <a:path w="3596640" h="2682240">
                <a:moveTo>
                  <a:pt x="0" y="0"/>
                </a:moveTo>
                <a:cubicBezTo>
                  <a:pt x="273304" y="794512"/>
                  <a:pt x="751299" y="1321735"/>
                  <a:pt x="1277587" y="1793159"/>
                </a:cubicBezTo>
                <a:cubicBezTo>
                  <a:pt x="1924532" y="2288391"/>
                  <a:pt x="3108960" y="2655824"/>
                  <a:pt x="3596640" y="2682240"/>
                </a:cubicBezTo>
              </a:path>
            </a:pathLst>
          </a:cu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244695555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1" name="TextBox 10">
            <a:extLst>
              <a:ext uri="{FF2B5EF4-FFF2-40B4-BE49-F238E27FC236}">
                <a16:creationId xmlns:a16="http://schemas.microsoft.com/office/drawing/2014/main" id="{164338B5-7764-4A2D-BA5D-73DA25CA23DD}"/>
              </a:ext>
            </a:extLst>
          </p:cNvPr>
          <p:cNvSpPr txBox="1"/>
          <p:nvPr/>
        </p:nvSpPr>
        <p:spPr>
          <a:xfrm>
            <a:off x="1031008" y="2863460"/>
            <a:ext cx="10129981" cy="1131079"/>
          </a:xfrm>
          <a:prstGeom prst="rect">
            <a:avLst/>
          </a:prstGeom>
          <a:noFill/>
        </p:spPr>
        <p:txBody>
          <a:bodyPr wrap="square">
            <a:spAutoFit/>
          </a:bodyPr>
          <a:lstStyle/>
          <a:p>
            <a:pPr marL="0" lvl="1" algn="ctr">
              <a:lnSpc>
                <a:spcPts val="8071"/>
              </a:lnSpc>
            </a:pPr>
            <a:r>
              <a:rPr lang="en-US" sz="7200" b="1" i="1" spc="-485" dirty="0">
                <a:solidFill>
                  <a:schemeClr val="bg1"/>
                </a:solidFill>
                <a:latin typeface="Georgia" panose="02040502050405020303" pitchFamily="18" charset="0"/>
              </a:rPr>
              <a:t>Image  Compression</a:t>
            </a:r>
          </a:p>
        </p:txBody>
      </p:sp>
    </p:spTree>
    <p:extLst>
      <p:ext uri="{BB962C8B-B14F-4D97-AF65-F5344CB8AC3E}">
        <p14:creationId xmlns:p14="http://schemas.microsoft.com/office/powerpoint/2010/main" val="2308989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Image  Compression</a:t>
            </a:r>
          </a:p>
        </p:txBody>
      </p:sp>
    </p:spTree>
    <p:extLst>
      <p:ext uri="{BB962C8B-B14F-4D97-AF65-F5344CB8AC3E}">
        <p14:creationId xmlns:p14="http://schemas.microsoft.com/office/powerpoint/2010/main" val="196429234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Image  Compression</a:t>
            </a:r>
          </a:p>
        </p:txBody>
      </p:sp>
      <p:sp>
        <p:nvSpPr>
          <p:cNvPr id="7" name="TextBox 6">
            <a:extLst>
              <a:ext uri="{FF2B5EF4-FFF2-40B4-BE49-F238E27FC236}">
                <a16:creationId xmlns:a16="http://schemas.microsoft.com/office/drawing/2014/main" id="{95C681FF-5E3E-4A88-A924-927882CDB8AA}"/>
              </a:ext>
            </a:extLst>
          </p:cNvPr>
          <p:cNvSpPr txBox="1"/>
          <p:nvPr/>
        </p:nvSpPr>
        <p:spPr>
          <a:xfrm>
            <a:off x="685800" y="1511095"/>
            <a:ext cx="10820400" cy="4832092"/>
          </a:xfrm>
          <a:prstGeom prst="rect">
            <a:avLst/>
          </a:prstGeom>
          <a:noFill/>
        </p:spPr>
        <p:txBody>
          <a:bodyPr wrap="square">
            <a:spAutoFit/>
          </a:bodyPr>
          <a:lstStyle/>
          <a:p>
            <a:pPr marL="457200" indent="-457200">
              <a:buFont typeface="Arial" panose="020B0604020202020204" pitchFamily="34" charset="0"/>
              <a:buChar char="•"/>
            </a:pPr>
            <a:r>
              <a:rPr lang="en-US" sz="2800" b="1" i="0" dirty="0">
                <a:solidFill>
                  <a:srgbClr val="D1D5DB"/>
                </a:solidFill>
                <a:effectLst/>
                <a:latin typeface="Söhne"/>
              </a:rPr>
              <a:t>Images are represented in computers using pixels, which are the smallest unit of information in an image. </a:t>
            </a:r>
          </a:p>
          <a:p>
            <a:pPr marL="457200" indent="-457200">
              <a:buFont typeface="Arial" panose="020B0604020202020204" pitchFamily="34" charset="0"/>
              <a:buChar char="•"/>
            </a:pPr>
            <a:r>
              <a:rPr lang="en-US" sz="2800" b="1" i="0" dirty="0">
                <a:solidFill>
                  <a:srgbClr val="D1D5DB"/>
                </a:solidFill>
                <a:effectLst/>
                <a:latin typeface="Söhne"/>
              </a:rPr>
              <a:t>Each pixel contains information about its color and intensity. In a grayscale image, each pixel is represented by a single value indicating the intensity of the gray color. In a color image, each pixel is represented by three values, indicating the intensity of red, green, and blue (RGB) colors. </a:t>
            </a:r>
          </a:p>
          <a:p>
            <a:pPr marL="457200" indent="-457200">
              <a:buFont typeface="Arial" panose="020B0604020202020204" pitchFamily="34" charset="0"/>
              <a:buChar char="•"/>
            </a:pPr>
            <a:r>
              <a:rPr lang="en-US" sz="2800" b="1" i="0" dirty="0">
                <a:solidFill>
                  <a:srgbClr val="D1D5DB"/>
                </a:solidFill>
                <a:effectLst/>
                <a:latin typeface="Söhne"/>
              </a:rPr>
              <a:t>These values are usually represented as 8-bit unsigned integers ranging from 0 to 255, where 0 represents the absence of the color and 255 represents its full intensity. The combination of all pixels forms the complete image.</a:t>
            </a:r>
            <a:endParaRPr lang="en-US" sz="2800" b="1"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2429708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Image  Compression</a:t>
            </a:r>
          </a:p>
        </p:txBody>
      </p:sp>
      <p:pic>
        <p:nvPicPr>
          <p:cNvPr id="6" name="Picture 5">
            <a:extLst>
              <a:ext uri="{FF2B5EF4-FFF2-40B4-BE49-F238E27FC236}">
                <a16:creationId xmlns:a16="http://schemas.microsoft.com/office/drawing/2014/main" id="{D36CD205-8070-4EEB-9667-B2B56AFCB9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92" y="1657317"/>
            <a:ext cx="5020056" cy="4816894"/>
          </a:xfrm>
          <a:prstGeom prst="rect">
            <a:avLst/>
          </a:prstGeom>
        </p:spPr>
      </p:pic>
      <p:pic>
        <p:nvPicPr>
          <p:cNvPr id="1026" name="Picture 2" descr="Understanding Images with skimage-Python | by Mathanraj Sharma ...">
            <a:extLst>
              <a:ext uri="{FF2B5EF4-FFF2-40B4-BE49-F238E27FC236}">
                <a16:creationId xmlns:a16="http://schemas.microsoft.com/office/drawing/2014/main" id="{38D49367-2415-44E9-84FA-FBD74B42EA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3380" y="1901157"/>
            <a:ext cx="6229540" cy="41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9182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Image  Compression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C681FF-5E3E-4A88-A924-927882CDB8AA}"/>
                  </a:ext>
                </a:extLst>
              </p:cNvPr>
              <p:cNvSpPr txBox="1"/>
              <p:nvPr/>
            </p:nvSpPr>
            <p:spPr>
              <a:xfrm>
                <a:off x="685800" y="1511095"/>
                <a:ext cx="10820400" cy="5016758"/>
              </a:xfrm>
              <a:prstGeom prst="rect">
                <a:avLst/>
              </a:prstGeom>
              <a:noFill/>
            </p:spPr>
            <p:txBody>
              <a:bodyPr wrap="square">
                <a:spAutoFit/>
              </a:bodyPr>
              <a:lstStyle/>
              <a:p>
                <a:pPr marL="342900" indent="-342900" algn="l">
                  <a:buFont typeface="Arial" panose="020B0604020202020204" pitchFamily="34" charset="0"/>
                  <a:buChar char="•"/>
                </a:pPr>
                <a:r>
                  <a:rPr lang="en-US" sz="2000" b="1" i="0" dirty="0">
                    <a:solidFill>
                      <a:srgbClr val="D1D5DB"/>
                    </a:solidFill>
                    <a:effectLst/>
                    <a:latin typeface="Söhne"/>
                  </a:rPr>
                  <a:t>In image compression, the K-means algorithm is used to group the similar colors together and then reduce the number of colors in the image. In a typical 24-bit color representation of an image, each pixel is represented as three 8-bit unsigned integers (ranging from 0 to 255) that specify the red, green, and blue intensity values. </a:t>
                </a:r>
              </a:p>
              <a:p>
                <a:pPr marL="342900" indent="-342900" algn="l">
                  <a:buFont typeface="Arial" panose="020B0604020202020204" pitchFamily="34" charset="0"/>
                  <a:buChar char="•"/>
                </a:pPr>
                <a:r>
                  <a:rPr lang="en-US" sz="2000" b="1" i="0" dirty="0">
                    <a:solidFill>
                      <a:srgbClr val="D1D5DB"/>
                    </a:solidFill>
                    <a:effectLst/>
                    <a:latin typeface="Söhne"/>
                  </a:rPr>
                  <a:t>Our image contains thousands of colors, and in image compression, we reduce the number of colors to a certain number, say 16. By reducing the number of colors, we can represent (compress) the photo in an efficient way. Specifically, we only need to store the RGB values of the 16 selected colors, and for each pixel in the image, we now need to only store the index of the color at that location (where only 4 bits are necessary to represent 16 possibilities).</a:t>
                </a:r>
              </a:p>
              <a:p>
                <a:pPr marL="342900" indent="-342900" algn="l">
                  <a:buFont typeface="Arial" panose="020B0604020202020204" pitchFamily="34" charset="0"/>
                  <a:buChar char="•"/>
                </a:pPr>
                <a:r>
                  <a:rPr lang="en-US" sz="2000" b="1" i="0" dirty="0">
                    <a:solidFill>
                      <a:srgbClr val="D1D5DB"/>
                    </a:solidFill>
                    <a:effectLst/>
                    <a:latin typeface="Söhne"/>
                  </a:rPr>
                  <a:t>In image compression using K-means, we treat every pixel in the original image as a data example and use the K-means algorithm to find the </a:t>
                </a:r>
                <a14:m>
                  <m:oMath xmlns:m="http://schemas.openxmlformats.org/officeDocument/2006/math">
                    <m:r>
                      <a:rPr lang="en-US" sz="2000" b="1" i="0" dirty="0" smtClean="0">
                        <a:solidFill>
                          <a:srgbClr val="D1D5DB"/>
                        </a:solidFill>
                        <a:effectLst/>
                        <a:latin typeface="Cambria Math" panose="02040503050406030204" pitchFamily="18" charset="0"/>
                      </a:rPr>
                      <m:t>"</m:t>
                    </m:r>
                    <m:r>
                      <a:rPr lang="en-US" sz="2000" b="1" i="1" dirty="0" smtClean="0">
                        <a:solidFill>
                          <a:srgbClr val="D1D5DB"/>
                        </a:solidFill>
                        <a:effectLst/>
                        <a:latin typeface="Cambria Math" panose="02040503050406030204" pitchFamily="18" charset="0"/>
                      </a:rPr>
                      <m:t>𝑲</m:t>
                    </m:r>
                    <m:r>
                      <a:rPr lang="en-US" sz="2000" b="1" i="1" dirty="0" smtClean="0">
                        <a:solidFill>
                          <a:srgbClr val="D1D5DB"/>
                        </a:solidFill>
                        <a:effectLst/>
                        <a:latin typeface="Cambria Math" panose="02040503050406030204" pitchFamily="18" charset="0"/>
                      </a:rPr>
                      <m:t>"</m:t>
                    </m:r>
                  </m:oMath>
                </a14:m>
                <a:r>
                  <a:rPr lang="en-US" sz="2000" b="1" i="0" dirty="0">
                    <a:solidFill>
                      <a:srgbClr val="D1D5DB"/>
                    </a:solidFill>
                    <a:effectLst/>
                    <a:latin typeface="Söhne"/>
                  </a:rPr>
                  <a:t> clusters that best group (cluster) the pixels in the 3-dimensional RGB space. The </a:t>
                </a:r>
                <a14:m>
                  <m:oMath xmlns:m="http://schemas.openxmlformats.org/officeDocument/2006/math">
                    <m:r>
                      <a:rPr lang="en-US" sz="2000" b="1" i="0" dirty="0" smtClean="0">
                        <a:solidFill>
                          <a:srgbClr val="D1D5DB"/>
                        </a:solidFill>
                        <a:effectLst/>
                        <a:latin typeface="Cambria Math" panose="02040503050406030204" pitchFamily="18" charset="0"/>
                      </a:rPr>
                      <m:t>"</m:t>
                    </m:r>
                    <m:r>
                      <a:rPr lang="en-US" sz="2000" b="1" i="1" dirty="0" smtClean="0">
                        <a:solidFill>
                          <a:srgbClr val="D1D5DB"/>
                        </a:solidFill>
                        <a:effectLst/>
                        <a:latin typeface="Cambria Math" panose="02040503050406030204" pitchFamily="18" charset="0"/>
                      </a:rPr>
                      <m:t>𝑲</m:t>
                    </m:r>
                    <m:r>
                      <a:rPr lang="en-US" sz="2000" b="1" i="1" dirty="0" smtClean="0">
                        <a:solidFill>
                          <a:srgbClr val="D1D5DB"/>
                        </a:solidFill>
                        <a:effectLst/>
                        <a:latin typeface="Cambria Math" panose="02040503050406030204" pitchFamily="18" charset="0"/>
                      </a:rPr>
                      <m:t>"</m:t>
                    </m:r>
                  </m:oMath>
                </a14:m>
                <a:r>
                  <a:rPr lang="en-US" sz="2000" b="1" i="0" dirty="0">
                    <a:solidFill>
                      <a:srgbClr val="D1D5DB"/>
                    </a:solidFill>
                    <a:effectLst/>
                    <a:latin typeface="Söhne"/>
                  </a:rPr>
                  <a:t> clusters are represented by their centroids. Once we have computed the cluster centroids on the image, we then use the </a:t>
                </a:r>
                <a14:m>
                  <m:oMath xmlns:m="http://schemas.openxmlformats.org/officeDocument/2006/math">
                    <m:r>
                      <a:rPr lang="en-US" sz="2000" b="1" i="0" dirty="0" smtClean="0">
                        <a:solidFill>
                          <a:srgbClr val="D1D5DB"/>
                        </a:solidFill>
                        <a:effectLst/>
                        <a:latin typeface="Cambria Math" panose="02040503050406030204" pitchFamily="18" charset="0"/>
                      </a:rPr>
                      <m:t>"</m:t>
                    </m:r>
                    <m:r>
                      <a:rPr lang="en-US" sz="2000" b="1" i="1" dirty="0" smtClean="0">
                        <a:solidFill>
                          <a:srgbClr val="D1D5DB"/>
                        </a:solidFill>
                        <a:effectLst/>
                        <a:latin typeface="Cambria Math" panose="02040503050406030204" pitchFamily="18" charset="0"/>
                      </a:rPr>
                      <m:t>𝑲</m:t>
                    </m:r>
                    <m:r>
                      <a:rPr lang="en-US" sz="2000" b="1" i="1" dirty="0" smtClean="0">
                        <a:solidFill>
                          <a:srgbClr val="D1D5DB"/>
                        </a:solidFill>
                        <a:effectLst/>
                        <a:latin typeface="Cambria Math" panose="02040503050406030204" pitchFamily="18" charset="0"/>
                      </a:rPr>
                      <m:t>"</m:t>
                    </m:r>
                  </m:oMath>
                </a14:m>
                <a:r>
                  <a:rPr lang="en-US" sz="2000" b="1" i="0" dirty="0">
                    <a:solidFill>
                      <a:srgbClr val="D1D5DB"/>
                    </a:solidFill>
                    <a:effectLst/>
                    <a:latin typeface="Söhne"/>
                  </a:rPr>
                  <a:t> colors (centroids) to replace the pixels in the original image. Every pixel in the original image is replaced by the color of its nearest centroid. This process reduces the number of colors in the image and thus compresses the image.</a:t>
                </a:r>
              </a:p>
            </p:txBody>
          </p:sp>
        </mc:Choice>
        <mc:Fallback xmlns="">
          <p:sp>
            <p:nvSpPr>
              <p:cNvPr id="7" name="TextBox 6">
                <a:extLst>
                  <a:ext uri="{FF2B5EF4-FFF2-40B4-BE49-F238E27FC236}">
                    <a16:creationId xmlns:a16="http://schemas.microsoft.com/office/drawing/2014/main" id="{95C681FF-5E3E-4A88-A924-927882CDB8AA}"/>
                  </a:ext>
                </a:extLst>
              </p:cNvPr>
              <p:cNvSpPr txBox="1">
                <a:spLocks noRot="1" noChangeAspect="1" noMove="1" noResize="1" noEditPoints="1" noAdjustHandles="1" noChangeArrowheads="1" noChangeShapeType="1" noTextEdit="1"/>
              </p:cNvSpPr>
              <p:nvPr/>
            </p:nvSpPr>
            <p:spPr>
              <a:xfrm>
                <a:off x="685800" y="1511095"/>
                <a:ext cx="10820400" cy="5016758"/>
              </a:xfrm>
              <a:prstGeom prst="rect">
                <a:avLst/>
              </a:prstGeom>
              <a:blipFill>
                <a:blip r:embed="rId4"/>
                <a:stretch>
                  <a:fillRect l="-507" t="-729" r="-732" b="-1215"/>
                </a:stretch>
              </a:blipFill>
            </p:spPr>
            <p:txBody>
              <a:bodyPr/>
              <a:lstStyle/>
              <a:p>
                <a:r>
                  <a:rPr lang="ar-EG">
                    <a:noFill/>
                  </a:rPr>
                  <a:t> </a:t>
                </a:r>
              </a:p>
            </p:txBody>
          </p:sp>
        </mc:Fallback>
      </mc:AlternateContent>
    </p:spTree>
    <p:extLst>
      <p:ext uri="{BB962C8B-B14F-4D97-AF65-F5344CB8AC3E}">
        <p14:creationId xmlns:p14="http://schemas.microsoft.com/office/powerpoint/2010/main" val="1166469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Supervised Learning</a:t>
            </a:r>
          </a:p>
        </p:txBody>
      </p:sp>
      <p:grpSp>
        <p:nvGrpSpPr>
          <p:cNvPr id="81" name="Group 80">
            <a:extLst>
              <a:ext uri="{FF2B5EF4-FFF2-40B4-BE49-F238E27FC236}">
                <a16:creationId xmlns:a16="http://schemas.microsoft.com/office/drawing/2014/main" id="{0828FDBF-9C37-4018-8959-0E3CA21D5402}"/>
              </a:ext>
            </a:extLst>
          </p:cNvPr>
          <p:cNvGrpSpPr/>
          <p:nvPr/>
        </p:nvGrpSpPr>
        <p:grpSpPr>
          <a:xfrm>
            <a:off x="2384414" y="1770206"/>
            <a:ext cx="7423171" cy="4289085"/>
            <a:chOff x="1447800" y="2185786"/>
            <a:chExt cx="6239933" cy="3605414"/>
          </a:xfrm>
        </p:grpSpPr>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1648205" y="2185786"/>
              <a:ext cx="14383" cy="360541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1447800" y="5543056"/>
              <a:ext cx="6239933"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3085930" y="450653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2F0401AA-3391-44A7-B56B-49FD987AA413}"/>
                </a:ext>
              </a:extLst>
            </p:cNvPr>
            <p:cNvSpPr/>
            <p:nvPr/>
          </p:nvSpPr>
          <p:spPr>
            <a:xfrm rot="2734294">
              <a:off x="5183578" y="258796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2797388" y="505529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2409016" y="482359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3420137" y="488600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2509732" y="423216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a:extLst>
                <a:ext uri="{FF2B5EF4-FFF2-40B4-BE49-F238E27FC236}">
                  <a16:creationId xmlns:a16="http://schemas.microsoft.com/office/drawing/2014/main" id="{DE19DD8C-13E9-4F07-87E6-61EFFAC9B14D}"/>
                </a:ext>
              </a:extLst>
            </p:cNvPr>
            <p:cNvSpPr/>
            <p:nvPr/>
          </p:nvSpPr>
          <p:spPr>
            <a:xfrm rot="2734294">
              <a:off x="5305582" y="305398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40">
              <a:extLst>
                <a:ext uri="{FF2B5EF4-FFF2-40B4-BE49-F238E27FC236}">
                  <a16:creationId xmlns:a16="http://schemas.microsoft.com/office/drawing/2014/main" id="{31991EB5-AB8E-4D00-930A-BD477756682B}"/>
                </a:ext>
              </a:extLst>
            </p:cNvPr>
            <p:cNvSpPr/>
            <p:nvPr/>
          </p:nvSpPr>
          <p:spPr>
            <a:xfrm rot="2734294">
              <a:off x="5028401" y="294247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ross 41">
              <a:extLst>
                <a:ext uri="{FF2B5EF4-FFF2-40B4-BE49-F238E27FC236}">
                  <a16:creationId xmlns:a16="http://schemas.microsoft.com/office/drawing/2014/main" id="{ADFBA470-9D71-4291-9F1B-6352770B2F4C}"/>
                </a:ext>
              </a:extLst>
            </p:cNvPr>
            <p:cNvSpPr/>
            <p:nvPr/>
          </p:nvSpPr>
          <p:spPr>
            <a:xfrm rot="2734294">
              <a:off x="6320155" y="25649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B0E3932C-48B5-40DD-8F6A-FA210DAD87A9}"/>
                </a:ext>
              </a:extLst>
            </p:cNvPr>
            <p:cNvSpPr/>
            <p:nvPr/>
          </p:nvSpPr>
          <p:spPr>
            <a:xfrm rot="2734294">
              <a:off x="5582592" y="230438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2996185" y="41653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2707643" y="47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2319271" y="4482392"/>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3330392" y="454480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2419987" y="38909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3385896" y="422446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3114327" y="489677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2804148" y="445168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3815269" y="45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2904864" y="386025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3411767" y="375949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2189254" y="418667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2734853" y="40765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3745974" y="413896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2835569" y="34851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CAE513E-D62E-4788-AB2E-1C5831A10545}"/>
                </a:ext>
              </a:extLst>
            </p:cNvPr>
            <p:cNvSpPr/>
            <p:nvPr/>
          </p:nvSpPr>
          <p:spPr>
            <a:xfrm rot="2734294">
              <a:off x="5497902" y="2640377"/>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BECD0BB6-44D6-4DFA-BD64-FE9E33B4BF38}"/>
                </a:ext>
              </a:extLst>
            </p:cNvPr>
            <p:cNvSpPr/>
            <p:nvPr/>
          </p:nvSpPr>
          <p:spPr>
            <a:xfrm rot="2734294">
              <a:off x="5555664" y="316806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C186202E-59DE-4DA2-887E-420370DFFB75}"/>
                </a:ext>
              </a:extLst>
            </p:cNvPr>
            <p:cNvSpPr/>
            <p:nvPr/>
          </p:nvSpPr>
          <p:spPr>
            <a:xfrm rot="2734294">
              <a:off x="5922897" y="317048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ross 67">
              <a:extLst>
                <a:ext uri="{FF2B5EF4-FFF2-40B4-BE49-F238E27FC236}">
                  <a16:creationId xmlns:a16="http://schemas.microsoft.com/office/drawing/2014/main" id="{46C6B755-4087-402F-9EA1-2246D7C2FEAC}"/>
                </a:ext>
              </a:extLst>
            </p:cNvPr>
            <p:cNvSpPr/>
            <p:nvPr/>
          </p:nvSpPr>
          <p:spPr>
            <a:xfrm rot="2734294">
              <a:off x="6511068" y="285632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4D7802B4-195C-4C6D-A228-94200A1202BE}"/>
                </a:ext>
              </a:extLst>
            </p:cNvPr>
            <p:cNvSpPr/>
            <p:nvPr/>
          </p:nvSpPr>
          <p:spPr>
            <a:xfrm rot="2734294">
              <a:off x="5824649" y="254791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ACEEE18B-3689-443D-926A-D666886DB3BD}"/>
                </a:ext>
              </a:extLst>
            </p:cNvPr>
            <p:cNvSpPr/>
            <p:nvPr/>
          </p:nvSpPr>
          <p:spPr>
            <a:xfrm rot="2734294">
              <a:off x="5735454" y="2879483"/>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5722D6A4-19C8-4D29-8A65-AE92145680D7}"/>
                </a:ext>
              </a:extLst>
            </p:cNvPr>
            <p:cNvSpPr/>
            <p:nvPr/>
          </p:nvSpPr>
          <p:spPr>
            <a:xfrm rot="2734294">
              <a:off x="5719353" y="348203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980ACC3E-4AD3-41C7-857B-40C65E4F41FC}"/>
                </a:ext>
              </a:extLst>
            </p:cNvPr>
            <p:cNvSpPr/>
            <p:nvPr/>
          </p:nvSpPr>
          <p:spPr>
            <a:xfrm rot="2734294">
              <a:off x="6141039" y="345139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443BA1E6-5446-44A2-9832-00E31EDC11E1}"/>
                </a:ext>
              </a:extLst>
            </p:cNvPr>
            <p:cNvSpPr/>
            <p:nvPr/>
          </p:nvSpPr>
          <p:spPr>
            <a:xfrm rot="2734294">
              <a:off x="6772950" y="309441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EFBD8906-68A5-4FD8-AEE8-FE876BB7A2EE}"/>
                </a:ext>
              </a:extLst>
            </p:cNvPr>
            <p:cNvSpPr/>
            <p:nvPr/>
          </p:nvSpPr>
          <p:spPr>
            <a:xfrm rot="2734294">
              <a:off x="6066706" y="230965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74">
              <a:extLst>
                <a:ext uri="{FF2B5EF4-FFF2-40B4-BE49-F238E27FC236}">
                  <a16:creationId xmlns:a16="http://schemas.microsoft.com/office/drawing/2014/main" id="{6327320B-830E-40D2-B584-8B89417C6259}"/>
                </a:ext>
              </a:extLst>
            </p:cNvPr>
            <p:cNvSpPr/>
            <p:nvPr/>
          </p:nvSpPr>
          <p:spPr>
            <a:xfrm rot="2734294">
              <a:off x="6092155" y="283904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F4818AB8-658F-4058-876E-356F4D6EFE87}"/>
                </a:ext>
              </a:extLst>
            </p:cNvPr>
            <p:cNvSpPr/>
            <p:nvPr/>
          </p:nvSpPr>
          <p:spPr>
            <a:xfrm rot="2734294">
              <a:off x="5797529" y="3836154"/>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7187B8A2-64A7-4579-B096-EF2076EA37CF}"/>
                </a:ext>
              </a:extLst>
            </p:cNvPr>
            <p:cNvSpPr/>
            <p:nvPr/>
          </p:nvSpPr>
          <p:spPr>
            <a:xfrm rot="2734294">
              <a:off x="6320211" y="37720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ross 77">
              <a:extLst>
                <a:ext uri="{FF2B5EF4-FFF2-40B4-BE49-F238E27FC236}">
                  <a16:creationId xmlns:a16="http://schemas.microsoft.com/office/drawing/2014/main" id="{F3599F85-C6D0-4D4A-A76F-94E8FA435866}"/>
                </a:ext>
              </a:extLst>
            </p:cNvPr>
            <p:cNvSpPr/>
            <p:nvPr/>
          </p:nvSpPr>
          <p:spPr>
            <a:xfrm rot="2734294">
              <a:off x="6574116" y="344898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B2BE9F69-5209-4A87-8C3C-1733A5BF1F95}"/>
                </a:ext>
              </a:extLst>
            </p:cNvPr>
            <p:cNvSpPr/>
            <p:nvPr/>
          </p:nvSpPr>
          <p:spPr>
            <a:xfrm rot="2734294">
              <a:off x="6320154" y="308905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Freeform: Shape 85">
            <a:extLst>
              <a:ext uri="{FF2B5EF4-FFF2-40B4-BE49-F238E27FC236}">
                <a16:creationId xmlns:a16="http://schemas.microsoft.com/office/drawing/2014/main" id="{E3EADFD4-C6AC-479D-A869-6B2F50B53282}"/>
              </a:ext>
            </a:extLst>
          </p:cNvPr>
          <p:cNvSpPr/>
          <p:nvPr/>
        </p:nvSpPr>
        <p:spPr>
          <a:xfrm>
            <a:off x="6491859" y="1677325"/>
            <a:ext cx="2995060" cy="2634319"/>
          </a:xfrm>
          <a:custGeom>
            <a:avLst/>
            <a:gdLst>
              <a:gd name="connsiteX0" fmla="*/ 23241 w 2995060"/>
              <a:gd name="connsiteY0" fmla="*/ 1408775 h 2634319"/>
              <a:gd name="connsiteX1" fmla="*/ 86741 w 2995060"/>
              <a:gd name="connsiteY1" fmla="*/ 468975 h 2634319"/>
              <a:gd name="connsiteX2" fmla="*/ 899541 w 2995060"/>
              <a:gd name="connsiteY2" fmla="*/ 24475 h 2634319"/>
              <a:gd name="connsiteX3" fmla="*/ 1737741 w 2995060"/>
              <a:gd name="connsiteY3" fmla="*/ 87975 h 2634319"/>
              <a:gd name="connsiteX4" fmla="*/ 2614041 w 2995060"/>
              <a:gd name="connsiteY4" fmla="*/ 341975 h 2634319"/>
              <a:gd name="connsiteX5" fmla="*/ 2995041 w 2995060"/>
              <a:gd name="connsiteY5" fmla="*/ 1383375 h 2634319"/>
              <a:gd name="connsiteX6" fmla="*/ 2601341 w 2995060"/>
              <a:gd name="connsiteY6" fmla="*/ 2018375 h 2634319"/>
              <a:gd name="connsiteX7" fmla="*/ 2258441 w 2995060"/>
              <a:gd name="connsiteY7" fmla="*/ 2526375 h 2634319"/>
              <a:gd name="connsiteX8" fmla="*/ 1521841 w 2995060"/>
              <a:gd name="connsiteY8" fmla="*/ 2602575 h 2634319"/>
              <a:gd name="connsiteX9" fmla="*/ 721741 w 2995060"/>
              <a:gd name="connsiteY9" fmla="*/ 2577175 h 2634319"/>
              <a:gd name="connsiteX10" fmla="*/ 391541 w 2995060"/>
              <a:gd name="connsiteY10" fmla="*/ 1967575 h 2634319"/>
              <a:gd name="connsiteX11" fmla="*/ 86741 w 2995060"/>
              <a:gd name="connsiteY11" fmla="*/ 1611975 h 2634319"/>
              <a:gd name="connsiteX12" fmla="*/ 23241 w 2995060"/>
              <a:gd name="connsiteY12" fmla="*/ 1408775 h 263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5060" h="2634319">
                <a:moveTo>
                  <a:pt x="23241" y="1408775"/>
                </a:moveTo>
                <a:cubicBezTo>
                  <a:pt x="23241" y="1218275"/>
                  <a:pt x="-59309" y="699692"/>
                  <a:pt x="86741" y="468975"/>
                </a:cubicBezTo>
                <a:cubicBezTo>
                  <a:pt x="232791" y="238258"/>
                  <a:pt x="624374" y="87975"/>
                  <a:pt x="899541" y="24475"/>
                </a:cubicBezTo>
                <a:cubicBezTo>
                  <a:pt x="1174708" y="-39025"/>
                  <a:pt x="1451991" y="35058"/>
                  <a:pt x="1737741" y="87975"/>
                </a:cubicBezTo>
                <a:cubicBezTo>
                  <a:pt x="2023491" y="140892"/>
                  <a:pt x="2404491" y="126075"/>
                  <a:pt x="2614041" y="341975"/>
                </a:cubicBezTo>
                <a:cubicBezTo>
                  <a:pt x="2823591" y="557875"/>
                  <a:pt x="2997158" y="1103975"/>
                  <a:pt x="2995041" y="1383375"/>
                </a:cubicBezTo>
                <a:cubicBezTo>
                  <a:pt x="2992924" y="1662775"/>
                  <a:pt x="2724108" y="1827875"/>
                  <a:pt x="2601341" y="2018375"/>
                </a:cubicBezTo>
                <a:cubicBezTo>
                  <a:pt x="2478574" y="2208875"/>
                  <a:pt x="2438358" y="2429008"/>
                  <a:pt x="2258441" y="2526375"/>
                </a:cubicBezTo>
                <a:cubicBezTo>
                  <a:pt x="2078524" y="2623742"/>
                  <a:pt x="1777958" y="2594108"/>
                  <a:pt x="1521841" y="2602575"/>
                </a:cubicBezTo>
                <a:cubicBezTo>
                  <a:pt x="1265724" y="2611042"/>
                  <a:pt x="910124" y="2683008"/>
                  <a:pt x="721741" y="2577175"/>
                </a:cubicBezTo>
                <a:cubicBezTo>
                  <a:pt x="533358" y="2471342"/>
                  <a:pt x="497374" y="2128442"/>
                  <a:pt x="391541" y="1967575"/>
                </a:cubicBezTo>
                <a:cubicBezTo>
                  <a:pt x="285708" y="1806708"/>
                  <a:pt x="146008" y="1705108"/>
                  <a:pt x="86741" y="1611975"/>
                </a:cubicBezTo>
                <a:cubicBezTo>
                  <a:pt x="27474" y="1518842"/>
                  <a:pt x="23241" y="1599275"/>
                  <a:pt x="23241" y="1408775"/>
                </a:cubicBezTo>
                <a:close/>
              </a:path>
            </a:pathLst>
          </a:custGeom>
          <a:noFill/>
          <a:ln w="1905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ar-EG"/>
          </a:p>
        </p:txBody>
      </p:sp>
      <p:sp>
        <p:nvSpPr>
          <p:cNvPr id="87" name="Freeform: Shape 86">
            <a:extLst>
              <a:ext uri="{FF2B5EF4-FFF2-40B4-BE49-F238E27FC236}">
                <a16:creationId xmlns:a16="http://schemas.microsoft.com/office/drawing/2014/main" id="{6C0E58D3-95A4-41CA-9211-19E016E5CB8E}"/>
              </a:ext>
            </a:extLst>
          </p:cNvPr>
          <p:cNvSpPr/>
          <p:nvPr/>
        </p:nvSpPr>
        <p:spPr>
          <a:xfrm>
            <a:off x="2999417" y="3067656"/>
            <a:ext cx="2614061" cy="2589618"/>
          </a:xfrm>
          <a:custGeom>
            <a:avLst/>
            <a:gdLst>
              <a:gd name="connsiteX0" fmla="*/ 472832 w 2614061"/>
              <a:gd name="connsiteY0" fmla="*/ 478733 h 2589618"/>
              <a:gd name="connsiteX1" fmla="*/ 1078313 w 2614061"/>
              <a:gd name="connsiteY1" fmla="*/ 21533 h 2589618"/>
              <a:gd name="connsiteX2" fmla="*/ 1572583 w 2614061"/>
              <a:gd name="connsiteY2" fmla="*/ 108030 h 2589618"/>
              <a:gd name="connsiteX3" fmla="*/ 1795005 w 2614061"/>
              <a:gd name="connsiteY3" fmla="*/ 404593 h 2589618"/>
              <a:gd name="connsiteX4" fmla="*/ 2128637 w 2614061"/>
              <a:gd name="connsiteY4" fmla="*/ 577587 h 2589618"/>
              <a:gd name="connsiteX5" fmla="*/ 2412842 w 2614061"/>
              <a:gd name="connsiteY5" fmla="*/ 849436 h 2589618"/>
              <a:gd name="connsiteX6" fmla="*/ 2511697 w 2614061"/>
              <a:gd name="connsiteY6" fmla="*/ 1121285 h 2589618"/>
              <a:gd name="connsiteX7" fmla="*/ 2610551 w 2614061"/>
              <a:gd name="connsiteY7" fmla="*/ 1430203 h 2589618"/>
              <a:gd name="connsiteX8" fmla="*/ 2573480 w 2614061"/>
              <a:gd name="connsiteY8" fmla="*/ 1788549 h 2589618"/>
              <a:gd name="connsiteX9" fmla="*/ 2400486 w 2614061"/>
              <a:gd name="connsiteY9" fmla="*/ 2035685 h 2589618"/>
              <a:gd name="connsiteX10" fmla="*/ 2140994 w 2614061"/>
              <a:gd name="connsiteY10" fmla="*/ 2258106 h 2589618"/>
              <a:gd name="connsiteX11" fmla="*/ 1720864 w 2614061"/>
              <a:gd name="connsiteY11" fmla="*/ 2431101 h 2589618"/>
              <a:gd name="connsiteX12" fmla="*/ 1300734 w 2614061"/>
              <a:gd name="connsiteY12" fmla="*/ 2554668 h 2589618"/>
              <a:gd name="connsiteX13" fmla="*/ 905318 w 2614061"/>
              <a:gd name="connsiteY13" fmla="*/ 2579382 h 2589618"/>
              <a:gd name="connsiteX14" fmla="*/ 608756 w 2614061"/>
              <a:gd name="connsiteY14" fmla="*/ 2406387 h 2589618"/>
              <a:gd name="connsiteX15" fmla="*/ 398691 w 2614061"/>
              <a:gd name="connsiteY15" fmla="*/ 2134539 h 2589618"/>
              <a:gd name="connsiteX16" fmla="*/ 200983 w 2614061"/>
              <a:gd name="connsiteY16" fmla="*/ 1998614 h 2589618"/>
              <a:gd name="connsiteX17" fmla="*/ 40345 w 2614061"/>
              <a:gd name="connsiteY17" fmla="*/ 1664982 h 2589618"/>
              <a:gd name="connsiteX18" fmla="*/ 3275 w 2614061"/>
              <a:gd name="connsiteY18" fmla="*/ 1232495 h 2589618"/>
              <a:gd name="connsiteX19" fmla="*/ 102129 w 2614061"/>
              <a:gd name="connsiteY19" fmla="*/ 948290 h 2589618"/>
              <a:gd name="connsiteX20" fmla="*/ 287480 w 2614061"/>
              <a:gd name="connsiteY20" fmla="*/ 688798 h 2589618"/>
              <a:gd name="connsiteX21" fmla="*/ 398691 w 2614061"/>
              <a:gd name="connsiteY21" fmla="*/ 577587 h 2589618"/>
              <a:gd name="connsiteX22" fmla="*/ 472832 w 2614061"/>
              <a:gd name="connsiteY22" fmla="*/ 478733 h 25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061" h="2589618">
                <a:moveTo>
                  <a:pt x="472832" y="478733"/>
                </a:moveTo>
                <a:cubicBezTo>
                  <a:pt x="586102" y="386057"/>
                  <a:pt x="895021" y="83317"/>
                  <a:pt x="1078313" y="21533"/>
                </a:cubicBezTo>
                <a:cubicBezTo>
                  <a:pt x="1261605" y="-40251"/>
                  <a:pt x="1453134" y="44187"/>
                  <a:pt x="1572583" y="108030"/>
                </a:cubicBezTo>
                <a:cubicBezTo>
                  <a:pt x="1692032" y="171873"/>
                  <a:pt x="1702329" y="326334"/>
                  <a:pt x="1795005" y="404593"/>
                </a:cubicBezTo>
                <a:cubicBezTo>
                  <a:pt x="1887681" y="482852"/>
                  <a:pt x="2025664" y="503447"/>
                  <a:pt x="2128637" y="577587"/>
                </a:cubicBezTo>
                <a:cubicBezTo>
                  <a:pt x="2231610" y="651727"/>
                  <a:pt x="2348999" y="758820"/>
                  <a:pt x="2412842" y="849436"/>
                </a:cubicBezTo>
                <a:cubicBezTo>
                  <a:pt x="2476685" y="940052"/>
                  <a:pt x="2478746" y="1024491"/>
                  <a:pt x="2511697" y="1121285"/>
                </a:cubicBezTo>
                <a:cubicBezTo>
                  <a:pt x="2544648" y="1218079"/>
                  <a:pt x="2600254" y="1318992"/>
                  <a:pt x="2610551" y="1430203"/>
                </a:cubicBezTo>
                <a:cubicBezTo>
                  <a:pt x="2620848" y="1541414"/>
                  <a:pt x="2608491" y="1687635"/>
                  <a:pt x="2573480" y="1788549"/>
                </a:cubicBezTo>
                <a:cubicBezTo>
                  <a:pt x="2538469" y="1889463"/>
                  <a:pt x="2472567" y="1957426"/>
                  <a:pt x="2400486" y="2035685"/>
                </a:cubicBezTo>
                <a:cubicBezTo>
                  <a:pt x="2328405" y="2113945"/>
                  <a:pt x="2254264" y="2192203"/>
                  <a:pt x="2140994" y="2258106"/>
                </a:cubicBezTo>
                <a:cubicBezTo>
                  <a:pt x="2027724" y="2324009"/>
                  <a:pt x="1860907" y="2381674"/>
                  <a:pt x="1720864" y="2431101"/>
                </a:cubicBezTo>
                <a:cubicBezTo>
                  <a:pt x="1580821" y="2480528"/>
                  <a:pt x="1436658" y="2529955"/>
                  <a:pt x="1300734" y="2554668"/>
                </a:cubicBezTo>
                <a:cubicBezTo>
                  <a:pt x="1164810" y="2579381"/>
                  <a:pt x="1020648" y="2604095"/>
                  <a:pt x="905318" y="2579382"/>
                </a:cubicBezTo>
                <a:cubicBezTo>
                  <a:pt x="789988" y="2554669"/>
                  <a:pt x="693194" y="2480527"/>
                  <a:pt x="608756" y="2406387"/>
                </a:cubicBezTo>
                <a:cubicBezTo>
                  <a:pt x="524318" y="2332247"/>
                  <a:pt x="466653" y="2202501"/>
                  <a:pt x="398691" y="2134539"/>
                </a:cubicBezTo>
                <a:cubicBezTo>
                  <a:pt x="330729" y="2066577"/>
                  <a:pt x="260707" y="2076873"/>
                  <a:pt x="200983" y="1998614"/>
                </a:cubicBezTo>
                <a:cubicBezTo>
                  <a:pt x="141259" y="1920355"/>
                  <a:pt x="73296" y="1792669"/>
                  <a:pt x="40345" y="1664982"/>
                </a:cubicBezTo>
                <a:cubicBezTo>
                  <a:pt x="7394" y="1537296"/>
                  <a:pt x="-7022" y="1351944"/>
                  <a:pt x="3275" y="1232495"/>
                </a:cubicBezTo>
                <a:cubicBezTo>
                  <a:pt x="13572" y="1113046"/>
                  <a:pt x="54762" y="1038906"/>
                  <a:pt x="102129" y="948290"/>
                </a:cubicBezTo>
                <a:cubicBezTo>
                  <a:pt x="149496" y="857674"/>
                  <a:pt x="238053" y="750582"/>
                  <a:pt x="287480" y="688798"/>
                </a:cubicBezTo>
                <a:cubicBezTo>
                  <a:pt x="336907" y="627014"/>
                  <a:pt x="373977" y="608479"/>
                  <a:pt x="398691" y="577587"/>
                </a:cubicBezTo>
                <a:cubicBezTo>
                  <a:pt x="423405" y="546695"/>
                  <a:pt x="359562" y="571409"/>
                  <a:pt x="472832" y="478733"/>
                </a:cubicBezTo>
                <a:close/>
              </a:path>
            </a:pathLst>
          </a:cu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80" name="Straight Connector 79">
            <a:extLst>
              <a:ext uri="{FF2B5EF4-FFF2-40B4-BE49-F238E27FC236}">
                <a16:creationId xmlns:a16="http://schemas.microsoft.com/office/drawing/2014/main" id="{93E7484C-BF1C-4E46-B897-B5C328684844}"/>
              </a:ext>
            </a:extLst>
          </p:cNvPr>
          <p:cNvCxnSpPr>
            <a:cxnSpLocks/>
          </p:cNvCxnSpPr>
          <p:nvPr/>
        </p:nvCxnSpPr>
        <p:spPr>
          <a:xfrm>
            <a:off x="4284160" y="1587099"/>
            <a:ext cx="3320602" cy="4176994"/>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3" name="Cross 82">
            <a:extLst>
              <a:ext uri="{FF2B5EF4-FFF2-40B4-BE49-F238E27FC236}">
                <a16:creationId xmlns:a16="http://schemas.microsoft.com/office/drawing/2014/main" id="{26A6A1D4-48C7-4B26-B8E5-7EFAA8526411}"/>
              </a:ext>
            </a:extLst>
          </p:cNvPr>
          <p:cNvSpPr/>
          <p:nvPr/>
        </p:nvSpPr>
        <p:spPr>
          <a:xfrm rot="2734294">
            <a:off x="5213201" y="1952017"/>
            <a:ext cx="361623" cy="361623"/>
          </a:xfrm>
          <a:prstGeom prst="plus">
            <a:avLst>
              <a:gd name="adj" fmla="val 46579"/>
            </a:avLst>
          </a:prstGeom>
          <a:solidFill>
            <a:schemeClr val="bg1">
              <a:lumMod val="5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FAA65DD0-1D00-487D-9EF4-2D0B81575413}"/>
              </a:ext>
            </a:extLst>
          </p:cNvPr>
          <p:cNvSpPr/>
          <p:nvPr/>
        </p:nvSpPr>
        <p:spPr>
          <a:xfrm>
            <a:off x="4608809" y="1348080"/>
            <a:ext cx="1914252" cy="472852"/>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b="1" dirty="0"/>
              <a:t>test example</a:t>
            </a:r>
            <a:endParaRPr lang="ar-EG" sz="2400" b="1" dirty="0"/>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248D716-604B-4665-A7D5-71CB171B25BA}"/>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89" name="TextBox 88">
                <a:extLst>
                  <a:ext uri="{FF2B5EF4-FFF2-40B4-BE49-F238E27FC236}">
                    <a16:creationId xmlns:a16="http://schemas.microsoft.com/office/drawing/2014/main" id="{7248D716-604B-4665-A7D5-71CB171B25BA}"/>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D1C66E94-CB89-4CE4-9CB8-1C2A45EEF8FB}"/>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90" name="TextBox 89">
                <a:extLst>
                  <a:ext uri="{FF2B5EF4-FFF2-40B4-BE49-F238E27FC236}">
                    <a16:creationId xmlns:a16="http://schemas.microsoft.com/office/drawing/2014/main" id="{D1C66E94-CB89-4CE4-9CB8-1C2A45EEF8FB}"/>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166695668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500"/>
                                  </p:stCondLst>
                                  <p:childTnLst>
                                    <p:set>
                                      <p:cBhvr>
                                        <p:cTn id="6" dur="1" fill="hold">
                                          <p:stCondLst>
                                            <p:cond delay="0"/>
                                          </p:stCondLst>
                                        </p:cTn>
                                        <p:tgtEl>
                                          <p:spTgt spid="85">
                                            <p:bg/>
                                          </p:spTgt>
                                        </p:tgtEl>
                                        <p:attrNameLst>
                                          <p:attrName>style.visibility</p:attrName>
                                        </p:attrNameLst>
                                      </p:cBhvr>
                                      <p:to>
                                        <p:strVal val="visible"/>
                                      </p:to>
                                    </p:set>
                                    <p:animEffect transition="in" filter="wheel(1)">
                                      <p:cBhvr>
                                        <p:cTn id="7" dur="1000"/>
                                        <p:tgtEl>
                                          <p:spTgt spid="85">
                                            <p:bg/>
                                          </p:spTgt>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85">
                                            <p:txEl>
                                              <p:pRg st="0" end="0"/>
                                            </p:txEl>
                                          </p:spTgt>
                                        </p:tgtEl>
                                        <p:attrNameLst>
                                          <p:attrName>style.visibility</p:attrName>
                                        </p:attrNameLst>
                                      </p:cBhvr>
                                      <p:to>
                                        <p:strVal val="visible"/>
                                      </p:to>
                                    </p:set>
                                    <p:animEffect transition="in" filter="fade">
                                      <p:cBhvr>
                                        <p:cTn id="11" dur="1000"/>
                                        <p:tgtEl>
                                          <p:spTgt spid="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1C8984DC-3946-4B94-A417-8401B03547F2}"/>
              </a:ext>
            </a:extLst>
          </p:cNvPr>
          <p:cNvSpPr txBox="1"/>
          <p:nvPr/>
        </p:nvSpPr>
        <p:spPr>
          <a:xfrm>
            <a:off x="1031009" y="49708"/>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Image  Compression</a:t>
            </a:r>
          </a:p>
        </p:txBody>
      </p:sp>
      <p:pic>
        <p:nvPicPr>
          <p:cNvPr id="4" name="Picture 3">
            <a:extLst>
              <a:ext uri="{FF2B5EF4-FFF2-40B4-BE49-F238E27FC236}">
                <a16:creationId xmlns:a16="http://schemas.microsoft.com/office/drawing/2014/main" id="{50951F46-72C4-45E9-B9D5-6B7EBA2192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1" y="2281236"/>
            <a:ext cx="5829302" cy="3643314"/>
          </a:xfrm>
          <a:prstGeom prst="rect">
            <a:avLst/>
          </a:prstGeom>
        </p:spPr>
      </p:pic>
      <p:pic>
        <p:nvPicPr>
          <p:cNvPr id="9" name="Picture 8">
            <a:extLst>
              <a:ext uri="{FF2B5EF4-FFF2-40B4-BE49-F238E27FC236}">
                <a16:creationId xmlns:a16="http://schemas.microsoft.com/office/drawing/2014/main" id="{28A8F1CD-E324-45ED-9190-E4C7BCC605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199" y="2281236"/>
            <a:ext cx="5829300" cy="3643313"/>
          </a:xfrm>
          <a:prstGeom prst="rect">
            <a:avLst/>
          </a:prstGeom>
        </p:spPr>
      </p:pic>
      <p:sp>
        <p:nvSpPr>
          <p:cNvPr id="10" name="TextBox 9">
            <a:extLst>
              <a:ext uri="{FF2B5EF4-FFF2-40B4-BE49-F238E27FC236}">
                <a16:creationId xmlns:a16="http://schemas.microsoft.com/office/drawing/2014/main" id="{A6B5CDA7-F534-4689-8F68-3C4CD78BFFDE}"/>
              </a:ext>
            </a:extLst>
          </p:cNvPr>
          <p:cNvSpPr txBox="1"/>
          <p:nvPr/>
        </p:nvSpPr>
        <p:spPr>
          <a:xfrm>
            <a:off x="1556062" y="1657317"/>
            <a:ext cx="3098180" cy="523220"/>
          </a:xfrm>
          <a:prstGeom prst="rect">
            <a:avLst/>
          </a:prstGeom>
          <a:noFill/>
        </p:spPr>
        <p:txBody>
          <a:bodyPr wrap="square">
            <a:spAutoFit/>
          </a:bodyPr>
          <a:lstStyle/>
          <a:p>
            <a:pPr algn="ctr"/>
            <a:r>
              <a:rPr lang="en-US" sz="2800" b="1" i="0" dirty="0">
                <a:solidFill>
                  <a:srgbClr val="D1D5DB"/>
                </a:solidFill>
                <a:effectLst/>
                <a:latin typeface="Söhne"/>
              </a:rPr>
              <a:t>The original image</a:t>
            </a:r>
          </a:p>
        </p:txBody>
      </p:sp>
      <p:sp>
        <p:nvSpPr>
          <p:cNvPr id="11" name="TextBox 10">
            <a:extLst>
              <a:ext uri="{FF2B5EF4-FFF2-40B4-BE49-F238E27FC236}">
                <a16:creationId xmlns:a16="http://schemas.microsoft.com/office/drawing/2014/main" id="{6D6EBB30-83C2-4E0C-9732-F30670671CDC}"/>
              </a:ext>
            </a:extLst>
          </p:cNvPr>
          <p:cNvSpPr txBox="1"/>
          <p:nvPr/>
        </p:nvSpPr>
        <p:spPr>
          <a:xfrm>
            <a:off x="6945815" y="1657317"/>
            <a:ext cx="4282068" cy="523220"/>
          </a:xfrm>
          <a:prstGeom prst="rect">
            <a:avLst/>
          </a:prstGeom>
          <a:noFill/>
        </p:spPr>
        <p:txBody>
          <a:bodyPr wrap="square">
            <a:spAutoFit/>
          </a:bodyPr>
          <a:lstStyle/>
          <a:p>
            <a:pPr algn="ctr"/>
            <a:r>
              <a:rPr lang="en-US" sz="2800" b="1" i="0" dirty="0">
                <a:solidFill>
                  <a:srgbClr val="D1D5DB"/>
                </a:solidFill>
                <a:effectLst/>
                <a:latin typeface="Söhne"/>
              </a:rPr>
              <a:t>The compressed image</a:t>
            </a:r>
          </a:p>
        </p:txBody>
      </p:sp>
    </p:spTree>
    <p:extLst>
      <p:ext uri="{BB962C8B-B14F-4D97-AF65-F5344CB8AC3E}">
        <p14:creationId xmlns:p14="http://schemas.microsoft.com/office/powerpoint/2010/main" val="877931054"/>
      </p:ext>
    </p:extLst>
  </p:cSld>
  <p:clrMapOvr>
    <a:masterClrMapping/>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904208"/>
            <a:ext cx="10129981" cy="1156407"/>
          </a:xfrm>
          <a:prstGeom prst="rect">
            <a:avLst/>
          </a:prstGeom>
          <a:noFill/>
        </p:spPr>
        <p:txBody>
          <a:bodyPr wrap="square">
            <a:spAutoFit/>
          </a:bodyPr>
          <a:lstStyle/>
          <a:p>
            <a:pPr marL="0" lvl="1" algn="ctr">
              <a:lnSpc>
                <a:spcPts val="8071"/>
              </a:lnSpc>
            </a:pPr>
            <a:r>
              <a:rPr lang="en-US" sz="9600" b="1" i="1" spc="-485" dirty="0">
                <a:solidFill>
                  <a:schemeClr val="bg1"/>
                </a:solidFill>
                <a:latin typeface="Georgia" panose="02040502050405020303" pitchFamily="18" charset="0"/>
              </a:rPr>
              <a:t>Wrapping up</a:t>
            </a:r>
          </a:p>
        </p:txBody>
      </p:sp>
    </p:spTree>
    <p:extLst>
      <p:ext uri="{BB962C8B-B14F-4D97-AF65-F5344CB8AC3E}">
        <p14:creationId xmlns:p14="http://schemas.microsoft.com/office/powerpoint/2010/main" val="838547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67501"/>
            <a:ext cx="10129981" cy="104958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Wrapping up</a:t>
            </a:r>
          </a:p>
        </p:txBody>
      </p:sp>
      <mc:AlternateContent xmlns:mc="http://schemas.openxmlformats.org/markup-compatibility/2006">
        <mc:Choice xmlns:a14="http://schemas.microsoft.com/office/drawing/2010/main" Requires="a14">
          <p:sp>
            <p:nvSpPr>
              <p:cNvPr id="6" name="TextBox 12">
                <a:extLst>
                  <a:ext uri="{FF2B5EF4-FFF2-40B4-BE49-F238E27FC236}">
                    <a16:creationId xmlns:a16="http://schemas.microsoft.com/office/drawing/2014/main" id="{B8E776C1-083B-4DE2-AC59-2CB765E5956D}"/>
                  </a:ext>
                </a:extLst>
              </p:cNvPr>
              <p:cNvSpPr txBox="1"/>
              <p:nvPr/>
            </p:nvSpPr>
            <p:spPr>
              <a:xfrm>
                <a:off x="1031009" y="2020922"/>
                <a:ext cx="10045828" cy="2862322"/>
              </a:xfrm>
              <a:prstGeom prst="rect">
                <a:avLst/>
              </a:prstGeom>
              <a:noFill/>
            </p:spPr>
            <p:txBody>
              <a:bodyPr wrap="square">
                <a:spAutoFit/>
              </a:bodyPr>
              <a:ls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3600" b="1" dirty="0">
                    <a:solidFill>
                      <a:srgbClr val="D4D4D4"/>
                    </a:solidFill>
                    <a:latin typeface="Consolas" panose="020B0609020204030204" pitchFamily="49" charset="0"/>
                  </a:rPr>
                  <a:t>Clustering using K-Means.</a:t>
                </a:r>
              </a:p>
              <a:p>
                <a:pPr marL="342900" indent="-342900" algn="just">
                  <a:buFont typeface="Arial" panose="020B0604020202020204" pitchFamily="34" charset="0"/>
                  <a:buChar char="•"/>
                </a:pPr>
                <a:r>
                  <a:rPr lang="en-US" sz="3600" b="1" dirty="0">
                    <a:solidFill>
                      <a:srgbClr val="D4D4D4"/>
                    </a:solidFill>
                    <a:latin typeface="Consolas" panose="020B0609020204030204" pitchFamily="49" charset="0"/>
                  </a:rPr>
                  <a:t>Cost Function (Distortion Function).</a:t>
                </a:r>
              </a:p>
              <a:p>
                <a:pPr marL="342900" indent="-342900" algn="just">
                  <a:buFont typeface="Arial" panose="020B0604020202020204" pitchFamily="34" charset="0"/>
                  <a:buChar char="•"/>
                </a:pPr>
                <a:r>
                  <a:rPr lang="en-US" sz="3600" b="1" dirty="0">
                    <a:solidFill>
                      <a:srgbClr val="D4D4D4"/>
                    </a:solidFill>
                    <a:latin typeface="Consolas" panose="020B0609020204030204" pitchFamily="49" charset="0"/>
                  </a:rPr>
                  <a:t>Random Initialization.</a:t>
                </a:r>
              </a:p>
              <a:p>
                <a:pPr marL="342900" indent="-342900" algn="just">
                  <a:buFont typeface="Arial" panose="020B0604020202020204" pitchFamily="34" charset="0"/>
                  <a:buChar char="•"/>
                </a:pPr>
                <a:r>
                  <a:rPr lang="en-US" sz="3600" b="1" dirty="0">
                    <a:solidFill>
                      <a:srgbClr val="D4D4D4"/>
                    </a:solidFill>
                    <a:latin typeface="Consolas" panose="020B0609020204030204" pitchFamily="49" charset="0"/>
                  </a:rPr>
                  <a:t>Elbow method and how to pick </a:t>
                </a:r>
                <a14:m>
                  <m:oMath xmlns:m="http://schemas.openxmlformats.org/officeDocument/2006/math">
                    <m:r>
                      <a:rPr lang="en-US" sz="3600" b="1" i="1" dirty="0" smtClean="0">
                        <a:solidFill>
                          <a:srgbClr val="D4D4D4"/>
                        </a:solidFill>
                        <a:latin typeface="Cambria Math" panose="02040503050406030204" pitchFamily="18" charset="0"/>
                      </a:rPr>
                      <m:t>𝑲</m:t>
                    </m:r>
                  </m:oMath>
                </a14:m>
                <a:r>
                  <a:rPr lang="en-US" sz="3600" b="1" dirty="0">
                    <a:solidFill>
                      <a:srgbClr val="D4D4D4"/>
                    </a:solidFill>
                    <a:latin typeface="Consolas" panose="020B0609020204030204" pitchFamily="49" charset="0"/>
                  </a:rPr>
                  <a:t>.</a:t>
                </a:r>
              </a:p>
              <a:p>
                <a:pPr marL="342900" indent="-342900" algn="just">
                  <a:buFont typeface="Arial" panose="020B0604020202020204" pitchFamily="34" charset="0"/>
                  <a:buChar char="•"/>
                </a:pPr>
                <a:r>
                  <a:rPr lang="en-US" sz="3600" b="1" dirty="0">
                    <a:solidFill>
                      <a:srgbClr val="D4D4D4"/>
                    </a:solidFill>
                    <a:latin typeface="Consolas" panose="020B0609020204030204" pitchFamily="49" charset="0"/>
                  </a:rPr>
                  <a:t>Image Compression using K-Means</a:t>
                </a:r>
              </a:p>
            </p:txBody>
          </p:sp>
        </mc:Choice>
        <mc:Fallback>
          <p:sp>
            <p:nvSpPr>
              <p:cNvPr id="6" name="TextBox 12">
                <a:extLst>
                  <a:ext uri="{FF2B5EF4-FFF2-40B4-BE49-F238E27FC236}">
                    <a16:creationId xmlns:a16="http://schemas.microsoft.com/office/drawing/2014/main" id="{B8E776C1-083B-4DE2-AC59-2CB765E5956D}"/>
                  </a:ext>
                </a:extLst>
              </p:cNvPr>
              <p:cNvSpPr txBox="1">
                <a:spLocks noRot="1" noChangeAspect="1" noMove="1" noResize="1" noEditPoints="1" noAdjustHandles="1" noChangeArrowheads="1" noChangeShapeType="1" noTextEdit="1"/>
              </p:cNvSpPr>
              <p:nvPr/>
            </p:nvSpPr>
            <p:spPr>
              <a:xfrm>
                <a:off x="1031009" y="2020922"/>
                <a:ext cx="10045828" cy="2862322"/>
              </a:xfrm>
              <a:prstGeom prst="rect">
                <a:avLst/>
              </a:prstGeom>
              <a:blipFill>
                <a:blip r:embed="rId4"/>
                <a:stretch>
                  <a:fillRect l="-1638" t="-3412" b="-7249"/>
                </a:stretch>
              </a:blipFill>
            </p:spPr>
            <p:txBody>
              <a:bodyPr/>
              <a:lstStyle/>
              <a:p>
                <a:r>
                  <a:rPr lang="ar-EG">
                    <a:noFill/>
                  </a:rPr>
                  <a:t> </a:t>
                </a:r>
              </a:p>
            </p:txBody>
          </p:sp>
        </mc:Fallback>
      </mc:AlternateContent>
      <p:sp>
        <p:nvSpPr>
          <p:cNvPr id="7" name="TextBox 12">
            <a:extLst>
              <a:ext uri="{FF2B5EF4-FFF2-40B4-BE49-F238E27FC236}">
                <a16:creationId xmlns:a16="http://schemas.microsoft.com/office/drawing/2014/main" id="{F6B1F6FE-B02A-4533-AEFA-8A7C0451FC54}"/>
              </a:ext>
            </a:extLst>
          </p:cNvPr>
          <p:cNvSpPr txBox="1"/>
          <p:nvPr/>
        </p:nvSpPr>
        <p:spPr>
          <a:xfrm>
            <a:off x="1031009" y="3044279"/>
            <a:ext cx="10045828" cy="815608"/>
          </a:xfrm>
          <a:prstGeom prst="rect">
            <a:avLst/>
          </a:prstGeom>
          <a:noFill/>
        </p:spPr>
        <p:txBody>
          <a:bodyPr wrap="square">
            <a:spAutoFit/>
          </a:bodyPr>
          <a:ls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4700" dirty="0">
                <a:solidFill>
                  <a:srgbClr val="D4D4D4"/>
                </a:solidFill>
                <a:latin typeface="Consolas" panose="020B0609020204030204" pitchFamily="49" charset="0"/>
              </a:rPr>
              <a:t>Thank you for sticking with me</a:t>
            </a:r>
          </a:p>
        </p:txBody>
      </p:sp>
    </p:spTree>
    <p:extLst>
      <p:ext uri="{BB962C8B-B14F-4D97-AF65-F5344CB8AC3E}">
        <p14:creationId xmlns:p14="http://schemas.microsoft.com/office/powerpoint/2010/main" val="1635334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031009" y="2904208"/>
            <a:ext cx="10129981" cy="1156407"/>
          </a:xfrm>
          <a:prstGeom prst="rect">
            <a:avLst/>
          </a:prstGeom>
          <a:noFill/>
        </p:spPr>
        <p:txBody>
          <a:bodyPr wrap="square">
            <a:spAutoFit/>
          </a:bodyPr>
          <a:lstStyle/>
          <a:p>
            <a:pPr marL="0" lvl="1" algn="ctr">
              <a:lnSpc>
                <a:spcPts val="8071"/>
              </a:lnSpc>
            </a:pPr>
            <a:r>
              <a:rPr lang="en-US" sz="9600" b="1" i="1" spc="-485" dirty="0">
                <a:solidFill>
                  <a:schemeClr val="bg1"/>
                </a:solidFill>
                <a:latin typeface="Georgia" panose="02040502050405020303" pitchFamily="18" charset="0"/>
              </a:rPr>
              <a:t>What’s Next?</a:t>
            </a:r>
          </a:p>
        </p:txBody>
      </p:sp>
    </p:spTree>
    <p:extLst>
      <p:ext uri="{BB962C8B-B14F-4D97-AF65-F5344CB8AC3E}">
        <p14:creationId xmlns:p14="http://schemas.microsoft.com/office/powerpoint/2010/main" val="1093979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BD2F3468-9137-4504-8F2D-A30F88D6B80B}"/>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What’s Next?</a:t>
            </a:r>
          </a:p>
        </p:txBody>
      </p:sp>
    </p:spTree>
    <p:extLst>
      <p:ext uri="{BB962C8B-B14F-4D97-AF65-F5344CB8AC3E}">
        <p14:creationId xmlns:p14="http://schemas.microsoft.com/office/powerpoint/2010/main" val="2020680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BD2F3468-9137-4504-8F2D-A30F88D6B80B}"/>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What’s Next?</a:t>
            </a:r>
          </a:p>
        </p:txBody>
      </p:sp>
      <p:sp>
        <p:nvSpPr>
          <p:cNvPr id="6" name="TextBox 12">
            <a:extLst>
              <a:ext uri="{FF2B5EF4-FFF2-40B4-BE49-F238E27FC236}">
                <a16:creationId xmlns:a16="http://schemas.microsoft.com/office/drawing/2014/main" id="{C9F9E6BB-5280-4E4A-9AB6-DA8BED2338FE}"/>
              </a:ext>
            </a:extLst>
          </p:cNvPr>
          <p:cNvSpPr txBox="1"/>
          <p:nvPr/>
        </p:nvSpPr>
        <p:spPr>
          <a:xfrm>
            <a:off x="685800" y="1338116"/>
            <a:ext cx="10820400" cy="5447645"/>
          </a:xfrm>
          <a:prstGeom prst="rect">
            <a:avLst/>
          </a:prstGeom>
          <a:noFill/>
        </p:spPr>
        <p:txBody>
          <a:bodyPr wrap="square">
            <a:spAutoFit/>
          </a:bodyPr>
          <a:ls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33400" lvl="1" indent="-533400" algn="just">
              <a:buFont typeface="Arial" panose="020B0604020202020204" pitchFamily="34" charset="0"/>
              <a:buChar char="•"/>
            </a:pPr>
            <a:r>
              <a:rPr lang="en-US" sz="2400" b="1" dirty="0" err="1">
                <a:solidFill>
                  <a:srgbClr val="D4D4D4"/>
                </a:solidFill>
                <a:latin typeface="Consolas" panose="020B0609020204030204" pitchFamily="49" charset="0"/>
              </a:rPr>
              <a:t>Datacamp</a:t>
            </a:r>
            <a:r>
              <a:rPr lang="en-US" sz="2400" b="1" dirty="0">
                <a:solidFill>
                  <a:srgbClr val="D4D4D4"/>
                </a:solidFill>
                <a:latin typeface="Consolas" panose="020B0609020204030204" pitchFamily="49" charset="0"/>
              </a:rPr>
              <a:t>:</a:t>
            </a:r>
          </a:p>
          <a:p>
            <a:pPr marL="533400" lvl="1" algn="just"/>
            <a:r>
              <a:rPr lang="en-US" dirty="0">
                <a:hlinkClick r:id="rId4"/>
              </a:rPr>
              <a:t>Career tracks - </a:t>
            </a:r>
            <a:r>
              <a:rPr lang="en-US" dirty="0" err="1">
                <a:hlinkClick r:id="rId4"/>
              </a:rPr>
              <a:t>DataCamp</a:t>
            </a:r>
            <a:r>
              <a:rPr lang="en-US" dirty="0">
                <a:hlinkClick r:id="rId4"/>
              </a:rPr>
              <a:t> Learn</a:t>
            </a:r>
            <a:endParaRPr lang="en-US" b="1" dirty="0">
              <a:solidFill>
                <a:srgbClr val="D4D4D4"/>
              </a:solidFill>
              <a:latin typeface="Consolas" panose="020B0609020204030204" pitchFamily="49" charset="0"/>
            </a:endParaRPr>
          </a:p>
          <a:p>
            <a:pPr marL="533400" lvl="1" algn="just"/>
            <a:endParaRPr lang="en-US" sz="1200" b="1" dirty="0">
              <a:solidFill>
                <a:srgbClr val="D4D4D4"/>
              </a:solidFill>
              <a:latin typeface="Consolas" panose="020B0609020204030204" pitchFamily="49" charset="0"/>
            </a:endParaRPr>
          </a:p>
          <a:p>
            <a:pPr marL="457200" indent="-457200" algn="just">
              <a:buFont typeface="Arial" panose="020B0604020202020204" pitchFamily="34" charset="0"/>
              <a:buChar char="•"/>
            </a:pPr>
            <a:r>
              <a:rPr lang="en-US" sz="2400" b="1" dirty="0">
                <a:solidFill>
                  <a:srgbClr val="D4D4D4"/>
                </a:solidFill>
                <a:latin typeface="Consolas" panose="020B0609020204030204" pitchFamily="49" charset="0"/>
              </a:rPr>
              <a:t>Books:</a:t>
            </a:r>
            <a:endParaRPr lang="en-US" sz="2400" dirty="0"/>
          </a:p>
          <a:p>
            <a:pPr marL="446088" algn="just"/>
            <a:r>
              <a:rPr lang="en-US" dirty="0">
                <a:hlinkClick r:id="rId5"/>
              </a:rPr>
              <a:t>Rohan's -Data Science Collection - Google Drive</a:t>
            </a:r>
            <a:endParaRPr lang="en-US" b="1" dirty="0">
              <a:solidFill>
                <a:srgbClr val="D4D4D4"/>
              </a:solidFill>
              <a:latin typeface="Consolas" panose="020B0609020204030204" pitchFamily="49" charset="0"/>
            </a:endParaRPr>
          </a:p>
          <a:p>
            <a:pPr marL="457200" indent="-457200" algn="just">
              <a:buFont typeface="Arial" panose="020B0604020202020204" pitchFamily="34" charset="0"/>
              <a:buChar char="•"/>
            </a:pPr>
            <a:endParaRPr lang="en-US" sz="1200" b="1" dirty="0">
              <a:solidFill>
                <a:srgbClr val="D4D4D4"/>
              </a:solidFill>
              <a:latin typeface="Consolas" panose="020B0609020204030204" pitchFamily="49" charset="0"/>
            </a:endParaRPr>
          </a:p>
          <a:p>
            <a:pPr marL="457200" indent="-457200" algn="just">
              <a:buFont typeface="Arial" panose="020B0604020202020204" pitchFamily="34" charset="0"/>
              <a:buChar char="•"/>
            </a:pPr>
            <a:r>
              <a:rPr lang="en-US" sz="2400" b="1" dirty="0">
                <a:solidFill>
                  <a:srgbClr val="D4D4D4"/>
                </a:solidFill>
                <a:latin typeface="Consolas" panose="020B0609020204030204" pitchFamily="49" charset="0"/>
              </a:rPr>
              <a:t>Andrew Ng courses: </a:t>
            </a:r>
            <a:r>
              <a:rPr lang="en-US" dirty="0">
                <a:hlinkClick r:id="rId6"/>
              </a:rPr>
              <a:t>Courses - DeepLearning.AI</a:t>
            </a:r>
            <a:endParaRPr lang="en-US" sz="2400" b="1" dirty="0">
              <a:solidFill>
                <a:srgbClr val="D4D4D4"/>
              </a:solidFill>
              <a:latin typeface="Consolas" panose="020B0609020204030204" pitchFamily="49" charset="0"/>
            </a:endParaRPr>
          </a:p>
          <a:p>
            <a:pPr marL="914400" lvl="1" indent="-457200" algn="just">
              <a:buFont typeface="Arial" panose="020B0604020202020204" pitchFamily="34" charset="0"/>
              <a:buChar char="•"/>
            </a:pPr>
            <a:r>
              <a:rPr lang="en-US" sz="2400" b="1" dirty="0">
                <a:solidFill>
                  <a:srgbClr val="D4D4D4"/>
                </a:solidFill>
                <a:latin typeface="Consolas" panose="020B0609020204030204" pitchFamily="49" charset="0"/>
              </a:rPr>
              <a:t>Machine Learning:</a:t>
            </a:r>
          </a:p>
          <a:p>
            <a:pPr marL="892175" lvl="1" algn="just"/>
            <a:r>
              <a:rPr lang="en-US" dirty="0">
                <a:hlinkClick r:id="rId7"/>
              </a:rPr>
              <a:t>Machine Learning | Coursera</a:t>
            </a:r>
            <a:endParaRPr lang="en-US" dirty="0"/>
          </a:p>
          <a:p>
            <a:pPr marL="892175" lvl="1" indent="-446088" algn="just">
              <a:buFont typeface="Arial" panose="020B0604020202020204" pitchFamily="34" charset="0"/>
              <a:buChar char="•"/>
            </a:pPr>
            <a:r>
              <a:rPr lang="en-US" sz="2400" b="1" dirty="0">
                <a:solidFill>
                  <a:srgbClr val="D4D4D4"/>
                </a:solidFill>
                <a:latin typeface="Consolas" panose="020B0609020204030204" pitchFamily="49" charset="0"/>
              </a:rPr>
              <a:t>Deep Learning:</a:t>
            </a:r>
          </a:p>
          <a:p>
            <a:pPr marL="892175" lvl="1" algn="just"/>
            <a:r>
              <a:rPr lang="en-US" dirty="0">
                <a:hlinkClick r:id="rId8"/>
              </a:rPr>
              <a:t>Deep Learning | Coursera</a:t>
            </a:r>
            <a:endParaRPr lang="en-US" dirty="0"/>
          </a:p>
          <a:p>
            <a:pPr marL="0" lvl="1" algn="just"/>
            <a:endParaRPr lang="en-US" sz="1200" b="1" dirty="0">
              <a:solidFill>
                <a:srgbClr val="D4D4D4"/>
              </a:solidFill>
              <a:latin typeface="Consolas" panose="020B0609020204030204" pitchFamily="49" charset="0"/>
            </a:endParaRPr>
          </a:p>
          <a:p>
            <a:pPr marL="444500" lvl="1" indent="-444500" algn="just">
              <a:buFont typeface="Arial" panose="020B0604020202020204" pitchFamily="34" charset="0"/>
              <a:buChar char="•"/>
            </a:pPr>
            <a:r>
              <a:rPr lang="en-US" sz="2400" b="1" dirty="0">
                <a:solidFill>
                  <a:srgbClr val="D4D4D4"/>
                </a:solidFill>
                <a:latin typeface="Consolas" panose="020B0609020204030204" pitchFamily="49" charset="0"/>
              </a:rPr>
              <a:t>Google Data Science course:</a:t>
            </a:r>
          </a:p>
          <a:p>
            <a:pPr marL="444500" lvl="1" algn="just"/>
            <a:r>
              <a:rPr lang="en-US" dirty="0">
                <a:hlinkClick r:id="rId9"/>
              </a:rPr>
              <a:t>Google Data Analytics Professional Certificate | Coursera</a:t>
            </a:r>
            <a:endParaRPr lang="en-US" b="1" dirty="0">
              <a:solidFill>
                <a:srgbClr val="D4D4D4"/>
              </a:solidFill>
              <a:latin typeface="Consolas" panose="020B0609020204030204" pitchFamily="49" charset="0"/>
            </a:endParaRPr>
          </a:p>
          <a:p>
            <a:pPr marL="342900" lvl="1" indent="-342900" algn="just">
              <a:buFont typeface="Arial" panose="020B0604020202020204" pitchFamily="34" charset="0"/>
              <a:buChar char="•"/>
            </a:pPr>
            <a:endParaRPr lang="en-US" sz="1200" b="1" dirty="0">
              <a:solidFill>
                <a:srgbClr val="D4D4D4"/>
              </a:solidFill>
              <a:latin typeface="Consolas" panose="020B0609020204030204" pitchFamily="49" charset="0"/>
            </a:endParaRPr>
          </a:p>
          <a:p>
            <a:pPr marL="444500" lvl="1" indent="-444500" algn="just">
              <a:buFont typeface="Arial" panose="020B0604020202020204" pitchFamily="34" charset="0"/>
              <a:buChar char="•"/>
            </a:pPr>
            <a:r>
              <a:rPr lang="en-US" sz="2400" b="1" dirty="0">
                <a:solidFill>
                  <a:srgbClr val="D4D4D4"/>
                </a:solidFill>
                <a:latin typeface="Consolas" panose="020B0609020204030204" pitchFamily="49" charset="0"/>
              </a:rPr>
              <a:t>IBM Data Science course:</a:t>
            </a:r>
          </a:p>
          <a:p>
            <a:pPr marL="444500" lvl="1" algn="just"/>
            <a:r>
              <a:rPr lang="en-US" dirty="0">
                <a:hlinkClick r:id="rId10"/>
              </a:rPr>
              <a:t>IBM Data Science Professional Certificate | Coursera</a:t>
            </a:r>
            <a:endParaRPr lang="en-US" dirty="0"/>
          </a:p>
          <a:p>
            <a:pPr marL="444500" lvl="1" algn="just"/>
            <a:endParaRPr lang="en-US" sz="1200" b="1"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87271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fade">
                                      <p:cBhvr>
                                        <p:cTn id="34" dur="500"/>
                                        <p:tgtEl>
                                          <p:spTgt spid="6">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fade">
                                      <p:cBhvr>
                                        <p:cTn id="43" dur="500"/>
                                        <p:tgtEl>
                                          <p:spTgt spid="6">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xEl>
                                              <p:pRg st="12" end="12"/>
                                            </p:txEl>
                                          </p:spTgt>
                                        </p:tgtEl>
                                        <p:attrNameLst>
                                          <p:attrName>style.visibility</p:attrName>
                                        </p:attrNameLst>
                                      </p:cBhvr>
                                      <p:to>
                                        <p:strVal val="visible"/>
                                      </p:to>
                                    </p:set>
                                    <p:animEffect transition="in" filter="fade">
                                      <p:cBhvr>
                                        <p:cTn id="48" dur="500"/>
                                        <p:tgtEl>
                                          <p:spTgt spid="6">
                                            <p:txEl>
                                              <p:pRg st="12" end="12"/>
                                            </p:txEl>
                                          </p:spTgt>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6">
                                            <p:txEl>
                                              <p:pRg st="13" end="13"/>
                                            </p:txEl>
                                          </p:spTgt>
                                        </p:tgtEl>
                                        <p:attrNameLst>
                                          <p:attrName>style.visibility</p:attrName>
                                        </p:attrNameLst>
                                      </p:cBhvr>
                                      <p:to>
                                        <p:strVal val="visible"/>
                                      </p:to>
                                    </p:set>
                                    <p:animEffect transition="in" filter="fade">
                                      <p:cBhvr>
                                        <p:cTn id="52" dur="500"/>
                                        <p:tgtEl>
                                          <p:spTgt spid="6">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5" end="15"/>
                                            </p:txEl>
                                          </p:spTgt>
                                        </p:tgtEl>
                                        <p:attrNameLst>
                                          <p:attrName>style.visibility</p:attrName>
                                        </p:attrNameLst>
                                      </p:cBhvr>
                                      <p:to>
                                        <p:strVal val="visible"/>
                                      </p:to>
                                    </p:set>
                                    <p:animEffect transition="in" filter="fade">
                                      <p:cBhvr>
                                        <p:cTn id="57" dur="500"/>
                                        <p:tgtEl>
                                          <p:spTgt spid="6">
                                            <p:txEl>
                                              <p:pRg st="15" end="15"/>
                                            </p:txEl>
                                          </p:spTgt>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6">
                                            <p:txEl>
                                              <p:pRg st="16" end="16"/>
                                            </p:txEl>
                                          </p:spTgt>
                                        </p:tgtEl>
                                        <p:attrNameLst>
                                          <p:attrName>style.visibility</p:attrName>
                                        </p:attrNameLst>
                                      </p:cBhvr>
                                      <p:to>
                                        <p:strVal val="visible"/>
                                      </p:to>
                                    </p:set>
                                    <p:animEffect transition="in" filter="fade">
                                      <p:cBhvr>
                                        <p:cTn id="61"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5" name="TextBox 4">
            <a:extLst>
              <a:ext uri="{FF2B5EF4-FFF2-40B4-BE49-F238E27FC236}">
                <a16:creationId xmlns:a16="http://schemas.microsoft.com/office/drawing/2014/main" id="{BD2F3468-9137-4504-8F2D-A30F88D6B80B}"/>
              </a:ext>
            </a:extLst>
          </p:cNvPr>
          <p:cNvSpPr txBox="1"/>
          <p:nvPr/>
        </p:nvSpPr>
        <p:spPr>
          <a:xfrm>
            <a:off x="1031009" y="67501"/>
            <a:ext cx="10129981" cy="1031757"/>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What’s Next?</a:t>
            </a:r>
          </a:p>
        </p:txBody>
      </p:sp>
      <p:sp>
        <p:nvSpPr>
          <p:cNvPr id="6" name="TextBox 12">
            <a:extLst>
              <a:ext uri="{FF2B5EF4-FFF2-40B4-BE49-F238E27FC236}">
                <a16:creationId xmlns:a16="http://schemas.microsoft.com/office/drawing/2014/main" id="{C9F9E6BB-5280-4E4A-9AB6-DA8BED2338FE}"/>
              </a:ext>
            </a:extLst>
          </p:cNvPr>
          <p:cNvSpPr txBox="1"/>
          <p:nvPr/>
        </p:nvSpPr>
        <p:spPr>
          <a:xfrm>
            <a:off x="685800" y="1338116"/>
            <a:ext cx="10820400" cy="4528612"/>
          </a:xfrm>
          <a:prstGeom prst="rect">
            <a:avLst/>
          </a:prstGeom>
          <a:noFill/>
        </p:spPr>
        <p:txBody>
          <a:bodyPr wrap="square">
            <a:spAutoFit/>
          </a:bodyPr>
          <a:ls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200" b="1" dirty="0">
                <a:solidFill>
                  <a:srgbClr val="D4D4D4"/>
                </a:solidFill>
                <a:latin typeface="Consolas" panose="020B0609020204030204" pitchFamily="49" charset="0"/>
              </a:rPr>
              <a:t>YouTube channels:</a:t>
            </a:r>
          </a:p>
          <a:p>
            <a:pPr marL="457200" indent="-457200" algn="just">
              <a:buFont typeface="Arial" panose="020B0604020202020204" pitchFamily="34" charset="0"/>
              <a:buChar char="•"/>
            </a:pPr>
            <a:endParaRPr lang="en-US" b="1" dirty="0">
              <a:solidFill>
                <a:srgbClr val="D4D4D4"/>
              </a:solidFill>
              <a:latin typeface="Consolas" panose="020B0609020204030204" pitchFamily="49" charset="0"/>
            </a:endParaRPr>
          </a:p>
          <a:p>
            <a:pPr marL="444500" algn="just"/>
            <a:r>
              <a:rPr lang="en-US" sz="2400" dirty="0">
                <a:hlinkClick r:id="rId4"/>
              </a:rPr>
              <a:t>(400) Andrej </a:t>
            </a:r>
            <a:r>
              <a:rPr lang="en-US" sz="2400" dirty="0" err="1">
                <a:hlinkClick r:id="rId4"/>
              </a:rPr>
              <a:t>Karpathy</a:t>
            </a:r>
            <a:r>
              <a:rPr lang="en-US" sz="2400" dirty="0">
                <a:hlinkClick r:id="rId4"/>
              </a:rPr>
              <a:t> - YouTube</a:t>
            </a:r>
            <a:endParaRPr lang="en-US" sz="2400" b="1" dirty="0">
              <a:solidFill>
                <a:srgbClr val="D4D4D4"/>
              </a:solidFill>
              <a:latin typeface="Consolas" panose="020B0609020204030204" pitchFamily="49" charset="0"/>
            </a:endParaRPr>
          </a:p>
          <a:p>
            <a:pPr marL="444500" algn="just">
              <a:lnSpc>
                <a:spcPct val="150000"/>
              </a:lnSpc>
            </a:pPr>
            <a:r>
              <a:rPr lang="en-US" sz="2400" dirty="0" err="1">
                <a:hlinkClick r:id="rId5"/>
              </a:rPr>
              <a:t>StatQuest</a:t>
            </a:r>
            <a:r>
              <a:rPr lang="en-US" sz="2400" dirty="0">
                <a:hlinkClick r:id="rId5"/>
              </a:rPr>
              <a:t> with Josh </a:t>
            </a:r>
            <a:r>
              <a:rPr lang="en-US" sz="2400" dirty="0" err="1">
                <a:hlinkClick r:id="rId5"/>
              </a:rPr>
              <a:t>Starmer</a:t>
            </a:r>
            <a:r>
              <a:rPr lang="en-US" sz="2400" dirty="0">
                <a:hlinkClick r:id="rId5"/>
              </a:rPr>
              <a:t> - YouTube</a:t>
            </a:r>
            <a:endParaRPr lang="en-US" sz="2400" dirty="0"/>
          </a:p>
          <a:p>
            <a:pPr marL="444500" algn="just">
              <a:lnSpc>
                <a:spcPct val="150000"/>
              </a:lnSpc>
            </a:pPr>
            <a:r>
              <a:rPr lang="en-US" sz="2400" dirty="0">
                <a:hlinkClick r:id="rId6"/>
              </a:rPr>
              <a:t>Khan Academy - YouTube</a:t>
            </a:r>
            <a:endParaRPr lang="en-US" sz="2400" dirty="0"/>
          </a:p>
          <a:p>
            <a:pPr marL="444500" algn="just">
              <a:lnSpc>
                <a:spcPct val="150000"/>
              </a:lnSpc>
            </a:pPr>
            <a:r>
              <a:rPr lang="en-US" sz="2400" dirty="0">
                <a:hlinkClick r:id="rId7"/>
              </a:rPr>
              <a:t>3Blue1Brown - YouTube</a:t>
            </a:r>
            <a:endParaRPr lang="en-US" sz="2400" dirty="0"/>
          </a:p>
          <a:p>
            <a:pPr marL="444500" algn="just">
              <a:lnSpc>
                <a:spcPct val="150000"/>
              </a:lnSpc>
            </a:pPr>
            <a:r>
              <a:rPr lang="en-US" sz="2400" dirty="0">
                <a:hlinkClick r:id="rId8"/>
              </a:rPr>
              <a:t>(400) Two Minute Papers - YouTube</a:t>
            </a:r>
            <a:endParaRPr lang="en-US" sz="2400" dirty="0"/>
          </a:p>
          <a:p>
            <a:pPr marL="444500" algn="just">
              <a:lnSpc>
                <a:spcPct val="150000"/>
              </a:lnSpc>
            </a:pPr>
            <a:r>
              <a:rPr lang="en-US" sz="2400" dirty="0" err="1">
                <a:hlinkClick r:id="rId9"/>
              </a:rPr>
              <a:t>sentdex</a:t>
            </a:r>
            <a:r>
              <a:rPr lang="en-US" sz="2400" dirty="0">
                <a:hlinkClick r:id="rId9"/>
              </a:rPr>
              <a:t> - YouTube</a:t>
            </a:r>
            <a:endParaRPr lang="en-US" sz="2400" dirty="0"/>
          </a:p>
          <a:p>
            <a:pPr marL="444500" algn="just">
              <a:lnSpc>
                <a:spcPct val="150000"/>
              </a:lnSpc>
            </a:pPr>
            <a:r>
              <a:rPr lang="en-US" sz="2400" dirty="0">
                <a:hlinkClick r:id="rId10"/>
              </a:rPr>
              <a:t>Hesham </a:t>
            </a:r>
            <a:r>
              <a:rPr lang="en-US" sz="2400" dirty="0" err="1">
                <a:hlinkClick r:id="rId10"/>
              </a:rPr>
              <a:t>Asem</a:t>
            </a:r>
            <a:r>
              <a:rPr lang="en-US" sz="2400" dirty="0">
                <a:hlinkClick r:id="rId10"/>
              </a:rPr>
              <a:t> – YouTube</a:t>
            </a:r>
            <a:endParaRPr lang="en-US" sz="2400" dirty="0"/>
          </a:p>
        </p:txBody>
      </p:sp>
    </p:spTree>
    <p:extLst>
      <p:ext uri="{BB962C8B-B14F-4D97-AF65-F5344CB8AC3E}">
        <p14:creationId xmlns:p14="http://schemas.microsoft.com/office/powerpoint/2010/main" val="11154263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Supervised Learning</a:t>
            </a:r>
          </a:p>
        </p:txBody>
      </p:sp>
      <p:grpSp>
        <p:nvGrpSpPr>
          <p:cNvPr id="81" name="Group 80">
            <a:extLst>
              <a:ext uri="{FF2B5EF4-FFF2-40B4-BE49-F238E27FC236}">
                <a16:creationId xmlns:a16="http://schemas.microsoft.com/office/drawing/2014/main" id="{0828FDBF-9C37-4018-8959-0E3CA21D5402}"/>
              </a:ext>
            </a:extLst>
          </p:cNvPr>
          <p:cNvGrpSpPr/>
          <p:nvPr/>
        </p:nvGrpSpPr>
        <p:grpSpPr>
          <a:xfrm>
            <a:off x="2384414" y="1770206"/>
            <a:ext cx="7423171" cy="4289085"/>
            <a:chOff x="1447800" y="2185786"/>
            <a:chExt cx="6239933" cy="3605414"/>
          </a:xfrm>
        </p:grpSpPr>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1648205" y="2185786"/>
              <a:ext cx="14383" cy="3605414"/>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1447800" y="5543056"/>
              <a:ext cx="6239933"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3085930" y="450653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2F0401AA-3391-44A7-B56B-49FD987AA413}"/>
                </a:ext>
              </a:extLst>
            </p:cNvPr>
            <p:cNvSpPr/>
            <p:nvPr/>
          </p:nvSpPr>
          <p:spPr>
            <a:xfrm rot="2734294">
              <a:off x="5183578" y="258796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2797388" y="505529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2409016" y="482359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3420137" y="488600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2509732" y="423216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a:extLst>
                <a:ext uri="{FF2B5EF4-FFF2-40B4-BE49-F238E27FC236}">
                  <a16:creationId xmlns:a16="http://schemas.microsoft.com/office/drawing/2014/main" id="{DE19DD8C-13E9-4F07-87E6-61EFFAC9B14D}"/>
                </a:ext>
              </a:extLst>
            </p:cNvPr>
            <p:cNvSpPr/>
            <p:nvPr/>
          </p:nvSpPr>
          <p:spPr>
            <a:xfrm rot="2734294">
              <a:off x="5305582" y="3053986"/>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40">
              <a:extLst>
                <a:ext uri="{FF2B5EF4-FFF2-40B4-BE49-F238E27FC236}">
                  <a16:creationId xmlns:a16="http://schemas.microsoft.com/office/drawing/2014/main" id="{31991EB5-AB8E-4D00-930A-BD477756682B}"/>
                </a:ext>
              </a:extLst>
            </p:cNvPr>
            <p:cNvSpPr/>
            <p:nvPr/>
          </p:nvSpPr>
          <p:spPr>
            <a:xfrm rot="2734294">
              <a:off x="5028401" y="294247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ross 41">
              <a:extLst>
                <a:ext uri="{FF2B5EF4-FFF2-40B4-BE49-F238E27FC236}">
                  <a16:creationId xmlns:a16="http://schemas.microsoft.com/office/drawing/2014/main" id="{ADFBA470-9D71-4291-9F1B-6352770B2F4C}"/>
                </a:ext>
              </a:extLst>
            </p:cNvPr>
            <p:cNvSpPr/>
            <p:nvPr/>
          </p:nvSpPr>
          <p:spPr>
            <a:xfrm rot="2734294">
              <a:off x="6320155" y="25649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B0E3932C-48B5-40DD-8F6A-FA210DAD87A9}"/>
                </a:ext>
              </a:extLst>
            </p:cNvPr>
            <p:cNvSpPr/>
            <p:nvPr/>
          </p:nvSpPr>
          <p:spPr>
            <a:xfrm rot="2734294">
              <a:off x="5582592" y="230438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2996185" y="41653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2707643" y="47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2319271" y="4482392"/>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3330392" y="454480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2419987" y="38909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3385896" y="422446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3114327" y="4896777"/>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2804148" y="4451685"/>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3815269" y="4514093"/>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2904864" y="3860254"/>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3411767" y="375949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2189254" y="4186676"/>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2734853" y="4076561"/>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3745974" y="4138969"/>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2835569" y="3485130"/>
              <a:ext cx="231701" cy="231701"/>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CAE513E-D62E-4788-AB2E-1C5831A10545}"/>
                </a:ext>
              </a:extLst>
            </p:cNvPr>
            <p:cNvSpPr/>
            <p:nvPr/>
          </p:nvSpPr>
          <p:spPr>
            <a:xfrm rot="2734294">
              <a:off x="5497902" y="2640377"/>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BECD0BB6-44D6-4DFA-BD64-FE9E33B4BF38}"/>
                </a:ext>
              </a:extLst>
            </p:cNvPr>
            <p:cNvSpPr/>
            <p:nvPr/>
          </p:nvSpPr>
          <p:spPr>
            <a:xfrm rot="2734294">
              <a:off x="5555664" y="316806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C186202E-59DE-4DA2-887E-420370DFFB75}"/>
                </a:ext>
              </a:extLst>
            </p:cNvPr>
            <p:cNvSpPr/>
            <p:nvPr/>
          </p:nvSpPr>
          <p:spPr>
            <a:xfrm rot="2734294">
              <a:off x="5922897" y="317048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ross 67">
              <a:extLst>
                <a:ext uri="{FF2B5EF4-FFF2-40B4-BE49-F238E27FC236}">
                  <a16:creationId xmlns:a16="http://schemas.microsoft.com/office/drawing/2014/main" id="{46C6B755-4087-402F-9EA1-2246D7C2FEAC}"/>
                </a:ext>
              </a:extLst>
            </p:cNvPr>
            <p:cNvSpPr/>
            <p:nvPr/>
          </p:nvSpPr>
          <p:spPr>
            <a:xfrm rot="2734294">
              <a:off x="6511068" y="285632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4D7802B4-195C-4C6D-A228-94200A1202BE}"/>
                </a:ext>
              </a:extLst>
            </p:cNvPr>
            <p:cNvSpPr/>
            <p:nvPr/>
          </p:nvSpPr>
          <p:spPr>
            <a:xfrm rot="2734294">
              <a:off x="5824649" y="2547915"/>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ACEEE18B-3689-443D-926A-D666886DB3BD}"/>
                </a:ext>
              </a:extLst>
            </p:cNvPr>
            <p:cNvSpPr/>
            <p:nvPr/>
          </p:nvSpPr>
          <p:spPr>
            <a:xfrm rot="2734294">
              <a:off x="5735454" y="2879483"/>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5722D6A4-19C8-4D29-8A65-AE92145680D7}"/>
                </a:ext>
              </a:extLst>
            </p:cNvPr>
            <p:cNvSpPr/>
            <p:nvPr/>
          </p:nvSpPr>
          <p:spPr>
            <a:xfrm rot="2734294">
              <a:off x="5719353" y="348203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980ACC3E-4AD3-41C7-857B-40C65E4F41FC}"/>
                </a:ext>
              </a:extLst>
            </p:cNvPr>
            <p:cNvSpPr/>
            <p:nvPr/>
          </p:nvSpPr>
          <p:spPr>
            <a:xfrm rot="2734294">
              <a:off x="6141039" y="3451390"/>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443BA1E6-5446-44A2-9832-00E31EDC11E1}"/>
                </a:ext>
              </a:extLst>
            </p:cNvPr>
            <p:cNvSpPr/>
            <p:nvPr/>
          </p:nvSpPr>
          <p:spPr>
            <a:xfrm rot="2734294">
              <a:off x="6772950" y="309441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EFBD8906-68A5-4FD8-AEE8-FE876BB7A2EE}"/>
                </a:ext>
              </a:extLst>
            </p:cNvPr>
            <p:cNvSpPr/>
            <p:nvPr/>
          </p:nvSpPr>
          <p:spPr>
            <a:xfrm rot="2734294">
              <a:off x="6066706" y="230965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74">
              <a:extLst>
                <a:ext uri="{FF2B5EF4-FFF2-40B4-BE49-F238E27FC236}">
                  <a16:creationId xmlns:a16="http://schemas.microsoft.com/office/drawing/2014/main" id="{6327320B-830E-40D2-B584-8B89417C6259}"/>
                </a:ext>
              </a:extLst>
            </p:cNvPr>
            <p:cNvSpPr/>
            <p:nvPr/>
          </p:nvSpPr>
          <p:spPr>
            <a:xfrm rot="2734294">
              <a:off x="6092155" y="283904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F4818AB8-658F-4058-876E-356F4D6EFE87}"/>
                </a:ext>
              </a:extLst>
            </p:cNvPr>
            <p:cNvSpPr/>
            <p:nvPr/>
          </p:nvSpPr>
          <p:spPr>
            <a:xfrm rot="2734294">
              <a:off x="5797529" y="3836154"/>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7187B8A2-64A7-4579-B096-EF2076EA37CF}"/>
                </a:ext>
              </a:extLst>
            </p:cNvPr>
            <p:cNvSpPr/>
            <p:nvPr/>
          </p:nvSpPr>
          <p:spPr>
            <a:xfrm rot="2734294">
              <a:off x="6320211" y="3772041"/>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ross 77">
              <a:extLst>
                <a:ext uri="{FF2B5EF4-FFF2-40B4-BE49-F238E27FC236}">
                  <a16:creationId xmlns:a16="http://schemas.microsoft.com/office/drawing/2014/main" id="{F3599F85-C6D0-4D4A-A76F-94E8FA435866}"/>
                </a:ext>
              </a:extLst>
            </p:cNvPr>
            <p:cNvSpPr/>
            <p:nvPr/>
          </p:nvSpPr>
          <p:spPr>
            <a:xfrm rot="2734294">
              <a:off x="6574116" y="3448989"/>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B2BE9F69-5209-4A87-8C3C-1733A5BF1F95}"/>
                </a:ext>
              </a:extLst>
            </p:cNvPr>
            <p:cNvSpPr/>
            <p:nvPr/>
          </p:nvSpPr>
          <p:spPr>
            <a:xfrm rot="2734294">
              <a:off x="6320154" y="3089058"/>
              <a:ext cx="303981" cy="30398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Freeform: Shape 85">
            <a:extLst>
              <a:ext uri="{FF2B5EF4-FFF2-40B4-BE49-F238E27FC236}">
                <a16:creationId xmlns:a16="http://schemas.microsoft.com/office/drawing/2014/main" id="{E3EADFD4-C6AC-479D-A869-6B2F50B53282}"/>
              </a:ext>
            </a:extLst>
          </p:cNvPr>
          <p:cNvSpPr/>
          <p:nvPr/>
        </p:nvSpPr>
        <p:spPr>
          <a:xfrm>
            <a:off x="6491859" y="1677325"/>
            <a:ext cx="2995060" cy="2634319"/>
          </a:xfrm>
          <a:custGeom>
            <a:avLst/>
            <a:gdLst>
              <a:gd name="connsiteX0" fmla="*/ 23241 w 2995060"/>
              <a:gd name="connsiteY0" fmla="*/ 1408775 h 2634319"/>
              <a:gd name="connsiteX1" fmla="*/ 86741 w 2995060"/>
              <a:gd name="connsiteY1" fmla="*/ 468975 h 2634319"/>
              <a:gd name="connsiteX2" fmla="*/ 899541 w 2995060"/>
              <a:gd name="connsiteY2" fmla="*/ 24475 h 2634319"/>
              <a:gd name="connsiteX3" fmla="*/ 1737741 w 2995060"/>
              <a:gd name="connsiteY3" fmla="*/ 87975 h 2634319"/>
              <a:gd name="connsiteX4" fmla="*/ 2614041 w 2995060"/>
              <a:gd name="connsiteY4" fmla="*/ 341975 h 2634319"/>
              <a:gd name="connsiteX5" fmla="*/ 2995041 w 2995060"/>
              <a:gd name="connsiteY5" fmla="*/ 1383375 h 2634319"/>
              <a:gd name="connsiteX6" fmla="*/ 2601341 w 2995060"/>
              <a:gd name="connsiteY6" fmla="*/ 2018375 h 2634319"/>
              <a:gd name="connsiteX7" fmla="*/ 2258441 w 2995060"/>
              <a:gd name="connsiteY7" fmla="*/ 2526375 h 2634319"/>
              <a:gd name="connsiteX8" fmla="*/ 1521841 w 2995060"/>
              <a:gd name="connsiteY8" fmla="*/ 2602575 h 2634319"/>
              <a:gd name="connsiteX9" fmla="*/ 721741 w 2995060"/>
              <a:gd name="connsiteY9" fmla="*/ 2577175 h 2634319"/>
              <a:gd name="connsiteX10" fmla="*/ 391541 w 2995060"/>
              <a:gd name="connsiteY10" fmla="*/ 1967575 h 2634319"/>
              <a:gd name="connsiteX11" fmla="*/ 86741 w 2995060"/>
              <a:gd name="connsiteY11" fmla="*/ 1611975 h 2634319"/>
              <a:gd name="connsiteX12" fmla="*/ 23241 w 2995060"/>
              <a:gd name="connsiteY12" fmla="*/ 1408775 h 263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5060" h="2634319">
                <a:moveTo>
                  <a:pt x="23241" y="1408775"/>
                </a:moveTo>
                <a:cubicBezTo>
                  <a:pt x="23241" y="1218275"/>
                  <a:pt x="-59309" y="699692"/>
                  <a:pt x="86741" y="468975"/>
                </a:cubicBezTo>
                <a:cubicBezTo>
                  <a:pt x="232791" y="238258"/>
                  <a:pt x="624374" y="87975"/>
                  <a:pt x="899541" y="24475"/>
                </a:cubicBezTo>
                <a:cubicBezTo>
                  <a:pt x="1174708" y="-39025"/>
                  <a:pt x="1451991" y="35058"/>
                  <a:pt x="1737741" y="87975"/>
                </a:cubicBezTo>
                <a:cubicBezTo>
                  <a:pt x="2023491" y="140892"/>
                  <a:pt x="2404491" y="126075"/>
                  <a:pt x="2614041" y="341975"/>
                </a:cubicBezTo>
                <a:cubicBezTo>
                  <a:pt x="2823591" y="557875"/>
                  <a:pt x="2997158" y="1103975"/>
                  <a:pt x="2995041" y="1383375"/>
                </a:cubicBezTo>
                <a:cubicBezTo>
                  <a:pt x="2992924" y="1662775"/>
                  <a:pt x="2724108" y="1827875"/>
                  <a:pt x="2601341" y="2018375"/>
                </a:cubicBezTo>
                <a:cubicBezTo>
                  <a:pt x="2478574" y="2208875"/>
                  <a:pt x="2438358" y="2429008"/>
                  <a:pt x="2258441" y="2526375"/>
                </a:cubicBezTo>
                <a:cubicBezTo>
                  <a:pt x="2078524" y="2623742"/>
                  <a:pt x="1777958" y="2594108"/>
                  <a:pt x="1521841" y="2602575"/>
                </a:cubicBezTo>
                <a:cubicBezTo>
                  <a:pt x="1265724" y="2611042"/>
                  <a:pt x="910124" y="2683008"/>
                  <a:pt x="721741" y="2577175"/>
                </a:cubicBezTo>
                <a:cubicBezTo>
                  <a:pt x="533358" y="2471342"/>
                  <a:pt x="497374" y="2128442"/>
                  <a:pt x="391541" y="1967575"/>
                </a:cubicBezTo>
                <a:cubicBezTo>
                  <a:pt x="285708" y="1806708"/>
                  <a:pt x="146008" y="1705108"/>
                  <a:pt x="86741" y="1611975"/>
                </a:cubicBezTo>
                <a:cubicBezTo>
                  <a:pt x="27474" y="1518842"/>
                  <a:pt x="23241" y="1599275"/>
                  <a:pt x="23241" y="1408775"/>
                </a:cubicBezTo>
                <a:close/>
              </a:path>
            </a:pathLst>
          </a:custGeom>
          <a:noFill/>
          <a:ln w="1905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ar-EG"/>
          </a:p>
        </p:txBody>
      </p:sp>
      <p:sp>
        <p:nvSpPr>
          <p:cNvPr id="87" name="Freeform: Shape 86">
            <a:extLst>
              <a:ext uri="{FF2B5EF4-FFF2-40B4-BE49-F238E27FC236}">
                <a16:creationId xmlns:a16="http://schemas.microsoft.com/office/drawing/2014/main" id="{6C0E58D3-95A4-41CA-9211-19E016E5CB8E}"/>
              </a:ext>
            </a:extLst>
          </p:cNvPr>
          <p:cNvSpPr/>
          <p:nvPr/>
        </p:nvSpPr>
        <p:spPr>
          <a:xfrm>
            <a:off x="2999417" y="3067656"/>
            <a:ext cx="2614061" cy="2589618"/>
          </a:xfrm>
          <a:custGeom>
            <a:avLst/>
            <a:gdLst>
              <a:gd name="connsiteX0" fmla="*/ 472832 w 2614061"/>
              <a:gd name="connsiteY0" fmla="*/ 478733 h 2589618"/>
              <a:gd name="connsiteX1" fmla="*/ 1078313 w 2614061"/>
              <a:gd name="connsiteY1" fmla="*/ 21533 h 2589618"/>
              <a:gd name="connsiteX2" fmla="*/ 1572583 w 2614061"/>
              <a:gd name="connsiteY2" fmla="*/ 108030 h 2589618"/>
              <a:gd name="connsiteX3" fmla="*/ 1795005 w 2614061"/>
              <a:gd name="connsiteY3" fmla="*/ 404593 h 2589618"/>
              <a:gd name="connsiteX4" fmla="*/ 2128637 w 2614061"/>
              <a:gd name="connsiteY4" fmla="*/ 577587 h 2589618"/>
              <a:gd name="connsiteX5" fmla="*/ 2412842 w 2614061"/>
              <a:gd name="connsiteY5" fmla="*/ 849436 h 2589618"/>
              <a:gd name="connsiteX6" fmla="*/ 2511697 w 2614061"/>
              <a:gd name="connsiteY6" fmla="*/ 1121285 h 2589618"/>
              <a:gd name="connsiteX7" fmla="*/ 2610551 w 2614061"/>
              <a:gd name="connsiteY7" fmla="*/ 1430203 h 2589618"/>
              <a:gd name="connsiteX8" fmla="*/ 2573480 w 2614061"/>
              <a:gd name="connsiteY8" fmla="*/ 1788549 h 2589618"/>
              <a:gd name="connsiteX9" fmla="*/ 2400486 w 2614061"/>
              <a:gd name="connsiteY9" fmla="*/ 2035685 h 2589618"/>
              <a:gd name="connsiteX10" fmla="*/ 2140994 w 2614061"/>
              <a:gd name="connsiteY10" fmla="*/ 2258106 h 2589618"/>
              <a:gd name="connsiteX11" fmla="*/ 1720864 w 2614061"/>
              <a:gd name="connsiteY11" fmla="*/ 2431101 h 2589618"/>
              <a:gd name="connsiteX12" fmla="*/ 1300734 w 2614061"/>
              <a:gd name="connsiteY12" fmla="*/ 2554668 h 2589618"/>
              <a:gd name="connsiteX13" fmla="*/ 905318 w 2614061"/>
              <a:gd name="connsiteY13" fmla="*/ 2579382 h 2589618"/>
              <a:gd name="connsiteX14" fmla="*/ 608756 w 2614061"/>
              <a:gd name="connsiteY14" fmla="*/ 2406387 h 2589618"/>
              <a:gd name="connsiteX15" fmla="*/ 398691 w 2614061"/>
              <a:gd name="connsiteY15" fmla="*/ 2134539 h 2589618"/>
              <a:gd name="connsiteX16" fmla="*/ 200983 w 2614061"/>
              <a:gd name="connsiteY16" fmla="*/ 1998614 h 2589618"/>
              <a:gd name="connsiteX17" fmla="*/ 40345 w 2614061"/>
              <a:gd name="connsiteY17" fmla="*/ 1664982 h 2589618"/>
              <a:gd name="connsiteX18" fmla="*/ 3275 w 2614061"/>
              <a:gd name="connsiteY18" fmla="*/ 1232495 h 2589618"/>
              <a:gd name="connsiteX19" fmla="*/ 102129 w 2614061"/>
              <a:gd name="connsiteY19" fmla="*/ 948290 h 2589618"/>
              <a:gd name="connsiteX20" fmla="*/ 287480 w 2614061"/>
              <a:gd name="connsiteY20" fmla="*/ 688798 h 2589618"/>
              <a:gd name="connsiteX21" fmla="*/ 398691 w 2614061"/>
              <a:gd name="connsiteY21" fmla="*/ 577587 h 2589618"/>
              <a:gd name="connsiteX22" fmla="*/ 472832 w 2614061"/>
              <a:gd name="connsiteY22" fmla="*/ 478733 h 2589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061" h="2589618">
                <a:moveTo>
                  <a:pt x="472832" y="478733"/>
                </a:moveTo>
                <a:cubicBezTo>
                  <a:pt x="586102" y="386057"/>
                  <a:pt x="895021" y="83317"/>
                  <a:pt x="1078313" y="21533"/>
                </a:cubicBezTo>
                <a:cubicBezTo>
                  <a:pt x="1261605" y="-40251"/>
                  <a:pt x="1453134" y="44187"/>
                  <a:pt x="1572583" y="108030"/>
                </a:cubicBezTo>
                <a:cubicBezTo>
                  <a:pt x="1692032" y="171873"/>
                  <a:pt x="1702329" y="326334"/>
                  <a:pt x="1795005" y="404593"/>
                </a:cubicBezTo>
                <a:cubicBezTo>
                  <a:pt x="1887681" y="482852"/>
                  <a:pt x="2025664" y="503447"/>
                  <a:pt x="2128637" y="577587"/>
                </a:cubicBezTo>
                <a:cubicBezTo>
                  <a:pt x="2231610" y="651727"/>
                  <a:pt x="2348999" y="758820"/>
                  <a:pt x="2412842" y="849436"/>
                </a:cubicBezTo>
                <a:cubicBezTo>
                  <a:pt x="2476685" y="940052"/>
                  <a:pt x="2478746" y="1024491"/>
                  <a:pt x="2511697" y="1121285"/>
                </a:cubicBezTo>
                <a:cubicBezTo>
                  <a:pt x="2544648" y="1218079"/>
                  <a:pt x="2600254" y="1318992"/>
                  <a:pt x="2610551" y="1430203"/>
                </a:cubicBezTo>
                <a:cubicBezTo>
                  <a:pt x="2620848" y="1541414"/>
                  <a:pt x="2608491" y="1687635"/>
                  <a:pt x="2573480" y="1788549"/>
                </a:cubicBezTo>
                <a:cubicBezTo>
                  <a:pt x="2538469" y="1889463"/>
                  <a:pt x="2472567" y="1957426"/>
                  <a:pt x="2400486" y="2035685"/>
                </a:cubicBezTo>
                <a:cubicBezTo>
                  <a:pt x="2328405" y="2113945"/>
                  <a:pt x="2254264" y="2192203"/>
                  <a:pt x="2140994" y="2258106"/>
                </a:cubicBezTo>
                <a:cubicBezTo>
                  <a:pt x="2027724" y="2324009"/>
                  <a:pt x="1860907" y="2381674"/>
                  <a:pt x="1720864" y="2431101"/>
                </a:cubicBezTo>
                <a:cubicBezTo>
                  <a:pt x="1580821" y="2480528"/>
                  <a:pt x="1436658" y="2529955"/>
                  <a:pt x="1300734" y="2554668"/>
                </a:cubicBezTo>
                <a:cubicBezTo>
                  <a:pt x="1164810" y="2579381"/>
                  <a:pt x="1020648" y="2604095"/>
                  <a:pt x="905318" y="2579382"/>
                </a:cubicBezTo>
                <a:cubicBezTo>
                  <a:pt x="789988" y="2554669"/>
                  <a:pt x="693194" y="2480527"/>
                  <a:pt x="608756" y="2406387"/>
                </a:cubicBezTo>
                <a:cubicBezTo>
                  <a:pt x="524318" y="2332247"/>
                  <a:pt x="466653" y="2202501"/>
                  <a:pt x="398691" y="2134539"/>
                </a:cubicBezTo>
                <a:cubicBezTo>
                  <a:pt x="330729" y="2066577"/>
                  <a:pt x="260707" y="2076873"/>
                  <a:pt x="200983" y="1998614"/>
                </a:cubicBezTo>
                <a:cubicBezTo>
                  <a:pt x="141259" y="1920355"/>
                  <a:pt x="73296" y="1792669"/>
                  <a:pt x="40345" y="1664982"/>
                </a:cubicBezTo>
                <a:cubicBezTo>
                  <a:pt x="7394" y="1537296"/>
                  <a:pt x="-7022" y="1351944"/>
                  <a:pt x="3275" y="1232495"/>
                </a:cubicBezTo>
                <a:cubicBezTo>
                  <a:pt x="13572" y="1113046"/>
                  <a:pt x="54762" y="1038906"/>
                  <a:pt x="102129" y="948290"/>
                </a:cubicBezTo>
                <a:cubicBezTo>
                  <a:pt x="149496" y="857674"/>
                  <a:pt x="238053" y="750582"/>
                  <a:pt x="287480" y="688798"/>
                </a:cubicBezTo>
                <a:cubicBezTo>
                  <a:pt x="336907" y="627014"/>
                  <a:pt x="373977" y="608479"/>
                  <a:pt x="398691" y="577587"/>
                </a:cubicBezTo>
                <a:cubicBezTo>
                  <a:pt x="423405" y="546695"/>
                  <a:pt x="359562" y="571409"/>
                  <a:pt x="472832" y="478733"/>
                </a:cubicBezTo>
                <a:close/>
              </a:path>
            </a:pathLst>
          </a:custGeom>
          <a:noFill/>
          <a:ln w="19050">
            <a:solidFill>
              <a:srgbClr val="8497B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cxnSp>
        <p:nvCxnSpPr>
          <p:cNvPr id="80" name="Straight Connector 79">
            <a:extLst>
              <a:ext uri="{FF2B5EF4-FFF2-40B4-BE49-F238E27FC236}">
                <a16:creationId xmlns:a16="http://schemas.microsoft.com/office/drawing/2014/main" id="{93E7484C-BF1C-4E46-B897-B5C328684844}"/>
              </a:ext>
            </a:extLst>
          </p:cNvPr>
          <p:cNvCxnSpPr>
            <a:cxnSpLocks/>
          </p:cNvCxnSpPr>
          <p:nvPr/>
        </p:nvCxnSpPr>
        <p:spPr>
          <a:xfrm>
            <a:off x="4284160" y="1587099"/>
            <a:ext cx="3320602" cy="4176994"/>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Cross 81">
            <a:extLst>
              <a:ext uri="{FF2B5EF4-FFF2-40B4-BE49-F238E27FC236}">
                <a16:creationId xmlns:a16="http://schemas.microsoft.com/office/drawing/2014/main" id="{A74C0694-B62F-4536-AC36-7CD00D2CD3B0}"/>
              </a:ext>
            </a:extLst>
          </p:cNvPr>
          <p:cNvSpPr/>
          <p:nvPr/>
        </p:nvSpPr>
        <p:spPr>
          <a:xfrm rot="2734294">
            <a:off x="5213202" y="1952573"/>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3E2FCD5-52BA-44D3-BD9A-F6CCD0021105}"/>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84" name="TextBox 83">
                <a:extLst>
                  <a:ext uri="{FF2B5EF4-FFF2-40B4-BE49-F238E27FC236}">
                    <a16:creationId xmlns:a16="http://schemas.microsoft.com/office/drawing/2014/main" id="{C3E2FCD5-52BA-44D3-BD9A-F6CCD0021105}"/>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FD61CC6B-A95D-4584-8D88-5A008BA35B7A}"/>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88" name="TextBox 87">
                <a:extLst>
                  <a:ext uri="{FF2B5EF4-FFF2-40B4-BE49-F238E27FC236}">
                    <a16:creationId xmlns:a16="http://schemas.microsoft.com/office/drawing/2014/main" id="{FD61CC6B-A95D-4584-8D88-5A008BA35B7A}"/>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5698677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Supervised Learning</a:t>
            </a:r>
          </a:p>
        </p:txBody>
      </p:sp>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a:extLst>
              <a:ext uri="{FF2B5EF4-FFF2-40B4-BE49-F238E27FC236}">
                <a16:creationId xmlns:a16="http://schemas.microsoft.com/office/drawing/2014/main" id="{2F0401AA-3391-44A7-B56B-49FD987AA413}"/>
              </a:ext>
            </a:extLst>
          </p:cNvPr>
          <p:cNvSpPr/>
          <p:nvPr/>
        </p:nvSpPr>
        <p:spPr>
          <a:xfrm rot="2734294">
            <a:off x="6828583" y="2248649"/>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a:extLst>
              <a:ext uri="{FF2B5EF4-FFF2-40B4-BE49-F238E27FC236}">
                <a16:creationId xmlns:a16="http://schemas.microsoft.com/office/drawing/2014/main" id="{DE19DD8C-13E9-4F07-87E6-61EFFAC9B14D}"/>
              </a:ext>
            </a:extLst>
          </p:cNvPr>
          <p:cNvSpPr/>
          <p:nvPr/>
        </p:nvSpPr>
        <p:spPr>
          <a:xfrm rot="2734294">
            <a:off x="6973722" y="2803037"/>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40">
            <a:extLst>
              <a:ext uri="{FF2B5EF4-FFF2-40B4-BE49-F238E27FC236}">
                <a16:creationId xmlns:a16="http://schemas.microsoft.com/office/drawing/2014/main" id="{31991EB5-AB8E-4D00-930A-BD477756682B}"/>
              </a:ext>
            </a:extLst>
          </p:cNvPr>
          <p:cNvSpPr/>
          <p:nvPr/>
        </p:nvSpPr>
        <p:spPr>
          <a:xfrm rot="2734294">
            <a:off x="6643981" y="2670375"/>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ross 41">
            <a:extLst>
              <a:ext uri="{FF2B5EF4-FFF2-40B4-BE49-F238E27FC236}">
                <a16:creationId xmlns:a16="http://schemas.microsoft.com/office/drawing/2014/main" id="{ADFBA470-9D71-4291-9F1B-6352770B2F4C}"/>
              </a:ext>
            </a:extLst>
          </p:cNvPr>
          <p:cNvSpPr/>
          <p:nvPr/>
        </p:nvSpPr>
        <p:spPr>
          <a:xfrm rot="2734294">
            <a:off x="8180682" y="2221258"/>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ross 42">
            <a:extLst>
              <a:ext uri="{FF2B5EF4-FFF2-40B4-BE49-F238E27FC236}">
                <a16:creationId xmlns:a16="http://schemas.microsoft.com/office/drawing/2014/main" id="{B0E3932C-48B5-40DD-8F6A-FA210DAD87A9}"/>
              </a:ext>
            </a:extLst>
          </p:cNvPr>
          <p:cNvSpPr/>
          <p:nvPr/>
        </p:nvSpPr>
        <p:spPr>
          <a:xfrm rot="2734294">
            <a:off x="7303260" y="1911288"/>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a:extLst>
              <a:ext uri="{FF2B5EF4-FFF2-40B4-BE49-F238E27FC236}">
                <a16:creationId xmlns:a16="http://schemas.microsoft.com/office/drawing/2014/main" id="{BCAE513E-D62E-4788-AB2E-1C5831A10545}"/>
              </a:ext>
            </a:extLst>
          </p:cNvPr>
          <p:cNvSpPr/>
          <p:nvPr/>
        </p:nvSpPr>
        <p:spPr>
          <a:xfrm rot="2734294">
            <a:off x="7202511" y="2310998"/>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a:extLst>
              <a:ext uri="{FF2B5EF4-FFF2-40B4-BE49-F238E27FC236}">
                <a16:creationId xmlns:a16="http://schemas.microsoft.com/office/drawing/2014/main" id="{BECD0BB6-44D6-4DFA-BD64-FE9E33B4BF38}"/>
              </a:ext>
            </a:extLst>
          </p:cNvPr>
          <p:cNvSpPr/>
          <p:nvPr/>
        </p:nvSpPr>
        <p:spPr>
          <a:xfrm rot="2734294">
            <a:off x="7271226" y="2938748"/>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a:extLst>
              <a:ext uri="{FF2B5EF4-FFF2-40B4-BE49-F238E27FC236}">
                <a16:creationId xmlns:a16="http://schemas.microsoft.com/office/drawing/2014/main" id="{C186202E-59DE-4DA2-887E-420370DFFB75}"/>
              </a:ext>
            </a:extLst>
          </p:cNvPr>
          <p:cNvSpPr/>
          <p:nvPr/>
        </p:nvSpPr>
        <p:spPr>
          <a:xfrm rot="2734294">
            <a:off x="7708095" y="2941631"/>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ross 67">
            <a:extLst>
              <a:ext uri="{FF2B5EF4-FFF2-40B4-BE49-F238E27FC236}">
                <a16:creationId xmlns:a16="http://schemas.microsoft.com/office/drawing/2014/main" id="{46C6B755-4087-402F-9EA1-2246D7C2FEAC}"/>
              </a:ext>
            </a:extLst>
          </p:cNvPr>
          <p:cNvSpPr/>
          <p:nvPr/>
        </p:nvSpPr>
        <p:spPr>
          <a:xfrm rot="2734294">
            <a:off x="8407797" y="2567890"/>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ross 68">
            <a:extLst>
              <a:ext uri="{FF2B5EF4-FFF2-40B4-BE49-F238E27FC236}">
                <a16:creationId xmlns:a16="http://schemas.microsoft.com/office/drawing/2014/main" id="{4D7802B4-195C-4C6D-A228-94200A1202BE}"/>
              </a:ext>
            </a:extLst>
          </p:cNvPr>
          <p:cNvSpPr/>
          <p:nvPr/>
        </p:nvSpPr>
        <p:spPr>
          <a:xfrm rot="2734294">
            <a:off x="7591216" y="2201003"/>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ross 69">
            <a:extLst>
              <a:ext uri="{FF2B5EF4-FFF2-40B4-BE49-F238E27FC236}">
                <a16:creationId xmlns:a16="http://schemas.microsoft.com/office/drawing/2014/main" id="{ACEEE18B-3689-443D-926A-D666886DB3BD}"/>
              </a:ext>
            </a:extLst>
          </p:cNvPr>
          <p:cNvSpPr/>
          <p:nvPr/>
        </p:nvSpPr>
        <p:spPr>
          <a:xfrm rot="2734294">
            <a:off x="7485108" y="2595444"/>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ross 70">
            <a:extLst>
              <a:ext uri="{FF2B5EF4-FFF2-40B4-BE49-F238E27FC236}">
                <a16:creationId xmlns:a16="http://schemas.microsoft.com/office/drawing/2014/main" id="{5722D6A4-19C8-4D29-8A65-AE92145680D7}"/>
              </a:ext>
            </a:extLst>
          </p:cNvPr>
          <p:cNvSpPr/>
          <p:nvPr/>
        </p:nvSpPr>
        <p:spPr>
          <a:xfrm rot="2734294">
            <a:off x="7465954" y="3312258"/>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ross 71">
            <a:extLst>
              <a:ext uri="{FF2B5EF4-FFF2-40B4-BE49-F238E27FC236}">
                <a16:creationId xmlns:a16="http://schemas.microsoft.com/office/drawing/2014/main" id="{980ACC3E-4AD3-41C7-857B-40C65E4F41FC}"/>
              </a:ext>
            </a:extLst>
          </p:cNvPr>
          <p:cNvSpPr/>
          <p:nvPr/>
        </p:nvSpPr>
        <p:spPr>
          <a:xfrm rot="2734294">
            <a:off x="7967601" y="3275798"/>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ross 72">
            <a:extLst>
              <a:ext uri="{FF2B5EF4-FFF2-40B4-BE49-F238E27FC236}">
                <a16:creationId xmlns:a16="http://schemas.microsoft.com/office/drawing/2014/main" id="{443BA1E6-5446-44A2-9832-00E31EDC11E1}"/>
              </a:ext>
            </a:extLst>
          </p:cNvPr>
          <p:cNvSpPr/>
          <p:nvPr/>
        </p:nvSpPr>
        <p:spPr>
          <a:xfrm rot="2734294">
            <a:off x="8719338" y="2851137"/>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ross 73">
            <a:extLst>
              <a:ext uri="{FF2B5EF4-FFF2-40B4-BE49-F238E27FC236}">
                <a16:creationId xmlns:a16="http://schemas.microsoft.com/office/drawing/2014/main" id="{EFBD8906-68A5-4FD8-AEE8-FE876BB7A2EE}"/>
              </a:ext>
            </a:extLst>
          </p:cNvPr>
          <p:cNvSpPr/>
          <p:nvPr/>
        </p:nvSpPr>
        <p:spPr>
          <a:xfrm rot="2734294">
            <a:off x="7879173" y="1917559"/>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ross 74">
            <a:extLst>
              <a:ext uri="{FF2B5EF4-FFF2-40B4-BE49-F238E27FC236}">
                <a16:creationId xmlns:a16="http://schemas.microsoft.com/office/drawing/2014/main" id="{6327320B-830E-40D2-B584-8B89417C6259}"/>
              </a:ext>
            </a:extLst>
          </p:cNvPr>
          <p:cNvSpPr/>
          <p:nvPr/>
        </p:nvSpPr>
        <p:spPr>
          <a:xfrm rot="2734294">
            <a:off x="7909448" y="2547342"/>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a:extLst>
              <a:ext uri="{FF2B5EF4-FFF2-40B4-BE49-F238E27FC236}">
                <a16:creationId xmlns:a16="http://schemas.microsoft.com/office/drawing/2014/main" id="{F4818AB8-658F-4058-876E-356F4D6EFE87}"/>
              </a:ext>
            </a:extLst>
          </p:cNvPr>
          <p:cNvSpPr/>
          <p:nvPr/>
        </p:nvSpPr>
        <p:spPr>
          <a:xfrm rot="2734294">
            <a:off x="7558954" y="3733522"/>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a:extLst>
              <a:ext uri="{FF2B5EF4-FFF2-40B4-BE49-F238E27FC236}">
                <a16:creationId xmlns:a16="http://schemas.microsoft.com/office/drawing/2014/main" id="{7187B8A2-64A7-4579-B096-EF2076EA37CF}"/>
              </a:ext>
            </a:extLst>
          </p:cNvPr>
          <p:cNvSpPr/>
          <p:nvPr/>
        </p:nvSpPr>
        <p:spPr>
          <a:xfrm rot="2734294">
            <a:off x="8180749" y="3657252"/>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ross 77">
            <a:extLst>
              <a:ext uri="{FF2B5EF4-FFF2-40B4-BE49-F238E27FC236}">
                <a16:creationId xmlns:a16="http://schemas.microsoft.com/office/drawing/2014/main" id="{F3599F85-C6D0-4D4A-A76F-94E8FA435866}"/>
              </a:ext>
            </a:extLst>
          </p:cNvPr>
          <p:cNvSpPr/>
          <p:nvPr/>
        </p:nvSpPr>
        <p:spPr>
          <a:xfrm rot="2734294">
            <a:off x="8482800" y="3272942"/>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ross 78">
            <a:extLst>
              <a:ext uri="{FF2B5EF4-FFF2-40B4-BE49-F238E27FC236}">
                <a16:creationId xmlns:a16="http://schemas.microsoft.com/office/drawing/2014/main" id="{B2BE9F69-5209-4A87-8C3C-1733A5BF1F95}"/>
              </a:ext>
            </a:extLst>
          </p:cNvPr>
          <p:cNvSpPr/>
          <p:nvPr/>
        </p:nvSpPr>
        <p:spPr>
          <a:xfrm rot="2734294">
            <a:off x="8180681" y="2844760"/>
            <a:ext cx="361623" cy="36162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F6FDF8B-9DE2-470B-8B4A-22E03396C6CC}"/>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83" name="TextBox 82">
                <a:extLst>
                  <a:ext uri="{FF2B5EF4-FFF2-40B4-BE49-F238E27FC236}">
                    <a16:creationId xmlns:a16="http://schemas.microsoft.com/office/drawing/2014/main" id="{DF6FDF8B-9DE2-470B-8B4A-22E03396C6CC}"/>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99733B1A-DC14-4639-B3AD-0BC64C91020E}"/>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84" name="TextBox 83">
                <a:extLst>
                  <a:ext uri="{FF2B5EF4-FFF2-40B4-BE49-F238E27FC236}">
                    <a16:creationId xmlns:a16="http://schemas.microsoft.com/office/drawing/2014/main" id="{99733B1A-DC14-4639-B3AD-0BC64C91020E}"/>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730809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759"/>
          <a:stretch/>
        </p:blipFill>
        <p:spPr>
          <a:xfrm>
            <a:off x="685800" y="583380"/>
            <a:ext cx="858724" cy="196677"/>
          </a:xfrm>
          <a:prstGeom prst="rect">
            <a:avLst/>
          </a:prstGeom>
        </p:spPr>
      </p:pic>
      <p:sp>
        <p:nvSpPr>
          <p:cNvPr id="8" name="AutoShape 8"/>
          <p:cNvSpPr/>
          <p:nvPr/>
        </p:nvSpPr>
        <p:spPr>
          <a:xfrm>
            <a:off x="685800" y="1209687"/>
            <a:ext cx="10820400" cy="18000"/>
          </a:xfrm>
          <a:prstGeom prst="rect">
            <a:avLst/>
          </a:prstGeom>
          <a:solidFill>
            <a:schemeClr val="bg1">
              <a:lumMod val="65000"/>
            </a:schemeClr>
          </a:solidFill>
        </p:spPr>
      </p:sp>
      <p:sp>
        <p:nvSpPr>
          <p:cNvPr id="17" name="TextBox 16">
            <a:extLst>
              <a:ext uri="{FF2B5EF4-FFF2-40B4-BE49-F238E27FC236}">
                <a16:creationId xmlns:a16="http://schemas.microsoft.com/office/drawing/2014/main" id="{0509F206-CD10-4B05-90CB-3D305FCA2F3E}"/>
              </a:ext>
            </a:extLst>
          </p:cNvPr>
          <p:cNvSpPr txBox="1"/>
          <p:nvPr/>
        </p:nvSpPr>
        <p:spPr>
          <a:xfrm>
            <a:off x="1115162" y="49708"/>
            <a:ext cx="10129981" cy="1067343"/>
          </a:xfrm>
          <a:prstGeom prst="rect">
            <a:avLst/>
          </a:prstGeom>
          <a:noFill/>
        </p:spPr>
        <p:txBody>
          <a:bodyPr wrap="square">
            <a:spAutoFit/>
          </a:bodyPr>
          <a:lstStyle/>
          <a:p>
            <a:pPr marL="0" lvl="1" algn="ctr">
              <a:lnSpc>
                <a:spcPts val="8071"/>
              </a:lnSpc>
            </a:pPr>
            <a:r>
              <a:rPr lang="en-US" sz="5400" b="1" i="1" spc="-485" dirty="0">
                <a:solidFill>
                  <a:schemeClr val="bg1"/>
                </a:solidFill>
                <a:latin typeface="Georgia" panose="02040502050405020303" pitchFamily="18" charset="0"/>
              </a:rPr>
              <a:t>Unsupervised Learning</a:t>
            </a:r>
          </a:p>
        </p:txBody>
      </p:sp>
      <p:cxnSp>
        <p:nvCxnSpPr>
          <p:cNvPr id="32" name="Straight Arrow Connector 31">
            <a:extLst>
              <a:ext uri="{FF2B5EF4-FFF2-40B4-BE49-F238E27FC236}">
                <a16:creationId xmlns:a16="http://schemas.microsoft.com/office/drawing/2014/main" id="{2E8DAC83-5394-442A-9B35-FD462461C891}"/>
              </a:ext>
            </a:extLst>
          </p:cNvPr>
          <p:cNvCxnSpPr>
            <a:cxnSpLocks/>
          </p:cNvCxnSpPr>
          <p:nvPr/>
        </p:nvCxnSpPr>
        <p:spPr>
          <a:xfrm flipH="1" flipV="1">
            <a:off x="2622820" y="1770206"/>
            <a:ext cx="17110" cy="428908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FF609BA-5DC6-4545-8041-1F3207CAC596}"/>
              </a:ext>
            </a:extLst>
          </p:cNvPr>
          <p:cNvCxnSpPr>
            <a:cxnSpLocks/>
          </p:cNvCxnSpPr>
          <p:nvPr/>
        </p:nvCxnSpPr>
        <p:spPr>
          <a:xfrm>
            <a:off x="2384414" y="5764093"/>
            <a:ext cx="7423171"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C831CAA-0FBE-4088-BE67-14EB3D511538}"/>
              </a:ext>
            </a:extLst>
          </p:cNvPr>
          <p:cNvSpPr/>
          <p:nvPr/>
        </p:nvSpPr>
        <p:spPr>
          <a:xfrm>
            <a:off x="4333172" y="453102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3F5DB36-B9F6-41CB-AEC1-EBC6217C549F}"/>
              </a:ext>
            </a:extLst>
          </p:cNvPr>
          <p:cNvSpPr/>
          <p:nvPr/>
        </p:nvSpPr>
        <p:spPr>
          <a:xfrm>
            <a:off x="3989916" y="518384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60939-CF16-4A65-9C78-EB1EDE0D2345}"/>
              </a:ext>
            </a:extLst>
          </p:cNvPr>
          <p:cNvSpPr/>
          <p:nvPr/>
        </p:nvSpPr>
        <p:spPr>
          <a:xfrm>
            <a:off x="3527899" y="490820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9EA7F9-0F61-47DB-9C4B-415DB130DD99}"/>
              </a:ext>
            </a:extLst>
          </p:cNvPr>
          <p:cNvSpPr/>
          <p:nvPr/>
        </p:nvSpPr>
        <p:spPr>
          <a:xfrm>
            <a:off x="4730752" y="498244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9FE039A-89BF-4AD8-AFD8-C53A70BFD964}"/>
              </a:ext>
            </a:extLst>
          </p:cNvPr>
          <p:cNvSpPr/>
          <p:nvPr/>
        </p:nvSpPr>
        <p:spPr>
          <a:xfrm>
            <a:off x="3647713" y="420462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450CAA-B8DC-4DF7-90B9-7EC34250712F}"/>
              </a:ext>
            </a:extLst>
          </p:cNvPr>
          <p:cNvSpPr/>
          <p:nvPr/>
        </p:nvSpPr>
        <p:spPr>
          <a:xfrm>
            <a:off x="4226409" y="412511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53B475E-6EBD-4CA3-A9D3-7F53AEC4BABA}"/>
              </a:ext>
            </a:extLst>
          </p:cNvPr>
          <p:cNvSpPr/>
          <p:nvPr/>
        </p:nvSpPr>
        <p:spPr>
          <a:xfrm>
            <a:off x="3883153" y="47779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96A7F60-49DA-4BA7-9121-1BC27C6BD64D}"/>
              </a:ext>
            </a:extLst>
          </p:cNvPr>
          <p:cNvSpPr/>
          <p:nvPr/>
        </p:nvSpPr>
        <p:spPr>
          <a:xfrm>
            <a:off x="3421136" y="450230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14B3832-A6E1-4286-B8BB-232FF5C1548C}"/>
              </a:ext>
            </a:extLst>
          </p:cNvPr>
          <p:cNvSpPr/>
          <p:nvPr/>
        </p:nvSpPr>
        <p:spPr>
          <a:xfrm>
            <a:off x="4623990" y="45765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AD8D4E9-B2B3-4770-B4DB-E73DFADF642C}"/>
              </a:ext>
            </a:extLst>
          </p:cNvPr>
          <p:cNvSpPr/>
          <p:nvPr/>
        </p:nvSpPr>
        <p:spPr>
          <a:xfrm>
            <a:off x="3540951" y="379872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CDB726F-0259-4104-9EFA-07D636E623C2}"/>
              </a:ext>
            </a:extLst>
          </p:cNvPr>
          <p:cNvSpPr/>
          <p:nvPr/>
        </p:nvSpPr>
        <p:spPr>
          <a:xfrm>
            <a:off x="4690019" y="41954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522D8B0-7643-42D2-B849-9E6969AFE9E6}"/>
              </a:ext>
            </a:extLst>
          </p:cNvPr>
          <p:cNvSpPr/>
          <p:nvPr/>
        </p:nvSpPr>
        <p:spPr>
          <a:xfrm>
            <a:off x="4366954" y="49952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35601C-D8A1-429C-9766-0D6D64D5E595}"/>
              </a:ext>
            </a:extLst>
          </p:cNvPr>
          <p:cNvSpPr/>
          <p:nvPr/>
        </p:nvSpPr>
        <p:spPr>
          <a:xfrm>
            <a:off x="3997957" y="446577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4FE399E-60A3-4463-B8A1-CF820C7EB9CC}"/>
              </a:ext>
            </a:extLst>
          </p:cNvPr>
          <p:cNvSpPr/>
          <p:nvPr/>
        </p:nvSpPr>
        <p:spPr>
          <a:xfrm>
            <a:off x="5200811" y="454001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799B6FB-EE3C-44A2-B053-92EC44357347}"/>
              </a:ext>
            </a:extLst>
          </p:cNvPr>
          <p:cNvSpPr/>
          <p:nvPr/>
        </p:nvSpPr>
        <p:spPr>
          <a:xfrm>
            <a:off x="4117772" y="37621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933E41C-34B1-4983-8C97-B22BDED38FA5}"/>
              </a:ext>
            </a:extLst>
          </p:cNvPr>
          <p:cNvSpPr/>
          <p:nvPr/>
        </p:nvSpPr>
        <p:spPr>
          <a:xfrm>
            <a:off x="4720795" y="364233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C6C5964-A458-4DF3-8BAA-54B64A9ED683}"/>
              </a:ext>
            </a:extLst>
          </p:cNvPr>
          <p:cNvSpPr/>
          <p:nvPr/>
        </p:nvSpPr>
        <p:spPr>
          <a:xfrm>
            <a:off x="3266465" y="415051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16B23D0-97EF-457B-8C65-F0E4E2B56D37}"/>
              </a:ext>
            </a:extLst>
          </p:cNvPr>
          <p:cNvSpPr/>
          <p:nvPr/>
        </p:nvSpPr>
        <p:spPr>
          <a:xfrm>
            <a:off x="3915523" y="401951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54C2140-10D1-4721-AB5B-6E2758F96061}"/>
              </a:ext>
            </a:extLst>
          </p:cNvPr>
          <p:cNvSpPr/>
          <p:nvPr/>
        </p:nvSpPr>
        <p:spPr>
          <a:xfrm>
            <a:off x="5118376" y="40937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2D7DAF4-37C4-4579-B747-9FE596C5D7DC}"/>
              </a:ext>
            </a:extLst>
          </p:cNvPr>
          <p:cNvSpPr/>
          <p:nvPr/>
        </p:nvSpPr>
        <p:spPr>
          <a:xfrm>
            <a:off x="4035337" y="3315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553C703-8FD8-456E-8400-F459B70B7B53}"/>
              </a:ext>
            </a:extLst>
          </p:cNvPr>
          <p:cNvSpPr/>
          <p:nvPr/>
        </p:nvSpPr>
        <p:spPr>
          <a:xfrm>
            <a:off x="7982063" y="330795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97E80A9-7B6A-458F-9A2E-667406C47F67}"/>
              </a:ext>
            </a:extLst>
          </p:cNvPr>
          <p:cNvSpPr/>
          <p:nvPr/>
        </p:nvSpPr>
        <p:spPr>
          <a:xfrm>
            <a:off x="7498995" y="263084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C9DDC75-A644-456A-B3B5-943224C6C57C}"/>
              </a:ext>
            </a:extLst>
          </p:cNvPr>
          <p:cNvSpPr/>
          <p:nvPr/>
        </p:nvSpPr>
        <p:spPr>
          <a:xfrm>
            <a:off x="7599366" y="3762191"/>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328FBFB6-B7C4-4536-81B6-15E0577E1BDA}"/>
              </a:ext>
            </a:extLst>
          </p:cNvPr>
          <p:cNvSpPr/>
          <p:nvPr/>
        </p:nvSpPr>
        <p:spPr>
          <a:xfrm>
            <a:off x="8504209" y="331126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36F520D-AD0D-4382-9EDE-41059228FC85}"/>
              </a:ext>
            </a:extLst>
          </p:cNvPr>
          <p:cNvSpPr/>
          <p:nvPr/>
        </p:nvSpPr>
        <p:spPr>
          <a:xfrm>
            <a:off x="7015993" y="282786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B5E3285-20D2-4CD8-8ECD-31B298CE3C91}"/>
              </a:ext>
            </a:extLst>
          </p:cNvPr>
          <p:cNvSpPr/>
          <p:nvPr/>
        </p:nvSpPr>
        <p:spPr>
          <a:xfrm>
            <a:off x="7909122" y="195829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026E2E0C-A1BC-4A62-B4AE-FD0614D3315A}"/>
              </a:ext>
            </a:extLst>
          </p:cNvPr>
          <p:cNvSpPr/>
          <p:nvPr/>
        </p:nvSpPr>
        <p:spPr>
          <a:xfrm>
            <a:off x="7737185" y="300883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19173D9-24EC-4211-BC82-18F7E5F12A4F}"/>
              </a:ext>
            </a:extLst>
          </p:cNvPr>
          <p:cNvSpPr/>
          <p:nvPr/>
        </p:nvSpPr>
        <p:spPr>
          <a:xfrm>
            <a:off x="7495394" y="335112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091AD1F-C944-43AA-8A86-B828074D7077}"/>
              </a:ext>
            </a:extLst>
          </p:cNvPr>
          <p:cNvSpPr/>
          <p:nvPr/>
        </p:nvSpPr>
        <p:spPr>
          <a:xfrm>
            <a:off x="8216966" y="2895845"/>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A5944490-3817-490D-8DFF-E1B3196826EE}"/>
              </a:ext>
            </a:extLst>
          </p:cNvPr>
          <p:cNvSpPr/>
          <p:nvPr/>
        </p:nvSpPr>
        <p:spPr>
          <a:xfrm>
            <a:off x="6852793" y="2303936"/>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1C79E3C-B8CD-4166-8772-F00F9D159E66}"/>
              </a:ext>
            </a:extLst>
          </p:cNvPr>
          <p:cNvSpPr/>
          <p:nvPr/>
        </p:nvSpPr>
        <p:spPr>
          <a:xfrm>
            <a:off x="7940399" y="258535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DD71B66-4600-4BFB-BF7B-4D7F5286687E}"/>
              </a:ext>
            </a:extLst>
          </p:cNvPr>
          <p:cNvSpPr/>
          <p:nvPr/>
        </p:nvSpPr>
        <p:spPr>
          <a:xfrm>
            <a:off x="8198867" y="369436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B96252D-C3A7-42DE-B03B-B69A5CA37267}"/>
              </a:ext>
            </a:extLst>
          </p:cNvPr>
          <p:cNvSpPr/>
          <p:nvPr/>
        </p:nvSpPr>
        <p:spPr>
          <a:xfrm>
            <a:off x="7313527" y="296568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117AB487-EE4F-443E-9030-5E1A3D294F5A}"/>
              </a:ext>
            </a:extLst>
          </p:cNvPr>
          <p:cNvSpPr/>
          <p:nvPr/>
        </p:nvSpPr>
        <p:spPr>
          <a:xfrm>
            <a:off x="8754959" y="2903592"/>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3ED69F3F-B66B-4C6E-952D-5AF31177FFFA}"/>
              </a:ext>
            </a:extLst>
          </p:cNvPr>
          <p:cNvSpPr/>
          <p:nvPr/>
        </p:nvSpPr>
        <p:spPr>
          <a:xfrm>
            <a:off x="7614755" y="225314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226C6D8-582F-4265-A266-9BA4AD7C7070}"/>
              </a:ext>
            </a:extLst>
          </p:cNvPr>
          <p:cNvSpPr/>
          <p:nvPr/>
        </p:nvSpPr>
        <p:spPr>
          <a:xfrm>
            <a:off x="8207163" y="2261613"/>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4C1DE5A0-1080-4C23-A6EA-99CFCF6CE276}"/>
              </a:ext>
            </a:extLst>
          </p:cNvPr>
          <p:cNvSpPr/>
          <p:nvPr/>
        </p:nvSpPr>
        <p:spPr>
          <a:xfrm>
            <a:off x="6686973" y="2700779"/>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C91EDC74-CE7C-446D-B060-4481F0ABDB28}"/>
              </a:ext>
            </a:extLst>
          </p:cNvPr>
          <p:cNvSpPr/>
          <p:nvPr/>
        </p:nvSpPr>
        <p:spPr>
          <a:xfrm>
            <a:off x="7232030" y="2357567"/>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BBD52E0E-BF73-48B5-A813-E94224316A54}"/>
              </a:ext>
            </a:extLst>
          </p:cNvPr>
          <p:cNvSpPr/>
          <p:nvPr/>
        </p:nvSpPr>
        <p:spPr>
          <a:xfrm>
            <a:off x="8448140" y="2617058"/>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7101011-0D47-4207-81A3-E45A05CC3115}"/>
              </a:ext>
            </a:extLst>
          </p:cNvPr>
          <p:cNvSpPr/>
          <p:nvPr/>
        </p:nvSpPr>
        <p:spPr>
          <a:xfrm>
            <a:off x="7341145" y="1929304"/>
            <a:ext cx="275637" cy="275637"/>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2851664A-F52E-479F-B0CD-D123D847BB18}"/>
                  </a:ext>
                </a:extLst>
              </p:cNvPr>
              <p:cNvSpPr txBox="1"/>
              <p:nvPr/>
            </p:nvSpPr>
            <p:spPr>
              <a:xfrm>
                <a:off x="9297574" y="5813069"/>
                <a:ext cx="510011"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a:solidFill>
                                <a:srgbClr val="D4D4D4"/>
                              </a:solidFill>
                              <a:latin typeface="Cambria Math" panose="02040503050406030204" pitchFamily="18" charset="0"/>
                            </a:rPr>
                            <m:t>1</m:t>
                          </m:r>
                        </m:sub>
                      </m:sSub>
                    </m:oMath>
                  </m:oMathPara>
                </a14:m>
                <a:endParaRPr lang="ar-EG" sz="3200" b="1" dirty="0">
                  <a:solidFill>
                    <a:srgbClr val="D4D4D4"/>
                  </a:solidFill>
                  <a:latin typeface="Consolas" panose="020B0609020204030204" pitchFamily="49" charset="0"/>
                </a:endParaRPr>
              </a:p>
            </p:txBody>
          </p:sp>
        </mc:Choice>
        <mc:Fallback xmlns="">
          <p:sp>
            <p:nvSpPr>
              <p:cNvPr id="106" name="TextBox 105">
                <a:extLst>
                  <a:ext uri="{FF2B5EF4-FFF2-40B4-BE49-F238E27FC236}">
                    <a16:creationId xmlns:a16="http://schemas.microsoft.com/office/drawing/2014/main" id="{2851664A-F52E-479F-B0CD-D123D847BB18}"/>
                  </a:ext>
                </a:extLst>
              </p:cNvPr>
              <p:cNvSpPr txBox="1">
                <a:spLocks noRot="1" noChangeAspect="1" noMove="1" noResize="1" noEditPoints="1" noAdjustHandles="1" noChangeArrowheads="1" noChangeShapeType="1" noTextEdit="1"/>
              </p:cNvSpPr>
              <p:nvPr/>
            </p:nvSpPr>
            <p:spPr>
              <a:xfrm>
                <a:off x="9297574" y="5813069"/>
                <a:ext cx="510011" cy="492443"/>
              </a:xfrm>
              <a:prstGeom prst="rect">
                <a:avLst/>
              </a:prstGeom>
              <a:blipFill>
                <a:blip r:embed="rId4"/>
                <a:stretch>
                  <a:fillRect/>
                </a:stretch>
              </a:blipFill>
            </p:spPr>
            <p:txBody>
              <a:bodyPr/>
              <a:lstStyle/>
              <a:p>
                <a:r>
                  <a:rPr lang="ar-EG">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4AC12E44-855B-437F-8A8B-09ADF01109B2}"/>
                  </a:ext>
                </a:extLst>
              </p:cNvPr>
              <p:cNvSpPr txBox="1"/>
              <p:nvPr/>
            </p:nvSpPr>
            <p:spPr>
              <a:xfrm>
                <a:off x="2112809" y="1683082"/>
                <a:ext cx="524439" cy="492443"/>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ar-EG" sz="3200" b="1" i="1" smtClean="0">
                              <a:solidFill>
                                <a:srgbClr val="D4D4D4"/>
                              </a:solidFill>
                              <a:latin typeface="Cambria Math" panose="02040503050406030204" pitchFamily="18" charset="0"/>
                            </a:rPr>
                          </m:ctrlPr>
                        </m:sSubPr>
                        <m:e>
                          <m:r>
                            <a:rPr lang="en-US" sz="3200" b="1">
                              <a:solidFill>
                                <a:srgbClr val="D4D4D4"/>
                              </a:solidFill>
                              <a:latin typeface="Cambria Math" panose="02040503050406030204" pitchFamily="18" charset="0"/>
                            </a:rPr>
                            <m:t>𝑥</m:t>
                          </m:r>
                        </m:e>
                        <m:sub>
                          <m:r>
                            <a:rPr lang="ar-EG" sz="3200" b="1" i="0" smtClean="0">
                              <a:solidFill>
                                <a:srgbClr val="D4D4D4"/>
                              </a:solidFill>
                              <a:latin typeface="Cambria Math" panose="02040503050406030204" pitchFamily="18" charset="0"/>
                            </a:rPr>
                            <m:t>𝟐</m:t>
                          </m:r>
                        </m:sub>
                      </m:sSub>
                    </m:oMath>
                  </m:oMathPara>
                </a14:m>
                <a:endParaRPr lang="ar-EG" sz="3200" b="1" dirty="0">
                  <a:solidFill>
                    <a:srgbClr val="D4D4D4"/>
                  </a:solidFill>
                  <a:latin typeface="Consolas" panose="020B0609020204030204" pitchFamily="49" charset="0"/>
                </a:endParaRPr>
              </a:p>
            </p:txBody>
          </p:sp>
        </mc:Choice>
        <mc:Fallback xmlns="">
          <p:sp>
            <p:nvSpPr>
              <p:cNvPr id="107" name="TextBox 106">
                <a:extLst>
                  <a:ext uri="{FF2B5EF4-FFF2-40B4-BE49-F238E27FC236}">
                    <a16:creationId xmlns:a16="http://schemas.microsoft.com/office/drawing/2014/main" id="{4AC12E44-855B-437F-8A8B-09ADF01109B2}"/>
                  </a:ext>
                </a:extLst>
              </p:cNvPr>
              <p:cNvSpPr txBox="1">
                <a:spLocks noRot="1" noChangeAspect="1" noMove="1" noResize="1" noEditPoints="1" noAdjustHandles="1" noChangeArrowheads="1" noChangeShapeType="1" noTextEdit="1"/>
              </p:cNvSpPr>
              <p:nvPr/>
            </p:nvSpPr>
            <p:spPr>
              <a:xfrm>
                <a:off x="2112809" y="1683082"/>
                <a:ext cx="524439" cy="492443"/>
              </a:xfrm>
              <a:prstGeom prst="rect">
                <a:avLst/>
              </a:prstGeom>
              <a:blipFill>
                <a:blip r:embed="rId5"/>
                <a:stretch>
                  <a:fillRect/>
                </a:stretch>
              </a:blipFill>
            </p:spPr>
            <p:txBody>
              <a:bodyPr/>
              <a:lstStyle/>
              <a:p>
                <a:r>
                  <a:rPr lang="ar-EG">
                    <a:noFill/>
                  </a:rPr>
                  <a:t> </a:t>
                </a:r>
              </a:p>
            </p:txBody>
          </p:sp>
        </mc:Fallback>
      </mc:AlternateContent>
    </p:spTree>
    <p:extLst>
      <p:ext uri="{BB962C8B-B14F-4D97-AF65-F5344CB8AC3E}">
        <p14:creationId xmlns:p14="http://schemas.microsoft.com/office/powerpoint/2010/main" val="2147644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10153</TotalTime>
  <Words>1425</Words>
  <Application>Microsoft Office PowerPoint</Application>
  <PresentationFormat>Widescreen</PresentationFormat>
  <Paragraphs>277</Paragraphs>
  <Slides>66</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Calibri Light</vt:lpstr>
      <vt:lpstr>Cambria Math</vt:lpstr>
      <vt:lpstr>Consolas</vt:lpstr>
      <vt:lpstr>Georgia</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wwww</dc:creator>
  <cp:lastModifiedBy>wwww</cp:lastModifiedBy>
  <cp:revision>362</cp:revision>
  <dcterms:created xsi:type="dcterms:W3CDTF">2023-02-25T21:04:49Z</dcterms:created>
  <dcterms:modified xsi:type="dcterms:W3CDTF">2023-04-28T19:36:24Z</dcterms:modified>
</cp:coreProperties>
</file>