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266" r:id="rId8"/>
    <p:sldId id="267"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2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a:cs typeface="Arial" panose="020B0604020202020204"/>
              </a:rPr>
              <a:t>1</a:t>
            </a:r>
            <a:r>
              <a:rPr lang="en-US" sz="2000" b="1" dirty="0" smtClean="0">
                <a:solidFill>
                  <a:schemeClr val="accent1">
                    <a:lumMod val="75000"/>
                  </a:schemeClr>
                </a:solidFill>
                <a:latin typeface="Arial" panose="020B0604020202020204"/>
                <a:cs typeface="Arial" panose="020B0604020202020204"/>
              </a:rPr>
              <a:t>. </a:t>
            </a:r>
            <a:r>
              <a:rPr lang="en-IN" altLang="en-US" sz="2000" b="1" dirty="0" smtClean="0">
                <a:solidFill>
                  <a:schemeClr val="accent1">
                    <a:lumMod val="75000"/>
                  </a:schemeClr>
                </a:solidFill>
                <a:latin typeface="Arial" panose="020B0604020202020204"/>
                <a:cs typeface="Arial" panose="020B0604020202020204"/>
              </a:rPr>
              <a:t>Ibrahim Navas S</a:t>
            </a:r>
            <a:r>
              <a:rPr lang="en-US" sz="2000" b="1" dirty="0" smtClean="0">
                <a:solidFill>
                  <a:schemeClr val="accent1">
                    <a:lumMod val="75000"/>
                  </a:schemeClr>
                </a:solidFill>
                <a:latin typeface="Arial" panose="020B0604020202020204"/>
                <a:cs typeface="Arial" panose="020B0604020202020204"/>
              </a:rPr>
              <a:t> </a:t>
            </a:r>
            <a:r>
              <a:rPr lang="en-US" sz="2000" b="1" dirty="0" smtClean="0">
                <a:solidFill>
                  <a:schemeClr val="accent1">
                    <a:lumMod val="75000"/>
                  </a:schemeClr>
                </a:solidFill>
                <a:latin typeface="Arial" panose="020B0604020202020204"/>
                <a:cs typeface="Arial" panose="020B0604020202020204"/>
              </a:rPr>
              <a:t>- College </a:t>
            </a:r>
            <a:r>
              <a:rPr lang="en-US" sz="2000" b="1" dirty="0">
                <a:solidFill>
                  <a:schemeClr val="accent1">
                    <a:lumMod val="75000"/>
                  </a:schemeClr>
                </a:solidFill>
                <a:latin typeface="Arial" panose="020B0604020202020204"/>
                <a:cs typeface="Arial" panose="020B0604020202020204"/>
              </a:rPr>
              <a:t>of Engineering Guindy Anna University-Information Science and Technology</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References</a:t>
            </a:r>
            <a:endParaRPr lang="en-US" dirty="0"/>
          </a:p>
        </p:txBody>
      </p:sp>
      <p:sp>
        <p:nvSpPr>
          <p:cNvPr id="2" name="Content Placeholder 1"/>
          <p:cNvSpPr>
            <a:spLocks noGrp="1"/>
          </p:cNvSpPr>
          <p:nvPr>
            <p:ph idx="1"/>
          </p:nvPr>
        </p:nvSpPr>
        <p:spPr/>
        <p:txBody>
          <a:bodyPr>
            <a:normAutofit fontScale="92500"/>
          </a:bodyPr>
          <a:lstStyle/>
          <a:p>
            <a:pPr marL="305435" indent="-305435"/>
            <a:r>
              <a:rPr lang="en-US" sz="2400" u="sng" dirty="0">
                <a:solidFill>
                  <a:srgbClr val="0F0F0F"/>
                </a:solidFill>
                <a:latin typeface="Arial" panose="020B0604020202020204" pitchFamily="34" charset="0"/>
                <a:ea typeface="+mn-lt"/>
                <a:cs typeface="Arial" panose="020B0604020202020204" pitchFamily="34" charset="0"/>
              </a:rPr>
              <a:t>1. K. C. Yang, "An Improved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Detection and Prevention System," IEEE </a:t>
            </a:r>
            <a:r>
              <a:rPr lang="en-US" sz="2400" u="sng" dirty="0" err="1">
                <a:solidFill>
                  <a:srgbClr val="0F0F0F"/>
                </a:solidFill>
                <a:latin typeface="Arial" panose="020B0604020202020204" pitchFamily="34" charset="0"/>
                <a:ea typeface="+mn-lt"/>
                <a:cs typeface="Arial" panose="020B0604020202020204" pitchFamily="34" charset="0"/>
              </a:rPr>
              <a:t>Xplore</a:t>
            </a:r>
            <a:r>
              <a:rPr lang="en-US" sz="2400" u="sng" dirty="0">
                <a:solidFill>
                  <a:srgbClr val="0F0F0F"/>
                </a:solidFill>
                <a:latin typeface="Arial" panose="020B0604020202020204" pitchFamily="34" charset="0"/>
                <a:ea typeface="+mn-lt"/>
                <a:cs typeface="Arial" panose="020B0604020202020204" pitchFamily="34" charset="0"/>
              </a:rPr>
              <a:t>, 2017. [Online]. </a:t>
            </a:r>
            <a:endParaRPr lang="en-US" sz="2400" u="sng" dirty="0" smtClean="0">
              <a:solidFill>
                <a:srgbClr val="0F0F0F"/>
              </a:solidFill>
              <a:latin typeface="Arial" panose="020B0604020202020204" pitchFamily="34" charset="0"/>
              <a:ea typeface="+mn-lt"/>
              <a:cs typeface="Arial" panose="020B0604020202020204" pitchFamily="34" charset="0"/>
            </a:endParaRPr>
          </a:p>
          <a:p>
            <a:pPr marL="305435" indent="-305435"/>
            <a:r>
              <a:rPr lang="en-US" sz="2400" u="sng" dirty="0" smtClean="0">
                <a:solidFill>
                  <a:srgbClr val="0F0F0F"/>
                </a:solidFill>
                <a:latin typeface="Arial" panose="020B0604020202020204" pitchFamily="34" charset="0"/>
                <a:ea typeface="+mn-lt"/>
                <a:cs typeface="Arial" panose="020B0604020202020204" pitchFamily="34" charset="0"/>
              </a:rPr>
              <a:t>2</a:t>
            </a:r>
            <a:r>
              <a:rPr lang="en-US" sz="2400" u="sng" dirty="0">
                <a:solidFill>
                  <a:srgbClr val="0F0F0F"/>
                </a:solidFill>
                <a:latin typeface="Arial" panose="020B0604020202020204" pitchFamily="34" charset="0"/>
                <a:ea typeface="+mn-lt"/>
                <a:cs typeface="Arial" panose="020B0604020202020204" pitchFamily="34" charset="0"/>
              </a:rPr>
              <a:t>. G. Kaspersky, "How to Protect Yourself Against </a:t>
            </a:r>
            <a:r>
              <a:rPr lang="en-US" sz="2400" u="sng" dirty="0" err="1">
                <a:solidFill>
                  <a:srgbClr val="0F0F0F"/>
                </a:solidFill>
                <a:latin typeface="Arial" panose="020B0604020202020204" pitchFamily="34" charset="0"/>
                <a:ea typeface="+mn-lt"/>
                <a:cs typeface="Arial" panose="020B0604020202020204" pitchFamily="34" charset="0"/>
              </a:rPr>
              <a:t>Keyloggers</a:t>
            </a:r>
            <a:r>
              <a:rPr lang="en-US" sz="2400" u="sng" dirty="0">
                <a:solidFill>
                  <a:srgbClr val="0F0F0F"/>
                </a:solidFill>
                <a:latin typeface="Arial" panose="020B0604020202020204" pitchFamily="34" charset="0"/>
                <a:ea typeface="+mn-lt"/>
                <a:cs typeface="Arial" panose="020B0604020202020204" pitchFamily="34" charset="0"/>
              </a:rPr>
              <a:t>," Kaspersky, 2021. </a:t>
            </a:r>
            <a:endParaRPr lang="en-US" sz="2400" u="sng" dirty="0" smtClean="0">
              <a:solidFill>
                <a:srgbClr val="0F0F0F"/>
              </a:solidFill>
              <a:latin typeface="Arial" panose="020B0604020202020204" pitchFamily="34" charset="0"/>
              <a:ea typeface="+mn-lt"/>
              <a:cs typeface="Arial" panose="020B0604020202020204" pitchFamily="34" charset="0"/>
            </a:endParaRPr>
          </a:p>
          <a:p>
            <a:pPr marL="305435" indent="-305435"/>
            <a:r>
              <a:rPr lang="en-US" sz="2400" u="sng" dirty="0" smtClean="0">
                <a:solidFill>
                  <a:srgbClr val="0F0F0F"/>
                </a:solidFill>
                <a:latin typeface="Arial" panose="020B0604020202020204" pitchFamily="34" charset="0"/>
                <a:ea typeface="+mn-lt"/>
                <a:cs typeface="Arial" panose="020B0604020202020204" pitchFamily="34" charset="0"/>
              </a:rPr>
              <a:t>3</a:t>
            </a:r>
            <a:r>
              <a:rPr lang="en-US" sz="2400" u="sng" dirty="0">
                <a:solidFill>
                  <a:srgbClr val="0F0F0F"/>
                </a:solidFill>
                <a:latin typeface="Arial" panose="020B0604020202020204" pitchFamily="34" charset="0"/>
                <a:ea typeface="+mn-lt"/>
                <a:cs typeface="Arial" panose="020B0604020202020204" pitchFamily="34" charset="0"/>
              </a:rPr>
              <a:t>. A. </a:t>
            </a:r>
            <a:r>
              <a:rPr lang="en-US" sz="2400" u="sng" dirty="0" err="1">
                <a:solidFill>
                  <a:srgbClr val="0F0F0F"/>
                </a:solidFill>
                <a:latin typeface="Arial" panose="020B0604020202020204" pitchFamily="34" charset="0"/>
                <a:ea typeface="+mn-lt"/>
                <a:cs typeface="Arial" panose="020B0604020202020204" pitchFamily="34" charset="0"/>
              </a:rPr>
              <a:t>Carvey</a:t>
            </a:r>
            <a:r>
              <a:rPr lang="en-US" sz="2400" u="sng" dirty="0">
                <a:solidFill>
                  <a:srgbClr val="0F0F0F"/>
                </a:solidFill>
                <a:latin typeface="Arial" panose="020B0604020202020204" pitchFamily="34" charset="0"/>
                <a:ea typeface="+mn-lt"/>
                <a:cs typeface="Arial" panose="020B0604020202020204" pitchFamily="34" charset="0"/>
              </a:rPr>
              <a:t>, "Forensic Analysis of Keystroke Dynamics," SANS Institute, 2005. [Online].  </a:t>
            </a:r>
            <a:endParaRPr lang="en-US" sz="2400" u="sng" dirty="0" smtClean="0">
              <a:solidFill>
                <a:srgbClr val="0F0F0F"/>
              </a:solidFill>
              <a:latin typeface="Arial" panose="020B0604020202020204" pitchFamily="34" charset="0"/>
              <a:ea typeface="+mn-lt"/>
              <a:cs typeface="Arial" panose="020B0604020202020204" pitchFamily="34" charset="0"/>
            </a:endParaRPr>
          </a:p>
          <a:p>
            <a:pPr marL="305435" indent="-305435"/>
            <a:r>
              <a:rPr lang="en-US" sz="2400" u="sng" dirty="0" smtClean="0">
                <a:solidFill>
                  <a:srgbClr val="0F0F0F"/>
                </a:solidFill>
                <a:latin typeface="Arial" panose="020B0604020202020204" pitchFamily="34" charset="0"/>
                <a:ea typeface="+mn-lt"/>
                <a:cs typeface="Arial" panose="020B0604020202020204" pitchFamily="34" charset="0"/>
              </a:rPr>
              <a:t>4</a:t>
            </a:r>
            <a:r>
              <a:rPr lang="en-US" sz="2400" u="sng" dirty="0">
                <a:solidFill>
                  <a:srgbClr val="0F0F0F"/>
                </a:solidFill>
                <a:latin typeface="Arial" panose="020B0604020202020204" pitchFamily="34" charset="0"/>
                <a:ea typeface="+mn-lt"/>
                <a:cs typeface="Arial" panose="020B0604020202020204" pitchFamily="34" charset="0"/>
              </a:rPr>
              <a:t>. M. </a:t>
            </a:r>
            <a:r>
              <a:rPr lang="en-US" sz="2400" u="sng" dirty="0" err="1">
                <a:solidFill>
                  <a:srgbClr val="0F0F0F"/>
                </a:solidFill>
                <a:latin typeface="Arial" panose="020B0604020202020204" pitchFamily="34" charset="0"/>
                <a:ea typeface="+mn-lt"/>
                <a:cs typeface="Arial" panose="020B0604020202020204" pitchFamily="34" charset="0"/>
              </a:rPr>
              <a:t>Deshmukh</a:t>
            </a:r>
            <a:r>
              <a:rPr lang="en-US" sz="2400" u="sng" dirty="0">
                <a:solidFill>
                  <a:srgbClr val="0F0F0F"/>
                </a:solidFill>
                <a:latin typeface="Arial" panose="020B0604020202020204" pitchFamily="34" charset="0"/>
                <a:ea typeface="+mn-lt"/>
                <a:cs typeface="Arial" panose="020B0604020202020204" pitchFamily="34" charset="0"/>
              </a:rPr>
              <a:t>, "Detecting </a:t>
            </a:r>
            <a:r>
              <a:rPr lang="en-US" sz="2400" u="sng" dirty="0" err="1">
                <a:solidFill>
                  <a:srgbClr val="0F0F0F"/>
                </a:solidFill>
                <a:latin typeface="Arial" panose="020B0604020202020204" pitchFamily="34" charset="0"/>
                <a:ea typeface="+mn-lt"/>
                <a:cs typeface="Arial" panose="020B0604020202020204" pitchFamily="34" charset="0"/>
              </a:rPr>
              <a:t>Keylogger</a:t>
            </a:r>
            <a:r>
              <a:rPr lang="en-US" sz="2400" u="sng" dirty="0">
                <a:solidFill>
                  <a:srgbClr val="0F0F0F"/>
                </a:solidFill>
                <a:latin typeface="Arial" panose="020B0604020202020204" pitchFamily="34" charset="0"/>
                <a:ea typeface="+mn-lt"/>
                <a:cs typeface="Arial" panose="020B0604020202020204" pitchFamily="34" charset="0"/>
              </a:rPr>
              <a:t> Attacks Using Machine Learning Techniques," International Journal of Advanced Research in Computer Science, 2017</a:t>
            </a:r>
            <a:r>
              <a:rPr lang="en-US" sz="2400" u="sng" dirty="0" smtClean="0">
                <a:solidFill>
                  <a:srgbClr val="0F0F0F"/>
                </a:solidFill>
                <a:latin typeface="Arial" panose="020B0604020202020204" pitchFamily="34" charset="0"/>
                <a:ea typeface="+mn-lt"/>
                <a:cs typeface="Arial" panose="020B0604020202020204" pitchFamily="34" charset="0"/>
              </a:rPr>
              <a:t>. </a:t>
            </a:r>
            <a:endParaRPr lang="en-US" sz="2400" u="sng" dirty="0" smtClean="0">
              <a:solidFill>
                <a:srgbClr val="0F0F0F"/>
              </a:solidFill>
              <a:latin typeface="Arial" panose="020B0604020202020204" pitchFamily="34" charset="0"/>
              <a:ea typeface="+mn-lt"/>
              <a:cs typeface="Arial" panose="020B0604020202020204" pitchFamily="34" charset="0"/>
            </a:endParaRPr>
          </a:p>
          <a:p>
            <a:pPr marL="305435" indent="-305435"/>
            <a:r>
              <a:rPr lang="en-US" sz="2400" u="sng" dirty="0" smtClean="0">
                <a:solidFill>
                  <a:srgbClr val="0F0F0F"/>
                </a:solidFill>
                <a:latin typeface="Arial" panose="020B0604020202020204" pitchFamily="34" charset="0"/>
                <a:ea typeface="+mn-lt"/>
                <a:cs typeface="Arial" panose="020B0604020202020204" pitchFamily="34" charset="0"/>
              </a:rPr>
              <a:t>5</a:t>
            </a:r>
            <a:r>
              <a:rPr lang="en-US" sz="2400" u="sng" dirty="0">
                <a:solidFill>
                  <a:srgbClr val="0F0F0F"/>
                </a:solidFill>
                <a:latin typeface="Arial" panose="020B0604020202020204" pitchFamily="34" charset="0"/>
                <a:ea typeface="+mn-lt"/>
                <a:cs typeface="Arial" panose="020B0604020202020204" pitchFamily="34" charset="0"/>
              </a:rPr>
              <a:t>. C. Silver,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and User Privacy," Association for Computing Machinery, 2013.</a:t>
            </a:r>
            <a:endParaRPr lang="en-IN" sz="24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smtClean="0">
              <a:latin typeface="Arial" panose="020B0604020202020204"/>
              <a:ea typeface="+mn-lt"/>
              <a:cs typeface="Arial" panose="020B0604020202020204"/>
            </a:endParaRPr>
          </a:p>
          <a:p>
            <a:pPr marL="305435" indent="-305435"/>
            <a:r>
              <a:rPr lang="en-US" sz="2000" b="1" dirty="0" smtClean="0">
                <a:latin typeface="Arial" panose="020B0604020202020204"/>
                <a:ea typeface="+mn-lt"/>
                <a:cs typeface="Arial" panose="020B0604020202020204"/>
              </a:rPr>
              <a:t>Proposed </a:t>
            </a:r>
            <a:r>
              <a:rPr lang="en-US" sz="2000" b="1" dirty="0">
                <a:latin typeface="Arial" panose="020B0604020202020204"/>
                <a:ea typeface="+mn-lt"/>
                <a:cs typeface="Arial" panose="020B0604020202020204"/>
              </a:rPr>
              <a:t>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t>
            </a:r>
            <a:r>
              <a:rPr lang="en-US" sz="2000" b="1" dirty="0" smtClean="0">
                <a:latin typeface="Arial" panose="020B0604020202020204"/>
                <a:ea typeface="+mn-lt"/>
                <a:cs typeface="+mn-lt"/>
              </a:rPr>
              <a:t>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p:cNvSpPr>
            <a:spLocks noGrp="1"/>
          </p:cNvSpPr>
          <p:nvPr>
            <p:ph idx="1"/>
          </p:nvPr>
        </p:nvSpPr>
        <p:spPr>
          <a:xfrm>
            <a:off x="581192" y="1482520"/>
            <a:ext cx="11029615" cy="4122752"/>
          </a:xfrm>
        </p:spPr>
        <p:txBody>
          <a:bodyPr>
            <a:normAutofit/>
          </a:bodyPr>
          <a:lstStyle/>
          <a:p>
            <a:pPr marL="0" indent="0" algn="just">
              <a:buNone/>
            </a:pPr>
            <a:r>
              <a:rPr lang="en-US" sz="2400" b="0" i="0" dirty="0">
                <a:solidFill>
                  <a:srgbClr val="131619"/>
                </a:solidFill>
                <a:effectLst/>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232452"/>
            <a:ext cx="11613485" cy="5418899"/>
          </a:xfrm>
        </p:spPr>
        <p:txBody>
          <a:bodyPr vert="horz" lIns="91440" tIns="45720" rIns="91440" bIns="45720" rtlCol="0" anchor="ctr">
            <a:noAutofit/>
          </a:bodyPr>
          <a:lstStyle/>
          <a:p>
            <a:pPr marL="457200" indent="-457200">
              <a:buFont typeface="+mj-lt"/>
              <a:buAutoNum type="arabicPeriod"/>
            </a:pPr>
            <a:r>
              <a:rPr lang="en-US" sz="2000" b="1" dirty="0">
                <a:latin typeface="Arial" panose="020B0604020202020204" pitchFamily="34" charset="0"/>
                <a:cs typeface="Arial" panose="020B0604020202020204" pitchFamily="34" charset="0"/>
              </a:rPr>
              <a:t>Error Handling: </a:t>
            </a:r>
            <a:r>
              <a:rPr lang="en-US" sz="2000" dirty="0">
                <a:latin typeface="Arial" panose="020B0604020202020204" pitchFamily="34" charset="0"/>
                <a:cs typeface="Arial" panose="020B0604020202020204" pitchFamily="34" charset="0"/>
              </a:rPr>
              <a:t>Implement error handling for file operations and </a:t>
            </a:r>
            <a:r>
              <a:rPr lang="en-US" sz="2000" dirty="0" err="1">
                <a:latin typeface="Arial" panose="020B0604020202020204" pitchFamily="34" charset="0"/>
                <a:cs typeface="Arial" panose="020B0604020202020204" pitchFamily="34" charset="0"/>
              </a:rPr>
              <a:t>keylogging</a:t>
            </a:r>
            <a:r>
              <a:rPr lang="en-US" sz="2000" dirty="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b="1" dirty="0">
                <a:latin typeface="Arial" panose="020B0604020202020204" pitchFamily="34" charset="0"/>
                <a:cs typeface="Arial" panose="020B0604020202020204" pitchFamily="34" charset="0"/>
              </a:rPr>
              <a:t>Modularization: </a:t>
            </a:r>
            <a:r>
              <a:rPr lang="en-US" sz="2000" dirty="0">
                <a:latin typeface="Arial" panose="020B0604020202020204" pitchFamily="34" charset="0"/>
                <a:cs typeface="Arial" panose="020B0604020202020204" pitchFamily="34" charset="0"/>
              </a:rPr>
              <a:t>Divide the code into smaller, more manageable functions.</a:t>
            </a: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b="1" dirty="0">
                <a:latin typeface="Arial" panose="020B0604020202020204" pitchFamily="34" charset="0"/>
                <a:cs typeface="Arial" panose="020B0604020202020204" pitchFamily="34" charset="0"/>
              </a:rPr>
              <a:t>File Writing Optimization</a:t>
            </a:r>
            <a:r>
              <a:rPr lang="en-US" sz="2000" dirty="0">
                <a:latin typeface="Arial" panose="020B0604020202020204" pitchFamily="34" charset="0"/>
                <a:cs typeface="Arial" panose="020B0604020202020204" pitchFamily="34" charset="0"/>
              </a:rPr>
              <a:t>: Keep log files open to improve performance.</a:t>
            </a: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b="1" dirty="0">
                <a:latin typeface="Arial" panose="020B0604020202020204" pitchFamily="34" charset="0"/>
                <a:cs typeface="Arial" panose="020B0604020202020204" pitchFamily="34" charset="0"/>
              </a:rPr>
              <a:t>JSON Usage: </a:t>
            </a:r>
            <a:r>
              <a:rPr lang="en-US" sz="2000" dirty="0">
                <a:latin typeface="Arial" panose="020B0604020202020204" pitchFamily="34" charset="0"/>
                <a:cs typeface="Arial" panose="020B0604020202020204" pitchFamily="34" charset="0"/>
              </a:rPr>
              <a:t>Fix syntax error in JSON file generation function.</a:t>
            </a: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b="1" dirty="0">
                <a:latin typeface="Arial" panose="020B0604020202020204" pitchFamily="34" charset="0"/>
                <a:cs typeface="Arial" panose="020B0604020202020204" pitchFamily="34" charset="0"/>
              </a:rPr>
              <a:t>User Interface: </a:t>
            </a:r>
            <a:r>
              <a:rPr lang="en-US" sz="2000" dirty="0">
                <a:latin typeface="Arial" panose="020B0604020202020204" pitchFamily="34" charset="0"/>
                <a:cs typeface="Arial" panose="020B0604020202020204" pitchFamily="34" charset="0"/>
              </a:rPr>
              <a:t>Enhance UI with clearer messages and feedback.</a:t>
            </a: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b="1" dirty="0">
                <a:latin typeface="Arial" panose="020B0604020202020204" pitchFamily="34" charset="0"/>
                <a:cs typeface="Arial" panose="020B0604020202020204" pitchFamily="34" charset="0"/>
              </a:rPr>
              <a:t>GUI Improvements: </a:t>
            </a:r>
            <a:r>
              <a:rPr lang="en-US" sz="2000" dirty="0">
                <a:latin typeface="Arial" panose="020B0604020202020204" pitchFamily="34" charset="0"/>
                <a:cs typeface="Arial" panose="020B0604020202020204" pitchFamily="34" charset="0"/>
              </a:rPr>
              <a:t>Add features like log file location selection.</a:t>
            </a: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b="1" dirty="0" err="1">
                <a:latin typeface="Arial" panose="020B0604020202020204" pitchFamily="34" charset="0"/>
                <a:cs typeface="Arial" panose="020B0604020202020204" pitchFamily="34" charset="0"/>
              </a:rPr>
              <a:t>Keylogging</a:t>
            </a:r>
            <a:r>
              <a:rPr lang="en-US" sz="2000" b="1" dirty="0">
                <a:latin typeface="Arial" panose="020B0604020202020204" pitchFamily="34" charset="0"/>
                <a:cs typeface="Arial" panose="020B0604020202020204" pitchFamily="34" charset="0"/>
              </a:rPr>
              <a:t> Features: </a:t>
            </a:r>
            <a:r>
              <a:rPr lang="en-US" sz="2000" dirty="0">
                <a:latin typeface="Arial" panose="020B0604020202020204" pitchFamily="34" charset="0"/>
                <a:cs typeface="Arial" panose="020B0604020202020204" pitchFamily="34" charset="0"/>
              </a:rPr>
              <a:t>Include options for filtering or customizing logging.</a:t>
            </a: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b="1" dirty="0">
                <a:latin typeface="Arial" panose="020B0604020202020204" pitchFamily="34" charset="0"/>
                <a:cs typeface="Arial" panose="020B0604020202020204" pitchFamily="34" charset="0"/>
              </a:rPr>
              <a:t>Security: </a:t>
            </a:r>
            <a:r>
              <a:rPr lang="en-US" sz="2000" dirty="0">
                <a:latin typeface="Arial" panose="020B0604020202020204" pitchFamily="34" charset="0"/>
                <a:cs typeface="Arial" panose="020B0604020202020204" pitchFamily="34" charset="0"/>
              </a:rPr>
              <a:t>Ensure ethical use and include privacy warnings.</a:t>
            </a: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b="1" dirty="0">
                <a:latin typeface="Arial" panose="020B0604020202020204" pitchFamily="34" charset="0"/>
                <a:cs typeface="Arial" panose="020B0604020202020204" pitchFamily="34" charset="0"/>
              </a:rPr>
              <a:t>Compatibility Testing: </a:t>
            </a:r>
            <a:r>
              <a:rPr lang="en-US" sz="2000" dirty="0">
                <a:latin typeface="Arial" panose="020B0604020202020204" pitchFamily="34" charset="0"/>
                <a:cs typeface="Arial" panose="020B0604020202020204" pitchFamily="34" charset="0"/>
              </a:rPr>
              <a:t>Test on various operating systems.</a:t>
            </a: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b="1" dirty="0">
                <a:latin typeface="Arial" panose="020B0604020202020204" pitchFamily="34" charset="0"/>
                <a:cs typeface="Arial" panose="020B0604020202020204" pitchFamily="34" charset="0"/>
              </a:rPr>
              <a:t>Documentation: </a:t>
            </a:r>
            <a:r>
              <a:rPr lang="en-US" sz="2000" dirty="0">
                <a:latin typeface="Arial" panose="020B0604020202020204" pitchFamily="34" charset="0"/>
                <a:cs typeface="Arial" panose="020B0604020202020204" pitchFamily="34" charset="0"/>
              </a:rPr>
              <a:t>Add comments and documentation for clarity.</a:t>
            </a:r>
            <a:endParaRPr lang="en-IN" sz="28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panose="020B0604020202020204"/>
                <a:ea typeface="+mj-lt"/>
                <a:cs typeface="Arial" panose="020B0604020202020204"/>
              </a:rPr>
              <a:t>System  Approach</a:t>
            </a:r>
            <a:endParaRPr lang="en-US" sz="44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581192" y="1627632"/>
            <a:ext cx="11029615" cy="4347718"/>
          </a:xfrm>
        </p:spPr>
        <p:txBody>
          <a:bodyPr>
            <a:noAutofit/>
          </a:bodyPr>
          <a:lstStyle/>
          <a:p>
            <a:pPr marL="457200" indent="-457200">
              <a:buFont typeface="+mj-lt"/>
              <a:buAutoNum type="arabicPeriod"/>
            </a:pPr>
            <a:r>
              <a:rPr lang="en-IN" sz="1600" b="1" dirty="0"/>
              <a:t>Analysis</a:t>
            </a:r>
            <a:r>
              <a:rPr lang="en-IN" sz="1600" dirty="0" smtClean="0"/>
              <a:t>: </a:t>
            </a:r>
            <a:endParaRPr lang="en-IN" sz="1600" dirty="0" smtClean="0"/>
          </a:p>
          <a:p>
            <a:pPr lvl="1"/>
            <a:r>
              <a:rPr lang="en-IN" sz="1600" dirty="0" smtClean="0"/>
              <a:t>Understand </a:t>
            </a:r>
            <a:r>
              <a:rPr lang="en-IN" sz="1600" dirty="0"/>
              <a:t>requirements and review existing code</a:t>
            </a:r>
            <a:r>
              <a:rPr lang="en-IN" sz="1600" dirty="0" smtClean="0"/>
              <a:t>.</a:t>
            </a:r>
            <a:endParaRPr lang="en-IN" sz="1600" dirty="0" smtClean="0"/>
          </a:p>
          <a:p>
            <a:pPr lvl="1"/>
            <a:r>
              <a:rPr lang="en-US" sz="1600" dirty="0" smtClean="0"/>
              <a:t>I</a:t>
            </a:r>
            <a:r>
              <a:rPr lang="en-US" sz="1600" dirty="0"/>
              <a:t>dentify potential vulnerabilities and areas for improvement</a:t>
            </a:r>
            <a:endParaRPr lang="en-IN" sz="1600" dirty="0"/>
          </a:p>
          <a:p>
            <a:pPr marL="457200" indent="-457200">
              <a:buFont typeface="+mj-lt"/>
              <a:buAutoNum type="arabicPeriod"/>
            </a:pPr>
            <a:r>
              <a:rPr lang="en-IN" sz="1600" b="1" dirty="0"/>
              <a:t>Design</a:t>
            </a:r>
            <a:r>
              <a:rPr lang="en-IN" sz="1600" dirty="0"/>
              <a:t>: </a:t>
            </a:r>
            <a:endParaRPr lang="en-IN" sz="1600" dirty="0"/>
          </a:p>
          <a:p>
            <a:pPr lvl="1"/>
            <a:r>
              <a:rPr lang="en-US" sz="1600" dirty="0"/>
              <a:t>Define clear objectives for enhancing security and usability.</a:t>
            </a:r>
            <a:endParaRPr lang="en-US" sz="1600" dirty="0"/>
          </a:p>
          <a:p>
            <a:pPr lvl="1"/>
            <a:r>
              <a:rPr lang="en-US" sz="1600" dirty="0"/>
              <a:t>Plan architectural changes to mitigate vulnerabilities</a:t>
            </a:r>
            <a:endParaRPr lang="en-US" sz="1600" dirty="0"/>
          </a:p>
          <a:p>
            <a:pPr marL="457200" indent="-457200">
              <a:buFont typeface="+mj-lt"/>
              <a:buAutoNum type="arabicPeriod"/>
            </a:pPr>
            <a:r>
              <a:rPr lang="en-IN" sz="1600" b="1" dirty="0" smtClean="0"/>
              <a:t>Implementation</a:t>
            </a:r>
            <a:r>
              <a:rPr lang="en-IN" sz="1600" dirty="0"/>
              <a:t>: </a:t>
            </a:r>
            <a:endParaRPr lang="en-IN" sz="1600" dirty="0" smtClean="0"/>
          </a:p>
          <a:p>
            <a:pPr lvl="1"/>
            <a:r>
              <a:rPr lang="en-IN" sz="1600" dirty="0" smtClean="0"/>
              <a:t>Refactor </a:t>
            </a:r>
            <a:r>
              <a:rPr lang="en-IN" sz="1600" dirty="0"/>
              <a:t>code, optimize file operations.</a:t>
            </a:r>
            <a:endParaRPr lang="en-IN" sz="1600" dirty="0"/>
          </a:p>
          <a:p>
            <a:pPr marL="457200" indent="-457200">
              <a:buFont typeface="+mj-lt"/>
              <a:buAutoNum type="arabicPeriod"/>
            </a:pPr>
            <a:r>
              <a:rPr lang="en-IN" sz="1600" b="1" dirty="0"/>
              <a:t>Testing</a:t>
            </a:r>
            <a:r>
              <a:rPr lang="en-IN" sz="1600" dirty="0"/>
              <a:t>: </a:t>
            </a:r>
            <a:endParaRPr lang="en-IN" sz="1600" dirty="0" smtClean="0"/>
          </a:p>
          <a:p>
            <a:pPr lvl="1"/>
            <a:r>
              <a:rPr lang="en-IN" sz="1600" dirty="0" smtClean="0"/>
              <a:t>Perform </a:t>
            </a:r>
            <a:r>
              <a:rPr lang="en-IN" sz="1600" dirty="0"/>
              <a:t>compatibility and functionality testing.</a:t>
            </a:r>
            <a:endParaRPr lang="en-IN" sz="1600" dirty="0"/>
          </a:p>
          <a:p>
            <a:pPr marL="457200" indent="-457200">
              <a:buFont typeface="+mj-lt"/>
              <a:buAutoNum type="arabicPeriod"/>
            </a:pPr>
            <a:r>
              <a:rPr lang="en-IN" sz="1600" b="1" dirty="0"/>
              <a:t>Deployment</a:t>
            </a:r>
            <a:r>
              <a:rPr lang="en-IN" sz="1600" dirty="0"/>
              <a:t>: </a:t>
            </a:r>
            <a:endParaRPr lang="en-IN" sz="1600" dirty="0" smtClean="0"/>
          </a:p>
          <a:p>
            <a:pPr lvl="1"/>
            <a:r>
              <a:rPr lang="en-IN" sz="1600" dirty="0" smtClean="0"/>
              <a:t>Package </a:t>
            </a:r>
            <a:r>
              <a:rPr lang="en-IN" sz="1600" dirty="0"/>
              <a:t>code, provide clear instructions.</a:t>
            </a:r>
            <a:endParaRPr lang="en-IN" sz="1600" dirty="0"/>
          </a:p>
          <a:p>
            <a:pPr marL="457200" indent="-457200">
              <a:buFont typeface="+mj-lt"/>
              <a:buAutoNum type="arabicPeriod"/>
            </a:pPr>
            <a:r>
              <a:rPr lang="en-IN" sz="1600" b="1" dirty="0"/>
              <a:t>Maintenance</a:t>
            </a:r>
            <a:r>
              <a:rPr lang="en-IN" sz="1600" dirty="0"/>
              <a:t>: </a:t>
            </a:r>
            <a:endParaRPr lang="en-IN" sz="1600" dirty="0" smtClean="0"/>
          </a:p>
          <a:p>
            <a:pPr lvl="1"/>
            <a:r>
              <a:rPr lang="en-IN" sz="1600" dirty="0" smtClean="0"/>
              <a:t>Monitor </a:t>
            </a:r>
            <a:r>
              <a:rPr lang="en-IN" sz="1600" dirty="0"/>
              <a:t>feedback, address issues, and update code.</a:t>
            </a:r>
            <a:endParaRPr lang="en-IN" sz="1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Algorithm &amp; Deployment</a:t>
            </a:r>
            <a:endParaRPr lang="en-US" dirty="0"/>
          </a:p>
        </p:txBody>
      </p:sp>
      <p:sp>
        <p:nvSpPr>
          <p:cNvPr id="2" name="Content Placeholder 1"/>
          <p:cNvSpPr>
            <a:spLocks noGrp="1"/>
          </p:cNvSpPr>
          <p:nvPr>
            <p:ph idx="1"/>
          </p:nvPr>
        </p:nvSpPr>
        <p:spPr>
          <a:xfrm>
            <a:off x="581192" y="1302026"/>
            <a:ext cx="11029615" cy="5114014"/>
          </a:xfrm>
        </p:spPr>
        <p:txBody>
          <a:bodyPr numCol="2">
            <a:noAutofit/>
          </a:bodyPr>
          <a:lstStyle/>
          <a:p>
            <a:pPr marL="0" indent="0">
              <a:buNone/>
            </a:pPr>
            <a:r>
              <a:rPr lang="en-US" sz="1200" dirty="0" smtClean="0">
                <a:latin typeface="Arial" panose="020B0604020202020204" pitchFamily="34" charset="0"/>
                <a:cs typeface="Arial" panose="020B0604020202020204" pitchFamily="34" charset="0"/>
              </a:rPr>
              <a:t>	</a:t>
            </a:r>
            <a:r>
              <a:rPr lang="en-US" sz="2000" b="1" u="sng" dirty="0" smtClean="0">
                <a:latin typeface="Arial" panose="020B0604020202020204" pitchFamily="34" charset="0"/>
                <a:cs typeface="Arial" panose="020B0604020202020204" pitchFamily="34" charset="0"/>
              </a:rPr>
              <a:t>Algorithm</a:t>
            </a:r>
            <a:r>
              <a:rPr lang="en-US" sz="1800" b="1" dirty="0" smtClean="0">
                <a:latin typeface="Arial" panose="020B0604020202020204" pitchFamily="34" charset="0"/>
                <a:cs typeface="Arial" panose="020B0604020202020204" pitchFamily="34" charset="0"/>
              </a:rPr>
              <a:t>:</a:t>
            </a:r>
            <a:endParaRPr lang="en-US" sz="1800" b="1" dirty="0">
              <a:latin typeface="Arial" panose="020B0604020202020204" pitchFamily="34" charset="0"/>
              <a:cs typeface="Arial" panose="020B0604020202020204" pitchFamily="34" charset="0"/>
            </a:endParaRPr>
          </a:p>
          <a:p>
            <a:pPr marL="342900" indent="-342900">
              <a:buFont typeface="+mj-lt"/>
              <a:buAutoNum type="arabicPeriod"/>
            </a:pPr>
            <a:r>
              <a:rPr lang="en-US" sz="1400" b="1" dirty="0">
                <a:latin typeface="Arial" panose="020B0604020202020204" pitchFamily="34" charset="0"/>
                <a:cs typeface="Arial" panose="020B0604020202020204" pitchFamily="34" charset="0"/>
              </a:rPr>
              <a:t>Initialization</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Initialize variables to store pressed keys, hold status, and key sequence.</a:t>
            </a:r>
            <a:endParaRPr lang="en-US" dirty="0">
              <a:latin typeface="Arial" panose="020B0604020202020204" pitchFamily="34" charset="0"/>
              <a:cs typeface="Arial" panose="020B0604020202020204" pitchFamily="34" charset="0"/>
            </a:endParaRPr>
          </a:p>
          <a:p>
            <a:pPr marL="342900" indent="-342900">
              <a:buFont typeface="+mj-lt"/>
              <a:buAutoNum type="arabicPeriod"/>
            </a:pPr>
            <a:r>
              <a:rPr lang="en-US" sz="1400" b="1" dirty="0">
                <a:latin typeface="Arial" panose="020B0604020202020204" pitchFamily="34" charset="0"/>
                <a:cs typeface="Arial" panose="020B0604020202020204" pitchFamily="34" charset="0"/>
              </a:rPr>
              <a:t>Key Press Event</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Record pressed keys with "Pressed" label.</a:t>
            </a:r>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If key held, record with "Held" label.</a:t>
            </a: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sz="1400" b="1" dirty="0" smtClean="0">
                <a:latin typeface="Arial" panose="020B0604020202020204" pitchFamily="34" charset="0"/>
                <a:cs typeface="Arial" panose="020B0604020202020204" pitchFamily="34" charset="0"/>
              </a:rPr>
              <a:t>Key Release Event:</a:t>
            </a:r>
            <a:endParaRPr lang="en-US" sz="1400" b="1"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Record </a:t>
            </a:r>
            <a:r>
              <a:rPr lang="en-US" dirty="0">
                <a:latin typeface="Arial" panose="020B0604020202020204" pitchFamily="34" charset="0"/>
                <a:cs typeface="Arial" panose="020B0604020202020204" pitchFamily="34" charset="0"/>
              </a:rPr>
              <a:t>pressed keys with "Pressed" label, if held, record with "Held" label, and generate JSON file..</a:t>
            </a:r>
            <a:endParaRPr lang="en-US" dirty="0">
              <a:latin typeface="Arial" panose="020B0604020202020204" pitchFamily="34" charset="0"/>
              <a:cs typeface="Arial" panose="020B0604020202020204" pitchFamily="34" charset="0"/>
            </a:endParaRPr>
          </a:p>
          <a:p>
            <a:pPr marL="342900" indent="-342900">
              <a:buFont typeface="+mj-lt"/>
              <a:buAutoNum type="arabicPeriod"/>
            </a:pPr>
            <a:r>
              <a:rPr lang="en-US" sz="1400" b="1" dirty="0">
                <a:latin typeface="Arial" panose="020B0604020202020204" pitchFamily="34" charset="0"/>
                <a:cs typeface="Arial" panose="020B0604020202020204" pitchFamily="34" charset="0"/>
              </a:rPr>
              <a:t>Start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r>
              <a:rPr lang="en-US" sz="1400" b="1" dirty="0" smtClean="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Initialize keyboard listener, update UI, and manage button states.</a:t>
            </a: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sz="1400" b="1" dirty="0" smtClean="0">
                <a:latin typeface="Arial" panose="020B0604020202020204" pitchFamily="34" charset="0"/>
                <a:cs typeface="Arial" panose="020B0604020202020204" pitchFamily="34" charset="0"/>
              </a:rPr>
              <a:t>Stop </a:t>
            </a:r>
            <a:r>
              <a:rPr lang="en-US" sz="1400" b="1" dirty="0" err="1" smtClean="0">
                <a:latin typeface="Arial" panose="020B0604020202020204" pitchFamily="34" charset="0"/>
                <a:cs typeface="Arial" panose="020B0604020202020204" pitchFamily="34" charset="0"/>
              </a:rPr>
              <a:t>Keylogger</a:t>
            </a:r>
            <a:r>
              <a:rPr lang="en-US" sz="1400" b="1" dirty="0" smtClean="0">
                <a:latin typeface="Arial" panose="020B0604020202020204" pitchFamily="34" charset="0"/>
                <a:cs typeface="Arial" panose="020B0604020202020204" pitchFamily="34" charset="0"/>
              </a:rPr>
              <a:t> Function:</a:t>
            </a:r>
            <a:endParaRPr lang="en-US" sz="1400" b="1"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Stop </a:t>
            </a:r>
            <a:r>
              <a:rPr lang="en-US" dirty="0">
                <a:latin typeface="Arial" panose="020B0604020202020204" pitchFamily="34" charset="0"/>
                <a:cs typeface="Arial" panose="020B0604020202020204" pitchFamily="34" charset="0"/>
              </a:rPr>
              <a:t>keyboard </a:t>
            </a:r>
            <a:r>
              <a:rPr lang="en-US" dirty="0" smtClean="0">
                <a:latin typeface="Arial" panose="020B0604020202020204" pitchFamily="34" charset="0"/>
                <a:cs typeface="Arial" panose="020B0604020202020204" pitchFamily="34" charset="0"/>
              </a:rPr>
              <a:t>listener, Update </a:t>
            </a:r>
            <a:r>
              <a:rPr lang="en-US" dirty="0">
                <a:latin typeface="Arial" panose="020B0604020202020204" pitchFamily="34" charset="0"/>
                <a:cs typeface="Arial" panose="020B0604020202020204" pitchFamily="34" charset="0"/>
              </a:rPr>
              <a:t>UI to </a:t>
            </a:r>
            <a:r>
              <a:rPr lang="en-US" dirty="0" smtClean="0">
                <a:latin typeface="Arial" panose="020B0604020202020204" pitchFamily="34" charset="0"/>
                <a:cs typeface="Arial" panose="020B0604020202020204" pitchFamily="34" charset="0"/>
              </a:rPr>
              <a:t>indicate </a:t>
            </a:r>
            <a:r>
              <a:rPr lang="en-US" dirty="0">
                <a:latin typeface="Arial" panose="020B0604020202020204" pitchFamily="34" charset="0"/>
                <a:cs typeface="Arial" panose="020B0604020202020204" pitchFamily="34" charset="0"/>
              </a:rPr>
              <a:t>status.</a:t>
            </a:r>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Manage button </a:t>
            </a:r>
            <a:r>
              <a:rPr lang="en-US" dirty="0" smtClean="0">
                <a:latin typeface="Arial" panose="020B0604020202020204" pitchFamily="34" charset="0"/>
                <a:cs typeface="Arial" panose="020B0604020202020204" pitchFamily="34" charset="0"/>
              </a:rPr>
              <a:t>states.</a:t>
            </a:r>
            <a:endParaRPr lang="en-US" dirty="0" smtClean="0">
              <a:latin typeface="Arial" panose="020B0604020202020204" pitchFamily="34" charset="0"/>
              <a:cs typeface="Arial" panose="020B0604020202020204" pitchFamily="34" charset="0"/>
            </a:endParaRPr>
          </a:p>
          <a:p>
            <a:pPr marL="0" indent="0">
              <a:buNone/>
            </a:pPr>
            <a:endParaRPr lang="en-US" sz="2000" dirty="0" smtClean="0">
              <a:latin typeface="Arial" panose="020B0604020202020204" pitchFamily="34" charset="0"/>
              <a:cs typeface="Arial" panose="020B0604020202020204" pitchFamily="34" charset="0"/>
            </a:endParaRPr>
          </a:p>
          <a:p>
            <a:pPr marL="323850" lvl="1" indent="0">
              <a:buNone/>
            </a:pPr>
            <a:r>
              <a:rPr lang="en-US" sz="1800" b="1" u="sng" dirty="0" smtClean="0">
                <a:latin typeface="Arial" panose="020B0604020202020204" pitchFamily="34" charset="0"/>
                <a:cs typeface="Arial" panose="020B0604020202020204" pitchFamily="34" charset="0"/>
              </a:rPr>
              <a:t>Deployment:</a:t>
            </a:r>
            <a:endParaRPr lang="en-US" sz="1800" b="1" u="sng" dirty="0" smtClean="0">
              <a:latin typeface="Arial" panose="020B0604020202020204" pitchFamily="34" charset="0"/>
              <a:cs typeface="Arial" panose="020B0604020202020204" pitchFamily="34" charset="0"/>
            </a:endParaRPr>
          </a:p>
          <a:p>
            <a:pPr marL="457200" indent="-457200">
              <a:buFont typeface="+mj-lt"/>
              <a:buAutoNum type="arabicPeriod"/>
            </a:pPr>
            <a:r>
              <a:rPr lang="en-US" sz="1400" b="1" dirty="0" smtClean="0">
                <a:latin typeface="Arial" panose="020B0604020202020204" pitchFamily="34" charset="0"/>
                <a:cs typeface="Arial" panose="020B0604020202020204" pitchFamily="34" charset="0"/>
              </a:rPr>
              <a:t>Packaging:</a:t>
            </a:r>
            <a:endParaRPr lang="en-US" sz="1400" b="1"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Bundle application and dependencies.</a:t>
            </a:r>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Include configuration files and documentation.</a:t>
            </a:r>
            <a:endParaRPr lang="en-US" dirty="0">
              <a:latin typeface="Arial" panose="020B0604020202020204" pitchFamily="34" charset="0"/>
              <a:cs typeface="Arial" panose="020B0604020202020204" pitchFamily="34" charset="0"/>
            </a:endParaRPr>
          </a:p>
          <a:p>
            <a:pPr marL="457200" indent="-457200">
              <a:buFont typeface="+mj-lt"/>
              <a:buAutoNum type="arabicPeriod"/>
            </a:pPr>
            <a:r>
              <a:rPr lang="en-US" sz="1400" b="1" dirty="0">
                <a:latin typeface="Arial" panose="020B0604020202020204" pitchFamily="34" charset="0"/>
                <a:cs typeface="Arial" panose="020B0604020202020204" pitchFamily="34" charset="0"/>
              </a:rPr>
              <a:t>Distribution</a:t>
            </a:r>
            <a:r>
              <a:rPr lang="en-US" sz="1400" b="1" dirty="0" smtClean="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Distribute via website, </a:t>
            </a:r>
            <a:r>
              <a:rPr lang="en-US" dirty="0" smtClean="0">
                <a:latin typeface="Arial" panose="020B0604020202020204" pitchFamily="34" charset="0"/>
                <a:cs typeface="Arial" panose="020B0604020202020204" pitchFamily="34" charset="0"/>
              </a:rPr>
              <a:t>repositories</a:t>
            </a:r>
            <a:r>
              <a:rPr lang="en-US" dirty="0">
                <a:latin typeface="Arial" panose="020B0604020202020204" pitchFamily="34" charset="0"/>
                <a:cs typeface="Arial" panose="020B0604020202020204" pitchFamily="34" charset="0"/>
              </a:rPr>
              <a:t>, or physical media.</a:t>
            </a:r>
            <a:endParaRPr lang="en-US" dirty="0">
              <a:latin typeface="Arial" panose="020B0604020202020204" pitchFamily="34" charset="0"/>
              <a:cs typeface="Arial" panose="020B0604020202020204" pitchFamily="34" charset="0"/>
            </a:endParaRPr>
          </a:p>
          <a:p>
            <a:pPr marL="457200" indent="-457200">
              <a:buFont typeface="+mj-lt"/>
              <a:buAutoNum type="arabicPeriod"/>
            </a:pPr>
            <a:r>
              <a:rPr lang="en-US" sz="1400" b="1" dirty="0">
                <a:latin typeface="Arial" panose="020B0604020202020204" pitchFamily="34" charset="0"/>
                <a:cs typeface="Arial" panose="020B0604020202020204" pitchFamily="34" charset="0"/>
              </a:rPr>
              <a:t>Installation</a:t>
            </a:r>
            <a:r>
              <a:rPr lang="en-US" sz="1400" b="1" dirty="0" smtClean="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Provide clear installation instructions.</a:t>
            </a:r>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Ensure compatibility across platforms.</a:t>
            </a:r>
            <a:endParaRPr lang="en-US" dirty="0">
              <a:latin typeface="Arial" panose="020B0604020202020204" pitchFamily="34" charset="0"/>
              <a:cs typeface="Arial" panose="020B0604020202020204" pitchFamily="34" charset="0"/>
            </a:endParaRPr>
          </a:p>
          <a:p>
            <a:pPr marL="457200" indent="-457200">
              <a:buFont typeface="+mj-lt"/>
              <a:buAutoNum type="arabicPeriod"/>
            </a:pPr>
            <a:r>
              <a:rPr lang="en-US" sz="1400" b="1" dirty="0">
                <a:latin typeface="Arial" panose="020B0604020202020204" pitchFamily="34" charset="0"/>
                <a:cs typeface="Arial" panose="020B0604020202020204" pitchFamily="34" charset="0"/>
              </a:rPr>
              <a:t>Configuration</a:t>
            </a:r>
            <a:r>
              <a:rPr lang="en-US" sz="1400" b="1" dirty="0" smtClean="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Allow user customization of settings.</a:t>
            </a:r>
            <a:endParaRPr lang="en-US" dirty="0">
              <a:latin typeface="Arial" panose="020B0604020202020204" pitchFamily="34" charset="0"/>
              <a:cs typeface="Arial" panose="020B0604020202020204" pitchFamily="34" charset="0"/>
            </a:endParaRPr>
          </a:p>
          <a:p>
            <a:pPr marL="457200" indent="-457200">
              <a:buFont typeface="+mj-lt"/>
              <a:buAutoNum type="arabicPeriod"/>
            </a:pPr>
            <a:r>
              <a:rPr lang="en-US" sz="1400" b="1" dirty="0">
                <a:latin typeface="Arial" panose="020B0604020202020204" pitchFamily="34" charset="0"/>
                <a:cs typeface="Arial" panose="020B0604020202020204" pitchFamily="34" charset="0"/>
              </a:rPr>
              <a:t>Security </a:t>
            </a:r>
            <a:r>
              <a:rPr lang="en-US" sz="1400" b="1" dirty="0" smtClean="0">
                <a:latin typeface="Arial" panose="020B0604020202020204" pitchFamily="34" charset="0"/>
                <a:cs typeface="Arial" panose="020B0604020202020204" pitchFamily="34" charset="0"/>
              </a:rPr>
              <a:t>Considerations:</a:t>
            </a:r>
            <a:endParaRPr lang="en-US" sz="1400" b="1"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Implement </a:t>
            </a:r>
            <a:r>
              <a:rPr lang="en-US" dirty="0">
                <a:latin typeface="Arial" panose="020B0604020202020204" pitchFamily="34" charset="0"/>
                <a:cs typeface="Arial" panose="020B0604020202020204" pitchFamily="34" charset="0"/>
              </a:rPr>
              <a:t>measures to protect against unauthorized access.</a:t>
            </a:r>
            <a:endParaRPr lang="en-IN"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Result</a:t>
            </a:r>
            <a:endParaRPr lang="en-US" dirty="0"/>
          </a:p>
        </p:txBody>
      </p:sp>
      <p:pic>
        <p:nvPicPr>
          <p:cNvPr id="6" name="Picture 5"/>
          <p:cNvPicPr>
            <a:picLocks noChangeAspect="1"/>
          </p:cNvPicPr>
          <p:nvPr/>
        </p:nvPicPr>
        <p:blipFill>
          <a:blip r:embed="rId1"/>
          <a:stretch>
            <a:fillRect/>
          </a:stretch>
        </p:blipFill>
        <p:spPr>
          <a:xfrm>
            <a:off x="1695425" y="1437354"/>
            <a:ext cx="8545118" cy="3191320"/>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3285" y="5038478"/>
            <a:ext cx="6125430" cy="714475"/>
          </a:xfrm>
          <a:prstGeom prst="rect">
            <a:avLst/>
          </a:prstGeom>
        </p:spPr>
      </p:pic>
      <p:sp>
        <p:nvSpPr>
          <p:cNvPr id="8" name="TextBox 7"/>
          <p:cNvSpPr txBox="1"/>
          <p:nvPr/>
        </p:nvSpPr>
        <p:spPr>
          <a:xfrm>
            <a:off x="4532376" y="1075206"/>
            <a:ext cx="1563624" cy="369332"/>
          </a:xfrm>
          <a:prstGeom prst="rect">
            <a:avLst/>
          </a:prstGeom>
          <a:noFill/>
        </p:spPr>
        <p:txBody>
          <a:bodyPr wrap="square" rtlCol="0">
            <a:spAutoFit/>
          </a:bodyPr>
          <a:lstStyle/>
          <a:p>
            <a:r>
              <a:rPr lang="en-US" dirty="0" err="1" smtClean="0"/>
              <a:t>Key_log.json</a:t>
            </a:r>
            <a:endParaRPr lang="en-IN" dirty="0"/>
          </a:p>
        </p:txBody>
      </p:sp>
      <p:sp>
        <p:nvSpPr>
          <p:cNvPr id="9" name="TextBox 8"/>
          <p:cNvSpPr txBox="1"/>
          <p:nvPr/>
        </p:nvSpPr>
        <p:spPr>
          <a:xfrm>
            <a:off x="5125212" y="4648910"/>
            <a:ext cx="2286000" cy="369332"/>
          </a:xfrm>
          <a:prstGeom prst="rect">
            <a:avLst/>
          </a:prstGeom>
          <a:noFill/>
        </p:spPr>
        <p:txBody>
          <a:bodyPr wrap="square" rtlCol="0">
            <a:spAutoFit/>
          </a:bodyPr>
          <a:lstStyle/>
          <a:p>
            <a:r>
              <a:rPr lang="en-US" dirty="0" smtClean="0"/>
              <a:t>Key_log.txt</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Conclusion</a:t>
            </a:r>
            <a:endParaRPr lang="en-US" dirty="0"/>
          </a:p>
        </p:txBody>
      </p:sp>
      <p:sp>
        <p:nvSpPr>
          <p:cNvPr id="2" name="Content Placeholder 1"/>
          <p:cNvSpPr>
            <a:spLocks noGrp="1"/>
          </p:cNvSpPr>
          <p:nvPr>
            <p:ph idx="1"/>
          </p:nvPr>
        </p:nvSpPr>
        <p:spPr>
          <a:xfrm>
            <a:off x="581192" y="1302026"/>
            <a:ext cx="11029615" cy="4897606"/>
          </a:xfrm>
        </p:spPr>
        <p:txBody>
          <a:bodyPr>
            <a:normAutofit fontScale="92500" lnSpcReduction="10000"/>
          </a:bodyPr>
          <a:lstStyle/>
          <a:p>
            <a:r>
              <a:rPr lang="en-US" b="1" dirty="0" smtClean="0">
                <a:latin typeface="Arial" panose="020B0604020202020204" pitchFamily="34" charset="0"/>
                <a:cs typeface="Arial" panose="020B0604020202020204" pitchFamily="34" charset="0"/>
              </a:rPr>
              <a:t>Double-edged </a:t>
            </a:r>
            <a:r>
              <a:rPr lang="en-US" b="1" dirty="0">
                <a:latin typeface="Arial" panose="020B0604020202020204" pitchFamily="34" charset="0"/>
                <a:cs typeface="Arial" panose="020B0604020202020204" pitchFamily="34" charset="0"/>
              </a:rPr>
              <a:t>Sword: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offer potential benefits in </a:t>
            </a:r>
            <a:r>
              <a:rPr lang="en-US" dirty="0" err="1">
                <a:latin typeface="Arial" panose="020B0604020202020204" pitchFamily="34" charset="0"/>
                <a:cs typeface="Arial" panose="020B0604020202020204" pitchFamily="34" charset="0"/>
              </a:rPr>
              <a:t>cybersecurity</a:t>
            </a:r>
            <a:r>
              <a:rPr lang="en-US" dirty="0">
                <a:latin typeface="Arial" panose="020B0604020202020204" pitchFamily="34" charset="0"/>
                <a:cs typeface="Arial" panose="020B0604020202020204" pitchFamily="34" charset="0"/>
              </a:rPr>
              <a:t> (detecting suspicious activity) and parental control (monitoring online safety). However, their ability to capture sensitive information raises ethical concerns.</a:t>
            </a:r>
            <a:endParaRPr lang="en-US" dirty="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Evolving </a:t>
            </a:r>
            <a:r>
              <a:rPr lang="en-US" b="1" dirty="0">
                <a:latin typeface="Arial" panose="020B0604020202020204" pitchFamily="34" charset="0"/>
                <a:cs typeface="Arial" panose="020B0604020202020204" pitchFamily="34" charset="0"/>
              </a:rPr>
              <a:t>Landscape:</a:t>
            </a:r>
            <a:r>
              <a:rPr lang="en-US" dirty="0">
                <a:latin typeface="Arial" panose="020B0604020202020204" pitchFamily="34" charset="0"/>
                <a:cs typeface="Arial" panose="020B0604020202020204" pitchFamily="34" charset="0"/>
              </a:rPr>
              <a:t> The future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is complex. </a:t>
            </a:r>
            <a:r>
              <a:rPr lang="en-US" dirty="0" smtClean="0">
                <a:latin typeface="Arial" panose="020B0604020202020204" pitchFamily="34" charset="0"/>
                <a:cs typeface="Arial" panose="020B0604020202020204" pitchFamily="34" charset="0"/>
              </a:rPr>
              <a:t>Advancements </a:t>
            </a:r>
            <a:r>
              <a:rPr lang="en-US" dirty="0">
                <a:latin typeface="Arial" panose="020B0604020202020204" pitchFamily="34" charset="0"/>
                <a:cs typeface="Arial" panose="020B0604020202020204" pitchFamily="34" charset="0"/>
              </a:rPr>
              <a:t>in: </a:t>
            </a:r>
            <a:r>
              <a:rPr lang="en-US" dirty="0" smtClean="0">
                <a:latin typeface="Arial" panose="020B0604020202020204" pitchFamily="34" charset="0"/>
                <a:cs typeface="Arial" panose="020B0604020202020204" pitchFamily="34" charset="0"/>
              </a:rPr>
              <a:t> </a:t>
            </a:r>
            <a:endParaRPr lang="en-US" dirty="0" smtClean="0">
              <a:latin typeface="Arial" panose="020B0604020202020204" pitchFamily="34" charset="0"/>
              <a:cs typeface="Arial" panose="020B0604020202020204" pitchFamily="34" charset="0"/>
            </a:endParaRPr>
          </a:p>
          <a:p>
            <a:pPr lvl="1"/>
            <a:r>
              <a:rPr lang="en-US" sz="1600" b="1" dirty="0" smtClean="0">
                <a:latin typeface="Arial" panose="020B0604020202020204" pitchFamily="34" charset="0"/>
                <a:cs typeface="Arial" panose="020B0604020202020204" pitchFamily="34" charset="0"/>
              </a:rPr>
              <a:t>Malware</a:t>
            </a:r>
            <a:r>
              <a:rPr lang="en-US" sz="1600" b="1" dirty="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Sophisticated malware could bypass traditional detection, making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harder to remove. </a:t>
            </a:r>
            <a:r>
              <a:rPr lang="en-US" sz="1600" dirty="0" smtClean="0">
                <a:latin typeface="Arial" panose="020B0604020202020204" pitchFamily="34" charset="0"/>
                <a:cs typeface="Arial" panose="020B0604020202020204" pitchFamily="34" charset="0"/>
              </a:rPr>
              <a:t> </a:t>
            </a:r>
            <a:endParaRPr lang="en-US" sz="1600" dirty="0" smtClean="0">
              <a:latin typeface="Arial" panose="020B0604020202020204" pitchFamily="34" charset="0"/>
              <a:cs typeface="Arial" panose="020B0604020202020204" pitchFamily="34" charset="0"/>
            </a:endParaRPr>
          </a:p>
          <a:p>
            <a:pPr lvl="1"/>
            <a:r>
              <a:rPr lang="en-US" sz="1600" b="1" dirty="0" smtClean="0">
                <a:latin typeface="Arial" panose="020B0604020202020204" pitchFamily="34" charset="0"/>
                <a:cs typeface="Arial" panose="020B0604020202020204" pitchFamily="34" charset="0"/>
              </a:rPr>
              <a:t>Hardware</a:t>
            </a:r>
            <a:r>
              <a:rPr lang="en-US" sz="1600" b="1" dirty="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Integration into hardware like keyboards could make them virtually undetectable. </a:t>
            </a:r>
            <a:endParaRPr lang="en-US" sz="1600" dirty="0" smtClean="0">
              <a:latin typeface="Arial" panose="020B0604020202020204" pitchFamily="34" charset="0"/>
              <a:cs typeface="Arial" panose="020B0604020202020204" pitchFamily="34" charset="0"/>
            </a:endParaRPr>
          </a:p>
          <a:p>
            <a:pPr lvl="1"/>
            <a:r>
              <a:rPr lang="en-US" sz="1600" b="1" dirty="0" smtClean="0">
                <a:latin typeface="Arial" panose="020B0604020202020204" pitchFamily="34" charset="0"/>
                <a:cs typeface="Arial" panose="020B0604020202020204" pitchFamily="34" charset="0"/>
              </a:rPr>
              <a:t>Cloud </a:t>
            </a:r>
            <a:r>
              <a:rPr lang="en-US" sz="1600" b="1" dirty="0">
                <a:latin typeface="Arial" panose="020B0604020202020204" pitchFamily="34" charset="0"/>
                <a:cs typeface="Arial" panose="020B0604020202020204" pitchFamily="34" charset="0"/>
              </a:rPr>
              <a:t>Storage:</a:t>
            </a:r>
            <a:r>
              <a:rPr lang="en-US" sz="1600" dirty="0">
                <a:latin typeface="Arial" panose="020B0604020202020204" pitchFamily="34" charset="0"/>
                <a:cs typeface="Arial" panose="020B0604020202020204" pitchFamily="34" charset="0"/>
              </a:rPr>
              <a:t> Cloud-based storage of keystrokes might create new privacy vulnerabilities.</a:t>
            </a:r>
            <a:endParaRPr lang="en-US" sz="1600" dirty="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Legal </a:t>
            </a:r>
            <a:r>
              <a:rPr lang="en-US" b="1" dirty="0">
                <a:latin typeface="Arial" panose="020B0604020202020204" pitchFamily="34" charset="0"/>
                <a:cs typeface="Arial" panose="020B0604020202020204" pitchFamily="34" charset="0"/>
              </a:rPr>
              <a:t>and Ethical Hurdles:</a:t>
            </a:r>
            <a:r>
              <a:rPr lang="en-US" dirty="0">
                <a:latin typeface="Arial" panose="020B0604020202020204" pitchFamily="34" charset="0"/>
                <a:cs typeface="Arial" panose="020B0604020202020204" pitchFamily="34" charset="0"/>
              </a:rPr>
              <a:t> Stricter privacy regulations and growing emphasis on user consent could significantly limit the use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especially in workplaces.</a:t>
            </a:r>
            <a:endParaRPr lang="en-US" dirty="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Future </a:t>
            </a:r>
            <a:r>
              <a:rPr lang="en-US" b="1" dirty="0">
                <a:latin typeface="Arial" panose="020B0604020202020204" pitchFamily="34" charset="0"/>
                <a:cs typeface="Arial" panose="020B0604020202020204" pitchFamily="34" charset="0"/>
              </a:rPr>
              <a:t>Focus:</a:t>
            </a:r>
            <a:r>
              <a:rPr lang="en-US" dirty="0">
                <a:latin typeface="Arial" panose="020B0604020202020204" pitchFamily="34" charset="0"/>
                <a:cs typeface="Arial" panose="020B0604020202020204" pitchFamily="34" charset="0"/>
              </a:rPr>
              <a:t> Striking a balance is crucial: </a:t>
            </a:r>
            <a:r>
              <a:rPr lang="en-US" dirty="0" smtClean="0">
                <a:latin typeface="Arial" panose="020B0604020202020204" pitchFamily="34" charset="0"/>
                <a:cs typeface="Arial" panose="020B0604020202020204" pitchFamily="34" charset="0"/>
              </a:rPr>
              <a:t> </a:t>
            </a:r>
            <a:endParaRPr lang="en-US" dirty="0" smtClean="0">
              <a:latin typeface="Arial" panose="020B0604020202020204" pitchFamily="34" charset="0"/>
              <a:cs typeface="Arial" panose="020B0604020202020204" pitchFamily="34" charset="0"/>
            </a:endParaRPr>
          </a:p>
          <a:p>
            <a:pPr lvl="1"/>
            <a:r>
              <a:rPr lang="en-US" sz="1600" b="1" dirty="0" smtClean="0">
                <a:latin typeface="Arial" panose="020B0604020202020204" pitchFamily="34" charset="0"/>
                <a:cs typeface="Arial" panose="020B0604020202020204" pitchFamily="34" charset="0"/>
              </a:rPr>
              <a:t>Ethical </a:t>
            </a:r>
            <a:r>
              <a:rPr lang="en-US" sz="1600" b="1" dirty="0">
                <a:latin typeface="Arial" panose="020B0604020202020204" pitchFamily="34" charset="0"/>
                <a:cs typeface="Arial" panose="020B0604020202020204" pitchFamily="34" charset="0"/>
              </a:rPr>
              <a:t>Use:</a:t>
            </a:r>
            <a:r>
              <a:rPr lang="en-US" sz="1600" dirty="0">
                <a:latin typeface="Arial" panose="020B0604020202020204" pitchFamily="34" charset="0"/>
                <a:cs typeface="Arial" panose="020B0604020202020204" pitchFamily="34" charset="0"/>
              </a:rPr>
              <a:t> Utilize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for legitimate purposes with clear user consent. </a:t>
            </a:r>
            <a:r>
              <a:rPr lang="en-US" sz="1600" dirty="0" smtClean="0">
                <a:latin typeface="Arial" panose="020B0604020202020204" pitchFamily="34" charset="0"/>
                <a:cs typeface="Arial" panose="020B0604020202020204" pitchFamily="34" charset="0"/>
              </a:rPr>
              <a:t> </a:t>
            </a:r>
            <a:endParaRPr lang="en-US" sz="1600" dirty="0" smtClean="0">
              <a:latin typeface="Arial" panose="020B0604020202020204" pitchFamily="34" charset="0"/>
              <a:cs typeface="Arial" panose="020B0604020202020204" pitchFamily="34" charset="0"/>
            </a:endParaRPr>
          </a:p>
          <a:p>
            <a:pPr lvl="1"/>
            <a:r>
              <a:rPr lang="en-US" sz="1600" b="1" dirty="0" smtClean="0">
                <a:latin typeface="Arial" panose="020B0604020202020204" pitchFamily="34" charset="0"/>
                <a:cs typeface="Arial" panose="020B0604020202020204" pitchFamily="34" charset="0"/>
              </a:rPr>
              <a:t>Robust </a:t>
            </a:r>
            <a:r>
              <a:rPr lang="en-US" sz="1600" b="1" dirty="0">
                <a:latin typeface="Arial" panose="020B0604020202020204" pitchFamily="34" charset="0"/>
                <a:cs typeface="Arial" panose="020B0604020202020204" pitchFamily="34" charset="0"/>
              </a:rPr>
              <a:t>Security:</a:t>
            </a:r>
            <a:r>
              <a:rPr lang="en-US" sz="1600" dirty="0">
                <a:latin typeface="Arial" panose="020B0604020202020204" pitchFamily="34" charset="0"/>
                <a:cs typeface="Arial" panose="020B0604020202020204" pitchFamily="34" charset="0"/>
              </a:rPr>
              <a:t> Implement strong security measures to protect captured data. </a:t>
            </a:r>
            <a:r>
              <a:rPr lang="en-US" sz="1600" dirty="0" smtClean="0">
                <a:latin typeface="Arial" panose="020B0604020202020204" pitchFamily="34" charset="0"/>
                <a:cs typeface="Arial" panose="020B0604020202020204" pitchFamily="34" charset="0"/>
              </a:rPr>
              <a:t> </a:t>
            </a:r>
            <a:endParaRPr lang="en-US" sz="1600" dirty="0" smtClean="0">
              <a:latin typeface="Arial" panose="020B0604020202020204" pitchFamily="34" charset="0"/>
              <a:cs typeface="Arial" panose="020B0604020202020204" pitchFamily="34" charset="0"/>
            </a:endParaRPr>
          </a:p>
          <a:p>
            <a:pPr lvl="1"/>
            <a:r>
              <a:rPr lang="en-US" sz="1600" b="1" dirty="0" smtClean="0">
                <a:latin typeface="Arial" panose="020B0604020202020204" pitchFamily="34" charset="0"/>
                <a:cs typeface="Arial" panose="020B0604020202020204" pitchFamily="34" charset="0"/>
              </a:rPr>
              <a:t>User </a:t>
            </a:r>
            <a:r>
              <a:rPr lang="en-US" sz="1600" b="1" dirty="0">
                <a:latin typeface="Arial" panose="020B0604020202020204" pitchFamily="34" charset="0"/>
                <a:cs typeface="Arial" panose="020B0604020202020204" pitchFamily="34" charset="0"/>
              </a:rPr>
              <a:t>Transparency:</a:t>
            </a:r>
            <a:r>
              <a:rPr lang="en-US" sz="1600" dirty="0">
                <a:latin typeface="Arial" panose="020B0604020202020204" pitchFamily="34" charset="0"/>
                <a:cs typeface="Arial" panose="020B0604020202020204" pitchFamily="34" charset="0"/>
              </a:rPr>
              <a:t> Be transparent about any monitoring practices involving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Public </a:t>
            </a:r>
            <a:r>
              <a:rPr lang="en-US" b="1" dirty="0">
                <a:latin typeface="Arial" panose="020B0604020202020204" pitchFamily="34" charset="0"/>
                <a:cs typeface="Arial" panose="020B0604020202020204" pitchFamily="34" charset="0"/>
              </a:rPr>
              <a:t>Awareness:</a:t>
            </a:r>
            <a:r>
              <a:rPr lang="en-US" dirty="0">
                <a:latin typeface="Arial" panose="020B0604020202020204" pitchFamily="34" charset="0"/>
                <a:cs typeface="Arial" panose="020B0604020202020204" pitchFamily="34" charset="0"/>
              </a:rPr>
              <a:t> As public awareness about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increases, ethical considerations and potential misuse will likely come under greater scrutiny. Regulations around </a:t>
            </a:r>
            <a:r>
              <a:rPr lang="en-US" dirty="0" err="1">
                <a:latin typeface="Arial" panose="020B0604020202020204" pitchFamily="34" charset="0"/>
                <a:cs typeface="Arial" panose="020B0604020202020204" pitchFamily="34" charset="0"/>
              </a:rPr>
              <a:t>keylogger</a:t>
            </a:r>
            <a:r>
              <a:rPr lang="en-US" dirty="0">
                <a:latin typeface="Arial" panose="020B0604020202020204" pitchFamily="34" charset="0"/>
                <a:cs typeface="Arial" panose="020B0604020202020204" pitchFamily="34" charset="0"/>
              </a:rPr>
              <a:t> use may also become more stringent.</a:t>
            </a:r>
            <a:endParaRPr lang="en-US"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393466"/>
            <a:ext cx="11029615" cy="4673324"/>
          </a:xfrm>
        </p:spPr>
        <p:txBody>
          <a:bodyPr>
            <a:noAutofit/>
          </a:bodyPr>
          <a:lstStyle/>
          <a:p>
            <a:r>
              <a:rPr lang="en-US" sz="1800" b="1" dirty="0">
                <a:latin typeface="Arial" panose="020B0604020202020204" pitchFamily="34" charset="0"/>
                <a:cs typeface="Arial" panose="020B0604020202020204" pitchFamily="34" charset="0"/>
              </a:rPr>
              <a:t>Increased Demand:</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Potential for growth in </a:t>
            </a:r>
            <a:r>
              <a:rPr lang="en-US" sz="1600" dirty="0" err="1">
                <a:latin typeface="Arial" panose="020B0604020202020204" pitchFamily="34" charset="0"/>
                <a:cs typeface="Arial" panose="020B0604020202020204" pitchFamily="34" charset="0"/>
              </a:rPr>
              <a:t>cybersecurity</a:t>
            </a:r>
            <a:r>
              <a:rPr lang="en-US" sz="1600" dirty="0">
                <a:latin typeface="Arial" panose="020B0604020202020204" pitchFamily="34" charset="0"/>
                <a:cs typeface="Arial" panose="020B0604020202020204" pitchFamily="34" charset="0"/>
              </a:rPr>
              <a:t> and parental control.</a:t>
            </a:r>
            <a:endParaRPr lang="en-US" sz="1600"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Technological Advancements: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Malware developers may create more sophisticated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lvl="1"/>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might be integrated into hardware for stealth.</a:t>
            </a:r>
            <a:endParaRPr lang="en-US" sz="16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Cloud-based logging could pose new privacy challenges.</a:t>
            </a:r>
            <a:endParaRPr lang="en-US" sz="1600"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Legal and Ethical Concerns: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Stricter privacy regulations may limit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a:t>
            </a:r>
            <a:endParaRPr lang="en-US" sz="16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Emphasis on transparency and user consent will rise.</a:t>
            </a:r>
            <a:endParaRPr lang="en-US" sz="1600"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Future Outlook:</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Balance needed between utility and ethical user protection.</a:t>
            </a:r>
            <a:endParaRPr lang="en-US" sz="16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Public awareness about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is likely to increase.</a:t>
            </a:r>
            <a:endParaRPr lang="en-US" sz="16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Regulations around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 may become stricter.</a:t>
            </a:r>
            <a:endParaRPr lang="en-US" sz="1600" dirty="0">
              <a:latin typeface="Arial" panose="020B0604020202020204" pitchFamily="34" charset="0"/>
              <a:cs typeface="Arial" panose="020B0604020202020204" pitchFamily="34" charset="0"/>
            </a:endParaRPr>
          </a:p>
        </p:txBody>
      </p:sp>
      <p:sp>
        <p:nvSpPr>
          <p:cNvPr id="5" name="Title 4"/>
          <p:cNvSpPr txBox="1"/>
          <p:nvPr/>
        </p:nvSpPr>
        <p:spPr>
          <a:xfrm>
            <a:off x="581192" y="643491"/>
            <a:ext cx="10938374"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panose="020B0604020202020204"/>
                <a:cs typeface="Arial" panose="020B0604020202020204"/>
              </a:rPr>
              <a:t>Future scope</a:t>
            </a:r>
            <a:endParaRPr lang="en-US" sz="4000" b="1" dirty="0">
              <a:solidFill>
                <a:schemeClr val="accent1"/>
              </a:solidFill>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5320</Words>
  <Application>WPS Presentation</Application>
  <PresentationFormat>Widescreen</PresentationFormat>
  <Paragraphs>130</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sdivi</cp:lastModifiedBy>
  <cp:revision>32</cp:revision>
  <dcterms:created xsi:type="dcterms:W3CDTF">2021-05-26T16:50:00Z</dcterms:created>
  <dcterms:modified xsi:type="dcterms:W3CDTF">2024-04-04T13:17:29Z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EE7F1177BA664AE1990D44BF8ADEC777_12</vt:lpwstr>
  </property>
  <property fmtid="{D5CDD505-2E9C-101B-9397-08002B2CF9AE}" pid="4" name="KSOProductBuildVer">
    <vt:lpwstr>1033-12.2.0.13489</vt:lpwstr>
  </property>
</Properties>
</file>