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62B58-1BBF-4312-968C-B7914B33A80F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DAC36-7F5F-42B6-9848-587D5949B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0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8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7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2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6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3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RestBP</a:t>
            </a:r>
            <a:r>
              <a:rPr lang="en-US" dirty="0"/>
              <a:t> - resting blood pressure (in mm Hg on admission to the hospital)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DAC36-7F5F-42B6-9848-587D5949BA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3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A38B-FF97-4331-961C-6D977C31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0F2E4-CE1A-4312-8099-01CF62500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FFF0-9831-407B-8A31-C1851EC5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4D13-7FD5-42BB-9F40-67C434E8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702E-FAA0-4E91-8872-2E93A00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6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F6AC-3F0C-46EC-99F9-A60B188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0B08-5250-42F8-AA33-8A2B06CA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EF7E-8400-4844-898C-0C47612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323DB-7A77-4439-938F-37D2BBE5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7714-6BF0-4D72-86A5-C52693AC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9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39C70-0539-4460-B900-93F58364B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20FEA-FCCC-46EF-AF39-E98C89CD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FF06-403C-40A6-BED6-89310D19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0D7B-BAE6-4B6A-846A-9C7D84D5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A6DC-CD6F-455C-9413-42F94260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47DC-8C5F-48BD-A82F-67456894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8551-F483-4DE1-99B5-C7393176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97D2-CF32-4589-872D-26AC9382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2038-7737-4F23-A378-90C57D3B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804-69B1-455E-A6E2-F940FCE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5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BF8B-4928-440F-ABA3-F2D6B67D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1AC0-1062-4BC0-B011-33D0A3FC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981D-18B4-4F45-907F-4269F1FB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B5D0-2876-493E-A80E-06E79F03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2688-40DC-42D1-97BC-76A6B26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EB05-7B57-422B-9113-7793E7C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3A01-36DF-4B7E-B4D6-133A28FC7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30F49-934D-4B23-9D8C-39ECFD7C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816D-1A96-490E-BC18-CEFFC121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96E9-6EAB-40AB-9861-3867126F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9B4B-077D-4D20-8926-26117E8A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7A72-2AA1-4173-B1A3-F78712D1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C6AF-FF23-4837-807C-42047E17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12EC6-DE30-4E2C-9DE2-3C5D899A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48E37-7FD4-4D5A-AB79-A51925D8C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46AB4-22FC-4988-B2E5-E8136888A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6821C-918D-4D56-8A8F-407274F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BC3B7-E4F9-4C32-9206-E6575B2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ED32-075C-43EB-93E9-10FA034A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DFD3-6442-4830-90CC-84352581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E07D8-4577-41AE-A8D7-76394C42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B45DA-E12D-4316-AB1E-C31E5EBA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115C-7F25-447A-9041-76F1B408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91A95-10B4-4F87-BA64-B14897BA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8153-5882-493C-BE70-0F0F753E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A2F56-206A-474E-A3AC-BF295E37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DD19-D967-4513-975D-5495DAAF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B57C-826F-45BA-A19F-0844A575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333A-E674-491D-9D69-1AB907EC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6CF4-B482-46FA-9941-7FC999C9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E35B-F14F-4CE1-8C6C-3D229D7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AFE6-A9E8-43D4-9DDD-16271B39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1CD-0202-4F6B-8053-310E2484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DDBA3-F4D9-4137-B987-59C0B3DC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A7F8-02B9-40C6-821C-107B2E82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EE3C-5041-461E-A0BA-B9A5B26C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D9B48-DB70-4F70-B9C4-F699F616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9B7A-B260-40C1-B338-9133F281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CC1C8-1B32-4B17-9045-CBF8311F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53AB-92FC-4ED4-94AF-227B5A13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EF8E-1C3C-44E9-BCD8-A628D43C5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CB39-1D9E-42C6-B7B1-823443BDE248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05D2-2EE2-4058-867F-BE3BF8B64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68E3-0596-4982-8B12-D74E5DD74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8BB1-A853-4F19-9D7D-9FCF11162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27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+mn-lt"/>
              </a:rPr>
              <a:t>HEART DISEASE PREDICTION USING CLASSIFICATION ALGORITHMS</a:t>
            </a:r>
            <a:endParaRPr lang="en-GB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467"/>
            <a:ext cx="9144000" cy="1655762"/>
          </a:xfrm>
        </p:spPr>
        <p:txBody>
          <a:bodyPr/>
          <a:lstStyle/>
          <a:p>
            <a:r>
              <a:rPr lang="en-US" dirty="0">
                <a:latin typeface="+mj-lt"/>
              </a:rPr>
              <a:t>Python Intermediate Class @Group 2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18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Interpretation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Accuracy Score: 86.89%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10000 situations – 8689 correct predictions</a:t>
            </a:r>
          </a:p>
          <a:p>
            <a:pPr marL="0" indent="0">
              <a:buNone/>
            </a:pP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Machine learning is a subset of artificial intelligence in the field of computer science that often uses statistical techniques to give computers the ability to "learn" with data and make predictions </a:t>
            </a:r>
            <a:r>
              <a:rPr lang="en-US" i="1" dirty="0"/>
              <a:t>(Wikipedia).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Prediction involves some variables or fields in the data set</a:t>
            </a:r>
          </a:p>
          <a:p>
            <a:pPr marL="0" indent="0" algn="just">
              <a:buNone/>
            </a:pPr>
            <a:r>
              <a:rPr lang="en-US" dirty="0"/>
              <a:t>to predict unknown or future values of other variables of interest.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are using data science to make heart disease predictions using the heart disease dataset from UCI ML Repository.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8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Heart Disease Dataset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dataset originally contains 76 features of which only 14 of them were used for the prediction.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GB" dirty="0"/>
              <a:t>'</a:t>
            </a:r>
            <a:r>
              <a:rPr lang="en-GB" dirty="0">
                <a:solidFill>
                  <a:schemeClr val="accent1"/>
                </a:solidFill>
              </a:rPr>
              <a:t>Age</a:t>
            </a:r>
            <a:r>
              <a:rPr lang="en-GB" dirty="0"/>
              <a:t>', '</a:t>
            </a:r>
            <a:r>
              <a:rPr lang="en-GB" dirty="0">
                <a:solidFill>
                  <a:schemeClr val="accent1"/>
                </a:solidFill>
              </a:rPr>
              <a:t>Sex</a:t>
            </a:r>
            <a:r>
              <a:rPr lang="en-GB" dirty="0"/>
              <a:t>', '</a:t>
            </a:r>
            <a:r>
              <a:rPr lang="en-GB" dirty="0" err="1">
                <a:solidFill>
                  <a:schemeClr val="accent1"/>
                </a:solidFill>
              </a:rPr>
              <a:t>RestBP</a:t>
            </a:r>
            <a:r>
              <a:rPr lang="en-GB" dirty="0"/>
              <a:t> - </a:t>
            </a:r>
            <a:r>
              <a:rPr lang="en-US" dirty="0"/>
              <a:t>Resting blood pressure </a:t>
            </a:r>
            <a:r>
              <a:rPr lang="en-GB" dirty="0"/>
              <a:t>', '</a:t>
            </a:r>
            <a:r>
              <a:rPr lang="en-GB" dirty="0">
                <a:solidFill>
                  <a:schemeClr val="accent1"/>
                </a:solidFill>
              </a:rPr>
              <a:t>Chol</a:t>
            </a:r>
            <a:r>
              <a:rPr lang="en-GB" dirty="0"/>
              <a:t> - serum </a:t>
            </a:r>
            <a:r>
              <a:rPr lang="en-GB" dirty="0" err="1"/>
              <a:t>cholestoral</a:t>
            </a:r>
            <a:r>
              <a:rPr lang="en-GB" dirty="0"/>
              <a:t>', ‘</a:t>
            </a:r>
            <a:r>
              <a:rPr lang="en-GB" dirty="0" err="1">
                <a:solidFill>
                  <a:schemeClr val="accent1"/>
                </a:solidFill>
              </a:rPr>
              <a:t>Fbs</a:t>
            </a:r>
            <a:r>
              <a:rPr lang="en-GB" dirty="0"/>
              <a:t> - fasting blood sugar', '</a:t>
            </a:r>
            <a:r>
              <a:rPr lang="en-GB" dirty="0" err="1">
                <a:solidFill>
                  <a:schemeClr val="accent1"/>
                </a:solidFill>
              </a:rPr>
              <a:t>RestECG</a:t>
            </a:r>
            <a:r>
              <a:rPr lang="en-GB" dirty="0"/>
              <a:t> - resting electrocardiographic results ', '</a:t>
            </a:r>
            <a:r>
              <a:rPr lang="en-GB" dirty="0" err="1">
                <a:solidFill>
                  <a:schemeClr val="accent1"/>
                </a:solidFill>
              </a:rPr>
              <a:t>MaxHR</a:t>
            </a:r>
            <a:r>
              <a:rPr lang="en-GB" dirty="0"/>
              <a:t> - maximum heart rate achieved ', '</a:t>
            </a:r>
            <a:r>
              <a:rPr lang="en-GB" dirty="0" err="1">
                <a:solidFill>
                  <a:schemeClr val="accent1"/>
                </a:solidFill>
              </a:rPr>
              <a:t>ExAng</a:t>
            </a:r>
            <a:r>
              <a:rPr lang="en-GB" dirty="0"/>
              <a:t>’, '</a:t>
            </a:r>
            <a:r>
              <a:rPr lang="en-GB" dirty="0" err="1">
                <a:solidFill>
                  <a:schemeClr val="accent1"/>
                </a:solidFill>
              </a:rPr>
              <a:t>Oldpeak</a:t>
            </a:r>
            <a:r>
              <a:rPr lang="en-GB" dirty="0"/>
              <a:t> - </a:t>
            </a:r>
            <a:r>
              <a:rPr lang="en-US" dirty="0"/>
              <a:t>ST depression induced by exercise relative to rest </a:t>
            </a:r>
            <a:r>
              <a:rPr lang="en-GB" dirty="0"/>
              <a:t>', '</a:t>
            </a:r>
            <a:r>
              <a:rPr lang="en-GB" dirty="0">
                <a:solidFill>
                  <a:schemeClr val="accent1"/>
                </a:solidFill>
              </a:rPr>
              <a:t>Slope</a:t>
            </a:r>
            <a:r>
              <a:rPr lang="en-GB" dirty="0"/>
              <a:t> - </a:t>
            </a:r>
            <a:r>
              <a:rPr lang="en-US" dirty="0"/>
              <a:t>the slope of the peak exercise ST segment</a:t>
            </a:r>
            <a:r>
              <a:rPr lang="en-GB" dirty="0"/>
              <a:t>', ‘</a:t>
            </a:r>
            <a:r>
              <a:rPr lang="en-GB" dirty="0">
                <a:solidFill>
                  <a:schemeClr val="accent1"/>
                </a:solidFill>
              </a:rPr>
              <a:t>Ca</a:t>
            </a:r>
            <a:r>
              <a:rPr lang="en-GB" dirty="0"/>
              <a:t> - number of major vessels', '</a:t>
            </a:r>
            <a:r>
              <a:rPr lang="en-GB" dirty="0" err="1">
                <a:solidFill>
                  <a:schemeClr val="accent1"/>
                </a:solidFill>
              </a:rPr>
              <a:t>Thal</a:t>
            </a:r>
            <a:r>
              <a:rPr lang="en-GB" dirty="0"/>
              <a:t>', '</a:t>
            </a:r>
            <a:r>
              <a:rPr lang="en-GB" dirty="0" err="1">
                <a:solidFill>
                  <a:schemeClr val="accent1"/>
                </a:solidFill>
              </a:rPr>
              <a:t>ChestPain</a:t>
            </a:r>
            <a:r>
              <a:rPr lang="en-GB" dirty="0"/>
              <a:t>’, ‘</a:t>
            </a:r>
            <a:r>
              <a:rPr lang="en-GB" dirty="0">
                <a:solidFill>
                  <a:schemeClr val="accent1"/>
                </a:solidFill>
              </a:rPr>
              <a:t>AHD</a:t>
            </a:r>
            <a:r>
              <a:rPr lang="en-GB" dirty="0"/>
              <a:t> - diagnosis of heart disease’</a:t>
            </a:r>
          </a:p>
        </p:txBody>
      </p:sp>
    </p:spTree>
    <p:extLst>
      <p:ext uri="{BB962C8B-B14F-4D97-AF65-F5344CB8AC3E}">
        <p14:creationId xmlns:p14="http://schemas.microsoft.com/office/powerpoint/2010/main" val="42447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Description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3200" dirty="0">
                <a:solidFill>
                  <a:schemeClr val="accent1"/>
                </a:solidFill>
              </a:rPr>
              <a:t>Random Forest Algorithm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 is a </a:t>
            </a:r>
            <a:r>
              <a:rPr lang="en-GB" dirty="0"/>
              <a:t>supervised learning algorithm </a:t>
            </a:r>
            <a:r>
              <a:rPr lang="en-US" dirty="0"/>
              <a:t>used both for classification and regression. 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Supervised algorithms</a:t>
            </a:r>
            <a:r>
              <a:rPr lang="en-US" dirty="0"/>
              <a:t> fed with both input and desired output.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6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Description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22256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It works in four steps: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Select random samples from a given dataset.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Construct a decision tree for each sample and get a prediction result from each decision tree.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Perform a vote for each predicted result.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Select the prediction result with the most votes as the final prediction.</a:t>
            </a:r>
          </a:p>
          <a:p>
            <a:pPr marL="0" indent="0" algn="just">
              <a:buNone/>
            </a:pPr>
            <a:r>
              <a:rPr lang="en-US" i="1" dirty="0">
                <a:solidFill>
                  <a:schemeClr val="accent1"/>
                </a:solidFill>
              </a:rPr>
              <a:t>(Source: datacamp.com)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922F0-6E13-4428-8285-63CB268DF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6" y="2078089"/>
            <a:ext cx="4793343" cy="3846409"/>
          </a:xfrm>
        </p:spPr>
      </p:pic>
    </p:spTree>
    <p:extLst>
      <p:ext uri="{BB962C8B-B14F-4D97-AF65-F5344CB8AC3E}">
        <p14:creationId xmlns:p14="http://schemas.microsoft.com/office/powerpoint/2010/main" val="10592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Explorative Data Analysis</a:t>
            </a:r>
            <a:endParaRPr lang="en-GB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F2A69-67FD-4FA1-A596-70BC404E9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3170" cy="4351338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sz="2800" dirty="0"/>
              <a:t>Missing data</a:t>
            </a:r>
          </a:p>
          <a:p>
            <a:pPr lvl="1"/>
            <a:r>
              <a:rPr lang="en-US" sz="2800" dirty="0"/>
              <a:t>Non-numeric to numeric values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/>
              <a:t>Data Visualization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FAB06D-98AB-4B37-9B62-2A44F68708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70" y="1825625"/>
            <a:ext cx="4863260" cy="4351338"/>
          </a:xfrm>
        </p:spPr>
      </p:pic>
    </p:spTree>
    <p:extLst>
      <p:ext uri="{BB962C8B-B14F-4D97-AF65-F5344CB8AC3E}">
        <p14:creationId xmlns:p14="http://schemas.microsoft.com/office/powerpoint/2010/main" val="200236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GB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69836B-8359-486E-A2BD-5F09A8617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3" y="1320608"/>
            <a:ext cx="7452854" cy="5361372"/>
          </a:xfrm>
        </p:spPr>
      </p:pic>
    </p:spTree>
    <p:extLst>
      <p:ext uri="{BB962C8B-B14F-4D97-AF65-F5344CB8AC3E}">
        <p14:creationId xmlns:p14="http://schemas.microsoft.com/office/powerpoint/2010/main" val="323645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GB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3C06CD-69E7-4AE5-9FBD-259E17AF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1219718"/>
            <a:ext cx="5602514" cy="5563152"/>
          </a:xfrm>
        </p:spPr>
      </p:pic>
    </p:spTree>
    <p:extLst>
      <p:ext uri="{BB962C8B-B14F-4D97-AF65-F5344CB8AC3E}">
        <p14:creationId xmlns:p14="http://schemas.microsoft.com/office/powerpoint/2010/main" val="257725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7DD-433F-4B92-94DA-049A0ED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 and Training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CFC-4218-4A11-B3B6-19727B8A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Splitting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train_test_split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newdata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target,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test_size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=0.2)</a:t>
            </a:r>
          </a:p>
          <a:p>
            <a:pPr marL="0" indent="0">
              <a:buNone/>
            </a:pP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Model Initialization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clf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RandomForestClassifier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n_estimators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40,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random_state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101)</a:t>
            </a:r>
          </a:p>
          <a:p>
            <a:pPr marL="0" indent="0">
              <a:buNone/>
            </a:pP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Model Training</a:t>
            </a:r>
          </a:p>
          <a:p>
            <a:pPr marL="0" indent="0">
              <a:buNone/>
            </a:pPr>
            <a:r>
              <a:rPr lang="fr-F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clf.fit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X_train,y_train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6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511</Words>
  <Application>Microsoft Office PowerPoint</Application>
  <PresentationFormat>Widescreen</PresentationFormat>
  <Paragraphs>63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HEART DISEASE PREDICTION USING CLASSIFICATION ALGORITHMS</vt:lpstr>
      <vt:lpstr>Introduction</vt:lpstr>
      <vt:lpstr>Heart Disease Dataset</vt:lpstr>
      <vt:lpstr>Algorithm Description</vt:lpstr>
      <vt:lpstr>Algorithm Description</vt:lpstr>
      <vt:lpstr>Explorative Data Analysis</vt:lpstr>
      <vt:lpstr>Data Visualization</vt:lpstr>
      <vt:lpstr>Data Visualization</vt:lpstr>
      <vt:lpstr>Model Building and Training</vt:lpstr>
      <vt:lpstr>Data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CLASSIFICATION ALGORITHMS</dc:title>
  <dc:creator>Oladepo Ibrahim</dc:creator>
  <cp:lastModifiedBy>Oladepo Ibrahim</cp:lastModifiedBy>
  <cp:revision>10</cp:revision>
  <dcterms:created xsi:type="dcterms:W3CDTF">2018-07-20T09:04:37Z</dcterms:created>
  <dcterms:modified xsi:type="dcterms:W3CDTF">2018-07-20T10:56:02Z</dcterms:modified>
</cp:coreProperties>
</file>