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19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09-04-2023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image" Target="../media/image5.jpe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25572"/>
            <a:ext cx="5622403" cy="221040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E659B"/>
                </a:solidFill>
              </a:rPr>
              <a:t>Insights into the Current State of Developer Skills and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43737"/>
            <a:ext cx="5181600" cy="203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Ibrahim Parkar</a:t>
            </a:r>
          </a:p>
          <a:p>
            <a:pPr marL="0" indent="0">
              <a:buNone/>
            </a:pPr>
            <a:r>
              <a:rPr lang="en-IN" dirty="0"/>
              <a:t>April 9, 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4" name="Picture 6" descr="Data Analytics: What It Is, How It's Used, and 4 Basic Techniques">
            <a:extLst>
              <a:ext uri="{FF2B5EF4-FFF2-40B4-BE49-F238E27FC236}">
                <a16:creationId xmlns:a16="http://schemas.microsoft.com/office/drawing/2014/main" id="{E7BDC25A-BC68-8460-E0DF-8BEED5656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1716" r="48681" b="9640"/>
          <a:stretch/>
        </p:blipFill>
        <p:spPr bwMode="auto">
          <a:xfrm>
            <a:off x="1277945" y="1480106"/>
            <a:ext cx="4305661" cy="48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Demand decreased for MySQL, </a:t>
            </a:r>
            <a:r>
              <a:rPr lang="en-IN" dirty="0" err="1"/>
              <a:t>SQlite</a:t>
            </a:r>
            <a:r>
              <a:rPr lang="en-IN" dirty="0"/>
              <a:t> and Microsoft SQL server.</a:t>
            </a:r>
          </a:p>
          <a:p>
            <a:r>
              <a:rPr lang="en-IN" dirty="0"/>
              <a:t>Demand increasing for PostgreSQL and MongoDB </a:t>
            </a:r>
          </a:p>
          <a:p>
            <a:r>
              <a:rPr lang="en-US" dirty="0"/>
              <a:t>New language in top 5 Elasticsearch and Redis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IN" dirty="0"/>
              <a:t>Consistent Demand for PostgreSQL and MongoDB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3CFC84-1E88-A1B7-1D44-357F7F63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https://dataplatform.cloud.ibm.com/dashboards/522a83f9-cbba-4c72-8efb-0939ad71e197/view/7b34d73c239537fc70c7cce4079c2d057a32740eb4bbd70584d67b490c697797f0691a96c87e4a598b190264fbb8415898</a:t>
            </a:r>
          </a:p>
        </p:txBody>
      </p:sp>
      <p:pic>
        <p:nvPicPr>
          <p:cNvPr id="6146" name="Picture 2" descr="Text message boxes speech bubbles chat message Vector Image">
            <a:extLst>
              <a:ext uri="{FF2B5EF4-FFF2-40B4-BE49-F238E27FC236}">
                <a16:creationId xmlns:a16="http://schemas.microsoft.com/office/drawing/2014/main" id="{E5969E6F-93B2-1899-113A-E36B21A0C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7"/>
          <a:stretch/>
        </p:blipFill>
        <p:spPr bwMode="auto">
          <a:xfrm>
            <a:off x="948765" y="2144380"/>
            <a:ext cx="3336310" cy="31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7EF4A-8DA8-07D4-4504-F9C6F649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890"/>
            <a:ext cx="8850322" cy="50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AE5F8-8209-DC8B-8544-24C44542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279"/>
            <a:ext cx="8888649" cy="49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712EC-003B-9BFC-3093-F267472D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282"/>
            <a:ext cx="8869899" cy="49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The IT industry needs to diversify in order to eliminate gender gap.</a:t>
            </a:r>
          </a:p>
          <a:p>
            <a:r>
              <a:rPr lang="en-US" dirty="0"/>
              <a:t>Bridge divide of technology gaps in developing countries</a:t>
            </a:r>
          </a:p>
        </p:txBody>
      </p:sp>
      <p:pic>
        <p:nvPicPr>
          <p:cNvPr id="4" name="Picture 2" descr="Text message boxes speech bubbles chat message Vector Image">
            <a:extLst>
              <a:ext uri="{FF2B5EF4-FFF2-40B4-BE49-F238E27FC236}">
                <a16:creationId xmlns:a16="http://schemas.microsoft.com/office/drawing/2014/main" id="{B70F4785-8971-9134-1141-7523A807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t="18014" r="19936" b="26600"/>
          <a:stretch/>
        </p:blipFill>
        <p:spPr bwMode="auto">
          <a:xfrm>
            <a:off x="1819834" y="1957200"/>
            <a:ext cx="2958353" cy="2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Popular Languages: JavaScript and Python </a:t>
            </a:r>
          </a:p>
          <a:p>
            <a:r>
              <a:rPr lang="en-IN" dirty="0"/>
              <a:t>Popular Databases: PostgreSQL</a:t>
            </a:r>
            <a:endParaRPr lang="en-US" dirty="0"/>
          </a:p>
          <a:p>
            <a:r>
              <a:rPr lang="en-US" dirty="0"/>
              <a:t>Fast changing technology every year.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Proficiency in higher demand skills can lead to more opportunities.</a:t>
            </a:r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7859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New technologies lead to varied trends and demands. </a:t>
            </a:r>
          </a:p>
          <a:p>
            <a:r>
              <a:rPr lang="en-US" dirty="0"/>
              <a:t>Most popular programming Languages: JavaScript - Python</a:t>
            </a:r>
          </a:p>
          <a:p>
            <a:r>
              <a:rPr lang="en-US" dirty="0"/>
              <a:t>Most popular database: PostgreSQL</a:t>
            </a:r>
          </a:p>
          <a:p>
            <a:r>
              <a:rPr lang="en-US" dirty="0"/>
              <a:t>In future, incorporate Machine Learning to predict trends and salaries</a:t>
            </a:r>
          </a:p>
          <a:p>
            <a:r>
              <a:rPr lang="en-US" dirty="0"/>
              <a:t>The Information Technology field needs diversity.</a:t>
            </a:r>
          </a:p>
        </p:txBody>
      </p:sp>
      <p:pic>
        <p:nvPicPr>
          <p:cNvPr id="10242" name="Picture 2" descr="How to Write a Conclusion: 9 Steps (with Pictures) - wikiHow">
            <a:extLst>
              <a:ext uri="{FF2B5EF4-FFF2-40B4-BE49-F238E27FC236}">
                <a16:creationId xmlns:a16="http://schemas.microsoft.com/office/drawing/2014/main" id="{D145E9CD-556A-5BFB-17A6-36AB433F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3" y="2045915"/>
            <a:ext cx="4145056" cy="31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436D2-0EC8-D5E9-3115-697DEE0B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74" y="2073941"/>
            <a:ext cx="7150979" cy="28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73DB5-7ED2-3EE2-0DE1-406A5161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4" y="1416648"/>
            <a:ext cx="8114277" cy="49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Primary Teaching Courses - List of PTT Courses - Leverage Edu">
            <a:extLst>
              <a:ext uri="{FF2B5EF4-FFF2-40B4-BE49-F238E27FC236}">
                <a16:creationId xmlns:a16="http://schemas.microsoft.com/office/drawing/2014/main" id="{361E2125-4D8D-83B7-2837-00D37641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" y="1825625"/>
            <a:ext cx="5181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6894E6-5E46-A0DD-4CAF-45EC905B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417320"/>
            <a:ext cx="10721340" cy="47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4226" y="1630528"/>
            <a:ext cx="5433847" cy="471543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Popular languages</a:t>
            </a:r>
            <a:br>
              <a:rPr lang="en-US" dirty="0"/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1. Python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2. java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3. R</a:t>
            </a:r>
          </a:p>
          <a:p>
            <a:r>
              <a:rPr lang="en-IN" sz="3200" dirty="0"/>
              <a:t>Most desirable Databases</a:t>
            </a:r>
            <a:br>
              <a:rPr lang="en-IN" dirty="0"/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1. PostgreSQL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2. MongoDB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3. Redis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4. MySQL</a:t>
            </a:r>
            <a:br>
              <a:rPr lang="en-US" dirty="0">
                <a:solidFill>
                  <a:srgbClr val="374151"/>
                </a:solidFill>
                <a:latin typeface="IBM Plex Mono Text" panose="020B0509050203000203"/>
              </a:rPr>
            </a:br>
            <a:r>
              <a:rPr lang="en-US" dirty="0">
                <a:solidFill>
                  <a:srgbClr val="374151"/>
                </a:solidFill>
                <a:latin typeface="IBM Plex Mono Text" panose="020B0509050203000203"/>
              </a:rPr>
              <a:t>5. Elasticsearch</a:t>
            </a:r>
            <a:endParaRPr lang="en-IN" dirty="0">
              <a:solidFill>
                <a:srgbClr val="374151"/>
              </a:solidFill>
              <a:latin typeface="IBM Plex Mono Text" panose="020B0509050203000203"/>
            </a:endParaRPr>
          </a:p>
          <a:p>
            <a:r>
              <a:rPr lang="en-US" sz="3200" dirty="0"/>
              <a:t>Gender Gap in IT industry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BFB63-9611-8CA9-47B2-931EB299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56" y="1595718"/>
            <a:ext cx="3886241" cy="40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593953" y="1795827"/>
            <a:ext cx="7135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  <p:pic>
        <p:nvPicPr>
          <p:cNvPr id="4102" name="Picture 6" descr="7,768 Book Stack Outline Images, Stock Photos &amp; Vectors | Shutterstock">
            <a:extLst>
              <a:ext uri="{FF2B5EF4-FFF2-40B4-BE49-F238E27FC236}">
                <a16:creationId xmlns:a16="http://schemas.microsoft.com/office/drawing/2014/main" id="{436F8A85-2DCE-30C2-02DD-59C78E22D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t="20869" r="18436" b="18312"/>
          <a:stretch/>
        </p:blipFill>
        <p:spPr bwMode="auto">
          <a:xfrm>
            <a:off x="1703294" y="2626659"/>
            <a:ext cx="2814918" cy="162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596" y="1290556"/>
            <a:ext cx="4068807" cy="538492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Data Preparation</a:t>
            </a:r>
            <a:br>
              <a:rPr lang="en-US" dirty="0"/>
            </a:br>
            <a:r>
              <a:rPr lang="en-US" dirty="0"/>
              <a:t>1. Found duplicates</a:t>
            </a:r>
            <a:br>
              <a:rPr lang="en-US" dirty="0"/>
            </a:br>
            <a:r>
              <a:rPr lang="en-US" dirty="0"/>
              <a:t>2. Removed duplicates</a:t>
            </a:r>
            <a:br>
              <a:rPr lang="en-US" dirty="0"/>
            </a:br>
            <a:r>
              <a:rPr lang="en-US" dirty="0"/>
              <a:t>3. Found missing values</a:t>
            </a:r>
            <a:br>
              <a:rPr lang="en-US" dirty="0"/>
            </a:br>
            <a:r>
              <a:rPr lang="en-US" dirty="0"/>
              <a:t>4. Imputed missing values</a:t>
            </a:r>
            <a:br>
              <a:rPr lang="en-US" dirty="0"/>
            </a:br>
            <a:r>
              <a:rPr lang="en-US" dirty="0"/>
              <a:t>5. Normalized data</a:t>
            </a:r>
          </a:p>
          <a:p>
            <a:pPr marL="514350" indent="-514350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1. Found data distribution</a:t>
            </a:r>
            <a:br>
              <a:rPr lang="en-US" dirty="0"/>
            </a:br>
            <a:r>
              <a:rPr lang="en-US" dirty="0"/>
              <a:t>2. Found outliers</a:t>
            </a:r>
            <a:br>
              <a:rPr lang="en-US" dirty="0"/>
            </a:br>
            <a:r>
              <a:rPr lang="en-US" dirty="0"/>
              <a:t>3. Found correlation</a:t>
            </a:r>
          </a:p>
        </p:txBody>
      </p:sp>
      <p:pic>
        <p:nvPicPr>
          <p:cNvPr id="5122" name="Picture 2" descr="Your Step-by-Step Guide to Writing a Good Research Methodology">
            <a:extLst>
              <a:ext uri="{FF2B5EF4-FFF2-40B4-BE49-F238E27FC236}">
                <a16:creationId xmlns:a16="http://schemas.microsoft.com/office/drawing/2014/main" id="{E750FAB1-21B0-A8CA-6ECC-EDBE007EF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r="17535" b="28348"/>
          <a:stretch/>
        </p:blipFill>
        <p:spPr bwMode="auto">
          <a:xfrm>
            <a:off x="782053" y="2373642"/>
            <a:ext cx="3109204" cy="21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98AAB-0F96-83B1-FAAD-EE347AD7BC51}"/>
              </a:ext>
            </a:extLst>
          </p:cNvPr>
          <p:cNvSpPr txBox="1"/>
          <p:nvPr/>
        </p:nvSpPr>
        <p:spPr>
          <a:xfrm>
            <a:off x="7676667" y="1290556"/>
            <a:ext cx="4580965" cy="41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III.   Data Visualization</a:t>
            </a:r>
            <a:b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       1. Distribution of data</a:t>
            </a:r>
            <a:b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       2. Relationship of data</a:t>
            </a:r>
            <a:b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       3. Composition of data</a:t>
            </a:r>
            <a:b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       4. Comparison of data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IV.    Dashboard</a:t>
            </a:r>
            <a:b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</a:b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       1. Built a dashboard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IN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8194" name="Picture 2" descr="ATMA Exam Result 2023 : Check Merit List, Scorecard, Cutoff Details">
            <a:extLst>
              <a:ext uri="{FF2B5EF4-FFF2-40B4-BE49-F238E27FC236}">
                <a16:creationId xmlns:a16="http://schemas.microsoft.com/office/drawing/2014/main" id="{41AF004D-025B-FCFE-C754-FA01EC71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1" y="1757643"/>
            <a:ext cx="8191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5C573-8B31-EABB-8515-3AD7C977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0" y="2506661"/>
            <a:ext cx="5751620" cy="2170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390DB-1AAF-F2A9-B630-018E4235F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9"/>
          <a:stretch/>
        </p:blipFill>
        <p:spPr>
          <a:xfrm>
            <a:off x="6172200" y="2506661"/>
            <a:ext cx="5751620" cy="22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demand for Web Development</a:t>
            </a:r>
          </a:p>
          <a:p>
            <a:r>
              <a:rPr lang="en-US" dirty="0"/>
              <a:t>Consistent demand for HTML/CSS, Java, SQL, and Python.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4E5A2-4D86-06E5-230C-A734B1C6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2536678"/>
            <a:ext cx="5762328" cy="199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B7B64-97C6-464F-275B-24F31311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79" y="2541754"/>
            <a:ext cx="6191709" cy="19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529</Words>
  <Application>Microsoft Office PowerPoint</Application>
  <PresentationFormat>Widescreen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Insights into the Current State of Developer Skills and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Ibrahim Parkar</cp:lastModifiedBy>
  <cp:revision>19</cp:revision>
  <dcterms:created xsi:type="dcterms:W3CDTF">2020-10-28T18:29:43Z</dcterms:created>
  <dcterms:modified xsi:type="dcterms:W3CDTF">2023-04-09T10:23:34Z</dcterms:modified>
</cp:coreProperties>
</file>