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948554F9-A99C-211B-95EF-B8DFAA8D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06A5EF10-2E47-9CDA-9B28-564016C6B8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:notes">
            <a:extLst>
              <a:ext uri="{FF2B5EF4-FFF2-40B4-BE49-F238E27FC236}">
                <a16:creationId xmlns:a16="http://schemas.microsoft.com/office/drawing/2014/main" id="{25FB000B-D919-53CB-4681-D706EBAFBD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717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10D321B-B580-4DDB-DF4F-1B66E9ACE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711C2AE8-FCAA-599E-486A-11C10C535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:notes">
            <a:extLst>
              <a:ext uri="{FF2B5EF4-FFF2-40B4-BE49-F238E27FC236}">
                <a16:creationId xmlns:a16="http://schemas.microsoft.com/office/drawing/2014/main" id="{E94A6603-0AE8-069B-A668-3909F1D87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51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F575915F-1A71-F32E-7112-8E8F9432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648750C5-529F-3000-CAF3-8AEF4F339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:notes">
            <a:extLst>
              <a:ext uri="{FF2B5EF4-FFF2-40B4-BE49-F238E27FC236}">
                <a16:creationId xmlns:a16="http://schemas.microsoft.com/office/drawing/2014/main" id="{904D94A6-D781-9CFA-E7E6-C10B74D0C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838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631FEC5E-6D21-9DEB-E760-E1D107EA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>
            <a:extLst>
              <a:ext uri="{FF2B5EF4-FFF2-40B4-BE49-F238E27FC236}">
                <a16:creationId xmlns:a16="http://schemas.microsoft.com/office/drawing/2014/main" id="{8AF7C1D1-A612-37CF-0AC4-34C8681A6A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>
            <a:extLst>
              <a:ext uri="{FF2B5EF4-FFF2-40B4-BE49-F238E27FC236}">
                <a16:creationId xmlns:a16="http://schemas.microsoft.com/office/drawing/2014/main" id="{2838EA05-6998-0E70-15F8-0E910B360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68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0FF10F8-78C2-1BAE-5473-CC6C350E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F473EC8F-94E6-F375-570E-DF904E285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:notes">
            <a:extLst>
              <a:ext uri="{FF2B5EF4-FFF2-40B4-BE49-F238E27FC236}">
                <a16:creationId xmlns:a16="http://schemas.microsoft.com/office/drawing/2014/main" id="{A21560A3-B117-0D90-63B5-A7AEE7D3E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50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1677320_Fault_Detection_and_Fault_Diagnosis_in_Power_System_Using_AI_A_Re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think/cloud" TargetMode="External"/><Relationship Id="rId4" Type="http://schemas.openxmlformats.org/officeDocument/2006/relationships/hyperlink" Target="https://www.ibm.com/think/topics/machine-learn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ctr">
              <a:buClr>
                <a:schemeClr val="accent1"/>
              </a:buClr>
            </a:pPr>
            <a:r>
              <a:rPr lang="en-IN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Power System Fault Detection and Classification</a:t>
            </a:r>
            <a:endParaRPr dirty="0"/>
          </a:p>
        </p:txBody>
      </p:sp>
      <p:sp>
        <p:nvSpPr>
          <p:cNvPr id="110" name="Google Shape;110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3117529" y="4586365"/>
            <a:ext cx="798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IN" sz="2000" b="1" dirty="0">
                <a:solidFill>
                  <a:srgbClr val="1482AB"/>
                </a:solidFill>
              </a:rPr>
              <a:t>Ibrahim Sharif – Dayananda Sagar University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CSE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A9DB3553-D85A-D164-19F5-ED65003D4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>
            <a:extLst>
              <a:ext uri="{FF2B5EF4-FFF2-40B4-BE49-F238E27FC236}">
                <a16:creationId xmlns:a16="http://schemas.microsoft.com/office/drawing/2014/main" id="{55D0713E-754A-10BD-A6B7-A88BEDE7B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12AAA-47B0-F831-1834-332405443E17}"/>
              </a:ext>
            </a:extLst>
          </p:cNvPr>
          <p:cNvSpPr txBox="1"/>
          <p:nvPr/>
        </p:nvSpPr>
        <p:spPr>
          <a:xfrm>
            <a:off x="393290" y="1078667"/>
            <a:ext cx="583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algorithms applied in the pipeline progress: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882CD-12F4-E95B-99CF-A1C3D9FE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" y="1386444"/>
            <a:ext cx="10385602" cy="2791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C7D6B-F749-C8F2-4CCD-34E3F8DA7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8" y="3983813"/>
            <a:ext cx="10176444" cy="1826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0AC3B8-F56D-71EE-D40D-DF6A73E0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45440"/>
            <a:ext cx="10176445" cy="9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8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87E9EED-05E2-1363-5680-F14B1688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>
            <a:extLst>
              <a:ext uri="{FF2B5EF4-FFF2-40B4-BE49-F238E27FC236}">
                <a16:creationId xmlns:a16="http://schemas.microsoft.com/office/drawing/2014/main" id="{3E3BDA4E-CF1C-BE1D-FD3C-C097091F5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25ABC-49A2-FF20-ED46-D5107E4BE6FA}"/>
              </a:ext>
            </a:extLst>
          </p:cNvPr>
          <p:cNvSpPr txBox="1"/>
          <p:nvPr/>
        </p:nvSpPr>
        <p:spPr>
          <a:xfrm>
            <a:off x="581191" y="1203237"/>
            <a:ext cx="7353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Input after selecting the most accurate algorithm (Batch tree ensemble classifier):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E1713-527E-19BC-171B-CC7F92BD4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0" y="1511014"/>
            <a:ext cx="11029501" cy="4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8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8542EB2F-E083-CCBA-0DE6-833211AD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>
            <a:extLst>
              <a:ext uri="{FF2B5EF4-FFF2-40B4-BE49-F238E27FC236}">
                <a16:creationId xmlns:a16="http://schemas.microsoft.com/office/drawing/2014/main" id="{03516DCF-F343-FEC0-D6B4-4E9DB0F34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8C658-E40D-3789-BF69-175553BC6781}"/>
              </a:ext>
            </a:extLst>
          </p:cNvPr>
          <p:cNvSpPr txBox="1"/>
          <p:nvPr/>
        </p:nvSpPr>
        <p:spPr>
          <a:xfrm>
            <a:off x="570213" y="1232556"/>
            <a:ext cx="552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Output/Prediction: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BAD01-90EE-2897-7A6D-E2235477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4" y="1540334"/>
            <a:ext cx="10707329" cy="490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000" dirty="0"/>
              <a:t>The project successfully demonstrates the use of </a:t>
            </a:r>
            <a:r>
              <a:rPr lang="en-US" sz="2000" b="1" dirty="0"/>
              <a:t>machine learning</a:t>
            </a:r>
            <a:r>
              <a:rPr lang="en-US" sz="2000" dirty="0"/>
              <a:t> to detect and classify power system faults based on </a:t>
            </a:r>
            <a:r>
              <a:rPr lang="en-US" sz="2000" b="1" dirty="0"/>
              <a:t>electrical phasor data</a:t>
            </a:r>
            <a:r>
              <a:rPr lang="en-US" sz="2000" dirty="0"/>
              <a:t>.</a:t>
            </a:r>
          </a:p>
          <a:p>
            <a:r>
              <a:rPr lang="en-US" sz="2000" dirty="0"/>
              <a:t> </a:t>
            </a:r>
            <a:r>
              <a:rPr lang="en-US" sz="2000" b="1" dirty="0"/>
              <a:t>IBM Watsonx.ai </a:t>
            </a:r>
            <a:r>
              <a:rPr lang="en-US" sz="2000" b="1" dirty="0" err="1"/>
              <a:t>AutoAI</a:t>
            </a:r>
            <a:r>
              <a:rPr lang="en-US" sz="2000" dirty="0"/>
              <a:t> made the process efficient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Automating model training, feature engineering, and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Generating multiple optimized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Simplifying deployment and evaluation</a:t>
            </a:r>
          </a:p>
          <a:p>
            <a:r>
              <a:rPr lang="en-US" sz="2000" dirty="0"/>
              <a:t> The best model achieved a </a:t>
            </a:r>
            <a:r>
              <a:rPr lang="en-US" sz="2000" b="1" dirty="0"/>
              <a:t>cross-validation accuracy of 40.9%</a:t>
            </a:r>
            <a:r>
              <a:rPr lang="en-US" sz="2000" dirty="0"/>
              <a:t>, showing the potential for real-time fault detection in power grids.</a:t>
            </a:r>
          </a:p>
          <a:p>
            <a:r>
              <a:rPr lang="en-US" sz="2000" dirty="0"/>
              <a:t> Although accuracy can be improved with more data and advanced tuning, the current results validate the approach and demonstrate a </a:t>
            </a:r>
            <a:r>
              <a:rPr lang="en-US" sz="2000" b="1" dirty="0"/>
              <a:t>working proof-of-concept</a:t>
            </a:r>
            <a:r>
              <a:rPr lang="en-US" sz="2000" dirty="0"/>
              <a:t> for intelligent fault classification.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81250" y="1616658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 dirty="0"/>
              <a:t>Data Expansion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Incorporate </a:t>
            </a:r>
            <a:r>
              <a:rPr lang="en-US" b="1" dirty="0"/>
              <a:t>larger and more diverse datasets</a:t>
            </a:r>
            <a:r>
              <a:rPr lang="en-US" dirty="0"/>
              <a:t>, including real-time sensor data from actual grid systems.</a:t>
            </a:r>
          </a:p>
          <a:p>
            <a:r>
              <a:rPr lang="en-US" b="1" dirty="0"/>
              <a:t>Model Improvements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advanced models like </a:t>
            </a:r>
            <a:r>
              <a:rPr lang="en-US" b="1" dirty="0"/>
              <a:t>LSTM</a:t>
            </a:r>
            <a:r>
              <a:rPr lang="en-US" dirty="0"/>
              <a:t> or </a:t>
            </a:r>
            <a:r>
              <a:rPr lang="en-US" b="1" dirty="0"/>
              <a:t>transformers</a:t>
            </a:r>
            <a:r>
              <a:rPr lang="en-US" dirty="0"/>
              <a:t> for time-series fault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</a:t>
            </a:r>
            <a:r>
              <a:rPr lang="en-US" b="1" dirty="0"/>
              <a:t>manual feature engineering</a:t>
            </a:r>
            <a:r>
              <a:rPr lang="en-US" dirty="0"/>
              <a:t> based on domain knowledge to improve accuracy.</a:t>
            </a:r>
          </a:p>
          <a:p>
            <a:r>
              <a:rPr lang="en-US" b="1" dirty="0"/>
              <a:t>Integration with Grid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trained model within </a:t>
            </a:r>
            <a:r>
              <a:rPr lang="en-US" b="1" dirty="0"/>
              <a:t>SCADA systems</a:t>
            </a:r>
            <a:r>
              <a:rPr lang="en-US" dirty="0"/>
              <a:t> for real-time fault monitoring and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dashboard interface for operators to view and manage fault diagnostics.</a:t>
            </a:r>
          </a:p>
          <a:p>
            <a:r>
              <a:rPr lang="en-US" b="1" dirty="0"/>
              <a:t>Edge Deployment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 the solution for </a:t>
            </a:r>
            <a:r>
              <a:rPr lang="en-US" b="1" dirty="0"/>
              <a:t>edge computing devices</a:t>
            </a:r>
            <a:r>
              <a:rPr lang="en-US" dirty="0"/>
              <a:t> for faster local fault detection in remote substations.</a:t>
            </a:r>
          </a:p>
          <a:p>
            <a:r>
              <a:rPr lang="en-US" b="1" dirty="0"/>
              <a:t>Multiclass Enhancements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the model to classify </a:t>
            </a:r>
            <a:r>
              <a:rPr lang="en-US" b="1" dirty="0"/>
              <a:t>more fault subtypes</a:t>
            </a:r>
            <a:r>
              <a:rPr lang="en-US" dirty="0"/>
              <a:t> and include </a:t>
            </a:r>
            <a:r>
              <a:rPr lang="en-US" b="1" dirty="0"/>
              <a:t>fault severity levels</a:t>
            </a:r>
            <a:r>
              <a:rPr lang="en-US" dirty="0"/>
              <a:t>.</a:t>
            </a: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/>
          </a:p>
        </p:txBody>
      </p:sp>
      <p:sp>
        <p:nvSpPr>
          <p:cNvPr id="159" name="Google Shape;159;p21"/>
          <p:cNvSpPr txBox="1"/>
          <p:nvPr/>
        </p:nvSpPr>
        <p:spPr>
          <a:xfrm>
            <a:off x="486508" y="77162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indent="-342900">
              <a:spcBef>
                <a:spcPts val="0"/>
              </a:spcBef>
              <a:buSzPts val="2208"/>
              <a:buFont typeface="Wingdings" panose="05000000000000000000" pitchFamily="2" charset="2"/>
              <a:buChar char="§"/>
            </a:pPr>
            <a:r>
              <a:rPr lang="en-US" dirty="0"/>
              <a:t>Fault Detection and Fault Diagnosis in Power System Using AI: A Review - </a:t>
            </a:r>
            <a:r>
              <a:rPr lang="en-US" dirty="0">
                <a:hlinkClick r:id="rId3"/>
              </a:rPr>
              <a:t>https://www.researchgate.net/publication/381677320_Fault_Detection_and_Fault_Diagnosis_in_Power_System_Using_AI_A_Review</a:t>
            </a:r>
            <a:endParaRPr lang="en-US" dirty="0"/>
          </a:p>
          <a:p>
            <a:pPr marL="342900" indent="-342900">
              <a:spcBef>
                <a:spcPts val="0"/>
              </a:spcBef>
              <a:buSzPts val="2208"/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spcBef>
                <a:spcPts val="0"/>
              </a:spcBef>
              <a:buSzPts val="2208"/>
              <a:buFont typeface="Wingdings" panose="05000000000000000000" pitchFamily="2" charset="2"/>
              <a:buChar char="§"/>
            </a:pPr>
            <a:r>
              <a:rPr lang="en-US" dirty="0"/>
              <a:t>IBM </a:t>
            </a:r>
            <a:r>
              <a:rPr lang="en-US" sz="1400" dirty="0"/>
              <a:t>ML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https://www.ibm.com/think/topics/machine-learning</a:t>
            </a:r>
            <a:endParaRPr lang="en-US" dirty="0"/>
          </a:p>
          <a:p>
            <a:pPr marL="342900" indent="-342900">
              <a:spcBef>
                <a:spcPts val="0"/>
              </a:spcBef>
              <a:buSzPts val="2208"/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spcBef>
                <a:spcPts val="0"/>
              </a:spcBef>
              <a:buSzPts val="2208"/>
              <a:buFont typeface="Wingdings" panose="05000000000000000000" pitchFamily="2" charset="2"/>
              <a:buChar char="§"/>
            </a:pPr>
            <a:r>
              <a:rPr lang="en-IN" sz="1800" dirty="0"/>
              <a:t>IBM </a:t>
            </a:r>
            <a:r>
              <a:rPr lang="en-IN" sz="1600" dirty="0"/>
              <a:t>Cloud</a:t>
            </a:r>
            <a:r>
              <a:rPr lang="en-IN" sz="1800" dirty="0"/>
              <a:t> - </a:t>
            </a:r>
            <a:r>
              <a:rPr lang="en-IN" sz="1800" dirty="0">
                <a:hlinkClick r:id="rId5"/>
              </a:rPr>
              <a:t>https://www.ibm.com/think/cloud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5FCE2-505C-11B1-EAF4-5C0D94584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41" y="1356416"/>
            <a:ext cx="6949857" cy="52508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C977A-2806-99FE-06EF-64DB5D4F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35" y="1323289"/>
            <a:ext cx="6889295" cy="51347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4839D-3433-1E78-56A0-C7AF95E7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33" y="1232556"/>
            <a:ext cx="8956860" cy="54599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Future Scope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SzPts val="2944"/>
              <a:buNone/>
            </a:pPr>
            <a:r>
              <a:rPr lang="en-US" sz="2800" dirty="0"/>
              <a:t>To design a machine learning model to detect and classify different types of faults in a power distribution system. Using electrical measurement data (e.g., voltage and current phasors), the model must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2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23541" y="967356"/>
            <a:ext cx="11740639" cy="561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235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1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840"/>
              </a:spcBef>
              <a:buSzPts val="1104"/>
              <a:buNone/>
            </a:pPr>
            <a:r>
              <a:rPr lang="en-US" sz="1400" dirty="0"/>
              <a:t>The proposed system aims to </a:t>
            </a:r>
            <a:r>
              <a:rPr lang="en-US" sz="1400" b="1" dirty="0"/>
              <a:t>detect and classify different types of faults in a power distribution network</a:t>
            </a:r>
            <a:r>
              <a:rPr lang="en-US" sz="1400" dirty="0"/>
              <a:t> using machine learning techniques. The solution leverages IBM Watsonx.ai Studio's </a:t>
            </a:r>
            <a:r>
              <a:rPr lang="en-US" sz="1400" b="1" dirty="0" err="1"/>
              <a:t>AutoAI</a:t>
            </a:r>
            <a:r>
              <a:rPr lang="en-US" sz="1400" dirty="0"/>
              <a:t> capabilities to automate the model training and optimization process, enabling </a:t>
            </a:r>
            <a:r>
              <a:rPr lang="en-US" sz="1400" b="1" dirty="0"/>
              <a:t>efficient, accurate, and scalable fault classification</a:t>
            </a:r>
            <a:r>
              <a:rPr lang="en-US" sz="1400" dirty="0"/>
              <a:t>. </a:t>
            </a:r>
          </a:p>
          <a:p>
            <a:pPr marL="0" lvl="0" indent="0">
              <a:lnSpc>
                <a:spcPct val="100000"/>
              </a:lnSpc>
              <a:spcBef>
                <a:spcPts val="840"/>
              </a:spcBef>
              <a:buSzPts val="1104"/>
              <a:buNone/>
            </a:pPr>
            <a:r>
              <a:rPr lang="en-US" sz="1400" dirty="0"/>
              <a:t>Components of the proposed solution: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</a:pPr>
            <a:r>
              <a:rPr lang="en-US" sz="1400" b="1" dirty="0"/>
              <a:t>Data Collection: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/>
              <a:t>The dataset was obtained from </a:t>
            </a:r>
            <a:r>
              <a:rPr lang="en-US" sz="1400" b="1" dirty="0"/>
              <a:t>Kaggle</a:t>
            </a:r>
            <a:r>
              <a:rPr lang="en-US" sz="1400" dirty="0"/>
              <a:t>, contains electrical measurement data, specifically </a:t>
            </a:r>
            <a:r>
              <a:rPr lang="en-US" sz="1400" b="1" dirty="0"/>
              <a:t>voltage</a:t>
            </a:r>
            <a:r>
              <a:rPr lang="en-US" sz="1400" dirty="0"/>
              <a:t> and </a:t>
            </a:r>
            <a:r>
              <a:rPr lang="en-US" sz="1400" b="1" dirty="0"/>
              <a:t>current phasors</a:t>
            </a:r>
            <a:r>
              <a:rPr lang="en-US" sz="1400" dirty="0"/>
              <a:t> including environmental conditions like </a:t>
            </a:r>
            <a:r>
              <a:rPr lang="en-US" sz="1400" b="1" dirty="0"/>
              <a:t>weather</a:t>
            </a:r>
            <a:r>
              <a:rPr lang="en-US" sz="1400" dirty="0"/>
              <a:t> and </a:t>
            </a:r>
            <a:r>
              <a:rPr lang="en-US" sz="1400" b="1" dirty="0"/>
              <a:t>wind speed, fault location</a:t>
            </a:r>
            <a:r>
              <a:rPr lang="en-US" sz="1400" dirty="0"/>
              <a:t>, for various systems states including both normal condition and multiple fault types such as </a:t>
            </a:r>
            <a:r>
              <a:rPr lang="en-US" sz="1400" b="1" dirty="0"/>
              <a:t>Line breakage, overheating </a:t>
            </a:r>
            <a:r>
              <a:rPr lang="en-US" sz="1400" dirty="0"/>
              <a:t>and </a:t>
            </a:r>
            <a:r>
              <a:rPr lang="en-US" sz="1400" b="1" dirty="0"/>
              <a:t>Transformer failure.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These datapoints simulate or reflect real world power system behavior under various fault scenarios. 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</a:pPr>
            <a:r>
              <a:rPr lang="en-US" sz="1400" dirty="0"/>
              <a:t> </a:t>
            </a:r>
            <a:r>
              <a:rPr lang="en-US" sz="1400" b="1" dirty="0"/>
              <a:t>Data Processing: </a:t>
            </a:r>
            <a:r>
              <a:rPr lang="en-US" sz="1400" dirty="0"/>
              <a:t>The dataset was uploaded to IBM Watsonx.ai Studio, where: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Missing values, inconsistencies, and formatting issues were automatically handled.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Feature engineering was applied to generate useful derived metrics that assist in differentiating between fault types.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</a:pPr>
            <a:r>
              <a:rPr lang="en-US" sz="1400" b="1" dirty="0"/>
              <a:t>Machine Learning Approach</a:t>
            </a:r>
            <a:r>
              <a:rPr lang="en-US" sz="1400" dirty="0"/>
              <a:t>: IBM </a:t>
            </a:r>
            <a:r>
              <a:rPr lang="en-US" sz="1400" dirty="0" err="1"/>
              <a:t>Watsonx's</a:t>
            </a:r>
            <a:r>
              <a:rPr lang="en-US" sz="1400" dirty="0"/>
              <a:t> </a:t>
            </a:r>
            <a:r>
              <a:rPr lang="en-US" sz="1400" dirty="0" err="1"/>
              <a:t>AutoAI</a:t>
            </a:r>
            <a:r>
              <a:rPr lang="en-US" sz="1400" dirty="0"/>
              <a:t> module was used to automatically: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Select suitable algorithms (e.g., Random Forest, Logistic Regression).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Perform hyperparameter tuning, feature engineering, and pipeline optimization.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Multiple pipelines were generated and ranked based on cross-validation accuracy to identify the most effective model for classification.</a:t>
            </a:r>
          </a:p>
          <a:p>
            <a:pPr marL="0" indent="0">
              <a:lnSpc>
                <a:spcPct val="100000"/>
              </a:lnSpc>
              <a:spcBef>
                <a:spcPts val="840"/>
              </a:spcBef>
              <a:buSzPts val="1104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6E1951FD-F84F-E171-B38B-9583EF7B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>
            <a:extLst>
              <a:ext uri="{FF2B5EF4-FFF2-40B4-BE49-F238E27FC236}">
                <a16:creationId xmlns:a16="http://schemas.microsoft.com/office/drawing/2014/main" id="{AAF4A45E-906A-169C-39E8-B30C61E03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32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3200" dirty="0"/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19B49D15-F5F1-CC3E-855C-BB66E607D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3" y="619454"/>
            <a:ext cx="11740639" cy="561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</a:pPr>
            <a:r>
              <a:rPr lang="en-US" sz="1400" b="1" dirty="0"/>
              <a:t>User interface and Deployment: </a:t>
            </a:r>
            <a:r>
              <a:rPr lang="en-US" sz="1400" dirty="0"/>
              <a:t>While no separate custom UI or web app was developed, IBM Watsonx.ai Studio provides a </a:t>
            </a:r>
            <a:r>
              <a:rPr lang="en-US" sz="1400" b="1" dirty="0"/>
              <a:t>highly intuitive and user-friendly interface</a:t>
            </a:r>
            <a:r>
              <a:rPr lang="en-US" sz="1400" dirty="0"/>
              <a:t> to: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Upload and explore datasets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Visualize training pipelines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Compare model performances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Export the best pipeline for deployment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</a:pPr>
            <a:r>
              <a:rPr lang="en-US" sz="1400" dirty="0"/>
              <a:t> </a:t>
            </a:r>
            <a:r>
              <a:rPr lang="en-US" sz="1400" b="1" dirty="0"/>
              <a:t>Evaluation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 err="1"/>
              <a:t>AutoAI</a:t>
            </a:r>
            <a:r>
              <a:rPr lang="en-US" sz="1400" dirty="0"/>
              <a:t> generated 9 pipelines.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The best-performing model was the </a:t>
            </a:r>
            <a:r>
              <a:rPr lang="en-US" sz="1400" b="1" dirty="0"/>
              <a:t>Batched Tree Ensemble Classifier</a:t>
            </a:r>
            <a:r>
              <a:rPr lang="en-US" sz="1400" dirty="0"/>
              <a:t> (based on Random Forest) with a </a:t>
            </a:r>
            <a:r>
              <a:rPr lang="en-US" sz="1400" b="1" dirty="0"/>
              <a:t>cross-validation accuracy of 40.9%</a:t>
            </a:r>
            <a:r>
              <a:rPr lang="en-US" sz="1400" dirty="0"/>
              <a:t>.</a:t>
            </a:r>
          </a:p>
          <a:p>
            <a:pPr marL="171450" indent="-171450">
              <a:lnSpc>
                <a:spcPct val="100000"/>
              </a:lnSpc>
              <a:spcBef>
                <a:spcPts val="840"/>
              </a:spcBef>
              <a:buSzPts val="1104"/>
              <a:buFont typeface="Arial" panose="020B0604020202020204" pitchFamily="34" charset="0"/>
              <a:buChar char="•"/>
            </a:pPr>
            <a:r>
              <a:rPr lang="en-US" sz="1400" dirty="0"/>
              <a:t>Evaluation metrics such as accuracy and pipeline comparisons were visualized using built-in tools, making analysis easier and transparent.</a:t>
            </a:r>
          </a:p>
          <a:p>
            <a:pPr marL="0" indent="0">
              <a:lnSpc>
                <a:spcPct val="100000"/>
              </a:lnSpc>
              <a:spcBef>
                <a:spcPts val="840"/>
              </a:spcBef>
              <a:buSzPts val="1104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583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indent="-285750">
              <a:spcBef>
                <a:spcPts val="0"/>
              </a:spcBef>
            </a:pPr>
            <a:r>
              <a:rPr lang="en-IN" b="1" dirty="0"/>
              <a:t>Data Source: </a:t>
            </a:r>
            <a:r>
              <a:rPr lang="en-IN" dirty="0"/>
              <a:t>fault_data.csv (uploaded in </a:t>
            </a:r>
            <a:r>
              <a:rPr lang="en-IN" dirty="0" err="1"/>
              <a:t>Watsonx</a:t>
            </a:r>
            <a:r>
              <a:rPr lang="en-IN" dirty="0"/>
              <a:t>, obtained from Kaggle)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Prediction Target:</a:t>
            </a:r>
            <a:r>
              <a:rPr lang="en-IN" dirty="0"/>
              <a:t> Fault Type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Preprocessing: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Splitting: Training + Holdout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Handling null values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Feature scaling (</a:t>
            </a:r>
            <a:r>
              <a:rPr lang="en-IN" dirty="0" err="1"/>
              <a:t>AutoAI</a:t>
            </a:r>
            <a:r>
              <a:rPr lang="en-IN" dirty="0"/>
              <a:t> handles internally)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indent="-285750">
              <a:spcBef>
                <a:spcPts val="0"/>
              </a:spcBef>
            </a:pPr>
            <a:r>
              <a:rPr lang="en-IN" b="1" dirty="0"/>
              <a:t>Pipeline Enhancements: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Hyperparameter tuning (HPO-1, HPO-2)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Feature engineering (FE)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/>
              <a:t>Ensemble creation (Batch)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581192" y="162649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123444" indent="0">
              <a:buNone/>
            </a:pPr>
            <a:r>
              <a:rPr lang="en-IN" dirty="0"/>
              <a:t>🔹 </a:t>
            </a:r>
            <a:r>
              <a:rPr lang="en-IN" b="1" dirty="0"/>
              <a:t>Model Selection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IBM </a:t>
            </a:r>
            <a:r>
              <a:rPr lang="en-IN" dirty="0" err="1"/>
              <a:t>Watsonx</a:t>
            </a:r>
            <a:r>
              <a:rPr lang="en-IN" dirty="0"/>
              <a:t> </a:t>
            </a:r>
            <a:r>
              <a:rPr lang="en-IN" dirty="0" err="1"/>
              <a:t>AutoAI</a:t>
            </a:r>
            <a:r>
              <a:rPr lang="en-IN" dirty="0"/>
              <a:t> selected the </a:t>
            </a:r>
            <a:r>
              <a:rPr lang="en-IN" b="1" dirty="0"/>
              <a:t>Batched Tree Ensemble Classifier</a:t>
            </a:r>
            <a:r>
              <a:rPr lang="en-IN" dirty="0"/>
              <a:t> as the best-performing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Algorithms explored included </a:t>
            </a:r>
            <a:r>
              <a:rPr lang="en-IN" b="1" dirty="0"/>
              <a:t>Random Forest</a:t>
            </a:r>
            <a:r>
              <a:rPr lang="en-IN" dirty="0"/>
              <a:t>, </a:t>
            </a:r>
            <a:r>
              <a:rPr lang="en-IN" b="1" dirty="0"/>
              <a:t>Logistic Regression</a:t>
            </a:r>
            <a:r>
              <a:rPr lang="en-IN" dirty="0"/>
              <a:t>, and their ensemble variants.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123444" indent="0">
              <a:buNone/>
            </a:pPr>
            <a:r>
              <a:rPr lang="en-IN" dirty="0"/>
              <a:t>🔹 </a:t>
            </a:r>
            <a:r>
              <a:rPr lang="en-IN" b="1" dirty="0"/>
              <a:t>Input Features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Voltage and current phasor readings under different system conditions (Normal, LG, LL, LLL).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Features automatically engineered by </a:t>
            </a:r>
            <a:r>
              <a:rPr lang="en-IN" dirty="0" err="1"/>
              <a:t>AutoAI</a:t>
            </a:r>
            <a:r>
              <a:rPr lang="en-IN" dirty="0"/>
              <a:t> for better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123444" indent="0">
              <a:buNone/>
            </a:pPr>
            <a:r>
              <a:rPr lang="en-IN" dirty="0"/>
              <a:t>🔹 </a:t>
            </a:r>
            <a:r>
              <a:rPr lang="en-IN" b="1" dirty="0"/>
              <a:t>Training Process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AutoAI</a:t>
            </a:r>
            <a:r>
              <a:rPr lang="en-IN" dirty="0"/>
              <a:t> split the dataset into training and holdout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Applied </a:t>
            </a:r>
            <a:r>
              <a:rPr lang="en-IN" b="1" dirty="0"/>
              <a:t>hyperparameter tuning (HPO)</a:t>
            </a:r>
            <a:r>
              <a:rPr lang="en-IN" dirty="0"/>
              <a:t> and </a:t>
            </a:r>
            <a:r>
              <a:rPr lang="en-IN" b="1" dirty="0"/>
              <a:t>feature engineering (FE)</a:t>
            </a:r>
            <a:r>
              <a:rPr lang="en-IN" dirty="0"/>
              <a:t> across 9 pipelines.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Cross-validation was used to evaluate each model's accuracy.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123444" indent="0">
              <a:buNone/>
            </a:pPr>
            <a:r>
              <a:rPr lang="en-IN" dirty="0"/>
              <a:t>🔹 </a:t>
            </a:r>
            <a:r>
              <a:rPr lang="en-IN" b="1" dirty="0"/>
              <a:t>Deployment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model is ready for deployment directly from IBM Watsonx.ai.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While no separate frontend was created, the </a:t>
            </a:r>
            <a:r>
              <a:rPr lang="en-IN" b="1" dirty="0"/>
              <a:t>IBM Cloud UI itself provides an easy-to-use interface</a:t>
            </a:r>
            <a:r>
              <a:rPr lang="en-IN" dirty="0"/>
              <a:t>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Monitor 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Download/export trained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Deploy as an API endpoint if needed</a:t>
            </a: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8EB96-FCAB-3B45-D606-8D5746880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8" y="1484934"/>
            <a:ext cx="10048568" cy="4670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C72A396-A18F-098B-852A-9FDEFA9AC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>
            <a:extLst>
              <a:ext uri="{FF2B5EF4-FFF2-40B4-BE49-F238E27FC236}">
                <a16:creationId xmlns:a16="http://schemas.microsoft.com/office/drawing/2014/main" id="{979B79FD-CE08-BF4D-5A2F-05D7C3ABF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DD19B-A585-76E8-68C9-4F01186C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7" y="1451185"/>
            <a:ext cx="10510684" cy="47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163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997</Words>
  <Application>Microsoft Office PowerPoint</Application>
  <PresentationFormat>Widescreen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</vt:lpstr>
      <vt:lpstr>Libre Franklin</vt:lpstr>
      <vt:lpstr>Noto Sans Symbols</vt:lpstr>
      <vt:lpstr>Wingdings</vt:lpstr>
      <vt:lpstr>DividendVTI</vt:lpstr>
      <vt:lpstr>Power System Fault Detection and Classification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Ibrahim Sharif</cp:lastModifiedBy>
  <cp:revision>17</cp:revision>
  <dcterms:modified xsi:type="dcterms:W3CDTF">2025-08-03T16:08:27Z</dcterms:modified>
</cp:coreProperties>
</file>