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7.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8.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20.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tags/tag21.xml" ContentType="application/vnd.openxmlformats-officedocument.presentationml.tags+xml"/>
  <Override PartName="/ppt/notesSlides/notesSlide80.xml" ContentType="application/vnd.openxmlformats-officedocument.presentationml.notesSlide+xml"/>
  <Override PartName="/ppt/tags/tag22.xml" ContentType="application/vnd.openxmlformats-officedocument.presentationml.tags+xml"/>
  <Override PartName="/ppt/notesSlides/notesSlide81.xml" ContentType="application/vnd.openxmlformats-officedocument.presentationml.notesSlide+xml"/>
  <Override PartName="/ppt/tags/tag23.xml" ContentType="application/vnd.openxmlformats-officedocument.presentationml.tags+xml"/>
  <Override PartName="/ppt/notesSlides/notesSlide82.xml" ContentType="application/vnd.openxmlformats-officedocument.presentationml.notesSlide+xml"/>
  <Override PartName="/ppt/tags/tag24.xml" ContentType="application/vnd.openxmlformats-officedocument.presentationml.tags+xml"/>
  <Override PartName="/ppt/notesSlides/notesSlide83.xml" ContentType="application/vnd.openxmlformats-officedocument.presentationml.notesSlide+xml"/>
  <Override PartName="/ppt/tags/tag25.xml" ContentType="application/vnd.openxmlformats-officedocument.presentationml.tags+xml"/>
  <Override PartName="/ppt/notesSlides/notesSlide84.xml" ContentType="application/vnd.openxmlformats-officedocument.presentationml.notesSlide+xml"/>
  <Override PartName="/ppt/tags/tag26.xml" ContentType="application/vnd.openxmlformats-officedocument.presentationml.tags+xml"/>
  <Override PartName="/ppt/notesSlides/notesSlide85.xml" ContentType="application/vnd.openxmlformats-officedocument.presentationml.notesSlide+xml"/>
  <Override PartName="/ppt/tags/tag27.xml" ContentType="application/vnd.openxmlformats-officedocument.presentationml.tags+xml"/>
  <Override PartName="/ppt/notesSlides/notesSlide86.xml" ContentType="application/vnd.openxmlformats-officedocument.presentationml.notesSlide+xml"/>
  <Override PartName="/ppt/tags/tag28.xml" ContentType="application/vnd.openxmlformats-officedocument.presentationml.tags+xml"/>
  <Override PartName="/ppt/notesSlides/notesSlide87.xml" ContentType="application/vnd.openxmlformats-officedocument.presentationml.notesSlide+xml"/>
  <Override PartName="/ppt/tags/tag29.xml" ContentType="application/vnd.openxmlformats-officedocument.presentationml.tags+xml"/>
  <Override PartName="/ppt/notesSlides/notesSlide88.xml" ContentType="application/vnd.openxmlformats-officedocument.presentationml.notesSlide+xml"/>
  <Override PartName="/ppt/tags/tag30.xml" ContentType="application/vnd.openxmlformats-officedocument.presentationml.tags+xml"/>
  <Override PartName="/ppt/notesSlides/notesSlide89.xml" ContentType="application/vnd.openxmlformats-officedocument.presentationml.notesSlide+xml"/>
  <Override PartName="/ppt/tags/tag31.xml" ContentType="application/vnd.openxmlformats-officedocument.presentationml.tags+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94"/>
  </p:notesMasterIdLst>
  <p:sldIdLst>
    <p:sldId id="513" r:id="rId2"/>
    <p:sldId id="1209" r:id="rId3"/>
    <p:sldId id="1272" r:id="rId4"/>
    <p:sldId id="1071" r:id="rId5"/>
    <p:sldId id="1273" r:id="rId6"/>
    <p:sldId id="763" r:id="rId7"/>
    <p:sldId id="1483" r:id="rId8"/>
    <p:sldId id="1052" r:id="rId9"/>
    <p:sldId id="1069" r:id="rId10"/>
    <p:sldId id="1419" r:id="rId11"/>
    <p:sldId id="876" r:id="rId12"/>
    <p:sldId id="860" r:id="rId13"/>
    <p:sldId id="759" r:id="rId14"/>
    <p:sldId id="1108" r:id="rId15"/>
    <p:sldId id="1423" r:id="rId16"/>
    <p:sldId id="1424" r:id="rId17"/>
    <p:sldId id="1425" r:id="rId18"/>
    <p:sldId id="1426" r:id="rId19"/>
    <p:sldId id="1056" r:id="rId20"/>
    <p:sldId id="1187" r:id="rId21"/>
    <p:sldId id="1427" r:id="rId22"/>
    <p:sldId id="1428" r:id="rId23"/>
    <p:sldId id="1429" r:id="rId24"/>
    <p:sldId id="1430" r:id="rId25"/>
    <p:sldId id="1103" r:id="rId26"/>
    <p:sldId id="1189" r:id="rId27"/>
    <p:sldId id="1431" r:id="rId28"/>
    <p:sldId id="1432" r:id="rId29"/>
    <p:sldId id="1433" r:id="rId30"/>
    <p:sldId id="1434" r:id="rId31"/>
    <p:sldId id="1435" r:id="rId32"/>
    <p:sldId id="1436" r:id="rId33"/>
    <p:sldId id="1437" r:id="rId34"/>
    <p:sldId id="1104" r:id="rId35"/>
    <p:sldId id="1194" r:id="rId36"/>
    <p:sldId id="1438" r:id="rId37"/>
    <p:sldId id="1439" r:id="rId38"/>
    <p:sldId id="1440" r:id="rId39"/>
    <p:sldId id="1441" r:id="rId40"/>
    <p:sldId id="1442" r:id="rId41"/>
    <p:sldId id="1443" r:id="rId42"/>
    <p:sldId id="1444" r:id="rId43"/>
    <p:sldId id="1445" r:id="rId44"/>
    <p:sldId id="1446" r:id="rId45"/>
    <p:sldId id="1447" r:id="rId46"/>
    <p:sldId id="1448" r:id="rId47"/>
    <p:sldId id="1271" r:id="rId48"/>
    <p:sldId id="1277" r:id="rId49"/>
    <p:sldId id="1449" r:id="rId50"/>
    <p:sldId id="1450" r:id="rId51"/>
    <p:sldId id="1451" r:id="rId52"/>
    <p:sldId id="1452" r:id="rId53"/>
    <p:sldId id="1453" r:id="rId54"/>
    <p:sldId id="1311" r:id="rId55"/>
    <p:sldId id="1312" r:id="rId56"/>
    <p:sldId id="1454" r:id="rId57"/>
    <p:sldId id="1455" r:id="rId58"/>
    <p:sldId id="1456" r:id="rId59"/>
    <p:sldId id="1457" r:id="rId60"/>
    <p:sldId id="1458" r:id="rId61"/>
    <p:sldId id="1459" r:id="rId62"/>
    <p:sldId id="1460" r:id="rId63"/>
    <p:sldId id="1461" r:id="rId64"/>
    <p:sldId id="1462" r:id="rId65"/>
    <p:sldId id="1463" r:id="rId66"/>
    <p:sldId id="1464" r:id="rId67"/>
    <p:sldId id="1465" r:id="rId68"/>
    <p:sldId id="1466" r:id="rId69"/>
    <p:sldId id="1467" r:id="rId70"/>
    <p:sldId id="1468" r:id="rId71"/>
    <p:sldId id="1469" r:id="rId72"/>
    <p:sldId id="1470" r:id="rId73"/>
    <p:sldId id="1471" r:id="rId74"/>
    <p:sldId id="1472" r:id="rId75"/>
    <p:sldId id="1420" r:id="rId76"/>
    <p:sldId id="1421" r:id="rId77"/>
    <p:sldId id="1473" r:id="rId78"/>
    <p:sldId id="1474" r:id="rId79"/>
    <p:sldId id="1475" r:id="rId80"/>
    <p:sldId id="1476" r:id="rId81"/>
    <p:sldId id="1477" r:id="rId82"/>
    <p:sldId id="957" r:id="rId83"/>
    <p:sldId id="1138" r:id="rId84"/>
    <p:sldId id="1422" r:id="rId85"/>
    <p:sldId id="1357" r:id="rId86"/>
    <p:sldId id="1478" r:id="rId87"/>
    <p:sldId id="1479" r:id="rId88"/>
    <p:sldId id="1480" r:id="rId89"/>
    <p:sldId id="1481" r:id="rId90"/>
    <p:sldId id="874" r:id="rId91"/>
    <p:sldId id="1482" r:id="rId92"/>
    <p:sldId id="291" r:id="rId93"/>
  </p:sldIdLst>
  <p:sldSz cx="9144000" cy="5143500" type="screen16x9"/>
  <p:notesSz cx="6858000" cy="9144000"/>
  <p:custDataLst>
    <p:tags r:id="rId9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7"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26" autoAdjust="0"/>
    <p:restoredTop sz="86356" autoAdjust="0"/>
  </p:normalViewPr>
  <p:slideViewPr>
    <p:cSldViewPr snapToGrid="0" showGuides="1">
      <p:cViewPr varScale="1">
        <p:scale>
          <a:sx n="76" d="100"/>
          <a:sy n="76" d="100"/>
        </p:scale>
        <p:origin x="772"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 v7.0 (ENSA)</a:t>
            </a:r>
          </a:p>
          <a:p>
            <a:pPr>
              <a:spcBef>
                <a:spcPts val="0"/>
              </a:spcBef>
            </a:pPr>
            <a:r>
              <a:rPr lang="en-US" dirty="0">
                <a:solidFill>
                  <a:schemeClr val="accent5">
                    <a:lumMod val="40000"/>
                    <a:lumOff val="60000"/>
                  </a:schemeClr>
                </a:solidFill>
              </a:rPr>
              <a:t>Module 10: Network Management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10.0- Introduction</a:t>
            </a:r>
          </a:p>
          <a:p>
            <a:pPr>
              <a:buFontTx/>
              <a:buNone/>
            </a:pPr>
            <a:r>
              <a:rPr lang="en-GB" dirty="0"/>
              <a:t>10.0.2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10.1.1 - CDP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10.1.2 - Configure and Verify CDP</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424889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10.1.3 - </a:t>
            </a:r>
            <a:r>
              <a:rPr lang="en-US" sz="1200" dirty="0"/>
              <a:t>Discover Devices by </a:t>
            </a:r>
            <a:r>
              <a:rPr lang="en-US" sz="1200"/>
              <a:t>Using CDP</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267061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10.1.3 - </a:t>
            </a:r>
            <a:r>
              <a:rPr lang="en-US" sz="1200" dirty="0"/>
              <a:t>Discover Devices by Using CDP (Cont.)</a:t>
            </a:r>
          </a:p>
          <a:p>
            <a:r>
              <a:rPr lang="en-US" sz="1200" dirty="0"/>
              <a:t>10.1.4 - Syntax Checker - Configure and Verify CDP</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95894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10.1.5 - Packet Tracer - Use CDP to Map a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8295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10.2.1 - LLDP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10.2.2 - Configure and Verify LLDP</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66152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10.2.3 - Discover Devices by Using LLDP</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733265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10.2.3 - Discover Devices by Using LLDP (Cont.)</a:t>
            </a:r>
          </a:p>
          <a:p>
            <a:r>
              <a:rPr lang="en-US" dirty="0"/>
              <a:t>10.2.4 - Syntax Checker - Configure and Verify LLDP</a:t>
            </a:r>
          </a:p>
          <a:p>
            <a:r>
              <a:rPr lang="en-US" dirty="0"/>
              <a:t>10.2.5 - Check Your Understanding - Compare CDP and LLDP</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30068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10.2.6 - </a:t>
            </a:r>
            <a:r>
              <a:rPr lang="en-US" sz="1200" dirty="0"/>
              <a:t>Packet Tracer - Use LLDP to Map a Network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526423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10.3.1 - Time and Calendar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10.3.1 - Time and Calendar Services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276017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10.3.2 - NTP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848840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10.3.2 - NTP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208302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10.3.3 - Configure and Verify NTP</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565017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10.3.3 - Configure and Verify NTP (Cont.)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429156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10.3.3 - Configure and Verify NTP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688742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10.3.4 - </a:t>
            </a:r>
            <a:r>
              <a:rPr lang="en-US" sz="1200" dirty="0"/>
              <a:t>Packet Tracer - Configure and Verify NTP</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553034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10.4.1 - Introduction to SNMP</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10.4.1 - Introduction to SNMP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8309172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10.4.2 - SNMP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8144444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10.4.2 - SNMP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7469230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10.4.3 - SNMP Agent Traps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6585459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10.4.4 - SNMP Versions</a:t>
            </a:r>
          </a:p>
          <a:p>
            <a:r>
              <a:rPr lang="en-US" dirty="0"/>
              <a:t>10.4.5 - Check Your Understanding - SNMP Versions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4036560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10.4.6 - Community Strings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606611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10.4.7 - MIB Object ID</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8736667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10.4.7 - MIB Object ID (Cont.)</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0643736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10.4.8 - SNMP Polling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7244129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10.4.9 - SNMP Object Navigator</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3688925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10.4.10 - </a:t>
            </a:r>
            <a:r>
              <a:rPr lang="en-US" sz="1200" dirty="0"/>
              <a:t>Lab - Research Network Monitoring Software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414620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10.5.1 - Introduction to Syslog</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10.5.2 - Syslog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1861637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10.5.3 - Syslog Message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42121604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10.5.4 - Syslog Facilities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2491106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3492415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10.5.4 - Syslog Facilities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537095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10.5.5 - </a:t>
            </a:r>
            <a:r>
              <a:rPr lang="en-US" sz="1200" dirty="0"/>
              <a:t>Configure Syslog Timestamp</a:t>
            </a:r>
          </a:p>
          <a:p>
            <a:r>
              <a:rPr lang="en-US" sz="1200" dirty="0"/>
              <a:t>10.5.6 - Check Your Understanding - </a:t>
            </a:r>
            <a:r>
              <a:rPr lang="en-US" sz="1200"/>
              <a:t>Syslog Operation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9688983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p:txBody>
      </p:sp>
      <p:sp>
        <p:nvSpPr>
          <p:cNvPr id="4" name="Slide Number Placeholder 3"/>
          <p:cNvSpPr>
            <a:spLocks noGrp="1"/>
          </p:cNvSpPr>
          <p:nvPr>
            <p:ph type="sldNum" sz="quarter" idx="10"/>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42755801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10.6.1 - Router File Systems</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9617456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10.6.1 - Router File Systems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15079992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10.6.1 - Router File Systems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2369788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10.6.2 - Switch File Systems</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4265482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10.6.3 - </a:t>
            </a:r>
            <a:r>
              <a:rPr lang="en-US" sz="1200" dirty="0"/>
              <a:t>Use a Text File to Back Up a Configuration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7442313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10.6.4 - </a:t>
            </a:r>
            <a:r>
              <a:rPr lang="en-US" sz="1200" dirty="0"/>
              <a:t>Use a Text File to Restore a Configuration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9209079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10.6.5 - </a:t>
            </a:r>
            <a:r>
              <a:rPr lang="en-US" sz="1200" dirty="0"/>
              <a:t>Using TFTP to Back Up and Restore a Configuration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3215078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10.6.6 - </a:t>
            </a:r>
            <a:r>
              <a:rPr lang="en-US" sz="1200" dirty="0"/>
              <a:t>USB Ports on a Cisco Router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6817852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10.6.7 - </a:t>
            </a:r>
            <a:r>
              <a:rPr lang="en-US" sz="1200" dirty="0"/>
              <a:t>Using USB to Back Up and Restore a Configuration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21927994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10.6.7 - </a:t>
            </a:r>
            <a:r>
              <a:rPr lang="en-US" sz="1200" dirty="0"/>
              <a:t>Using USB to Back Up and Restore a Configuration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33814375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10.6.8 - </a:t>
            </a:r>
            <a:r>
              <a:rPr lang="en-US" sz="1200" dirty="0"/>
              <a:t>Password Recovery Procedures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19290610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93149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16532148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14738518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41705391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13716993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10.6.10 - </a:t>
            </a:r>
            <a:r>
              <a:rPr lang="en-US" sz="1200" dirty="0"/>
              <a:t>Packet Tracer - Backup Configuration Files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71</a:t>
            </a:fld>
            <a:endParaRPr lang="en-US" dirty="0"/>
          </a:p>
        </p:txBody>
      </p:sp>
    </p:spTree>
    <p:extLst>
      <p:ext uri="{BB962C8B-B14F-4D97-AF65-F5344CB8AC3E}">
        <p14:creationId xmlns:p14="http://schemas.microsoft.com/office/powerpoint/2010/main" val="551436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10.6.11 - </a:t>
            </a:r>
            <a:r>
              <a:rPr lang="en-US" sz="1200" dirty="0"/>
              <a:t>Lab - Use Tera Term to Manage Router Configuration Files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26742054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10.6.12 - </a:t>
            </a:r>
            <a:r>
              <a:rPr lang="en-US" sz="1200" dirty="0"/>
              <a:t>Lab - Use TFTP, Flash, and USB to Manage Configuration Files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73</a:t>
            </a:fld>
            <a:endParaRPr lang="en-US" dirty="0"/>
          </a:p>
        </p:txBody>
      </p:sp>
    </p:spTree>
    <p:extLst>
      <p:ext uri="{BB962C8B-B14F-4D97-AF65-F5344CB8AC3E}">
        <p14:creationId xmlns:p14="http://schemas.microsoft.com/office/powerpoint/2010/main" val="36467932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10.6.13 - </a:t>
            </a:r>
            <a:r>
              <a:rPr lang="en-US" sz="1200" dirty="0"/>
              <a:t>Lab - Research Password Recovery Procedures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74</a:t>
            </a:fld>
            <a:endParaRPr lang="en-US" dirty="0"/>
          </a:p>
        </p:txBody>
      </p:sp>
    </p:spTree>
    <p:extLst>
      <p:ext uri="{BB962C8B-B14F-4D97-AF65-F5344CB8AC3E}">
        <p14:creationId xmlns:p14="http://schemas.microsoft.com/office/powerpoint/2010/main" val="29229113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p:txBody>
      </p:sp>
      <p:sp>
        <p:nvSpPr>
          <p:cNvPr id="4" name="Slide Number Placeholder 3"/>
          <p:cNvSpPr>
            <a:spLocks noGrp="1"/>
          </p:cNvSpPr>
          <p:nvPr>
            <p:ph type="sldNum" sz="quarter" idx="10"/>
          </p:nvPr>
        </p:nvSpPr>
        <p:spPr/>
        <p:txBody>
          <a:bodyPr/>
          <a:lstStyle/>
          <a:p>
            <a:fld id="{5641018C-6CAF-B84E-B92C-ECB119457FBA}" type="slidenum">
              <a:rPr lang="en-US" smtClean="0"/>
              <a:t>75</a:t>
            </a:fld>
            <a:endParaRPr lang="en-US" dirty="0"/>
          </a:p>
        </p:txBody>
      </p:sp>
    </p:spTree>
    <p:extLst>
      <p:ext uri="{BB962C8B-B14F-4D97-AF65-F5344CB8AC3E}">
        <p14:creationId xmlns:p14="http://schemas.microsoft.com/office/powerpoint/2010/main" val="18743232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10.7.1 - Video - Managing Cisco IOS Images</a:t>
            </a:r>
          </a:p>
        </p:txBody>
      </p:sp>
      <p:sp>
        <p:nvSpPr>
          <p:cNvPr id="4" name="Slide Number Placeholder 3"/>
          <p:cNvSpPr>
            <a:spLocks noGrp="1"/>
          </p:cNvSpPr>
          <p:nvPr>
            <p:ph type="sldNum" sz="quarter" idx="5"/>
          </p:nvPr>
        </p:nvSpPr>
        <p:spPr/>
        <p:txBody>
          <a:bodyPr/>
          <a:lstStyle/>
          <a:p>
            <a:fld id="{5641018C-6CAF-B84E-B92C-ECB119457FBA}" type="slidenum">
              <a:rPr lang="en-US" smtClean="0"/>
              <a:t>76</a:t>
            </a:fld>
            <a:endParaRPr lang="en-US" dirty="0"/>
          </a:p>
        </p:txBody>
      </p:sp>
    </p:spTree>
    <p:extLst>
      <p:ext uri="{BB962C8B-B14F-4D97-AF65-F5344CB8AC3E}">
        <p14:creationId xmlns:p14="http://schemas.microsoft.com/office/powerpoint/2010/main" val="15383564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10.7.2 - </a:t>
            </a:r>
            <a:r>
              <a:rPr lang="en-US" sz="1200" dirty="0"/>
              <a:t>TFTP Servers as a Backup Location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77</a:t>
            </a:fld>
            <a:endParaRPr lang="en-US" dirty="0"/>
          </a:p>
        </p:txBody>
      </p:sp>
    </p:spTree>
    <p:extLst>
      <p:ext uri="{BB962C8B-B14F-4D97-AF65-F5344CB8AC3E}">
        <p14:creationId xmlns:p14="http://schemas.microsoft.com/office/powerpoint/2010/main" val="31958107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10.7.3 - </a:t>
            </a:r>
            <a:r>
              <a:rPr lang="en-US" sz="1200" dirty="0"/>
              <a:t>Backup IOS Image to TFTP Server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78</a:t>
            </a:fld>
            <a:endParaRPr lang="en-US" dirty="0"/>
          </a:p>
        </p:txBody>
      </p:sp>
    </p:spTree>
    <p:extLst>
      <p:ext uri="{BB962C8B-B14F-4D97-AF65-F5344CB8AC3E}">
        <p14:creationId xmlns:p14="http://schemas.microsoft.com/office/powerpoint/2010/main" val="34967929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10.7.4 - </a:t>
            </a:r>
            <a:r>
              <a:rPr lang="en-US" sz="1200" dirty="0"/>
              <a:t>Copy an IOS Image to a Device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79</a:t>
            </a:fld>
            <a:endParaRPr lang="en-US" dirty="0"/>
          </a:p>
        </p:txBody>
      </p:sp>
    </p:spTree>
    <p:extLst>
      <p:ext uri="{BB962C8B-B14F-4D97-AF65-F5344CB8AC3E}">
        <p14:creationId xmlns:p14="http://schemas.microsoft.com/office/powerpoint/2010/main" val="17098326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10.7.5 -</a:t>
            </a:r>
            <a:r>
              <a:rPr lang="en-US" sz="1200" dirty="0"/>
              <a:t>The boot system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80</a:t>
            </a:fld>
            <a:endParaRPr lang="en-US" dirty="0"/>
          </a:p>
        </p:txBody>
      </p:sp>
    </p:spTree>
    <p:extLst>
      <p:ext uri="{BB962C8B-B14F-4D97-AF65-F5344CB8AC3E}">
        <p14:creationId xmlns:p14="http://schemas.microsoft.com/office/powerpoint/2010/main" val="268467155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10.7.6 – Packet Tracer – Use a TFTP Server to Upgrade a Cisco IOS Image</a:t>
            </a:r>
          </a:p>
        </p:txBody>
      </p:sp>
      <p:sp>
        <p:nvSpPr>
          <p:cNvPr id="4" name="Slide Number Placeholder 3"/>
          <p:cNvSpPr>
            <a:spLocks noGrp="1"/>
          </p:cNvSpPr>
          <p:nvPr>
            <p:ph type="sldNum" sz="quarter" idx="5"/>
          </p:nvPr>
        </p:nvSpPr>
        <p:spPr/>
        <p:txBody>
          <a:bodyPr/>
          <a:lstStyle/>
          <a:p>
            <a:fld id="{5641018C-6CAF-B84E-B92C-ECB119457FBA}" type="slidenum">
              <a:rPr lang="en-US" smtClean="0"/>
              <a:t>81</a:t>
            </a:fld>
            <a:endParaRPr lang="en-US" dirty="0"/>
          </a:p>
        </p:txBody>
      </p:sp>
    </p:spTree>
    <p:extLst>
      <p:ext uri="{BB962C8B-B14F-4D97-AF65-F5344CB8AC3E}">
        <p14:creationId xmlns:p14="http://schemas.microsoft.com/office/powerpoint/2010/main" val="2496805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49810096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10.8 -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82</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10.8.1 - Packet Tracer - Configure CDP, LLDP, and NTP</a:t>
            </a:r>
          </a:p>
        </p:txBody>
      </p:sp>
    </p:spTree>
    <p:extLst>
      <p:ext uri="{BB962C8B-B14F-4D97-AF65-F5344CB8AC3E}">
        <p14:creationId xmlns:p14="http://schemas.microsoft.com/office/powerpoint/2010/main" val="252791575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10.8.2 - Lab - Configure CDP, LLDP, and NTP</a:t>
            </a:r>
          </a:p>
        </p:txBody>
      </p:sp>
    </p:spTree>
    <p:extLst>
      <p:ext uri="{BB962C8B-B14F-4D97-AF65-F5344CB8AC3E}">
        <p14:creationId xmlns:p14="http://schemas.microsoft.com/office/powerpoint/2010/main" val="9930963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10.8.3 - What Did I Learn In This Module?</a:t>
            </a:r>
          </a:p>
        </p:txBody>
      </p:sp>
    </p:spTree>
    <p:extLst>
      <p:ext uri="{BB962C8B-B14F-4D97-AF65-F5344CB8AC3E}">
        <p14:creationId xmlns:p14="http://schemas.microsoft.com/office/powerpoint/2010/main" val="13375966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10.8.3 - What Did I Learn In This Module? (Cont.)</a:t>
            </a:r>
          </a:p>
        </p:txBody>
      </p:sp>
    </p:spTree>
    <p:extLst>
      <p:ext uri="{BB962C8B-B14F-4D97-AF65-F5344CB8AC3E}">
        <p14:creationId xmlns:p14="http://schemas.microsoft.com/office/powerpoint/2010/main" val="18352761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10.8.3 - What Did I Learn In This Module? (Cont.)</a:t>
            </a:r>
          </a:p>
        </p:txBody>
      </p:sp>
    </p:spTree>
    <p:extLst>
      <p:ext uri="{BB962C8B-B14F-4D97-AF65-F5344CB8AC3E}">
        <p14:creationId xmlns:p14="http://schemas.microsoft.com/office/powerpoint/2010/main" val="239875389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10.8.3 - What Did I Learn In This Module? (Cont.)</a:t>
            </a:r>
          </a:p>
        </p:txBody>
      </p:sp>
    </p:spTree>
    <p:extLst>
      <p:ext uri="{BB962C8B-B14F-4D97-AF65-F5344CB8AC3E}">
        <p14:creationId xmlns:p14="http://schemas.microsoft.com/office/powerpoint/2010/main" val="199183693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10.8.3 - What Did I Learn In This Module? (Cont.)</a:t>
            </a:r>
          </a:p>
          <a:p>
            <a:r>
              <a:rPr lang="en-US" dirty="0"/>
              <a:t>10.8.4 - Module Quiz - Network Management</a:t>
            </a:r>
          </a:p>
        </p:txBody>
      </p:sp>
    </p:spTree>
    <p:extLst>
      <p:ext uri="{BB962C8B-B14F-4D97-AF65-F5344CB8AC3E}">
        <p14:creationId xmlns:p14="http://schemas.microsoft.com/office/powerpoint/2010/main" val="154337763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90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91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92006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 v7.0 (ENSA)</a:t>
            </a:r>
          </a:p>
          <a:p>
            <a:pPr>
              <a:spcBef>
                <a:spcPts val="0"/>
              </a:spcBef>
            </a:pPr>
            <a:r>
              <a:rPr lang="en-US" dirty="0">
                <a:solidFill>
                  <a:schemeClr val="accent5">
                    <a:lumMod val="40000"/>
                    <a:lumOff val="60000"/>
                  </a:schemeClr>
                </a:solidFill>
              </a:rPr>
              <a:t>Module 10: Network Management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92</a:t>
            </a:fld>
            <a:endParaRPr lang="en-US" dirty="0"/>
          </a:p>
        </p:txBody>
      </p:sp>
    </p:spTree>
    <p:extLst>
      <p:ext uri="{BB962C8B-B14F-4D97-AF65-F5344CB8AC3E}">
        <p14:creationId xmlns:p14="http://schemas.microsoft.com/office/powerpoint/2010/main" val="1591394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www.cisco.com/" TargetMode="External"/><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0.xml"/><Relationship Id="rId1"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10: Network Management</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10: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10.6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In the password recovery process, what does the </a:t>
            </a:r>
            <a:r>
              <a:rPr lang="en-US" sz="1600" dirty="0" err="1"/>
              <a:t>confreg</a:t>
            </a:r>
            <a:r>
              <a:rPr lang="en-US" sz="1600" dirty="0"/>
              <a:t> 0x2142 actually do?</a:t>
            </a:r>
          </a:p>
          <a:p>
            <a:pPr lvl="2">
              <a:lnSpc>
                <a:spcPct val="85000"/>
              </a:lnSpc>
              <a:spcBef>
                <a:spcPct val="30000"/>
              </a:spcBef>
            </a:pPr>
            <a:r>
              <a:rPr lang="en-US" sz="1600" dirty="0"/>
              <a:t>Why must a captured configure file typically be edited?</a:t>
            </a:r>
          </a:p>
          <a:p>
            <a:pPr marL="0" indent="0">
              <a:lnSpc>
                <a:spcPct val="85000"/>
              </a:lnSpc>
              <a:spcBef>
                <a:spcPct val="30000"/>
              </a:spcBef>
              <a:buNone/>
            </a:pPr>
            <a:r>
              <a:rPr lang="en-US" sz="1600" dirty="0"/>
              <a:t>Topic 10.7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value is added to the network by storing IOS images on a centralized server?</a:t>
            </a:r>
          </a:p>
          <a:p>
            <a:pPr lvl="2">
              <a:lnSpc>
                <a:spcPct val="85000"/>
              </a:lnSpc>
              <a:spcBef>
                <a:spcPct val="30000"/>
              </a:spcBef>
            </a:pPr>
            <a:r>
              <a:rPr lang="en-US" sz="1600" dirty="0"/>
              <a:t>What should the availability and ease of use of integrated USB ports, along side of the console connector, reinforce the importance of ?</a:t>
            </a:r>
          </a:p>
          <a:p>
            <a:pPr>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238356074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10: Network Management</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Title: </a:t>
            </a:r>
            <a:r>
              <a:rPr lang="en-US" dirty="0"/>
              <a:t>Network Management</a:t>
            </a:r>
            <a:endParaRPr lang="en-US" altLang="en-US" sz="1400" dirty="0">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p>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Objective</a:t>
            </a:r>
            <a:r>
              <a:rPr lang="en-US" altLang="en-US" sz="1400" dirty="0">
                <a:ea typeface="Calibri" panose="020F0502020204030204" pitchFamily="34" charset="0"/>
                <a:cs typeface="Calibri" panose="020F0502020204030204" pitchFamily="34" charset="0"/>
              </a:rPr>
              <a:t>: </a:t>
            </a:r>
            <a:r>
              <a:rPr lang="en-US" dirty="0"/>
              <a:t> Implement protocols to manage the network.</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537222166"/>
              </p:ext>
            </p:extLst>
          </p:nvPr>
        </p:nvGraphicFramePr>
        <p:xfrm>
          <a:off x="440234" y="1662316"/>
          <a:ext cx="7896830" cy="268224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b="1">
                          <a:solidFill>
                            <a:schemeClr val="bg1"/>
                          </a:solidFill>
                          <a:effectLst/>
                        </a:rPr>
                        <a:t>Device Discovery with CDP</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Use CDP to map a network topology.</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b="1">
                          <a:solidFill>
                            <a:schemeClr val="bg1"/>
                          </a:solidFill>
                          <a:effectLst/>
                        </a:rPr>
                        <a:t>Device Discovery with LLDP</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Use LLDP to map a network topology.</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b="1">
                          <a:solidFill>
                            <a:schemeClr val="bg1"/>
                          </a:solidFill>
                          <a:effectLst/>
                        </a:rPr>
                        <a:t>NTP</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Implement NTP between an NTP client and NTP server.</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b="1">
                          <a:solidFill>
                            <a:schemeClr val="bg1"/>
                          </a:solidFill>
                          <a:effectLst/>
                        </a:rPr>
                        <a:t>SNMP</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SNMP operates.</a:t>
                      </a: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b="1">
                          <a:solidFill>
                            <a:schemeClr val="bg1"/>
                          </a:solidFill>
                          <a:effectLst/>
                        </a:rPr>
                        <a:t>Syslog</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syslog operation.</a:t>
                      </a:r>
                    </a:p>
                  </a:txBody>
                  <a:tcPr marL="47625" marR="47625" marT="47625" marB="47625" anchor="ctr"/>
                </a:tc>
                <a:extLst>
                  <a:ext uri="{0D108BD9-81ED-4DB2-BD59-A6C34878D82A}">
                    <a16:rowId xmlns:a16="http://schemas.microsoft.com/office/drawing/2014/main" val="2841641446"/>
                  </a:ext>
                </a:extLst>
              </a:tr>
              <a:tr h="272843">
                <a:tc>
                  <a:txBody>
                    <a:bodyPr/>
                    <a:lstStyle/>
                    <a:p>
                      <a:pPr fontAlgn="ctr"/>
                      <a:r>
                        <a:rPr lang="en-US" b="1">
                          <a:solidFill>
                            <a:schemeClr val="bg1"/>
                          </a:solidFill>
                          <a:effectLst/>
                        </a:rPr>
                        <a:t>Router and Switch File Maintenance</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Use commands to back up and restore an IOS configuration file.</a:t>
                      </a:r>
                    </a:p>
                  </a:txBody>
                  <a:tcPr marL="47625" marR="47625" marT="47625" marB="47625" anchor="ctr"/>
                </a:tc>
                <a:extLst>
                  <a:ext uri="{0D108BD9-81ED-4DB2-BD59-A6C34878D82A}">
                    <a16:rowId xmlns:a16="http://schemas.microsoft.com/office/drawing/2014/main" val="2954646025"/>
                  </a:ext>
                </a:extLst>
              </a:tr>
              <a:tr h="272843">
                <a:tc>
                  <a:txBody>
                    <a:bodyPr/>
                    <a:lstStyle/>
                    <a:p>
                      <a:pPr fontAlgn="ctr"/>
                      <a:r>
                        <a:rPr lang="en-US" b="1" dirty="0">
                          <a:solidFill>
                            <a:schemeClr val="bg1"/>
                          </a:solidFill>
                          <a:effectLst/>
                        </a:rPr>
                        <a:t>IOS Image Management</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Implement protocols to manage the network.</a:t>
                      </a:r>
                    </a:p>
                  </a:txBody>
                  <a:tcPr marL="47625" marR="47625" marT="47625" marB="47625" anchor="ctr"/>
                </a:tc>
                <a:extLst>
                  <a:ext uri="{0D108BD9-81ED-4DB2-BD59-A6C34878D82A}">
                    <a16:rowId xmlns:a16="http://schemas.microsoft.com/office/drawing/2014/main" val="37660119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10.1 Device Discovery with CDP</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br>
              <a:rPr lang="en-US" dirty="0"/>
            </a:br>
            <a:r>
              <a:rPr lang="en-US" sz="2400" dirty="0"/>
              <a:t>CDP Overview</a:t>
            </a:r>
          </a:p>
        </p:txBody>
      </p:sp>
      <p:sp>
        <p:nvSpPr>
          <p:cNvPr id="4" name="Content Placeholder 3">
            <a:extLst>
              <a:ext uri="{FF2B5EF4-FFF2-40B4-BE49-F238E27FC236}">
                <a16:creationId xmlns:a16="http://schemas.microsoft.com/office/drawing/2014/main" id="{FA5117AB-DB1E-9E46-B6D2-8AECA095A782}"/>
              </a:ext>
            </a:extLst>
          </p:cNvPr>
          <p:cNvSpPr>
            <a:spLocks noGrp="1"/>
          </p:cNvSpPr>
          <p:nvPr>
            <p:ph idx="1"/>
          </p:nvPr>
        </p:nvSpPr>
        <p:spPr>
          <a:xfrm>
            <a:off x="474662" y="731838"/>
            <a:ext cx="8280057" cy="1945102"/>
          </a:xfrm>
        </p:spPr>
        <p:txBody>
          <a:bodyPr/>
          <a:lstStyle/>
          <a:p>
            <a:pPr marL="0" indent="0" algn="l"/>
            <a:r>
              <a:rPr lang="en-US" sz="1600" dirty="0">
                <a:solidFill>
                  <a:srgbClr val="000000"/>
                </a:solidFill>
              </a:rPr>
              <a:t>CDP is a Cisco proprietary Layer 2 protocol that is used to gather information about Cisco devices which share the same data link. CDP is media and protocol independent and runs on all Cisco devices, such as routers, switches, and access servers.</a:t>
            </a:r>
          </a:p>
          <a:p>
            <a:pPr marL="0" indent="0" algn="l"/>
            <a:endParaRPr lang="en-US" sz="1600" dirty="0">
              <a:solidFill>
                <a:srgbClr val="000000"/>
              </a:solidFill>
            </a:endParaRPr>
          </a:p>
          <a:p>
            <a:pPr marL="0" indent="0" algn="l"/>
            <a:r>
              <a:rPr lang="en-US" sz="1600" dirty="0">
                <a:solidFill>
                  <a:srgbClr val="000000"/>
                </a:solidFill>
              </a:rPr>
              <a:t>The device sends periodic CDP advertisements to connected devices. These advertisements share information about the type of device that is discovered, the name of the devices, and the number and type of the interfaces.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79CC965C-E9DD-0740-9101-544EE00163EF}"/>
              </a:ext>
            </a:extLst>
          </p:cNvPr>
          <p:cNvPicPr>
            <a:picLocks noChangeAspect="1"/>
          </p:cNvPicPr>
          <p:nvPr/>
        </p:nvPicPr>
        <p:blipFill>
          <a:blip r:embed="rId3"/>
          <a:stretch>
            <a:fillRect/>
          </a:stretch>
        </p:blipFill>
        <p:spPr>
          <a:xfrm>
            <a:off x="1618229" y="2849335"/>
            <a:ext cx="5107896" cy="824593"/>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br>
              <a:rPr lang="en-US" dirty="0"/>
            </a:br>
            <a:r>
              <a:rPr lang="en-US" sz="2400" dirty="0"/>
              <a:t>Configure and Verify CDP</a:t>
            </a:r>
          </a:p>
        </p:txBody>
      </p:sp>
      <p:sp>
        <p:nvSpPr>
          <p:cNvPr id="5" name="Content Placeholder 4">
            <a:extLst>
              <a:ext uri="{FF2B5EF4-FFF2-40B4-BE49-F238E27FC236}">
                <a16:creationId xmlns:a16="http://schemas.microsoft.com/office/drawing/2014/main" id="{902A4009-5C58-B540-B5AC-202671BA1F28}"/>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For Cisco devices, CDP is enabled by default. To verify the status of CDP and display information about CDP, enter the </a:t>
            </a:r>
            <a:r>
              <a:rPr lang="en-US" sz="1600" b="1" dirty="0">
                <a:solidFill>
                  <a:srgbClr val="000000"/>
                </a:solidFill>
              </a:rPr>
              <a:t>show </a:t>
            </a:r>
            <a:r>
              <a:rPr lang="en-US" sz="1600" b="1" dirty="0" err="1">
                <a:solidFill>
                  <a:srgbClr val="000000"/>
                </a:solidFill>
              </a:rPr>
              <a:t>cdp</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To disable CDP on a specific interface, enter </a:t>
            </a:r>
            <a:r>
              <a:rPr lang="en-US" sz="1600" b="1" dirty="0">
                <a:solidFill>
                  <a:srgbClr val="000000"/>
                </a:solidFill>
              </a:rPr>
              <a:t>no </a:t>
            </a:r>
            <a:r>
              <a:rPr lang="en-US" sz="1600" b="1" dirty="0" err="1">
                <a:solidFill>
                  <a:srgbClr val="000000"/>
                </a:solidFill>
              </a:rPr>
              <a:t>cdp</a:t>
            </a:r>
            <a:r>
              <a:rPr lang="en-US" sz="1600" b="1" dirty="0">
                <a:solidFill>
                  <a:srgbClr val="000000"/>
                </a:solidFill>
              </a:rPr>
              <a:t> enable</a:t>
            </a:r>
            <a:r>
              <a:rPr lang="en-US" sz="1600" dirty="0">
                <a:solidFill>
                  <a:srgbClr val="000000"/>
                </a:solidFill>
              </a:rPr>
              <a:t> in the interface configuration mode. CDP is still enabled on the device; however, no more CDP advertisements will be sent out that interface. To enable CDP on the specific interface again, enter </a:t>
            </a:r>
            <a:r>
              <a:rPr lang="en-US" sz="1600" b="1" dirty="0" err="1">
                <a:solidFill>
                  <a:srgbClr val="000000"/>
                </a:solidFill>
              </a:rPr>
              <a:t>cdp</a:t>
            </a:r>
            <a:r>
              <a:rPr lang="en-US" sz="1600" b="1" dirty="0">
                <a:solidFill>
                  <a:srgbClr val="000000"/>
                </a:solidFill>
              </a:rPr>
              <a:t> enable.</a:t>
            </a:r>
          </a:p>
          <a:p>
            <a:pPr marL="342900" indent="-342900" algn="l">
              <a:buFont typeface="Arial" panose="020B0604020202020204" pitchFamily="34" charset="0"/>
              <a:buChar char="•"/>
            </a:pPr>
            <a:r>
              <a:rPr lang="en-US" sz="1600" dirty="0">
                <a:solidFill>
                  <a:srgbClr val="000000"/>
                </a:solidFill>
              </a:rPr>
              <a:t>To enable CDP globally for all the supported interfaces on the device, enter </a:t>
            </a:r>
            <a:r>
              <a:rPr lang="en-US" sz="1600" b="1" dirty="0" err="1">
                <a:solidFill>
                  <a:srgbClr val="000000"/>
                </a:solidFill>
              </a:rPr>
              <a:t>cdp</a:t>
            </a:r>
            <a:r>
              <a:rPr lang="en-US" sz="1600" b="1" dirty="0">
                <a:solidFill>
                  <a:srgbClr val="000000"/>
                </a:solidFill>
              </a:rPr>
              <a:t> run</a:t>
            </a:r>
            <a:r>
              <a:rPr lang="en-US" sz="1600" dirty="0">
                <a:solidFill>
                  <a:srgbClr val="000000"/>
                </a:solidFill>
              </a:rPr>
              <a:t> in the global configuration mode. CDP can be disabled for all the interfaces on the device with the </a:t>
            </a:r>
            <a:r>
              <a:rPr lang="en-US" sz="1600" b="1" dirty="0">
                <a:solidFill>
                  <a:srgbClr val="000000"/>
                </a:solidFill>
              </a:rPr>
              <a:t>no </a:t>
            </a:r>
            <a:r>
              <a:rPr lang="en-US" sz="1600" b="1" dirty="0" err="1">
                <a:solidFill>
                  <a:srgbClr val="000000"/>
                </a:solidFill>
              </a:rPr>
              <a:t>cdp</a:t>
            </a:r>
            <a:r>
              <a:rPr lang="en-US" sz="1600" b="1" dirty="0">
                <a:solidFill>
                  <a:srgbClr val="000000"/>
                </a:solidFill>
              </a:rPr>
              <a:t> run</a:t>
            </a:r>
            <a:r>
              <a:rPr lang="en-US" sz="1600" dirty="0">
                <a:solidFill>
                  <a:srgbClr val="000000"/>
                </a:solidFill>
              </a:rPr>
              <a:t> command in the global configuration mode.</a:t>
            </a:r>
          </a:p>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cdp</a:t>
            </a:r>
            <a:r>
              <a:rPr lang="en-US" sz="1600" b="1" dirty="0">
                <a:solidFill>
                  <a:srgbClr val="000000"/>
                </a:solidFill>
              </a:rPr>
              <a:t> interface</a:t>
            </a:r>
            <a:r>
              <a:rPr lang="en-US" sz="1600" dirty="0">
                <a:solidFill>
                  <a:srgbClr val="000000"/>
                </a:solidFill>
              </a:rPr>
              <a:t> command to display the interfaces that are CDP-enabled on a device. The status of each interface is also displayed. </a:t>
            </a:r>
          </a:p>
        </p:txBody>
      </p:sp>
    </p:spTree>
    <p:extLst>
      <p:ext uri="{BB962C8B-B14F-4D97-AF65-F5344CB8AC3E}">
        <p14:creationId xmlns:p14="http://schemas.microsoft.com/office/powerpoint/2010/main" val="17415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br>
              <a:rPr lang="en-US" dirty="0"/>
            </a:br>
            <a:r>
              <a:rPr lang="en-US" sz="2400" dirty="0"/>
              <a:t>Discover Devices by Using CDP</a:t>
            </a:r>
          </a:p>
        </p:txBody>
      </p:sp>
      <p:sp>
        <p:nvSpPr>
          <p:cNvPr id="4" name="Content Placeholder 3">
            <a:extLst>
              <a:ext uri="{FF2B5EF4-FFF2-40B4-BE49-F238E27FC236}">
                <a16:creationId xmlns:a16="http://schemas.microsoft.com/office/drawing/2014/main" id="{2359B654-F5E2-F74B-8242-5B4604F0FAEC}"/>
              </a:ext>
            </a:extLst>
          </p:cNvPr>
          <p:cNvSpPr>
            <a:spLocks noGrp="1"/>
          </p:cNvSpPr>
          <p:nvPr>
            <p:ph idx="1"/>
          </p:nvPr>
        </p:nvSpPr>
        <p:spPr>
          <a:xfrm>
            <a:off x="474662" y="731838"/>
            <a:ext cx="8280057" cy="1295746"/>
          </a:xfrm>
        </p:spPr>
        <p:txBody>
          <a:bodyPr/>
          <a:lstStyle/>
          <a:p>
            <a:pPr marL="342900" indent="-342900" algn="l">
              <a:buFont typeface="Arial" panose="020B0604020202020204" pitchFamily="34" charset="0"/>
              <a:buChar char="•"/>
            </a:pPr>
            <a:r>
              <a:rPr lang="en-US" sz="1600" dirty="0">
                <a:solidFill>
                  <a:srgbClr val="000000"/>
                </a:solidFill>
              </a:rPr>
              <a:t>With CDP enabled on the network, the </a:t>
            </a:r>
            <a:r>
              <a:rPr lang="en-US" sz="1600" b="1" dirty="0">
                <a:solidFill>
                  <a:srgbClr val="000000"/>
                </a:solidFill>
              </a:rPr>
              <a:t>show </a:t>
            </a:r>
            <a:r>
              <a:rPr lang="en-US" sz="1600" b="1" dirty="0" err="1">
                <a:solidFill>
                  <a:srgbClr val="000000"/>
                </a:solidFill>
              </a:rPr>
              <a:t>cdp</a:t>
            </a:r>
            <a:r>
              <a:rPr lang="en-US" sz="1600" b="1" dirty="0">
                <a:solidFill>
                  <a:srgbClr val="000000"/>
                </a:solidFill>
              </a:rPr>
              <a:t> neighbors</a:t>
            </a:r>
            <a:r>
              <a:rPr lang="en-US" sz="1600" dirty="0">
                <a:solidFill>
                  <a:srgbClr val="000000"/>
                </a:solidFill>
              </a:rPr>
              <a:t> command can be used to determine the network layout, as shown in the output.</a:t>
            </a:r>
          </a:p>
          <a:p>
            <a:pPr marL="342900" indent="-342900" algn="l">
              <a:buFont typeface="Arial" panose="020B0604020202020204" pitchFamily="34" charset="0"/>
              <a:buChar char="•"/>
            </a:pPr>
            <a:r>
              <a:rPr lang="en-US" sz="1600" dirty="0">
                <a:solidFill>
                  <a:srgbClr val="000000"/>
                </a:solidFill>
              </a:rPr>
              <a:t>The output shows that there is another Cisco device, S1, connected to the G0/0/1 interface on R1. Furthermore, S1 is connected through its F0/5</a:t>
            </a:r>
          </a:p>
        </p:txBody>
      </p:sp>
      <p:sp>
        <p:nvSpPr>
          <p:cNvPr id="6" name="Rectangle 5">
            <a:extLst>
              <a:ext uri="{FF2B5EF4-FFF2-40B4-BE49-F238E27FC236}">
                <a16:creationId xmlns:a16="http://schemas.microsoft.com/office/drawing/2014/main" id="{89FBD32F-84BD-2F43-A8D6-A70882E939C0}"/>
              </a:ext>
            </a:extLst>
          </p:cNvPr>
          <p:cNvSpPr/>
          <p:nvPr/>
        </p:nvSpPr>
        <p:spPr>
          <a:xfrm>
            <a:off x="389281" y="2161315"/>
            <a:ext cx="8280057" cy="1600438"/>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show </a:t>
            </a:r>
            <a:r>
              <a:rPr lang="en-US" sz="1400" b="1" dirty="0" err="1">
                <a:solidFill>
                  <a:srgbClr val="FFFFFF"/>
                </a:solidFill>
                <a:latin typeface="Courier New" panose="02070309020205020404" pitchFamily="49" charset="0"/>
              </a:rPr>
              <a:t>cdp</a:t>
            </a:r>
            <a:r>
              <a:rPr lang="en-US" sz="1400" b="1" dirty="0">
                <a:solidFill>
                  <a:srgbClr val="FFFFFF"/>
                </a:solidFill>
                <a:latin typeface="Courier New" panose="02070309020205020404" pitchFamily="49" charset="0"/>
              </a:rPr>
              <a:t> neighbors</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Capability Codes: R - Router, T - Trans Bridge, B - Source Route Bridge</a:t>
            </a:r>
          </a:p>
          <a:p>
            <a:r>
              <a:rPr lang="en-US" sz="1400" dirty="0">
                <a:solidFill>
                  <a:srgbClr val="DFDFDF"/>
                </a:solidFill>
                <a:latin typeface="Courier New" panose="02070309020205020404" pitchFamily="49" charset="0"/>
              </a:rPr>
              <a:t>				 S - Switch, H - Host, I - IGMP, r - Repeater, P - Phone, </a:t>
            </a:r>
          </a:p>
          <a:p>
            <a:r>
              <a:rPr lang="en-US" sz="1400" dirty="0">
                <a:solidFill>
                  <a:srgbClr val="DFDFDF"/>
                </a:solidFill>
                <a:latin typeface="Courier New" panose="02070309020205020404" pitchFamily="49" charset="0"/>
              </a:rPr>
              <a:t>				 D - Remote, C - CVTA, M - Two-port Mac Relay </a:t>
            </a:r>
          </a:p>
          <a:p>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Device ID 		Local </a:t>
            </a:r>
            <a:r>
              <a:rPr lang="en-US" sz="1400" dirty="0" err="1">
                <a:solidFill>
                  <a:srgbClr val="DFDFDF"/>
                </a:solidFill>
                <a:latin typeface="Courier New" panose="02070309020205020404" pitchFamily="49" charset="0"/>
              </a:rPr>
              <a:t>Intrfce</a:t>
            </a:r>
            <a:r>
              <a:rPr lang="en-US" sz="1400" dirty="0">
                <a:solidFill>
                  <a:srgbClr val="DFDFDF"/>
                </a:solidFill>
                <a:latin typeface="Courier New" panose="02070309020205020404" pitchFamily="49" charset="0"/>
              </a:rPr>
              <a:t> 	</a:t>
            </a:r>
            <a:r>
              <a:rPr lang="en-US" sz="1400" dirty="0" err="1">
                <a:solidFill>
                  <a:srgbClr val="DFDFDF"/>
                </a:solidFill>
                <a:latin typeface="Courier New" panose="02070309020205020404" pitchFamily="49" charset="0"/>
              </a:rPr>
              <a:t>Holdtme</a:t>
            </a:r>
            <a:r>
              <a:rPr lang="en-US" sz="1400" dirty="0">
                <a:solidFill>
                  <a:srgbClr val="DFDFDF"/>
                </a:solidFill>
                <a:latin typeface="Courier New" panose="02070309020205020404" pitchFamily="49" charset="0"/>
              </a:rPr>
              <a:t> 	Capability 	Platform 	Port ID </a:t>
            </a:r>
          </a:p>
          <a:p>
            <a:r>
              <a:rPr lang="en-US" sz="1400" dirty="0">
                <a:solidFill>
                  <a:srgbClr val="FBAB18"/>
                </a:solidFill>
                <a:latin typeface="Courier New" panose="02070309020205020404" pitchFamily="49" charset="0"/>
              </a:rPr>
              <a:t>S1 				Gig 0/0/1 		  179 	   S I 		WS-C3560- 	</a:t>
            </a:r>
            <a:r>
              <a:rPr lang="en-US" sz="1400" dirty="0" err="1">
                <a:solidFill>
                  <a:srgbClr val="FBAB18"/>
                </a:solidFill>
                <a:latin typeface="Courier New" panose="02070309020205020404" pitchFamily="49" charset="0"/>
              </a:rPr>
              <a:t>Fas</a:t>
            </a:r>
            <a:r>
              <a:rPr lang="en-US" sz="1400" dirty="0">
                <a:solidFill>
                  <a:srgbClr val="FBAB18"/>
                </a:solidFill>
                <a:latin typeface="Courier New" panose="02070309020205020404" pitchFamily="49" charset="0"/>
              </a:rPr>
              <a:t> 0/5</a:t>
            </a:r>
            <a:endParaRPr lang="en-US" sz="1400" dirty="0"/>
          </a:p>
        </p:txBody>
      </p:sp>
    </p:spTree>
    <p:extLst>
      <p:ext uri="{BB962C8B-B14F-4D97-AF65-F5344CB8AC3E}">
        <p14:creationId xmlns:p14="http://schemas.microsoft.com/office/powerpoint/2010/main" val="412400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br>
              <a:rPr lang="en-US" dirty="0"/>
            </a:br>
            <a:r>
              <a:rPr lang="en-US" sz="2400" dirty="0"/>
              <a:t>Discover Devices by Using CDP (Cont.)</a:t>
            </a:r>
          </a:p>
        </p:txBody>
      </p:sp>
      <p:sp>
        <p:nvSpPr>
          <p:cNvPr id="5" name="Content Placeholder 4">
            <a:extLst>
              <a:ext uri="{FF2B5EF4-FFF2-40B4-BE49-F238E27FC236}">
                <a16:creationId xmlns:a16="http://schemas.microsoft.com/office/drawing/2014/main" id="{16D179D8-985D-3444-877F-0F1334F12438}"/>
              </a:ext>
            </a:extLst>
          </p:cNvPr>
          <p:cNvSpPr>
            <a:spLocks noGrp="1"/>
          </p:cNvSpPr>
          <p:nvPr>
            <p:ph idx="1"/>
          </p:nvPr>
        </p:nvSpPr>
        <p:spPr>
          <a:xfrm>
            <a:off x="474662" y="731838"/>
            <a:ext cx="8280057" cy="731838"/>
          </a:xfrm>
        </p:spPr>
        <p:txBody>
          <a:bodyPr/>
          <a:lstStyle/>
          <a:p>
            <a:pPr marL="0" indent="0" algn="l"/>
            <a:r>
              <a:rPr lang="en-US" sz="1600" dirty="0">
                <a:solidFill>
                  <a:srgbClr val="000000"/>
                </a:solidFill>
              </a:rPr>
              <a:t>The network administrator uses </a:t>
            </a:r>
            <a:r>
              <a:rPr lang="en-US" sz="1600" b="1" dirty="0">
                <a:solidFill>
                  <a:srgbClr val="000000"/>
                </a:solidFill>
              </a:rPr>
              <a:t>show </a:t>
            </a:r>
            <a:r>
              <a:rPr lang="en-US" sz="1600" b="1" dirty="0" err="1">
                <a:solidFill>
                  <a:srgbClr val="000000"/>
                </a:solidFill>
              </a:rPr>
              <a:t>cdp</a:t>
            </a:r>
            <a:r>
              <a:rPr lang="en-US" sz="1600" b="1" dirty="0">
                <a:solidFill>
                  <a:srgbClr val="000000"/>
                </a:solidFill>
              </a:rPr>
              <a:t> neighbors detail</a:t>
            </a:r>
            <a:r>
              <a:rPr lang="en-US" sz="1600" dirty="0">
                <a:solidFill>
                  <a:srgbClr val="000000"/>
                </a:solidFill>
              </a:rPr>
              <a:t> to discover the IP address for S1. As displayed in the output, the address for S1 is 192.168.1.2.</a:t>
            </a:r>
          </a:p>
        </p:txBody>
      </p:sp>
      <p:sp>
        <p:nvSpPr>
          <p:cNvPr id="7" name="Rectangle 6">
            <a:extLst>
              <a:ext uri="{FF2B5EF4-FFF2-40B4-BE49-F238E27FC236}">
                <a16:creationId xmlns:a16="http://schemas.microsoft.com/office/drawing/2014/main" id="{799A2198-7AFD-BE46-B7EF-314352F4A2E7}"/>
              </a:ext>
            </a:extLst>
          </p:cNvPr>
          <p:cNvSpPr/>
          <p:nvPr/>
        </p:nvSpPr>
        <p:spPr>
          <a:xfrm>
            <a:off x="237491" y="1772018"/>
            <a:ext cx="8754398" cy="2246769"/>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show </a:t>
            </a:r>
            <a:r>
              <a:rPr lang="en-US" sz="1400" b="1" dirty="0" err="1">
                <a:solidFill>
                  <a:srgbClr val="FFFFFF"/>
                </a:solidFill>
                <a:latin typeface="Courier New" panose="02070309020205020404" pitchFamily="49" charset="0"/>
              </a:rPr>
              <a:t>cdp</a:t>
            </a:r>
            <a:r>
              <a:rPr lang="en-US" sz="1400" b="1" dirty="0">
                <a:solidFill>
                  <a:srgbClr val="FFFFFF"/>
                </a:solidFill>
                <a:latin typeface="Courier New" panose="02070309020205020404" pitchFamily="49" charset="0"/>
              </a:rPr>
              <a:t> neighbors detail</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Device ID: S1 </a:t>
            </a:r>
          </a:p>
          <a:p>
            <a:r>
              <a:rPr lang="en-US" sz="1400" dirty="0">
                <a:solidFill>
                  <a:srgbClr val="DFDFDF"/>
                </a:solidFill>
                <a:latin typeface="Courier New" panose="02070309020205020404" pitchFamily="49" charset="0"/>
              </a:rPr>
              <a:t>Entry address(es): </a:t>
            </a:r>
          </a:p>
          <a:p>
            <a:r>
              <a:rPr lang="en-US" sz="1400" dirty="0">
                <a:solidFill>
                  <a:srgbClr val="FBAB18"/>
                </a:solidFill>
                <a:latin typeface="Courier New" panose="02070309020205020404" pitchFamily="49" charset="0"/>
              </a:rPr>
              <a:t>  IP address: 192.168.1.2</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Platform: cisco WS-C3560-24TS, Capabilities: Switch IGMP</a:t>
            </a:r>
          </a:p>
          <a:p>
            <a:r>
              <a:rPr lang="en-US" sz="1400" dirty="0">
                <a:solidFill>
                  <a:srgbClr val="DFDFDF"/>
                </a:solidFill>
                <a:latin typeface="Courier New" panose="02070309020205020404" pitchFamily="49" charset="0"/>
              </a:rPr>
              <a:t>Interface: GigabitEthernet0/0/1, Port ID (outgoing port): FastEthernet0/5</a:t>
            </a:r>
          </a:p>
          <a:p>
            <a:r>
              <a:rPr lang="en-US" sz="1400" dirty="0" err="1">
                <a:solidFill>
                  <a:srgbClr val="DFDFDF"/>
                </a:solidFill>
                <a:latin typeface="Courier New" panose="02070309020205020404" pitchFamily="49" charset="0"/>
              </a:rPr>
              <a:t>Holdtime</a:t>
            </a:r>
            <a:r>
              <a:rPr lang="en-US" sz="1400" dirty="0">
                <a:solidFill>
                  <a:srgbClr val="DFDFDF"/>
                </a:solidFill>
                <a:latin typeface="Courier New" panose="02070309020205020404" pitchFamily="49" charset="0"/>
              </a:rPr>
              <a:t> : 136 sec </a:t>
            </a:r>
          </a:p>
          <a:p>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(output omitted)</a:t>
            </a:r>
          </a:p>
        </p:txBody>
      </p:sp>
    </p:spTree>
    <p:extLst>
      <p:ext uri="{BB962C8B-B14F-4D97-AF65-F5344CB8AC3E}">
        <p14:creationId xmlns:p14="http://schemas.microsoft.com/office/powerpoint/2010/main" val="408501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br>
              <a:rPr lang="en-US" dirty="0"/>
            </a:br>
            <a:r>
              <a:rPr lang="en-US" sz="2400" dirty="0"/>
              <a:t>Packet Tracer - Use CDP to Map a Network</a:t>
            </a:r>
          </a:p>
        </p:txBody>
      </p:sp>
      <p:sp>
        <p:nvSpPr>
          <p:cNvPr id="4" name="Content Placeholder 3">
            <a:extLst>
              <a:ext uri="{FF2B5EF4-FFF2-40B4-BE49-F238E27FC236}">
                <a16:creationId xmlns:a16="http://schemas.microsoft.com/office/drawing/2014/main" id="{6E4496A9-F5AD-EE45-9F40-292CB7B03BB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senior network administrator requires you to map the Remote Branch Office network and discover the name of a recently installed switch that still needs an IPv4 address to be configured. Your task is to create a map of the branch office network. To map the network, you will use SSH for remote access and the Cisco Discovery Protocol (CDP) to discover information about neighboring network devices, like routers and switches.</a:t>
            </a:r>
          </a:p>
        </p:txBody>
      </p:sp>
    </p:spTree>
    <p:extLst>
      <p:ext uri="{BB962C8B-B14F-4D97-AF65-F5344CB8AC3E}">
        <p14:creationId xmlns:p14="http://schemas.microsoft.com/office/powerpoint/2010/main" val="89897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10.2 Device Discovery with LLDP</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10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11</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br>
              <a:rPr lang="en-US" dirty="0"/>
            </a:br>
            <a:r>
              <a:rPr lang="en-US" sz="2400" dirty="0"/>
              <a:t>LLDP Overview</a:t>
            </a:r>
          </a:p>
        </p:txBody>
      </p:sp>
      <p:sp>
        <p:nvSpPr>
          <p:cNvPr id="4" name="Content Placeholder 3">
            <a:extLst>
              <a:ext uri="{FF2B5EF4-FFF2-40B4-BE49-F238E27FC236}">
                <a16:creationId xmlns:a16="http://schemas.microsoft.com/office/drawing/2014/main" id="{1521CBC8-D8F6-764A-933C-E8A847541E00}"/>
              </a:ext>
            </a:extLst>
          </p:cNvPr>
          <p:cNvSpPr>
            <a:spLocks noGrp="1"/>
          </p:cNvSpPr>
          <p:nvPr>
            <p:ph idx="1"/>
          </p:nvPr>
        </p:nvSpPr>
        <p:spPr>
          <a:xfrm>
            <a:off x="474662" y="731837"/>
            <a:ext cx="8280057" cy="1063407"/>
          </a:xfrm>
        </p:spPr>
        <p:txBody>
          <a:bodyPr/>
          <a:lstStyle/>
          <a:p>
            <a:pPr marL="0" indent="0" algn="l"/>
            <a:r>
              <a:rPr lang="en-US" sz="1600" dirty="0">
                <a:solidFill>
                  <a:srgbClr val="000000"/>
                </a:solidFill>
              </a:rPr>
              <a:t>Link Layer Discovery Protocol (LLDP) is a vendor-neutral neighbor discovery protocol similar to CDP. LLDP works with network devices, such as routers, switches, and wireless LAN access points. This protocol advertises its identity and capabilities to other devices and receives the information from a physically-connected Layer 2 device.</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DD96AD08-DA0E-AC4C-BB94-54F8FC3789C7}"/>
              </a:ext>
            </a:extLst>
          </p:cNvPr>
          <p:cNvPicPr>
            <a:picLocks noChangeAspect="1"/>
          </p:cNvPicPr>
          <p:nvPr/>
        </p:nvPicPr>
        <p:blipFill>
          <a:blip r:embed="rId3"/>
          <a:stretch>
            <a:fillRect/>
          </a:stretch>
        </p:blipFill>
        <p:spPr>
          <a:xfrm>
            <a:off x="1689100" y="1968500"/>
            <a:ext cx="5765800" cy="1206500"/>
          </a:xfrm>
          <a:prstGeom prst="rect">
            <a:avLst/>
          </a:prstGeo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br>
              <a:rPr lang="en-US" dirty="0"/>
            </a:br>
            <a:r>
              <a:rPr lang="en-US" sz="2400" dirty="0"/>
              <a:t>Configure and Verify LLDP</a:t>
            </a:r>
          </a:p>
        </p:txBody>
      </p:sp>
      <p:sp>
        <p:nvSpPr>
          <p:cNvPr id="5" name="Content Placeholder 4">
            <a:extLst>
              <a:ext uri="{FF2B5EF4-FFF2-40B4-BE49-F238E27FC236}">
                <a16:creationId xmlns:a16="http://schemas.microsoft.com/office/drawing/2014/main" id="{7C50DC70-2C3D-754B-BF3D-BECB529EC234}"/>
              </a:ext>
            </a:extLst>
          </p:cNvPr>
          <p:cNvSpPr>
            <a:spLocks noGrp="1"/>
          </p:cNvSpPr>
          <p:nvPr>
            <p:ph idx="1"/>
          </p:nvPr>
        </p:nvSpPr>
        <p:spPr>
          <a:xfrm>
            <a:off x="172278" y="731837"/>
            <a:ext cx="8582441" cy="1681754"/>
          </a:xfrm>
        </p:spPr>
        <p:txBody>
          <a:bodyPr/>
          <a:lstStyle/>
          <a:p>
            <a:pPr marL="342900" indent="-342900" algn="l">
              <a:buFont typeface="Arial" panose="020B0604020202020204" pitchFamily="34" charset="0"/>
              <a:buChar char="•"/>
            </a:pPr>
            <a:r>
              <a:rPr lang="en-US" sz="1600" dirty="0">
                <a:solidFill>
                  <a:srgbClr val="000000"/>
                </a:solidFill>
              </a:rPr>
              <a:t>LLDP may be enabled by default. To enable LLDP globally on a Cisco network device, enter the </a:t>
            </a:r>
            <a:r>
              <a:rPr lang="en-US" sz="1600" b="1" dirty="0" err="1">
                <a:solidFill>
                  <a:srgbClr val="000000"/>
                </a:solidFill>
              </a:rPr>
              <a:t>lldp</a:t>
            </a:r>
            <a:r>
              <a:rPr lang="en-US" sz="1600" b="1" dirty="0">
                <a:solidFill>
                  <a:srgbClr val="000000"/>
                </a:solidFill>
              </a:rPr>
              <a:t> run</a:t>
            </a:r>
            <a:r>
              <a:rPr lang="en-US" sz="1600" dirty="0">
                <a:solidFill>
                  <a:srgbClr val="000000"/>
                </a:solidFill>
              </a:rPr>
              <a:t> command in the global config mode. To disable LLDP, enter the </a:t>
            </a:r>
            <a:r>
              <a:rPr lang="en-US" sz="1600" b="1" dirty="0">
                <a:solidFill>
                  <a:srgbClr val="000000"/>
                </a:solidFill>
              </a:rPr>
              <a:t>no </a:t>
            </a:r>
            <a:r>
              <a:rPr lang="en-US" sz="1600" b="1" dirty="0" err="1">
                <a:solidFill>
                  <a:srgbClr val="000000"/>
                </a:solidFill>
              </a:rPr>
              <a:t>lldp</a:t>
            </a:r>
            <a:r>
              <a:rPr lang="en-US" sz="1600" b="1" dirty="0">
                <a:solidFill>
                  <a:srgbClr val="000000"/>
                </a:solidFill>
              </a:rPr>
              <a:t> run</a:t>
            </a:r>
            <a:r>
              <a:rPr lang="en-US" sz="1600" dirty="0">
                <a:solidFill>
                  <a:srgbClr val="000000"/>
                </a:solidFill>
              </a:rPr>
              <a:t> command in the global config mode.</a:t>
            </a:r>
          </a:p>
          <a:p>
            <a:pPr marL="342900" indent="-342900" algn="l">
              <a:buFont typeface="Arial" panose="020B0604020202020204" pitchFamily="34" charset="0"/>
              <a:buChar char="•"/>
            </a:pPr>
            <a:r>
              <a:rPr lang="en-US" sz="1600" dirty="0">
                <a:solidFill>
                  <a:srgbClr val="000000"/>
                </a:solidFill>
              </a:rPr>
              <a:t>LLDP can be configured on specific interfaces. However, LLDP must be configured separately to transmit and receive LLDP packets.</a:t>
            </a:r>
          </a:p>
          <a:p>
            <a:pPr marL="342900" indent="-342900" algn="l">
              <a:buFont typeface="Arial" panose="020B0604020202020204" pitchFamily="34" charset="0"/>
              <a:buChar char="•"/>
            </a:pPr>
            <a:r>
              <a:rPr lang="en-US" sz="1600" dirty="0">
                <a:solidFill>
                  <a:srgbClr val="000000"/>
                </a:solidFill>
              </a:rPr>
              <a:t>To verify LLDP is enabled, enter the </a:t>
            </a:r>
            <a:r>
              <a:rPr lang="en-US" sz="1600" b="1" dirty="0">
                <a:solidFill>
                  <a:srgbClr val="000000"/>
                </a:solidFill>
              </a:rPr>
              <a:t>show </a:t>
            </a:r>
            <a:r>
              <a:rPr lang="en-US" sz="1600" b="1" dirty="0" err="1">
                <a:solidFill>
                  <a:srgbClr val="000000"/>
                </a:solidFill>
              </a:rPr>
              <a:t>lldp</a:t>
            </a:r>
            <a:r>
              <a:rPr lang="en-US" sz="1600" dirty="0">
                <a:solidFill>
                  <a:srgbClr val="000000"/>
                </a:solidFill>
              </a:rPr>
              <a:t> command in privileged EXEC mode.</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2062C1EF-305D-3148-8E4D-A7457923E797}"/>
              </a:ext>
            </a:extLst>
          </p:cNvPr>
          <p:cNvSpPr/>
          <p:nvPr/>
        </p:nvSpPr>
        <p:spPr>
          <a:xfrm>
            <a:off x="835190" y="2413591"/>
            <a:ext cx="7473619" cy="2492990"/>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Switch# </a:t>
            </a:r>
            <a:r>
              <a:rPr lang="en-US" sz="1200" b="1" dirty="0">
                <a:solidFill>
                  <a:srgbClr val="FFFFFF"/>
                </a:solidFill>
                <a:latin typeface="Courier New" panose="02070309020205020404" pitchFamily="49" charset="0"/>
              </a:rPr>
              <a:t>conf 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Enter configuration commands, one per line. End with CNTL/Z. </a:t>
            </a:r>
          </a:p>
          <a:p>
            <a:r>
              <a:rPr lang="en-US" sz="1200" dirty="0">
                <a:solidFill>
                  <a:srgbClr val="DFDFDF"/>
                </a:solidFill>
                <a:latin typeface="Courier New" panose="02070309020205020404" pitchFamily="49" charset="0"/>
              </a:rPr>
              <a:t>Switch(config)# </a:t>
            </a:r>
            <a:r>
              <a:rPr lang="en-US" sz="1200" b="1" dirty="0" err="1">
                <a:solidFill>
                  <a:srgbClr val="FFFFFF"/>
                </a:solidFill>
                <a:latin typeface="Courier New" panose="02070309020205020404" pitchFamily="49" charset="0"/>
              </a:rPr>
              <a:t>lldp</a:t>
            </a:r>
            <a:r>
              <a:rPr lang="en-US" sz="1200" b="1" dirty="0">
                <a:solidFill>
                  <a:srgbClr val="FFFFFF"/>
                </a:solidFill>
                <a:latin typeface="Courier New" panose="02070309020205020404" pitchFamily="49" charset="0"/>
              </a:rPr>
              <a:t> run</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Switch(config)# </a:t>
            </a:r>
            <a:r>
              <a:rPr lang="en-US" sz="1200" b="1" dirty="0">
                <a:solidFill>
                  <a:srgbClr val="FFFFFF"/>
                </a:solidFill>
                <a:latin typeface="Courier New" panose="02070309020205020404" pitchFamily="49" charset="0"/>
              </a:rPr>
              <a:t>interface </a:t>
            </a:r>
            <a:r>
              <a:rPr lang="en-US" sz="1200" b="1" dirty="0" err="1">
                <a:solidFill>
                  <a:srgbClr val="FFFFFF"/>
                </a:solidFill>
                <a:latin typeface="Courier New" panose="02070309020205020404" pitchFamily="49" charset="0"/>
              </a:rPr>
              <a:t>gigabitethernet</a:t>
            </a:r>
            <a:r>
              <a:rPr lang="en-US" sz="1200" b="1" dirty="0">
                <a:solidFill>
                  <a:srgbClr val="FFFFFF"/>
                </a:solidFill>
                <a:latin typeface="Courier New" panose="02070309020205020404" pitchFamily="49" charset="0"/>
              </a:rPr>
              <a:t> 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Switch(config-if)# </a:t>
            </a:r>
            <a:r>
              <a:rPr lang="en-US" sz="1200" b="1" dirty="0" err="1">
                <a:solidFill>
                  <a:srgbClr val="FFFFFF"/>
                </a:solidFill>
                <a:latin typeface="Courier New" panose="02070309020205020404" pitchFamily="49" charset="0"/>
              </a:rPr>
              <a:t>lldp</a:t>
            </a:r>
            <a:r>
              <a:rPr lang="en-US" sz="1200" b="1" dirty="0">
                <a:solidFill>
                  <a:srgbClr val="FFFFFF"/>
                </a:solidFill>
                <a:latin typeface="Courier New" panose="02070309020205020404" pitchFamily="49" charset="0"/>
              </a:rPr>
              <a:t> transmit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Switch(config-if)# </a:t>
            </a:r>
            <a:r>
              <a:rPr lang="en-US" sz="1200" b="1" dirty="0" err="1">
                <a:solidFill>
                  <a:srgbClr val="FFFFFF"/>
                </a:solidFill>
                <a:latin typeface="Courier New" panose="02070309020205020404" pitchFamily="49" charset="0"/>
              </a:rPr>
              <a:t>lldp</a:t>
            </a:r>
            <a:r>
              <a:rPr lang="en-US" sz="1200" b="1" dirty="0">
                <a:solidFill>
                  <a:srgbClr val="FFFFFF"/>
                </a:solidFill>
                <a:latin typeface="Courier New" panose="02070309020205020404" pitchFamily="49" charset="0"/>
              </a:rPr>
              <a:t> receive</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Switch(config-if)# </a:t>
            </a:r>
            <a:r>
              <a:rPr lang="en-US" sz="1200" b="1" dirty="0">
                <a:solidFill>
                  <a:srgbClr val="DFDFDF"/>
                </a:solidFill>
                <a:latin typeface="Courier New" panose="02070309020205020404" pitchFamily="49" charset="0"/>
              </a:rPr>
              <a:t>end</a:t>
            </a:r>
          </a:p>
          <a:p>
            <a:r>
              <a:rPr lang="en-US" sz="1200" dirty="0">
                <a:solidFill>
                  <a:srgbClr val="DFDFDF"/>
                </a:solidFill>
                <a:latin typeface="Courier New" panose="02070309020205020404" pitchFamily="49" charset="0"/>
              </a:rPr>
              <a:t>Switch#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lldp</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Global LLDP Information: </a:t>
            </a:r>
          </a:p>
          <a:p>
            <a:r>
              <a:rPr lang="en-US" sz="1200" dirty="0">
                <a:solidFill>
                  <a:srgbClr val="DFDFDF"/>
                </a:solidFill>
                <a:latin typeface="Courier New" panose="02070309020205020404" pitchFamily="49" charset="0"/>
              </a:rPr>
              <a:t>   Status: ACTIVE </a:t>
            </a:r>
          </a:p>
          <a:p>
            <a:r>
              <a:rPr lang="en-US" sz="1200" dirty="0">
                <a:solidFill>
                  <a:srgbClr val="DFDFDF"/>
                </a:solidFill>
                <a:latin typeface="Courier New" panose="02070309020205020404" pitchFamily="49" charset="0"/>
              </a:rPr>
              <a:t>   LLDP advertisements are sent every 30 seconds </a:t>
            </a:r>
          </a:p>
          <a:p>
            <a:r>
              <a:rPr lang="en-US" sz="1200" dirty="0">
                <a:solidFill>
                  <a:srgbClr val="DFDFDF"/>
                </a:solidFill>
                <a:latin typeface="Courier New" panose="02070309020205020404" pitchFamily="49" charset="0"/>
              </a:rPr>
              <a:t>   LLDP hold time advertised is 120 seconds </a:t>
            </a:r>
          </a:p>
          <a:p>
            <a:r>
              <a:rPr lang="en-US" sz="1200" dirty="0">
                <a:solidFill>
                  <a:srgbClr val="DFDFDF"/>
                </a:solidFill>
                <a:latin typeface="Courier New" panose="02070309020205020404" pitchFamily="49" charset="0"/>
              </a:rPr>
              <a:t>   LLDP interface </a:t>
            </a:r>
            <a:r>
              <a:rPr lang="en-US" sz="1200" dirty="0" err="1">
                <a:solidFill>
                  <a:srgbClr val="DFDFDF"/>
                </a:solidFill>
                <a:latin typeface="Courier New" panose="02070309020205020404" pitchFamily="49" charset="0"/>
              </a:rPr>
              <a:t>reinitialisation</a:t>
            </a:r>
            <a:r>
              <a:rPr lang="en-US" sz="1200" dirty="0">
                <a:solidFill>
                  <a:srgbClr val="DFDFDF"/>
                </a:solidFill>
                <a:latin typeface="Courier New" panose="02070309020205020404" pitchFamily="49" charset="0"/>
              </a:rPr>
              <a:t> delay is 2 seconds</a:t>
            </a:r>
            <a:endParaRPr lang="en-US" sz="1200" dirty="0"/>
          </a:p>
        </p:txBody>
      </p:sp>
    </p:spTree>
    <p:extLst>
      <p:ext uri="{BB962C8B-B14F-4D97-AF65-F5344CB8AC3E}">
        <p14:creationId xmlns:p14="http://schemas.microsoft.com/office/powerpoint/2010/main" val="199515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br>
              <a:rPr lang="en-US" dirty="0"/>
            </a:br>
            <a:r>
              <a:rPr lang="en-US" sz="2400" dirty="0"/>
              <a:t>Discover Devices by Using LLDP</a:t>
            </a:r>
          </a:p>
        </p:txBody>
      </p:sp>
      <p:sp>
        <p:nvSpPr>
          <p:cNvPr id="4" name="Content Placeholder 3">
            <a:extLst>
              <a:ext uri="{FF2B5EF4-FFF2-40B4-BE49-F238E27FC236}">
                <a16:creationId xmlns:a16="http://schemas.microsoft.com/office/drawing/2014/main" id="{4C1EC1CD-6DD7-574D-8005-D12CAA28CC79}"/>
              </a:ext>
            </a:extLst>
          </p:cNvPr>
          <p:cNvSpPr>
            <a:spLocks noGrp="1"/>
          </p:cNvSpPr>
          <p:nvPr>
            <p:ph idx="1"/>
          </p:nvPr>
        </p:nvSpPr>
        <p:spPr>
          <a:xfrm>
            <a:off x="474662" y="731838"/>
            <a:ext cx="8280057" cy="831920"/>
          </a:xfrm>
        </p:spPr>
        <p:txBody>
          <a:bodyPr/>
          <a:lstStyle/>
          <a:p>
            <a:pPr marL="0" indent="0" algn="l"/>
            <a:r>
              <a:rPr lang="en-US" sz="1600" dirty="0">
                <a:solidFill>
                  <a:srgbClr val="000000"/>
                </a:solidFill>
              </a:rPr>
              <a:t>With LLDP enabled, device neighbors can be discovered by using the </a:t>
            </a:r>
            <a:r>
              <a:rPr lang="en-US" sz="1600" b="1" dirty="0">
                <a:solidFill>
                  <a:srgbClr val="000000"/>
                </a:solidFill>
              </a:rPr>
              <a:t>show </a:t>
            </a:r>
            <a:r>
              <a:rPr lang="en-US" sz="1600" b="1" dirty="0" err="1">
                <a:solidFill>
                  <a:srgbClr val="000000"/>
                </a:solidFill>
              </a:rPr>
              <a:t>lldp</a:t>
            </a:r>
            <a:r>
              <a:rPr lang="en-US" sz="1600" b="1" dirty="0">
                <a:solidFill>
                  <a:srgbClr val="000000"/>
                </a:solidFill>
              </a:rPr>
              <a:t> neighbors</a:t>
            </a:r>
            <a:r>
              <a:rPr lang="en-US" sz="1600" dirty="0">
                <a:solidFill>
                  <a:srgbClr val="000000"/>
                </a:solidFill>
              </a:rPr>
              <a:t> command.</a:t>
            </a:r>
          </a:p>
        </p:txBody>
      </p:sp>
      <p:sp>
        <p:nvSpPr>
          <p:cNvPr id="7" name="Rectangle 6">
            <a:extLst>
              <a:ext uri="{FF2B5EF4-FFF2-40B4-BE49-F238E27FC236}">
                <a16:creationId xmlns:a16="http://schemas.microsoft.com/office/drawing/2014/main" id="{2693DC2F-675D-0A46-87C9-1769C72052B2}"/>
              </a:ext>
            </a:extLst>
          </p:cNvPr>
          <p:cNvSpPr/>
          <p:nvPr/>
        </p:nvSpPr>
        <p:spPr>
          <a:xfrm>
            <a:off x="474662" y="1786920"/>
            <a:ext cx="7870826" cy="1569660"/>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S1#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lldp</a:t>
            </a:r>
            <a:r>
              <a:rPr lang="en-US" sz="1200" b="1" dirty="0">
                <a:solidFill>
                  <a:srgbClr val="FFFFFF"/>
                </a:solidFill>
                <a:latin typeface="Courier New" panose="02070309020205020404" pitchFamily="49" charset="0"/>
              </a:rPr>
              <a:t> neighbors</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Capability codes: </a:t>
            </a:r>
          </a:p>
          <a:p>
            <a:r>
              <a:rPr lang="en-US" sz="1200" dirty="0">
                <a:solidFill>
                  <a:srgbClr val="DFDFDF"/>
                </a:solidFill>
                <a:latin typeface="Courier New" panose="02070309020205020404" pitchFamily="49" charset="0"/>
              </a:rPr>
              <a:t>    (R) Router, (B) Bridge, (T) Telephone, (C) DOCSIS Cable Device </a:t>
            </a:r>
          </a:p>
          <a:p>
            <a:r>
              <a:rPr lang="en-US" sz="1200" dirty="0">
                <a:solidFill>
                  <a:srgbClr val="DFDFDF"/>
                </a:solidFill>
                <a:latin typeface="Courier New" panose="02070309020205020404" pitchFamily="49" charset="0"/>
              </a:rPr>
              <a:t>    (W) WLAN Access Point, (P) Repeater, (S) Station, (O) Other </a:t>
            </a:r>
          </a:p>
          <a:p>
            <a:r>
              <a:rPr lang="en-US" sz="1200" dirty="0">
                <a:solidFill>
                  <a:srgbClr val="DFDFDF"/>
                </a:solidFill>
                <a:latin typeface="Courier New" panose="02070309020205020404" pitchFamily="49" charset="0"/>
              </a:rPr>
              <a:t>Device ID 	Local </a:t>
            </a:r>
            <a:r>
              <a:rPr lang="en-US" sz="1200" dirty="0" err="1">
                <a:solidFill>
                  <a:srgbClr val="DFDFDF"/>
                </a:solidFill>
                <a:latin typeface="Courier New" panose="02070309020205020404" pitchFamily="49" charset="0"/>
              </a:rPr>
              <a:t>Intf</a:t>
            </a:r>
            <a:r>
              <a:rPr lang="en-US" sz="1200" dirty="0">
                <a:solidFill>
                  <a:srgbClr val="DFDFDF"/>
                </a:solidFill>
                <a:latin typeface="Courier New" panose="02070309020205020404" pitchFamily="49" charset="0"/>
              </a:rPr>
              <a:t> 	Hold-time 	Capability 	Port ID </a:t>
            </a:r>
          </a:p>
          <a:p>
            <a:r>
              <a:rPr lang="en-US" sz="1200" dirty="0">
                <a:solidFill>
                  <a:srgbClr val="DFDFDF"/>
                </a:solidFill>
                <a:latin typeface="Courier New" panose="02070309020205020404" pitchFamily="49" charset="0"/>
              </a:rPr>
              <a:t>R1 			Fa0/5 		117 			R 			Gi0/0/1 </a:t>
            </a:r>
          </a:p>
          <a:p>
            <a:r>
              <a:rPr lang="en-US" sz="1200" dirty="0">
                <a:solidFill>
                  <a:srgbClr val="DFDFDF"/>
                </a:solidFill>
                <a:latin typeface="Courier New" panose="02070309020205020404" pitchFamily="49" charset="0"/>
              </a:rPr>
              <a:t>S2 			Fa0/1 		112 			B 			Fa0/1 </a:t>
            </a:r>
          </a:p>
          <a:p>
            <a:r>
              <a:rPr lang="en-US" sz="1200" dirty="0">
                <a:solidFill>
                  <a:srgbClr val="DFDFDF"/>
                </a:solidFill>
                <a:latin typeface="Courier New" panose="02070309020205020404" pitchFamily="49" charset="0"/>
              </a:rPr>
              <a:t>Total entries displayed: 2</a:t>
            </a:r>
            <a:endParaRPr lang="en-US" sz="1200" dirty="0"/>
          </a:p>
        </p:txBody>
      </p:sp>
    </p:spTree>
    <p:extLst>
      <p:ext uri="{BB962C8B-B14F-4D97-AF65-F5344CB8AC3E}">
        <p14:creationId xmlns:p14="http://schemas.microsoft.com/office/powerpoint/2010/main" val="258859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br>
              <a:rPr lang="en-US" dirty="0"/>
            </a:br>
            <a:r>
              <a:rPr lang="en-US" sz="2400" dirty="0"/>
              <a:t>Discover Devices by Using LLDP (Cont.)</a:t>
            </a:r>
          </a:p>
        </p:txBody>
      </p:sp>
      <p:sp>
        <p:nvSpPr>
          <p:cNvPr id="4" name="Content Placeholder 3">
            <a:extLst>
              <a:ext uri="{FF2B5EF4-FFF2-40B4-BE49-F238E27FC236}">
                <a16:creationId xmlns:a16="http://schemas.microsoft.com/office/drawing/2014/main" id="{4C1EC1CD-6DD7-574D-8005-D12CAA28CC79}"/>
              </a:ext>
            </a:extLst>
          </p:cNvPr>
          <p:cNvSpPr>
            <a:spLocks noGrp="1"/>
          </p:cNvSpPr>
          <p:nvPr>
            <p:ph idx="1"/>
          </p:nvPr>
        </p:nvSpPr>
        <p:spPr>
          <a:xfrm>
            <a:off x="474662" y="731837"/>
            <a:ext cx="8280057" cy="794959"/>
          </a:xfrm>
        </p:spPr>
        <p:txBody>
          <a:bodyPr/>
          <a:lstStyle/>
          <a:p>
            <a:pPr marL="0" indent="0" algn="l"/>
            <a:r>
              <a:rPr lang="en-US" sz="1600" dirty="0">
                <a:solidFill>
                  <a:srgbClr val="000000"/>
                </a:solidFill>
              </a:rPr>
              <a:t>When more details about the neighbors are needed, the </a:t>
            </a:r>
            <a:r>
              <a:rPr lang="en-US" sz="1600" b="1" dirty="0">
                <a:solidFill>
                  <a:srgbClr val="000000"/>
                </a:solidFill>
              </a:rPr>
              <a:t>show </a:t>
            </a:r>
            <a:r>
              <a:rPr lang="en-US" sz="1600" b="1" dirty="0" err="1">
                <a:solidFill>
                  <a:srgbClr val="000000"/>
                </a:solidFill>
              </a:rPr>
              <a:t>lldp</a:t>
            </a:r>
            <a:r>
              <a:rPr lang="en-US" sz="1600" b="1" dirty="0">
                <a:solidFill>
                  <a:srgbClr val="000000"/>
                </a:solidFill>
              </a:rPr>
              <a:t> neighbors detail</a:t>
            </a:r>
            <a:r>
              <a:rPr lang="en-US" sz="1600" dirty="0">
                <a:solidFill>
                  <a:srgbClr val="000000"/>
                </a:solidFill>
              </a:rPr>
              <a:t> command can provide information, such as the neighbor IOS version, IP address, and device capability.</a:t>
            </a:r>
          </a:p>
        </p:txBody>
      </p:sp>
      <p:sp>
        <p:nvSpPr>
          <p:cNvPr id="2" name="Rectangle 1">
            <a:extLst>
              <a:ext uri="{FF2B5EF4-FFF2-40B4-BE49-F238E27FC236}">
                <a16:creationId xmlns:a16="http://schemas.microsoft.com/office/drawing/2014/main" id="{749130B4-BBF8-BD45-826B-2410FA519AFB}"/>
              </a:ext>
            </a:extLst>
          </p:cNvPr>
          <p:cNvSpPr/>
          <p:nvPr/>
        </p:nvSpPr>
        <p:spPr>
          <a:xfrm>
            <a:off x="474662" y="1626016"/>
            <a:ext cx="8116445" cy="2970044"/>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S1#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lldp</a:t>
            </a:r>
            <a:r>
              <a:rPr lang="en-US" sz="1100" b="1" dirty="0">
                <a:solidFill>
                  <a:srgbClr val="FFFFFF"/>
                </a:solidFill>
                <a:latin typeface="Courier New" panose="02070309020205020404" pitchFamily="49" charset="0"/>
              </a:rPr>
              <a:t> neighbors detail</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Chassis id: 848a.8d44.49b0 </a:t>
            </a:r>
          </a:p>
          <a:p>
            <a:r>
              <a:rPr lang="en-US" sz="1100" dirty="0">
                <a:solidFill>
                  <a:srgbClr val="DFDFDF"/>
                </a:solidFill>
                <a:latin typeface="Courier New" panose="02070309020205020404" pitchFamily="49" charset="0"/>
              </a:rPr>
              <a:t>Port id: Gi0/0/1 </a:t>
            </a:r>
          </a:p>
          <a:p>
            <a:r>
              <a:rPr lang="en-US" sz="1100" dirty="0">
                <a:solidFill>
                  <a:srgbClr val="DFDFDF"/>
                </a:solidFill>
                <a:latin typeface="Courier New" panose="02070309020205020404" pitchFamily="49" charset="0"/>
              </a:rPr>
              <a:t>Port Description: GigabitEthernet0/0/1 </a:t>
            </a:r>
          </a:p>
          <a:p>
            <a:r>
              <a:rPr lang="en-US" sz="1100" dirty="0">
                <a:solidFill>
                  <a:srgbClr val="DFDFDF"/>
                </a:solidFill>
                <a:latin typeface="Courier New" panose="02070309020205020404" pitchFamily="49" charset="0"/>
              </a:rPr>
              <a:t>System Name: R1 </a:t>
            </a:r>
          </a:p>
          <a:p>
            <a:r>
              <a:rPr lang="en-US" sz="1100" dirty="0">
                <a:solidFill>
                  <a:srgbClr val="DFDFDF"/>
                </a:solidFill>
                <a:latin typeface="Courier New" panose="02070309020205020404" pitchFamily="49" charset="0"/>
              </a:rPr>
              <a:t>System Description: Cisco IOS Software [Fuji], ISR Software (X86_64_LINUX_.....,</a:t>
            </a:r>
          </a:p>
          <a:p>
            <a:r>
              <a:rPr lang="en-US" sz="1100" dirty="0">
                <a:solidFill>
                  <a:srgbClr val="DFDFDF"/>
                </a:solidFill>
                <a:latin typeface="Courier New" panose="02070309020205020404" pitchFamily="49" charset="0"/>
              </a:rPr>
              <a:t>RELEASE SOFTWARE (fc2) </a:t>
            </a:r>
          </a:p>
          <a:p>
            <a:r>
              <a:rPr lang="en-US" sz="1100" dirty="0">
                <a:solidFill>
                  <a:srgbClr val="DFDFDF"/>
                </a:solidFill>
                <a:latin typeface="Courier New" panose="02070309020205020404" pitchFamily="49" charset="0"/>
              </a:rPr>
              <a:t>Technical Support: http://</a:t>
            </a:r>
            <a:r>
              <a:rPr lang="en-US" sz="1100" dirty="0" err="1">
                <a:solidFill>
                  <a:srgbClr val="DFDFDF"/>
                </a:solidFill>
                <a:latin typeface="Courier New" panose="02070309020205020404" pitchFamily="49" charset="0"/>
              </a:rPr>
              <a:t>www.cisco.com</a:t>
            </a:r>
            <a:r>
              <a:rPr lang="en-US" sz="1100" dirty="0">
                <a:solidFill>
                  <a:srgbClr val="DFDFDF"/>
                </a:solidFill>
                <a:latin typeface="Courier New" panose="02070309020205020404" pitchFamily="49" charset="0"/>
              </a:rPr>
              <a:t>/</a:t>
            </a:r>
            <a:r>
              <a:rPr lang="en-US" sz="1100" dirty="0" err="1">
                <a:solidFill>
                  <a:srgbClr val="DFDFDF"/>
                </a:solidFill>
                <a:latin typeface="Courier New" panose="02070309020205020404" pitchFamily="49" charset="0"/>
              </a:rPr>
              <a:t>techsupport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Copyright (c) 1986-2019 by Cisco Systems, Inc. </a:t>
            </a:r>
          </a:p>
          <a:p>
            <a:r>
              <a:rPr lang="en-US" sz="1100" dirty="0">
                <a:solidFill>
                  <a:srgbClr val="DFDFDF"/>
                </a:solidFill>
                <a:latin typeface="Courier New" panose="02070309020205020404" pitchFamily="49" charset="0"/>
              </a:rPr>
              <a:t>Compiled Thu 22-Aug-19 18:09 by </a:t>
            </a:r>
            <a:r>
              <a:rPr lang="en-US" sz="1100" dirty="0" err="1">
                <a:solidFill>
                  <a:srgbClr val="DFDFDF"/>
                </a:solidFill>
                <a:latin typeface="Courier New" panose="02070309020205020404" pitchFamily="49" charset="0"/>
              </a:rPr>
              <a:t>mcpre</a:t>
            </a:r>
            <a:r>
              <a:rPr lang="en-US" sz="1100" dirty="0">
                <a:solidFill>
                  <a:srgbClr val="DFDFDF"/>
                </a:solidFill>
                <a:latin typeface="Courier New" panose="02070309020205020404" pitchFamily="49" charset="0"/>
              </a:rPr>
              <a:t> </a:t>
            </a:r>
          </a:p>
          <a:p>
            <a:endParaRPr lang="en-US" sz="1100" dirty="0">
              <a:solidFill>
                <a:srgbClr val="DFDFDF"/>
              </a:solidFill>
              <a:latin typeface="Courier New" panose="02070309020205020404" pitchFamily="49" charset="0"/>
            </a:endParaRPr>
          </a:p>
          <a:p>
            <a:r>
              <a:rPr lang="en-US" sz="1100" dirty="0">
                <a:solidFill>
                  <a:srgbClr val="DFDFDF"/>
                </a:solidFill>
                <a:latin typeface="Courier New" panose="02070309020205020404" pitchFamily="49" charset="0"/>
              </a:rPr>
              <a:t>Time remaining: 111 seconds </a:t>
            </a:r>
          </a:p>
          <a:p>
            <a:r>
              <a:rPr lang="en-US" sz="1100" dirty="0">
                <a:solidFill>
                  <a:srgbClr val="DFDFDF"/>
                </a:solidFill>
                <a:latin typeface="Courier New" panose="02070309020205020404" pitchFamily="49" charset="0"/>
              </a:rPr>
              <a:t>System Capabilities: B,R </a:t>
            </a:r>
          </a:p>
          <a:p>
            <a:r>
              <a:rPr lang="en-US" sz="1100" dirty="0">
                <a:solidFill>
                  <a:srgbClr val="DFDFDF"/>
                </a:solidFill>
                <a:latin typeface="Courier New" panose="02070309020205020404" pitchFamily="49" charset="0"/>
              </a:rPr>
              <a:t>Enabled Capabilities: R </a:t>
            </a:r>
          </a:p>
          <a:p>
            <a:r>
              <a:rPr lang="en-US" sz="1100" dirty="0">
                <a:solidFill>
                  <a:srgbClr val="DFDFDF"/>
                </a:solidFill>
                <a:latin typeface="Courier New" panose="02070309020205020404" pitchFamily="49" charset="0"/>
              </a:rPr>
              <a:t>Management Addresses - not advertised </a:t>
            </a:r>
          </a:p>
          <a:p>
            <a:r>
              <a:rPr lang="en-US" sz="1100" dirty="0">
                <a:solidFill>
                  <a:srgbClr val="DFDFDF"/>
                </a:solidFill>
                <a:latin typeface="Courier New" panose="02070309020205020404" pitchFamily="49" charset="0"/>
              </a:rPr>
              <a:t>(output omitted)</a:t>
            </a:r>
            <a:endParaRPr lang="en-US" sz="1100" dirty="0"/>
          </a:p>
        </p:txBody>
      </p:sp>
    </p:spTree>
    <p:extLst>
      <p:ext uri="{BB962C8B-B14F-4D97-AF65-F5344CB8AC3E}">
        <p14:creationId xmlns:p14="http://schemas.microsoft.com/office/powerpoint/2010/main" val="319321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br>
              <a:rPr lang="en-US" dirty="0"/>
            </a:br>
            <a:r>
              <a:rPr lang="en-US" sz="2400" dirty="0"/>
              <a:t>Packet Tracer - Use LLDP to Map a Network</a:t>
            </a:r>
          </a:p>
        </p:txBody>
      </p:sp>
      <p:sp>
        <p:nvSpPr>
          <p:cNvPr id="6" name="Content Placeholder 5">
            <a:extLst>
              <a:ext uri="{FF2B5EF4-FFF2-40B4-BE49-F238E27FC236}">
                <a16:creationId xmlns:a16="http://schemas.microsoft.com/office/drawing/2014/main" id="{F276385F-66FB-334B-9916-3A2AA1893799}"/>
              </a:ext>
            </a:extLst>
          </p:cNvPr>
          <p:cNvSpPr>
            <a:spLocks noGrp="1"/>
          </p:cNvSpPr>
          <p:nvPr>
            <p:ph idx="1"/>
          </p:nvPr>
        </p:nvSpPr>
        <p:spPr>
          <a:xfrm>
            <a:off x="474662" y="731837"/>
            <a:ext cx="8280057" cy="3689897"/>
          </a:xfrm>
        </p:spPr>
        <p:txBody>
          <a:bodyPr/>
          <a:lstStyle/>
          <a:p>
            <a:pPr algn="l"/>
            <a:r>
              <a:rPr lang="en-US" sz="1800" dirty="0">
                <a:solidFill>
                  <a:srgbClr val="000000"/>
                </a:solidFill>
              </a:rPr>
              <a:t>In this Packet Tracer activity, you will complete the following objectives:</a:t>
            </a:r>
          </a:p>
          <a:p>
            <a:pPr marL="285750" indent="-285750" algn="l">
              <a:buFont typeface="Arial" panose="020B0604020202020204" pitchFamily="34" charset="0"/>
              <a:buChar char="•"/>
            </a:pPr>
            <a:r>
              <a:rPr lang="en-US" sz="1800" dirty="0">
                <a:solidFill>
                  <a:srgbClr val="000000"/>
                </a:solidFill>
              </a:rPr>
              <a:t>Build the Network and Configure Basic Device Settings</a:t>
            </a:r>
          </a:p>
          <a:p>
            <a:pPr marL="285750" indent="-285750" algn="l">
              <a:buFont typeface="Arial" panose="020B0604020202020204" pitchFamily="34" charset="0"/>
              <a:buChar char="•"/>
            </a:pPr>
            <a:r>
              <a:rPr lang="en-US" sz="1800" dirty="0">
                <a:solidFill>
                  <a:srgbClr val="000000"/>
                </a:solidFill>
              </a:rPr>
              <a:t>Network Discovery with CDP</a:t>
            </a:r>
          </a:p>
          <a:p>
            <a:pPr marL="285750" indent="-285750" algn="l">
              <a:buFont typeface="Arial" panose="020B0604020202020204" pitchFamily="34" charset="0"/>
              <a:buChar char="•"/>
            </a:pPr>
            <a:r>
              <a:rPr lang="en-US" sz="1800" dirty="0">
                <a:solidFill>
                  <a:srgbClr val="000000"/>
                </a:solidFill>
              </a:rPr>
              <a:t>Network Discovery with LLDP</a:t>
            </a:r>
          </a:p>
          <a:p>
            <a:pPr algn="l"/>
            <a:endParaRPr lang="en-US" sz="1600" dirty="0">
              <a:solidFill>
                <a:srgbClr val="000000"/>
              </a:solidFill>
            </a:endParaRPr>
          </a:p>
        </p:txBody>
      </p:sp>
    </p:spTree>
    <p:extLst>
      <p:ext uri="{BB962C8B-B14F-4D97-AF65-F5344CB8AC3E}">
        <p14:creationId xmlns:p14="http://schemas.microsoft.com/office/powerpoint/2010/main" val="73803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10.3 NTP</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Time and Calendar Services</a:t>
            </a:r>
          </a:p>
        </p:txBody>
      </p:sp>
      <p:sp>
        <p:nvSpPr>
          <p:cNvPr id="4" name="Content Placeholder 3">
            <a:extLst>
              <a:ext uri="{FF2B5EF4-FFF2-40B4-BE49-F238E27FC236}">
                <a16:creationId xmlns:a16="http://schemas.microsoft.com/office/drawing/2014/main" id="{89ADC388-2856-F348-9843-5B96ACF52C60}"/>
              </a:ext>
            </a:extLst>
          </p:cNvPr>
          <p:cNvSpPr>
            <a:spLocks noGrp="1"/>
          </p:cNvSpPr>
          <p:nvPr>
            <p:ph idx="1"/>
          </p:nvPr>
        </p:nvSpPr>
        <p:spPr>
          <a:xfrm>
            <a:off x="474662" y="731838"/>
            <a:ext cx="8280057" cy="2104128"/>
          </a:xfrm>
        </p:spPr>
        <p:txBody>
          <a:bodyPr/>
          <a:lstStyle/>
          <a:p>
            <a:pPr marL="342900" indent="-342900" algn="l">
              <a:buFont typeface="Arial" panose="020B0604020202020204" pitchFamily="34" charset="0"/>
              <a:buChar char="•"/>
            </a:pPr>
            <a:r>
              <a:rPr lang="en-US" sz="1600" dirty="0">
                <a:solidFill>
                  <a:srgbClr val="000000"/>
                </a:solidFill>
              </a:rPr>
              <a:t>The software clock on a router or switch starts when the system boots. It is the primary source of time for the system. It is important to synchronize the time across all devices on the network. When the time is not synchronized between devices, it will be impossible to determine the order of the events and the cause of an event.</a:t>
            </a:r>
          </a:p>
          <a:p>
            <a:pPr marL="342900" indent="-342900" algn="l">
              <a:buFont typeface="Arial" panose="020B0604020202020204" pitchFamily="34" charset="0"/>
              <a:buChar char="•"/>
            </a:pPr>
            <a:r>
              <a:rPr lang="en-US" sz="1600" dirty="0">
                <a:solidFill>
                  <a:srgbClr val="000000"/>
                </a:solidFill>
              </a:rPr>
              <a:t>Typically, the date and time settings on a router or switch can be set by using one of two methods You can manually configure the date and time, as shown in the example, or configure the Network Time Protocol (NTP).</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EE0E6282-25CD-2741-9C99-7622D723E531}"/>
              </a:ext>
            </a:extLst>
          </p:cNvPr>
          <p:cNvSpPr/>
          <p:nvPr/>
        </p:nvSpPr>
        <p:spPr>
          <a:xfrm>
            <a:off x="829500" y="2975761"/>
            <a:ext cx="7485000" cy="1169551"/>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clock set 20:36:00 </a:t>
            </a:r>
            <a:r>
              <a:rPr lang="en-US" sz="1400" b="1" dirty="0" err="1">
                <a:solidFill>
                  <a:srgbClr val="FFFFFF"/>
                </a:solidFill>
                <a:latin typeface="Courier New" panose="02070309020205020404" pitchFamily="49" charset="0"/>
              </a:rPr>
              <a:t>nov</a:t>
            </a:r>
            <a:r>
              <a:rPr lang="en-US" sz="1400" b="1" dirty="0">
                <a:solidFill>
                  <a:srgbClr val="FFFFFF"/>
                </a:solidFill>
                <a:latin typeface="Courier New" panose="02070309020205020404" pitchFamily="49" charset="0"/>
              </a:rPr>
              <a:t> 15 2019</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R1# </a:t>
            </a:r>
          </a:p>
          <a:p>
            <a:r>
              <a:rPr lang="en-US" sz="1400" dirty="0">
                <a:solidFill>
                  <a:srgbClr val="DFDFDF"/>
                </a:solidFill>
                <a:latin typeface="Courier New" panose="02070309020205020404" pitchFamily="49" charset="0"/>
              </a:rPr>
              <a:t>*Nov 15 20:36:00.000: %SYS-6-CLOCKUPDATE: System clock has been updated from 21:32:31 UTC Fri Nov 15 2019 to 20:36:00 UTC Fri Nov 15 2019, configured from console by console.</a:t>
            </a:r>
            <a:endParaRPr lang="en-US" sz="1400" dirty="0"/>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Time and Calendar Services (Cont.)</a:t>
            </a:r>
          </a:p>
        </p:txBody>
      </p:sp>
      <p:sp>
        <p:nvSpPr>
          <p:cNvPr id="5" name="Content Placeholder 4">
            <a:extLst>
              <a:ext uri="{FF2B5EF4-FFF2-40B4-BE49-F238E27FC236}">
                <a16:creationId xmlns:a16="http://schemas.microsoft.com/office/drawing/2014/main" id="{FEBBA101-AC5E-DA42-ABFF-3757080962E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 a network grows, it becomes difficult to ensure that all infrastructure devices are operating with synchronized time using the manual method.</a:t>
            </a:r>
          </a:p>
          <a:p>
            <a:pPr marL="0" indent="0" algn="l"/>
            <a:endParaRPr lang="en-US" sz="1600" dirty="0">
              <a:solidFill>
                <a:srgbClr val="000000"/>
              </a:solidFill>
            </a:endParaRPr>
          </a:p>
          <a:p>
            <a:pPr marL="0" indent="0" algn="l"/>
            <a:r>
              <a:rPr lang="en-US" sz="1600" dirty="0">
                <a:solidFill>
                  <a:srgbClr val="000000"/>
                </a:solidFill>
              </a:rPr>
              <a:t>A better solution is to configure the NTP on the network. This protocol allows routers on the network to synchronize their time settings with an NTP server, which provides more consistent time settings. NTP can be set up to synchronize to a private master clock, or it can synchronize to a publicly available NTP server on the internet. NTP uses UDP port 123 and is documented in RFC 1305.</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56924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NTP Operation</a:t>
            </a:r>
          </a:p>
        </p:txBody>
      </p:sp>
      <p:sp>
        <p:nvSpPr>
          <p:cNvPr id="4" name="Content Placeholder 3">
            <a:extLst>
              <a:ext uri="{FF2B5EF4-FFF2-40B4-BE49-F238E27FC236}">
                <a16:creationId xmlns:a16="http://schemas.microsoft.com/office/drawing/2014/main" id="{BE89F612-73E4-174F-AEB2-249F67B980BC}"/>
              </a:ext>
            </a:extLst>
          </p:cNvPr>
          <p:cNvSpPr>
            <a:spLocks noGrp="1"/>
          </p:cNvSpPr>
          <p:nvPr>
            <p:ph idx="1"/>
          </p:nvPr>
        </p:nvSpPr>
        <p:spPr>
          <a:xfrm>
            <a:off x="474662" y="731837"/>
            <a:ext cx="3501915" cy="3689897"/>
          </a:xfrm>
        </p:spPr>
        <p:txBody>
          <a:bodyPr/>
          <a:lstStyle/>
          <a:p>
            <a:pPr marL="0" indent="0" algn="l"/>
            <a:r>
              <a:rPr lang="en-US" sz="1600" dirty="0">
                <a:solidFill>
                  <a:srgbClr val="000000"/>
                </a:solidFill>
              </a:rPr>
              <a:t>NTP networks use a hierarchical system of time sources. Each level in this hierarchical system is called a stratum. The stratum level is defined as the number of hop counts from the authoritative source. The synchronized time is distributed across the network by using NTP.</a:t>
            </a:r>
          </a:p>
          <a:p>
            <a:pPr marL="0" indent="0" algn="l"/>
            <a:endParaRPr lang="en-US" sz="1600" dirty="0">
              <a:solidFill>
                <a:srgbClr val="000000"/>
              </a:solidFill>
            </a:endParaRPr>
          </a:p>
          <a:p>
            <a:pPr marL="0" indent="0" algn="l"/>
            <a:r>
              <a:rPr lang="en-US" sz="1600" dirty="0">
                <a:solidFill>
                  <a:srgbClr val="000000"/>
                </a:solidFill>
              </a:rPr>
              <a:t>The max hop count is 15. Stratum 16, the lowest stratum level, indicates that a device is unsynchronized.</a:t>
            </a:r>
          </a:p>
        </p:txBody>
      </p:sp>
      <p:pic>
        <p:nvPicPr>
          <p:cNvPr id="7" name="Picture 6">
            <a:extLst>
              <a:ext uri="{FF2B5EF4-FFF2-40B4-BE49-F238E27FC236}">
                <a16:creationId xmlns:a16="http://schemas.microsoft.com/office/drawing/2014/main" id="{F0504FAB-2495-2D41-8B2D-B3A3D61DF76A}"/>
              </a:ext>
            </a:extLst>
          </p:cNvPr>
          <p:cNvPicPr>
            <a:picLocks noChangeAspect="1"/>
          </p:cNvPicPr>
          <p:nvPr/>
        </p:nvPicPr>
        <p:blipFill>
          <a:blip r:embed="rId3"/>
          <a:stretch>
            <a:fillRect/>
          </a:stretch>
        </p:blipFill>
        <p:spPr>
          <a:xfrm>
            <a:off x="4217321" y="910977"/>
            <a:ext cx="4693624" cy="3321546"/>
          </a:xfrm>
          <a:prstGeom prst="rect">
            <a:avLst/>
          </a:prstGeom>
        </p:spPr>
      </p:pic>
    </p:spTree>
    <p:extLst>
      <p:ext uri="{BB962C8B-B14F-4D97-AF65-F5344CB8AC3E}">
        <p14:creationId xmlns:p14="http://schemas.microsoft.com/office/powerpoint/2010/main" val="238102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NTP Operation (Cont.)</a:t>
            </a:r>
          </a:p>
        </p:txBody>
      </p:sp>
      <p:sp>
        <p:nvSpPr>
          <p:cNvPr id="5" name="Content Placeholder 4">
            <a:extLst>
              <a:ext uri="{FF2B5EF4-FFF2-40B4-BE49-F238E27FC236}">
                <a16:creationId xmlns:a16="http://schemas.microsoft.com/office/drawing/2014/main" id="{35529AAF-85E6-8841-8F27-1860B937818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b="1" dirty="0">
                <a:solidFill>
                  <a:srgbClr val="000000"/>
                </a:solidFill>
              </a:rPr>
              <a:t>Stratum 0: </a:t>
            </a:r>
            <a:r>
              <a:rPr lang="en-US" sz="1600" dirty="0">
                <a:solidFill>
                  <a:srgbClr val="000000"/>
                </a:solidFill>
              </a:rPr>
              <a:t>These authoritative time sources are high-precision timekeeping devices assumed to be accurate and with little or no delay associated with them. </a:t>
            </a:r>
          </a:p>
          <a:p>
            <a:pPr marL="342900" indent="-342900" algn="l">
              <a:buFont typeface="Arial" panose="020B0604020202020204" pitchFamily="34" charset="0"/>
              <a:buChar char="•"/>
            </a:pPr>
            <a:r>
              <a:rPr lang="en-US" sz="1600" b="1" dirty="0">
                <a:solidFill>
                  <a:srgbClr val="000000"/>
                </a:solidFill>
              </a:rPr>
              <a:t>Stratum 1: </a:t>
            </a:r>
            <a:r>
              <a:rPr lang="en-US" sz="1600" dirty="0">
                <a:solidFill>
                  <a:srgbClr val="000000"/>
                </a:solidFill>
              </a:rPr>
              <a:t>Devices that are directly connected to the authoritative time sources. They act as the primary network time standard.</a:t>
            </a:r>
          </a:p>
          <a:p>
            <a:pPr marL="342900" indent="-342900" algn="l">
              <a:buFont typeface="Arial" panose="020B0604020202020204" pitchFamily="34" charset="0"/>
              <a:buChar char="•"/>
            </a:pPr>
            <a:r>
              <a:rPr lang="en-US" sz="1600" b="1" dirty="0">
                <a:solidFill>
                  <a:srgbClr val="000000"/>
                </a:solidFill>
              </a:rPr>
              <a:t>Stratum 2 and Lower: </a:t>
            </a:r>
            <a:r>
              <a:rPr lang="en-US" sz="1600" dirty="0">
                <a:solidFill>
                  <a:srgbClr val="000000"/>
                </a:solidFill>
              </a:rPr>
              <a:t>Stratum 2 servers are connected to stratum 1 devices through network connections. Stratum 2 devices, such as NTP clients, synchronize their time by using the NTP packets from stratum 1 servers. They could also act as servers for stratum 3 devices.</a:t>
            </a:r>
          </a:p>
          <a:p>
            <a:pPr marL="0" indent="0" algn="l"/>
            <a:endParaRPr lang="en-US" sz="1600" dirty="0">
              <a:solidFill>
                <a:srgbClr val="000000"/>
              </a:solidFill>
            </a:endParaRPr>
          </a:p>
          <a:p>
            <a:pPr marL="0" indent="0" algn="l"/>
            <a:r>
              <a:rPr lang="en-US" sz="1600" dirty="0">
                <a:solidFill>
                  <a:srgbClr val="000000"/>
                </a:solidFill>
              </a:rPr>
              <a:t>Time servers on the same stratum level can be configured to act as a peer with other time servers on the same stratum level for backup or verification of time.</a:t>
            </a:r>
            <a:br>
              <a:rPr lang="en-US" sz="1600" dirty="0">
                <a:solidFill>
                  <a:srgbClr val="000000"/>
                </a:solidFill>
              </a:rPr>
            </a:br>
            <a:endParaRPr lang="en-US" sz="1600" dirty="0">
              <a:solidFill>
                <a:srgbClr val="000000"/>
              </a:solidFill>
            </a:endParaRPr>
          </a:p>
        </p:txBody>
      </p:sp>
    </p:spTree>
    <p:extLst>
      <p:ext uri="{BB962C8B-B14F-4D97-AF65-F5344CB8AC3E}">
        <p14:creationId xmlns:p14="http://schemas.microsoft.com/office/powerpoint/2010/main" val="35385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Configure and Verify NTP</a:t>
            </a:r>
          </a:p>
        </p:txBody>
      </p:sp>
      <p:sp>
        <p:nvSpPr>
          <p:cNvPr id="4" name="Content Placeholder 3">
            <a:extLst>
              <a:ext uri="{FF2B5EF4-FFF2-40B4-BE49-F238E27FC236}">
                <a16:creationId xmlns:a16="http://schemas.microsoft.com/office/drawing/2014/main" id="{74561E44-FF67-444F-A8D7-72BD342EF8DB}"/>
              </a:ext>
            </a:extLst>
          </p:cNvPr>
          <p:cNvSpPr>
            <a:spLocks noGrp="1"/>
          </p:cNvSpPr>
          <p:nvPr>
            <p:ph idx="1"/>
          </p:nvPr>
        </p:nvSpPr>
        <p:spPr>
          <a:xfrm>
            <a:off x="474662" y="731837"/>
            <a:ext cx="8280057" cy="1759593"/>
          </a:xfrm>
        </p:spPr>
        <p:txBody>
          <a:bodyPr/>
          <a:lstStyle/>
          <a:p>
            <a:pPr marL="342900" indent="-342900" algn="l">
              <a:buFont typeface="Arial" panose="020B0604020202020204" pitchFamily="34" charset="0"/>
              <a:buChar char="•"/>
            </a:pPr>
            <a:r>
              <a:rPr lang="en-US" sz="1600" dirty="0">
                <a:solidFill>
                  <a:srgbClr val="000000"/>
                </a:solidFill>
              </a:rPr>
              <a:t>Before NTP is configured on the network, the </a:t>
            </a:r>
            <a:r>
              <a:rPr lang="en-US" sz="1600" b="1" dirty="0">
                <a:solidFill>
                  <a:srgbClr val="000000"/>
                </a:solidFill>
              </a:rPr>
              <a:t>show clock</a:t>
            </a:r>
            <a:r>
              <a:rPr lang="en-US" sz="1600" dirty="0">
                <a:solidFill>
                  <a:srgbClr val="000000"/>
                </a:solidFill>
              </a:rPr>
              <a:t> command displays the current time on the software clock. With the </a:t>
            </a:r>
            <a:r>
              <a:rPr lang="en-US" sz="1600" b="1" dirty="0">
                <a:solidFill>
                  <a:srgbClr val="000000"/>
                </a:solidFill>
              </a:rPr>
              <a:t>detail</a:t>
            </a:r>
            <a:r>
              <a:rPr lang="en-US" sz="1600" dirty="0">
                <a:solidFill>
                  <a:srgbClr val="000000"/>
                </a:solidFill>
              </a:rPr>
              <a:t> option, notice that the time source is user configuration. That means the time was manually configured with the </a:t>
            </a:r>
            <a:r>
              <a:rPr lang="en-US" sz="1600" b="1" dirty="0">
                <a:solidFill>
                  <a:srgbClr val="000000"/>
                </a:solidFill>
              </a:rPr>
              <a:t>clock</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ntp</a:t>
            </a:r>
            <a:r>
              <a:rPr lang="en-US" sz="1600" b="1" dirty="0">
                <a:solidFill>
                  <a:srgbClr val="000000"/>
                </a:solidFill>
              </a:rPr>
              <a:t> server</a:t>
            </a:r>
            <a:r>
              <a:rPr lang="en-US" sz="1600" dirty="0">
                <a:solidFill>
                  <a:srgbClr val="000000"/>
                </a:solidFill>
              </a:rPr>
              <a:t> </a:t>
            </a:r>
            <a:r>
              <a:rPr lang="en-US" sz="1600" i="1" dirty="0" err="1">
                <a:solidFill>
                  <a:srgbClr val="000000"/>
                </a:solidFill>
              </a:rPr>
              <a:t>ip</a:t>
            </a:r>
            <a:r>
              <a:rPr lang="en-US" sz="1600" i="1" dirty="0">
                <a:solidFill>
                  <a:srgbClr val="000000"/>
                </a:solidFill>
              </a:rPr>
              <a:t>-address</a:t>
            </a:r>
            <a:r>
              <a:rPr lang="en-US" sz="1600" dirty="0">
                <a:solidFill>
                  <a:srgbClr val="000000"/>
                </a:solidFill>
              </a:rPr>
              <a:t> command is issued in global configuration mode to configure 209.165.200.225 as the NTP server for R1. To verify the time source is set to NTP, use the </a:t>
            </a:r>
            <a:r>
              <a:rPr lang="en-US" sz="1600" b="1" dirty="0">
                <a:solidFill>
                  <a:srgbClr val="000000"/>
                </a:solidFill>
              </a:rPr>
              <a:t>show clock detail</a:t>
            </a:r>
            <a:r>
              <a:rPr lang="en-US" sz="1600" dirty="0">
                <a:solidFill>
                  <a:srgbClr val="000000"/>
                </a:solidFill>
              </a:rPr>
              <a:t> command. Notice that now the time source is NTP.</a:t>
            </a:r>
          </a:p>
        </p:txBody>
      </p:sp>
      <p:sp>
        <p:nvSpPr>
          <p:cNvPr id="6" name="Rectangle 5">
            <a:extLst>
              <a:ext uri="{FF2B5EF4-FFF2-40B4-BE49-F238E27FC236}">
                <a16:creationId xmlns:a16="http://schemas.microsoft.com/office/drawing/2014/main" id="{51B22678-E006-FD46-8500-D6ADF6C21132}"/>
              </a:ext>
            </a:extLst>
          </p:cNvPr>
          <p:cNvSpPr/>
          <p:nvPr/>
        </p:nvSpPr>
        <p:spPr>
          <a:xfrm>
            <a:off x="2277074" y="2652070"/>
            <a:ext cx="4589851" cy="2031325"/>
          </a:xfrm>
          <a:prstGeom prst="rect">
            <a:avLst/>
          </a:prstGeom>
          <a:solidFill>
            <a:srgbClr val="000000"/>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R1# </a:t>
            </a:r>
            <a:r>
              <a:rPr lang="en-US" sz="1400" b="1" dirty="0">
                <a:solidFill>
                  <a:schemeClr val="bg1"/>
                </a:solidFill>
                <a:latin typeface="Courier New" panose="02070309020205020404" pitchFamily="49" charset="0"/>
                <a:cs typeface="Courier New" panose="02070309020205020404" pitchFamily="49" charset="0"/>
              </a:rPr>
              <a:t>show clock detail</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20:55:10.207 UTC Fri Nov 15 2019 </a:t>
            </a:r>
          </a:p>
          <a:p>
            <a:r>
              <a:rPr lang="en-US" sz="1400" dirty="0">
                <a:solidFill>
                  <a:schemeClr val="accent6">
                    <a:lumMod val="60000"/>
                    <a:lumOff val="40000"/>
                  </a:schemeClr>
                </a:solidFill>
                <a:latin typeface="Courier New" panose="02070309020205020404" pitchFamily="49" charset="0"/>
                <a:cs typeface="Courier New" panose="02070309020205020404" pitchFamily="49" charset="0"/>
              </a:rPr>
              <a:t>Time source is user configuration</a:t>
            </a:r>
          </a:p>
          <a:p>
            <a:r>
              <a:rPr lang="en-US" sz="1400" dirty="0">
                <a:solidFill>
                  <a:schemeClr val="bg1"/>
                </a:solidFill>
                <a:latin typeface="Courier New" panose="02070309020205020404" pitchFamily="49" charset="0"/>
                <a:cs typeface="Courier New" panose="02070309020205020404" pitchFamily="49" charset="0"/>
              </a:rPr>
              <a:t>R1# config t</a:t>
            </a:r>
          </a:p>
          <a:p>
            <a:r>
              <a:rPr lang="en-US" sz="1400" dirty="0">
                <a:solidFill>
                  <a:schemeClr val="bg1"/>
                </a:solidFill>
                <a:latin typeface="Courier New" panose="02070309020205020404" pitchFamily="49" charset="0"/>
                <a:cs typeface="Courier New" panose="02070309020205020404" pitchFamily="49" charset="0"/>
              </a:rPr>
              <a:t>R1(config)# </a:t>
            </a:r>
            <a:r>
              <a:rPr lang="en-US" sz="1400" b="1" dirty="0" err="1">
                <a:solidFill>
                  <a:schemeClr val="bg1"/>
                </a:solidFill>
                <a:latin typeface="Courier New" panose="02070309020205020404" pitchFamily="49" charset="0"/>
                <a:cs typeface="Courier New" panose="02070309020205020404" pitchFamily="49" charset="0"/>
              </a:rPr>
              <a:t>ntp</a:t>
            </a:r>
            <a:r>
              <a:rPr lang="en-US" sz="1400" b="1" dirty="0">
                <a:solidFill>
                  <a:schemeClr val="bg1"/>
                </a:solidFill>
                <a:latin typeface="Courier New" panose="02070309020205020404" pitchFamily="49" charset="0"/>
                <a:cs typeface="Courier New" panose="02070309020205020404" pitchFamily="49" charset="0"/>
              </a:rPr>
              <a:t> server 209.165.200.225</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R1(config)# </a:t>
            </a:r>
            <a:r>
              <a:rPr lang="en-US" sz="1400" b="1" dirty="0">
                <a:solidFill>
                  <a:schemeClr val="bg1"/>
                </a:solidFill>
                <a:latin typeface="Courier New" panose="02070309020205020404" pitchFamily="49" charset="0"/>
                <a:cs typeface="Courier New" panose="02070309020205020404" pitchFamily="49" charset="0"/>
              </a:rPr>
              <a:t>end</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R1# </a:t>
            </a:r>
            <a:r>
              <a:rPr lang="en-US" sz="1400" b="1" dirty="0">
                <a:solidFill>
                  <a:schemeClr val="bg1"/>
                </a:solidFill>
                <a:latin typeface="Courier New" panose="02070309020205020404" pitchFamily="49" charset="0"/>
                <a:cs typeface="Courier New" panose="02070309020205020404" pitchFamily="49" charset="0"/>
              </a:rPr>
              <a:t>show clock detail</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21:01:34.563 UTC Fri Nov 15 2019 </a:t>
            </a:r>
          </a:p>
          <a:p>
            <a:r>
              <a:rPr lang="en-US" sz="1400" dirty="0">
                <a:solidFill>
                  <a:schemeClr val="accent6">
                    <a:lumMod val="60000"/>
                    <a:lumOff val="40000"/>
                  </a:schemeClr>
                </a:solidFill>
                <a:latin typeface="Courier New" panose="02070309020205020404" pitchFamily="49" charset="0"/>
                <a:cs typeface="Courier New" panose="02070309020205020404" pitchFamily="49" charset="0"/>
              </a:rPr>
              <a:t>Time source is NTP</a:t>
            </a:r>
          </a:p>
        </p:txBody>
      </p:sp>
    </p:spTree>
    <p:extLst>
      <p:ext uri="{BB962C8B-B14F-4D97-AF65-F5344CB8AC3E}">
        <p14:creationId xmlns:p14="http://schemas.microsoft.com/office/powerpoint/2010/main" val="172929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Configure and Verify NTP (Cont.)</a:t>
            </a:r>
          </a:p>
        </p:txBody>
      </p:sp>
      <p:sp>
        <p:nvSpPr>
          <p:cNvPr id="5" name="Content Placeholder 4">
            <a:extLst>
              <a:ext uri="{FF2B5EF4-FFF2-40B4-BE49-F238E27FC236}">
                <a16:creationId xmlns:a16="http://schemas.microsoft.com/office/drawing/2014/main" id="{E73F1391-C049-054A-9C80-F8300E82D868}"/>
              </a:ext>
            </a:extLst>
          </p:cNvPr>
          <p:cNvSpPr>
            <a:spLocks noGrp="1"/>
          </p:cNvSpPr>
          <p:nvPr>
            <p:ph idx="1"/>
          </p:nvPr>
        </p:nvSpPr>
        <p:spPr>
          <a:xfrm>
            <a:off x="117446" y="731837"/>
            <a:ext cx="8825218" cy="1331855"/>
          </a:xfrm>
        </p:spPr>
        <p:txBody>
          <a:bodyPr/>
          <a:lstStyle/>
          <a:p>
            <a:pPr marL="0" indent="0" algn="l"/>
            <a:r>
              <a:rPr lang="en-US" sz="1600" dirty="0">
                <a:solidFill>
                  <a:srgbClr val="000000"/>
                </a:solidFill>
              </a:rPr>
              <a:t>The </a:t>
            </a:r>
            <a:r>
              <a:rPr lang="en-US" sz="1600" b="1" dirty="0">
                <a:solidFill>
                  <a:srgbClr val="000000"/>
                </a:solidFill>
              </a:rPr>
              <a:t>show </a:t>
            </a:r>
            <a:r>
              <a:rPr lang="en-US" sz="1600" b="1" dirty="0" err="1">
                <a:solidFill>
                  <a:srgbClr val="000000"/>
                </a:solidFill>
              </a:rPr>
              <a:t>ntp</a:t>
            </a:r>
            <a:r>
              <a:rPr lang="en-US" sz="1600" b="1" dirty="0">
                <a:solidFill>
                  <a:srgbClr val="000000"/>
                </a:solidFill>
              </a:rPr>
              <a:t> associations</a:t>
            </a:r>
            <a:r>
              <a:rPr lang="en-US" sz="1600" dirty="0">
                <a:solidFill>
                  <a:srgbClr val="000000"/>
                </a:solidFill>
              </a:rPr>
              <a:t> and </a:t>
            </a:r>
            <a:r>
              <a:rPr lang="en-US" sz="1600" b="1" dirty="0">
                <a:solidFill>
                  <a:srgbClr val="000000"/>
                </a:solidFill>
              </a:rPr>
              <a:t>show </a:t>
            </a:r>
            <a:r>
              <a:rPr lang="en-US" sz="1600" b="1" dirty="0" err="1">
                <a:solidFill>
                  <a:srgbClr val="000000"/>
                </a:solidFill>
              </a:rPr>
              <a:t>ntp</a:t>
            </a:r>
            <a:r>
              <a:rPr lang="en-US" sz="1600" b="1" dirty="0">
                <a:solidFill>
                  <a:srgbClr val="000000"/>
                </a:solidFill>
              </a:rPr>
              <a:t> status</a:t>
            </a:r>
            <a:r>
              <a:rPr lang="en-US" sz="1600" dirty="0">
                <a:solidFill>
                  <a:srgbClr val="000000"/>
                </a:solidFill>
              </a:rPr>
              <a:t> commands are used to verify that R1 is synchronized with the NTP server at 209.165.200.225. Notice that R1 is synchronized with a stratum 1 NTP server at 209.165.200.225, which is synchronized with a GPS clock. The </a:t>
            </a:r>
            <a:r>
              <a:rPr lang="en-US" sz="1600" b="1" dirty="0">
                <a:solidFill>
                  <a:srgbClr val="000000"/>
                </a:solidFill>
              </a:rPr>
              <a:t>show </a:t>
            </a:r>
            <a:r>
              <a:rPr lang="en-US" sz="1600" b="1" dirty="0" err="1">
                <a:solidFill>
                  <a:srgbClr val="000000"/>
                </a:solidFill>
              </a:rPr>
              <a:t>ntp</a:t>
            </a:r>
            <a:r>
              <a:rPr lang="en-US" sz="1600" b="1" dirty="0">
                <a:solidFill>
                  <a:srgbClr val="000000"/>
                </a:solidFill>
              </a:rPr>
              <a:t> status</a:t>
            </a:r>
            <a:r>
              <a:rPr lang="en-US" sz="1600" dirty="0">
                <a:solidFill>
                  <a:srgbClr val="000000"/>
                </a:solidFill>
              </a:rPr>
              <a:t> command displays that R1 is now a stratum 2 device that is synchronized with the NTP server at 209.165.220.225.</a:t>
            </a:r>
          </a:p>
        </p:txBody>
      </p:sp>
      <p:sp>
        <p:nvSpPr>
          <p:cNvPr id="7" name="Rectangle 6">
            <a:extLst>
              <a:ext uri="{FF2B5EF4-FFF2-40B4-BE49-F238E27FC236}">
                <a16:creationId xmlns:a16="http://schemas.microsoft.com/office/drawing/2014/main" id="{952345B1-4C5C-954D-8232-4582E83334BB}"/>
              </a:ext>
            </a:extLst>
          </p:cNvPr>
          <p:cNvSpPr/>
          <p:nvPr/>
        </p:nvSpPr>
        <p:spPr>
          <a:xfrm>
            <a:off x="287078" y="2128311"/>
            <a:ext cx="8739963" cy="2246769"/>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show </a:t>
            </a:r>
            <a:r>
              <a:rPr lang="en-US" sz="1400" b="1" dirty="0" err="1">
                <a:solidFill>
                  <a:srgbClr val="FFFFFF"/>
                </a:solidFill>
                <a:latin typeface="Courier New" panose="02070309020205020404" pitchFamily="49" charset="0"/>
              </a:rPr>
              <a:t>ntp</a:t>
            </a:r>
            <a:r>
              <a:rPr lang="en-US" sz="1400" b="1" dirty="0">
                <a:solidFill>
                  <a:srgbClr val="FFFFFF"/>
                </a:solidFill>
                <a:latin typeface="Courier New" panose="02070309020205020404" pitchFamily="49" charset="0"/>
              </a:rPr>
              <a:t> associations</a:t>
            </a:r>
          </a:p>
          <a:p>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address 			   ref clock 	</a:t>
            </a:r>
            <a:r>
              <a:rPr lang="en-US" sz="1400" dirty="0" err="1">
                <a:solidFill>
                  <a:srgbClr val="FBAB18"/>
                </a:solidFill>
                <a:latin typeface="Courier New" panose="02070309020205020404" pitchFamily="49" charset="0"/>
              </a:rPr>
              <a:t>st</a:t>
            </a:r>
            <a:r>
              <a:rPr lang="en-US" sz="1400" dirty="0">
                <a:solidFill>
                  <a:srgbClr val="DFDFDF"/>
                </a:solidFill>
                <a:latin typeface="Courier New" panose="02070309020205020404" pitchFamily="49" charset="0"/>
              </a:rPr>
              <a:t> 	 when poll each delay offset </a:t>
            </a:r>
            <a:r>
              <a:rPr lang="en-US" sz="1400" dirty="0" err="1">
                <a:solidFill>
                  <a:srgbClr val="DFDFDF"/>
                </a:solidFill>
                <a:latin typeface="Courier New" panose="02070309020205020404" pitchFamily="49" charset="0"/>
              </a:rPr>
              <a:t>disp</a:t>
            </a:r>
            <a:r>
              <a:rPr lang="en-US" sz="1400" dirty="0">
                <a:solidFill>
                  <a:srgbClr val="DFDFDF"/>
                </a:solidFill>
                <a:latin typeface="Courier New" panose="02070309020205020404" pitchFamily="49" charset="0"/>
              </a:rPr>
              <a:t> </a:t>
            </a:r>
          </a:p>
          <a:p>
            <a:r>
              <a:rPr lang="en-US" sz="1400" dirty="0">
                <a:solidFill>
                  <a:srgbClr val="FBAB18"/>
                </a:solidFill>
                <a:latin typeface="Courier New" panose="02070309020205020404" pitchFamily="49" charset="0"/>
              </a:rPr>
              <a:t>*~209.165.200.225   .GPS. 		1</a:t>
            </a:r>
            <a:r>
              <a:rPr lang="en-US" sz="1400" dirty="0">
                <a:solidFill>
                  <a:srgbClr val="DFDFDF"/>
                </a:solidFill>
                <a:latin typeface="Courier New" panose="02070309020205020404" pitchFamily="49" charset="0"/>
              </a:rPr>
              <a:t>    61   64   377  0.481 7.480  4.261 </a:t>
            </a:r>
          </a:p>
          <a:p>
            <a:pPr marL="171450" indent="-171450">
              <a:buFont typeface="Arial" panose="020B0604020202020204" pitchFamily="34" charset="0"/>
              <a:buChar char="•"/>
            </a:pPr>
            <a:r>
              <a:rPr lang="en-US" sz="1400" dirty="0" err="1">
                <a:solidFill>
                  <a:srgbClr val="DFDFDF"/>
                </a:solidFill>
                <a:latin typeface="Courier New" panose="02070309020205020404" pitchFamily="49" charset="0"/>
              </a:rPr>
              <a:t>sys.peer</a:t>
            </a:r>
            <a:r>
              <a:rPr lang="en-US" sz="1400" dirty="0">
                <a:solidFill>
                  <a:srgbClr val="DFDFDF"/>
                </a:solidFill>
                <a:latin typeface="Courier New" panose="02070309020205020404" pitchFamily="49" charset="0"/>
              </a:rPr>
              <a:t>, # selected, + candidate, - </a:t>
            </a:r>
            <a:r>
              <a:rPr lang="en-US" sz="1400" dirty="0" err="1">
                <a:solidFill>
                  <a:srgbClr val="DFDFDF"/>
                </a:solidFill>
                <a:latin typeface="Courier New" panose="02070309020205020404" pitchFamily="49" charset="0"/>
              </a:rPr>
              <a:t>outlyer</a:t>
            </a:r>
            <a:r>
              <a:rPr lang="en-US" sz="1400" dirty="0">
                <a:solidFill>
                  <a:srgbClr val="DFDFDF"/>
                </a:solidFill>
                <a:latin typeface="Courier New" panose="02070309020205020404" pitchFamily="49" charset="0"/>
              </a:rPr>
              <a:t>, x </a:t>
            </a:r>
            <a:r>
              <a:rPr lang="en-US" sz="1400" dirty="0" err="1">
                <a:solidFill>
                  <a:srgbClr val="DFDFDF"/>
                </a:solidFill>
                <a:latin typeface="Courier New" panose="02070309020205020404" pitchFamily="49" charset="0"/>
              </a:rPr>
              <a:t>falseticker</a:t>
            </a:r>
            <a:r>
              <a:rPr lang="en-US" sz="1400" dirty="0">
                <a:solidFill>
                  <a:srgbClr val="DFDFDF"/>
                </a:solidFill>
                <a:latin typeface="Courier New" panose="02070309020205020404" pitchFamily="49" charset="0"/>
              </a:rPr>
              <a:t>, ~ configured </a:t>
            </a:r>
          </a:p>
          <a:p>
            <a:pPr marL="171450" indent="-171450">
              <a:buFont typeface="Arial" panose="020B0604020202020204" pitchFamily="34" charset="0"/>
              <a:buChar char="•"/>
            </a:pPr>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show </a:t>
            </a:r>
            <a:r>
              <a:rPr lang="en-US" sz="1400" b="1" dirty="0" err="1">
                <a:solidFill>
                  <a:srgbClr val="FFFFFF"/>
                </a:solidFill>
                <a:latin typeface="Courier New" panose="02070309020205020404" pitchFamily="49" charset="0"/>
              </a:rPr>
              <a:t>ntp</a:t>
            </a:r>
            <a:r>
              <a:rPr lang="en-US" sz="1400" b="1" dirty="0">
                <a:solidFill>
                  <a:srgbClr val="FFFFFF"/>
                </a:solidFill>
                <a:latin typeface="Courier New" panose="02070309020205020404" pitchFamily="49" charset="0"/>
              </a:rPr>
              <a:t> status</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Clock is synchronized, </a:t>
            </a:r>
            <a:r>
              <a:rPr lang="en-US" sz="1400" dirty="0">
                <a:solidFill>
                  <a:srgbClr val="FBAB18"/>
                </a:solidFill>
                <a:latin typeface="Courier New" panose="02070309020205020404" pitchFamily="49" charset="0"/>
              </a:rPr>
              <a:t>stratum 2</a:t>
            </a:r>
            <a:r>
              <a:rPr lang="en-US" sz="1400" dirty="0">
                <a:solidFill>
                  <a:srgbClr val="DFDFDF"/>
                </a:solidFill>
                <a:latin typeface="Courier New" panose="02070309020205020404" pitchFamily="49" charset="0"/>
              </a:rPr>
              <a:t>, reference is 209.165.200.225 </a:t>
            </a:r>
          </a:p>
          <a:p>
            <a:r>
              <a:rPr lang="en-US" sz="1400" dirty="0">
                <a:solidFill>
                  <a:srgbClr val="DFDFDF"/>
                </a:solidFill>
                <a:latin typeface="Courier New" panose="02070309020205020404" pitchFamily="49" charset="0"/>
              </a:rPr>
              <a:t>nominal </a:t>
            </a:r>
            <a:r>
              <a:rPr lang="en-US" sz="1400" dirty="0" err="1">
                <a:solidFill>
                  <a:srgbClr val="DFDFDF"/>
                </a:solidFill>
                <a:latin typeface="Courier New" panose="02070309020205020404" pitchFamily="49" charset="0"/>
              </a:rPr>
              <a:t>freq</a:t>
            </a:r>
            <a:r>
              <a:rPr lang="en-US" sz="1400" dirty="0">
                <a:solidFill>
                  <a:srgbClr val="DFDFDF"/>
                </a:solidFill>
                <a:latin typeface="Courier New" panose="02070309020205020404" pitchFamily="49" charset="0"/>
              </a:rPr>
              <a:t> is 250.0000 Hz, actual </a:t>
            </a:r>
            <a:r>
              <a:rPr lang="en-US" sz="1400" dirty="0" err="1">
                <a:solidFill>
                  <a:srgbClr val="DFDFDF"/>
                </a:solidFill>
                <a:latin typeface="Courier New" panose="02070309020205020404" pitchFamily="49" charset="0"/>
              </a:rPr>
              <a:t>freq</a:t>
            </a:r>
            <a:r>
              <a:rPr lang="en-US" sz="1400" dirty="0">
                <a:solidFill>
                  <a:srgbClr val="DFDFDF"/>
                </a:solidFill>
                <a:latin typeface="Courier New" panose="02070309020205020404" pitchFamily="49" charset="0"/>
              </a:rPr>
              <a:t> is 249.9995 Hz, precision is 2**19</a:t>
            </a:r>
          </a:p>
          <a:p>
            <a:r>
              <a:rPr lang="en-US" sz="1400" dirty="0">
                <a:solidFill>
                  <a:srgbClr val="DFDFDF"/>
                </a:solidFill>
                <a:latin typeface="Courier New" panose="02070309020205020404" pitchFamily="49" charset="0"/>
              </a:rPr>
              <a:t>(output omitted)</a:t>
            </a:r>
            <a:endParaRPr lang="en-US" sz="1400" dirty="0"/>
          </a:p>
        </p:txBody>
      </p:sp>
    </p:spTree>
    <p:extLst>
      <p:ext uri="{BB962C8B-B14F-4D97-AF65-F5344CB8AC3E}">
        <p14:creationId xmlns:p14="http://schemas.microsoft.com/office/powerpoint/2010/main" val="47088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Configure and Verify NTP (Cont.)</a:t>
            </a:r>
          </a:p>
        </p:txBody>
      </p:sp>
      <p:sp>
        <p:nvSpPr>
          <p:cNvPr id="4" name="Content Placeholder 3">
            <a:extLst>
              <a:ext uri="{FF2B5EF4-FFF2-40B4-BE49-F238E27FC236}">
                <a16:creationId xmlns:a16="http://schemas.microsoft.com/office/drawing/2014/main" id="{21685673-F341-7B40-BE7B-C4A19A4569F4}"/>
              </a:ext>
            </a:extLst>
          </p:cNvPr>
          <p:cNvSpPr>
            <a:spLocks noGrp="1"/>
          </p:cNvSpPr>
          <p:nvPr>
            <p:ph idx="1"/>
          </p:nvPr>
        </p:nvSpPr>
        <p:spPr>
          <a:xfrm>
            <a:off x="474662" y="731837"/>
            <a:ext cx="8280057" cy="1401763"/>
          </a:xfrm>
        </p:spPr>
        <p:txBody>
          <a:bodyPr/>
          <a:lstStyle/>
          <a:p>
            <a:pPr marL="342900" indent="-342900" algn="l">
              <a:buFont typeface="Arial" panose="020B0604020202020204" pitchFamily="34" charset="0"/>
              <a:buChar char="•"/>
            </a:pPr>
            <a:r>
              <a:rPr lang="en-US" sz="1600" dirty="0">
                <a:solidFill>
                  <a:srgbClr val="000000"/>
                </a:solidFill>
              </a:rPr>
              <a:t>The clock on S1 is configured to synchronize to R1 with the </a:t>
            </a:r>
            <a:r>
              <a:rPr lang="en-US" sz="1600" b="1" dirty="0" err="1">
                <a:solidFill>
                  <a:srgbClr val="000000"/>
                </a:solidFill>
              </a:rPr>
              <a:t>ntp</a:t>
            </a:r>
            <a:r>
              <a:rPr lang="en-US" sz="1600" b="1" dirty="0">
                <a:solidFill>
                  <a:srgbClr val="000000"/>
                </a:solidFill>
              </a:rPr>
              <a:t> server</a:t>
            </a:r>
            <a:r>
              <a:rPr lang="en-US" sz="1600" dirty="0">
                <a:solidFill>
                  <a:srgbClr val="000000"/>
                </a:solidFill>
              </a:rPr>
              <a:t> command and the configuration is verified with the </a:t>
            </a:r>
            <a:r>
              <a:rPr lang="en-US" sz="1600" b="1" dirty="0">
                <a:solidFill>
                  <a:srgbClr val="000000"/>
                </a:solidFill>
              </a:rPr>
              <a:t>show </a:t>
            </a:r>
            <a:r>
              <a:rPr lang="en-US" sz="1600" b="1" dirty="0" err="1">
                <a:solidFill>
                  <a:srgbClr val="000000"/>
                </a:solidFill>
              </a:rPr>
              <a:t>ntp</a:t>
            </a:r>
            <a:r>
              <a:rPr lang="en-US" sz="1600" b="1" dirty="0">
                <a:solidFill>
                  <a:srgbClr val="000000"/>
                </a:solidFill>
              </a:rPr>
              <a:t> associations</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Output from the </a:t>
            </a:r>
            <a:r>
              <a:rPr lang="en-US" sz="1600" b="1" dirty="0">
                <a:solidFill>
                  <a:srgbClr val="000000"/>
                </a:solidFill>
              </a:rPr>
              <a:t>show </a:t>
            </a:r>
            <a:r>
              <a:rPr lang="en-US" sz="1600" b="1" dirty="0" err="1">
                <a:solidFill>
                  <a:srgbClr val="000000"/>
                </a:solidFill>
              </a:rPr>
              <a:t>ntp</a:t>
            </a:r>
            <a:r>
              <a:rPr lang="en-US" sz="1600" b="1" dirty="0">
                <a:solidFill>
                  <a:srgbClr val="000000"/>
                </a:solidFill>
              </a:rPr>
              <a:t> associations</a:t>
            </a:r>
            <a:r>
              <a:rPr lang="en-US" sz="1600" dirty="0">
                <a:solidFill>
                  <a:srgbClr val="000000"/>
                </a:solidFill>
              </a:rPr>
              <a:t> command verifies that the clock on S1 is now synchronized with R1 at 192.168.1.1 via NTP. R1 is a stratum 2 device, making S1 is a stratum 3 device that can provide NTP service to other devices in the network.</a:t>
            </a:r>
          </a:p>
        </p:txBody>
      </p:sp>
      <p:sp>
        <p:nvSpPr>
          <p:cNvPr id="6" name="Rectangle 5">
            <a:extLst>
              <a:ext uri="{FF2B5EF4-FFF2-40B4-BE49-F238E27FC236}">
                <a16:creationId xmlns:a16="http://schemas.microsoft.com/office/drawing/2014/main" id="{7842DAC9-E661-BB45-9473-83E12DDD77AA}"/>
              </a:ext>
            </a:extLst>
          </p:cNvPr>
          <p:cNvSpPr/>
          <p:nvPr/>
        </p:nvSpPr>
        <p:spPr>
          <a:xfrm>
            <a:off x="662473" y="2246376"/>
            <a:ext cx="7819054"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S1(config)# </a:t>
            </a:r>
            <a:r>
              <a:rPr lang="en-US" sz="1200" b="1" dirty="0" err="1">
                <a:solidFill>
                  <a:srgbClr val="FFFFFF"/>
                </a:solidFill>
                <a:latin typeface="Courier New" panose="02070309020205020404" pitchFamily="49" charset="0"/>
              </a:rPr>
              <a:t>ntp</a:t>
            </a:r>
            <a:r>
              <a:rPr lang="en-US" sz="1200" b="1" dirty="0">
                <a:solidFill>
                  <a:srgbClr val="FFFFFF"/>
                </a:solidFill>
                <a:latin typeface="Courier New" panose="02070309020205020404" pitchFamily="49" charset="0"/>
              </a:rPr>
              <a:t> server 192.168.1.1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S1(config)# </a:t>
            </a:r>
            <a:r>
              <a:rPr lang="en-US" sz="1200" b="1" dirty="0">
                <a:solidFill>
                  <a:srgbClr val="FFFFF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ntp</a:t>
            </a:r>
            <a:r>
              <a:rPr lang="en-US" sz="1200" b="1" dirty="0">
                <a:solidFill>
                  <a:srgbClr val="FFFFFF"/>
                </a:solidFill>
                <a:latin typeface="Courier New" panose="02070309020205020404" pitchFamily="49" charset="0"/>
              </a:rPr>
              <a:t> associations</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address 		ref clock 	  </a:t>
            </a:r>
            <a:r>
              <a:rPr lang="en-US" sz="1200" dirty="0" err="1">
                <a:solidFill>
                  <a:srgbClr val="DFDFDF"/>
                </a:solidFill>
                <a:latin typeface="Courier New" panose="02070309020205020404" pitchFamily="49" charset="0"/>
              </a:rPr>
              <a:t>st</a:t>
            </a:r>
            <a:r>
              <a:rPr lang="en-US" sz="1200" dirty="0">
                <a:solidFill>
                  <a:srgbClr val="DFDFDF"/>
                </a:solidFill>
                <a:latin typeface="Courier New" panose="02070309020205020404" pitchFamily="49" charset="0"/>
              </a:rPr>
              <a:t> when poll reach delay offset </a:t>
            </a:r>
            <a:r>
              <a:rPr lang="en-US" sz="1200" dirty="0" err="1">
                <a:solidFill>
                  <a:srgbClr val="DFDFDF"/>
                </a:solidFill>
                <a:latin typeface="Courier New" panose="02070309020205020404" pitchFamily="49" charset="0"/>
              </a:rPr>
              <a:t>disp</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a:t>
            </a:r>
            <a:r>
              <a:rPr lang="en-US" sz="1200" b="1" dirty="0">
                <a:solidFill>
                  <a:srgbClr val="FBAB18"/>
                </a:solidFill>
                <a:latin typeface="Courier New" panose="02070309020205020404" pitchFamily="49" charset="0"/>
              </a:rPr>
              <a:t>192.168.1.1  209.165.200.225  2</a:t>
            </a:r>
            <a:r>
              <a:rPr lang="en-US" sz="1200" dirty="0">
                <a:solidFill>
                  <a:srgbClr val="DFDFDF"/>
                </a:solidFill>
                <a:latin typeface="Courier New" panose="02070309020205020404" pitchFamily="49" charset="0"/>
              </a:rPr>
              <a:t>  12   64   377   1.066 13.616 3.840 </a:t>
            </a:r>
          </a:p>
          <a:p>
            <a:pPr marL="171450" indent="-171450">
              <a:buFont typeface="Arial" panose="020B0604020202020204" pitchFamily="34" charset="0"/>
              <a:buChar char="•"/>
            </a:pPr>
            <a:r>
              <a:rPr lang="en-US" sz="1200" dirty="0" err="1">
                <a:solidFill>
                  <a:srgbClr val="DFDFDF"/>
                </a:solidFill>
                <a:latin typeface="Courier New" panose="02070309020205020404" pitchFamily="49" charset="0"/>
              </a:rPr>
              <a:t>sys.peer</a:t>
            </a:r>
            <a:r>
              <a:rPr lang="en-US" sz="1200" dirty="0">
                <a:solidFill>
                  <a:srgbClr val="DFDFDF"/>
                </a:solidFill>
                <a:latin typeface="Courier New" panose="02070309020205020404" pitchFamily="49" charset="0"/>
              </a:rPr>
              <a:t>, # selected, + candidate, - </a:t>
            </a:r>
            <a:r>
              <a:rPr lang="en-US" sz="1200" dirty="0" err="1">
                <a:solidFill>
                  <a:srgbClr val="DFDFDF"/>
                </a:solidFill>
                <a:latin typeface="Courier New" panose="02070309020205020404" pitchFamily="49" charset="0"/>
              </a:rPr>
              <a:t>outlyer</a:t>
            </a:r>
            <a:r>
              <a:rPr lang="en-US" sz="1200" dirty="0">
                <a:solidFill>
                  <a:srgbClr val="DFDFDF"/>
                </a:solidFill>
                <a:latin typeface="Courier New" panose="02070309020205020404" pitchFamily="49" charset="0"/>
              </a:rPr>
              <a:t>, x </a:t>
            </a:r>
            <a:r>
              <a:rPr lang="en-US" sz="1200" dirty="0" err="1">
                <a:solidFill>
                  <a:srgbClr val="DFDFDF"/>
                </a:solidFill>
                <a:latin typeface="Courier New" panose="02070309020205020404" pitchFamily="49" charset="0"/>
              </a:rPr>
              <a:t>falseticker</a:t>
            </a:r>
            <a:r>
              <a:rPr lang="en-US" sz="1200" dirty="0">
                <a:solidFill>
                  <a:srgbClr val="DFDFDF"/>
                </a:solidFill>
                <a:latin typeface="Courier New" panose="02070309020205020404" pitchFamily="49" charset="0"/>
              </a:rPr>
              <a:t>, ~ configured</a:t>
            </a:r>
          </a:p>
          <a:p>
            <a:r>
              <a:rPr lang="en-US" sz="1200" dirty="0">
                <a:solidFill>
                  <a:srgbClr val="DFDFDF"/>
                </a:solidFill>
                <a:latin typeface="Courier New" panose="02070309020205020404" pitchFamily="49" charset="0"/>
              </a:rPr>
              <a:t>(output omitted)</a:t>
            </a:r>
          </a:p>
          <a:p>
            <a:endParaRPr lang="en-US" sz="1200" dirty="0">
              <a:solidFill>
                <a:srgbClr val="DFDFDF"/>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S1#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ntp</a:t>
            </a:r>
            <a:r>
              <a:rPr lang="en-US" sz="1200" b="1" dirty="0">
                <a:solidFill>
                  <a:schemeClr val="bg1"/>
                </a:solidFill>
                <a:latin typeface="Courier New" panose="02070309020205020404" pitchFamily="49" charset="0"/>
                <a:cs typeface="Courier New" panose="02070309020205020404" pitchFamily="49" charset="0"/>
              </a:rPr>
              <a:t> status</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Clock is synchronized,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stratum 3</a:t>
            </a:r>
            <a:r>
              <a:rPr lang="en-US" sz="1200" dirty="0">
                <a:solidFill>
                  <a:schemeClr val="bg1"/>
                </a:solidFill>
                <a:latin typeface="Courier New" panose="02070309020205020404" pitchFamily="49" charset="0"/>
                <a:cs typeface="Courier New" panose="02070309020205020404" pitchFamily="49" charset="0"/>
              </a:rPr>
              <a:t>, reference is 192.168.1.1 </a:t>
            </a:r>
          </a:p>
          <a:p>
            <a:r>
              <a:rPr lang="en-US" sz="1200" dirty="0">
                <a:solidFill>
                  <a:schemeClr val="bg1"/>
                </a:solidFill>
                <a:latin typeface="Courier New" panose="02070309020205020404" pitchFamily="49" charset="0"/>
                <a:cs typeface="Courier New" panose="02070309020205020404" pitchFamily="49" charset="0"/>
              </a:rPr>
              <a:t>nominal </a:t>
            </a:r>
            <a:r>
              <a:rPr lang="en-US" sz="1200" dirty="0" err="1">
                <a:solidFill>
                  <a:schemeClr val="bg1"/>
                </a:solidFill>
                <a:latin typeface="Courier New" panose="02070309020205020404" pitchFamily="49" charset="0"/>
                <a:cs typeface="Courier New" panose="02070309020205020404" pitchFamily="49" charset="0"/>
              </a:rPr>
              <a:t>freq</a:t>
            </a:r>
            <a:r>
              <a:rPr lang="en-US" sz="1200" dirty="0">
                <a:solidFill>
                  <a:schemeClr val="bg1"/>
                </a:solidFill>
                <a:latin typeface="Courier New" panose="02070309020205020404" pitchFamily="49" charset="0"/>
                <a:cs typeface="Courier New" panose="02070309020205020404" pitchFamily="49" charset="0"/>
              </a:rPr>
              <a:t> is 119.2092 Hz, actual </a:t>
            </a:r>
            <a:r>
              <a:rPr lang="en-US" sz="1200" dirty="0" err="1">
                <a:solidFill>
                  <a:schemeClr val="bg1"/>
                </a:solidFill>
                <a:latin typeface="Courier New" panose="02070309020205020404" pitchFamily="49" charset="0"/>
                <a:cs typeface="Courier New" panose="02070309020205020404" pitchFamily="49" charset="0"/>
              </a:rPr>
              <a:t>freq</a:t>
            </a:r>
            <a:r>
              <a:rPr lang="en-US" sz="1200" dirty="0">
                <a:solidFill>
                  <a:schemeClr val="bg1"/>
                </a:solidFill>
                <a:latin typeface="Courier New" panose="02070309020205020404" pitchFamily="49" charset="0"/>
                <a:cs typeface="Courier New" panose="02070309020205020404" pitchFamily="49" charset="0"/>
              </a:rPr>
              <a:t> is 119.2088 Hz, precision is 2**17</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extLst>
      <p:ext uri="{BB962C8B-B14F-4D97-AF65-F5344CB8AC3E}">
        <p14:creationId xmlns:p14="http://schemas.microsoft.com/office/powerpoint/2010/main" val="341227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Packet Tracer - Configure and Verify NTP</a:t>
            </a:r>
          </a:p>
        </p:txBody>
      </p:sp>
      <p:sp>
        <p:nvSpPr>
          <p:cNvPr id="5" name="Content Placeholder 4">
            <a:extLst>
              <a:ext uri="{FF2B5EF4-FFF2-40B4-BE49-F238E27FC236}">
                <a16:creationId xmlns:a16="http://schemas.microsoft.com/office/drawing/2014/main" id="{4058EDF7-D33C-C64C-98DE-CBB2892EE28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configure NTP on R1 and R2 to allow time synchronization.</a:t>
            </a:r>
          </a:p>
        </p:txBody>
      </p:sp>
    </p:spTree>
    <p:extLst>
      <p:ext uri="{BB962C8B-B14F-4D97-AF65-F5344CB8AC3E}">
        <p14:creationId xmlns:p14="http://schemas.microsoft.com/office/powerpoint/2010/main" val="77293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10.4 SNMP</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Introduction to SNMP</a:t>
            </a:r>
          </a:p>
        </p:txBody>
      </p:sp>
      <p:sp>
        <p:nvSpPr>
          <p:cNvPr id="4" name="Content Placeholder 3">
            <a:extLst>
              <a:ext uri="{FF2B5EF4-FFF2-40B4-BE49-F238E27FC236}">
                <a16:creationId xmlns:a16="http://schemas.microsoft.com/office/drawing/2014/main" id="{20B069B5-50FF-0645-BE4D-C52AFDD2749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SNMP was developed to allow administrators to manage nodes on an IP network. It enables network administrators to monitor and manage network performance, find and solve network problems, and plan for network growth.</a:t>
            </a:r>
          </a:p>
          <a:p>
            <a:pPr marL="0" indent="0" algn="l"/>
            <a:endParaRPr lang="en-US" sz="1600" dirty="0">
              <a:solidFill>
                <a:srgbClr val="000000"/>
              </a:solidFill>
            </a:endParaRPr>
          </a:p>
          <a:p>
            <a:pPr marL="0" indent="0" algn="l"/>
            <a:r>
              <a:rPr lang="en-US" sz="1600" dirty="0">
                <a:solidFill>
                  <a:srgbClr val="000000"/>
                </a:solidFill>
              </a:rPr>
              <a:t>SNMP is an application layer protocol that provides a message format for communication between managers and agents. The SNMP system consists of three elements:</a:t>
            </a:r>
          </a:p>
          <a:p>
            <a:pPr marL="358835" lvl="1" indent="-285750"/>
            <a:r>
              <a:rPr lang="en-US" sz="1600" dirty="0">
                <a:solidFill>
                  <a:srgbClr val="000000"/>
                </a:solidFill>
              </a:rPr>
              <a:t>SNMP manager</a:t>
            </a:r>
          </a:p>
          <a:p>
            <a:pPr marL="358835" lvl="1" indent="-285750"/>
            <a:r>
              <a:rPr lang="en-US" sz="1600" dirty="0">
                <a:solidFill>
                  <a:srgbClr val="000000"/>
                </a:solidFill>
              </a:rPr>
              <a:t>SNMP agents (managed node)</a:t>
            </a:r>
          </a:p>
          <a:p>
            <a:pPr marL="358835" lvl="1" indent="-285750"/>
            <a:r>
              <a:rPr lang="en-US" sz="1600" dirty="0">
                <a:solidFill>
                  <a:srgbClr val="000000"/>
                </a:solidFill>
              </a:rPr>
              <a:t>Management Information Base (MIB)</a:t>
            </a:r>
          </a:p>
          <a:p>
            <a:pPr marL="0" indent="0" algn="l"/>
            <a:endParaRPr lang="en-US" sz="1600" dirty="0">
              <a:solidFill>
                <a:srgbClr val="000000"/>
              </a:solidFill>
            </a:endParaRPr>
          </a:p>
          <a:p>
            <a:pPr marL="0" indent="0" algn="l"/>
            <a:r>
              <a:rPr lang="en-US" sz="1600" dirty="0">
                <a:solidFill>
                  <a:srgbClr val="000000"/>
                </a:solidFill>
              </a:rPr>
              <a:t>SNMP defines how management information is exchanged between network management applications and management agents. The SNMP manager polls the agents and queries the MIB for SNMP agents on UDP port 161. SNMP agents send any SNMP traps to the SNMP manager on UDP port 162.</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Introduction to SNMP (Cont.)</a:t>
            </a:r>
          </a:p>
        </p:txBody>
      </p:sp>
      <p:sp>
        <p:nvSpPr>
          <p:cNvPr id="5" name="Content Placeholder 4">
            <a:extLst>
              <a:ext uri="{FF2B5EF4-FFF2-40B4-BE49-F238E27FC236}">
                <a16:creationId xmlns:a16="http://schemas.microsoft.com/office/drawing/2014/main" id="{F06458D2-75D7-A341-B439-A0D1BD2853CE}"/>
              </a:ext>
            </a:extLst>
          </p:cNvPr>
          <p:cNvSpPr>
            <a:spLocks noGrp="1"/>
          </p:cNvSpPr>
          <p:nvPr>
            <p:ph idx="1"/>
          </p:nvPr>
        </p:nvSpPr>
        <p:spPr>
          <a:xfrm>
            <a:off x="117447" y="731837"/>
            <a:ext cx="4462354" cy="3689897"/>
          </a:xfrm>
        </p:spPr>
        <p:txBody>
          <a:bodyPr/>
          <a:lstStyle/>
          <a:p>
            <a:pPr marL="342900" indent="-342900" algn="l">
              <a:buFont typeface="Arial" panose="020B0604020202020204" pitchFamily="34" charset="0"/>
              <a:buChar char="•"/>
            </a:pPr>
            <a:r>
              <a:rPr lang="en-US" sz="1600" dirty="0">
                <a:solidFill>
                  <a:srgbClr val="000000"/>
                </a:solidFill>
              </a:rPr>
              <a:t>The SNMP manager is part of a network management system (NMS). The SNMP manager can collect information from an SNMP agent by using the “get” action and can change configurations on an agent by using the “set” action. SNMP agents can forward information directly to a network manager by using “traps”.</a:t>
            </a:r>
          </a:p>
          <a:p>
            <a:pPr marL="342900" indent="-342900" algn="l">
              <a:buFont typeface="Arial" panose="020B0604020202020204" pitchFamily="34" charset="0"/>
              <a:buChar char="•"/>
            </a:pPr>
            <a:r>
              <a:rPr lang="en-US" sz="1600" dirty="0">
                <a:solidFill>
                  <a:srgbClr val="000000"/>
                </a:solidFill>
              </a:rPr>
              <a:t>The SNMP agent and MIB reside on SNMP client devices. MIBs store data about the device and operational statistics and are meant to be available to authenticated remote users. The SNMP agent is responsible for providing access to the local MIB.</a:t>
            </a:r>
          </a:p>
        </p:txBody>
      </p:sp>
      <p:pic>
        <p:nvPicPr>
          <p:cNvPr id="7" name="Picture 6">
            <a:extLst>
              <a:ext uri="{FF2B5EF4-FFF2-40B4-BE49-F238E27FC236}">
                <a16:creationId xmlns:a16="http://schemas.microsoft.com/office/drawing/2014/main" id="{6F8FF0AD-CDF7-514E-B9EB-B1BE5B5BB675}"/>
              </a:ext>
            </a:extLst>
          </p:cNvPr>
          <p:cNvPicPr>
            <a:picLocks noChangeAspect="1"/>
          </p:cNvPicPr>
          <p:nvPr/>
        </p:nvPicPr>
        <p:blipFill>
          <a:blip r:embed="rId3"/>
          <a:stretch>
            <a:fillRect/>
          </a:stretch>
        </p:blipFill>
        <p:spPr>
          <a:xfrm>
            <a:off x="4579800" y="985431"/>
            <a:ext cx="4089537" cy="3172637"/>
          </a:xfrm>
          <a:prstGeom prst="rect">
            <a:avLst/>
          </a:prstGeom>
        </p:spPr>
      </p:pic>
    </p:spTree>
    <p:extLst>
      <p:ext uri="{BB962C8B-B14F-4D97-AF65-F5344CB8AC3E}">
        <p14:creationId xmlns:p14="http://schemas.microsoft.com/office/powerpoint/2010/main" val="321668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Operation</a:t>
            </a:r>
          </a:p>
        </p:txBody>
      </p:sp>
      <p:sp>
        <p:nvSpPr>
          <p:cNvPr id="4" name="Content Placeholder 3">
            <a:extLst>
              <a:ext uri="{FF2B5EF4-FFF2-40B4-BE49-F238E27FC236}">
                <a16:creationId xmlns:a16="http://schemas.microsoft.com/office/drawing/2014/main" id="{7D7B5514-7520-084B-AEDA-136CB9D8C50B}"/>
              </a:ext>
            </a:extLst>
          </p:cNvPr>
          <p:cNvSpPr>
            <a:spLocks noGrp="1"/>
          </p:cNvSpPr>
          <p:nvPr>
            <p:ph idx="1"/>
          </p:nvPr>
        </p:nvSpPr>
        <p:spPr>
          <a:xfrm>
            <a:off x="474662" y="731838"/>
            <a:ext cx="8280057" cy="1322250"/>
          </a:xfrm>
        </p:spPr>
        <p:txBody>
          <a:bodyPr/>
          <a:lstStyle/>
          <a:p>
            <a:pPr marL="342900" indent="-342900" algn="l">
              <a:buFont typeface="Arial" panose="020B0604020202020204" pitchFamily="34" charset="0"/>
              <a:buChar char="•"/>
            </a:pPr>
            <a:r>
              <a:rPr lang="en-US" sz="1600" dirty="0">
                <a:solidFill>
                  <a:srgbClr val="000000"/>
                </a:solidFill>
              </a:rPr>
              <a:t>SNMP agents that reside on managed devices collect and store information about the device and its operation locally in the MIB. The SNMP manager then uses the SNMP agent to access information within the MIB.</a:t>
            </a:r>
          </a:p>
          <a:p>
            <a:pPr marL="342900" indent="-342900" algn="l">
              <a:buFont typeface="Arial" panose="020B0604020202020204" pitchFamily="34" charset="0"/>
              <a:buChar char="•"/>
            </a:pPr>
            <a:r>
              <a:rPr lang="en-US" sz="1600" dirty="0">
                <a:solidFill>
                  <a:srgbClr val="000000"/>
                </a:solidFill>
              </a:rPr>
              <a:t>There are two primary SNMP manager requests, get and set. In addition to configuration, a set can cause an action to occur, like restarting a router.</a:t>
            </a:r>
          </a:p>
        </p:txBody>
      </p:sp>
      <p:graphicFrame>
        <p:nvGraphicFramePr>
          <p:cNvPr id="6" name="Table 5">
            <a:extLst>
              <a:ext uri="{FF2B5EF4-FFF2-40B4-BE49-F238E27FC236}">
                <a16:creationId xmlns:a16="http://schemas.microsoft.com/office/drawing/2014/main" id="{C87CA511-1C3B-304B-892F-5B20EF78F2C4}"/>
              </a:ext>
            </a:extLst>
          </p:cNvPr>
          <p:cNvGraphicFramePr>
            <a:graphicFrameLocks noGrp="1"/>
          </p:cNvGraphicFramePr>
          <p:nvPr>
            <p:extLst>
              <p:ext uri="{D42A27DB-BD31-4B8C-83A1-F6EECF244321}">
                <p14:modId xmlns:p14="http://schemas.microsoft.com/office/powerpoint/2010/main" val="3237475156"/>
              </p:ext>
            </p:extLst>
          </p:nvPr>
        </p:nvGraphicFramePr>
        <p:xfrm>
          <a:off x="660990" y="2204314"/>
          <a:ext cx="7822020" cy="2217420"/>
        </p:xfrm>
        <a:graphic>
          <a:graphicData uri="http://schemas.openxmlformats.org/drawingml/2006/table">
            <a:tbl>
              <a:tblPr firstRow="1" bandRow="1">
                <a:tableStyleId>{5C22544A-7EE6-4342-B048-85BDC9FD1C3A}</a:tableStyleId>
              </a:tblPr>
              <a:tblGrid>
                <a:gridCol w="1644503">
                  <a:extLst>
                    <a:ext uri="{9D8B030D-6E8A-4147-A177-3AD203B41FA5}">
                      <a16:colId xmlns:a16="http://schemas.microsoft.com/office/drawing/2014/main" val="3273219817"/>
                    </a:ext>
                  </a:extLst>
                </a:gridCol>
                <a:gridCol w="6177517">
                  <a:extLst>
                    <a:ext uri="{9D8B030D-6E8A-4147-A177-3AD203B41FA5}">
                      <a16:colId xmlns:a16="http://schemas.microsoft.com/office/drawing/2014/main" val="3859014305"/>
                    </a:ext>
                  </a:extLst>
                </a:gridCol>
              </a:tblGrid>
              <a:tr h="265061">
                <a:tc>
                  <a:txBody>
                    <a:bodyPr/>
                    <a:lstStyle/>
                    <a:p>
                      <a:pPr algn="l" fontAlgn="ctr"/>
                      <a:r>
                        <a:rPr lang="en-US" sz="1200" b="1" dirty="0">
                          <a:effectLst/>
                        </a:rPr>
                        <a:t>Operation</a:t>
                      </a:r>
                      <a:endParaRPr lang="en-US" sz="1200" dirty="0">
                        <a:effectLst/>
                      </a:endParaRPr>
                    </a:p>
                  </a:txBody>
                  <a:tcPr marL="47625" marR="47625" marT="47625" marB="47625" anchor="ctr"/>
                </a:tc>
                <a:tc>
                  <a:txBody>
                    <a:bodyPr/>
                    <a:lstStyle/>
                    <a:p>
                      <a:pPr algn="l" fontAlgn="ctr"/>
                      <a:r>
                        <a:rPr lang="en-US" sz="1200" b="1">
                          <a:effectLst/>
                        </a:rPr>
                        <a:t>Description</a:t>
                      </a:r>
                      <a:endParaRPr lang="en-US" sz="1200">
                        <a:effectLst/>
                      </a:endParaRPr>
                    </a:p>
                  </a:txBody>
                  <a:tcPr marL="47625" marR="47625" marT="47625" marB="47625" anchor="ctr"/>
                </a:tc>
                <a:extLst>
                  <a:ext uri="{0D108BD9-81ED-4DB2-BD59-A6C34878D82A}">
                    <a16:rowId xmlns:a16="http://schemas.microsoft.com/office/drawing/2014/main" val="159737364"/>
                  </a:ext>
                </a:extLst>
              </a:tr>
              <a:tr h="265061">
                <a:tc>
                  <a:txBody>
                    <a:bodyPr/>
                    <a:lstStyle/>
                    <a:p>
                      <a:pPr rtl="0" fontAlgn="ctr"/>
                      <a:r>
                        <a:rPr lang="en-US" sz="1200" b="1">
                          <a:effectLst/>
                        </a:rPr>
                        <a:t>get-request</a:t>
                      </a:r>
                      <a:endParaRPr lang="en-US" sz="1200" b="0">
                        <a:effectLst/>
                      </a:endParaRPr>
                    </a:p>
                  </a:txBody>
                  <a:tcPr marL="47625" marR="47625" marT="47625" marB="47625" anchor="ctr"/>
                </a:tc>
                <a:tc>
                  <a:txBody>
                    <a:bodyPr/>
                    <a:lstStyle/>
                    <a:p>
                      <a:pPr fontAlgn="ctr"/>
                      <a:r>
                        <a:rPr lang="en-US" sz="1200" b="0">
                          <a:effectLst/>
                        </a:rPr>
                        <a:t>Retrieves a value from a specific variable.</a:t>
                      </a:r>
                    </a:p>
                  </a:txBody>
                  <a:tcPr marL="47625" marR="47625" marT="47625" marB="47625" anchor="ctr"/>
                </a:tc>
                <a:extLst>
                  <a:ext uri="{0D108BD9-81ED-4DB2-BD59-A6C34878D82A}">
                    <a16:rowId xmlns:a16="http://schemas.microsoft.com/office/drawing/2014/main" val="2970260838"/>
                  </a:ext>
                </a:extLst>
              </a:tr>
              <a:tr h="460227">
                <a:tc>
                  <a:txBody>
                    <a:bodyPr/>
                    <a:lstStyle/>
                    <a:p>
                      <a:pPr rtl="0" fontAlgn="ctr"/>
                      <a:r>
                        <a:rPr lang="en-US" sz="1200" b="1">
                          <a:effectLst/>
                        </a:rPr>
                        <a:t>get-next-request</a:t>
                      </a:r>
                      <a:endParaRPr lang="en-US" sz="1200" b="0">
                        <a:effectLst/>
                      </a:endParaRPr>
                    </a:p>
                  </a:txBody>
                  <a:tcPr marL="47625" marR="47625" marT="47625" marB="47625" anchor="ctr"/>
                </a:tc>
                <a:tc>
                  <a:txBody>
                    <a:bodyPr/>
                    <a:lstStyle/>
                    <a:p>
                      <a:pPr fontAlgn="ctr"/>
                      <a:r>
                        <a:rPr lang="en-US" sz="1200" b="0" dirty="0">
                          <a:effectLst/>
                        </a:rPr>
                        <a:t>Retrieves a value from a variable within a table; the SNMP manager does not need to know the exact variable name. A sequential search is performed to find the needed variable from within a table.</a:t>
                      </a:r>
                    </a:p>
                  </a:txBody>
                  <a:tcPr marL="47625" marR="47625" marT="47625" marB="47625" anchor="ctr"/>
                </a:tc>
                <a:extLst>
                  <a:ext uri="{0D108BD9-81ED-4DB2-BD59-A6C34878D82A}">
                    <a16:rowId xmlns:a16="http://schemas.microsoft.com/office/drawing/2014/main" val="3678263534"/>
                  </a:ext>
                </a:extLst>
              </a:tr>
              <a:tr h="329511">
                <a:tc>
                  <a:txBody>
                    <a:bodyPr/>
                    <a:lstStyle/>
                    <a:p>
                      <a:pPr rtl="0" fontAlgn="ctr"/>
                      <a:r>
                        <a:rPr lang="en-US" sz="1200" b="1">
                          <a:effectLst/>
                        </a:rPr>
                        <a:t>get-bulk-request</a:t>
                      </a:r>
                      <a:endParaRPr lang="en-US" sz="1200" b="0">
                        <a:effectLst/>
                      </a:endParaRPr>
                    </a:p>
                  </a:txBody>
                  <a:tcPr marL="47625" marR="47625" marT="47625" marB="47625" anchor="ctr"/>
                </a:tc>
                <a:tc>
                  <a:txBody>
                    <a:bodyPr/>
                    <a:lstStyle/>
                    <a:p>
                      <a:pPr fontAlgn="ctr"/>
                      <a:r>
                        <a:rPr lang="en-US" sz="1200" b="0" dirty="0">
                          <a:effectLst/>
                        </a:rPr>
                        <a:t>Retrieves large blocks of data, such as multiple rows in a table, that would otherwise require the transmission of many small blocks of data. (Only works with SNMPv2 or later.)</a:t>
                      </a:r>
                    </a:p>
                  </a:txBody>
                  <a:tcPr marL="47625" marR="47625" marT="47625" marB="47625" anchor="ctr"/>
                </a:tc>
                <a:extLst>
                  <a:ext uri="{0D108BD9-81ED-4DB2-BD59-A6C34878D82A}">
                    <a16:rowId xmlns:a16="http://schemas.microsoft.com/office/drawing/2014/main" val="3942420210"/>
                  </a:ext>
                </a:extLst>
              </a:tr>
              <a:tr h="265061">
                <a:tc>
                  <a:txBody>
                    <a:bodyPr/>
                    <a:lstStyle/>
                    <a:p>
                      <a:pPr rtl="0" fontAlgn="ctr"/>
                      <a:r>
                        <a:rPr lang="en-US" sz="1200" b="1">
                          <a:effectLst/>
                        </a:rPr>
                        <a:t>get-response</a:t>
                      </a:r>
                      <a:endParaRPr lang="en-US" sz="1200" b="0">
                        <a:effectLst/>
                      </a:endParaRPr>
                    </a:p>
                  </a:txBody>
                  <a:tcPr marL="47625" marR="47625" marT="47625" marB="47625" anchor="ctr"/>
                </a:tc>
                <a:tc>
                  <a:txBody>
                    <a:bodyPr/>
                    <a:lstStyle/>
                    <a:p>
                      <a:pPr fontAlgn="ctr"/>
                      <a:r>
                        <a:rPr lang="en-US" sz="1200" b="0">
                          <a:effectLst/>
                        </a:rPr>
                        <a:t>Replies to a </a:t>
                      </a:r>
                      <a:r>
                        <a:rPr lang="en-US" sz="1200" b="1">
                          <a:effectLst/>
                        </a:rPr>
                        <a:t>get-request, get-next-request, </a:t>
                      </a:r>
                      <a:r>
                        <a:rPr lang="en-US" sz="1200" b="0">
                          <a:effectLst/>
                        </a:rPr>
                        <a:t>and </a:t>
                      </a:r>
                      <a:r>
                        <a:rPr lang="en-US" sz="1200" b="1">
                          <a:effectLst/>
                        </a:rPr>
                        <a:t>set-request </a:t>
                      </a:r>
                      <a:r>
                        <a:rPr lang="en-US" sz="1200" b="0">
                          <a:effectLst/>
                        </a:rPr>
                        <a:t>sent by an NMS.</a:t>
                      </a:r>
                    </a:p>
                  </a:txBody>
                  <a:tcPr marL="47625" marR="47625" marT="47625" marB="47625" anchor="ctr"/>
                </a:tc>
                <a:extLst>
                  <a:ext uri="{0D108BD9-81ED-4DB2-BD59-A6C34878D82A}">
                    <a16:rowId xmlns:a16="http://schemas.microsoft.com/office/drawing/2014/main" val="2097740446"/>
                  </a:ext>
                </a:extLst>
              </a:tr>
              <a:tr h="265061">
                <a:tc>
                  <a:txBody>
                    <a:bodyPr/>
                    <a:lstStyle/>
                    <a:p>
                      <a:pPr rtl="0" fontAlgn="ctr"/>
                      <a:r>
                        <a:rPr lang="en-US" sz="1200" b="1">
                          <a:effectLst/>
                        </a:rPr>
                        <a:t>set-request</a:t>
                      </a:r>
                      <a:endParaRPr lang="en-US" sz="1200" b="0">
                        <a:effectLst/>
                      </a:endParaRPr>
                    </a:p>
                  </a:txBody>
                  <a:tcPr marL="47625" marR="47625" marT="47625" marB="47625" anchor="ctr"/>
                </a:tc>
                <a:tc>
                  <a:txBody>
                    <a:bodyPr/>
                    <a:lstStyle/>
                    <a:p>
                      <a:pPr fontAlgn="ctr"/>
                      <a:r>
                        <a:rPr lang="en-US" sz="1200" b="0" dirty="0">
                          <a:effectLst/>
                        </a:rPr>
                        <a:t>Stores a value in a specific variable.</a:t>
                      </a:r>
                    </a:p>
                  </a:txBody>
                  <a:tcPr marL="47625" marR="47625" marT="47625" marB="47625" anchor="ctr"/>
                </a:tc>
                <a:extLst>
                  <a:ext uri="{0D108BD9-81ED-4DB2-BD59-A6C34878D82A}">
                    <a16:rowId xmlns:a16="http://schemas.microsoft.com/office/drawing/2014/main" val="1935313082"/>
                  </a:ext>
                </a:extLst>
              </a:tr>
            </a:tbl>
          </a:graphicData>
        </a:graphic>
      </p:graphicFrame>
    </p:spTree>
    <p:extLst>
      <p:ext uri="{BB962C8B-B14F-4D97-AF65-F5344CB8AC3E}">
        <p14:creationId xmlns:p14="http://schemas.microsoft.com/office/powerpoint/2010/main" val="392511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Operation (Cont.)</a:t>
            </a:r>
          </a:p>
        </p:txBody>
      </p:sp>
      <p:sp>
        <p:nvSpPr>
          <p:cNvPr id="5" name="Content Placeholder 4">
            <a:extLst>
              <a:ext uri="{FF2B5EF4-FFF2-40B4-BE49-F238E27FC236}">
                <a16:creationId xmlns:a16="http://schemas.microsoft.com/office/drawing/2014/main" id="{E822BEDE-3BBC-BD4A-A27F-85389DBE3301}"/>
              </a:ext>
            </a:extLst>
          </p:cNvPr>
          <p:cNvSpPr>
            <a:spLocks noGrp="1"/>
          </p:cNvSpPr>
          <p:nvPr>
            <p:ph idx="1"/>
          </p:nvPr>
        </p:nvSpPr>
        <p:spPr>
          <a:xfrm>
            <a:off x="474662" y="731837"/>
            <a:ext cx="8280057" cy="2183641"/>
          </a:xfrm>
        </p:spPr>
        <p:txBody>
          <a:bodyPr/>
          <a:lstStyle/>
          <a:p>
            <a:pPr marL="0" indent="0" algn="l"/>
            <a:r>
              <a:rPr lang="en-US" sz="1600" dirty="0">
                <a:solidFill>
                  <a:srgbClr val="000000"/>
                </a:solidFill>
              </a:rPr>
              <a:t>The SNMP agent responds to SNMP manager requests as follows:</a:t>
            </a:r>
          </a:p>
          <a:p>
            <a:pPr marL="342900" indent="-342900" algn="l">
              <a:buFont typeface="Arial" panose="020B0604020202020204" pitchFamily="34" charset="0"/>
              <a:buChar char="•"/>
            </a:pPr>
            <a:r>
              <a:rPr lang="en-US" sz="1600" b="1" dirty="0">
                <a:solidFill>
                  <a:srgbClr val="000000"/>
                </a:solidFill>
              </a:rPr>
              <a:t>Get an MIB variable</a:t>
            </a:r>
            <a:r>
              <a:rPr lang="en-US" sz="1600" dirty="0">
                <a:solidFill>
                  <a:srgbClr val="000000"/>
                </a:solidFill>
              </a:rPr>
              <a:t> - The SNMP agent performs this function in response to a </a:t>
            </a:r>
            <a:r>
              <a:rPr lang="en-US" sz="1600" dirty="0" err="1">
                <a:solidFill>
                  <a:srgbClr val="000000"/>
                </a:solidFill>
              </a:rPr>
              <a:t>GetRequest</a:t>
            </a:r>
            <a:r>
              <a:rPr lang="en-US" sz="1600" dirty="0">
                <a:solidFill>
                  <a:srgbClr val="000000"/>
                </a:solidFill>
              </a:rPr>
              <a:t>-PDU from the network manager. The agent retrieves the value of the requested MIB variable and responds to the network manager with that value.</a:t>
            </a:r>
          </a:p>
          <a:p>
            <a:pPr marL="342900" indent="-342900" algn="l">
              <a:buFont typeface="Arial" panose="020B0604020202020204" pitchFamily="34" charset="0"/>
              <a:buChar char="•"/>
            </a:pPr>
            <a:r>
              <a:rPr lang="en-US" sz="1600" b="1" dirty="0">
                <a:solidFill>
                  <a:srgbClr val="000000"/>
                </a:solidFill>
              </a:rPr>
              <a:t>Set an MIB variable</a:t>
            </a:r>
            <a:r>
              <a:rPr lang="en-US" sz="1600" dirty="0">
                <a:solidFill>
                  <a:srgbClr val="000000"/>
                </a:solidFill>
              </a:rPr>
              <a:t> - The SNMP agent performs this function in response to a </a:t>
            </a:r>
            <a:r>
              <a:rPr lang="en-US" sz="1600" dirty="0" err="1">
                <a:solidFill>
                  <a:srgbClr val="000000"/>
                </a:solidFill>
              </a:rPr>
              <a:t>SetRequest</a:t>
            </a:r>
            <a:r>
              <a:rPr lang="en-US" sz="1600" dirty="0">
                <a:solidFill>
                  <a:srgbClr val="000000"/>
                </a:solidFill>
              </a:rPr>
              <a:t>-PDU from the network manager. The SNMP agent changes the value of the MIB variable to the value specified by the network manager. An SNMP agent reply to a set request includes the new settings in the device.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01568BD0-1836-9E45-9543-DDCBB931BFA0}"/>
              </a:ext>
            </a:extLst>
          </p:cNvPr>
          <p:cNvPicPr>
            <a:picLocks noChangeAspect="1"/>
          </p:cNvPicPr>
          <p:nvPr/>
        </p:nvPicPr>
        <p:blipFill>
          <a:blip r:embed="rId3"/>
          <a:stretch>
            <a:fillRect/>
          </a:stretch>
        </p:blipFill>
        <p:spPr>
          <a:xfrm>
            <a:off x="2239482" y="3019926"/>
            <a:ext cx="4665035" cy="1867801"/>
          </a:xfrm>
          <a:prstGeom prst="rect">
            <a:avLst/>
          </a:prstGeom>
        </p:spPr>
      </p:pic>
    </p:spTree>
    <p:extLst>
      <p:ext uri="{BB962C8B-B14F-4D97-AF65-F5344CB8AC3E}">
        <p14:creationId xmlns:p14="http://schemas.microsoft.com/office/powerpoint/2010/main" val="11111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Agent Traps</a:t>
            </a:r>
          </a:p>
        </p:txBody>
      </p:sp>
      <p:sp>
        <p:nvSpPr>
          <p:cNvPr id="4" name="Content Placeholder 3">
            <a:extLst>
              <a:ext uri="{FF2B5EF4-FFF2-40B4-BE49-F238E27FC236}">
                <a16:creationId xmlns:a16="http://schemas.microsoft.com/office/drawing/2014/main" id="{A1A33133-9D18-C147-9B63-0E473AAC7BB2}"/>
              </a:ext>
            </a:extLst>
          </p:cNvPr>
          <p:cNvSpPr>
            <a:spLocks noGrp="1"/>
          </p:cNvSpPr>
          <p:nvPr>
            <p:ph idx="1"/>
          </p:nvPr>
        </p:nvSpPr>
        <p:spPr>
          <a:xfrm>
            <a:off x="474662" y="731837"/>
            <a:ext cx="8280057" cy="1839913"/>
          </a:xfrm>
        </p:spPr>
        <p:txBody>
          <a:bodyPr/>
          <a:lstStyle/>
          <a:p>
            <a:pPr marL="342900" indent="-342900" algn="l">
              <a:buFont typeface="Arial" panose="020B0604020202020204" pitchFamily="34" charset="0"/>
              <a:buChar char="•"/>
            </a:pPr>
            <a:r>
              <a:rPr lang="en-US" sz="1600" dirty="0">
                <a:solidFill>
                  <a:srgbClr val="000000"/>
                </a:solidFill>
              </a:rPr>
              <a:t>Traps are unsolicited messages alerting the SNMP manager to a condition or event on the network. Trap-directed notifications reduce network and agent resources by eliminating the need for some of SNMP polling requests.</a:t>
            </a:r>
          </a:p>
          <a:p>
            <a:pPr marL="342900" indent="-342900" algn="l">
              <a:buFont typeface="Arial" panose="020B0604020202020204" pitchFamily="34" charset="0"/>
              <a:buChar char="•"/>
            </a:pPr>
            <a:r>
              <a:rPr lang="en-US" sz="1600" dirty="0">
                <a:solidFill>
                  <a:srgbClr val="000000"/>
                </a:solidFill>
              </a:rPr>
              <a:t>The figure illustrates the use of an SNMP trap to alert the network administrator that interface G0/0/0 has failed. The NMS software can send the network administrator a text message, pop up a window on the NMS software, or turn the router icon red in the NMS GUI.</a:t>
            </a:r>
          </a:p>
          <a:p>
            <a:pPr marL="0" indent="0" algn="l"/>
            <a:br>
              <a:rPr lang="en-US" sz="1600" dirty="0">
                <a:solidFill>
                  <a:srgbClr val="000000"/>
                </a:solidFill>
              </a:rPr>
            </a:b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0EA253EB-3A96-3D48-B5EE-CFA609C65AA8}"/>
              </a:ext>
            </a:extLst>
          </p:cNvPr>
          <p:cNvPicPr>
            <a:picLocks noChangeAspect="1"/>
          </p:cNvPicPr>
          <p:nvPr/>
        </p:nvPicPr>
        <p:blipFill>
          <a:blip r:embed="rId3"/>
          <a:stretch>
            <a:fillRect/>
          </a:stretch>
        </p:blipFill>
        <p:spPr>
          <a:xfrm>
            <a:off x="1940601" y="2724398"/>
            <a:ext cx="5348177" cy="1805436"/>
          </a:xfrm>
          <a:prstGeom prst="rect">
            <a:avLst/>
          </a:prstGeom>
        </p:spPr>
      </p:pic>
    </p:spTree>
    <p:extLst>
      <p:ext uri="{BB962C8B-B14F-4D97-AF65-F5344CB8AC3E}">
        <p14:creationId xmlns:p14="http://schemas.microsoft.com/office/powerpoint/2010/main" val="179850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2042609"/>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396689">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Versions</a:t>
            </a:r>
          </a:p>
        </p:txBody>
      </p:sp>
      <p:sp>
        <p:nvSpPr>
          <p:cNvPr id="11" name="Content Placeholder 10">
            <a:extLst>
              <a:ext uri="{FF2B5EF4-FFF2-40B4-BE49-F238E27FC236}">
                <a16:creationId xmlns:a16="http://schemas.microsoft.com/office/drawing/2014/main" id="{EAA457B6-BF0E-3940-9652-1A2AD9C094C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SNMPv1 - Legacy standard defined in RFC 1157. Uses a simple community-string based authentication method. Should not be used due to security risks.</a:t>
            </a:r>
          </a:p>
          <a:p>
            <a:pPr marL="342900" indent="-342900" algn="l">
              <a:buFont typeface="Arial" panose="020B0604020202020204" pitchFamily="34" charset="0"/>
              <a:buChar char="•"/>
            </a:pPr>
            <a:r>
              <a:rPr lang="en-US" sz="1600" dirty="0">
                <a:solidFill>
                  <a:srgbClr val="000000"/>
                </a:solidFill>
              </a:rPr>
              <a:t>SNMPv2c - Defined in RFCs 1901-1908. Uses a simple community-string based authentication method. Provides for bulk retrieval options, as well as more detailed error messages.</a:t>
            </a:r>
          </a:p>
          <a:p>
            <a:pPr marL="342900" indent="-342900" algn="l">
              <a:buFont typeface="Arial" panose="020B0604020202020204" pitchFamily="34" charset="0"/>
              <a:buChar char="•"/>
            </a:pPr>
            <a:r>
              <a:rPr lang="en-US" sz="1600" dirty="0">
                <a:solidFill>
                  <a:srgbClr val="000000"/>
                </a:solidFill>
              </a:rPr>
              <a:t>SNMPv3 - Defined in RFCs 3410-3415. Uses username authentication, provides data protection using HMAC-MD5 or HMAC-SHA and encryption using DES, 3DES, or AES encryption.</a:t>
            </a:r>
          </a:p>
        </p:txBody>
      </p:sp>
    </p:spTree>
    <p:extLst>
      <p:ext uri="{BB962C8B-B14F-4D97-AF65-F5344CB8AC3E}">
        <p14:creationId xmlns:p14="http://schemas.microsoft.com/office/powerpoint/2010/main" val="81801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Community Strings</a:t>
            </a:r>
          </a:p>
        </p:txBody>
      </p:sp>
      <p:sp>
        <p:nvSpPr>
          <p:cNvPr id="4" name="Content Placeholder 3">
            <a:extLst>
              <a:ext uri="{FF2B5EF4-FFF2-40B4-BE49-F238E27FC236}">
                <a16:creationId xmlns:a16="http://schemas.microsoft.com/office/drawing/2014/main" id="{7FB4B592-9ACB-154D-A1BD-C22B9139A73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SNMPv1 and SNMPv2c use community strings that control access to the MIB. Community strings are plaintext passwords. SNMP community strings authenticate access to MIB objects.</a:t>
            </a:r>
          </a:p>
          <a:p>
            <a:pPr marL="0" indent="0" algn="l"/>
            <a:endParaRPr lang="en-US" sz="1600" dirty="0">
              <a:solidFill>
                <a:srgbClr val="000000"/>
              </a:solidFill>
            </a:endParaRPr>
          </a:p>
          <a:p>
            <a:pPr marL="0" indent="0" algn="l"/>
            <a:r>
              <a:rPr lang="en-US" sz="1600" dirty="0">
                <a:solidFill>
                  <a:srgbClr val="000000"/>
                </a:solidFill>
              </a:rPr>
              <a:t>There are two types of community strings:</a:t>
            </a:r>
          </a:p>
          <a:p>
            <a:pPr marL="415985" lvl="1" indent="-342900">
              <a:buFont typeface="Arial" panose="020B0604020202020204" pitchFamily="34" charset="0"/>
              <a:buChar char="•"/>
            </a:pPr>
            <a:r>
              <a:rPr lang="en-US" b="1" dirty="0">
                <a:solidFill>
                  <a:srgbClr val="000000"/>
                </a:solidFill>
              </a:rPr>
              <a:t>Read-only (</a:t>
            </a:r>
            <a:r>
              <a:rPr lang="en-US" b="1" dirty="0" err="1">
                <a:solidFill>
                  <a:srgbClr val="000000"/>
                </a:solidFill>
              </a:rPr>
              <a:t>ro</a:t>
            </a:r>
            <a:r>
              <a:rPr lang="en-US" b="1" dirty="0">
                <a:solidFill>
                  <a:srgbClr val="000000"/>
                </a:solidFill>
              </a:rPr>
              <a:t>)</a:t>
            </a:r>
            <a:r>
              <a:rPr lang="en-US" dirty="0">
                <a:solidFill>
                  <a:srgbClr val="000000"/>
                </a:solidFill>
              </a:rPr>
              <a:t> - This type provides access to the MIB variables, but does not allow these variables to be changed, only read. Because security is minimal in version 2c, many organizations use SNMPv2c in read-only mode.</a:t>
            </a:r>
          </a:p>
          <a:p>
            <a:pPr marL="415985" lvl="1" indent="-342900">
              <a:buFont typeface="Arial" panose="020B0604020202020204" pitchFamily="34" charset="0"/>
              <a:buChar char="•"/>
            </a:pPr>
            <a:r>
              <a:rPr lang="en-US" b="1" dirty="0">
                <a:solidFill>
                  <a:srgbClr val="000000"/>
                </a:solidFill>
              </a:rPr>
              <a:t>Read-write (</a:t>
            </a:r>
            <a:r>
              <a:rPr lang="en-US" b="1" dirty="0" err="1">
                <a:solidFill>
                  <a:srgbClr val="000000"/>
                </a:solidFill>
              </a:rPr>
              <a:t>rw</a:t>
            </a:r>
            <a:r>
              <a:rPr lang="en-US" b="1" dirty="0">
                <a:solidFill>
                  <a:srgbClr val="000000"/>
                </a:solidFill>
              </a:rPr>
              <a:t>)</a:t>
            </a:r>
            <a:r>
              <a:rPr lang="en-US" dirty="0">
                <a:solidFill>
                  <a:srgbClr val="000000"/>
                </a:solidFill>
              </a:rPr>
              <a:t> - This type provides read and write access to all objects in the MIB.</a:t>
            </a:r>
          </a:p>
          <a:p>
            <a:pPr marL="73085" lvl="1" indent="0">
              <a:buNone/>
            </a:pPr>
            <a:endParaRPr lang="en-US" sz="1600" dirty="0">
              <a:solidFill>
                <a:srgbClr val="000000"/>
              </a:solidFill>
            </a:endParaRPr>
          </a:p>
          <a:p>
            <a:pPr marL="73085" lvl="1" indent="0">
              <a:buNone/>
            </a:pPr>
            <a:r>
              <a:rPr lang="en-US" sz="1600" dirty="0">
                <a:solidFill>
                  <a:srgbClr val="000000"/>
                </a:solidFill>
              </a:rPr>
              <a:t>To view or set MIB variables, the user must specify the appropriate community string for read or write access.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83435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MIB Object ID</a:t>
            </a:r>
          </a:p>
        </p:txBody>
      </p:sp>
      <p:sp>
        <p:nvSpPr>
          <p:cNvPr id="5" name="Content Placeholder 4">
            <a:extLst>
              <a:ext uri="{FF2B5EF4-FFF2-40B4-BE49-F238E27FC236}">
                <a16:creationId xmlns:a16="http://schemas.microsoft.com/office/drawing/2014/main" id="{63E82563-1839-3A40-A29A-167EAD4AD43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MIB organizes variables hierarchically. Formally, the MIB defines each variable as an object ID (OID). OIDs uniquely identify managed objects. The MIB organizes the OIDs based on RFC standards into a hierarchy of OIDs, usually shown as a tree.</a:t>
            </a:r>
          </a:p>
          <a:p>
            <a:pPr marL="342900" indent="-342900" algn="l">
              <a:buFont typeface="Arial" panose="020B0604020202020204" pitchFamily="34" charset="0"/>
              <a:buChar char="•"/>
            </a:pPr>
            <a:r>
              <a:rPr lang="en-US" sz="1600" dirty="0">
                <a:solidFill>
                  <a:srgbClr val="000000"/>
                </a:solidFill>
              </a:rPr>
              <a:t>The MIB tree for any given device includes some branches with variables common to many networking devices and some branches with variables specific to that device or vendor.</a:t>
            </a:r>
          </a:p>
          <a:p>
            <a:pPr marL="342900" indent="-342900" algn="l">
              <a:buFont typeface="Arial" panose="020B0604020202020204" pitchFamily="34" charset="0"/>
              <a:buChar char="•"/>
            </a:pPr>
            <a:r>
              <a:rPr lang="en-US" sz="1600" dirty="0">
                <a:solidFill>
                  <a:srgbClr val="000000"/>
                </a:solidFill>
              </a:rPr>
              <a:t>RFCs define some common public variables. Most devices implement these MIB variables. In addition, networking equipment vendors, like Cisco, can define their own private branches of the tree to accommodate new variables specific to their devices.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3833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MIB Object ID (Cont.)</a:t>
            </a:r>
          </a:p>
        </p:txBody>
      </p:sp>
      <p:sp>
        <p:nvSpPr>
          <p:cNvPr id="4" name="Content Placeholder 3">
            <a:extLst>
              <a:ext uri="{FF2B5EF4-FFF2-40B4-BE49-F238E27FC236}">
                <a16:creationId xmlns:a16="http://schemas.microsoft.com/office/drawing/2014/main" id="{B1A452D2-34B7-864B-98F5-04E57149C436}"/>
              </a:ext>
            </a:extLst>
          </p:cNvPr>
          <p:cNvSpPr>
            <a:spLocks noGrp="1"/>
          </p:cNvSpPr>
          <p:nvPr>
            <p:ph idx="1"/>
          </p:nvPr>
        </p:nvSpPr>
        <p:spPr>
          <a:xfrm>
            <a:off x="474662" y="731837"/>
            <a:ext cx="3714565" cy="3689897"/>
          </a:xfrm>
        </p:spPr>
        <p:txBody>
          <a:bodyPr/>
          <a:lstStyle/>
          <a:p>
            <a:pPr marL="0" indent="0" algn="l"/>
            <a:r>
              <a:rPr lang="en-US" sz="1600" dirty="0">
                <a:solidFill>
                  <a:srgbClr val="000000"/>
                </a:solidFill>
              </a:rPr>
              <a:t>The figure shows portions of the MIB structure defined by Cisco. Note how the OID can be described in words or numbers to help locate a particular variable in the tree. </a:t>
            </a:r>
          </a:p>
          <a:p>
            <a:pPr marL="0" indent="0" algn="l"/>
            <a:endParaRPr lang="en-US" sz="1600" dirty="0">
              <a:solidFill>
                <a:srgbClr val="000000"/>
              </a:solidFill>
            </a:endParaRPr>
          </a:p>
          <a:p>
            <a:pPr marL="0" indent="0" algn="l"/>
            <a:r>
              <a:rPr lang="en-US" sz="1600" dirty="0">
                <a:solidFill>
                  <a:srgbClr val="000000"/>
                </a:solidFill>
              </a:rPr>
              <a:t>OIDs belonging to Cisco, are numbered as follows: .iso (1).org (3).</a:t>
            </a:r>
            <a:r>
              <a:rPr lang="en-US" sz="1600" dirty="0" err="1">
                <a:solidFill>
                  <a:srgbClr val="000000"/>
                </a:solidFill>
              </a:rPr>
              <a:t>dod</a:t>
            </a:r>
            <a:r>
              <a:rPr lang="en-US" sz="1600" dirty="0">
                <a:solidFill>
                  <a:srgbClr val="000000"/>
                </a:solidFill>
              </a:rPr>
              <a:t> (6).internet (1).private (4).enterprises (1).cisco (9). </a:t>
            </a:r>
          </a:p>
          <a:p>
            <a:pPr marL="0" indent="0" algn="l"/>
            <a:endParaRPr lang="en-US" sz="1600" dirty="0">
              <a:solidFill>
                <a:srgbClr val="000000"/>
              </a:solidFill>
            </a:endParaRPr>
          </a:p>
          <a:p>
            <a:pPr marL="0" indent="0" algn="l"/>
            <a:r>
              <a:rPr lang="en-US" sz="1600" dirty="0">
                <a:solidFill>
                  <a:srgbClr val="000000"/>
                </a:solidFill>
              </a:rPr>
              <a:t>Therefore, the OID is 1.3.6.1.4.1.9.</a:t>
            </a:r>
          </a:p>
          <a:p>
            <a:pPr marL="0" indent="0" algn="l"/>
            <a:br>
              <a:rPr lang="en-US" sz="1600" dirty="0">
                <a:solidFill>
                  <a:srgbClr val="000000"/>
                </a:solidFill>
              </a:rPr>
            </a:br>
            <a:endParaRPr lang="en-US" sz="1600" dirty="0">
              <a:solidFill>
                <a:srgbClr val="000000"/>
              </a:solidFill>
            </a:endParaRP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91DA170E-F686-8046-9CBA-616E798096AC}"/>
              </a:ext>
            </a:extLst>
          </p:cNvPr>
          <p:cNvPicPr>
            <a:picLocks noChangeAspect="1"/>
          </p:cNvPicPr>
          <p:nvPr/>
        </p:nvPicPr>
        <p:blipFill>
          <a:blip r:embed="rId3"/>
          <a:stretch>
            <a:fillRect/>
          </a:stretch>
        </p:blipFill>
        <p:spPr>
          <a:xfrm>
            <a:off x="4765716" y="599130"/>
            <a:ext cx="3320822" cy="3888858"/>
          </a:xfrm>
          <a:prstGeom prst="rect">
            <a:avLst/>
          </a:prstGeom>
        </p:spPr>
      </p:pic>
    </p:spTree>
    <p:extLst>
      <p:ext uri="{BB962C8B-B14F-4D97-AF65-F5344CB8AC3E}">
        <p14:creationId xmlns:p14="http://schemas.microsoft.com/office/powerpoint/2010/main" val="10041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Polling Scenario</a:t>
            </a:r>
          </a:p>
        </p:txBody>
      </p:sp>
      <p:sp>
        <p:nvSpPr>
          <p:cNvPr id="5" name="Content Placeholder 4">
            <a:extLst>
              <a:ext uri="{FF2B5EF4-FFF2-40B4-BE49-F238E27FC236}">
                <a16:creationId xmlns:a16="http://schemas.microsoft.com/office/drawing/2014/main" id="{7060DDF2-7B53-CA40-82CA-CFCBFBF9995F}"/>
              </a:ext>
            </a:extLst>
          </p:cNvPr>
          <p:cNvSpPr>
            <a:spLocks noGrp="1"/>
          </p:cNvSpPr>
          <p:nvPr>
            <p:ph idx="1"/>
          </p:nvPr>
        </p:nvSpPr>
        <p:spPr>
          <a:xfrm>
            <a:off x="474662" y="731837"/>
            <a:ext cx="8280057" cy="1706563"/>
          </a:xfrm>
        </p:spPr>
        <p:txBody>
          <a:bodyPr/>
          <a:lstStyle/>
          <a:p>
            <a:pPr marL="342900" indent="-342900" algn="l">
              <a:buFont typeface="Arial" panose="020B0604020202020204" pitchFamily="34" charset="0"/>
              <a:buChar char="•"/>
            </a:pPr>
            <a:r>
              <a:rPr lang="en-US" sz="1600" dirty="0">
                <a:solidFill>
                  <a:srgbClr val="000000"/>
                </a:solidFill>
              </a:rPr>
              <a:t>SNMP can be used is to observe CPU utilization over a period of time by polling devices. CPU statistics can then be compiled on the NMS and graphed. This creates a baseline for the network administrator.</a:t>
            </a:r>
          </a:p>
          <a:p>
            <a:pPr marL="342900" indent="-342900" algn="l">
              <a:buFont typeface="Arial" panose="020B0604020202020204" pitchFamily="34" charset="0"/>
              <a:buChar char="•"/>
            </a:pPr>
            <a:r>
              <a:rPr lang="en-US" sz="1600" dirty="0">
                <a:solidFill>
                  <a:srgbClr val="000000"/>
                </a:solidFill>
              </a:rPr>
              <a:t>The data is retrieved via the </a:t>
            </a:r>
            <a:r>
              <a:rPr lang="en-US" sz="1600" dirty="0" err="1">
                <a:solidFill>
                  <a:srgbClr val="000000"/>
                </a:solidFill>
              </a:rPr>
              <a:t>snmpget</a:t>
            </a:r>
            <a:r>
              <a:rPr lang="en-US" sz="1600" dirty="0">
                <a:solidFill>
                  <a:srgbClr val="000000"/>
                </a:solidFill>
              </a:rPr>
              <a:t> utility, issued on the NMS. Using the </a:t>
            </a:r>
            <a:r>
              <a:rPr lang="en-US" sz="1600" dirty="0" err="1">
                <a:solidFill>
                  <a:srgbClr val="000000"/>
                </a:solidFill>
              </a:rPr>
              <a:t>snmpget</a:t>
            </a:r>
            <a:r>
              <a:rPr lang="en-US" sz="1600" dirty="0">
                <a:solidFill>
                  <a:srgbClr val="000000"/>
                </a:solidFill>
              </a:rPr>
              <a:t> utility, you can manually retrieve real-time data, or have the NMS run a report. This report would give you a period of time that you could use the data to get the average.</a:t>
            </a:r>
          </a:p>
        </p:txBody>
      </p:sp>
      <p:pic>
        <p:nvPicPr>
          <p:cNvPr id="8" name="Picture 7">
            <a:extLst>
              <a:ext uri="{FF2B5EF4-FFF2-40B4-BE49-F238E27FC236}">
                <a16:creationId xmlns:a16="http://schemas.microsoft.com/office/drawing/2014/main" id="{7F91701B-F65E-974D-82B1-99917330E016}"/>
              </a:ext>
            </a:extLst>
          </p:cNvPr>
          <p:cNvPicPr>
            <a:picLocks noChangeAspect="1"/>
          </p:cNvPicPr>
          <p:nvPr/>
        </p:nvPicPr>
        <p:blipFill>
          <a:blip r:embed="rId3"/>
          <a:stretch>
            <a:fillRect/>
          </a:stretch>
        </p:blipFill>
        <p:spPr>
          <a:xfrm>
            <a:off x="474662" y="2438400"/>
            <a:ext cx="6487591" cy="2402811"/>
          </a:xfrm>
          <a:prstGeom prst="rect">
            <a:avLst/>
          </a:prstGeom>
        </p:spPr>
      </p:pic>
    </p:spTree>
    <p:extLst>
      <p:ext uri="{BB962C8B-B14F-4D97-AF65-F5344CB8AC3E}">
        <p14:creationId xmlns:p14="http://schemas.microsoft.com/office/powerpoint/2010/main" val="90775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Object Navigator</a:t>
            </a:r>
          </a:p>
        </p:txBody>
      </p:sp>
      <p:sp>
        <p:nvSpPr>
          <p:cNvPr id="4" name="Content Placeholder 3">
            <a:extLst>
              <a:ext uri="{FF2B5EF4-FFF2-40B4-BE49-F238E27FC236}">
                <a16:creationId xmlns:a16="http://schemas.microsoft.com/office/drawing/2014/main" id="{49743AA9-AEE2-AD41-884D-6E0C4E753B93}"/>
              </a:ext>
            </a:extLst>
          </p:cNvPr>
          <p:cNvSpPr>
            <a:spLocks noGrp="1"/>
          </p:cNvSpPr>
          <p:nvPr>
            <p:ph idx="1"/>
          </p:nvPr>
        </p:nvSpPr>
        <p:spPr>
          <a:xfrm>
            <a:off x="75406" y="768349"/>
            <a:ext cx="4097338" cy="3689897"/>
          </a:xfrm>
        </p:spPr>
        <p:txBody>
          <a:bodyPr/>
          <a:lstStyle/>
          <a:p>
            <a:pPr marL="0" indent="0" algn="l"/>
            <a:r>
              <a:rPr lang="en-US" sz="1600" dirty="0">
                <a:solidFill>
                  <a:srgbClr val="000000"/>
                </a:solidFill>
              </a:rPr>
              <a:t>The </a:t>
            </a:r>
            <a:r>
              <a:rPr lang="en-US" sz="1600" dirty="0" err="1">
                <a:solidFill>
                  <a:srgbClr val="000000"/>
                </a:solidFill>
              </a:rPr>
              <a:t>snmpget</a:t>
            </a:r>
            <a:r>
              <a:rPr lang="en-US" sz="1600" dirty="0">
                <a:solidFill>
                  <a:srgbClr val="000000"/>
                </a:solidFill>
              </a:rPr>
              <a:t> utility gives some insight into the basic mechanics of how SNMP works. However, working with long MIB variable names like 1.3.6.1.4.1.9.2.1.58.0 can be problematic for the average user. More commonly, the network operations staff uses a network management product with an easy-to-use GUI, which makes the entire MIB data variable naming transparent to the user.</a:t>
            </a:r>
          </a:p>
          <a:p>
            <a:pPr marL="0" indent="0" algn="l"/>
            <a:endParaRPr lang="en-US" sz="1600" dirty="0">
              <a:solidFill>
                <a:srgbClr val="000000"/>
              </a:solidFill>
            </a:endParaRPr>
          </a:p>
          <a:p>
            <a:pPr marL="0" indent="0" algn="l"/>
            <a:r>
              <a:rPr lang="en-US" sz="1600" dirty="0">
                <a:solidFill>
                  <a:srgbClr val="000000"/>
                </a:solidFill>
              </a:rPr>
              <a:t>The Cisco SNMP Navigator on the </a:t>
            </a:r>
            <a:r>
              <a:rPr lang="en-US" sz="1600" dirty="0">
                <a:solidFill>
                  <a:srgbClr val="000000"/>
                </a:solidFill>
                <a:hlinkClick r:id="rId3">
                  <a:extLst>
                    <a:ext uri="{A12FA001-AC4F-418D-AE19-62706E023703}">
                      <ahyp:hlinkClr xmlns:ahyp="http://schemas.microsoft.com/office/drawing/2018/hyperlinkcolor" val="tx"/>
                    </a:ext>
                  </a:extLst>
                </a:hlinkClick>
              </a:rPr>
              <a:t>http://www.cisco.com</a:t>
            </a:r>
            <a:r>
              <a:rPr lang="en-US" sz="1600" dirty="0">
                <a:solidFill>
                  <a:srgbClr val="000000"/>
                </a:solidFill>
              </a:rPr>
              <a:t> website allows a network administrator to research details about a particular OID.</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07AAE8D7-EBDE-9645-B4E8-3049CBA119DB}"/>
              </a:ext>
            </a:extLst>
          </p:cNvPr>
          <p:cNvPicPr>
            <a:picLocks noChangeAspect="1"/>
          </p:cNvPicPr>
          <p:nvPr/>
        </p:nvPicPr>
        <p:blipFill>
          <a:blip r:embed="rId4"/>
          <a:stretch>
            <a:fillRect/>
          </a:stretch>
        </p:blipFill>
        <p:spPr>
          <a:xfrm>
            <a:off x="4572000" y="1115089"/>
            <a:ext cx="4362022" cy="2913321"/>
          </a:xfrm>
          <a:prstGeom prst="rect">
            <a:avLst/>
          </a:prstGeom>
          <a:ln>
            <a:solidFill>
              <a:srgbClr val="000000"/>
            </a:solidFill>
          </a:ln>
        </p:spPr>
      </p:pic>
    </p:spTree>
    <p:extLst>
      <p:ext uri="{BB962C8B-B14F-4D97-AF65-F5344CB8AC3E}">
        <p14:creationId xmlns:p14="http://schemas.microsoft.com/office/powerpoint/2010/main" val="224395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Lab - Research Network Monitoring Software</a:t>
            </a:r>
          </a:p>
        </p:txBody>
      </p:sp>
      <p:sp>
        <p:nvSpPr>
          <p:cNvPr id="5" name="Content Placeholder 4">
            <a:extLst>
              <a:ext uri="{FF2B5EF4-FFF2-40B4-BE49-F238E27FC236}">
                <a16:creationId xmlns:a16="http://schemas.microsoft.com/office/drawing/2014/main" id="{D9D76EC3-21E6-C246-8B2E-C52526E04702}"/>
              </a:ext>
            </a:extLst>
          </p:cNvPr>
          <p:cNvSpPr>
            <a:spLocks noGrp="1"/>
          </p:cNvSpPr>
          <p:nvPr>
            <p:ph idx="1"/>
          </p:nvPr>
        </p:nvSpPr>
        <p:spPr>
          <a:xfrm>
            <a:off x="474662" y="731837"/>
            <a:ext cx="8280057" cy="3689897"/>
          </a:xfrm>
        </p:spPr>
        <p:txBody>
          <a:bodyPr/>
          <a:lstStyle/>
          <a:p>
            <a:pPr algn="l"/>
            <a:r>
              <a:rPr lang="en-US" sz="1800" dirty="0">
                <a:solidFill>
                  <a:srgbClr val="000000"/>
                </a:solidFill>
              </a:rPr>
              <a:t>In this lab, you will complete the following objectives:</a:t>
            </a:r>
          </a:p>
          <a:p>
            <a:pPr lvl="1"/>
            <a:r>
              <a:rPr lang="en-US" sz="1800" dirty="0">
                <a:solidFill>
                  <a:srgbClr val="000000"/>
                </a:solidFill>
              </a:rPr>
              <a:t>Part 1: Survey Your Understanding of Network Monitoring</a:t>
            </a:r>
          </a:p>
          <a:p>
            <a:pPr lvl="1"/>
            <a:r>
              <a:rPr lang="en-US" sz="1800" dirty="0">
                <a:solidFill>
                  <a:srgbClr val="000000"/>
                </a:solidFill>
              </a:rPr>
              <a:t>Part 2: Research Network Monitoring Tools</a:t>
            </a:r>
          </a:p>
          <a:p>
            <a:pPr lvl="1"/>
            <a:r>
              <a:rPr lang="en-US" sz="1800" dirty="0">
                <a:solidFill>
                  <a:srgbClr val="000000"/>
                </a:solidFill>
              </a:rPr>
              <a:t>Part 3: Select a Network Monitoring Tool</a:t>
            </a:r>
          </a:p>
          <a:p>
            <a:pPr algn="l"/>
            <a:endParaRPr lang="en-US" sz="1600" dirty="0">
              <a:solidFill>
                <a:srgbClr val="000000"/>
              </a:solidFill>
            </a:endParaRPr>
          </a:p>
        </p:txBody>
      </p:sp>
    </p:spTree>
    <p:extLst>
      <p:ext uri="{BB962C8B-B14F-4D97-AF65-F5344CB8AC3E}">
        <p14:creationId xmlns:p14="http://schemas.microsoft.com/office/powerpoint/2010/main" val="374170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10.5 Syslog</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Introduction to Syslog</a:t>
            </a:r>
            <a:endParaRPr lang="en-US" dirty="0"/>
          </a:p>
        </p:txBody>
      </p:sp>
      <p:sp>
        <p:nvSpPr>
          <p:cNvPr id="6" name="Content Placeholder 5">
            <a:extLst>
              <a:ext uri="{FF2B5EF4-FFF2-40B4-BE49-F238E27FC236}">
                <a16:creationId xmlns:a16="http://schemas.microsoft.com/office/drawing/2014/main" id="{E9C46833-E955-ED49-A1A7-6F4B2A8C6897}"/>
              </a:ext>
            </a:extLst>
          </p:cNvPr>
          <p:cNvSpPr>
            <a:spLocks noGrp="1"/>
          </p:cNvSpPr>
          <p:nvPr>
            <p:ph idx="1"/>
          </p:nvPr>
        </p:nvSpPr>
        <p:spPr>
          <a:xfrm>
            <a:off x="474662" y="731838"/>
            <a:ext cx="8280057" cy="2081310"/>
          </a:xfrm>
        </p:spPr>
        <p:txBody>
          <a:bodyPr/>
          <a:lstStyle/>
          <a:p>
            <a:pPr marL="0" indent="0" algn="l"/>
            <a:r>
              <a:rPr lang="en-US" sz="1600" dirty="0">
                <a:solidFill>
                  <a:srgbClr val="000000"/>
                </a:solidFill>
              </a:rPr>
              <a:t>Syslog uses UDP port 514 to send event notification messages across IP networks to event message collectors, as shown in the figure.</a:t>
            </a:r>
          </a:p>
          <a:p>
            <a:pPr marL="0" indent="0" algn="l"/>
            <a:endParaRPr lang="en-US" sz="1600" dirty="0">
              <a:solidFill>
                <a:srgbClr val="000000"/>
              </a:solidFill>
            </a:endParaRPr>
          </a:p>
          <a:p>
            <a:pPr marL="0" indent="0" algn="l"/>
            <a:r>
              <a:rPr lang="en-US" sz="1600" dirty="0">
                <a:solidFill>
                  <a:srgbClr val="000000"/>
                </a:solidFill>
              </a:rPr>
              <a:t>The syslog logging service provides three primary functions, as follows:</a:t>
            </a:r>
          </a:p>
          <a:p>
            <a:pPr marL="415985" lvl="1" indent="-342900">
              <a:buFont typeface="Arial" panose="020B0604020202020204" pitchFamily="34" charset="0"/>
              <a:buChar char="•"/>
            </a:pPr>
            <a:r>
              <a:rPr lang="en-US" sz="1600" dirty="0">
                <a:solidFill>
                  <a:srgbClr val="000000"/>
                </a:solidFill>
              </a:rPr>
              <a:t>The ability to gather logging information for monitoring and troubleshooting</a:t>
            </a:r>
          </a:p>
          <a:p>
            <a:pPr marL="415985" lvl="1" indent="-342900">
              <a:buFont typeface="Arial" panose="020B0604020202020204" pitchFamily="34" charset="0"/>
              <a:buChar char="•"/>
            </a:pPr>
            <a:r>
              <a:rPr lang="en-US" sz="1600" dirty="0">
                <a:solidFill>
                  <a:srgbClr val="000000"/>
                </a:solidFill>
              </a:rPr>
              <a:t>The ability to select the type of logging information that is captured</a:t>
            </a:r>
          </a:p>
          <a:p>
            <a:pPr marL="415985" lvl="1" indent="-342900">
              <a:buFont typeface="Arial" panose="020B0604020202020204" pitchFamily="34" charset="0"/>
              <a:buChar char="•"/>
            </a:pPr>
            <a:r>
              <a:rPr lang="en-US" sz="1600" dirty="0">
                <a:solidFill>
                  <a:srgbClr val="000000"/>
                </a:solidFill>
              </a:rPr>
              <a:t>The ability to specify the destinations of captured syslog messages</a:t>
            </a:r>
          </a:p>
          <a:p>
            <a:pPr marL="0" indent="0" algn="l"/>
            <a:br>
              <a:rPr lang="en-US" sz="1600" dirty="0">
                <a:solidFill>
                  <a:srgbClr val="000000"/>
                </a:solidFill>
              </a:rPr>
            </a:br>
            <a:endParaRPr lang="en-US" sz="1600" dirty="0">
              <a:solidFill>
                <a:srgbClr val="000000"/>
              </a:solidFill>
            </a:endParaRPr>
          </a:p>
        </p:txBody>
      </p:sp>
      <p:pic>
        <p:nvPicPr>
          <p:cNvPr id="8" name="Picture 7">
            <a:extLst>
              <a:ext uri="{FF2B5EF4-FFF2-40B4-BE49-F238E27FC236}">
                <a16:creationId xmlns:a16="http://schemas.microsoft.com/office/drawing/2014/main" id="{D0A3D867-D0BE-C94A-9BD3-CA0A14119D54}"/>
              </a:ext>
            </a:extLst>
          </p:cNvPr>
          <p:cNvPicPr>
            <a:picLocks noChangeAspect="1"/>
          </p:cNvPicPr>
          <p:nvPr/>
        </p:nvPicPr>
        <p:blipFill>
          <a:blip r:embed="rId3"/>
          <a:stretch>
            <a:fillRect/>
          </a:stretch>
        </p:blipFill>
        <p:spPr>
          <a:xfrm>
            <a:off x="2042614" y="2943225"/>
            <a:ext cx="3593510" cy="2081309"/>
          </a:xfrm>
          <a:prstGeom prst="rect">
            <a:avLst/>
          </a:prstGeom>
        </p:spPr>
      </p:pic>
    </p:spTree>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Syslog Operation</a:t>
            </a:r>
            <a:endParaRPr lang="en-US" dirty="0"/>
          </a:p>
        </p:txBody>
      </p:sp>
      <p:sp>
        <p:nvSpPr>
          <p:cNvPr id="4" name="Content Placeholder 3">
            <a:extLst>
              <a:ext uri="{FF2B5EF4-FFF2-40B4-BE49-F238E27FC236}">
                <a16:creationId xmlns:a16="http://schemas.microsoft.com/office/drawing/2014/main" id="{9EA75D6E-E75A-3A49-AF36-6D257969E7AB}"/>
              </a:ext>
            </a:extLst>
          </p:cNvPr>
          <p:cNvSpPr>
            <a:spLocks noGrp="1"/>
          </p:cNvSpPr>
          <p:nvPr>
            <p:ph idx="1"/>
          </p:nvPr>
        </p:nvSpPr>
        <p:spPr>
          <a:xfrm>
            <a:off x="409232" y="731837"/>
            <a:ext cx="8345488" cy="3963988"/>
          </a:xfrm>
        </p:spPr>
        <p:txBody>
          <a:bodyPr/>
          <a:lstStyle/>
          <a:p>
            <a:pPr marL="0" indent="0" algn="l"/>
            <a:r>
              <a:rPr lang="en-US" sz="1600" dirty="0">
                <a:solidFill>
                  <a:srgbClr val="000000"/>
                </a:solidFill>
              </a:rPr>
              <a:t>The syslog protocol starts by sending system messages and </a:t>
            </a:r>
            <a:r>
              <a:rPr lang="en-US" sz="1600" b="1" dirty="0">
                <a:solidFill>
                  <a:srgbClr val="000000"/>
                </a:solidFill>
              </a:rPr>
              <a:t>debug</a:t>
            </a:r>
            <a:r>
              <a:rPr lang="en-US" sz="1600" dirty="0">
                <a:solidFill>
                  <a:srgbClr val="000000"/>
                </a:solidFill>
              </a:rPr>
              <a:t> output to a local logging process. Syslog configuration may send these messages across the network to an external syslog server, where they can be retrieved without needing to access the actual device. </a:t>
            </a:r>
          </a:p>
          <a:p>
            <a:pPr marL="0" indent="0" algn="l"/>
            <a:r>
              <a:rPr lang="en-US" sz="1600" dirty="0">
                <a:solidFill>
                  <a:srgbClr val="000000"/>
                </a:solidFill>
              </a:rPr>
              <a:t>Alternatively, syslog messages may be sent to an internal buffer. Messages sent to the internal buffer are only viewable through the CLI of the device.</a:t>
            </a:r>
          </a:p>
          <a:p>
            <a:pPr marL="0" indent="0" algn="l"/>
            <a:r>
              <a:rPr lang="en-US" sz="1600" dirty="0">
                <a:solidFill>
                  <a:srgbClr val="000000"/>
                </a:solidFill>
              </a:rPr>
              <a:t>The network administrator may specify that only certain types of system messages be sent to various destinations. Popular destinations for syslog messages include the following:</a:t>
            </a:r>
          </a:p>
          <a:p>
            <a:pPr marL="415985" lvl="1" indent="-342900">
              <a:buFont typeface="Arial" panose="020B0604020202020204" pitchFamily="34" charset="0"/>
              <a:buChar char="•"/>
            </a:pPr>
            <a:r>
              <a:rPr lang="en-US" sz="1600" dirty="0">
                <a:solidFill>
                  <a:srgbClr val="000000"/>
                </a:solidFill>
              </a:rPr>
              <a:t>Logging buffer (RAM inside a router or switch)</a:t>
            </a:r>
          </a:p>
          <a:p>
            <a:pPr marL="415985" lvl="1" indent="-342900">
              <a:buFont typeface="Arial" panose="020B0604020202020204" pitchFamily="34" charset="0"/>
              <a:buChar char="•"/>
            </a:pPr>
            <a:r>
              <a:rPr lang="en-US" sz="1600" dirty="0">
                <a:solidFill>
                  <a:srgbClr val="000000"/>
                </a:solidFill>
              </a:rPr>
              <a:t>Console line</a:t>
            </a:r>
          </a:p>
          <a:p>
            <a:pPr marL="415985" lvl="1" indent="-342900">
              <a:buFont typeface="Arial" panose="020B0604020202020204" pitchFamily="34" charset="0"/>
              <a:buChar char="•"/>
            </a:pPr>
            <a:r>
              <a:rPr lang="en-US" sz="1600" dirty="0">
                <a:solidFill>
                  <a:srgbClr val="000000"/>
                </a:solidFill>
              </a:rPr>
              <a:t>Terminal line</a:t>
            </a:r>
          </a:p>
          <a:p>
            <a:pPr marL="415985" lvl="1" indent="-342900">
              <a:buFont typeface="Arial" panose="020B0604020202020204" pitchFamily="34" charset="0"/>
              <a:buChar char="•"/>
            </a:pPr>
            <a:r>
              <a:rPr lang="en-US" sz="1600" dirty="0">
                <a:solidFill>
                  <a:srgbClr val="000000"/>
                </a:solidFill>
              </a:rPr>
              <a:t>Syslog server</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796974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05438309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Syslog Message Format</a:t>
            </a:r>
            <a:endParaRPr lang="en-US" dirty="0"/>
          </a:p>
        </p:txBody>
      </p:sp>
      <p:sp>
        <p:nvSpPr>
          <p:cNvPr id="7" name="Rectangle 2">
            <a:extLst>
              <a:ext uri="{FF2B5EF4-FFF2-40B4-BE49-F238E27FC236}">
                <a16:creationId xmlns:a16="http://schemas.microsoft.com/office/drawing/2014/main" id="{6035EF18-5899-B945-9155-FEE03E033FC1}"/>
              </a:ext>
            </a:extLst>
          </p:cNvPr>
          <p:cNvSpPr>
            <a:spLocks noGrp="1" noChangeArrowheads="1"/>
          </p:cNvSpPr>
          <p:nvPr>
            <p:ph idx="1"/>
          </p:nvPr>
        </p:nvSpPr>
        <p:spPr bwMode="auto">
          <a:xfrm>
            <a:off x="177208" y="946981"/>
            <a:ext cx="3342167" cy="38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Cisco devices produce syslog messages as a result of network events. Every syslog message contains a severity level and a facility.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The smaller numerical levels are the more critical syslog alarms. The severity level of the messages can be set to control where each type of message is displayed (i.e. on the console or the other destinations). The complete list of syslog levels is shown in the table.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766BD8CE-BBDD-6541-B15B-6B8FBF2240FC}"/>
              </a:ext>
            </a:extLst>
          </p:cNvPr>
          <p:cNvGraphicFramePr>
            <a:graphicFrameLocks noGrp="1"/>
          </p:cNvGraphicFramePr>
          <p:nvPr>
            <p:extLst>
              <p:ext uri="{D42A27DB-BD31-4B8C-83A1-F6EECF244321}">
                <p14:modId xmlns:p14="http://schemas.microsoft.com/office/powerpoint/2010/main" val="1287619288"/>
              </p:ext>
            </p:extLst>
          </p:nvPr>
        </p:nvGraphicFramePr>
        <p:xfrm>
          <a:off x="3753038" y="1344497"/>
          <a:ext cx="5213754" cy="3021396"/>
        </p:xfrm>
        <a:graphic>
          <a:graphicData uri="http://schemas.openxmlformats.org/drawingml/2006/table">
            <a:tbl>
              <a:tblPr firstRow="1" bandRow="1">
                <a:tableStyleId>{5C22544A-7EE6-4342-B048-85BDC9FD1C3A}</a:tableStyleId>
              </a:tblPr>
              <a:tblGrid>
                <a:gridCol w="1412231">
                  <a:extLst>
                    <a:ext uri="{9D8B030D-6E8A-4147-A177-3AD203B41FA5}">
                      <a16:colId xmlns:a16="http://schemas.microsoft.com/office/drawing/2014/main" val="15616042"/>
                    </a:ext>
                  </a:extLst>
                </a:gridCol>
                <a:gridCol w="1382232">
                  <a:extLst>
                    <a:ext uri="{9D8B030D-6E8A-4147-A177-3AD203B41FA5}">
                      <a16:colId xmlns:a16="http://schemas.microsoft.com/office/drawing/2014/main" val="3225001619"/>
                    </a:ext>
                  </a:extLst>
                </a:gridCol>
                <a:gridCol w="2419291">
                  <a:extLst>
                    <a:ext uri="{9D8B030D-6E8A-4147-A177-3AD203B41FA5}">
                      <a16:colId xmlns:a16="http://schemas.microsoft.com/office/drawing/2014/main" val="2230519157"/>
                    </a:ext>
                  </a:extLst>
                </a:gridCol>
              </a:tblGrid>
              <a:tr h="339156">
                <a:tc>
                  <a:txBody>
                    <a:bodyPr/>
                    <a:lstStyle/>
                    <a:p>
                      <a:pPr algn="l" fontAlgn="ctr"/>
                      <a:r>
                        <a:rPr lang="en-US" sz="1400" b="1">
                          <a:effectLst/>
                        </a:rPr>
                        <a:t>Severity Name</a:t>
                      </a:r>
                      <a:endParaRPr lang="en-US" sz="1400">
                        <a:effectLst/>
                      </a:endParaRPr>
                    </a:p>
                  </a:txBody>
                  <a:tcPr marL="47625" marR="47625" marT="47625" marB="47625" anchor="ctr"/>
                </a:tc>
                <a:tc>
                  <a:txBody>
                    <a:bodyPr/>
                    <a:lstStyle/>
                    <a:p>
                      <a:pPr algn="l" fontAlgn="ctr"/>
                      <a:r>
                        <a:rPr lang="en-US" sz="1400" b="1" dirty="0">
                          <a:effectLst/>
                        </a:rPr>
                        <a:t>Severity Level</a:t>
                      </a:r>
                      <a:endParaRPr lang="en-US" sz="1400" dirty="0">
                        <a:effectLst/>
                      </a:endParaRPr>
                    </a:p>
                  </a:txBody>
                  <a:tcPr marL="47625" marR="47625" marT="47625" marB="47625" anchor="ctr"/>
                </a:tc>
                <a:tc>
                  <a:txBody>
                    <a:bodyPr/>
                    <a:lstStyle/>
                    <a:p>
                      <a:pPr algn="l" fontAlgn="ctr"/>
                      <a:r>
                        <a:rPr lang="en-US" sz="1400" b="1" dirty="0">
                          <a:effectLst/>
                        </a:rPr>
                        <a:t>Explanation</a:t>
                      </a:r>
                      <a:endParaRPr lang="en-US" sz="1400" dirty="0">
                        <a:effectLst/>
                      </a:endParaRPr>
                    </a:p>
                  </a:txBody>
                  <a:tcPr marL="47625" marR="47625" marT="47625" marB="47625" anchor="ctr"/>
                </a:tc>
                <a:extLst>
                  <a:ext uri="{0D108BD9-81ED-4DB2-BD59-A6C34878D82A}">
                    <a16:rowId xmlns:a16="http://schemas.microsoft.com/office/drawing/2014/main" val="1100616577"/>
                  </a:ext>
                </a:extLst>
              </a:tr>
              <a:tr h="279769">
                <a:tc>
                  <a:txBody>
                    <a:bodyPr/>
                    <a:lstStyle/>
                    <a:p>
                      <a:pPr fontAlgn="ctr"/>
                      <a:r>
                        <a:rPr lang="en-US" sz="1400" b="0">
                          <a:effectLst/>
                        </a:rPr>
                        <a:t>Emergency</a:t>
                      </a:r>
                    </a:p>
                  </a:txBody>
                  <a:tcPr marL="47625" marR="47625" marT="47625" marB="47625" anchor="ctr"/>
                </a:tc>
                <a:tc>
                  <a:txBody>
                    <a:bodyPr/>
                    <a:lstStyle/>
                    <a:p>
                      <a:pPr fontAlgn="ctr"/>
                      <a:r>
                        <a:rPr lang="en-US" sz="1400" b="0">
                          <a:effectLst/>
                        </a:rPr>
                        <a:t>Level 0</a:t>
                      </a:r>
                    </a:p>
                  </a:txBody>
                  <a:tcPr marL="47625" marR="47625" marT="47625" marB="47625" anchor="ctr"/>
                </a:tc>
                <a:tc>
                  <a:txBody>
                    <a:bodyPr/>
                    <a:lstStyle/>
                    <a:p>
                      <a:pPr fontAlgn="ctr"/>
                      <a:r>
                        <a:rPr lang="en-US" sz="1400" b="0">
                          <a:effectLst/>
                        </a:rPr>
                        <a:t>System Unusable</a:t>
                      </a:r>
                    </a:p>
                  </a:txBody>
                  <a:tcPr marL="47625" marR="47625" marT="47625" marB="47625" anchor="ctr"/>
                </a:tc>
                <a:extLst>
                  <a:ext uri="{0D108BD9-81ED-4DB2-BD59-A6C34878D82A}">
                    <a16:rowId xmlns:a16="http://schemas.microsoft.com/office/drawing/2014/main" val="46649933"/>
                  </a:ext>
                </a:extLst>
              </a:tr>
              <a:tr h="279769">
                <a:tc>
                  <a:txBody>
                    <a:bodyPr/>
                    <a:lstStyle/>
                    <a:p>
                      <a:pPr fontAlgn="ctr"/>
                      <a:r>
                        <a:rPr lang="en-US" sz="1400" b="0">
                          <a:effectLst/>
                        </a:rPr>
                        <a:t>Alert</a:t>
                      </a:r>
                    </a:p>
                  </a:txBody>
                  <a:tcPr marL="47625" marR="47625" marT="47625" marB="47625" anchor="ctr"/>
                </a:tc>
                <a:tc>
                  <a:txBody>
                    <a:bodyPr/>
                    <a:lstStyle/>
                    <a:p>
                      <a:pPr fontAlgn="ctr"/>
                      <a:r>
                        <a:rPr lang="en-US" sz="1400" b="0" dirty="0">
                          <a:effectLst/>
                        </a:rPr>
                        <a:t>Level 1</a:t>
                      </a:r>
                    </a:p>
                  </a:txBody>
                  <a:tcPr marL="47625" marR="47625" marT="47625" marB="47625" anchor="ctr"/>
                </a:tc>
                <a:tc>
                  <a:txBody>
                    <a:bodyPr/>
                    <a:lstStyle/>
                    <a:p>
                      <a:pPr fontAlgn="ctr"/>
                      <a:r>
                        <a:rPr lang="en-US" sz="1400" b="0">
                          <a:effectLst/>
                        </a:rPr>
                        <a:t>Immediate Action Needed</a:t>
                      </a:r>
                    </a:p>
                  </a:txBody>
                  <a:tcPr marL="47625" marR="47625" marT="47625" marB="47625" anchor="ctr"/>
                </a:tc>
                <a:extLst>
                  <a:ext uri="{0D108BD9-81ED-4DB2-BD59-A6C34878D82A}">
                    <a16:rowId xmlns:a16="http://schemas.microsoft.com/office/drawing/2014/main" val="2708665093"/>
                  </a:ext>
                </a:extLst>
              </a:tr>
              <a:tr h="279769">
                <a:tc>
                  <a:txBody>
                    <a:bodyPr/>
                    <a:lstStyle/>
                    <a:p>
                      <a:pPr fontAlgn="ctr"/>
                      <a:r>
                        <a:rPr lang="en-US" sz="1400" b="0">
                          <a:effectLst/>
                        </a:rPr>
                        <a:t>Critical</a:t>
                      </a:r>
                    </a:p>
                  </a:txBody>
                  <a:tcPr marL="47625" marR="47625" marT="47625" marB="47625" anchor="ctr"/>
                </a:tc>
                <a:tc>
                  <a:txBody>
                    <a:bodyPr/>
                    <a:lstStyle/>
                    <a:p>
                      <a:pPr fontAlgn="ctr"/>
                      <a:r>
                        <a:rPr lang="en-US" sz="1400" b="0">
                          <a:effectLst/>
                        </a:rPr>
                        <a:t>Level 2</a:t>
                      </a:r>
                    </a:p>
                  </a:txBody>
                  <a:tcPr marL="47625" marR="47625" marT="47625" marB="47625" anchor="ctr"/>
                </a:tc>
                <a:tc>
                  <a:txBody>
                    <a:bodyPr/>
                    <a:lstStyle/>
                    <a:p>
                      <a:pPr fontAlgn="ctr"/>
                      <a:r>
                        <a:rPr lang="en-US" sz="1400" b="0">
                          <a:effectLst/>
                        </a:rPr>
                        <a:t>Critical Condition</a:t>
                      </a:r>
                    </a:p>
                  </a:txBody>
                  <a:tcPr marL="47625" marR="47625" marT="47625" marB="47625" anchor="ctr"/>
                </a:tc>
                <a:extLst>
                  <a:ext uri="{0D108BD9-81ED-4DB2-BD59-A6C34878D82A}">
                    <a16:rowId xmlns:a16="http://schemas.microsoft.com/office/drawing/2014/main" val="3477709704"/>
                  </a:ext>
                </a:extLst>
              </a:tr>
              <a:tr h="279769">
                <a:tc>
                  <a:txBody>
                    <a:bodyPr/>
                    <a:lstStyle/>
                    <a:p>
                      <a:pPr fontAlgn="ctr"/>
                      <a:r>
                        <a:rPr lang="en-US" sz="1400" b="0">
                          <a:effectLst/>
                        </a:rPr>
                        <a:t>Error</a:t>
                      </a:r>
                    </a:p>
                  </a:txBody>
                  <a:tcPr marL="47625" marR="47625" marT="47625" marB="47625" anchor="ctr"/>
                </a:tc>
                <a:tc>
                  <a:txBody>
                    <a:bodyPr/>
                    <a:lstStyle/>
                    <a:p>
                      <a:pPr fontAlgn="ctr"/>
                      <a:r>
                        <a:rPr lang="en-US" sz="1400" b="0">
                          <a:effectLst/>
                        </a:rPr>
                        <a:t>Level 3</a:t>
                      </a:r>
                    </a:p>
                  </a:txBody>
                  <a:tcPr marL="47625" marR="47625" marT="47625" marB="47625" anchor="ctr"/>
                </a:tc>
                <a:tc>
                  <a:txBody>
                    <a:bodyPr/>
                    <a:lstStyle/>
                    <a:p>
                      <a:pPr fontAlgn="ctr"/>
                      <a:r>
                        <a:rPr lang="en-US" sz="1400" b="0">
                          <a:effectLst/>
                        </a:rPr>
                        <a:t>Error Condition</a:t>
                      </a:r>
                    </a:p>
                  </a:txBody>
                  <a:tcPr marL="47625" marR="47625" marT="47625" marB="47625" anchor="ctr"/>
                </a:tc>
                <a:extLst>
                  <a:ext uri="{0D108BD9-81ED-4DB2-BD59-A6C34878D82A}">
                    <a16:rowId xmlns:a16="http://schemas.microsoft.com/office/drawing/2014/main" val="2458992849"/>
                  </a:ext>
                </a:extLst>
              </a:tr>
              <a:tr h="279769">
                <a:tc>
                  <a:txBody>
                    <a:bodyPr/>
                    <a:lstStyle/>
                    <a:p>
                      <a:pPr fontAlgn="ctr"/>
                      <a:r>
                        <a:rPr lang="en-US" sz="1400" b="0">
                          <a:effectLst/>
                        </a:rPr>
                        <a:t>Warning</a:t>
                      </a:r>
                    </a:p>
                  </a:txBody>
                  <a:tcPr marL="47625" marR="47625" marT="47625" marB="47625" anchor="ctr"/>
                </a:tc>
                <a:tc>
                  <a:txBody>
                    <a:bodyPr/>
                    <a:lstStyle/>
                    <a:p>
                      <a:pPr fontAlgn="ctr"/>
                      <a:r>
                        <a:rPr lang="en-US" sz="1400" b="0">
                          <a:effectLst/>
                        </a:rPr>
                        <a:t>Level 4</a:t>
                      </a:r>
                    </a:p>
                  </a:txBody>
                  <a:tcPr marL="47625" marR="47625" marT="47625" marB="47625" anchor="ctr"/>
                </a:tc>
                <a:tc>
                  <a:txBody>
                    <a:bodyPr/>
                    <a:lstStyle/>
                    <a:p>
                      <a:pPr fontAlgn="ctr"/>
                      <a:r>
                        <a:rPr lang="en-US" sz="1400" b="0">
                          <a:effectLst/>
                        </a:rPr>
                        <a:t>Warning Condition</a:t>
                      </a:r>
                    </a:p>
                  </a:txBody>
                  <a:tcPr marL="47625" marR="47625" marT="47625" marB="47625" anchor="ctr"/>
                </a:tc>
                <a:extLst>
                  <a:ext uri="{0D108BD9-81ED-4DB2-BD59-A6C34878D82A}">
                    <a16:rowId xmlns:a16="http://schemas.microsoft.com/office/drawing/2014/main" val="2928688954"/>
                  </a:ext>
                </a:extLst>
              </a:tr>
              <a:tr h="347795">
                <a:tc>
                  <a:txBody>
                    <a:bodyPr/>
                    <a:lstStyle/>
                    <a:p>
                      <a:pPr fontAlgn="ctr"/>
                      <a:r>
                        <a:rPr lang="en-US" sz="1400" b="0">
                          <a:effectLst/>
                        </a:rPr>
                        <a:t>Notification</a:t>
                      </a:r>
                    </a:p>
                  </a:txBody>
                  <a:tcPr marL="47625" marR="47625" marT="47625" marB="47625" anchor="ctr"/>
                </a:tc>
                <a:tc>
                  <a:txBody>
                    <a:bodyPr/>
                    <a:lstStyle/>
                    <a:p>
                      <a:pPr fontAlgn="ctr"/>
                      <a:r>
                        <a:rPr lang="en-US" sz="1400" b="0">
                          <a:effectLst/>
                        </a:rPr>
                        <a:t>Level 5</a:t>
                      </a:r>
                    </a:p>
                  </a:txBody>
                  <a:tcPr marL="47625" marR="47625" marT="47625" marB="47625" anchor="ctr"/>
                </a:tc>
                <a:tc>
                  <a:txBody>
                    <a:bodyPr/>
                    <a:lstStyle/>
                    <a:p>
                      <a:pPr fontAlgn="ctr"/>
                      <a:r>
                        <a:rPr lang="en-US" sz="1400" b="0">
                          <a:effectLst/>
                        </a:rPr>
                        <a:t>Normal, but Significant Condition</a:t>
                      </a:r>
                    </a:p>
                  </a:txBody>
                  <a:tcPr marL="47625" marR="47625" marT="47625" marB="47625" anchor="ctr"/>
                </a:tc>
                <a:extLst>
                  <a:ext uri="{0D108BD9-81ED-4DB2-BD59-A6C34878D82A}">
                    <a16:rowId xmlns:a16="http://schemas.microsoft.com/office/drawing/2014/main" val="3432372912"/>
                  </a:ext>
                </a:extLst>
              </a:tr>
              <a:tr h="279769">
                <a:tc>
                  <a:txBody>
                    <a:bodyPr/>
                    <a:lstStyle/>
                    <a:p>
                      <a:pPr fontAlgn="ctr"/>
                      <a:r>
                        <a:rPr lang="en-US" sz="1400" b="0">
                          <a:effectLst/>
                        </a:rPr>
                        <a:t>Informational</a:t>
                      </a:r>
                    </a:p>
                  </a:txBody>
                  <a:tcPr marL="47625" marR="47625" marT="47625" marB="47625" anchor="ctr"/>
                </a:tc>
                <a:tc>
                  <a:txBody>
                    <a:bodyPr/>
                    <a:lstStyle/>
                    <a:p>
                      <a:pPr fontAlgn="ctr"/>
                      <a:r>
                        <a:rPr lang="en-US" sz="1400" b="0">
                          <a:effectLst/>
                        </a:rPr>
                        <a:t>Level 6</a:t>
                      </a:r>
                    </a:p>
                  </a:txBody>
                  <a:tcPr marL="47625" marR="47625" marT="47625" marB="47625" anchor="ctr"/>
                </a:tc>
                <a:tc>
                  <a:txBody>
                    <a:bodyPr/>
                    <a:lstStyle/>
                    <a:p>
                      <a:pPr fontAlgn="ctr"/>
                      <a:r>
                        <a:rPr lang="en-US" sz="1400" b="0">
                          <a:effectLst/>
                        </a:rPr>
                        <a:t>Informational Message</a:t>
                      </a:r>
                    </a:p>
                  </a:txBody>
                  <a:tcPr marL="47625" marR="47625" marT="47625" marB="47625" anchor="ctr"/>
                </a:tc>
                <a:extLst>
                  <a:ext uri="{0D108BD9-81ED-4DB2-BD59-A6C34878D82A}">
                    <a16:rowId xmlns:a16="http://schemas.microsoft.com/office/drawing/2014/main" val="248113143"/>
                  </a:ext>
                </a:extLst>
              </a:tr>
              <a:tr h="279769">
                <a:tc>
                  <a:txBody>
                    <a:bodyPr/>
                    <a:lstStyle/>
                    <a:p>
                      <a:pPr fontAlgn="ctr"/>
                      <a:r>
                        <a:rPr lang="en-US" sz="1400" b="0">
                          <a:effectLst/>
                        </a:rPr>
                        <a:t>Debugging</a:t>
                      </a:r>
                    </a:p>
                  </a:txBody>
                  <a:tcPr marL="47625" marR="47625" marT="47625" marB="47625" anchor="ctr"/>
                </a:tc>
                <a:tc>
                  <a:txBody>
                    <a:bodyPr/>
                    <a:lstStyle/>
                    <a:p>
                      <a:pPr fontAlgn="ctr"/>
                      <a:r>
                        <a:rPr lang="en-US" sz="1400" b="0">
                          <a:effectLst/>
                        </a:rPr>
                        <a:t>Level 7</a:t>
                      </a:r>
                    </a:p>
                  </a:txBody>
                  <a:tcPr marL="47625" marR="47625" marT="47625" marB="47625" anchor="ctr"/>
                </a:tc>
                <a:tc>
                  <a:txBody>
                    <a:bodyPr/>
                    <a:lstStyle/>
                    <a:p>
                      <a:pPr fontAlgn="ctr"/>
                      <a:r>
                        <a:rPr lang="en-US" sz="1400" b="0" dirty="0">
                          <a:effectLst/>
                        </a:rPr>
                        <a:t>Debugging Message</a:t>
                      </a:r>
                    </a:p>
                  </a:txBody>
                  <a:tcPr marL="47625" marR="47625" marT="47625" marB="47625" anchor="ctr"/>
                </a:tc>
                <a:extLst>
                  <a:ext uri="{0D108BD9-81ED-4DB2-BD59-A6C34878D82A}">
                    <a16:rowId xmlns:a16="http://schemas.microsoft.com/office/drawing/2014/main" val="1668847051"/>
                  </a:ext>
                </a:extLst>
              </a:tr>
            </a:tbl>
          </a:graphicData>
        </a:graphic>
      </p:graphicFrame>
    </p:spTree>
    <p:extLst>
      <p:ext uri="{BB962C8B-B14F-4D97-AF65-F5344CB8AC3E}">
        <p14:creationId xmlns:p14="http://schemas.microsoft.com/office/powerpoint/2010/main" val="77155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Syslog Facilities</a:t>
            </a:r>
            <a:endParaRPr lang="en-US" dirty="0"/>
          </a:p>
        </p:txBody>
      </p:sp>
      <p:sp>
        <p:nvSpPr>
          <p:cNvPr id="2" name="Content Placeholder 1">
            <a:extLst>
              <a:ext uri="{FF2B5EF4-FFF2-40B4-BE49-F238E27FC236}">
                <a16:creationId xmlns:a16="http://schemas.microsoft.com/office/drawing/2014/main" id="{2F0CC20D-A867-4147-A98F-F18CB560168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addition to specifying the severity, syslog messages also contain information on the facility. Syslog facilities are service identifiers that identify and categorize system state data for error and event message reporting. The logging facility options that are available are specific to the networking device.</a:t>
            </a:r>
          </a:p>
          <a:p>
            <a:pPr marL="0" indent="0" algn="l"/>
            <a:endParaRPr lang="en-US" sz="1600" dirty="0">
              <a:solidFill>
                <a:srgbClr val="000000"/>
              </a:solidFill>
            </a:endParaRPr>
          </a:p>
          <a:p>
            <a:pPr marL="0" indent="0" algn="l"/>
            <a:r>
              <a:rPr lang="en-US" sz="1600" dirty="0">
                <a:solidFill>
                  <a:srgbClr val="000000"/>
                </a:solidFill>
              </a:rPr>
              <a:t>Some common syslog message facilities reported on Cisco IOS routers include:</a:t>
            </a:r>
          </a:p>
          <a:p>
            <a:pPr marL="415985" lvl="1" indent="-342900">
              <a:buFont typeface="Arial" panose="020B0604020202020204" pitchFamily="34" charset="0"/>
              <a:buChar char="•"/>
            </a:pPr>
            <a:r>
              <a:rPr lang="en-US" sz="1600" dirty="0">
                <a:solidFill>
                  <a:srgbClr val="000000"/>
                </a:solidFill>
              </a:rPr>
              <a:t>IP</a:t>
            </a:r>
          </a:p>
          <a:p>
            <a:pPr marL="415985" lvl="1" indent="-342900">
              <a:buFont typeface="Arial" panose="020B0604020202020204" pitchFamily="34" charset="0"/>
              <a:buChar char="•"/>
            </a:pPr>
            <a:r>
              <a:rPr lang="en-US" sz="1600" dirty="0">
                <a:solidFill>
                  <a:srgbClr val="000000"/>
                </a:solidFill>
              </a:rPr>
              <a:t>OSPF protocol</a:t>
            </a:r>
          </a:p>
          <a:p>
            <a:pPr marL="415985" lvl="1" indent="-342900">
              <a:buFont typeface="Arial" panose="020B0604020202020204" pitchFamily="34" charset="0"/>
              <a:buChar char="•"/>
            </a:pPr>
            <a:r>
              <a:rPr lang="en-US" sz="1600" dirty="0">
                <a:solidFill>
                  <a:srgbClr val="000000"/>
                </a:solidFill>
              </a:rPr>
              <a:t>SYS operating system</a:t>
            </a:r>
          </a:p>
          <a:p>
            <a:pPr marL="415985" lvl="1" indent="-342900">
              <a:buFont typeface="Arial" panose="020B0604020202020204" pitchFamily="34" charset="0"/>
              <a:buChar char="•"/>
            </a:pPr>
            <a:r>
              <a:rPr lang="en-US" sz="1600" dirty="0">
                <a:solidFill>
                  <a:srgbClr val="000000"/>
                </a:solidFill>
              </a:rPr>
              <a:t>IP security (IPsec)</a:t>
            </a:r>
          </a:p>
          <a:p>
            <a:pPr marL="415985" lvl="1" indent="-342900">
              <a:buFont typeface="Arial" panose="020B0604020202020204" pitchFamily="34" charset="0"/>
              <a:buChar char="•"/>
            </a:pPr>
            <a:r>
              <a:rPr lang="en-US" sz="1600" dirty="0">
                <a:solidFill>
                  <a:srgbClr val="000000"/>
                </a:solidFill>
              </a:rPr>
              <a:t>Interface IP (IF)</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9260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Syslog Facilities (Cont.)</a:t>
            </a:r>
            <a:endParaRPr lang="en-US" dirty="0"/>
          </a:p>
        </p:txBody>
      </p:sp>
      <p:sp>
        <p:nvSpPr>
          <p:cNvPr id="5" name="Content Placeholder 4">
            <a:extLst>
              <a:ext uri="{FF2B5EF4-FFF2-40B4-BE49-F238E27FC236}">
                <a16:creationId xmlns:a16="http://schemas.microsoft.com/office/drawing/2014/main" id="{654AD627-46F6-374D-A9FD-131CEDA2C9F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By default, the format of syslog messages on the Cisco IOS Software is as follows:</a:t>
            </a:r>
          </a:p>
          <a:p>
            <a:pPr marL="0" indent="0" algn="l"/>
            <a:r>
              <a:rPr lang="en-US" sz="1600" dirty="0">
                <a:solidFill>
                  <a:srgbClr val="000000"/>
                </a:solidFill>
              </a:rPr>
              <a:t>			%facility-severity-MNEMONIC: description </a:t>
            </a:r>
          </a:p>
          <a:p>
            <a:pPr marL="0" indent="0" algn="l"/>
            <a:endParaRPr lang="en-US" sz="1600" dirty="0">
              <a:solidFill>
                <a:srgbClr val="000000"/>
              </a:solidFill>
            </a:endParaRPr>
          </a:p>
          <a:p>
            <a:pPr marL="0" indent="0" algn="l"/>
            <a:r>
              <a:rPr lang="en-US" sz="1600" dirty="0">
                <a:solidFill>
                  <a:srgbClr val="000000"/>
                </a:solidFill>
              </a:rPr>
              <a:t>For example, sample output on a Cisco switch for an EtherChannel link changing state to up is:</a:t>
            </a:r>
          </a:p>
          <a:p>
            <a:pPr marL="0" indent="0" algn="l"/>
            <a:r>
              <a:rPr lang="en-US" sz="1600" dirty="0">
                <a:solidFill>
                  <a:srgbClr val="000000"/>
                </a:solidFill>
                <a:latin typeface="Courier New" panose="02070309020205020404" pitchFamily="49" charset="0"/>
                <a:cs typeface="Courier New" panose="02070309020205020404" pitchFamily="49" charset="0"/>
              </a:rPr>
              <a:t>  %LINK-3-UPDOWN: Interface Port-channel1, changed state to up </a:t>
            </a:r>
          </a:p>
          <a:p>
            <a:pPr marL="0" indent="0" algn="l"/>
            <a:endParaRPr lang="en-US" sz="1600" dirty="0">
              <a:solidFill>
                <a:srgbClr val="000000"/>
              </a:solidFill>
            </a:endParaRPr>
          </a:p>
          <a:p>
            <a:pPr marL="0" indent="0" algn="l"/>
            <a:r>
              <a:rPr lang="en-US" sz="1600" dirty="0">
                <a:solidFill>
                  <a:srgbClr val="000000"/>
                </a:solidFill>
              </a:rPr>
              <a:t>Here the facility is LINK and the severity level is 3, with a MNEMONIC of UPDOWN.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20414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Configure Syslog Timestamp</a:t>
            </a:r>
            <a:endParaRPr lang="en-US" dirty="0"/>
          </a:p>
        </p:txBody>
      </p:sp>
      <p:sp>
        <p:nvSpPr>
          <p:cNvPr id="4" name="Content Placeholder 3">
            <a:extLst>
              <a:ext uri="{FF2B5EF4-FFF2-40B4-BE49-F238E27FC236}">
                <a16:creationId xmlns:a16="http://schemas.microsoft.com/office/drawing/2014/main" id="{D80695FE-9E05-9A43-9D25-91233028343D}"/>
              </a:ext>
            </a:extLst>
          </p:cNvPr>
          <p:cNvSpPr>
            <a:spLocks noGrp="1"/>
          </p:cNvSpPr>
          <p:nvPr>
            <p:ph idx="1"/>
          </p:nvPr>
        </p:nvSpPr>
        <p:spPr>
          <a:xfrm>
            <a:off x="474662" y="731838"/>
            <a:ext cx="8280057" cy="1043954"/>
          </a:xfrm>
        </p:spPr>
        <p:txBody>
          <a:bodyPr/>
          <a:lstStyle/>
          <a:p>
            <a:pPr marL="0" indent="0" algn="l"/>
            <a:r>
              <a:rPr lang="en-US" sz="1600" dirty="0">
                <a:solidFill>
                  <a:srgbClr val="000000"/>
                </a:solidFill>
              </a:rPr>
              <a:t>By default, log messages are not timestamped. Log messages should be timestamped so that when they are sent to another destination, such as a Syslog server, there is record of when the message was generated. Use the command </a:t>
            </a:r>
            <a:r>
              <a:rPr lang="en-US" sz="1600" b="1" dirty="0">
                <a:solidFill>
                  <a:srgbClr val="000000"/>
                </a:solidFill>
              </a:rPr>
              <a:t>service timestamps log datetime</a:t>
            </a:r>
            <a:r>
              <a:rPr lang="en-US" sz="1600" dirty="0">
                <a:solidFill>
                  <a:srgbClr val="000000"/>
                </a:solidFill>
              </a:rPr>
              <a:t> to force logged events to display the date and time. </a:t>
            </a:r>
          </a:p>
        </p:txBody>
      </p:sp>
      <p:sp>
        <p:nvSpPr>
          <p:cNvPr id="6" name="Rectangle 5">
            <a:extLst>
              <a:ext uri="{FF2B5EF4-FFF2-40B4-BE49-F238E27FC236}">
                <a16:creationId xmlns:a16="http://schemas.microsoft.com/office/drawing/2014/main" id="{DAD4556B-6EEB-E840-A1A5-0CD4BBC8BBE4}"/>
              </a:ext>
            </a:extLst>
          </p:cNvPr>
          <p:cNvSpPr/>
          <p:nvPr/>
        </p:nvSpPr>
        <p:spPr>
          <a:xfrm>
            <a:off x="249865" y="1880715"/>
            <a:ext cx="8644269" cy="2677656"/>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configure terminal</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interface g0/0/0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FFFFFF"/>
                </a:solidFill>
                <a:latin typeface="Courier New" panose="02070309020205020404" pitchFamily="49" charset="0"/>
              </a:rPr>
              <a:t>shutdown</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%LINK-5-CHANGED: Interface GigabitEthernet0/0/0, changed state to administratively down</a:t>
            </a:r>
          </a:p>
          <a:p>
            <a:r>
              <a:rPr lang="en-US" sz="1200" dirty="0">
                <a:solidFill>
                  <a:srgbClr val="DFDFDF"/>
                </a:solidFill>
                <a:latin typeface="Courier New" panose="02070309020205020404" pitchFamily="49" charset="0"/>
              </a:rPr>
              <a:t>%LINEPROTO-5-UPDOWN: Line protocol on Interface GigabitEthernet0/0/0, changed state to down R1(config-if)# </a:t>
            </a:r>
            <a:r>
              <a:rPr lang="en-US" sz="1200" b="1" dirty="0">
                <a:solidFill>
                  <a:srgbClr val="FFFFFF"/>
                </a:solidFill>
                <a:latin typeface="Courier New" panose="02070309020205020404" pitchFamily="49" charset="0"/>
              </a:rPr>
              <a:t>exit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service timestamps log datetime</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interface g0/0/0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FFFFFF"/>
                </a:solidFill>
                <a:latin typeface="Courier New" panose="02070309020205020404" pitchFamily="49" charset="0"/>
              </a:rPr>
              <a:t>no shutdown</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*Mar 1 11:52:42:</a:t>
            </a:r>
            <a:r>
              <a:rPr lang="en-US" sz="1200" dirty="0">
                <a:solidFill>
                  <a:srgbClr val="DFDFDF"/>
                </a:solidFill>
                <a:latin typeface="Courier New" panose="02070309020205020404" pitchFamily="49" charset="0"/>
              </a:rPr>
              <a:t> %LINK-3-UPDOWN: Interface GigabitEthernet0/0/0, changed state to down </a:t>
            </a:r>
          </a:p>
          <a:p>
            <a:r>
              <a:rPr lang="en-US" sz="1200" dirty="0">
                <a:solidFill>
                  <a:srgbClr val="FBAB18"/>
                </a:solidFill>
                <a:latin typeface="Courier New" panose="02070309020205020404" pitchFamily="49" charset="0"/>
              </a:rPr>
              <a:t>*Mar 1 11:52:45:</a:t>
            </a:r>
            <a:r>
              <a:rPr lang="en-US" sz="1200" dirty="0">
                <a:solidFill>
                  <a:srgbClr val="DFDFDF"/>
                </a:solidFill>
                <a:latin typeface="Courier New" panose="02070309020205020404" pitchFamily="49" charset="0"/>
              </a:rPr>
              <a:t> %LINK-3-UPDOWN: Interface GigabitEthernet0/0/0, changed state to up </a:t>
            </a:r>
          </a:p>
          <a:p>
            <a:r>
              <a:rPr lang="en-US" sz="1200" dirty="0">
                <a:solidFill>
                  <a:srgbClr val="FBAB18"/>
                </a:solidFill>
                <a:latin typeface="Courier New" panose="02070309020205020404" pitchFamily="49" charset="0"/>
              </a:rPr>
              <a:t>*Mar 1 11:52:46:</a:t>
            </a:r>
            <a:r>
              <a:rPr lang="en-US" sz="1200" dirty="0">
                <a:solidFill>
                  <a:srgbClr val="DFDFDF"/>
                </a:solidFill>
                <a:latin typeface="Courier New" panose="02070309020205020404" pitchFamily="49" charset="0"/>
              </a:rPr>
              <a:t> %LINEPROTO-5-UPDOWN: Line protocol on Interface GigabitEthernet0/0/0, changed state to up </a:t>
            </a:r>
          </a:p>
          <a:p>
            <a:r>
              <a:rPr lang="en-US" sz="1200" dirty="0">
                <a:solidFill>
                  <a:srgbClr val="DFDFDF"/>
                </a:solidFill>
                <a:latin typeface="Courier New" panose="02070309020205020404" pitchFamily="49" charset="0"/>
              </a:rPr>
              <a:t>R1(config-if)#</a:t>
            </a:r>
            <a:endParaRPr lang="en-US" sz="1200" dirty="0"/>
          </a:p>
        </p:txBody>
      </p:sp>
    </p:spTree>
    <p:extLst>
      <p:ext uri="{BB962C8B-B14F-4D97-AF65-F5344CB8AC3E}">
        <p14:creationId xmlns:p14="http://schemas.microsoft.com/office/powerpoint/2010/main" val="194450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10.6 Router and Switch File Maintenance</a:t>
            </a:r>
          </a:p>
        </p:txBody>
      </p:sp>
    </p:spTree>
    <p:custDataLst>
      <p:tags r:id="rId1"/>
    </p:custDataLst>
    <p:extLst>
      <p:ext uri="{BB962C8B-B14F-4D97-AF65-F5344CB8AC3E}">
        <p14:creationId xmlns:p14="http://schemas.microsoft.com/office/powerpoint/2010/main" val="2997313081"/>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Router File Systems</a:t>
            </a:r>
          </a:p>
        </p:txBody>
      </p:sp>
      <p:sp>
        <p:nvSpPr>
          <p:cNvPr id="5" name="Content Placeholder 4">
            <a:extLst>
              <a:ext uri="{FF2B5EF4-FFF2-40B4-BE49-F238E27FC236}">
                <a16:creationId xmlns:a16="http://schemas.microsoft.com/office/drawing/2014/main" id="{DE8A44EA-EC49-F14F-B0A4-280210EE1480}"/>
              </a:ext>
            </a:extLst>
          </p:cNvPr>
          <p:cNvSpPr>
            <a:spLocks noGrp="1"/>
          </p:cNvSpPr>
          <p:nvPr>
            <p:ph idx="1"/>
          </p:nvPr>
        </p:nvSpPr>
        <p:spPr>
          <a:xfrm>
            <a:off x="474663" y="816898"/>
            <a:ext cx="3310528" cy="3604836"/>
          </a:xfrm>
        </p:spPr>
        <p:txBody>
          <a:bodyPr/>
          <a:lstStyle/>
          <a:p>
            <a:pPr marL="0" indent="0" algn="l"/>
            <a:r>
              <a:rPr lang="en-US" sz="1600" dirty="0">
                <a:solidFill>
                  <a:srgbClr val="000000"/>
                </a:solidFill>
              </a:rPr>
              <a:t>The Cisco IOS File System (IFS) allows the administrator to navigate to different directories and list the files in a directory. The administrator can also create subdirectories in flash memory or on a disk. The directories available depend on the device.</a:t>
            </a:r>
          </a:p>
          <a:p>
            <a:pPr marL="0" indent="0" algn="l"/>
            <a:endParaRPr lang="en-US" sz="1600" dirty="0">
              <a:solidFill>
                <a:srgbClr val="000000"/>
              </a:solidFill>
            </a:endParaRPr>
          </a:p>
          <a:p>
            <a:pPr marL="0" indent="0" algn="l"/>
            <a:r>
              <a:rPr lang="en-US" sz="1600" dirty="0">
                <a:solidFill>
                  <a:srgbClr val="000000"/>
                </a:solidFill>
              </a:rPr>
              <a:t>The example displays the output of the </a:t>
            </a:r>
            <a:r>
              <a:rPr lang="en-US" sz="1600" b="1" dirty="0">
                <a:solidFill>
                  <a:srgbClr val="000000"/>
                </a:solidFill>
              </a:rPr>
              <a:t>show file systems</a:t>
            </a:r>
            <a:r>
              <a:rPr lang="en-US" sz="1600" dirty="0">
                <a:solidFill>
                  <a:srgbClr val="000000"/>
                </a:solidFill>
              </a:rPr>
              <a:t> command, which lists all of the available file systems on a Cisco 4221 router.</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5946AB3D-0D8D-AB4B-B07D-12E2324748A8}"/>
              </a:ext>
            </a:extLst>
          </p:cNvPr>
          <p:cNvSpPr/>
          <p:nvPr/>
        </p:nvSpPr>
        <p:spPr>
          <a:xfrm>
            <a:off x="3785191" y="3957270"/>
            <a:ext cx="4997302" cy="738664"/>
          </a:xfrm>
          <a:prstGeom prst="rect">
            <a:avLst/>
          </a:prstGeom>
        </p:spPr>
        <p:txBody>
          <a:bodyPr wrap="square">
            <a:spAutoFit/>
          </a:bodyPr>
          <a:lstStyle/>
          <a:p>
            <a:r>
              <a:rPr lang="en-US" sz="1400" dirty="0">
                <a:solidFill>
                  <a:srgbClr val="000000"/>
                </a:solidFill>
                <a:latin typeface="+mn-lt"/>
              </a:rPr>
              <a:t>The asterisk indicates the current default file system. The pound sign (#) indicates a bootable disk. Both of these are assigned to the flash file system by default</a:t>
            </a:r>
          </a:p>
        </p:txBody>
      </p:sp>
      <p:pic>
        <p:nvPicPr>
          <p:cNvPr id="4" name="Picture 3">
            <a:extLst>
              <a:ext uri="{FF2B5EF4-FFF2-40B4-BE49-F238E27FC236}">
                <a16:creationId xmlns:a16="http://schemas.microsoft.com/office/drawing/2014/main" id="{BF748312-E5A4-6543-8E1C-6D73DEBF935B}"/>
              </a:ext>
            </a:extLst>
          </p:cNvPr>
          <p:cNvPicPr>
            <a:picLocks noChangeAspect="1"/>
          </p:cNvPicPr>
          <p:nvPr/>
        </p:nvPicPr>
        <p:blipFill>
          <a:blip r:embed="rId3"/>
          <a:stretch>
            <a:fillRect/>
          </a:stretch>
        </p:blipFill>
        <p:spPr>
          <a:xfrm>
            <a:off x="3884686" y="467643"/>
            <a:ext cx="4528400" cy="3489627"/>
          </a:xfrm>
          <a:prstGeom prst="rect">
            <a:avLst/>
          </a:prstGeom>
        </p:spPr>
      </p:pic>
    </p:spTree>
    <p:extLst>
      <p:ext uri="{BB962C8B-B14F-4D97-AF65-F5344CB8AC3E}">
        <p14:creationId xmlns:p14="http://schemas.microsoft.com/office/powerpoint/2010/main" val="133103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Router File Systems (Cont.)</a:t>
            </a:r>
          </a:p>
        </p:txBody>
      </p:sp>
      <p:sp>
        <p:nvSpPr>
          <p:cNvPr id="6" name="Content Placeholder 5">
            <a:extLst>
              <a:ext uri="{FF2B5EF4-FFF2-40B4-BE49-F238E27FC236}">
                <a16:creationId xmlns:a16="http://schemas.microsoft.com/office/drawing/2014/main" id="{47A1422C-49D6-784C-87D5-E3723BE91392}"/>
              </a:ext>
            </a:extLst>
          </p:cNvPr>
          <p:cNvSpPr>
            <a:spLocks noGrp="1"/>
          </p:cNvSpPr>
          <p:nvPr>
            <p:ph idx="1"/>
          </p:nvPr>
        </p:nvSpPr>
        <p:spPr>
          <a:xfrm>
            <a:off x="474662" y="946298"/>
            <a:ext cx="2502453" cy="3475436"/>
          </a:xfrm>
        </p:spPr>
        <p:txBody>
          <a:bodyPr/>
          <a:lstStyle/>
          <a:p>
            <a:pPr marL="0" indent="0" algn="l"/>
            <a:r>
              <a:rPr lang="en-US" sz="1600" dirty="0">
                <a:solidFill>
                  <a:srgbClr val="000000"/>
                </a:solidFill>
              </a:rPr>
              <a:t>Because flash is the default file system, the </a:t>
            </a:r>
            <a:r>
              <a:rPr lang="en-US" sz="1600" b="1" dirty="0" err="1">
                <a:solidFill>
                  <a:srgbClr val="000000"/>
                </a:solidFill>
              </a:rPr>
              <a:t>dir</a:t>
            </a:r>
            <a:r>
              <a:rPr lang="en-US" sz="1600" dirty="0">
                <a:solidFill>
                  <a:srgbClr val="000000"/>
                </a:solidFill>
              </a:rPr>
              <a:t> command lists the contents of flash. Of specific interest is the last listing. This is the name of the current Cisco IOS file image that is running in RAM.</a:t>
            </a:r>
          </a:p>
        </p:txBody>
      </p:sp>
      <p:pic>
        <p:nvPicPr>
          <p:cNvPr id="8" name="Picture 7">
            <a:extLst>
              <a:ext uri="{FF2B5EF4-FFF2-40B4-BE49-F238E27FC236}">
                <a16:creationId xmlns:a16="http://schemas.microsoft.com/office/drawing/2014/main" id="{0248DDF4-46FA-8F48-9351-E449922D0019}"/>
              </a:ext>
            </a:extLst>
          </p:cNvPr>
          <p:cNvPicPr>
            <a:picLocks noChangeAspect="1"/>
          </p:cNvPicPr>
          <p:nvPr/>
        </p:nvPicPr>
        <p:blipFill>
          <a:blip r:embed="rId3"/>
          <a:stretch>
            <a:fillRect/>
          </a:stretch>
        </p:blipFill>
        <p:spPr>
          <a:xfrm>
            <a:off x="3132804" y="731837"/>
            <a:ext cx="5687347" cy="3750575"/>
          </a:xfrm>
          <a:prstGeom prst="rect">
            <a:avLst/>
          </a:prstGeom>
        </p:spPr>
      </p:pic>
    </p:spTree>
    <p:extLst>
      <p:ext uri="{BB962C8B-B14F-4D97-AF65-F5344CB8AC3E}">
        <p14:creationId xmlns:p14="http://schemas.microsoft.com/office/powerpoint/2010/main" val="286293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Router File Systems (Cont.)</a:t>
            </a:r>
          </a:p>
        </p:txBody>
      </p:sp>
      <p:sp>
        <p:nvSpPr>
          <p:cNvPr id="4" name="Content Placeholder 3">
            <a:extLst>
              <a:ext uri="{FF2B5EF4-FFF2-40B4-BE49-F238E27FC236}">
                <a16:creationId xmlns:a16="http://schemas.microsoft.com/office/drawing/2014/main" id="{08BFB2F1-6150-7340-9F51-3F039FDBE87F}"/>
              </a:ext>
            </a:extLst>
          </p:cNvPr>
          <p:cNvSpPr>
            <a:spLocks noGrp="1"/>
          </p:cNvSpPr>
          <p:nvPr>
            <p:ph idx="1"/>
          </p:nvPr>
        </p:nvSpPr>
        <p:spPr>
          <a:xfrm>
            <a:off x="257175" y="731837"/>
            <a:ext cx="3506752" cy="3689897"/>
          </a:xfrm>
        </p:spPr>
        <p:txBody>
          <a:bodyPr/>
          <a:lstStyle/>
          <a:p>
            <a:pPr marL="0" indent="0" algn="l"/>
            <a:r>
              <a:rPr lang="en-US" sz="1600" dirty="0">
                <a:solidFill>
                  <a:srgbClr val="000000"/>
                </a:solidFill>
              </a:rPr>
              <a:t>To view the contents of NVRAM, you must change the current default file system by using the </a:t>
            </a:r>
            <a:r>
              <a:rPr lang="en-US" sz="1600" b="1" dirty="0">
                <a:solidFill>
                  <a:srgbClr val="000000"/>
                </a:solidFill>
              </a:rPr>
              <a:t>cd</a:t>
            </a:r>
            <a:r>
              <a:rPr lang="en-US" sz="1600" dirty="0">
                <a:solidFill>
                  <a:srgbClr val="000000"/>
                </a:solidFill>
              </a:rPr>
              <a:t> (change directory) command, as shown in the example.</a:t>
            </a:r>
          </a:p>
          <a:p>
            <a:pPr marL="0" indent="0" algn="l"/>
            <a:endParaRPr lang="en-US" sz="1600" dirty="0">
              <a:solidFill>
                <a:srgbClr val="000000"/>
              </a:solidFill>
            </a:endParaRPr>
          </a:p>
          <a:p>
            <a:pPr marL="0" indent="0" algn="l"/>
            <a:r>
              <a:rPr lang="en-US" sz="1600" dirty="0">
                <a:solidFill>
                  <a:srgbClr val="000000"/>
                </a:solidFill>
              </a:rPr>
              <a:t>The present working directory command is </a:t>
            </a:r>
            <a:r>
              <a:rPr lang="en-US" sz="1600" b="1" dirty="0" err="1">
                <a:solidFill>
                  <a:srgbClr val="000000"/>
                </a:solidFill>
              </a:rPr>
              <a:t>pwd</a:t>
            </a:r>
            <a:r>
              <a:rPr lang="en-US" sz="1600" dirty="0">
                <a:solidFill>
                  <a:srgbClr val="000000"/>
                </a:solidFill>
              </a:rPr>
              <a:t>. This command verifies that we are viewing the NVRAM directory. Finally, the </a:t>
            </a:r>
            <a:r>
              <a:rPr lang="en-US" sz="1600" b="1" dirty="0" err="1">
                <a:solidFill>
                  <a:srgbClr val="000000"/>
                </a:solidFill>
              </a:rPr>
              <a:t>dir</a:t>
            </a:r>
            <a:r>
              <a:rPr lang="en-US" sz="1600" dirty="0">
                <a:solidFill>
                  <a:srgbClr val="000000"/>
                </a:solidFill>
              </a:rPr>
              <a:t> command lists the contents of NVRAM. Although there are several configuration files listed, of specific interest is the startup-configuration file.</a:t>
            </a:r>
            <a:br>
              <a:rPr lang="en-US" sz="1600" dirty="0">
                <a:solidFill>
                  <a:srgbClr val="000000"/>
                </a:solidFill>
              </a:rPr>
            </a:br>
            <a:endParaRPr lang="en-US" sz="1600" dirty="0">
              <a:solidFill>
                <a:srgbClr val="000000"/>
              </a:solidFill>
            </a:endParaRPr>
          </a:p>
        </p:txBody>
      </p:sp>
      <p:pic>
        <p:nvPicPr>
          <p:cNvPr id="7" name="Picture 6">
            <a:extLst>
              <a:ext uri="{FF2B5EF4-FFF2-40B4-BE49-F238E27FC236}">
                <a16:creationId xmlns:a16="http://schemas.microsoft.com/office/drawing/2014/main" id="{187146B4-AC07-E044-B3EB-5C12099028B5}"/>
              </a:ext>
            </a:extLst>
          </p:cNvPr>
          <p:cNvPicPr>
            <a:picLocks noChangeAspect="1"/>
          </p:cNvPicPr>
          <p:nvPr/>
        </p:nvPicPr>
        <p:blipFill>
          <a:blip r:embed="rId3"/>
          <a:stretch>
            <a:fillRect/>
          </a:stretch>
        </p:blipFill>
        <p:spPr>
          <a:xfrm>
            <a:off x="3991638" y="1061484"/>
            <a:ext cx="4792639" cy="3276600"/>
          </a:xfrm>
          <a:prstGeom prst="rect">
            <a:avLst/>
          </a:prstGeom>
        </p:spPr>
      </p:pic>
    </p:spTree>
    <p:extLst>
      <p:ext uri="{BB962C8B-B14F-4D97-AF65-F5344CB8AC3E}">
        <p14:creationId xmlns:p14="http://schemas.microsoft.com/office/powerpoint/2010/main" val="353416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Switch File Systems</a:t>
            </a:r>
          </a:p>
        </p:txBody>
      </p:sp>
      <p:sp>
        <p:nvSpPr>
          <p:cNvPr id="5" name="Content Placeholder 4">
            <a:extLst>
              <a:ext uri="{FF2B5EF4-FFF2-40B4-BE49-F238E27FC236}">
                <a16:creationId xmlns:a16="http://schemas.microsoft.com/office/drawing/2014/main" id="{8E7321DE-D6BA-454A-A175-C63B5C0BCD74}"/>
              </a:ext>
            </a:extLst>
          </p:cNvPr>
          <p:cNvSpPr>
            <a:spLocks noGrp="1"/>
          </p:cNvSpPr>
          <p:nvPr>
            <p:ph idx="1"/>
          </p:nvPr>
        </p:nvSpPr>
        <p:spPr>
          <a:xfrm>
            <a:off x="474662" y="731837"/>
            <a:ext cx="3087245" cy="3689897"/>
          </a:xfrm>
        </p:spPr>
        <p:txBody>
          <a:bodyPr/>
          <a:lstStyle/>
          <a:p>
            <a:pPr marL="0" indent="0" algn="l"/>
            <a:r>
              <a:rPr lang="en-US" sz="1600" dirty="0">
                <a:solidFill>
                  <a:srgbClr val="000000"/>
                </a:solidFill>
              </a:rPr>
              <a:t>With the Cisco 2960 switch flash file system, you can copy configuration files, and archive (upload and download) software images.</a:t>
            </a:r>
          </a:p>
          <a:p>
            <a:pPr marL="0" indent="0" algn="l"/>
            <a:endParaRPr lang="en-US" sz="1600" dirty="0">
              <a:solidFill>
                <a:srgbClr val="000000"/>
              </a:solidFill>
            </a:endParaRPr>
          </a:p>
          <a:p>
            <a:pPr marL="0" indent="0" algn="l"/>
            <a:r>
              <a:rPr lang="en-US" sz="1600" dirty="0">
                <a:solidFill>
                  <a:srgbClr val="000000"/>
                </a:solidFill>
              </a:rPr>
              <a:t>The command to view the file systems on a Catalyst switch is the same as on a Cisco router: </a:t>
            </a:r>
            <a:r>
              <a:rPr lang="en-US" sz="1600" b="1" dirty="0">
                <a:solidFill>
                  <a:srgbClr val="000000"/>
                </a:solidFill>
              </a:rPr>
              <a:t>show file systems.</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10" name="Picture 9">
            <a:extLst>
              <a:ext uri="{FF2B5EF4-FFF2-40B4-BE49-F238E27FC236}">
                <a16:creationId xmlns:a16="http://schemas.microsoft.com/office/drawing/2014/main" id="{B11A4723-F2CF-6B4F-9E3D-06B31A3FA3EB}"/>
              </a:ext>
            </a:extLst>
          </p:cNvPr>
          <p:cNvPicPr>
            <a:picLocks noChangeAspect="1"/>
          </p:cNvPicPr>
          <p:nvPr/>
        </p:nvPicPr>
        <p:blipFill>
          <a:blip r:embed="rId3"/>
          <a:stretch>
            <a:fillRect/>
          </a:stretch>
        </p:blipFill>
        <p:spPr>
          <a:xfrm>
            <a:off x="3916142" y="822779"/>
            <a:ext cx="4753196" cy="3673716"/>
          </a:xfrm>
          <a:prstGeom prst="rect">
            <a:avLst/>
          </a:prstGeom>
        </p:spPr>
      </p:pic>
    </p:spTree>
    <p:extLst>
      <p:ext uri="{BB962C8B-B14F-4D97-AF65-F5344CB8AC3E}">
        <p14:creationId xmlns:p14="http://schemas.microsoft.com/office/powerpoint/2010/main" val="71948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Use a Text File to Back Up a Configuration</a:t>
            </a:r>
          </a:p>
        </p:txBody>
      </p:sp>
      <p:sp>
        <p:nvSpPr>
          <p:cNvPr id="4" name="Content Placeholder 3">
            <a:extLst>
              <a:ext uri="{FF2B5EF4-FFF2-40B4-BE49-F238E27FC236}">
                <a16:creationId xmlns:a16="http://schemas.microsoft.com/office/drawing/2014/main" id="{135DF914-53E4-5949-B469-59E8F00959E7}"/>
              </a:ext>
            </a:extLst>
          </p:cNvPr>
          <p:cNvSpPr>
            <a:spLocks noGrp="1"/>
          </p:cNvSpPr>
          <p:nvPr>
            <p:ph idx="1"/>
          </p:nvPr>
        </p:nvSpPr>
        <p:spPr>
          <a:xfrm>
            <a:off x="474662" y="731837"/>
            <a:ext cx="3331793" cy="3689897"/>
          </a:xfrm>
        </p:spPr>
        <p:txBody>
          <a:bodyPr/>
          <a:lstStyle/>
          <a:p>
            <a:pPr marL="0" indent="0" algn="l"/>
            <a:r>
              <a:rPr lang="en-US" sz="1600" dirty="0">
                <a:solidFill>
                  <a:srgbClr val="000000"/>
                </a:solidFill>
              </a:rPr>
              <a:t>Configuration files can be saved to a text file by using Tera Term:</a:t>
            </a:r>
          </a:p>
          <a:p>
            <a:pPr marL="0" indent="0" algn="l"/>
            <a:r>
              <a:rPr lang="en-US" sz="1400" b="1" dirty="0">
                <a:solidFill>
                  <a:srgbClr val="000000"/>
                </a:solidFill>
              </a:rPr>
              <a:t>Step 1</a:t>
            </a:r>
            <a:r>
              <a:rPr lang="en-US" sz="1400" dirty="0">
                <a:solidFill>
                  <a:srgbClr val="000000"/>
                </a:solidFill>
              </a:rPr>
              <a:t>. On the File menu, click </a:t>
            </a:r>
            <a:r>
              <a:rPr lang="en-US" sz="1400" b="1" dirty="0">
                <a:solidFill>
                  <a:srgbClr val="000000"/>
                </a:solidFill>
              </a:rPr>
              <a:t>Log</a:t>
            </a:r>
            <a:r>
              <a:rPr lang="en-US" sz="1400" dirty="0">
                <a:solidFill>
                  <a:srgbClr val="000000"/>
                </a:solidFill>
              </a:rPr>
              <a:t>.</a:t>
            </a:r>
            <a:br>
              <a:rPr lang="en-US" sz="1400" dirty="0">
                <a:solidFill>
                  <a:srgbClr val="000000"/>
                </a:solidFill>
              </a:rPr>
            </a:br>
            <a:r>
              <a:rPr lang="en-US" sz="1400" b="1" dirty="0">
                <a:solidFill>
                  <a:srgbClr val="000000"/>
                </a:solidFill>
              </a:rPr>
              <a:t>Step 2</a:t>
            </a:r>
            <a:r>
              <a:rPr lang="en-US" sz="1400" dirty="0">
                <a:solidFill>
                  <a:srgbClr val="000000"/>
                </a:solidFill>
              </a:rPr>
              <a:t>. Choose the location to save the file. Tera Term will begin capturing text.</a:t>
            </a:r>
            <a:br>
              <a:rPr lang="en-US" sz="1400" dirty="0">
                <a:solidFill>
                  <a:srgbClr val="000000"/>
                </a:solidFill>
              </a:rPr>
            </a:br>
            <a:r>
              <a:rPr lang="en-US" sz="1400" b="1" dirty="0">
                <a:solidFill>
                  <a:srgbClr val="000000"/>
                </a:solidFill>
              </a:rPr>
              <a:t>Step 3</a:t>
            </a:r>
            <a:r>
              <a:rPr lang="en-US" sz="1400" dirty="0">
                <a:solidFill>
                  <a:srgbClr val="000000"/>
                </a:solidFill>
              </a:rPr>
              <a:t>. After capture has been started, execute the </a:t>
            </a:r>
            <a:r>
              <a:rPr lang="en-US" sz="1400" b="1" dirty="0">
                <a:solidFill>
                  <a:srgbClr val="000000"/>
                </a:solidFill>
              </a:rPr>
              <a:t>show running-config</a:t>
            </a:r>
            <a:r>
              <a:rPr lang="en-US" sz="1400" dirty="0">
                <a:solidFill>
                  <a:srgbClr val="000000"/>
                </a:solidFill>
              </a:rPr>
              <a:t> or </a:t>
            </a:r>
            <a:r>
              <a:rPr lang="en-US" sz="1400" b="1" dirty="0">
                <a:solidFill>
                  <a:srgbClr val="000000"/>
                </a:solidFill>
              </a:rPr>
              <a:t>show startup-config</a:t>
            </a:r>
            <a:r>
              <a:rPr lang="en-US" sz="1400" dirty="0">
                <a:solidFill>
                  <a:srgbClr val="000000"/>
                </a:solidFill>
              </a:rPr>
              <a:t> command at the privileged EXEC prompt. Text displayed in the terminal window will be directed to the chosen file.</a:t>
            </a:r>
            <a:br>
              <a:rPr lang="en-US" sz="1400" dirty="0">
                <a:solidFill>
                  <a:srgbClr val="000000"/>
                </a:solidFill>
              </a:rPr>
            </a:br>
            <a:r>
              <a:rPr lang="en-US" sz="1400" b="1" dirty="0">
                <a:solidFill>
                  <a:srgbClr val="000000"/>
                </a:solidFill>
              </a:rPr>
              <a:t>Step 4</a:t>
            </a:r>
            <a:r>
              <a:rPr lang="en-US" sz="1400" dirty="0">
                <a:solidFill>
                  <a:srgbClr val="000000"/>
                </a:solidFill>
              </a:rPr>
              <a:t>. When the capture is complete, select </a:t>
            </a:r>
            <a:r>
              <a:rPr lang="en-US" sz="1400" b="1" dirty="0">
                <a:solidFill>
                  <a:srgbClr val="000000"/>
                </a:solidFill>
              </a:rPr>
              <a:t>Close</a:t>
            </a:r>
            <a:r>
              <a:rPr lang="en-US" sz="1400" dirty="0">
                <a:solidFill>
                  <a:srgbClr val="000000"/>
                </a:solidFill>
              </a:rPr>
              <a:t> in the Tera Term: Log window.</a:t>
            </a:r>
            <a:br>
              <a:rPr lang="en-US" sz="1400" dirty="0">
                <a:solidFill>
                  <a:srgbClr val="000000"/>
                </a:solidFill>
              </a:rPr>
            </a:br>
            <a:r>
              <a:rPr lang="en-US" sz="1400" b="1" dirty="0">
                <a:solidFill>
                  <a:srgbClr val="000000"/>
                </a:solidFill>
              </a:rPr>
              <a:t>Step 5</a:t>
            </a:r>
            <a:r>
              <a:rPr lang="en-US" sz="1400" dirty="0">
                <a:solidFill>
                  <a:srgbClr val="000000"/>
                </a:solidFill>
              </a:rPr>
              <a:t>. View the file to verify that it was not corrupted.</a:t>
            </a:r>
          </a:p>
        </p:txBody>
      </p:sp>
      <p:pic>
        <p:nvPicPr>
          <p:cNvPr id="7" name="Picture 6">
            <a:extLst>
              <a:ext uri="{FF2B5EF4-FFF2-40B4-BE49-F238E27FC236}">
                <a16:creationId xmlns:a16="http://schemas.microsoft.com/office/drawing/2014/main" id="{3290EB6C-C80E-DA40-8E47-9691D09D5ECB}"/>
              </a:ext>
            </a:extLst>
          </p:cNvPr>
          <p:cNvPicPr>
            <a:picLocks noChangeAspect="1"/>
          </p:cNvPicPr>
          <p:nvPr/>
        </p:nvPicPr>
        <p:blipFill>
          <a:blip r:embed="rId3"/>
          <a:stretch>
            <a:fillRect/>
          </a:stretch>
        </p:blipFill>
        <p:spPr>
          <a:xfrm>
            <a:off x="3920800" y="816100"/>
            <a:ext cx="4899350" cy="3605634"/>
          </a:xfrm>
          <a:prstGeom prst="rect">
            <a:avLst/>
          </a:prstGeom>
        </p:spPr>
      </p:pic>
    </p:spTree>
    <p:extLst>
      <p:ext uri="{BB962C8B-B14F-4D97-AF65-F5344CB8AC3E}">
        <p14:creationId xmlns:p14="http://schemas.microsoft.com/office/powerpoint/2010/main" val="227519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10: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983030644"/>
              </p:ext>
            </p:extLst>
          </p:nvPr>
        </p:nvGraphicFramePr>
        <p:xfrm>
          <a:off x="457291" y="1214563"/>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10.1.4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and Verify CDP</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10.1.5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Use CDP to Map a Network</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10.2.4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and Verify LLDP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10.2.5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Compare CDP and LLDP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10.2.6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Use LLDP to Map a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10.3.4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and Verify NTP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10.4.5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SNMP Versions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10.4.10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Research Network Monitoring Software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10.5.6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Syslog Operation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3165790490"/>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Use a Text File to Restore a Configuration</a:t>
            </a:r>
          </a:p>
        </p:txBody>
      </p:sp>
      <p:sp>
        <p:nvSpPr>
          <p:cNvPr id="5" name="Content Placeholder 4">
            <a:extLst>
              <a:ext uri="{FF2B5EF4-FFF2-40B4-BE49-F238E27FC236}">
                <a16:creationId xmlns:a16="http://schemas.microsoft.com/office/drawing/2014/main" id="{72CC782C-41FA-2247-8CE2-799EF5ADFDD3}"/>
              </a:ext>
            </a:extLst>
          </p:cNvPr>
          <p:cNvSpPr>
            <a:spLocks noGrp="1"/>
          </p:cNvSpPr>
          <p:nvPr>
            <p:ph idx="1"/>
          </p:nvPr>
        </p:nvSpPr>
        <p:spPr>
          <a:xfrm>
            <a:off x="209550" y="808074"/>
            <a:ext cx="8545169" cy="3613660"/>
          </a:xfrm>
        </p:spPr>
        <p:txBody>
          <a:bodyPr/>
          <a:lstStyle/>
          <a:p>
            <a:pPr marL="0" indent="0" algn="l"/>
            <a:r>
              <a:rPr lang="en-US" sz="1600" dirty="0">
                <a:solidFill>
                  <a:srgbClr val="000000"/>
                </a:solidFill>
              </a:rPr>
              <a:t>A configuration can be copied from a file and then directly pasted to a device. The file will require editing to ensure that encrypted passwords are in plaintext, and that non-command text such as </a:t>
            </a:r>
            <a:r>
              <a:rPr lang="en-US" sz="1600" b="1" dirty="0">
                <a:solidFill>
                  <a:srgbClr val="000000"/>
                </a:solidFill>
              </a:rPr>
              <a:t>--More--</a:t>
            </a:r>
            <a:r>
              <a:rPr lang="en-US" sz="1600" dirty="0">
                <a:solidFill>
                  <a:srgbClr val="000000"/>
                </a:solidFill>
              </a:rPr>
              <a:t> and IOS messages are removed. </a:t>
            </a:r>
          </a:p>
          <a:p>
            <a:pPr marL="0" indent="0" algn="l"/>
            <a:endParaRPr lang="en-US" sz="1600" dirty="0">
              <a:solidFill>
                <a:srgbClr val="000000"/>
              </a:solidFill>
            </a:endParaRPr>
          </a:p>
          <a:p>
            <a:pPr marL="0" indent="0" algn="l"/>
            <a:r>
              <a:rPr lang="en-US" sz="1600" dirty="0">
                <a:solidFill>
                  <a:srgbClr val="000000"/>
                </a:solidFill>
              </a:rPr>
              <a:t>In addition, you may want to add </a:t>
            </a:r>
            <a:r>
              <a:rPr lang="en-US" sz="1600" b="1" dirty="0">
                <a:solidFill>
                  <a:srgbClr val="000000"/>
                </a:solidFill>
              </a:rPr>
              <a:t>enable</a:t>
            </a:r>
            <a:r>
              <a:rPr lang="en-US" sz="1600" dirty="0">
                <a:solidFill>
                  <a:srgbClr val="000000"/>
                </a:solidFill>
              </a:rPr>
              <a:t> and </a:t>
            </a:r>
            <a:r>
              <a:rPr lang="en-US" sz="1600" b="1" dirty="0">
                <a:solidFill>
                  <a:srgbClr val="000000"/>
                </a:solidFill>
              </a:rPr>
              <a:t>configure terminal</a:t>
            </a:r>
            <a:r>
              <a:rPr lang="en-US" sz="1600" dirty="0">
                <a:solidFill>
                  <a:srgbClr val="000000"/>
                </a:solidFill>
              </a:rPr>
              <a:t> to the beginning of the file or enter global configuration mode before pasting the configuration. Instead of copying and pasting, a configuration can be restored from a text file by using Tera Term. When using Tera Term, the steps are as follows:</a:t>
            </a:r>
          </a:p>
          <a:p>
            <a:pPr marL="146110" lvl="2" indent="0">
              <a:buNone/>
            </a:pPr>
            <a:r>
              <a:rPr lang="en-US" sz="1400" b="1" dirty="0">
                <a:solidFill>
                  <a:srgbClr val="000000"/>
                </a:solidFill>
              </a:rPr>
              <a:t>	Step 1</a:t>
            </a:r>
            <a:r>
              <a:rPr lang="en-US" sz="1400" dirty="0">
                <a:solidFill>
                  <a:srgbClr val="000000"/>
                </a:solidFill>
              </a:rPr>
              <a:t>. On the File menu, click </a:t>
            </a:r>
            <a:r>
              <a:rPr lang="en-US" sz="1400" b="1" dirty="0">
                <a:solidFill>
                  <a:srgbClr val="000000"/>
                </a:solidFill>
              </a:rPr>
              <a:t>Send</a:t>
            </a:r>
            <a:r>
              <a:rPr lang="en-US" sz="1400" dirty="0">
                <a:solidFill>
                  <a:srgbClr val="000000"/>
                </a:solidFill>
              </a:rPr>
              <a:t> file.</a:t>
            </a:r>
            <a:br>
              <a:rPr lang="en-US" sz="1400" dirty="0">
                <a:solidFill>
                  <a:srgbClr val="000000"/>
                </a:solidFill>
              </a:rPr>
            </a:br>
            <a:r>
              <a:rPr lang="en-US" sz="1400" dirty="0">
                <a:solidFill>
                  <a:srgbClr val="000000"/>
                </a:solidFill>
              </a:rPr>
              <a:t>	</a:t>
            </a:r>
            <a:r>
              <a:rPr lang="en-US" sz="1400" b="1" dirty="0">
                <a:solidFill>
                  <a:srgbClr val="000000"/>
                </a:solidFill>
              </a:rPr>
              <a:t>Step 2</a:t>
            </a:r>
            <a:r>
              <a:rPr lang="en-US" sz="1400" dirty="0">
                <a:solidFill>
                  <a:srgbClr val="000000"/>
                </a:solidFill>
              </a:rPr>
              <a:t>. Locate the file to be copied into the device and click </a:t>
            </a:r>
            <a:r>
              <a:rPr lang="en-US" sz="1400" b="1" dirty="0">
                <a:solidFill>
                  <a:srgbClr val="000000"/>
                </a:solidFill>
              </a:rPr>
              <a:t>Open</a:t>
            </a:r>
            <a:r>
              <a:rPr lang="en-US" sz="1400" dirty="0">
                <a:solidFill>
                  <a:srgbClr val="000000"/>
                </a:solidFill>
              </a:rPr>
              <a:t>.</a:t>
            </a:r>
            <a:br>
              <a:rPr lang="en-US" sz="1400" dirty="0">
                <a:solidFill>
                  <a:srgbClr val="000000"/>
                </a:solidFill>
              </a:rPr>
            </a:br>
            <a:r>
              <a:rPr lang="en-US" sz="1400" dirty="0">
                <a:solidFill>
                  <a:srgbClr val="000000"/>
                </a:solidFill>
              </a:rPr>
              <a:t>	</a:t>
            </a:r>
            <a:r>
              <a:rPr lang="en-US" sz="1400" b="1" dirty="0">
                <a:solidFill>
                  <a:srgbClr val="000000"/>
                </a:solidFill>
              </a:rPr>
              <a:t>Step 3</a:t>
            </a:r>
            <a:r>
              <a:rPr lang="en-US" sz="1400" dirty="0">
                <a:solidFill>
                  <a:srgbClr val="000000"/>
                </a:solidFill>
              </a:rPr>
              <a:t>. Tera Term will paste the file into the device.</a:t>
            </a:r>
          </a:p>
          <a:p>
            <a:pPr marL="0" indent="0" algn="l"/>
            <a:endParaRPr lang="en-US" sz="1600" dirty="0">
              <a:solidFill>
                <a:srgbClr val="000000"/>
              </a:solidFill>
            </a:endParaRPr>
          </a:p>
          <a:p>
            <a:pPr marL="0" indent="0" algn="l"/>
            <a:r>
              <a:rPr lang="en-US" sz="1600" dirty="0">
                <a:solidFill>
                  <a:srgbClr val="000000"/>
                </a:solidFill>
              </a:rPr>
              <a:t>The text in the file will be applied as commands in the CLI and become the running configuration on the device.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05296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Using TFTP to Back Up and Restore a Configuration</a:t>
            </a:r>
          </a:p>
        </p:txBody>
      </p:sp>
      <p:sp>
        <p:nvSpPr>
          <p:cNvPr id="4" name="Content Placeholder 3">
            <a:extLst>
              <a:ext uri="{FF2B5EF4-FFF2-40B4-BE49-F238E27FC236}">
                <a16:creationId xmlns:a16="http://schemas.microsoft.com/office/drawing/2014/main" id="{CDEA7D99-48EF-4A45-94DF-A0993FE58ACE}"/>
              </a:ext>
            </a:extLst>
          </p:cNvPr>
          <p:cNvSpPr>
            <a:spLocks noGrp="1"/>
          </p:cNvSpPr>
          <p:nvPr>
            <p:ph idx="1"/>
          </p:nvPr>
        </p:nvSpPr>
        <p:spPr>
          <a:xfrm>
            <a:off x="474662" y="731838"/>
            <a:ext cx="8280057" cy="2687638"/>
          </a:xfrm>
        </p:spPr>
        <p:txBody>
          <a:bodyPr/>
          <a:lstStyle/>
          <a:p>
            <a:pPr marL="0" indent="0" algn="l"/>
            <a:r>
              <a:rPr lang="en-US" sz="1600" dirty="0">
                <a:solidFill>
                  <a:srgbClr val="000000"/>
                </a:solidFill>
              </a:rPr>
              <a:t>Follow these steps to back up the running configuration to a TFTP server:</a:t>
            </a:r>
          </a:p>
          <a:p>
            <a:pPr marL="0" indent="0" algn="l"/>
            <a:r>
              <a:rPr lang="en-US" sz="1400" b="1" dirty="0">
                <a:solidFill>
                  <a:srgbClr val="000000"/>
                </a:solidFill>
              </a:rPr>
              <a:t>Step 1</a:t>
            </a:r>
            <a:r>
              <a:rPr lang="en-US" sz="1400" dirty="0">
                <a:solidFill>
                  <a:srgbClr val="000000"/>
                </a:solidFill>
              </a:rPr>
              <a:t>. Enter the </a:t>
            </a:r>
            <a:r>
              <a:rPr lang="en-US" sz="1400" b="1" dirty="0">
                <a:solidFill>
                  <a:srgbClr val="000000"/>
                </a:solidFill>
              </a:rPr>
              <a:t>copy running-config </a:t>
            </a:r>
            <a:r>
              <a:rPr lang="en-US" sz="1400" b="1" dirty="0" err="1">
                <a:solidFill>
                  <a:srgbClr val="000000"/>
                </a:solidFill>
              </a:rPr>
              <a:t>tftp</a:t>
            </a:r>
            <a:r>
              <a:rPr lang="en-US" sz="1400" dirty="0">
                <a:solidFill>
                  <a:srgbClr val="000000"/>
                </a:solidFill>
              </a:rPr>
              <a:t> command.</a:t>
            </a:r>
            <a:br>
              <a:rPr lang="en-US" sz="1400" dirty="0">
                <a:solidFill>
                  <a:srgbClr val="000000"/>
                </a:solidFill>
              </a:rPr>
            </a:br>
            <a:r>
              <a:rPr lang="en-US" sz="1400" b="1" dirty="0">
                <a:solidFill>
                  <a:srgbClr val="000000"/>
                </a:solidFill>
              </a:rPr>
              <a:t>Step 2</a:t>
            </a:r>
            <a:r>
              <a:rPr lang="en-US" sz="1400" dirty="0">
                <a:solidFill>
                  <a:srgbClr val="000000"/>
                </a:solidFill>
              </a:rPr>
              <a:t>. Enter the IP address of the host where the configuration file will be stored.</a:t>
            </a:r>
            <a:br>
              <a:rPr lang="en-US" sz="1400" dirty="0">
                <a:solidFill>
                  <a:srgbClr val="000000"/>
                </a:solidFill>
              </a:rPr>
            </a:br>
            <a:r>
              <a:rPr lang="en-US" sz="1400" b="1" dirty="0">
                <a:solidFill>
                  <a:srgbClr val="000000"/>
                </a:solidFill>
              </a:rPr>
              <a:t>Step 3</a:t>
            </a:r>
            <a:r>
              <a:rPr lang="en-US" sz="1400" dirty="0">
                <a:solidFill>
                  <a:srgbClr val="000000"/>
                </a:solidFill>
              </a:rPr>
              <a:t>. Enter the name to assign to the configuration file.</a:t>
            </a:r>
            <a:br>
              <a:rPr lang="en-US" sz="1400" dirty="0">
                <a:solidFill>
                  <a:srgbClr val="000000"/>
                </a:solidFill>
              </a:rPr>
            </a:br>
            <a:r>
              <a:rPr lang="en-US" sz="1400" b="1" dirty="0">
                <a:solidFill>
                  <a:srgbClr val="000000"/>
                </a:solidFill>
              </a:rPr>
              <a:t>Step 4</a:t>
            </a:r>
            <a:r>
              <a:rPr lang="en-US" sz="1400" dirty="0">
                <a:solidFill>
                  <a:srgbClr val="000000"/>
                </a:solidFill>
              </a:rPr>
              <a:t>. Press Enter to confirm each choice.</a:t>
            </a:r>
          </a:p>
          <a:p>
            <a:pPr marL="0" indent="0" algn="l"/>
            <a:endParaRPr lang="en-US" sz="1600" dirty="0">
              <a:solidFill>
                <a:srgbClr val="000000"/>
              </a:solidFill>
            </a:endParaRPr>
          </a:p>
          <a:p>
            <a:pPr marL="0" indent="0" algn="l"/>
            <a:r>
              <a:rPr lang="en-US" sz="1600" dirty="0">
                <a:solidFill>
                  <a:srgbClr val="000000"/>
                </a:solidFill>
              </a:rPr>
              <a:t>Use the following steps to restore the running configuration from a TFTP server:</a:t>
            </a:r>
          </a:p>
          <a:p>
            <a:pPr marL="0" indent="0" algn="l"/>
            <a:r>
              <a:rPr lang="en-US" sz="1400" b="1" dirty="0">
                <a:solidFill>
                  <a:srgbClr val="000000"/>
                </a:solidFill>
              </a:rPr>
              <a:t>Step 1</a:t>
            </a:r>
            <a:r>
              <a:rPr lang="en-US" sz="1400" dirty="0">
                <a:solidFill>
                  <a:srgbClr val="000000"/>
                </a:solidFill>
              </a:rPr>
              <a:t>. Enter the </a:t>
            </a:r>
            <a:r>
              <a:rPr lang="en-US" sz="1400" b="1" dirty="0">
                <a:solidFill>
                  <a:srgbClr val="000000"/>
                </a:solidFill>
              </a:rPr>
              <a:t>copy </a:t>
            </a:r>
            <a:r>
              <a:rPr lang="en-US" sz="1400" b="1" dirty="0" err="1">
                <a:solidFill>
                  <a:srgbClr val="000000"/>
                </a:solidFill>
              </a:rPr>
              <a:t>tftp</a:t>
            </a:r>
            <a:r>
              <a:rPr lang="en-US" sz="1400" b="1" dirty="0">
                <a:solidFill>
                  <a:srgbClr val="000000"/>
                </a:solidFill>
              </a:rPr>
              <a:t> running-config</a:t>
            </a:r>
            <a:r>
              <a:rPr lang="en-US" sz="1400" dirty="0">
                <a:solidFill>
                  <a:srgbClr val="000000"/>
                </a:solidFill>
              </a:rPr>
              <a:t> command.</a:t>
            </a:r>
            <a:br>
              <a:rPr lang="en-US" sz="1400" dirty="0">
                <a:solidFill>
                  <a:srgbClr val="000000"/>
                </a:solidFill>
              </a:rPr>
            </a:br>
            <a:r>
              <a:rPr lang="en-US" sz="1400" b="1" dirty="0">
                <a:solidFill>
                  <a:srgbClr val="000000"/>
                </a:solidFill>
              </a:rPr>
              <a:t>Step 2</a:t>
            </a:r>
            <a:r>
              <a:rPr lang="en-US" sz="1400" dirty="0">
                <a:solidFill>
                  <a:srgbClr val="000000"/>
                </a:solidFill>
              </a:rPr>
              <a:t>. Enter the IP address of the host where the configuration file is stored.</a:t>
            </a:r>
            <a:br>
              <a:rPr lang="en-US" sz="1400" dirty="0">
                <a:solidFill>
                  <a:srgbClr val="000000"/>
                </a:solidFill>
              </a:rPr>
            </a:br>
            <a:r>
              <a:rPr lang="en-US" sz="1400" b="1" dirty="0">
                <a:solidFill>
                  <a:srgbClr val="000000"/>
                </a:solidFill>
              </a:rPr>
              <a:t>Step 3</a:t>
            </a:r>
            <a:r>
              <a:rPr lang="en-US" sz="1400" dirty="0">
                <a:solidFill>
                  <a:srgbClr val="000000"/>
                </a:solidFill>
              </a:rPr>
              <a:t>. Enter the name to assign to the configuration file.</a:t>
            </a:r>
            <a:br>
              <a:rPr lang="en-US" sz="1400" dirty="0">
                <a:solidFill>
                  <a:srgbClr val="000000"/>
                </a:solidFill>
              </a:rPr>
            </a:br>
            <a:r>
              <a:rPr lang="en-US" sz="1400" b="1" dirty="0">
                <a:solidFill>
                  <a:srgbClr val="000000"/>
                </a:solidFill>
              </a:rPr>
              <a:t>Step 4</a:t>
            </a:r>
            <a:r>
              <a:rPr lang="en-US" sz="1400" dirty="0">
                <a:solidFill>
                  <a:srgbClr val="000000"/>
                </a:solidFill>
              </a:rPr>
              <a:t>. Press </a:t>
            </a:r>
            <a:r>
              <a:rPr lang="en-US" sz="1400" b="1" dirty="0">
                <a:solidFill>
                  <a:srgbClr val="000000"/>
                </a:solidFill>
              </a:rPr>
              <a:t>Enter</a:t>
            </a:r>
            <a:r>
              <a:rPr lang="en-US" sz="1400" dirty="0">
                <a:solidFill>
                  <a:srgbClr val="000000"/>
                </a:solidFill>
              </a:rPr>
              <a:t> to confirm each choice.</a:t>
            </a:r>
          </a:p>
          <a:p>
            <a:pPr marL="0" indent="0" algn="l"/>
            <a:endParaRPr lang="en-US" sz="1600" dirty="0">
              <a:solidFill>
                <a:srgbClr val="000000"/>
              </a:solidFill>
            </a:endParaRPr>
          </a:p>
        </p:txBody>
      </p:sp>
      <p:sp>
        <p:nvSpPr>
          <p:cNvPr id="6" name="Rectangle 5">
            <a:extLst>
              <a:ext uri="{FF2B5EF4-FFF2-40B4-BE49-F238E27FC236}">
                <a16:creationId xmlns:a16="http://schemas.microsoft.com/office/drawing/2014/main" id="{58EEDF06-5EEE-0040-A137-30715B021E20}"/>
              </a:ext>
            </a:extLst>
          </p:cNvPr>
          <p:cNvSpPr/>
          <p:nvPr/>
        </p:nvSpPr>
        <p:spPr>
          <a:xfrm>
            <a:off x="1381696" y="3531984"/>
            <a:ext cx="6113721"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copy running-config </a:t>
            </a:r>
            <a:r>
              <a:rPr lang="en-US" sz="1200" b="1" dirty="0" err="1">
                <a:solidFill>
                  <a:srgbClr val="FFFFFF"/>
                </a:solidFill>
                <a:latin typeface="Courier New" panose="02070309020205020404" pitchFamily="49" charset="0"/>
              </a:rPr>
              <a:t>tftp</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Remote host []?</a:t>
            </a:r>
            <a:r>
              <a:rPr lang="en-US" sz="1200" b="1" dirty="0">
                <a:solidFill>
                  <a:srgbClr val="FFFFFF"/>
                </a:solidFill>
                <a:latin typeface="Courier New" panose="02070309020205020404" pitchFamily="49" charset="0"/>
              </a:rPr>
              <a:t>192.168.10.254</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Name of the configuration file to write[R1-config]? </a:t>
            </a:r>
            <a:r>
              <a:rPr lang="en-US" sz="1200" b="1" dirty="0">
                <a:solidFill>
                  <a:srgbClr val="FFFFFF"/>
                </a:solidFill>
                <a:latin typeface="Courier New" panose="02070309020205020404" pitchFamily="49" charset="0"/>
              </a:rPr>
              <a:t>R1-Jan-2019</a:t>
            </a:r>
          </a:p>
          <a:p>
            <a:r>
              <a:rPr lang="en-US" sz="1200" dirty="0">
                <a:solidFill>
                  <a:srgbClr val="DFDFDF"/>
                </a:solidFill>
                <a:latin typeface="Courier New" panose="02070309020205020404" pitchFamily="49" charset="0"/>
              </a:rPr>
              <a:t>Write file R1-Jan-2019 to 192.168.10.254? [confirm] </a:t>
            </a:r>
          </a:p>
          <a:p>
            <a:r>
              <a:rPr lang="en-US" sz="1200" dirty="0">
                <a:solidFill>
                  <a:srgbClr val="DFDFDF"/>
                </a:solidFill>
                <a:latin typeface="Courier New" panose="02070309020205020404" pitchFamily="49" charset="0"/>
              </a:rPr>
              <a:t>Writing R1-Jan-2019 !!!!!! [OK]</a:t>
            </a:r>
            <a:endParaRPr lang="en-US" sz="1200" dirty="0"/>
          </a:p>
        </p:txBody>
      </p:sp>
    </p:spTree>
    <p:extLst>
      <p:ext uri="{BB962C8B-B14F-4D97-AF65-F5344CB8AC3E}">
        <p14:creationId xmlns:p14="http://schemas.microsoft.com/office/powerpoint/2010/main" val="151036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USB Ports on a Cisco Router</a:t>
            </a:r>
          </a:p>
        </p:txBody>
      </p:sp>
      <p:sp>
        <p:nvSpPr>
          <p:cNvPr id="5" name="Content Placeholder 4">
            <a:extLst>
              <a:ext uri="{FF2B5EF4-FFF2-40B4-BE49-F238E27FC236}">
                <a16:creationId xmlns:a16="http://schemas.microsoft.com/office/drawing/2014/main" id="{DA8C1CCE-834C-EB4A-AA69-38EA7F604D0D}"/>
              </a:ext>
            </a:extLst>
          </p:cNvPr>
          <p:cNvSpPr>
            <a:spLocks noGrp="1"/>
          </p:cNvSpPr>
          <p:nvPr>
            <p:ph idx="1"/>
          </p:nvPr>
        </p:nvSpPr>
        <p:spPr>
          <a:xfrm>
            <a:off x="474662" y="731838"/>
            <a:ext cx="8280057" cy="1639518"/>
          </a:xfrm>
        </p:spPr>
        <p:txBody>
          <a:bodyPr/>
          <a:lstStyle/>
          <a:p>
            <a:pPr marL="0" indent="0" algn="l"/>
            <a:r>
              <a:rPr lang="en-US" sz="1600" dirty="0">
                <a:solidFill>
                  <a:srgbClr val="000000"/>
                </a:solidFill>
              </a:rPr>
              <a:t>The Universal Serial Bus (USB) storage feature enables certain models of Cisco routers to support USB flash drives. The USB flash feature provides an optional secondary storage capability and an additional boot device. The USB ports of a Cisco 4321 Router are shown in the figure.</a:t>
            </a:r>
          </a:p>
          <a:p>
            <a:pPr marL="0" indent="0" algn="l"/>
            <a:endParaRPr lang="en-US" sz="1600" dirty="0">
              <a:solidFill>
                <a:srgbClr val="000000"/>
              </a:solidFill>
            </a:endParaRPr>
          </a:p>
          <a:p>
            <a:pPr marL="0" indent="0" algn="l"/>
            <a:r>
              <a:rPr lang="en-US" sz="1600" dirty="0">
                <a:solidFill>
                  <a:srgbClr val="000000"/>
                </a:solidFill>
              </a:rPr>
              <a:t>Use the </a:t>
            </a:r>
            <a:r>
              <a:rPr lang="en-US" sz="1600" b="1" dirty="0" err="1">
                <a:solidFill>
                  <a:srgbClr val="000000"/>
                </a:solidFill>
              </a:rPr>
              <a:t>dir</a:t>
            </a:r>
            <a:r>
              <a:rPr lang="en-US" sz="1600" dirty="0">
                <a:solidFill>
                  <a:srgbClr val="000000"/>
                </a:solidFill>
              </a:rPr>
              <a:t> command to view the contents of the USB flash drive.</a:t>
            </a:r>
          </a:p>
        </p:txBody>
      </p:sp>
      <p:pic>
        <p:nvPicPr>
          <p:cNvPr id="8" name="Picture 7">
            <a:extLst>
              <a:ext uri="{FF2B5EF4-FFF2-40B4-BE49-F238E27FC236}">
                <a16:creationId xmlns:a16="http://schemas.microsoft.com/office/drawing/2014/main" id="{C01C5CEB-D897-F145-B8A0-E3E9FE0B3379}"/>
              </a:ext>
            </a:extLst>
          </p:cNvPr>
          <p:cNvPicPr>
            <a:picLocks noChangeAspect="1"/>
          </p:cNvPicPr>
          <p:nvPr/>
        </p:nvPicPr>
        <p:blipFill>
          <a:blip r:embed="rId3"/>
          <a:stretch>
            <a:fillRect/>
          </a:stretch>
        </p:blipFill>
        <p:spPr>
          <a:xfrm>
            <a:off x="523557" y="2504705"/>
            <a:ext cx="8182266" cy="1148022"/>
          </a:xfrm>
          <a:prstGeom prst="rect">
            <a:avLst/>
          </a:prstGeom>
        </p:spPr>
      </p:pic>
    </p:spTree>
    <p:extLst>
      <p:ext uri="{BB962C8B-B14F-4D97-AF65-F5344CB8AC3E}">
        <p14:creationId xmlns:p14="http://schemas.microsoft.com/office/powerpoint/2010/main" val="252250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Using USB to Back Up and Restore a Configuration</a:t>
            </a:r>
          </a:p>
        </p:txBody>
      </p:sp>
      <p:sp>
        <p:nvSpPr>
          <p:cNvPr id="5" name="Content Placeholder 4">
            <a:extLst>
              <a:ext uri="{FF2B5EF4-FFF2-40B4-BE49-F238E27FC236}">
                <a16:creationId xmlns:a16="http://schemas.microsoft.com/office/drawing/2014/main" id="{3A8BA0F2-43E5-5840-B12D-29068B0E71EA}"/>
              </a:ext>
            </a:extLst>
          </p:cNvPr>
          <p:cNvSpPr>
            <a:spLocks noGrp="1"/>
          </p:cNvSpPr>
          <p:nvPr>
            <p:ph idx="1"/>
          </p:nvPr>
        </p:nvSpPr>
        <p:spPr>
          <a:xfrm>
            <a:off x="474662" y="731837"/>
            <a:ext cx="8280057" cy="1839913"/>
          </a:xfrm>
        </p:spPr>
        <p:txBody>
          <a:bodyPr/>
          <a:lstStyle/>
          <a:p>
            <a:pPr marL="285750" indent="-285750" algn="l">
              <a:buFont typeface="Arial" panose="020B0604020202020204" pitchFamily="34" charset="0"/>
              <a:buChar char="•"/>
            </a:pPr>
            <a:r>
              <a:rPr lang="en-US" sz="1600" dirty="0">
                <a:solidFill>
                  <a:srgbClr val="000000"/>
                </a:solidFill>
              </a:rPr>
              <a:t>Issue the </a:t>
            </a:r>
            <a:r>
              <a:rPr lang="en-US" sz="1600" b="1" dirty="0">
                <a:solidFill>
                  <a:srgbClr val="000000"/>
                </a:solidFill>
              </a:rPr>
              <a:t>show file systems</a:t>
            </a:r>
            <a:r>
              <a:rPr lang="en-US" sz="1600" dirty="0">
                <a:solidFill>
                  <a:srgbClr val="000000"/>
                </a:solidFill>
              </a:rPr>
              <a:t> command to verify that the USB drive is there and confirm its name. For this example, the USB file system is named </a:t>
            </a:r>
            <a:r>
              <a:rPr lang="en-US" sz="1600" b="1" dirty="0">
                <a:solidFill>
                  <a:srgbClr val="000000"/>
                </a:solidFill>
              </a:rPr>
              <a:t>usbflash0:</a:t>
            </a:r>
            <a:r>
              <a:rPr lang="en-US" sz="1600" dirty="0">
                <a:solidFill>
                  <a:srgbClr val="000000"/>
                </a:solidFill>
              </a:rPr>
              <a:t>.</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copy run usbflash0:</a:t>
            </a:r>
            <a:r>
              <a:rPr lang="en-US" sz="1600" i="1" dirty="0">
                <a:solidFill>
                  <a:srgbClr val="000000"/>
                </a:solidFill>
              </a:rPr>
              <a:t>/</a:t>
            </a:r>
            <a:r>
              <a:rPr lang="en-US" sz="1600" dirty="0">
                <a:solidFill>
                  <a:srgbClr val="000000"/>
                </a:solidFill>
              </a:rPr>
              <a:t> command to copy the configuration file to the USB flash drive. Be sure to use the name of the flash drive, as indicated in the file system. The slash is optional but indicates the root directory of the USB flash drive.</a:t>
            </a:r>
          </a:p>
          <a:p>
            <a:pPr marL="285750" indent="-285750" algn="l">
              <a:buFont typeface="Arial" panose="020B0604020202020204" pitchFamily="34" charset="0"/>
              <a:buChar char="•"/>
            </a:pPr>
            <a:r>
              <a:rPr lang="en-US" sz="1600" dirty="0">
                <a:solidFill>
                  <a:srgbClr val="000000"/>
                </a:solidFill>
              </a:rPr>
              <a:t>The IOS will prompt for the filename. If the file already exists on the USB flash drive, the router will prompt to overwrite.</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3B003A9D-B5E7-C747-B70A-6B43EAD25FA7}"/>
              </a:ext>
            </a:extLst>
          </p:cNvPr>
          <p:cNvSpPr/>
          <p:nvPr/>
        </p:nvSpPr>
        <p:spPr>
          <a:xfrm>
            <a:off x="871870" y="2714760"/>
            <a:ext cx="7797468" cy="1600438"/>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copy running-config usbflash0: </a:t>
            </a:r>
          </a:p>
          <a:p>
            <a:r>
              <a:rPr lang="en-US" sz="1400" dirty="0">
                <a:solidFill>
                  <a:srgbClr val="DFDFDF"/>
                </a:solidFill>
                <a:latin typeface="Courier New" panose="02070309020205020404" pitchFamily="49" charset="0"/>
              </a:rPr>
              <a:t>Destination filename [running-config]? R1-Config </a:t>
            </a:r>
          </a:p>
          <a:p>
            <a:r>
              <a:rPr lang="en-US" sz="1400" dirty="0">
                <a:solidFill>
                  <a:srgbClr val="DFDFDF"/>
                </a:solidFill>
                <a:latin typeface="Courier New" panose="02070309020205020404" pitchFamily="49" charset="0"/>
              </a:rPr>
              <a:t>%</a:t>
            </a:r>
            <a:r>
              <a:rPr lang="en-US" sz="1400" dirty="0" err="1">
                <a:solidFill>
                  <a:srgbClr val="DFDFDF"/>
                </a:solidFill>
                <a:latin typeface="Courier New" panose="02070309020205020404" pitchFamily="49" charset="0"/>
              </a:rPr>
              <a:t>Warning:There</a:t>
            </a:r>
            <a:r>
              <a:rPr lang="en-US" sz="1400" dirty="0">
                <a:solidFill>
                  <a:srgbClr val="DFDFDF"/>
                </a:solidFill>
                <a:latin typeface="Courier New" panose="02070309020205020404" pitchFamily="49" charset="0"/>
              </a:rPr>
              <a:t> is a file already existing with this name </a:t>
            </a:r>
          </a:p>
          <a:p>
            <a:r>
              <a:rPr lang="en-US" sz="1400" dirty="0">
                <a:solidFill>
                  <a:srgbClr val="DFDFDF"/>
                </a:solidFill>
                <a:latin typeface="Courier New" panose="02070309020205020404" pitchFamily="49" charset="0"/>
              </a:rPr>
              <a:t>Do you want to over write? [confirm] </a:t>
            </a:r>
          </a:p>
          <a:p>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5024 bytes copied in 1.796 secs (2797 bytes/sec) </a:t>
            </a:r>
          </a:p>
          <a:p>
            <a:r>
              <a:rPr lang="en-US" sz="1400" dirty="0">
                <a:solidFill>
                  <a:srgbClr val="DFDFDF"/>
                </a:solidFill>
                <a:latin typeface="Courier New" panose="02070309020205020404" pitchFamily="49" charset="0"/>
              </a:rPr>
              <a:t>R1#</a:t>
            </a:r>
            <a:endParaRPr lang="en-US" sz="1400" dirty="0"/>
          </a:p>
        </p:txBody>
      </p:sp>
    </p:spTree>
    <p:extLst>
      <p:ext uri="{BB962C8B-B14F-4D97-AF65-F5344CB8AC3E}">
        <p14:creationId xmlns:p14="http://schemas.microsoft.com/office/powerpoint/2010/main" val="411849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Using USB to Back Up and Restore a Configuration (Cont.)</a:t>
            </a:r>
          </a:p>
        </p:txBody>
      </p:sp>
      <p:sp>
        <p:nvSpPr>
          <p:cNvPr id="5" name="Content Placeholder 4">
            <a:extLst>
              <a:ext uri="{FF2B5EF4-FFF2-40B4-BE49-F238E27FC236}">
                <a16:creationId xmlns:a16="http://schemas.microsoft.com/office/drawing/2014/main" id="{3A8BA0F2-43E5-5840-B12D-29068B0E71EA}"/>
              </a:ext>
            </a:extLst>
          </p:cNvPr>
          <p:cNvSpPr>
            <a:spLocks noGrp="1"/>
          </p:cNvSpPr>
          <p:nvPr>
            <p:ph idx="1"/>
          </p:nvPr>
        </p:nvSpPr>
        <p:spPr>
          <a:xfrm>
            <a:off x="474662" y="731837"/>
            <a:ext cx="3821149" cy="3689897"/>
          </a:xfrm>
        </p:spPr>
        <p:txBody>
          <a:bodyPr/>
          <a:lstStyle/>
          <a:p>
            <a:pPr marL="0" indent="0" algn="l"/>
            <a:r>
              <a:rPr lang="en-US" sz="1600" dirty="0">
                <a:solidFill>
                  <a:srgbClr val="000000"/>
                </a:solidFill>
              </a:rPr>
              <a:t>Use the </a:t>
            </a:r>
            <a:r>
              <a:rPr lang="en-US" sz="1600" b="1" dirty="0" err="1">
                <a:solidFill>
                  <a:srgbClr val="000000"/>
                </a:solidFill>
              </a:rPr>
              <a:t>dir</a:t>
            </a:r>
            <a:r>
              <a:rPr lang="en-US" sz="1600" dirty="0">
                <a:solidFill>
                  <a:srgbClr val="000000"/>
                </a:solidFill>
              </a:rPr>
              <a:t> command to see the file on the USB drive and use the </a:t>
            </a:r>
            <a:r>
              <a:rPr lang="en-US" sz="1600" b="1" dirty="0">
                <a:solidFill>
                  <a:srgbClr val="000000"/>
                </a:solidFill>
              </a:rPr>
              <a:t>more</a:t>
            </a:r>
            <a:r>
              <a:rPr lang="en-US" sz="1600" dirty="0">
                <a:solidFill>
                  <a:srgbClr val="000000"/>
                </a:solidFill>
              </a:rPr>
              <a:t> command to see the contents.</a:t>
            </a:r>
          </a:p>
          <a:p>
            <a:pPr marL="0" indent="0" algn="l"/>
            <a:endParaRPr lang="en-US" sz="1600" dirty="0">
              <a:solidFill>
                <a:srgbClr val="000000"/>
              </a:solidFill>
            </a:endParaRPr>
          </a:p>
          <a:p>
            <a:pPr marL="0" indent="0" algn="l"/>
            <a:r>
              <a:rPr lang="en-US" sz="1600" dirty="0">
                <a:solidFill>
                  <a:srgbClr val="000000"/>
                </a:solidFill>
              </a:rPr>
              <a:t>To Restore Configurations with a USB Flash Drive, it will be necessary to edit the USB R1-Config file with a text editor. Assuming the file name is </a:t>
            </a:r>
            <a:r>
              <a:rPr lang="en-US" sz="1600" b="1" dirty="0">
                <a:solidFill>
                  <a:srgbClr val="000000"/>
                </a:solidFill>
              </a:rPr>
              <a:t>R1-Config</a:t>
            </a:r>
            <a:r>
              <a:rPr lang="en-US" sz="1600" dirty="0">
                <a:solidFill>
                  <a:srgbClr val="000000"/>
                </a:solidFill>
              </a:rPr>
              <a:t>, use the command </a:t>
            </a:r>
            <a:r>
              <a:rPr lang="en-US" sz="1600" b="1" dirty="0">
                <a:solidFill>
                  <a:srgbClr val="000000"/>
                </a:solidFill>
              </a:rPr>
              <a:t>copy usbflash0:/R1-Config</a:t>
            </a:r>
            <a:r>
              <a:rPr lang="en-US" sz="1600" dirty="0">
                <a:solidFill>
                  <a:srgbClr val="000000"/>
                </a:solidFill>
              </a:rPr>
              <a:t> </a:t>
            </a:r>
            <a:r>
              <a:rPr lang="en-US" sz="1600" i="1" dirty="0">
                <a:solidFill>
                  <a:srgbClr val="000000"/>
                </a:solidFill>
              </a:rPr>
              <a:t>running-config</a:t>
            </a:r>
            <a:r>
              <a:rPr lang="en-US" sz="1600" dirty="0">
                <a:solidFill>
                  <a:srgbClr val="000000"/>
                </a:solidFill>
              </a:rPr>
              <a:t> to restore a running configuration.</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49C15FF8-4220-804D-8EDC-94BFDC948F24}"/>
              </a:ext>
            </a:extLst>
          </p:cNvPr>
          <p:cNvPicPr>
            <a:picLocks noChangeAspect="1"/>
          </p:cNvPicPr>
          <p:nvPr/>
        </p:nvPicPr>
        <p:blipFill>
          <a:blip r:embed="rId3"/>
          <a:stretch>
            <a:fillRect/>
          </a:stretch>
        </p:blipFill>
        <p:spPr>
          <a:xfrm>
            <a:off x="4344914" y="731837"/>
            <a:ext cx="4049676" cy="3910032"/>
          </a:xfrm>
          <a:prstGeom prst="rect">
            <a:avLst/>
          </a:prstGeom>
        </p:spPr>
      </p:pic>
    </p:spTree>
    <p:extLst>
      <p:ext uri="{BB962C8B-B14F-4D97-AF65-F5344CB8AC3E}">
        <p14:creationId xmlns:p14="http://schemas.microsoft.com/office/powerpoint/2010/main" val="125495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Procedures</a:t>
            </a:r>
          </a:p>
        </p:txBody>
      </p:sp>
      <p:sp>
        <p:nvSpPr>
          <p:cNvPr id="6" name="Content Placeholder 5">
            <a:extLst>
              <a:ext uri="{FF2B5EF4-FFF2-40B4-BE49-F238E27FC236}">
                <a16:creationId xmlns:a16="http://schemas.microsoft.com/office/drawing/2014/main" id="{7D00FBAB-9A89-6F40-95D1-264538B637D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Passwords on devices are used to prevent unauthorized access. For encrypted passwords, such as the enable secret passwords, the passwords must be replaced after recovery. Depending on the device, the detailed procedure for password recovery varies. </a:t>
            </a:r>
          </a:p>
          <a:p>
            <a:pPr marL="0" indent="0" algn="l"/>
            <a:r>
              <a:rPr lang="en-US" sz="1600" dirty="0">
                <a:solidFill>
                  <a:srgbClr val="000000"/>
                </a:solidFill>
              </a:rPr>
              <a:t>However, all the password recovery procedures follow the same principle:</a:t>
            </a:r>
          </a:p>
          <a:p>
            <a:pPr marL="0" indent="0" algn="l"/>
            <a:r>
              <a:rPr lang="en-US" sz="1600" b="1" dirty="0">
                <a:solidFill>
                  <a:srgbClr val="000000"/>
                </a:solidFill>
              </a:rPr>
              <a:t>Step 1</a:t>
            </a:r>
            <a:r>
              <a:rPr lang="en-US" sz="1600" dirty="0">
                <a:solidFill>
                  <a:srgbClr val="000000"/>
                </a:solidFill>
              </a:rPr>
              <a:t>. Enter the ROMMON mode.</a:t>
            </a:r>
            <a:br>
              <a:rPr lang="en-US" sz="1600" dirty="0">
                <a:solidFill>
                  <a:srgbClr val="000000"/>
                </a:solidFill>
              </a:rPr>
            </a:br>
            <a:r>
              <a:rPr lang="en-US" sz="1600" b="1" dirty="0">
                <a:solidFill>
                  <a:srgbClr val="000000"/>
                </a:solidFill>
              </a:rPr>
              <a:t>Step 2</a:t>
            </a:r>
            <a:r>
              <a:rPr lang="en-US" sz="1600" dirty="0">
                <a:solidFill>
                  <a:srgbClr val="000000"/>
                </a:solidFill>
              </a:rPr>
              <a:t>. Change the configuration register.</a:t>
            </a:r>
            <a:br>
              <a:rPr lang="en-US" sz="1600" dirty="0">
                <a:solidFill>
                  <a:srgbClr val="000000"/>
                </a:solidFill>
              </a:rPr>
            </a:br>
            <a:r>
              <a:rPr lang="en-US" sz="1600" b="1" dirty="0">
                <a:solidFill>
                  <a:srgbClr val="000000"/>
                </a:solidFill>
              </a:rPr>
              <a:t>Step 3</a:t>
            </a:r>
            <a:r>
              <a:rPr lang="en-US" sz="1600" dirty="0">
                <a:solidFill>
                  <a:srgbClr val="000000"/>
                </a:solidFill>
              </a:rPr>
              <a:t>. Copy the startup-config to the running-config.</a:t>
            </a:r>
            <a:br>
              <a:rPr lang="en-US" sz="1600" dirty="0">
                <a:solidFill>
                  <a:srgbClr val="000000"/>
                </a:solidFill>
              </a:rPr>
            </a:br>
            <a:r>
              <a:rPr lang="en-US" sz="1600" b="1" dirty="0">
                <a:solidFill>
                  <a:srgbClr val="000000"/>
                </a:solidFill>
              </a:rPr>
              <a:t>Step 4</a:t>
            </a:r>
            <a:r>
              <a:rPr lang="en-US" sz="1600" dirty="0">
                <a:solidFill>
                  <a:srgbClr val="000000"/>
                </a:solidFill>
              </a:rPr>
              <a:t>. Change the password.</a:t>
            </a:r>
            <a:br>
              <a:rPr lang="en-US" sz="1600" dirty="0">
                <a:solidFill>
                  <a:srgbClr val="000000"/>
                </a:solidFill>
              </a:rPr>
            </a:br>
            <a:r>
              <a:rPr lang="en-US" sz="1600" b="1" dirty="0">
                <a:solidFill>
                  <a:srgbClr val="000000"/>
                </a:solidFill>
              </a:rPr>
              <a:t>Step 5</a:t>
            </a:r>
            <a:r>
              <a:rPr lang="en-US" sz="1600" dirty="0">
                <a:solidFill>
                  <a:srgbClr val="000000"/>
                </a:solidFill>
              </a:rPr>
              <a:t>. Save the running-config as the new startup-config.</a:t>
            </a:r>
            <a:br>
              <a:rPr lang="en-US" sz="1600" dirty="0">
                <a:solidFill>
                  <a:srgbClr val="000000"/>
                </a:solidFill>
              </a:rPr>
            </a:br>
            <a:r>
              <a:rPr lang="en-US" sz="1600" b="1" dirty="0">
                <a:solidFill>
                  <a:srgbClr val="000000"/>
                </a:solidFill>
              </a:rPr>
              <a:t>Step 6</a:t>
            </a:r>
            <a:r>
              <a:rPr lang="en-US" sz="1600" dirty="0">
                <a:solidFill>
                  <a:srgbClr val="000000"/>
                </a:solidFill>
              </a:rPr>
              <a:t>. Reload the device.</a:t>
            </a:r>
          </a:p>
          <a:p>
            <a:pPr marL="0" indent="0" algn="l"/>
            <a:endParaRPr lang="en-US" sz="1600" dirty="0">
              <a:solidFill>
                <a:srgbClr val="000000"/>
              </a:solidFill>
            </a:endParaRPr>
          </a:p>
        </p:txBody>
      </p:sp>
    </p:spTree>
    <p:extLst>
      <p:ext uri="{BB962C8B-B14F-4D97-AF65-F5344CB8AC3E}">
        <p14:creationId xmlns:p14="http://schemas.microsoft.com/office/powerpoint/2010/main" val="6197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Example</a:t>
            </a:r>
          </a:p>
        </p:txBody>
      </p:sp>
      <p:sp>
        <p:nvSpPr>
          <p:cNvPr id="4" name="Content Placeholder 3">
            <a:extLst>
              <a:ext uri="{FF2B5EF4-FFF2-40B4-BE49-F238E27FC236}">
                <a16:creationId xmlns:a16="http://schemas.microsoft.com/office/drawing/2014/main" id="{F2FF3109-185A-EC42-B199-443419D378FE}"/>
              </a:ext>
            </a:extLst>
          </p:cNvPr>
          <p:cNvSpPr>
            <a:spLocks noGrp="1"/>
          </p:cNvSpPr>
          <p:nvPr>
            <p:ph idx="1"/>
          </p:nvPr>
        </p:nvSpPr>
        <p:spPr>
          <a:xfrm>
            <a:off x="474662" y="731837"/>
            <a:ext cx="8280057" cy="1077219"/>
          </a:xfrm>
        </p:spPr>
        <p:txBody>
          <a:bodyPr/>
          <a:lstStyle/>
          <a:p>
            <a:pPr marL="0" indent="0" algn="l"/>
            <a:r>
              <a:rPr lang="en-US" sz="1600" b="1" dirty="0">
                <a:solidFill>
                  <a:srgbClr val="000000"/>
                </a:solidFill>
              </a:rPr>
              <a:t>Step 1. Enter the ROMMON mode. </a:t>
            </a:r>
            <a:r>
              <a:rPr lang="en-US" sz="1600" dirty="0">
                <a:solidFill>
                  <a:srgbClr val="000000"/>
                </a:solidFill>
              </a:rPr>
              <a:t>With console access, a user can access the ROMMON mode by using a break sequence during the boot up process or removing the external flash memory when the device is powered off. </a:t>
            </a:r>
          </a:p>
          <a:p>
            <a:pPr marL="0" indent="0" algn="l"/>
            <a:r>
              <a:rPr lang="en-US" sz="1600" dirty="0">
                <a:solidFill>
                  <a:srgbClr val="000000"/>
                </a:solidFill>
              </a:rPr>
              <a:t>When successful, the </a:t>
            </a:r>
            <a:r>
              <a:rPr lang="en-US" sz="1600" b="1" dirty="0" err="1">
                <a:solidFill>
                  <a:srgbClr val="000000"/>
                </a:solidFill>
              </a:rPr>
              <a:t>rommon</a:t>
            </a:r>
            <a:r>
              <a:rPr lang="en-US" sz="1600" b="1" dirty="0">
                <a:solidFill>
                  <a:srgbClr val="000000"/>
                </a:solidFill>
              </a:rPr>
              <a:t> 1 &gt;</a:t>
            </a:r>
            <a:r>
              <a:rPr lang="en-US" sz="1600" dirty="0">
                <a:solidFill>
                  <a:srgbClr val="000000"/>
                </a:solidFill>
              </a:rPr>
              <a:t> prompt displays, as shown in the example.</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74553181-127B-5749-BCE9-DDA33C41CCD2}"/>
              </a:ext>
            </a:extLst>
          </p:cNvPr>
          <p:cNvSpPr/>
          <p:nvPr/>
        </p:nvSpPr>
        <p:spPr>
          <a:xfrm>
            <a:off x="903767" y="2110085"/>
            <a:ext cx="7336466" cy="1077218"/>
          </a:xfrm>
          <a:prstGeom prst="rect">
            <a:avLst/>
          </a:prstGeom>
          <a:solidFill>
            <a:srgbClr val="000000"/>
          </a:solidFill>
          <a:ln>
            <a:solidFill>
              <a:schemeClr val="accent1"/>
            </a:solidFill>
          </a:ln>
        </p:spPr>
        <p:txBody>
          <a:bodyPr wrap="square">
            <a:spAutoFit/>
          </a:bodyPr>
          <a:lstStyle/>
          <a:p>
            <a:r>
              <a:rPr lang="en-US" sz="1600" dirty="0" err="1">
                <a:solidFill>
                  <a:srgbClr val="DFDFDF"/>
                </a:solidFill>
                <a:latin typeface="Courier New" panose="02070309020205020404" pitchFamily="49" charset="0"/>
              </a:rPr>
              <a:t>Readonly</a:t>
            </a:r>
            <a:r>
              <a:rPr lang="en-US" sz="1600" dirty="0">
                <a:solidFill>
                  <a:srgbClr val="DFDFDF"/>
                </a:solidFill>
                <a:latin typeface="Courier New" panose="02070309020205020404" pitchFamily="49" charset="0"/>
              </a:rPr>
              <a:t> ROMMON initialized </a:t>
            </a:r>
          </a:p>
          <a:p>
            <a:endParaRPr lang="en-US" sz="1600" dirty="0">
              <a:solidFill>
                <a:srgbClr val="DFDFDF"/>
              </a:solidFill>
              <a:latin typeface="Courier New" panose="02070309020205020404" pitchFamily="49" charset="0"/>
            </a:endParaRPr>
          </a:p>
          <a:p>
            <a:r>
              <a:rPr lang="en-US" sz="1600" dirty="0">
                <a:solidFill>
                  <a:srgbClr val="DFDFDF"/>
                </a:solidFill>
                <a:latin typeface="Courier New" panose="02070309020205020404" pitchFamily="49" charset="0"/>
              </a:rPr>
              <a:t>monitor: command "boot" aborted due to user interrupt </a:t>
            </a:r>
            <a:r>
              <a:rPr lang="en-US" sz="1600" dirty="0" err="1">
                <a:solidFill>
                  <a:srgbClr val="DFDFDF"/>
                </a:solidFill>
                <a:latin typeface="Courier New" panose="02070309020205020404" pitchFamily="49" charset="0"/>
              </a:rPr>
              <a:t>rommon</a:t>
            </a:r>
            <a:r>
              <a:rPr lang="en-US" sz="1600" dirty="0">
                <a:solidFill>
                  <a:srgbClr val="DFDFDF"/>
                </a:solidFill>
                <a:latin typeface="Courier New" panose="02070309020205020404" pitchFamily="49" charset="0"/>
              </a:rPr>
              <a:t> 1 &gt; </a:t>
            </a:r>
            <a:endParaRPr lang="en-US" sz="1600" dirty="0"/>
          </a:p>
        </p:txBody>
      </p:sp>
    </p:spTree>
    <p:extLst>
      <p:ext uri="{BB962C8B-B14F-4D97-AF65-F5344CB8AC3E}">
        <p14:creationId xmlns:p14="http://schemas.microsoft.com/office/powerpoint/2010/main" val="238625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Example (Cont.)</a:t>
            </a:r>
          </a:p>
        </p:txBody>
      </p:sp>
      <p:sp>
        <p:nvSpPr>
          <p:cNvPr id="6" name="Content Placeholder 5">
            <a:extLst>
              <a:ext uri="{FF2B5EF4-FFF2-40B4-BE49-F238E27FC236}">
                <a16:creationId xmlns:a16="http://schemas.microsoft.com/office/drawing/2014/main" id="{B9A6C98F-F5C3-3C4C-A282-C98098A7C815}"/>
              </a:ext>
            </a:extLst>
          </p:cNvPr>
          <p:cNvSpPr>
            <a:spLocks noGrp="1"/>
          </p:cNvSpPr>
          <p:nvPr>
            <p:ph idx="1"/>
          </p:nvPr>
        </p:nvSpPr>
        <p:spPr>
          <a:xfrm>
            <a:off x="474662" y="731837"/>
            <a:ext cx="8280057" cy="1839913"/>
          </a:xfrm>
        </p:spPr>
        <p:txBody>
          <a:bodyPr/>
          <a:lstStyle/>
          <a:p>
            <a:pPr marL="0" indent="0" algn="l"/>
            <a:r>
              <a:rPr lang="en-US" sz="1600" b="1" dirty="0">
                <a:solidFill>
                  <a:srgbClr val="000000"/>
                </a:solidFill>
              </a:rPr>
              <a:t>Step 2. Change the configuration register. </a:t>
            </a:r>
            <a:r>
              <a:rPr lang="en-US" sz="1600" dirty="0">
                <a:solidFill>
                  <a:srgbClr val="000000"/>
                </a:solidFill>
              </a:rPr>
              <a:t>The </a:t>
            </a:r>
            <a:r>
              <a:rPr lang="en-US" sz="1600" b="1" dirty="0" err="1">
                <a:solidFill>
                  <a:srgbClr val="000000"/>
                </a:solidFill>
              </a:rPr>
              <a:t>confreg</a:t>
            </a:r>
            <a:r>
              <a:rPr lang="en-US" sz="1600" b="1" dirty="0">
                <a:solidFill>
                  <a:srgbClr val="000000"/>
                </a:solidFill>
              </a:rPr>
              <a:t> 0x2142</a:t>
            </a:r>
            <a:r>
              <a:rPr lang="en-US" sz="1600" dirty="0">
                <a:solidFill>
                  <a:srgbClr val="000000"/>
                </a:solidFill>
              </a:rPr>
              <a:t> command allows the user to set the configuration register to 0x2142, which causes the device to ignore the startup config file during startup. </a:t>
            </a:r>
          </a:p>
          <a:p>
            <a:pPr marL="0" indent="0" algn="l"/>
            <a:r>
              <a:rPr lang="en-US" sz="1600" dirty="0">
                <a:solidFill>
                  <a:srgbClr val="000000"/>
                </a:solidFill>
              </a:rPr>
              <a:t>After setting the configuration register to 0x2142, type </a:t>
            </a:r>
            <a:r>
              <a:rPr lang="en-US" sz="1600" b="1" dirty="0">
                <a:solidFill>
                  <a:srgbClr val="000000"/>
                </a:solidFill>
              </a:rPr>
              <a:t>reset</a:t>
            </a:r>
            <a:r>
              <a:rPr lang="en-US" sz="1600" dirty="0">
                <a:solidFill>
                  <a:srgbClr val="000000"/>
                </a:solidFill>
              </a:rPr>
              <a:t> at the prompt to restart the device. Enter the break sequence while the device is rebooting and decompressing the IOS. The example displays the terminal output of a 1941 router in the ROMMON mode after using a break sequence during the boot up process.</a:t>
            </a:r>
          </a:p>
          <a:p>
            <a:pPr marL="0" indent="0" algn="l"/>
            <a:endParaRPr lang="en-US" sz="1600" dirty="0">
              <a:solidFill>
                <a:srgbClr val="000000"/>
              </a:solidFill>
            </a:endParaRPr>
          </a:p>
        </p:txBody>
      </p:sp>
      <p:sp>
        <p:nvSpPr>
          <p:cNvPr id="7" name="Rectangle 6">
            <a:extLst>
              <a:ext uri="{FF2B5EF4-FFF2-40B4-BE49-F238E27FC236}">
                <a16:creationId xmlns:a16="http://schemas.microsoft.com/office/drawing/2014/main" id="{5A990C45-165C-AC4F-A533-448CCE688682}"/>
              </a:ext>
            </a:extLst>
          </p:cNvPr>
          <p:cNvSpPr/>
          <p:nvPr/>
        </p:nvSpPr>
        <p:spPr>
          <a:xfrm>
            <a:off x="1201479" y="2811225"/>
            <a:ext cx="7144009" cy="1600438"/>
          </a:xfrm>
          <a:prstGeom prst="rect">
            <a:avLst/>
          </a:prstGeom>
          <a:solidFill>
            <a:srgbClr val="000000"/>
          </a:solidFill>
        </p:spPr>
        <p:txBody>
          <a:bodyPr wrap="square">
            <a:spAutoFit/>
          </a:bodyPr>
          <a:lstStyle/>
          <a:p>
            <a:r>
              <a:rPr lang="en-US" sz="1400" dirty="0" err="1">
                <a:solidFill>
                  <a:srgbClr val="DFDFDF"/>
                </a:solidFill>
                <a:latin typeface="Courier New" panose="02070309020205020404" pitchFamily="49" charset="0"/>
              </a:rPr>
              <a:t>rommon</a:t>
            </a:r>
            <a:r>
              <a:rPr lang="en-US" sz="1400" dirty="0">
                <a:solidFill>
                  <a:srgbClr val="DFDFDF"/>
                </a:solidFill>
                <a:latin typeface="Courier New" panose="02070309020205020404" pitchFamily="49" charset="0"/>
              </a:rPr>
              <a:t> 1 &gt; </a:t>
            </a:r>
            <a:r>
              <a:rPr lang="en-US" sz="1400" b="1" dirty="0" err="1">
                <a:solidFill>
                  <a:srgbClr val="FFFFFF"/>
                </a:solidFill>
                <a:latin typeface="Courier New" panose="02070309020205020404" pitchFamily="49" charset="0"/>
              </a:rPr>
              <a:t>confreg</a:t>
            </a:r>
            <a:r>
              <a:rPr lang="en-US" sz="1400" b="1" dirty="0">
                <a:solidFill>
                  <a:srgbClr val="FFFFFF"/>
                </a:solidFill>
                <a:latin typeface="Courier New" panose="02070309020205020404" pitchFamily="49" charset="0"/>
              </a:rPr>
              <a:t> 0x2142</a:t>
            </a:r>
            <a:r>
              <a:rPr lang="en-US" sz="1400" dirty="0">
                <a:solidFill>
                  <a:srgbClr val="DFDFDF"/>
                </a:solidFill>
                <a:latin typeface="Courier New" panose="02070309020205020404" pitchFamily="49" charset="0"/>
              </a:rPr>
              <a:t> </a:t>
            </a:r>
          </a:p>
          <a:p>
            <a:r>
              <a:rPr lang="en-US" sz="1400" dirty="0" err="1">
                <a:solidFill>
                  <a:srgbClr val="DFDFDF"/>
                </a:solidFill>
                <a:latin typeface="Courier New" panose="02070309020205020404" pitchFamily="49" charset="0"/>
              </a:rPr>
              <a:t>rommon</a:t>
            </a:r>
            <a:r>
              <a:rPr lang="en-US" sz="1400" dirty="0">
                <a:solidFill>
                  <a:srgbClr val="DFDFDF"/>
                </a:solidFill>
                <a:latin typeface="Courier New" panose="02070309020205020404" pitchFamily="49" charset="0"/>
              </a:rPr>
              <a:t> 2 &gt; </a:t>
            </a:r>
            <a:r>
              <a:rPr lang="en-US" sz="1400" b="1" dirty="0">
                <a:solidFill>
                  <a:srgbClr val="FFFFFF"/>
                </a:solidFill>
                <a:latin typeface="Courier New" panose="02070309020205020404" pitchFamily="49" charset="0"/>
              </a:rPr>
              <a:t>reset</a:t>
            </a:r>
            <a:r>
              <a:rPr lang="en-US" sz="1400" dirty="0">
                <a:solidFill>
                  <a:srgbClr val="DFDFDF"/>
                </a:solidFill>
                <a:latin typeface="Courier New" panose="02070309020205020404" pitchFamily="49" charset="0"/>
              </a:rPr>
              <a:t> </a:t>
            </a:r>
          </a:p>
          <a:p>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System Bootstrap, Version 15.0(1r)M9, RELEASE SOFTWARE (fc1)</a:t>
            </a:r>
          </a:p>
          <a:p>
            <a:r>
              <a:rPr lang="en-US" sz="1400" dirty="0">
                <a:solidFill>
                  <a:srgbClr val="DFDFDF"/>
                </a:solidFill>
                <a:latin typeface="Courier New" panose="02070309020205020404" pitchFamily="49" charset="0"/>
              </a:rPr>
              <a:t>Technical Support: http://</a:t>
            </a:r>
            <a:r>
              <a:rPr lang="en-US" sz="1400" dirty="0" err="1">
                <a:solidFill>
                  <a:srgbClr val="DFDFDF"/>
                </a:solidFill>
                <a:latin typeface="Courier New" panose="02070309020205020404" pitchFamily="49" charset="0"/>
              </a:rPr>
              <a:t>www.cisco.com</a:t>
            </a:r>
            <a:r>
              <a:rPr lang="en-US" sz="1400" dirty="0">
                <a:solidFill>
                  <a:srgbClr val="DFDFDF"/>
                </a:solidFill>
                <a:latin typeface="Courier New" panose="02070309020205020404" pitchFamily="49" charset="0"/>
              </a:rPr>
              <a:t>/</a:t>
            </a:r>
            <a:r>
              <a:rPr lang="en-US" sz="1400" dirty="0" err="1">
                <a:solidFill>
                  <a:srgbClr val="DFDFDF"/>
                </a:solidFill>
                <a:latin typeface="Courier New" panose="02070309020205020404" pitchFamily="49" charset="0"/>
              </a:rPr>
              <a:t>techsupport</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Copyright (c) 2010 by cisco Systems, Inc. </a:t>
            </a:r>
          </a:p>
          <a:p>
            <a:r>
              <a:rPr lang="en-US" sz="1400" dirty="0">
                <a:solidFill>
                  <a:srgbClr val="DFDFDF"/>
                </a:solidFill>
                <a:latin typeface="Courier New" panose="02070309020205020404" pitchFamily="49" charset="0"/>
              </a:rPr>
              <a:t>(output omitted)</a:t>
            </a:r>
            <a:endParaRPr lang="en-US" sz="1400" dirty="0"/>
          </a:p>
        </p:txBody>
      </p:sp>
    </p:spTree>
    <p:extLst>
      <p:ext uri="{BB962C8B-B14F-4D97-AF65-F5344CB8AC3E}">
        <p14:creationId xmlns:p14="http://schemas.microsoft.com/office/powerpoint/2010/main" val="217766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Example (Cont.)</a:t>
            </a:r>
          </a:p>
        </p:txBody>
      </p:sp>
      <p:sp>
        <p:nvSpPr>
          <p:cNvPr id="4" name="Content Placeholder 3">
            <a:extLst>
              <a:ext uri="{FF2B5EF4-FFF2-40B4-BE49-F238E27FC236}">
                <a16:creationId xmlns:a16="http://schemas.microsoft.com/office/drawing/2014/main" id="{AEE27DDC-14A5-1040-AD6B-1FBE2775A81A}"/>
              </a:ext>
            </a:extLst>
          </p:cNvPr>
          <p:cNvSpPr>
            <a:spLocks noGrp="1"/>
          </p:cNvSpPr>
          <p:nvPr>
            <p:ph idx="1"/>
          </p:nvPr>
        </p:nvSpPr>
        <p:spPr>
          <a:xfrm>
            <a:off x="474662" y="731838"/>
            <a:ext cx="8280057" cy="1323440"/>
          </a:xfrm>
        </p:spPr>
        <p:txBody>
          <a:bodyPr/>
          <a:lstStyle/>
          <a:p>
            <a:pPr marL="0" indent="0" algn="l"/>
            <a:r>
              <a:rPr lang="en-US" sz="1600" b="1" dirty="0">
                <a:solidFill>
                  <a:srgbClr val="000000"/>
                </a:solidFill>
              </a:rPr>
              <a:t>Step 3. Copy the startup-config to the running-config. </a:t>
            </a:r>
            <a:r>
              <a:rPr lang="en-US" sz="1600" dirty="0">
                <a:solidFill>
                  <a:srgbClr val="000000"/>
                </a:solidFill>
              </a:rPr>
              <a:t>After the device has finished reloading, issue the </a:t>
            </a:r>
            <a:r>
              <a:rPr lang="en-US" sz="1600" b="1" dirty="0">
                <a:solidFill>
                  <a:srgbClr val="000000"/>
                </a:solidFill>
              </a:rPr>
              <a:t>copy startup-config running-config</a:t>
            </a:r>
            <a:r>
              <a:rPr lang="en-US" sz="1600" dirty="0">
                <a:solidFill>
                  <a:srgbClr val="000000"/>
                </a:solidFill>
              </a:rPr>
              <a:t> command.</a:t>
            </a:r>
          </a:p>
          <a:p>
            <a:pPr marL="0" indent="0" algn="l"/>
            <a:r>
              <a:rPr lang="en-US" sz="1600" dirty="0">
                <a:solidFill>
                  <a:srgbClr val="000000"/>
                </a:solidFill>
              </a:rPr>
              <a:t>CAUTION: Do not enter </a:t>
            </a:r>
            <a:r>
              <a:rPr lang="en-US" sz="1600" b="1" dirty="0">
                <a:solidFill>
                  <a:srgbClr val="000000"/>
                </a:solidFill>
              </a:rPr>
              <a:t>copy running-config startup-config</a:t>
            </a:r>
            <a:r>
              <a:rPr lang="en-US" sz="1600" dirty="0">
                <a:solidFill>
                  <a:srgbClr val="000000"/>
                </a:solidFill>
              </a:rPr>
              <a:t>. This command erases your original startup configuration.</a:t>
            </a:r>
          </a:p>
          <a:p>
            <a:pPr marL="0" indent="0" algn="l"/>
            <a:endParaRPr lang="en-US" sz="1600" dirty="0">
              <a:solidFill>
                <a:srgbClr val="000000"/>
              </a:solidFill>
            </a:endParaRPr>
          </a:p>
        </p:txBody>
      </p:sp>
      <p:sp>
        <p:nvSpPr>
          <p:cNvPr id="5" name="Rectangle 4">
            <a:extLst>
              <a:ext uri="{FF2B5EF4-FFF2-40B4-BE49-F238E27FC236}">
                <a16:creationId xmlns:a16="http://schemas.microsoft.com/office/drawing/2014/main" id="{A51ABB15-4737-4B42-8664-5CEA7AC0E43C}"/>
              </a:ext>
            </a:extLst>
          </p:cNvPr>
          <p:cNvSpPr/>
          <p:nvPr/>
        </p:nvSpPr>
        <p:spPr>
          <a:xfrm>
            <a:off x="1525932" y="2322184"/>
            <a:ext cx="6177516" cy="1323439"/>
          </a:xfrm>
          <a:prstGeom prst="rect">
            <a:avLst/>
          </a:prstGeom>
          <a:solidFill>
            <a:srgbClr val="000000"/>
          </a:solidFill>
        </p:spPr>
        <p:txBody>
          <a:bodyPr wrap="square">
            <a:spAutoFit/>
          </a:bodyPr>
          <a:lstStyle/>
          <a:p>
            <a:r>
              <a:rPr lang="en-US" sz="1600" dirty="0">
                <a:solidFill>
                  <a:srgbClr val="DFDFDF"/>
                </a:solidFill>
                <a:latin typeface="Courier New" panose="02070309020205020404" pitchFamily="49" charset="0"/>
              </a:rPr>
              <a:t>Router# </a:t>
            </a:r>
            <a:r>
              <a:rPr lang="en-US" sz="1600" b="1" dirty="0">
                <a:solidFill>
                  <a:srgbClr val="FFFFFF"/>
                </a:solidFill>
                <a:latin typeface="Courier New" panose="02070309020205020404" pitchFamily="49" charset="0"/>
              </a:rPr>
              <a:t>copy startup-config running-config</a:t>
            </a:r>
          </a:p>
          <a:p>
            <a:r>
              <a:rPr lang="en-US" sz="1600" dirty="0">
                <a:solidFill>
                  <a:srgbClr val="DFDFDF"/>
                </a:solidFill>
                <a:latin typeface="Courier New" panose="02070309020205020404" pitchFamily="49" charset="0"/>
              </a:rPr>
              <a:t>Destination filename [running-config]? </a:t>
            </a:r>
          </a:p>
          <a:p>
            <a:endParaRPr lang="en-US" sz="1600" dirty="0">
              <a:solidFill>
                <a:srgbClr val="DFDFDF"/>
              </a:solidFill>
              <a:latin typeface="Courier New" panose="02070309020205020404" pitchFamily="49" charset="0"/>
            </a:endParaRPr>
          </a:p>
          <a:p>
            <a:r>
              <a:rPr lang="en-US" sz="1600" dirty="0">
                <a:solidFill>
                  <a:srgbClr val="DFDFDF"/>
                </a:solidFill>
                <a:latin typeface="Courier New" panose="02070309020205020404" pitchFamily="49" charset="0"/>
              </a:rPr>
              <a:t>1450 bytes copied in 0.156 secs (9295 bytes/sec) </a:t>
            </a:r>
          </a:p>
          <a:p>
            <a:r>
              <a:rPr lang="en-US" sz="1600" dirty="0">
                <a:solidFill>
                  <a:srgbClr val="DFDFDF"/>
                </a:solidFill>
                <a:latin typeface="Courier New" panose="02070309020205020404" pitchFamily="49" charset="0"/>
              </a:rPr>
              <a:t>R1#</a:t>
            </a:r>
            <a:endParaRPr lang="en-US" sz="1600" dirty="0"/>
          </a:p>
        </p:txBody>
      </p:sp>
    </p:spTree>
    <p:extLst>
      <p:ext uri="{BB962C8B-B14F-4D97-AF65-F5344CB8AC3E}">
        <p14:creationId xmlns:p14="http://schemas.microsoft.com/office/powerpoint/2010/main" val="57516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Example (Cont.)</a:t>
            </a:r>
          </a:p>
        </p:txBody>
      </p:sp>
      <p:sp>
        <p:nvSpPr>
          <p:cNvPr id="6" name="Content Placeholder 5">
            <a:extLst>
              <a:ext uri="{FF2B5EF4-FFF2-40B4-BE49-F238E27FC236}">
                <a16:creationId xmlns:a16="http://schemas.microsoft.com/office/drawing/2014/main" id="{C1657137-F378-FF47-9E5E-8202B5FCADC2}"/>
              </a:ext>
            </a:extLst>
          </p:cNvPr>
          <p:cNvSpPr>
            <a:spLocks noGrp="1"/>
          </p:cNvSpPr>
          <p:nvPr>
            <p:ph idx="1"/>
          </p:nvPr>
        </p:nvSpPr>
        <p:spPr>
          <a:xfrm>
            <a:off x="474662" y="731837"/>
            <a:ext cx="8280057" cy="1255989"/>
          </a:xfrm>
        </p:spPr>
        <p:txBody>
          <a:bodyPr/>
          <a:lstStyle/>
          <a:p>
            <a:pPr marL="0" indent="0" algn="l"/>
            <a:r>
              <a:rPr lang="en-US" sz="1600" b="1" dirty="0">
                <a:solidFill>
                  <a:srgbClr val="000000"/>
                </a:solidFill>
              </a:rPr>
              <a:t>Step 4. Change the password. </a:t>
            </a:r>
            <a:r>
              <a:rPr lang="en-US" sz="1600" dirty="0">
                <a:solidFill>
                  <a:srgbClr val="000000"/>
                </a:solidFill>
              </a:rPr>
              <a:t>Because you are in privileged EXEC mode, you can now configure all the necessary passwords.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password </a:t>
            </a:r>
            <a:r>
              <a:rPr lang="en-US" sz="1600" b="1" dirty="0">
                <a:solidFill>
                  <a:srgbClr val="000000"/>
                </a:solidFill>
              </a:rPr>
              <a:t>cisco</a:t>
            </a:r>
            <a:r>
              <a:rPr lang="en-US" sz="1600" dirty="0">
                <a:solidFill>
                  <a:srgbClr val="000000"/>
                </a:solidFill>
              </a:rPr>
              <a:t> is not a strong password and is used here only as an example</a:t>
            </a:r>
          </a:p>
          <a:p>
            <a:pPr marL="0" indent="0" algn="l"/>
            <a:endParaRPr lang="en-US" sz="1600" dirty="0">
              <a:solidFill>
                <a:srgbClr val="000000"/>
              </a:solidFill>
            </a:endParaRPr>
          </a:p>
        </p:txBody>
      </p:sp>
      <p:sp>
        <p:nvSpPr>
          <p:cNvPr id="7" name="Rectangle 6">
            <a:extLst>
              <a:ext uri="{FF2B5EF4-FFF2-40B4-BE49-F238E27FC236}">
                <a16:creationId xmlns:a16="http://schemas.microsoft.com/office/drawing/2014/main" id="{DE306985-6FE1-FF47-A38A-22A7232EF85D}"/>
              </a:ext>
            </a:extLst>
          </p:cNvPr>
          <p:cNvSpPr/>
          <p:nvPr/>
        </p:nvSpPr>
        <p:spPr>
          <a:xfrm>
            <a:off x="999460" y="2333096"/>
            <a:ext cx="7006856" cy="738664"/>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configure terminal</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Enter configuration commands, one per line. End with CNTL/Z. </a:t>
            </a:r>
          </a:p>
          <a:p>
            <a:r>
              <a:rPr lang="en-US" sz="1400" dirty="0">
                <a:solidFill>
                  <a:srgbClr val="DFDFDF"/>
                </a:solidFill>
                <a:latin typeface="Courier New" panose="02070309020205020404" pitchFamily="49" charset="0"/>
              </a:rPr>
              <a:t>R1(config)# </a:t>
            </a:r>
            <a:r>
              <a:rPr lang="en-US" sz="1400" b="1" dirty="0">
                <a:solidFill>
                  <a:srgbClr val="FFFFFF"/>
                </a:solidFill>
                <a:latin typeface="Courier New" panose="02070309020205020404" pitchFamily="49" charset="0"/>
              </a:rPr>
              <a:t>enable secret cisco</a:t>
            </a:r>
            <a:endParaRPr lang="en-US" sz="1400" dirty="0"/>
          </a:p>
        </p:txBody>
      </p:sp>
    </p:spTree>
    <p:extLst>
      <p:ext uri="{BB962C8B-B14F-4D97-AF65-F5344CB8AC3E}">
        <p14:creationId xmlns:p14="http://schemas.microsoft.com/office/powerpoint/2010/main" val="268508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10: Activities</a:t>
            </a:r>
          </a:p>
        </p:txBody>
      </p:sp>
      <p:sp>
        <p:nvSpPr>
          <p:cNvPr id="6147" name="Rectangle 34"/>
          <p:cNvSpPr>
            <a:spLocks noGrp="1" noChangeArrowheads="1"/>
          </p:cNvSpPr>
          <p:nvPr>
            <p:ph idx="1"/>
          </p:nvPr>
        </p:nvSpPr>
        <p:spPr>
          <a:xfrm>
            <a:off x="224432" y="624737"/>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884774578"/>
              </p:ext>
            </p:extLst>
          </p:nvPr>
        </p:nvGraphicFramePr>
        <p:xfrm>
          <a:off x="457291" y="110391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10.6.10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Back Up Configuration Files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10.6.11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Use Tera Term to Manage Router Configuration Files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10.6.12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Use TFTP, Flash, and USB to Manage Configuration Files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10.6.13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Research Password Recovery Procedures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10.7.1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Managing Cisco IOS Images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10.7.6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Use a TFTP Server to Upgrade a Cisco IOS Image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10.8.1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CDP, LLDP, and NTP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10.8.2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CDP, LLDP, and NTP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1090037505"/>
                  </a:ext>
                </a:extLst>
              </a:tr>
            </a:tbl>
          </a:graphicData>
        </a:graphic>
      </p:graphicFrame>
    </p:spTree>
    <p:custDataLst>
      <p:tags r:id="rId1"/>
    </p:custDataLst>
    <p:extLst>
      <p:ext uri="{BB962C8B-B14F-4D97-AF65-F5344CB8AC3E}">
        <p14:creationId xmlns:p14="http://schemas.microsoft.com/office/powerpoint/2010/main" val="3559046168"/>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Example (Cont.)</a:t>
            </a:r>
          </a:p>
        </p:txBody>
      </p:sp>
      <p:sp>
        <p:nvSpPr>
          <p:cNvPr id="6" name="Content Placeholder 5">
            <a:extLst>
              <a:ext uri="{FF2B5EF4-FFF2-40B4-BE49-F238E27FC236}">
                <a16:creationId xmlns:a16="http://schemas.microsoft.com/office/drawing/2014/main" id="{C1657137-F378-FF47-9E5E-8202B5FCADC2}"/>
              </a:ext>
            </a:extLst>
          </p:cNvPr>
          <p:cNvSpPr>
            <a:spLocks noGrp="1"/>
          </p:cNvSpPr>
          <p:nvPr>
            <p:ph idx="1"/>
          </p:nvPr>
        </p:nvSpPr>
        <p:spPr>
          <a:xfrm>
            <a:off x="474662" y="731838"/>
            <a:ext cx="8280057" cy="1163224"/>
          </a:xfrm>
        </p:spPr>
        <p:txBody>
          <a:bodyPr/>
          <a:lstStyle/>
          <a:p>
            <a:pPr marL="0" indent="0" algn="l"/>
            <a:r>
              <a:rPr lang="en-US" sz="1600" b="1" dirty="0">
                <a:solidFill>
                  <a:srgbClr val="000000"/>
                </a:solidFill>
              </a:rPr>
              <a:t>Step 5. Save the running-config as the new startup-config. </a:t>
            </a:r>
            <a:r>
              <a:rPr lang="en-US" sz="1600" dirty="0">
                <a:solidFill>
                  <a:srgbClr val="000000"/>
                </a:solidFill>
              </a:rPr>
              <a:t>After the new passwords are configured, change the configuration register back to 0x2102 by using the </a:t>
            </a:r>
            <a:r>
              <a:rPr lang="en-US" sz="1600" b="1" dirty="0">
                <a:solidFill>
                  <a:srgbClr val="000000"/>
                </a:solidFill>
              </a:rPr>
              <a:t>config-register 0x2102</a:t>
            </a:r>
            <a:r>
              <a:rPr lang="en-US" sz="1600" dirty="0">
                <a:solidFill>
                  <a:srgbClr val="000000"/>
                </a:solidFill>
              </a:rPr>
              <a:t> command in the global configuration mode. Save the running-config to startup-config.</a:t>
            </a: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76034260-4E5D-BC4E-814E-7BA779F2811C}"/>
              </a:ext>
            </a:extLst>
          </p:cNvPr>
          <p:cNvSpPr/>
          <p:nvPr/>
        </p:nvSpPr>
        <p:spPr>
          <a:xfrm>
            <a:off x="1658678" y="1992299"/>
            <a:ext cx="5656521" cy="1569660"/>
          </a:xfrm>
          <a:prstGeom prst="rect">
            <a:avLst/>
          </a:prstGeom>
          <a:solidFill>
            <a:srgbClr val="000000"/>
          </a:solidFill>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R1(config)# </a:t>
            </a:r>
            <a:r>
              <a:rPr lang="en-US" sz="1600" b="1" dirty="0">
                <a:solidFill>
                  <a:schemeClr val="bg1"/>
                </a:solidFill>
                <a:latin typeface="Courier New" panose="02070309020205020404" pitchFamily="49" charset="0"/>
                <a:cs typeface="Courier New" panose="02070309020205020404" pitchFamily="49" charset="0"/>
              </a:rPr>
              <a:t>config-register 0x2102</a:t>
            </a:r>
          </a:p>
          <a:p>
            <a:r>
              <a:rPr lang="en-US" sz="1600" dirty="0">
                <a:solidFill>
                  <a:schemeClr val="bg1"/>
                </a:solidFill>
                <a:latin typeface="Courier New" panose="02070309020205020404" pitchFamily="49" charset="0"/>
                <a:cs typeface="Courier New" panose="02070309020205020404" pitchFamily="49" charset="0"/>
              </a:rPr>
              <a:t>R1(config)# </a:t>
            </a:r>
            <a:r>
              <a:rPr lang="en-US" sz="1600" b="1" dirty="0">
                <a:solidFill>
                  <a:schemeClr val="bg1"/>
                </a:solidFill>
                <a:latin typeface="Courier New" panose="02070309020205020404" pitchFamily="49" charset="0"/>
                <a:cs typeface="Courier New" panose="02070309020205020404" pitchFamily="49" charset="0"/>
              </a:rPr>
              <a:t>end</a:t>
            </a:r>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R1# </a:t>
            </a:r>
            <a:r>
              <a:rPr lang="en-US" sz="1600" b="1" dirty="0">
                <a:solidFill>
                  <a:schemeClr val="bg1"/>
                </a:solidFill>
                <a:latin typeface="Courier New" panose="02070309020205020404" pitchFamily="49" charset="0"/>
                <a:cs typeface="Courier New" panose="02070309020205020404" pitchFamily="49" charset="0"/>
              </a:rPr>
              <a:t>copy running-config startup-config</a:t>
            </a:r>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Destination filename [startup-config]? Building configuration... [OK] </a:t>
            </a:r>
          </a:p>
          <a:p>
            <a:r>
              <a:rPr lang="en-US" sz="1600" dirty="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284194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Packet Tracer - Backup Configuration Files</a:t>
            </a:r>
          </a:p>
        </p:txBody>
      </p:sp>
      <p:sp>
        <p:nvSpPr>
          <p:cNvPr id="5" name="Content Placeholder 4">
            <a:extLst>
              <a:ext uri="{FF2B5EF4-FFF2-40B4-BE49-F238E27FC236}">
                <a16:creationId xmlns:a16="http://schemas.microsoft.com/office/drawing/2014/main" id="{924DF2C1-B1AC-0449-BA9A-F8AB5AF0DF80}"/>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activity, you will complete the following objectives: </a:t>
            </a:r>
          </a:p>
          <a:p>
            <a:pPr marL="342900" indent="-342900" algn="l">
              <a:buFont typeface="Arial" panose="020B0604020202020204" pitchFamily="34" charset="0"/>
              <a:buChar char="•"/>
            </a:pPr>
            <a:r>
              <a:rPr lang="en-US" sz="1800" dirty="0">
                <a:solidFill>
                  <a:srgbClr val="000000"/>
                </a:solidFill>
              </a:rPr>
              <a:t>Part 1: Establish Connectivity to TFTP Server </a:t>
            </a:r>
          </a:p>
          <a:p>
            <a:pPr marL="342900" indent="-342900" algn="l">
              <a:buFont typeface="Arial" panose="020B0604020202020204" pitchFamily="34" charset="0"/>
              <a:buChar char="•"/>
            </a:pPr>
            <a:r>
              <a:rPr lang="en-US" sz="1800" dirty="0">
                <a:solidFill>
                  <a:srgbClr val="000000"/>
                </a:solidFill>
              </a:rPr>
              <a:t>Part 2: Transfer the Configuration File from TFTP Server </a:t>
            </a:r>
          </a:p>
          <a:p>
            <a:pPr marL="342900" indent="-342900" algn="l">
              <a:buFont typeface="Arial" panose="020B0604020202020204" pitchFamily="34" charset="0"/>
              <a:buChar char="•"/>
            </a:pPr>
            <a:r>
              <a:rPr lang="en-US" sz="1800" dirty="0">
                <a:solidFill>
                  <a:srgbClr val="000000"/>
                </a:solidFill>
              </a:rPr>
              <a:t>Part 3: Backup Configuration and IOS to TFTP Server</a:t>
            </a:r>
          </a:p>
        </p:txBody>
      </p:sp>
    </p:spTree>
    <p:extLst>
      <p:ext uri="{BB962C8B-B14F-4D97-AF65-F5344CB8AC3E}">
        <p14:creationId xmlns:p14="http://schemas.microsoft.com/office/powerpoint/2010/main" val="395585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Lab - Use Tera Term to Manage Router Configuration Files</a:t>
            </a:r>
          </a:p>
        </p:txBody>
      </p:sp>
      <p:sp>
        <p:nvSpPr>
          <p:cNvPr id="4" name="Content Placeholder 3">
            <a:extLst>
              <a:ext uri="{FF2B5EF4-FFF2-40B4-BE49-F238E27FC236}">
                <a16:creationId xmlns:a16="http://schemas.microsoft.com/office/drawing/2014/main" id="{6C1F91CE-3A84-4E44-AF83-2DCF5C944D77}"/>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Part 1: Configure Basic Device Settings</a:t>
            </a:r>
          </a:p>
          <a:p>
            <a:pPr marL="342900" indent="-342900" algn="l">
              <a:buFont typeface="Arial" panose="020B0604020202020204" pitchFamily="34" charset="0"/>
              <a:buChar char="•"/>
            </a:pPr>
            <a:r>
              <a:rPr lang="en-US" sz="1800" dirty="0">
                <a:solidFill>
                  <a:srgbClr val="000000"/>
                </a:solidFill>
              </a:rPr>
              <a:t>Part 2: Use Terminal Emulation Software to Create a Backup Configuration File</a:t>
            </a:r>
          </a:p>
          <a:p>
            <a:pPr marL="342900" indent="-342900" algn="l">
              <a:buFont typeface="Arial" panose="020B0604020202020204" pitchFamily="34" charset="0"/>
              <a:buChar char="•"/>
            </a:pPr>
            <a:r>
              <a:rPr lang="en-US" sz="1800" dirty="0">
                <a:solidFill>
                  <a:srgbClr val="000000"/>
                </a:solidFill>
              </a:rPr>
              <a:t>Part 3: Use a Backup Configuration File to Restore a Router</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7771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42532"/>
            <a:ext cx="8345488" cy="731837"/>
          </a:xfrm>
        </p:spPr>
        <p:txBody>
          <a:bodyPr/>
          <a:lstStyle/>
          <a:p>
            <a:r>
              <a:rPr lang="en-US" sz="1600" dirty="0"/>
              <a:t>Router and Switch File Maintenance</a:t>
            </a:r>
            <a:br>
              <a:rPr lang="en-US" dirty="0"/>
            </a:br>
            <a:r>
              <a:rPr lang="en-US" sz="2400" dirty="0"/>
              <a:t>Lab - Use TFTP, Flash, and USB to Manage Configuration Files</a:t>
            </a:r>
          </a:p>
        </p:txBody>
      </p:sp>
      <p:sp>
        <p:nvSpPr>
          <p:cNvPr id="5" name="Content Placeholder 4">
            <a:extLst>
              <a:ext uri="{FF2B5EF4-FFF2-40B4-BE49-F238E27FC236}">
                <a16:creationId xmlns:a16="http://schemas.microsoft.com/office/drawing/2014/main" id="{137031E9-71E3-CF4D-A972-BB9A285E62D0}"/>
              </a:ext>
            </a:extLst>
          </p:cNvPr>
          <p:cNvSpPr>
            <a:spLocks noGrp="1"/>
          </p:cNvSpPr>
          <p:nvPr>
            <p:ph idx="1"/>
          </p:nvPr>
        </p:nvSpPr>
        <p:spPr>
          <a:xfrm>
            <a:off x="474662" y="893135"/>
            <a:ext cx="8280057" cy="3528599"/>
          </a:xfrm>
        </p:spPr>
        <p:txBody>
          <a:bodyPr/>
          <a:lstStyle/>
          <a:p>
            <a:pPr marL="0" indent="0" algn="l"/>
            <a:r>
              <a:rPr lang="en-US" sz="1600" dirty="0">
                <a:solidFill>
                  <a:srgbClr val="000000"/>
                </a:solidFill>
              </a:rPr>
              <a:t>In this lab, you will complete the following objectives:</a:t>
            </a:r>
          </a:p>
          <a:p>
            <a:pPr marL="342900" indent="-342900" algn="l">
              <a:buFont typeface="Arial" panose="020B0604020202020204" pitchFamily="34" charset="0"/>
              <a:buChar char="•"/>
            </a:pPr>
            <a:r>
              <a:rPr lang="en-US" sz="1600" dirty="0">
                <a:solidFill>
                  <a:srgbClr val="000000"/>
                </a:solidFill>
              </a:rPr>
              <a:t>Part 1: Build the Network and Configure Basic Device Settings</a:t>
            </a:r>
          </a:p>
          <a:p>
            <a:pPr marL="342900" indent="-342900" algn="l">
              <a:buFont typeface="Arial" panose="020B0604020202020204" pitchFamily="34" charset="0"/>
              <a:buChar char="•"/>
            </a:pPr>
            <a:r>
              <a:rPr lang="en-US" sz="1600" dirty="0">
                <a:solidFill>
                  <a:srgbClr val="000000"/>
                </a:solidFill>
              </a:rPr>
              <a:t>Part 2: (Optional) Download TFTP Server Software</a:t>
            </a:r>
          </a:p>
          <a:p>
            <a:pPr marL="342900" indent="-342900" algn="l">
              <a:buFont typeface="Arial" panose="020B0604020202020204" pitchFamily="34" charset="0"/>
              <a:buChar char="•"/>
            </a:pPr>
            <a:r>
              <a:rPr lang="en-US" sz="1600" dirty="0">
                <a:solidFill>
                  <a:srgbClr val="000000"/>
                </a:solidFill>
              </a:rPr>
              <a:t>Part 3: Use TFTP to Back Up and Restore the Switch Running Configuration</a:t>
            </a:r>
          </a:p>
          <a:p>
            <a:pPr marL="342900" indent="-342900" algn="l">
              <a:buFont typeface="Arial" panose="020B0604020202020204" pitchFamily="34" charset="0"/>
              <a:buChar char="•"/>
            </a:pPr>
            <a:r>
              <a:rPr lang="en-US" sz="1600" dirty="0">
                <a:solidFill>
                  <a:srgbClr val="000000"/>
                </a:solidFill>
              </a:rPr>
              <a:t>Part 4: Use TFTP to Back Up and Restore the Router Running Configuration</a:t>
            </a:r>
          </a:p>
          <a:p>
            <a:pPr marL="342900" indent="-342900" algn="l">
              <a:buFont typeface="Arial" panose="020B0604020202020204" pitchFamily="34" charset="0"/>
              <a:buChar char="•"/>
            </a:pPr>
            <a:r>
              <a:rPr lang="en-US" sz="1600" dirty="0">
                <a:solidFill>
                  <a:srgbClr val="000000"/>
                </a:solidFill>
              </a:rPr>
              <a:t>Part 5: Back Up and Restore Running Configurations Using Router Flash Memory</a:t>
            </a:r>
          </a:p>
          <a:p>
            <a:pPr marL="342900" indent="-342900" algn="l">
              <a:buFont typeface="Arial" panose="020B0604020202020204" pitchFamily="34" charset="0"/>
              <a:buChar char="•"/>
            </a:pPr>
            <a:r>
              <a:rPr lang="en-US" sz="1600" dirty="0">
                <a:solidFill>
                  <a:srgbClr val="000000"/>
                </a:solidFill>
              </a:rPr>
              <a:t>Part 6: (Optional) Use a USB Drive to Back Up and Restore the Running Configuration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11157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42532"/>
            <a:ext cx="8345488" cy="731837"/>
          </a:xfrm>
        </p:spPr>
        <p:txBody>
          <a:bodyPr/>
          <a:lstStyle/>
          <a:p>
            <a:r>
              <a:rPr lang="en-US" sz="1600" dirty="0"/>
              <a:t>Router and Switch File Maintenance</a:t>
            </a:r>
            <a:br>
              <a:rPr lang="en-US" dirty="0"/>
            </a:br>
            <a:r>
              <a:rPr lang="en-US" sz="2400" dirty="0"/>
              <a:t>Lab - Research Password Recovery Procedures</a:t>
            </a:r>
          </a:p>
        </p:txBody>
      </p:sp>
      <p:sp>
        <p:nvSpPr>
          <p:cNvPr id="4" name="Content Placeholder 3">
            <a:extLst>
              <a:ext uri="{FF2B5EF4-FFF2-40B4-BE49-F238E27FC236}">
                <a16:creationId xmlns:a16="http://schemas.microsoft.com/office/drawing/2014/main" id="{D7284C63-5CC9-944C-8CEE-146D0AB7DF68}"/>
              </a:ext>
            </a:extLst>
          </p:cNvPr>
          <p:cNvSpPr>
            <a:spLocks noGrp="1"/>
          </p:cNvSpPr>
          <p:nvPr>
            <p:ph idx="1"/>
          </p:nvPr>
        </p:nvSpPr>
        <p:spPr>
          <a:xfrm>
            <a:off x="474662" y="774369"/>
            <a:ext cx="8280057" cy="3647365"/>
          </a:xfrm>
        </p:spPr>
        <p:txBody>
          <a:bodyPr/>
          <a:lstStyle/>
          <a:p>
            <a:pPr marL="0" indent="0" algn="l"/>
            <a:r>
              <a:rPr lang="en-US" sz="1800" dirty="0">
                <a:solidFill>
                  <a:srgbClr val="000000"/>
                </a:solidFill>
              </a:rPr>
              <a:t>In this lab, you will complete the following objectives:</a:t>
            </a:r>
          </a:p>
          <a:p>
            <a:pPr marL="285750" indent="-285750" algn="l">
              <a:buFont typeface="Arial" panose="020B0604020202020204" pitchFamily="34" charset="0"/>
              <a:buChar char="•"/>
            </a:pPr>
            <a:r>
              <a:rPr lang="en-US" sz="1800" dirty="0">
                <a:solidFill>
                  <a:srgbClr val="000000"/>
                </a:solidFill>
              </a:rPr>
              <a:t>Part 1: Research the Configuration Register</a:t>
            </a:r>
          </a:p>
          <a:p>
            <a:pPr marL="285750" indent="-285750" algn="l">
              <a:buFont typeface="Arial" panose="020B0604020202020204" pitchFamily="34" charset="0"/>
              <a:buChar char="•"/>
            </a:pPr>
            <a:r>
              <a:rPr lang="en-US" sz="1800" dirty="0">
                <a:solidFill>
                  <a:srgbClr val="000000"/>
                </a:solidFill>
              </a:rPr>
              <a:t>Part 2: Document the Password Recovery Procedure for a Specific Cisco Router</a:t>
            </a:r>
          </a:p>
          <a:p>
            <a:pPr marL="0" indent="0" algn="l"/>
            <a:endParaRPr lang="en-US" sz="1600" dirty="0">
              <a:solidFill>
                <a:srgbClr val="000000"/>
              </a:solidFill>
            </a:endParaRPr>
          </a:p>
        </p:txBody>
      </p:sp>
    </p:spTree>
    <p:extLst>
      <p:ext uri="{BB962C8B-B14F-4D97-AF65-F5344CB8AC3E}">
        <p14:creationId xmlns:p14="http://schemas.microsoft.com/office/powerpoint/2010/main" val="316783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10.7 IOS Image Management</a:t>
            </a:r>
          </a:p>
        </p:txBody>
      </p:sp>
    </p:spTree>
    <p:custDataLst>
      <p:tags r:id="rId1"/>
    </p:custDataLst>
    <p:extLst>
      <p:ext uri="{BB962C8B-B14F-4D97-AF65-F5344CB8AC3E}">
        <p14:creationId xmlns:p14="http://schemas.microsoft.com/office/powerpoint/2010/main" val="2962018746"/>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br>
              <a:rPr lang="en-US" dirty="0"/>
            </a:br>
            <a:r>
              <a:rPr lang="en-US" sz="2400" dirty="0"/>
              <a:t>Video - Managing Cisco IOS Images</a:t>
            </a:r>
          </a:p>
        </p:txBody>
      </p:sp>
      <p:sp>
        <p:nvSpPr>
          <p:cNvPr id="5" name="Content Placeholder 4">
            <a:extLst>
              <a:ext uri="{FF2B5EF4-FFF2-40B4-BE49-F238E27FC236}">
                <a16:creationId xmlns:a16="http://schemas.microsoft.com/office/drawing/2014/main" id="{0AC80066-1AAF-1E4D-A226-EB1D4DD76525}"/>
              </a:ext>
            </a:extLst>
          </p:cNvPr>
          <p:cNvSpPr>
            <a:spLocks noGrp="1"/>
          </p:cNvSpPr>
          <p:nvPr>
            <p:ph idx="1"/>
          </p:nvPr>
        </p:nvSpPr>
        <p:spPr>
          <a:xfrm>
            <a:off x="474662" y="731837"/>
            <a:ext cx="8280057" cy="3689897"/>
          </a:xfrm>
        </p:spPr>
        <p:txBody>
          <a:bodyPr/>
          <a:lstStyle/>
          <a:p>
            <a:pPr algn="l"/>
            <a:r>
              <a:rPr lang="en-US" sz="1600" dirty="0">
                <a:solidFill>
                  <a:srgbClr val="000000"/>
                </a:solidFill>
              </a:rPr>
              <a:t>This video will demonstrate the process of upgrading the IOS on a Cisco router.</a:t>
            </a:r>
          </a:p>
        </p:txBody>
      </p:sp>
    </p:spTree>
    <p:extLst>
      <p:ext uri="{BB962C8B-B14F-4D97-AF65-F5344CB8AC3E}">
        <p14:creationId xmlns:p14="http://schemas.microsoft.com/office/powerpoint/2010/main" val="156647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br>
              <a:rPr lang="en-US" dirty="0"/>
            </a:br>
            <a:r>
              <a:rPr lang="en-US" sz="2400" dirty="0"/>
              <a:t>TFTP Servers as a Backup Location</a:t>
            </a:r>
          </a:p>
        </p:txBody>
      </p:sp>
      <p:sp>
        <p:nvSpPr>
          <p:cNvPr id="4" name="Content Placeholder 3">
            <a:extLst>
              <a:ext uri="{FF2B5EF4-FFF2-40B4-BE49-F238E27FC236}">
                <a16:creationId xmlns:a16="http://schemas.microsoft.com/office/drawing/2014/main" id="{CF379113-13E2-AA40-9E30-FE4042CE4EB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 a network grows, Cisco IOS Software images and configuration files can be stored on a central TFTP server. This helps to control the number of IOS images and the revisions to those IOS images, as well as the configuration files that must be maintained.</a:t>
            </a:r>
          </a:p>
          <a:p>
            <a:pPr marL="0" indent="0" algn="l"/>
            <a:endParaRPr lang="en-US" sz="1600" dirty="0">
              <a:solidFill>
                <a:srgbClr val="000000"/>
              </a:solidFill>
            </a:endParaRPr>
          </a:p>
          <a:p>
            <a:pPr marL="0" indent="0" algn="l"/>
            <a:r>
              <a:rPr lang="en-US" sz="1600" dirty="0">
                <a:solidFill>
                  <a:srgbClr val="000000"/>
                </a:solidFill>
              </a:rPr>
              <a:t>Production internetworks usually span wide areas and contain multiple routers. For any network, it is good practice to keep a backup copy of the Cisco IOS Software image in case the system image on the router becomes corrupted or accidentally erased.</a:t>
            </a:r>
          </a:p>
          <a:p>
            <a:pPr marL="0" indent="0" algn="l"/>
            <a:endParaRPr lang="en-US" sz="1600" dirty="0">
              <a:solidFill>
                <a:srgbClr val="000000"/>
              </a:solidFill>
            </a:endParaRPr>
          </a:p>
          <a:p>
            <a:pPr marL="0" indent="0" algn="l"/>
            <a:r>
              <a:rPr lang="en-US" sz="1600" dirty="0">
                <a:solidFill>
                  <a:srgbClr val="000000"/>
                </a:solidFill>
              </a:rPr>
              <a:t>Widely distributed routers need a source or backup location for Cisco IOS Software images. Using a network TFTP server allows image and configuration uploads and downloads over the network. The network TFTP server can be another router, a workstation, or a host system.</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7280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br>
              <a:rPr lang="en-US" dirty="0"/>
            </a:br>
            <a:r>
              <a:rPr lang="en-US" sz="2400" dirty="0"/>
              <a:t>Backup IOS Image to TFTP Server Example</a:t>
            </a:r>
          </a:p>
        </p:txBody>
      </p:sp>
      <p:sp>
        <p:nvSpPr>
          <p:cNvPr id="5" name="Content Placeholder 4">
            <a:extLst>
              <a:ext uri="{FF2B5EF4-FFF2-40B4-BE49-F238E27FC236}">
                <a16:creationId xmlns:a16="http://schemas.microsoft.com/office/drawing/2014/main" id="{3AA580CB-5D14-F842-A73B-AF8F5D878FF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maintain network operations with minimum down time, it is necessary to have procedures in place for backing up Cisco IOS images. This allows the network administrator to quickly copy an image back to a router in case of a corrupted or erased image. Use the following steps:</a:t>
            </a:r>
          </a:p>
          <a:p>
            <a:pPr marL="73085" lvl="1" indent="0">
              <a:buNone/>
            </a:pPr>
            <a:r>
              <a:rPr lang="en-US" sz="1600" b="1" dirty="0">
                <a:solidFill>
                  <a:srgbClr val="000000"/>
                </a:solidFill>
              </a:rPr>
              <a:t>Step 1. Ping the TFTP server. </a:t>
            </a:r>
            <a:r>
              <a:rPr lang="en-US" sz="1600" dirty="0">
                <a:solidFill>
                  <a:srgbClr val="000000"/>
                </a:solidFill>
              </a:rPr>
              <a:t>Ping the TFTP server to test connectivity.</a:t>
            </a:r>
          </a:p>
          <a:p>
            <a:pPr marL="73085" lvl="1" indent="0">
              <a:buNone/>
            </a:pPr>
            <a:r>
              <a:rPr lang="en-US" sz="1600" b="1" dirty="0">
                <a:solidFill>
                  <a:srgbClr val="000000"/>
                </a:solidFill>
              </a:rPr>
              <a:t>Step 2. Verify image size in flash. </a:t>
            </a:r>
            <a:r>
              <a:rPr lang="en-US" sz="1600" dirty="0">
                <a:solidFill>
                  <a:srgbClr val="000000"/>
                </a:solidFill>
              </a:rPr>
              <a:t>Verify that the TFTP server has sufficient disk space to accommodate the Cisco IOS Software image. Use the </a:t>
            </a:r>
            <a:r>
              <a:rPr lang="en-US" sz="1600" b="1" dirty="0">
                <a:solidFill>
                  <a:srgbClr val="000000"/>
                </a:solidFill>
              </a:rPr>
              <a:t>show flash0:</a:t>
            </a:r>
            <a:r>
              <a:rPr lang="en-US" sz="1600" dirty="0">
                <a:solidFill>
                  <a:srgbClr val="000000"/>
                </a:solidFill>
              </a:rPr>
              <a:t> command on the router to determine the size of the Cisco IOS image file. </a:t>
            </a:r>
          </a:p>
          <a:p>
            <a:pPr marL="73085" lvl="1" indent="0">
              <a:buNone/>
            </a:pPr>
            <a:r>
              <a:rPr lang="en-US" sz="1600" b="1" dirty="0">
                <a:solidFill>
                  <a:srgbClr val="000000"/>
                </a:solidFill>
              </a:rPr>
              <a:t>Step 3. Copy the image to the TFTP server. </a:t>
            </a:r>
            <a:r>
              <a:rPr lang="en-US" sz="1600" dirty="0">
                <a:solidFill>
                  <a:srgbClr val="000000"/>
                </a:solidFill>
              </a:rPr>
              <a:t>Copy the image to the TFTP server by using the </a:t>
            </a:r>
            <a:r>
              <a:rPr lang="en-US" sz="1600" b="1" dirty="0">
                <a:solidFill>
                  <a:srgbClr val="000000"/>
                </a:solidFill>
              </a:rPr>
              <a:t>copy</a:t>
            </a:r>
            <a:r>
              <a:rPr lang="en-US" sz="1600" dirty="0">
                <a:solidFill>
                  <a:srgbClr val="000000"/>
                </a:solidFill>
              </a:rPr>
              <a:t> </a:t>
            </a:r>
            <a:r>
              <a:rPr lang="en-US" sz="1600" i="1" dirty="0">
                <a:solidFill>
                  <a:srgbClr val="000000"/>
                </a:solidFill>
              </a:rPr>
              <a:t>source-</a:t>
            </a:r>
            <a:r>
              <a:rPr lang="en-US" sz="1600" i="1" dirty="0" err="1">
                <a:solidFill>
                  <a:srgbClr val="000000"/>
                </a:solidFill>
              </a:rPr>
              <a:t>url</a:t>
            </a:r>
            <a:r>
              <a:rPr lang="en-US" sz="1600" i="1" dirty="0">
                <a:solidFill>
                  <a:srgbClr val="000000"/>
                </a:solidFill>
              </a:rPr>
              <a:t> destination-</a:t>
            </a:r>
            <a:r>
              <a:rPr lang="en-US" sz="1600" i="1" dirty="0" err="1">
                <a:solidFill>
                  <a:srgbClr val="000000"/>
                </a:solidFill>
              </a:rPr>
              <a:t>url</a:t>
            </a:r>
            <a:r>
              <a:rPr lang="en-US" sz="1600" dirty="0">
                <a:solidFill>
                  <a:srgbClr val="000000"/>
                </a:solidFill>
              </a:rPr>
              <a:t> command. After issuing the command by using the specified source and destination URLs, the user is prompted for the source file name, IP address of the remote host, and destination file name. The transfer will then begin.</a:t>
            </a:r>
          </a:p>
        </p:txBody>
      </p:sp>
    </p:spTree>
    <p:extLst>
      <p:ext uri="{BB962C8B-B14F-4D97-AF65-F5344CB8AC3E}">
        <p14:creationId xmlns:p14="http://schemas.microsoft.com/office/powerpoint/2010/main" val="195951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br>
              <a:rPr lang="en-US" dirty="0"/>
            </a:br>
            <a:r>
              <a:rPr lang="en-US" sz="2400" dirty="0"/>
              <a:t>Copy an IOS Image to a Device Example</a:t>
            </a:r>
          </a:p>
        </p:txBody>
      </p:sp>
      <p:sp>
        <p:nvSpPr>
          <p:cNvPr id="4" name="Content Placeholder 3">
            <a:extLst>
              <a:ext uri="{FF2B5EF4-FFF2-40B4-BE49-F238E27FC236}">
                <a16:creationId xmlns:a16="http://schemas.microsoft.com/office/drawing/2014/main" id="{ACFA6A24-5C7D-2442-AF5C-F312B8485734}"/>
              </a:ext>
            </a:extLst>
          </p:cNvPr>
          <p:cNvSpPr>
            <a:spLocks noGrp="1"/>
          </p:cNvSpPr>
          <p:nvPr>
            <p:ph idx="1"/>
          </p:nvPr>
        </p:nvSpPr>
        <p:spPr>
          <a:xfrm>
            <a:off x="198784" y="731837"/>
            <a:ext cx="8555936" cy="1916877"/>
          </a:xfrm>
        </p:spPr>
        <p:txBody>
          <a:bodyPr/>
          <a:lstStyle/>
          <a:p>
            <a:pPr marL="0" indent="0" algn="l"/>
            <a:r>
              <a:rPr lang="en-US" sz="1600" b="1" dirty="0">
                <a:solidFill>
                  <a:srgbClr val="000000"/>
                </a:solidFill>
              </a:rPr>
              <a:t>Step 1. Ping the TFTP server. </a:t>
            </a:r>
            <a:r>
              <a:rPr lang="en-US" sz="1600" dirty="0">
                <a:solidFill>
                  <a:srgbClr val="000000"/>
                </a:solidFill>
              </a:rPr>
              <a:t>Ping the TFTP server to test connectivity.</a:t>
            </a:r>
          </a:p>
          <a:p>
            <a:pPr marL="0" indent="0" algn="l"/>
            <a:r>
              <a:rPr lang="en-US" sz="1600" b="1" dirty="0">
                <a:solidFill>
                  <a:srgbClr val="000000"/>
                </a:solidFill>
              </a:rPr>
              <a:t>Step 2. Verify the amount of free flash. </a:t>
            </a:r>
            <a:r>
              <a:rPr lang="en-US" sz="1600" dirty="0">
                <a:solidFill>
                  <a:srgbClr val="000000"/>
                </a:solidFill>
              </a:rPr>
              <a:t>Ensure that there is sufficient flash space on the device being upgraded by using the </a:t>
            </a:r>
            <a:r>
              <a:rPr lang="en-US" sz="1600" b="1" dirty="0">
                <a:solidFill>
                  <a:srgbClr val="000000"/>
                </a:solidFill>
              </a:rPr>
              <a:t>show flash:</a:t>
            </a:r>
            <a:r>
              <a:rPr lang="en-US" sz="1600" dirty="0">
                <a:solidFill>
                  <a:srgbClr val="000000"/>
                </a:solidFill>
              </a:rPr>
              <a:t> command. Compare the free flash space with the new image file size.</a:t>
            </a:r>
          </a:p>
          <a:p>
            <a:pPr marL="0" indent="0" algn="l"/>
            <a:r>
              <a:rPr lang="en-US" sz="1600" b="1" dirty="0">
                <a:solidFill>
                  <a:srgbClr val="000000"/>
                </a:solidFill>
              </a:rPr>
              <a:t>Step 3. </a:t>
            </a:r>
            <a:r>
              <a:rPr lang="en-US" sz="1600" dirty="0">
                <a:solidFill>
                  <a:srgbClr val="000000"/>
                </a:solidFill>
              </a:rPr>
              <a:t>Copy the IOS image file from the TFTP server to the router by using the </a:t>
            </a:r>
            <a:r>
              <a:rPr lang="en-US" sz="1600" b="1" dirty="0">
                <a:solidFill>
                  <a:srgbClr val="000000"/>
                </a:solidFill>
              </a:rPr>
              <a:t>copy</a:t>
            </a:r>
            <a:r>
              <a:rPr lang="en-US" sz="1600" dirty="0">
                <a:solidFill>
                  <a:srgbClr val="000000"/>
                </a:solidFill>
              </a:rPr>
              <a:t> </a:t>
            </a:r>
            <a:r>
              <a:rPr lang="en-US" sz="1600" b="1" dirty="0" err="1">
                <a:solidFill>
                  <a:srgbClr val="000000"/>
                </a:solidFill>
              </a:rPr>
              <a:t>tftp</a:t>
            </a:r>
            <a:r>
              <a:rPr lang="en-US" sz="1600" b="1" dirty="0">
                <a:solidFill>
                  <a:srgbClr val="000000"/>
                </a:solidFill>
              </a:rPr>
              <a:t>: flash: </a:t>
            </a:r>
            <a:r>
              <a:rPr lang="en-US" sz="1600" dirty="0">
                <a:solidFill>
                  <a:srgbClr val="000000"/>
                </a:solidFill>
              </a:rPr>
              <a:t>command. After issuing this command, the user will be prompted for the IP address of the remote host, source file name, and destination file name. </a:t>
            </a:r>
          </a:p>
        </p:txBody>
      </p:sp>
      <p:sp>
        <p:nvSpPr>
          <p:cNvPr id="6" name="Rectangle 5">
            <a:extLst>
              <a:ext uri="{FF2B5EF4-FFF2-40B4-BE49-F238E27FC236}">
                <a16:creationId xmlns:a16="http://schemas.microsoft.com/office/drawing/2014/main" id="{5847F9FA-A241-D540-B3C1-A068034D3202}"/>
              </a:ext>
            </a:extLst>
          </p:cNvPr>
          <p:cNvSpPr/>
          <p:nvPr/>
        </p:nvSpPr>
        <p:spPr>
          <a:xfrm>
            <a:off x="609470" y="2767984"/>
            <a:ext cx="7925059" cy="1938992"/>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copy </a:t>
            </a:r>
            <a:r>
              <a:rPr lang="en-US" sz="1200" b="1" dirty="0" err="1">
                <a:solidFill>
                  <a:srgbClr val="FFFFFF"/>
                </a:solidFill>
                <a:latin typeface="Courier New" panose="02070309020205020404" pitchFamily="49" charset="0"/>
              </a:rPr>
              <a:t>tftp</a:t>
            </a:r>
            <a:r>
              <a:rPr lang="en-US" sz="1200" b="1" dirty="0">
                <a:solidFill>
                  <a:srgbClr val="FFFFFF"/>
                </a:solidFill>
                <a:latin typeface="Courier New" panose="02070309020205020404" pitchFamily="49" charset="0"/>
              </a:rPr>
              <a:t>: flash: </a:t>
            </a:r>
          </a:p>
          <a:p>
            <a:r>
              <a:rPr lang="en-US" sz="1200" dirty="0">
                <a:solidFill>
                  <a:srgbClr val="DFDFDF"/>
                </a:solidFill>
                <a:latin typeface="Courier New" panose="02070309020205020404" pitchFamily="49" charset="0"/>
              </a:rPr>
              <a:t>Address or name of remote host []? </a:t>
            </a:r>
            <a:r>
              <a:rPr lang="en-US" sz="1200" b="1" dirty="0">
                <a:solidFill>
                  <a:srgbClr val="DFDFDF"/>
                </a:solidFill>
                <a:latin typeface="Courier New" panose="02070309020205020404" pitchFamily="49" charset="0"/>
              </a:rPr>
              <a:t>2001:DB8:CAFE:100::99 </a:t>
            </a:r>
          </a:p>
          <a:p>
            <a:r>
              <a:rPr lang="en-US" sz="1200" dirty="0">
                <a:solidFill>
                  <a:srgbClr val="DFDFDF"/>
                </a:solidFill>
                <a:latin typeface="Courier New" panose="02070309020205020404" pitchFamily="49" charset="0"/>
              </a:rPr>
              <a:t>Source filename []? </a:t>
            </a:r>
            <a:r>
              <a:rPr lang="en-US" sz="1200" b="1" dirty="0">
                <a:solidFill>
                  <a:srgbClr val="FFFFFF"/>
                </a:solidFill>
                <a:latin typeface="Courier New" panose="02070309020205020404" pitchFamily="49" charset="0"/>
              </a:rPr>
              <a:t>isr4200-universalk9_ias.16.09.04.SPA.bin</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Destination filename [isr4200-universalk9_ias.16.09.04.SPA.bin]? </a:t>
            </a:r>
          </a:p>
          <a:p>
            <a:r>
              <a:rPr lang="en-US" sz="1200" dirty="0">
                <a:solidFill>
                  <a:srgbClr val="DFDFDF"/>
                </a:solidFill>
                <a:latin typeface="Courier New" panose="02070309020205020404" pitchFamily="49" charset="0"/>
              </a:rPr>
              <a:t>Accessing </a:t>
            </a:r>
            <a:r>
              <a:rPr lang="en-US" sz="1200" dirty="0" err="1">
                <a:solidFill>
                  <a:srgbClr val="DFDFDF"/>
                </a:solidFill>
                <a:latin typeface="Courier New" panose="02070309020205020404" pitchFamily="49" charset="0"/>
              </a:rPr>
              <a:t>tftp</a:t>
            </a:r>
            <a:r>
              <a:rPr lang="en-US" sz="1200" dirty="0">
                <a:solidFill>
                  <a:srgbClr val="DFDFDF"/>
                </a:solidFill>
                <a:latin typeface="Courier New" panose="02070309020205020404" pitchFamily="49" charset="0"/>
              </a:rPr>
              <a:t>://2001:DB8:CAFE:100::99/ isr4200- universalk9_ias.16.09.04.SPA.bin... Loading isr4200-universalk9_ias.16.09.04.SPA.bin from 2001:DB8:CAFE:100::99 (via GigabitEthernet0/0/0): !!!!!!!!!!!!!!!!!!!! </a:t>
            </a:r>
          </a:p>
          <a:p>
            <a:endParaRPr lang="en-US" sz="1200" dirty="0">
              <a:solidFill>
                <a:srgbClr val="DFDFDF"/>
              </a:solidFill>
              <a:latin typeface="Courier New" panose="02070309020205020404" pitchFamily="49" charset="0"/>
            </a:endParaRPr>
          </a:p>
          <a:p>
            <a:r>
              <a:rPr lang="en-US" sz="1200" dirty="0">
                <a:solidFill>
                  <a:srgbClr val="DFDFDF"/>
                </a:solidFill>
                <a:latin typeface="Courier New" panose="02070309020205020404" pitchFamily="49" charset="0"/>
              </a:rPr>
              <a:t>[OK - 517153193 bytes] </a:t>
            </a:r>
          </a:p>
          <a:p>
            <a:r>
              <a:rPr lang="en-US" sz="1200" dirty="0">
                <a:solidFill>
                  <a:srgbClr val="DFDFDF"/>
                </a:solidFill>
                <a:latin typeface="Courier New" panose="02070309020205020404" pitchFamily="49" charset="0"/>
              </a:rPr>
              <a:t>517153193 bytes copied in 868.128 secs (265652 bytes/sec)</a:t>
            </a:r>
            <a:endParaRPr lang="en-US" sz="1200" dirty="0"/>
          </a:p>
        </p:txBody>
      </p:sp>
    </p:spTree>
    <p:extLst>
      <p:ext uri="{BB962C8B-B14F-4D97-AF65-F5344CB8AC3E}">
        <p14:creationId xmlns:p14="http://schemas.microsoft.com/office/powerpoint/2010/main" val="3288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10: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Prior to teaching Module 10, the instructor should:</a:t>
            </a:r>
          </a:p>
          <a:p>
            <a:pPr>
              <a:lnSpc>
                <a:spcPct val="85000"/>
              </a:lnSpc>
              <a:spcBef>
                <a:spcPct val="30000"/>
              </a:spcBef>
              <a:buFont typeface="Arial" panose="020B0604020202020204" pitchFamily="34" charset="0"/>
              <a:buChar char="•"/>
            </a:pPr>
            <a:r>
              <a:rPr lang="en-US" dirty="0"/>
              <a:t>Review the activities and assessments for this module.</a:t>
            </a:r>
          </a:p>
          <a:p>
            <a:pPr>
              <a:lnSpc>
                <a:spcPct val="85000"/>
              </a:lnSpc>
              <a:spcBef>
                <a:spcPct val="30000"/>
              </a:spcBef>
              <a:buFont typeface="Arial" panose="020B0604020202020204" pitchFamily="34" charset="0"/>
              <a:buChar char="•"/>
            </a:pPr>
            <a:r>
              <a:rPr lang="en-US" dirty="0"/>
              <a:t>Try to include as many questions as possible to keep students engaged during classroom presentation.</a:t>
            </a:r>
          </a:p>
          <a:p>
            <a:pPr marL="0" indent="0">
              <a:lnSpc>
                <a:spcPct val="85000"/>
              </a:lnSpc>
              <a:spcBef>
                <a:spcPct val="30000"/>
              </a:spcBef>
              <a:buNone/>
            </a:pPr>
            <a:r>
              <a:rPr lang="en-US" dirty="0"/>
              <a:t>Topic 10.1</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You’ve changed the network topology. How long until you see CDP updates?</a:t>
            </a:r>
          </a:p>
          <a:p>
            <a:pPr lvl="2">
              <a:lnSpc>
                <a:spcPct val="85000"/>
              </a:lnSpc>
              <a:spcBef>
                <a:spcPct val="30000"/>
              </a:spcBef>
            </a:pPr>
            <a:r>
              <a:rPr lang="en-US" sz="1500" dirty="0"/>
              <a:t>What is the security risk inherent with CDP?</a:t>
            </a:r>
          </a:p>
          <a:p>
            <a:pPr marL="0" indent="0">
              <a:lnSpc>
                <a:spcPct val="85000"/>
              </a:lnSpc>
              <a:spcBef>
                <a:spcPct val="30000"/>
              </a:spcBef>
              <a:buNone/>
            </a:pPr>
            <a:r>
              <a:rPr lang="en-US" dirty="0"/>
              <a:t>Topic 10.2</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You’ve changed the network topology and you are using LLDP. How long until you see LLDP updates?</a:t>
            </a:r>
          </a:p>
          <a:p>
            <a:pPr lvl="2">
              <a:lnSpc>
                <a:spcPct val="85000"/>
              </a:lnSpc>
              <a:spcBef>
                <a:spcPct val="30000"/>
              </a:spcBef>
            </a:pPr>
            <a:r>
              <a:rPr lang="en-US" sz="1500" dirty="0"/>
              <a:t>What is the difference between enabling LLDP on a specific interface and enabling CDP on a specific interface?</a:t>
            </a:r>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br>
              <a:rPr lang="en-US" dirty="0"/>
            </a:br>
            <a:r>
              <a:rPr lang="en-US" sz="2400" dirty="0"/>
              <a:t>The boot system Command</a:t>
            </a:r>
          </a:p>
        </p:txBody>
      </p:sp>
      <p:sp>
        <p:nvSpPr>
          <p:cNvPr id="5" name="Content Placeholder 4">
            <a:extLst>
              <a:ext uri="{FF2B5EF4-FFF2-40B4-BE49-F238E27FC236}">
                <a16:creationId xmlns:a16="http://schemas.microsoft.com/office/drawing/2014/main" id="{1B6EBBFE-92D0-3D4A-B16B-2BB033F11BE1}"/>
              </a:ext>
            </a:extLst>
          </p:cNvPr>
          <p:cNvSpPr>
            <a:spLocks noGrp="1"/>
          </p:cNvSpPr>
          <p:nvPr>
            <p:ph idx="1"/>
          </p:nvPr>
        </p:nvSpPr>
        <p:spPr>
          <a:xfrm>
            <a:off x="66676" y="628650"/>
            <a:ext cx="8688044" cy="2981325"/>
          </a:xfrm>
        </p:spPr>
        <p:txBody>
          <a:bodyPr/>
          <a:lstStyle/>
          <a:p>
            <a:pPr marL="0" indent="0" algn="l"/>
            <a:r>
              <a:rPr lang="en-US" sz="1600" dirty="0">
                <a:solidFill>
                  <a:srgbClr val="000000"/>
                </a:solidFill>
              </a:rPr>
              <a:t>During startup, the bootstrap code parses the startup configuration file in NVRAM for the </a:t>
            </a:r>
            <a:r>
              <a:rPr lang="en-US" sz="1600" b="1" dirty="0">
                <a:solidFill>
                  <a:srgbClr val="000000"/>
                </a:solidFill>
              </a:rPr>
              <a:t>boot system</a:t>
            </a:r>
            <a:r>
              <a:rPr lang="en-US" sz="1600" dirty="0">
                <a:solidFill>
                  <a:srgbClr val="000000"/>
                </a:solidFill>
              </a:rPr>
              <a:t> commands that specify the name and location of the Cisco IOS Software image to load. Several </a:t>
            </a:r>
            <a:r>
              <a:rPr lang="en-US" sz="1600" b="1" dirty="0">
                <a:solidFill>
                  <a:srgbClr val="000000"/>
                </a:solidFill>
              </a:rPr>
              <a:t>boot system</a:t>
            </a:r>
            <a:r>
              <a:rPr lang="en-US" sz="1600" dirty="0">
                <a:solidFill>
                  <a:srgbClr val="000000"/>
                </a:solidFill>
              </a:rPr>
              <a:t> commands can be entered in sequence to provide a fault-tolerant boot plan.</a:t>
            </a:r>
          </a:p>
          <a:p>
            <a:pPr marL="0" indent="0" algn="l"/>
            <a:endParaRPr lang="en-US" sz="1600" dirty="0">
              <a:solidFill>
                <a:srgbClr val="000000"/>
              </a:solidFill>
            </a:endParaRPr>
          </a:p>
          <a:p>
            <a:pPr marL="0" indent="0" algn="l"/>
            <a:r>
              <a:rPr lang="en-US" sz="1600" dirty="0">
                <a:solidFill>
                  <a:srgbClr val="000000"/>
                </a:solidFill>
              </a:rPr>
              <a:t>If there are no </a:t>
            </a:r>
            <a:r>
              <a:rPr lang="en-US" sz="1600" b="1" dirty="0">
                <a:solidFill>
                  <a:srgbClr val="000000"/>
                </a:solidFill>
              </a:rPr>
              <a:t>boot system</a:t>
            </a:r>
            <a:r>
              <a:rPr lang="en-US" sz="1600" dirty="0">
                <a:solidFill>
                  <a:srgbClr val="000000"/>
                </a:solidFill>
              </a:rPr>
              <a:t> commands in the configuration, the router defaults to loading the first valid Cisco IOS image in flash memory and runs it.</a:t>
            </a:r>
          </a:p>
          <a:p>
            <a:pPr marL="0" indent="0" algn="l"/>
            <a:endParaRPr lang="en-US" sz="1600" dirty="0">
              <a:solidFill>
                <a:srgbClr val="000000"/>
              </a:solidFill>
            </a:endParaRPr>
          </a:p>
          <a:p>
            <a:pPr marL="0" indent="0" algn="l"/>
            <a:r>
              <a:rPr lang="en-US" sz="1600" dirty="0">
                <a:solidFill>
                  <a:srgbClr val="000000"/>
                </a:solidFill>
              </a:rPr>
              <a:t>To upgrade to the copied IOS image after that image is saved on the flash memory of the router, configure the router to load the new image by using the </a:t>
            </a:r>
            <a:r>
              <a:rPr lang="en-US" sz="1600" b="1" dirty="0">
                <a:solidFill>
                  <a:srgbClr val="000000"/>
                </a:solidFill>
              </a:rPr>
              <a:t>boot system</a:t>
            </a:r>
            <a:r>
              <a:rPr lang="en-US" sz="1600" dirty="0">
                <a:solidFill>
                  <a:srgbClr val="000000"/>
                </a:solidFill>
              </a:rPr>
              <a:t> command. Save the configuration. Reload the router to boot the router with new image.</a:t>
            </a:r>
          </a:p>
        </p:txBody>
      </p:sp>
      <p:sp>
        <p:nvSpPr>
          <p:cNvPr id="7" name="Rectangle 6">
            <a:extLst>
              <a:ext uri="{FF2B5EF4-FFF2-40B4-BE49-F238E27FC236}">
                <a16:creationId xmlns:a16="http://schemas.microsoft.com/office/drawing/2014/main" id="{08087044-193F-C544-8587-50072677AAC7}"/>
              </a:ext>
            </a:extLst>
          </p:cNvPr>
          <p:cNvSpPr/>
          <p:nvPr/>
        </p:nvSpPr>
        <p:spPr>
          <a:xfrm>
            <a:off x="915065" y="3720396"/>
            <a:ext cx="6815469"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configure terminal</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boot system flash0:isr4200-universalk9_ias.16.09.04.SPA.bin</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exit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copy running-config startup-config</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reload</a:t>
            </a:r>
            <a:endParaRPr lang="en-US" sz="1200" dirty="0"/>
          </a:p>
        </p:txBody>
      </p:sp>
    </p:spTree>
    <p:extLst>
      <p:ext uri="{BB962C8B-B14F-4D97-AF65-F5344CB8AC3E}">
        <p14:creationId xmlns:p14="http://schemas.microsoft.com/office/powerpoint/2010/main" val="332538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53165"/>
            <a:ext cx="8345488" cy="731837"/>
          </a:xfrm>
        </p:spPr>
        <p:txBody>
          <a:bodyPr/>
          <a:lstStyle/>
          <a:p>
            <a:r>
              <a:rPr lang="en-US" sz="1600" dirty="0"/>
              <a:t>IOS Image Management</a:t>
            </a:r>
            <a:br>
              <a:rPr lang="en-US" dirty="0"/>
            </a:br>
            <a:r>
              <a:rPr lang="en-US" sz="2400" dirty="0"/>
              <a:t>Packet Tracer - Use a TFTP Server to Upgrade a Cisco IOS Image</a:t>
            </a:r>
          </a:p>
        </p:txBody>
      </p:sp>
      <p:sp>
        <p:nvSpPr>
          <p:cNvPr id="4" name="Content Placeholder 3">
            <a:extLst>
              <a:ext uri="{FF2B5EF4-FFF2-40B4-BE49-F238E27FC236}">
                <a16:creationId xmlns:a16="http://schemas.microsoft.com/office/drawing/2014/main" id="{02203235-E67F-EE4C-8A2B-B55C1817E80A}"/>
              </a:ext>
            </a:extLst>
          </p:cNvPr>
          <p:cNvSpPr>
            <a:spLocks noGrp="1"/>
          </p:cNvSpPr>
          <p:nvPr>
            <p:ph idx="1"/>
          </p:nvPr>
        </p:nvSpPr>
        <p:spPr>
          <a:xfrm>
            <a:off x="474662" y="925033"/>
            <a:ext cx="8280057" cy="3496701"/>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Part 1: Upgrade an IOS Image on a Cisco Device </a:t>
            </a:r>
          </a:p>
          <a:p>
            <a:pPr marL="285750" indent="-285750" algn="l">
              <a:buFont typeface="Arial" panose="020B0604020202020204" pitchFamily="34" charset="0"/>
              <a:buChar char="•"/>
            </a:pPr>
            <a:r>
              <a:rPr lang="en-US" sz="1800" dirty="0">
                <a:solidFill>
                  <a:srgbClr val="000000"/>
                </a:solidFill>
              </a:rPr>
              <a:t>Part 2: Backup an IOS Image on a TFTP Server</a:t>
            </a:r>
          </a:p>
          <a:p>
            <a:pPr marL="0" indent="0" algn="l"/>
            <a:endParaRPr lang="en-US" sz="1600" dirty="0">
              <a:solidFill>
                <a:srgbClr val="000000"/>
              </a:solidFill>
            </a:endParaRPr>
          </a:p>
        </p:txBody>
      </p:sp>
    </p:spTree>
    <p:extLst>
      <p:ext uri="{BB962C8B-B14F-4D97-AF65-F5344CB8AC3E}">
        <p14:creationId xmlns:p14="http://schemas.microsoft.com/office/powerpoint/2010/main" val="348045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10.8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t>Packet Tracer - Configure CDP, LLDP, and NTP</a:t>
            </a:r>
            <a:endParaRPr lang="en-US" dirty="0">
              <a:latin typeface="Arial" charset="0"/>
            </a:endParaRPr>
          </a:p>
        </p:txBody>
      </p:sp>
      <p:sp>
        <p:nvSpPr>
          <p:cNvPr id="3" name="Content Placeholder 2">
            <a:extLst>
              <a:ext uri="{FF2B5EF4-FFF2-40B4-BE49-F238E27FC236}">
                <a16:creationId xmlns:a16="http://schemas.microsoft.com/office/drawing/2014/main" id="{99B8BE81-D674-D944-B21E-C516EA452503}"/>
              </a:ext>
            </a:extLst>
          </p:cNvPr>
          <p:cNvSpPr>
            <a:spLocks noGrp="1"/>
          </p:cNvSpPr>
          <p:nvPr>
            <p:ph idx="1"/>
          </p:nvPr>
        </p:nvSpPr>
        <p:spPr/>
        <p:txBody>
          <a:bodyPr/>
          <a:lstStyle/>
          <a:p>
            <a:pPr marL="0" indent="0">
              <a:buNone/>
            </a:pPr>
            <a:r>
              <a:rPr lang="en-US" sz="1800" dirty="0"/>
              <a:t>In this Packet Tracer activity, you will complete the following objectives:</a:t>
            </a:r>
          </a:p>
          <a:p>
            <a:pPr>
              <a:buFont typeface="Arial" panose="020B0604020202020204" pitchFamily="34" charset="0"/>
              <a:buChar char="•"/>
            </a:pPr>
            <a:r>
              <a:rPr lang="en-US" sz="1800" dirty="0"/>
              <a:t>Build the Network and Configure Basic Device Settings</a:t>
            </a:r>
          </a:p>
          <a:p>
            <a:pPr>
              <a:buFont typeface="Arial" panose="020B0604020202020204" pitchFamily="34" charset="0"/>
              <a:buChar char="•"/>
            </a:pPr>
            <a:r>
              <a:rPr lang="en-US" sz="1800" dirty="0"/>
              <a:t>Network Discovery with CDP</a:t>
            </a:r>
          </a:p>
          <a:p>
            <a:pPr>
              <a:buFont typeface="Arial" panose="020B0604020202020204" pitchFamily="34" charset="0"/>
              <a:buChar char="•"/>
            </a:pPr>
            <a:r>
              <a:rPr lang="en-US" sz="1800" dirty="0"/>
              <a:t>Network Discovery with LLDP</a:t>
            </a:r>
          </a:p>
          <a:p>
            <a:pPr>
              <a:buFont typeface="Arial" panose="020B0604020202020204" pitchFamily="34" charset="0"/>
              <a:buChar char="•"/>
            </a:pPr>
            <a:r>
              <a:rPr lang="en-US" sz="1800" dirty="0"/>
              <a:t>Configure and Verify NTP</a:t>
            </a:r>
          </a:p>
          <a:p>
            <a:endParaRPr lang="en-US" sz="16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t>Lab- Configure CDP, LLDP, and NTP</a:t>
            </a:r>
            <a:endParaRPr lang="en-US" dirty="0">
              <a:latin typeface="Arial" charset="0"/>
            </a:endParaRPr>
          </a:p>
        </p:txBody>
      </p:sp>
      <p:sp>
        <p:nvSpPr>
          <p:cNvPr id="3" name="Content Placeholder 2">
            <a:extLst>
              <a:ext uri="{FF2B5EF4-FFF2-40B4-BE49-F238E27FC236}">
                <a16:creationId xmlns:a16="http://schemas.microsoft.com/office/drawing/2014/main" id="{99B8BE81-D674-D944-B21E-C516EA452503}"/>
              </a:ext>
            </a:extLst>
          </p:cNvPr>
          <p:cNvSpPr>
            <a:spLocks noGrp="1"/>
          </p:cNvSpPr>
          <p:nvPr>
            <p:ph idx="1"/>
          </p:nvPr>
        </p:nvSpPr>
        <p:spPr>
          <a:xfrm>
            <a:off x="144065" y="798944"/>
            <a:ext cx="8853286" cy="3611131"/>
          </a:xfrm>
        </p:spPr>
        <p:txBody>
          <a:bodyPr/>
          <a:lstStyle/>
          <a:p>
            <a:pPr marL="0" indent="0">
              <a:buNone/>
            </a:pPr>
            <a:r>
              <a:rPr lang="en-US" sz="1800" dirty="0"/>
              <a:t>In this lab, you will complete the following objectives:</a:t>
            </a:r>
          </a:p>
          <a:p>
            <a:pPr>
              <a:buFont typeface="Arial" panose="020B0604020202020204" pitchFamily="34" charset="0"/>
              <a:buChar char="•"/>
            </a:pPr>
            <a:r>
              <a:rPr lang="en-US" sz="1800" dirty="0"/>
              <a:t>Build the Network and Configure Basic Device Settings</a:t>
            </a:r>
          </a:p>
          <a:p>
            <a:pPr>
              <a:buFont typeface="Arial" panose="020B0604020202020204" pitchFamily="34" charset="0"/>
              <a:buChar char="•"/>
            </a:pPr>
            <a:r>
              <a:rPr lang="en-US" sz="1800" dirty="0"/>
              <a:t>Network Discovery with CDP</a:t>
            </a:r>
          </a:p>
          <a:p>
            <a:pPr>
              <a:buFont typeface="Arial" panose="020B0604020202020204" pitchFamily="34" charset="0"/>
              <a:buChar char="•"/>
            </a:pPr>
            <a:r>
              <a:rPr lang="en-US" sz="1800" dirty="0"/>
              <a:t>Network Discovery with LLDP</a:t>
            </a:r>
          </a:p>
          <a:p>
            <a:pPr>
              <a:buFont typeface="Arial" panose="020B0604020202020204" pitchFamily="34" charset="0"/>
              <a:buChar char="•"/>
            </a:pPr>
            <a:r>
              <a:rPr lang="en-US" sz="1800" dirty="0"/>
              <a:t>Configure and Verify NTP</a:t>
            </a:r>
          </a:p>
          <a:p>
            <a:endParaRPr lang="en-US" sz="1600" dirty="0"/>
          </a:p>
        </p:txBody>
      </p:sp>
    </p:spTree>
    <p:custDataLst>
      <p:tags r:id="rId1"/>
    </p:custDataLst>
    <p:extLst>
      <p:ext uri="{BB962C8B-B14F-4D97-AF65-F5344CB8AC3E}">
        <p14:creationId xmlns:p14="http://schemas.microsoft.com/office/powerpoint/2010/main" val="1662618756"/>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1516DBF4-949C-CE4C-8D0D-4C8C6CE0D38D}"/>
              </a:ext>
            </a:extLst>
          </p:cNvPr>
          <p:cNvSpPr>
            <a:spLocks noGrp="1"/>
          </p:cNvSpPr>
          <p:nvPr>
            <p:ph idx="1"/>
          </p:nvPr>
        </p:nvSpPr>
        <p:spPr>
          <a:xfrm>
            <a:off x="144065" y="798944"/>
            <a:ext cx="8853286" cy="4155319"/>
          </a:xfrm>
        </p:spPr>
        <p:txBody>
          <a:bodyPr/>
          <a:lstStyle/>
          <a:p>
            <a:pPr>
              <a:spcBef>
                <a:spcPts val="0"/>
              </a:spcBef>
              <a:spcAft>
                <a:spcPts val="0"/>
              </a:spcAft>
              <a:buFont typeface="Arial" panose="020B0604020202020204" pitchFamily="34" charset="0"/>
              <a:buChar char="•"/>
            </a:pPr>
            <a:r>
              <a:rPr lang="en-US" dirty="0"/>
              <a:t>Cisco Discovery Protocol (CDP) is a Cisco proprietary Layer 2 protocol that is used to gather information about Cisco devices which share the same data link. </a:t>
            </a:r>
          </a:p>
          <a:p>
            <a:pPr>
              <a:spcBef>
                <a:spcPts val="0"/>
              </a:spcBef>
              <a:spcAft>
                <a:spcPts val="0"/>
              </a:spcAft>
              <a:buFont typeface="Arial" panose="020B0604020202020204" pitchFamily="34" charset="0"/>
              <a:buChar char="•"/>
            </a:pPr>
            <a:r>
              <a:rPr lang="en-US" dirty="0"/>
              <a:t>CDP can be used as a network discovery tool to determine the information about the neighboring devices. This information gathered from CDP can help build a logical topology of a network when documentation is missing or lacking in detail. </a:t>
            </a:r>
          </a:p>
          <a:p>
            <a:pPr>
              <a:spcBef>
                <a:spcPts val="0"/>
              </a:spcBef>
              <a:spcAft>
                <a:spcPts val="0"/>
              </a:spcAft>
              <a:buFont typeface="Arial" panose="020B0604020202020204" pitchFamily="34" charset="0"/>
              <a:buChar char="•"/>
            </a:pPr>
            <a:r>
              <a:rPr lang="en-US" dirty="0"/>
              <a:t>On Cisco devices, CDP is enabled by default. To enable CDP globally for all the supported interfaces on the device, enter </a:t>
            </a:r>
            <a:r>
              <a:rPr lang="en-US" dirty="0" err="1"/>
              <a:t>cdp</a:t>
            </a:r>
            <a:r>
              <a:rPr lang="en-US" dirty="0"/>
              <a:t> run in the global configuration mode. To enable CDP on the specific interface, enter the </a:t>
            </a:r>
            <a:r>
              <a:rPr lang="en-US" dirty="0" err="1"/>
              <a:t>cdp</a:t>
            </a:r>
            <a:r>
              <a:rPr lang="en-US" dirty="0"/>
              <a:t> enable command. </a:t>
            </a:r>
          </a:p>
          <a:p>
            <a:pPr>
              <a:spcBef>
                <a:spcPts val="0"/>
              </a:spcBef>
              <a:spcAft>
                <a:spcPts val="0"/>
              </a:spcAft>
              <a:buFont typeface="Arial" panose="020B0604020202020204" pitchFamily="34" charset="0"/>
              <a:buChar char="•"/>
            </a:pPr>
            <a:r>
              <a:rPr lang="en-US" dirty="0"/>
              <a:t>To verify the status of CDP and display a list of neighbors, use the show </a:t>
            </a:r>
            <a:r>
              <a:rPr lang="en-US" dirty="0" err="1"/>
              <a:t>cdp</a:t>
            </a:r>
            <a:r>
              <a:rPr lang="en-US" dirty="0"/>
              <a:t> neighbors command in the privileged EXEC mode. </a:t>
            </a:r>
          </a:p>
          <a:p>
            <a:pPr>
              <a:spcBef>
                <a:spcPts val="0"/>
              </a:spcBef>
              <a:spcAft>
                <a:spcPts val="0"/>
              </a:spcAft>
              <a:buFont typeface="Arial" panose="020B0604020202020204" pitchFamily="34" charset="0"/>
              <a:buChar char="•"/>
            </a:pPr>
            <a:r>
              <a:rPr lang="en-US" dirty="0"/>
              <a:t>Cisco devices also support Link Layer Discovery Protocol (LLDP), which is a vendor-neutral neighbor discovery protocol similar to CDP. </a:t>
            </a:r>
          </a:p>
          <a:p>
            <a:pPr>
              <a:spcBef>
                <a:spcPts val="0"/>
              </a:spcBef>
              <a:spcAft>
                <a:spcPts val="0"/>
              </a:spcAft>
              <a:buFont typeface="Arial" panose="020B0604020202020204" pitchFamily="34" charset="0"/>
              <a:buChar char="•"/>
            </a:pPr>
            <a:r>
              <a:rPr lang="en-US" dirty="0"/>
              <a:t>To enable LLDP globally on a Cisco network device, enter the </a:t>
            </a:r>
            <a:r>
              <a:rPr lang="en-US" dirty="0" err="1"/>
              <a:t>lldp</a:t>
            </a:r>
            <a:r>
              <a:rPr lang="en-US" dirty="0"/>
              <a:t> run command in the global configuration mode. </a:t>
            </a:r>
          </a:p>
        </p:txBody>
      </p:sp>
    </p:spTree>
    <p:custDataLst>
      <p:tags r:id="rId1"/>
    </p:custDataLst>
    <p:extLst>
      <p:ext uri="{BB962C8B-B14F-4D97-AF65-F5344CB8AC3E}">
        <p14:creationId xmlns:p14="http://schemas.microsoft.com/office/powerpoint/2010/main" val="2818667760"/>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516DBF4-949C-CE4C-8D0D-4C8C6CE0D38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With LLDP enabled, device neighbors can be discovered by using the show </a:t>
            </a:r>
            <a:r>
              <a:rPr lang="en-US" dirty="0" err="1"/>
              <a:t>lldp</a:t>
            </a:r>
            <a:r>
              <a:rPr lang="en-US" dirty="0"/>
              <a:t> neighbors command. When more details about the neighbors are needed, the show </a:t>
            </a:r>
            <a:r>
              <a:rPr lang="en-US" dirty="0" err="1"/>
              <a:t>lldp</a:t>
            </a:r>
            <a:r>
              <a:rPr lang="en-US" dirty="0"/>
              <a:t> neighbors detail command can provide information, such as the neighbor IOS version, IP address, and device capability.</a:t>
            </a:r>
          </a:p>
          <a:p>
            <a:pPr>
              <a:spcBef>
                <a:spcPts val="0"/>
              </a:spcBef>
              <a:spcAft>
                <a:spcPts val="0"/>
              </a:spcAft>
              <a:buFont typeface="Arial" panose="020B0604020202020204" pitchFamily="34" charset="0"/>
              <a:buChar char="•"/>
            </a:pPr>
            <a:r>
              <a:rPr lang="en-US" dirty="0"/>
              <a:t>When the time is not synchronized between devices, it will be impossible to determine the order of the events and the cause of an event. </a:t>
            </a:r>
          </a:p>
          <a:p>
            <a:pPr>
              <a:spcBef>
                <a:spcPts val="0"/>
              </a:spcBef>
              <a:spcAft>
                <a:spcPts val="0"/>
              </a:spcAft>
              <a:buFont typeface="Arial" panose="020B0604020202020204" pitchFamily="34" charset="0"/>
              <a:buChar char="•"/>
            </a:pPr>
            <a:r>
              <a:rPr lang="en-US" dirty="0"/>
              <a:t>You can manually configure the date and time, or you can configure the NTP, which allows devices on the network to synchronize their time settings with an NTP server. </a:t>
            </a:r>
          </a:p>
          <a:p>
            <a:pPr>
              <a:spcBef>
                <a:spcPts val="0"/>
              </a:spcBef>
              <a:spcAft>
                <a:spcPts val="0"/>
              </a:spcAft>
              <a:buFont typeface="Arial" panose="020B0604020202020204" pitchFamily="34" charset="0"/>
              <a:buChar char="•"/>
            </a:pPr>
            <a:r>
              <a:rPr lang="en-US" dirty="0"/>
              <a:t>NTP networks use a hierarchical system of time sources and each level in this system is called a stratum. Authoritative time sources, also referred to as stratum 0 devices, are high-precision timekeeping devices. Stratum 1 devices are directly connected to the authoritative time sources. Stratum 2 devices, such as NTP clients, synchronize their time by using the NTP packets from stratum 1 servers. </a:t>
            </a:r>
          </a:p>
          <a:p>
            <a:pPr>
              <a:spcBef>
                <a:spcPts val="0"/>
              </a:spcBef>
              <a:spcAft>
                <a:spcPts val="0"/>
              </a:spcAft>
              <a:buFont typeface="Arial" panose="020B0604020202020204" pitchFamily="34" charset="0"/>
              <a:buChar char="•"/>
            </a:pPr>
            <a:r>
              <a:rPr lang="en-US" dirty="0"/>
              <a:t>The </a:t>
            </a:r>
            <a:r>
              <a:rPr lang="en-US" dirty="0" err="1"/>
              <a:t>ntp</a:t>
            </a:r>
            <a:r>
              <a:rPr lang="en-US" dirty="0"/>
              <a:t> server </a:t>
            </a:r>
            <a:r>
              <a:rPr lang="en-US" dirty="0" err="1"/>
              <a:t>ip</a:t>
            </a:r>
            <a:r>
              <a:rPr lang="en-US" dirty="0"/>
              <a:t>-address command is issued in global configuration mode to configure a device as the NTP server. </a:t>
            </a:r>
          </a:p>
        </p:txBody>
      </p:sp>
    </p:spTree>
    <p:custDataLst>
      <p:tags r:id="rId1"/>
    </p:custDataLst>
    <p:extLst>
      <p:ext uri="{BB962C8B-B14F-4D97-AF65-F5344CB8AC3E}">
        <p14:creationId xmlns:p14="http://schemas.microsoft.com/office/powerpoint/2010/main" val="4109178071"/>
      </p:ext>
    </p:extLst>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516DBF4-949C-CE4C-8D0D-4C8C6CE0D38D}"/>
              </a:ext>
            </a:extLst>
          </p:cNvPr>
          <p:cNvSpPr>
            <a:spLocks noGrp="1"/>
          </p:cNvSpPr>
          <p:nvPr>
            <p:ph idx="1"/>
          </p:nvPr>
        </p:nvSpPr>
        <p:spPr>
          <a:xfrm>
            <a:off x="106662" y="703694"/>
            <a:ext cx="8930676" cy="4155319"/>
          </a:xfrm>
        </p:spPr>
        <p:txBody>
          <a:bodyPr/>
          <a:lstStyle/>
          <a:p>
            <a:pPr>
              <a:spcBef>
                <a:spcPts val="0"/>
              </a:spcBef>
              <a:spcAft>
                <a:spcPts val="0"/>
              </a:spcAft>
              <a:buFont typeface="Arial" panose="020B0604020202020204" pitchFamily="34" charset="0"/>
              <a:buChar char="•"/>
            </a:pPr>
            <a:r>
              <a:rPr lang="en-US" dirty="0"/>
              <a:t>To verify the time source is set to NTP, use the show clock detail command. The show </a:t>
            </a:r>
            <a:r>
              <a:rPr lang="en-US" dirty="0" err="1"/>
              <a:t>ntp</a:t>
            </a:r>
            <a:r>
              <a:rPr lang="en-US" dirty="0"/>
              <a:t> associations and show </a:t>
            </a:r>
            <a:r>
              <a:rPr lang="en-US" dirty="0" err="1"/>
              <a:t>ntp</a:t>
            </a:r>
            <a:r>
              <a:rPr lang="en-US" dirty="0"/>
              <a:t> status commands are used to verify that a device is synchronized with the NTP server.</a:t>
            </a:r>
          </a:p>
          <a:p>
            <a:pPr>
              <a:spcBef>
                <a:spcPts val="0"/>
              </a:spcBef>
              <a:spcAft>
                <a:spcPts val="0"/>
              </a:spcAft>
              <a:buFont typeface="Arial" panose="020B0604020202020204" pitchFamily="34" charset="0"/>
              <a:buChar char="•"/>
            </a:pPr>
            <a:r>
              <a:rPr lang="en-US" dirty="0"/>
              <a:t>SNMP is an application layer protocol that provides a message format for communication between managers and agents. </a:t>
            </a:r>
          </a:p>
          <a:p>
            <a:pPr>
              <a:spcBef>
                <a:spcPts val="0"/>
              </a:spcBef>
              <a:spcAft>
                <a:spcPts val="0"/>
              </a:spcAft>
              <a:buFont typeface="Arial" panose="020B0604020202020204" pitchFamily="34" charset="0"/>
              <a:buChar char="•"/>
            </a:pPr>
            <a:r>
              <a:rPr lang="en-US" dirty="0"/>
              <a:t>The SNMP system consists of three elements: SNMP manager, SNMP agents, and the MIB. </a:t>
            </a:r>
          </a:p>
          <a:p>
            <a:pPr>
              <a:spcBef>
                <a:spcPts val="0"/>
              </a:spcBef>
              <a:spcAft>
                <a:spcPts val="0"/>
              </a:spcAft>
              <a:buFont typeface="Arial" panose="020B0604020202020204" pitchFamily="34" charset="0"/>
              <a:buChar char="•"/>
            </a:pPr>
            <a:r>
              <a:rPr lang="en-US" dirty="0"/>
              <a:t>The SNMP manager can collect information from an SNMP agent by using the “get” action and can change configurations on an agent by using the “set” action. SNMP agents can forward information directly to a network manager by using “traps”. </a:t>
            </a:r>
          </a:p>
          <a:p>
            <a:pPr>
              <a:spcBef>
                <a:spcPts val="0"/>
              </a:spcBef>
              <a:spcAft>
                <a:spcPts val="0"/>
              </a:spcAft>
              <a:buFont typeface="Arial" panose="020B0604020202020204" pitchFamily="34" charset="0"/>
              <a:buChar char="•"/>
            </a:pPr>
            <a:r>
              <a:rPr lang="en-US" dirty="0"/>
              <a:t>SNMPv1, SNMPv2c, and SNMPv3 are all versions of SNMP. SNMPv1 is a legacy solution. Both SNMPv1 and SNMPv2c use a community-based form of security. SNMPv3 provides for both security models and security levels. </a:t>
            </a:r>
          </a:p>
          <a:p>
            <a:pPr>
              <a:spcBef>
                <a:spcPts val="0"/>
              </a:spcBef>
              <a:spcAft>
                <a:spcPts val="0"/>
              </a:spcAft>
              <a:buFont typeface="Arial" panose="020B0604020202020204" pitchFamily="34" charset="0"/>
              <a:buChar char="•"/>
            </a:pPr>
            <a:r>
              <a:rPr lang="en-US" dirty="0"/>
              <a:t>The MIB organizes variables hierarchically. OIDs uniquely identify managed objects in the MIB hierarchy. The Cisco SNMP Navigator on the http://</a:t>
            </a:r>
            <a:r>
              <a:rPr lang="en-US" dirty="0" err="1"/>
              <a:t>www.cisco.com</a:t>
            </a:r>
            <a:r>
              <a:rPr lang="en-US" dirty="0"/>
              <a:t> website allows a network administrator to research details about a particular OID.</a:t>
            </a:r>
          </a:p>
          <a:p>
            <a:pPr>
              <a:spcBef>
                <a:spcPts val="0"/>
              </a:spcBef>
              <a:spcAft>
                <a:spcPts val="0"/>
              </a:spcAft>
              <a:buFont typeface="Arial" panose="020B0604020202020204" pitchFamily="34" charset="0"/>
              <a:buChar char="•"/>
            </a:pPr>
            <a:r>
              <a:rPr lang="en-US" dirty="0"/>
              <a:t>The syslog protocol uses UDP port 514 to allow networking devices to send their system messages across the network to syslog servers. </a:t>
            </a:r>
          </a:p>
        </p:txBody>
      </p:sp>
    </p:spTree>
    <p:custDataLst>
      <p:tags r:id="rId1"/>
    </p:custDataLst>
    <p:extLst>
      <p:ext uri="{BB962C8B-B14F-4D97-AF65-F5344CB8AC3E}">
        <p14:creationId xmlns:p14="http://schemas.microsoft.com/office/powerpoint/2010/main" val="3221690859"/>
      </p:ext>
    </p:extLst>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516DBF4-949C-CE4C-8D0D-4C8C6CE0D38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syslog logging service provides three primary functions: gather logging information for monitoring and troubleshooting, select the type of logging information that is captured, and specify the destinations of captured syslog messages. </a:t>
            </a:r>
          </a:p>
          <a:p>
            <a:pPr>
              <a:spcBef>
                <a:spcPts val="0"/>
              </a:spcBef>
              <a:spcAft>
                <a:spcPts val="0"/>
              </a:spcAft>
              <a:buFont typeface="Arial" panose="020B0604020202020204" pitchFamily="34" charset="0"/>
              <a:buChar char="•"/>
            </a:pPr>
            <a:r>
              <a:rPr lang="en-US" dirty="0"/>
              <a:t>Destinations for syslog messages include the logging buffer (RAM inside a router or switch), console line, terminal line, and syslog server. </a:t>
            </a:r>
          </a:p>
          <a:p>
            <a:pPr>
              <a:spcBef>
                <a:spcPts val="0"/>
              </a:spcBef>
              <a:spcAft>
                <a:spcPts val="0"/>
              </a:spcAft>
              <a:buFont typeface="Arial" panose="020B0604020202020204" pitchFamily="34" charset="0"/>
              <a:buChar char="•"/>
            </a:pPr>
            <a:r>
              <a:rPr lang="en-US" dirty="0"/>
              <a:t>Syslog facilities identify and categorize system state data for error and event message reporting. Common syslog message facilities reported on Cisco IOS routers include: IP, OSPF protocol, SYS operating system, IPsec, and IF. </a:t>
            </a:r>
          </a:p>
          <a:p>
            <a:pPr>
              <a:spcBef>
                <a:spcPts val="0"/>
              </a:spcBef>
              <a:spcAft>
                <a:spcPts val="0"/>
              </a:spcAft>
              <a:buFont typeface="Arial" panose="020B0604020202020204" pitchFamily="34" charset="0"/>
              <a:buChar char="•"/>
            </a:pPr>
            <a:r>
              <a:rPr lang="en-US" dirty="0"/>
              <a:t>The default format of syslog messages on Cisco IOS software is: %facility-severity-MNEMONIC: description. </a:t>
            </a:r>
          </a:p>
          <a:p>
            <a:pPr>
              <a:spcBef>
                <a:spcPts val="0"/>
              </a:spcBef>
              <a:spcAft>
                <a:spcPts val="0"/>
              </a:spcAft>
              <a:buFont typeface="Arial" panose="020B0604020202020204" pitchFamily="34" charset="0"/>
              <a:buChar char="•"/>
            </a:pPr>
            <a:r>
              <a:rPr lang="en-US" dirty="0"/>
              <a:t>Use the command service timestamps log datetime to force logged events to display the date and time.</a:t>
            </a:r>
          </a:p>
          <a:p>
            <a:pPr>
              <a:spcBef>
                <a:spcPts val="0"/>
              </a:spcBef>
              <a:spcAft>
                <a:spcPts val="0"/>
              </a:spcAft>
              <a:buFont typeface="Arial" panose="020B0604020202020204" pitchFamily="34" charset="0"/>
              <a:buChar char="•"/>
            </a:pPr>
            <a:r>
              <a:rPr lang="en-US" dirty="0"/>
              <a:t>The Cisco IFS lets the administrator navigate to different directories and list the files in a directory, and to create subdirectories in flash memory or on a disk. </a:t>
            </a:r>
          </a:p>
          <a:p>
            <a:pPr>
              <a:spcBef>
                <a:spcPts val="0"/>
              </a:spcBef>
              <a:spcAft>
                <a:spcPts val="0"/>
              </a:spcAft>
              <a:buFont typeface="Arial" panose="020B0604020202020204" pitchFamily="34" charset="0"/>
              <a:buChar char="•"/>
            </a:pPr>
            <a:r>
              <a:rPr lang="en-US" dirty="0"/>
              <a:t>Use the show file systems command to view the file systems on a Catalyst switch or a Cisco router. </a:t>
            </a:r>
          </a:p>
        </p:txBody>
      </p:sp>
    </p:spTree>
    <p:custDataLst>
      <p:tags r:id="rId1"/>
    </p:custDataLst>
    <p:extLst>
      <p:ext uri="{BB962C8B-B14F-4D97-AF65-F5344CB8AC3E}">
        <p14:creationId xmlns:p14="http://schemas.microsoft.com/office/powerpoint/2010/main" val="980694466"/>
      </p:ext>
    </p:extLst>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516DBF4-949C-CE4C-8D0D-4C8C6CE0D38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Configuration files can be saved to a text file by using Tera Term. A configuration can be copied from a file and then directly pasted to a device. </a:t>
            </a:r>
          </a:p>
          <a:p>
            <a:pPr>
              <a:spcBef>
                <a:spcPts val="0"/>
              </a:spcBef>
              <a:spcAft>
                <a:spcPts val="0"/>
              </a:spcAft>
              <a:buFont typeface="Arial" panose="020B0604020202020204" pitchFamily="34" charset="0"/>
              <a:buChar char="•"/>
            </a:pPr>
            <a:r>
              <a:rPr lang="en-US" dirty="0"/>
              <a:t>Configuration files can be stored on a TFTP server, or a USB drive. </a:t>
            </a:r>
          </a:p>
          <a:p>
            <a:pPr>
              <a:spcBef>
                <a:spcPts val="0"/>
              </a:spcBef>
              <a:spcAft>
                <a:spcPts val="0"/>
              </a:spcAft>
              <a:buFont typeface="Arial" panose="020B0604020202020204" pitchFamily="34" charset="0"/>
              <a:buChar char="•"/>
            </a:pPr>
            <a:r>
              <a:rPr lang="en-US" dirty="0"/>
              <a:t>To save the running configuration or the startup configuration to a TFTP server, use either the copy running-config </a:t>
            </a:r>
            <a:r>
              <a:rPr lang="en-US" dirty="0" err="1"/>
              <a:t>tftp</a:t>
            </a:r>
            <a:r>
              <a:rPr lang="en-US" dirty="0"/>
              <a:t> or copy startup-config </a:t>
            </a:r>
            <a:r>
              <a:rPr lang="en-US" dirty="0" err="1"/>
              <a:t>tftp</a:t>
            </a:r>
            <a:r>
              <a:rPr lang="en-US" dirty="0"/>
              <a:t> command. </a:t>
            </a:r>
          </a:p>
          <a:p>
            <a:pPr>
              <a:spcBef>
                <a:spcPts val="0"/>
              </a:spcBef>
              <a:spcAft>
                <a:spcPts val="0"/>
              </a:spcAft>
              <a:buFont typeface="Arial" panose="020B0604020202020204" pitchFamily="34" charset="0"/>
              <a:buChar char="•"/>
            </a:pPr>
            <a:r>
              <a:rPr lang="en-US" dirty="0"/>
              <a:t>Cisco IOS Software images and configuration files can be stored on a central TFTP server to control the number of IOS images and the revisions to those IOS images, as well as the configuration files that must be maintained. </a:t>
            </a:r>
          </a:p>
          <a:p>
            <a:pPr>
              <a:spcBef>
                <a:spcPts val="0"/>
              </a:spcBef>
              <a:spcAft>
                <a:spcPts val="0"/>
              </a:spcAft>
              <a:buFont typeface="Arial" panose="020B0604020202020204" pitchFamily="34" charset="0"/>
              <a:buChar char="•"/>
            </a:pPr>
            <a:r>
              <a:rPr lang="en-US" dirty="0"/>
              <a:t>Select a Cisco IOS image file that meets the requirements in terms of platform, features, and software. Download the file from </a:t>
            </a:r>
            <a:r>
              <a:rPr lang="en-US" dirty="0" err="1"/>
              <a:t>cisco.com</a:t>
            </a:r>
            <a:r>
              <a:rPr lang="en-US" dirty="0"/>
              <a:t> and transfer it to the TFTP server. </a:t>
            </a:r>
          </a:p>
          <a:p>
            <a:pPr>
              <a:spcBef>
                <a:spcPts val="0"/>
              </a:spcBef>
              <a:spcAft>
                <a:spcPts val="0"/>
              </a:spcAft>
              <a:buFont typeface="Arial" panose="020B0604020202020204" pitchFamily="34" charset="0"/>
              <a:buChar char="•"/>
            </a:pPr>
            <a:r>
              <a:rPr lang="en-US" dirty="0"/>
              <a:t>To upgrade to the copied IOS image after that image is saved on the router's flash memory, configure the router to load the new image during bootup by using the boot system command.</a:t>
            </a:r>
          </a:p>
        </p:txBody>
      </p:sp>
    </p:spTree>
    <p:custDataLst>
      <p:tags r:id="rId1"/>
    </p:custDataLst>
    <p:extLst>
      <p:ext uri="{BB962C8B-B14F-4D97-AF65-F5344CB8AC3E}">
        <p14:creationId xmlns:p14="http://schemas.microsoft.com/office/powerpoint/2010/main" val="53952853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10: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dirty="0"/>
              <a:t>Topic 10.3</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Discuss and provide examples to illustrate the importance of time synchronization across a network.</a:t>
            </a:r>
          </a:p>
          <a:p>
            <a:pPr lvl="2">
              <a:lnSpc>
                <a:spcPct val="85000"/>
              </a:lnSpc>
              <a:spcBef>
                <a:spcPct val="30000"/>
              </a:spcBef>
            </a:pPr>
            <a:r>
              <a:rPr lang="en-US" sz="1500" dirty="0"/>
              <a:t>How does synchronization to a peer impact what stratum level a device is at?</a:t>
            </a:r>
          </a:p>
          <a:p>
            <a:pPr marL="0" indent="0">
              <a:lnSpc>
                <a:spcPct val="85000"/>
              </a:lnSpc>
              <a:spcBef>
                <a:spcPct val="30000"/>
              </a:spcBef>
              <a:buNone/>
            </a:pPr>
            <a:r>
              <a:rPr lang="en-US" dirty="0"/>
              <a:t>Topic 10.4</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What is the main difference between an SNMP get and an SNMP trap?</a:t>
            </a:r>
          </a:p>
          <a:p>
            <a:pPr lvl="2">
              <a:lnSpc>
                <a:spcPct val="85000"/>
              </a:lnSpc>
              <a:spcBef>
                <a:spcPct val="30000"/>
              </a:spcBef>
            </a:pPr>
            <a:r>
              <a:rPr lang="en-US" sz="1500" dirty="0"/>
              <a:t>Demonstrate the SNMP Object Navigator.</a:t>
            </a:r>
          </a:p>
          <a:p>
            <a:pPr marL="0" indent="0">
              <a:lnSpc>
                <a:spcPct val="85000"/>
              </a:lnSpc>
              <a:spcBef>
                <a:spcPct val="30000"/>
              </a:spcBef>
              <a:buNone/>
            </a:pPr>
            <a:r>
              <a:rPr lang="en-US" dirty="0"/>
              <a:t>Topic 10.5</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Discuss and provide examples to illustrate the importance of archived logging across a network.</a:t>
            </a:r>
          </a:p>
          <a:p>
            <a:pPr lvl="2">
              <a:lnSpc>
                <a:spcPct val="85000"/>
              </a:lnSpc>
              <a:spcBef>
                <a:spcPct val="30000"/>
              </a:spcBef>
            </a:pPr>
            <a:r>
              <a:rPr lang="en-US" sz="1500" dirty="0"/>
              <a:t>What must be configured so that timestamps are accurate?</a:t>
            </a: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67733"/>
            <a:ext cx="9144000" cy="609056"/>
          </a:xfrm>
        </p:spPr>
        <p:txBody>
          <a:bodyPr/>
          <a:lstStyle/>
          <a:p>
            <a:pPr eaLnBrk="1" hangingPunct="1"/>
            <a:r>
              <a:rPr lang="en-US" sz="1400" dirty="0">
                <a:latin typeface="Arial" charset="0"/>
              </a:rPr>
              <a:t>Module 10: Network Management</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35C7D27D-6F98-4045-8088-22FDC3DE0CD0}"/>
              </a:ext>
            </a:extLst>
          </p:cNvPr>
          <p:cNvSpPr>
            <a:spLocks noGrp="1"/>
          </p:cNvSpPr>
          <p:nvPr>
            <p:ph idx="1"/>
          </p:nvPr>
        </p:nvSpPr>
        <p:spPr>
          <a:xfrm>
            <a:off x="144064" y="798944"/>
            <a:ext cx="3682871" cy="4155319"/>
          </a:xfrm>
        </p:spPr>
        <p:txBody>
          <a:bodyPr/>
          <a:lstStyle/>
          <a:p>
            <a:pPr>
              <a:spcBef>
                <a:spcPts val="0"/>
              </a:spcBef>
              <a:spcAft>
                <a:spcPts val="0"/>
              </a:spcAft>
            </a:pPr>
            <a:r>
              <a:rPr lang="en-US" dirty="0"/>
              <a:t>Cisco Discovery Protocol (CDP)</a:t>
            </a:r>
          </a:p>
          <a:p>
            <a:pPr>
              <a:spcBef>
                <a:spcPts val="0"/>
              </a:spcBef>
              <a:spcAft>
                <a:spcPts val="0"/>
              </a:spcAft>
            </a:pPr>
            <a:r>
              <a:rPr lang="en-US" b="1" dirty="0" err="1"/>
              <a:t>cdp</a:t>
            </a:r>
            <a:r>
              <a:rPr lang="en-US" b="1" dirty="0"/>
              <a:t> run</a:t>
            </a:r>
          </a:p>
          <a:p>
            <a:pPr>
              <a:spcBef>
                <a:spcPts val="0"/>
              </a:spcBef>
              <a:spcAft>
                <a:spcPts val="0"/>
              </a:spcAft>
            </a:pPr>
            <a:r>
              <a:rPr lang="en-US" b="1" dirty="0" err="1"/>
              <a:t>cdp</a:t>
            </a:r>
            <a:r>
              <a:rPr lang="en-US" b="1" dirty="0"/>
              <a:t> enable</a:t>
            </a:r>
          </a:p>
          <a:p>
            <a:pPr>
              <a:spcBef>
                <a:spcPts val="0"/>
              </a:spcBef>
              <a:spcAft>
                <a:spcPts val="0"/>
              </a:spcAft>
            </a:pPr>
            <a:r>
              <a:rPr lang="en-US" b="1" dirty="0"/>
              <a:t>show </a:t>
            </a:r>
            <a:r>
              <a:rPr lang="en-US" b="1" dirty="0" err="1"/>
              <a:t>cdp</a:t>
            </a:r>
            <a:r>
              <a:rPr lang="en-US" b="1" dirty="0"/>
              <a:t> </a:t>
            </a:r>
          </a:p>
          <a:p>
            <a:pPr>
              <a:spcBef>
                <a:spcPts val="0"/>
              </a:spcBef>
              <a:spcAft>
                <a:spcPts val="0"/>
              </a:spcAft>
            </a:pPr>
            <a:r>
              <a:rPr lang="en-US" b="1" dirty="0"/>
              <a:t>show </a:t>
            </a:r>
            <a:r>
              <a:rPr lang="en-US" b="1" dirty="0" err="1"/>
              <a:t>cdp</a:t>
            </a:r>
            <a:r>
              <a:rPr lang="en-US" b="1" dirty="0"/>
              <a:t> interface</a:t>
            </a:r>
          </a:p>
          <a:p>
            <a:pPr>
              <a:spcBef>
                <a:spcPts val="0"/>
              </a:spcBef>
              <a:spcAft>
                <a:spcPts val="0"/>
              </a:spcAft>
            </a:pPr>
            <a:r>
              <a:rPr lang="en-US" b="1" dirty="0"/>
              <a:t>show </a:t>
            </a:r>
            <a:r>
              <a:rPr lang="en-US" b="1" dirty="0" err="1"/>
              <a:t>cdp</a:t>
            </a:r>
            <a:r>
              <a:rPr lang="en-US" b="1" dirty="0"/>
              <a:t> neighbors</a:t>
            </a:r>
          </a:p>
          <a:p>
            <a:pPr>
              <a:spcBef>
                <a:spcPts val="0"/>
              </a:spcBef>
              <a:spcAft>
                <a:spcPts val="0"/>
              </a:spcAft>
            </a:pPr>
            <a:r>
              <a:rPr lang="en-US" b="1" dirty="0"/>
              <a:t>show </a:t>
            </a:r>
            <a:r>
              <a:rPr lang="en-US" b="1" dirty="0" err="1"/>
              <a:t>cdp</a:t>
            </a:r>
            <a:r>
              <a:rPr lang="en-US" b="1" dirty="0"/>
              <a:t> neighbors detail</a:t>
            </a:r>
          </a:p>
          <a:p>
            <a:pPr>
              <a:spcBef>
                <a:spcPts val="0"/>
              </a:spcBef>
              <a:spcAft>
                <a:spcPts val="0"/>
              </a:spcAft>
            </a:pPr>
            <a:r>
              <a:rPr lang="en-US" dirty="0"/>
              <a:t>Link Layer Discovery Protocol (LLDP)</a:t>
            </a:r>
          </a:p>
          <a:p>
            <a:pPr>
              <a:spcBef>
                <a:spcPts val="0"/>
              </a:spcBef>
              <a:spcAft>
                <a:spcPts val="0"/>
              </a:spcAft>
            </a:pPr>
            <a:r>
              <a:rPr lang="en-US" b="1" dirty="0" err="1"/>
              <a:t>lldp</a:t>
            </a:r>
            <a:r>
              <a:rPr lang="en-US" b="1" dirty="0"/>
              <a:t> run</a:t>
            </a:r>
          </a:p>
          <a:p>
            <a:pPr>
              <a:spcBef>
                <a:spcPts val="0"/>
              </a:spcBef>
              <a:spcAft>
                <a:spcPts val="0"/>
              </a:spcAft>
            </a:pPr>
            <a:r>
              <a:rPr lang="en-US" b="1" dirty="0" err="1"/>
              <a:t>lldp</a:t>
            </a:r>
            <a:r>
              <a:rPr lang="en-US" b="1" dirty="0"/>
              <a:t> enable</a:t>
            </a:r>
          </a:p>
          <a:p>
            <a:pPr>
              <a:spcBef>
                <a:spcPts val="0"/>
              </a:spcBef>
              <a:spcAft>
                <a:spcPts val="0"/>
              </a:spcAft>
            </a:pPr>
            <a:r>
              <a:rPr lang="en-US" b="1" dirty="0" err="1"/>
              <a:t>lldp</a:t>
            </a:r>
            <a:r>
              <a:rPr lang="en-US" b="1" dirty="0"/>
              <a:t> transmit</a:t>
            </a:r>
          </a:p>
          <a:p>
            <a:pPr>
              <a:spcBef>
                <a:spcPts val="0"/>
              </a:spcBef>
              <a:spcAft>
                <a:spcPts val="0"/>
              </a:spcAft>
            </a:pPr>
            <a:r>
              <a:rPr lang="en-US" b="1" dirty="0" err="1"/>
              <a:t>lldp</a:t>
            </a:r>
            <a:r>
              <a:rPr lang="en-US" b="1" dirty="0"/>
              <a:t> receive</a:t>
            </a:r>
          </a:p>
          <a:p>
            <a:pPr>
              <a:spcBef>
                <a:spcPts val="0"/>
              </a:spcBef>
              <a:spcAft>
                <a:spcPts val="0"/>
              </a:spcAft>
            </a:pPr>
            <a:r>
              <a:rPr lang="en-US" b="1" dirty="0"/>
              <a:t>show </a:t>
            </a:r>
            <a:r>
              <a:rPr lang="en-US" b="1" dirty="0" err="1"/>
              <a:t>lldp</a:t>
            </a:r>
            <a:endParaRPr lang="en-US" b="1" dirty="0"/>
          </a:p>
          <a:p>
            <a:pPr>
              <a:spcBef>
                <a:spcPts val="0"/>
              </a:spcBef>
              <a:spcAft>
                <a:spcPts val="0"/>
              </a:spcAft>
            </a:pPr>
            <a:r>
              <a:rPr lang="en-US" b="1" dirty="0"/>
              <a:t>show </a:t>
            </a:r>
            <a:r>
              <a:rPr lang="en-US" b="1" dirty="0" err="1"/>
              <a:t>lldp</a:t>
            </a:r>
            <a:r>
              <a:rPr lang="en-US" b="1" dirty="0"/>
              <a:t> neighbors</a:t>
            </a:r>
          </a:p>
          <a:p>
            <a:pPr>
              <a:spcBef>
                <a:spcPts val="0"/>
              </a:spcBef>
              <a:spcAft>
                <a:spcPts val="0"/>
              </a:spcAft>
            </a:pPr>
            <a:r>
              <a:rPr lang="en-US" b="1" dirty="0"/>
              <a:t>show </a:t>
            </a:r>
            <a:r>
              <a:rPr lang="en-US" b="1" dirty="0" err="1"/>
              <a:t>lldp</a:t>
            </a:r>
            <a:r>
              <a:rPr lang="en-US" b="1" dirty="0"/>
              <a:t> neighbors detail</a:t>
            </a:r>
          </a:p>
          <a:p>
            <a:pPr>
              <a:spcBef>
                <a:spcPts val="0"/>
              </a:spcBef>
              <a:spcAft>
                <a:spcPts val="0"/>
              </a:spcAft>
            </a:pPr>
            <a:r>
              <a:rPr lang="en-US" b="1" dirty="0"/>
              <a:t>clock set </a:t>
            </a:r>
            <a:r>
              <a:rPr lang="en-US" b="1" dirty="0" err="1"/>
              <a:t>hh:mm:ss</a:t>
            </a:r>
            <a:r>
              <a:rPr lang="en-US" b="1" dirty="0"/>
              <a:t> mm dd </a:t>
            </a:r>
            <a:r>
              <a:rPr lang="en-US" b="1" dirty="0" err="1"/>
              <a:t>yyyy</a:t>
            </a:r>
            <a:endParaRPr lang="en-US" b="1" dirty="0"/>
          </a:p>
          <a:p>
            <a:endParaRPr lang="en-US" dirty="0"/>
          </a:p>
        </p:txBody>
      </p:sp>
      <p:sp>
        <p:nvSpPr>
          <p:cNvPr id="4" name="Content Placeholder 2">
            <a:extLst>
              <a:ext uri="{FF2B5EF4-FFF2-40B4-BE49-F238E27FC236}">
                <a16:creationId xmlns:a16="http://schemas.microsoft.com/office/drawing/2014/main" id="{04039C20-795A-7D40-9200-23D971A64980}"/>
              </a:ext>
            </a:extLst>
          </p:cNvPr>
          <p:cNvSpPr txBox="1">
            <a:spLocks/>
          </p:cNvSpPr>
          <p:nvPr/>
        </p:nvSpPr>
        <p:spPr bwMode="auto">
          <a:xfrm>
            <a:off x="3859621" y="798943"/>
            <a:ext cx="4508202"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pPr>
            <a:r>
              <a:rPr lang="en-US" dirty="0"/>
              <a:t>Network Time Protocol (NTP)</a:t>
            </a:r>
          </a:p>
          <a:p>
            <a:pPr>
              <a:spcBef>
                <a:spcPts val="0"/>
              </a:spcBef>
              <a:spcAft>
                <a:spcPts val="0"/>
              </a:spcAft>
            </a:pPr>
            <a:r>
              <a:rPr lang="en-US" dirty="0"/>
              <a:t>Stratum</a:t>
            </a:r>
          </a:p>
          <a:p>
            <a:pPr>
              <a:spcBef>
                <a:spcPts val="0"/>
              </a:spcBef>
              <a:spcAft>
                <a:spcPts val="0"/>
              </a:spcAft>
            </a:pPr>
            <a:r>
              <a:rPr lang="en-US" b="1" dirty="0"/>
              <a:t>show clock</a:t>
            </a:r>
          </a:p>
          <a:p>
            <a:pPr>
              <a:spcBef>
                <a:spcPts val="0"/>
              </a:spcBef>
              <a:spcAft>
                <a:spcPts val="0"/>
              </a:spcAft>
            </a:pPr>
            <a:r>
              <a:rPr lang="en-US" b="1" dirty="0"/>
              <a:t>show clock detail</a:t>
            </a:r>
          </a:p>
          <a:p>
            <a:pPr>
              <a:spcBef>
                <a:spcPts val="0"/>
              </a:spcBef>
              <a:spcAft>
                <a:spcPts val="0"/>
              </a:spcAft>
            </a:pPr>
            <a:r>
              <a:rPr lang="en-US" b="1" dirty="0" err="1"/>
              <a:t>ntp</a:t>
            </a:r>
            <a:r>
              <a:rPr lang="en-US" b="1" dirty="0"/>
              <a:t> server </a:t>
            </a:r>
            <a:r>
              <a:rPr lang="en-US" b="1" dirty="0" err="1"/>
              <a:t>ip</a:t>
            </a:r>
            <a:r>
              <a:rPr lang="en-US" b="1" dirty="0"/>
              <a:t>-address</a:t>
            </a:r>
          </a:p>
          <a:p>
            <a:pPr>
              <a:spcBef>
                <a:spcPts val="0"/>
              </a:spcBef>
              <a:spcAft>
                <a:spcPts val="0"/>
              </a:spcAft>
            </a:pPr>
            <a:r>
              <a:rPr lang="en-US" b="1" dirty="0"/>
              <a:t>show </a:t>
            </a:r>
            <a:r>
              <a:rPr lang="en-US" b="1" dirty="0" err="1"/>
              <a:t>ntp</a:t>
            </a:r>
            <a:r>
              <a:rPr lang="en-US" b="1" dirty="0"/>
              <a:t> associations</a:t>
            </a:r>
          </a:p>
          <a:p>
            <a:pPr>
              <a:spcBef>
                <a:spcPts val="0"/>
              </a:spcBef>
              <a:spcAft>
                <a:spcPts val="0"/>
              </a:spcAft>
            </a:pPr>
            <a:r>
              <a:rPr lang="en-US" b="1" dirty="0"/>
              <a:t>show </a:t>
            </a:r>
            <a:r>
              <a:rPr lang="en-US" b="1" dirty="0" err="1"/>
              <a:t>ntp</a:t>
            </a:r>
            <a:r>
              <a:rPr lang="en-US" b="1" dirty="0"/>
              <a:t> status</a:t>
            </a:r>
          </a:p>
          <a:p>
            <a:pPr>
              <a:spcBef>
                <a:spcPts val="0"/>
              </a:spcBef>
              <a:spcAft>
                <a:spcPts val="0"/>
              </a:spcAft>
            </a:pPr>
            <a:r>
              <a:rPr lang="en-US" dirty="0"/>
              <a:t>Simple Network Management Protocol (SNMP)</a:t>
            </a:r>
          </a:p>
          <a:p>
            <a:pPr>
              <a:spcBef>
                <a:spcPts val="0"/>
              </a:spcBef>
              <a:spcAft>
                <a:spcPts val="0"/>
              </a:spcAft>
            </a:pPr>
            <a:r>
              <a:rPr lang="en-US" dirty="0"/>
              <a:t>Network Management System (NMS)</a:t>
            </a:r>
          </a:p>
          <a:p>
            <a:pPr>
              <a:spcBef>
                <a:spcPts val="0"/>
              </a:spcBef>
              <a:spcAft>
                <a:spcPts val="0"/>
              </a:spcAft>
            </a:pPr>
            <a:r>
              <a:rPr lang="en-US" dirty="0"/>
              <a:t>SNMP Manager</a:t>
            </a:r>
          </a:p>
          <a:p>
            <a:pPr>
              <a:spcBef>
                <a:spcPts val="0"/>
              </a:spcBef>
              <a:spcAft>
                <a:spcPts val="0"/>
              </a:spcAft>
            </a:pPr>
            <a:r>
              <a:rPr lang="en-US" dirty="0"/>
              <a:t>SNMP Agent</a:t>
            </a:r>
          </a:p>
          <a:p>
            <a:pPr>
              <a:spcBef>
                <a:spcPts val="0"/>
              </a:spcBef>
              <a:spcAft>
                <a:spcPts val="0"/>
              </a:spcAft>
            </a:pPr>
            <a:r>
              <a:rPr lang="en-US" dirty="0"/>
              <a:t>Management Information Base (MIB)</a:t>
            </a:r>
          </a:p>
          <a:p>
            <a:pPr>
              <a:spcBef>
                <a:spcPts val="0"/>
              </a:spcBef>
              <a:spcAft>
                <a:spcPts val="0"/>
              </a:spcAft>
            </a:pPr>
            <a:r>
              <a:rPr lang="en-US" dirty="0"/>
              <a:t>Object Identifier (OID)</a:t>
            </a:r>
          </a:p>
          <a:p>
            <a:pPr>
              <a:spcBef>
                <a:spcPts val="0"/>
              </a:spcBef>
              <a:spcAft>
                <a:spcPts val="0"/>
              </a:spcAft>
            </a:pPr>
            <a:r>
              <a:rPr lang="en-US" dirty="0"/>
              <a:t>get-request</a:t>
            </a:r>
          </a:p>
          <a:p>
            <a:pPr>
              <a:spcBef>
                <a:spcPts val="0"/>
              </a:spcBef>
              <a:spcAft>
                <a:spcPts val="0"/>
              </a:spcAft>
            </a:pPr>
            <a:r>
              <a:rPr lang="en-US" dirty="0"/>
              <a:t>get-next-request</a:t>
            </a:r>
          </a:p>
          <a:p>
            <a:pPr>
              <a:spcBef>
                <a:spcPts val="0"/>
              </a:spcBef>
              <a:spcAft>
                <a:spcPts val="0"/>
              </a:spcAft>
            </a:pPr>
            <a:r>
              <a:rPr lang="en-US" dirty="0"/>
              <a:t>get-bulk-request</a:t>
            </a:r>
          </a:p>
          <a:p>
            <a:pPr>
              <a:spcBef>
                <a:spcPts val="0"/>
              </a:spcBef>
              <a:spcAft>
                <a:spcPts val="0"/>
              </a:spcAft>
            </a:pPr>
            <a:r>
              <a:rPr lang="en-US" dirty="0"/>
              <a:t>get-response</a:t>
            </a:r>
          </a:p>
          <a:p>
            <a:pPr>
              <a:spcBef>
                <a:spcPts val="0"/>
              </a:spcBef>
              <a:spcAft>
                <a:spcPts val="0"/>
              </a:spcAft>
            </a:pPr>
            <a:r>
              <a:rPr lang="en-US" dirty="0"/>
              <a:t>set-request</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67733"/>
            <a:ext cx="9144000" cy="609056"/>
          </a:xfrm>
        </p:spPr>
        <p:txBody>
          <a:bodyPr/>
          <a:lstStyle/>
          <a:p>
            <a:pPr eaLnBrk="1" hangingPunct="1"/>
            <a:r>
              <a:rPr lang="en-US" sz="1400" dirty="0">
                <a:latin typeface="Arial" charset="0"/>
              </a:rPr>
              <a:t>Module 10: Network Management</a:t>
            </a:r>
            <a:br>
              <a:rPr lang="en-US" dirty="0">
                <a:latin typeface="Arial" charset="0"/>
              </a:rPr>
            </a:br>
            <a:r>
              <a:rPr lang="en-US" dirty="0">
                <a:latin typeface="Arial" charset="0"/>
              </a:rPr>
              <a:t>New Terms and Commands (Cont.)</a:t>
            </a:r>
          </a:p>
        </p:txBody>
      </p:sp>
      <p:sp>
        <p:nvSpPr>
          <p:cNvPr id="3" name="Content Placeholder 2">
            <a:extLst>
              <a:ext uri="{FF2B5EF4-FFF2-40B4-BE49-F238E27FC236}">
                <a16:creationId xmlns:a16="http://schemas.microsoft.com/office/drawing/2014/main" id="{35C7D27D-6F98-4045-8088-22FDC3DE0CD0}"/>
              </a:ext>
            </a:extLst>
          </p:cNvPr>
          <p:cNvSpPr>
            <a:spLocks noGrp="1"/>
          </p:cNvSpPr>
          <p:nvPr>
            <p:ph idx="1"/>
          </p:nvPr>
        </p:nvSpPr>
        <p:spPr>
          <a:xfrm>
            <a:off x="144064" y="798944"/>
            <a:ext cx="3682871" cy="4155319"/>
          </a:xfrm>
        </p:spPr>
        <p:txBody>
          <a:bodyPr/>
          <a:lstStyle/>
          <a:p>
            <a:pPr>
              <a:spcBef>
                <a:spcPts val="0"/>
              </a:spcBef>
              <a:spcAft>
                <a:spcPts val="0"/>
              </a:spcAft>
            </a:pPr>
            <a:r>
              <a:rPr lang="en-US" dirty="0"/>
              <a:t>MIB Variable</a:t>
            </a:r>
          </a:p>
          <a:p>
            <a:pPr>
              <a:spcBef>
                <a:spcPts val="0"/>
              </a:spcBef>
              <a:spcAft>
                <a:spcPts val="0"/>
              </a:spcAft>
            </a:pPr>
            <a:r>
              <a:rPr lang="en-US" dirty="0"/>
              <a:t>SNMP Agent Trap</a:t>
            </a:r>
          </a:p>
          <a:p>
            <a:pPr>
              <a:spcBef>
                <a:spcPts val="0"/>
              </a:spcBef>
              <a:spcAft>
                <a:spcPts val="0"/>
              </a:spcAft>
            </a:pPr>
            <a:r>
              <a:rPr lang="en-US" dirty="0"/>
              <a:t>SNMPv1</a:t>
            </a:r>
          </a:p>
          <a:p>
            <a:pPr>
              <a:spcBef>
                <a:spcPts val="0"/>
              </a:spcBef>
              <a:spcAft>
                <a:spcPts val="0"/>
              </a:spcAft>
            </a:pPr>
            <a:r>
              <a:rPr lang="en-US" dirty="0"/>
              <a:t>SNMPv2c</a:t>
            </a:r>
          </a:p>
          <a:p>
            <a:pPr>
              <a:spcBef>
                <a:spcPts val="0"/>
              </a:spcBef>
              <a:spcAft>
                <a:spcPts val="0"/>
              </a:spcAft>
            </a:pPr>
            <a:r>
              <a:rPr lang="en-US" dirty="0"/>
              <a:t>SNMPv3</a:t>
            </a:r>
          </a:p>
          <a:p>
            <a:pPr>
              <a:spcBef>
                <a:spcPts val="0"/>
              </a:spcBef>
              <a:spcAft>
                <a:spcPts val="0"/>
              </a:spcAft>
            </a:pPr>
            <a:r>
              <a:rPr lang="en-US" dirty="0" err="1"/>
              <a:t>noAuthNoPriv</a:t>
            </a:r>
            <a:endParaRPr lang="en-US" dirty="0"/>
          </a:p>
          <a:p>
            <a:pPr>
              <a:spcBef>
                <a:spcPts val="0"/>
              </a:spcBef>
              <a:spcAft>
                <a:spcPts val="0"/>
              </a:spcAft>
            </a:pPr>
            <a:r>
              <a:rPr lang="en-US" dirty="0" err="1"/>
              <a:t>authNoPriv</a:t>
            </a:r>
            <a:endParaRPr lang="en-US" dirty="0"/>
          </a:p>
          <a:p>
            <a:pPr>
              <a:spcBef>
                <a:spcPts val="0"/>
              </a:spcBef>
              <a:spcAft>
                <a:spcPts val="0"/>
              </a:spcAft>
            </a:pPr>
            <a:r>
              <a:rPr lang="en-US" dirty="0" err="1"/>
              <a:t>authPriv</a:t>
            </a:r>
            <a:endParaRPr lang="en-US" dirty="0"/>
          </a:p>
          <a:p>
            <a:pPr>
              <a:spcBef>
                <a:spcPts val="0"/>
              </a:spcBef>
              <a:spcAft>
                <a:spcPts val="0"/>
              </a:spcAft>
            </a:pPr>
            <a:r>
              <a:rPr lang="en-US" dirty="0"/>
              <a:t>Community Strings</a:t>
            </a:r>
          </a:p>
          <a:p>
            <a:pPr>
              <a:spcBef>
                <a:spcPts val="0"/>
              </a:spcBef>
              <a:spcAft>
                <a:spcPts val="0"/>
              </a:spcAft>
            </a:pPr>
            <a:r>
              <a:rPr lang="en-US" dirty="0" err="1"/>
              <a:t>snmpget</a:t>
            </a:r>
            <a:endParaRPr lang="en-US" dirty="0"/>
          </a:p>
          <a:p>
            <a:pPr>
              <a:spcBef>
                <a:spcPts val="0"/>
              </a:spcBef>
              <a:spcAft>
                <a:spcPts val="0"/>
              </a:spcAft>
            </a:pPr>
            <a:r>
              <a:rPr lang="en-US" dirty="0"/>
              <a:t>Cisco SNMP Object Navigator</a:t>
            </a:r>
          </a:p>
          <a:p>
            <a:pPr>
              <a:spcBef>
                <a:spcPts val="0"/>
              </a:spcBef>
              <a:spcAft>
                <a:spcPts val="0"/>
              </a:spcAft>
            </a:pPr>
            <a:r>
              <a:rPr lang="en-US" dirty="0"/>
              <a:t>Syslog</a:t>
            </a:r>
          </a:p>
          <a:p>
            <a:pPr>
              <a:spcBef>
                <a:spcPts val="0"/>
              </a:spcBef>
              <a:spcAft>
                <a:spcPts val="0"/>
              </a:spcAft>
            </a:pPr>
            <a:r>
              <a:rPr lang="en-US" dirty="0"/>
              <a:t>Syslog Facility</a:t>
            </a:r>
          </a:p>
          <a:p>
            <a:pPr>
              <a:spcBef>
                <a:spcPts val="0"/>
              </a:spcBef>
              <a:spcAft>
                <a:spcPts val="0"/>
              </a:spcAft>
            </a:pPr>
            <a:r>
              <a:rPr lang="en-US" b="1" dirty="0"/>
              <a:t>service timestamps log datetime</a:t>
            </a:r>
          </a:p>
          <a:p>
            <a:pPr>
              <a:spcBef>
                <a:spcPts val="0"/>
              </a:spcBef>
              <a:spcAft>
                <a:spcPts val="0"/>
              </a:spcAft>
            </a:pPr>
            <a:r>
              <a:rPr lang="en-US" dirty="0"/>
              <a:t>Cisco Integrated File System (IFS)</a:t>
            </a:r>
          </a:p>
          <a:p>
            <a:pPr>
              <a:spcBef>
                <a:spcPts val="0"/>
              </a:spcBef>
              <a:spcAft>
                <a:spcPts val="0"/>
              </a:spcAft>
            </a:pPr>
            <a:r>
              <a:rPr lang="en-US" dirty="0"/>
              <a:t>show file systems</a:t>
            </a:r>
          </a:p>
          <a:p>
            <a:pPr>
              <a:spcBef>
                <a:spcPts val="0"/>
              </a:spcBef>
              <a:spcAft>
                <a:spcPts val="0"/>
              </a:spcAft>
            </a:pPr>
            <a:endParaRPr lang="en-US" dirty="0"/>
          </a:p>
          <a:p>
            <a:endParaRPr lang="en-US" dirty="0"/>
          </a:p>
        </p:txBody>
      </p:sp>
      <p:sp>
        <p:nvSpPr>
          <p:cNvPr id="4" name="Content Placeholder 2">
            <a:extLst>
              <a:ext uri="{FF2B5EF4-FFF2-40B4-BE49-F238E27FC236}">
                <a16:creationId xmlns:a16="http://schemas.microsoft.com/office/drawing/2014/main" id="{04039C20-795A-7D40-9200-23D971A64980}"/>
              </a:ext>
            </a:extLst>
          </p:cNvPr>
          <p:cNvSpPr txBox="1">
            <a:spLocks/>
          </p:cNvSpPr>
          <p:nvPr/>
        </p:nvSpPr>
        <p:spPr bwMode="auto">
          <a:xfrm>
            <a:off x="3859621" y="798943"/>
            <a:ext cx="4508202"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pPr>
            <a:r>
              <a:rPr lang="en-US" dirty="0" err="1"/>
              <a:t>bootflash</a:t>
            </a:r>
            <a:endParaRPr lang="en-US" dirty="0"/>
          </a:p>
          <a:p>
            <a:pPr>
              <a:spcBef>
                <a:spcPts val="0"/>
              </a:spcBef>
              <a:spcAft>
                <a:spcPts val="0"/>
              </a:spcAft>
            </a:pPr>
            <a:r>
              <a:rPr lang="en-US" b="1" dirty="0" err="1"/>
              <a:t>pwd</a:t>
            </a:r>
            <a:endParaRPr lang="en-US" b="1" dirty="0"/>
          </a:p>
          <a:p>
            <a:pPr>
              <a:spcBef>
                <a:spcPts val="0"/>
              </a:spcBef>
              <a:spcAft>
                <a:spcPts val="0"/>
              </a:spcAft>
            </a:pPr>
            <a:r>
              <a:rPr lang="en-US" b="1" dirty="0"/>
              <a:t>copy running-config </a:t>
            </a:r>
            <a:r>
              <a:rPr lang="en-US" b="1" dirty="0" err="1"/>
              <a:t>tftp</a:t>
            </a:r>
            <a:endParaRPr lang="en-US" b="1" dirty="0"/>
          </a:p>
          <a:p>
            <a:pPr>
              <a:spcBef>
                <a:spcPts val="0"/>
              </a:spcBef>
              <a:spcAft>
                <a:spcPts val="0"/>
              </a:spcAft>
            </a:pPr>
            <a:r>
              <a:rPr lang="en-US" b="1" dirty="0"/>
              <a:t>copy </a:t>
            </a:r>
            <a:r>
              <a:rPr lang="en-US" b="1" dirty="0" err="1"/>
              <a:t>tftp</a:t>
            </a:r>
            <a:r>
              <a:rPr lang="en-US" b="1" dirty="0"/>
              <a:t> running-config</a:t>
            </a:r>
          </a:p>
          <a:p>
            <a:pPr>
              <a:spcBef>
                <a:spcPts val="0"/>
              </a:spcBef>
              <a:spcAft>
                <a:spcPts val="0"/>
              </a:spcAft>
            </a:pPr>
            <a:r>
              <a:rPr lang="en-US" b="1" dirty="0"/>
              <a:t>copy running-config usbflash0:</a:t>
            </a:r>
          </a:p>
          <a:p>
            <a:pPr>
              <a:spcBef>
                <a:spcPts val="0"/>
              </a:spcBef>
              <a:spcAft>
                <a:spcPts val="0"/>
              </a:spcAft>
            </a:pPr>
            <a:r>
              <a:rPr lang="en-US" dirty="0"/>
              <a:t>ROMMON</a:t>
            </a:r>
          </a:p>
          <a:p>
            <a:pPr>
              <a:spcBef>
                <a:spcPts val="0"/>
              </a:spcBef>
              <a:spcAft>
                <a:spcPts val="0"/>
              </a:spcAft>
            </a:pPr>
            <a:r>
              <a:rPr lang="en-US" b="1" dirty="0" err="1"/>
              <a:t>confreg</a:t>
            </a:r>
            <a:endParaRPr lang="en-US" b="1" dirty="0"/>
          </a:p>
          <a:p>
            <a:pPr>
              <a:spcBef>
                <a:spcPts val="0"/>
              </a:spcBef>
              <a:spcAft>
                <a:spcPts val="0"/>
              </a:spcAft>
            </a:pPr>
            <a:r>
              <a:rPr lang="en-US" b="1" dirty="0"/>
              <a:t>config-register</a:t>
            </a:r>
          </a:p>
          <a:p>
            <a:pPr>
              <a:spcBef>
                <a:spcPts val="0"/>
              </a:spcBef>
              <a:spcAft>
                <a:spcPts val="0"/>
              </a:spcAft>
            </a:pPr>
            <a:r>
              <a:rPr lang="en-US" b="1" dirty="0"/>
              <a:t>copy </a:t>
            </a:r>
            <a:r>
              <a:rPr lang="en-US" b="1" dirty="0" err="1"/>
              <a:t>tftp</a:t>
            </a:r>
            <a:r>
              <a:rPr lang="en-US" b="1" dirty="0"/>
              <a:t>: flash:</a:t>
            </a:r>
          </a:p>
          <a:p>
            <a:pPr>
              <a:spcBef>
                <a:spcPts val="0"/>
              </a:spcBef>
              <a:spcAft>
                <a:spcPts val="0"/>
              </a:spcAft>
            </a:pPr>
            <a:r>
              <a:rPr lang="en-US" b="1" dirty="0"/>
              <a:t>boot system</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326191926"/>
      </p:ext>
    </p:extLst>
  </p:cSld>
  <p:clrMapOvr>
    <a:masterClrMapping/>
  </p:clrMapOvr>
  <p:transition spd="slow">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6720</TotalTime>
  <Words>7312</Words>
  <Application>Microsoft Office PowerPoint</Application>
  <PresentationFormat>On-screen Show (16:9)</PresentationFormat>
  <Paragraphs>1092</Paragraphs>
  <Slides>92</Slides>
  <Notes>90</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92</vt:i4>
      </vt:variant>
    </vt:vector>
  </HeadingPairs>
  <TitlesOfParts>
    <vt:vector size="98" baseType="lpstr">
      <vt:lpstr>Arial</vt:lpstr>
      <vt:lpstr>Calibri</vt:lpstr>
      <vt:lpstr>CiscoSans ExtraLight</vt:lpstr>
      <vt:lpstr>Courier New</vt:lpstr>
      <vt:lpstr>Wingdings</vt:lpstr>
      <vt:lpstr>Default Theme</vt:lpstr>
      <vt:lpstr>Module 10: Network Management</vt:lpstr>
      <vt:lpstr>Instructor Materials – Module 10 Planning Guide</vt:lpstr>
      <vt:lpstr>What to Expect in this Module</vt:lpstr>
      <vt:lpstr>What to Expect in this Module (Cont.)</vt:lpstr>
      <vt:lpstr>Check Your Understanding</vt:lpstr>
      <vt:lpstr>Module 10: Activities</vt:lpstr>
      <vt:lpstr>Module 10: Activities</vt:lpstr>
      <vt:lpstr>Module 10: Best Practices</vt:lpstr>
      <vt:lpstr>Module 10: Best Practices (Cont.)</vt:lpstr>
      <vt:lpstr>Module 10: Best Practices (Cont.)</vt:lpstr>
      <vt:lpstr>Module 10: Network Management</vt:lpstr>
      <vt:lpstr>Module Objectives</vt:lpstr>
      <vt:lpstr>10.1 Device Discovery with CDP</vt:lpstr>
      <vt:lpstr>Device Discovery with CDP CDP Overview</vt:lpstr>
      <vt:lpstr>Device Discovery with CDP Configure and Verify CDP</vt:lpstr>
      <vt:lpstr>Device Discovery with CDP Discover Devices by Using CDP</vt:lpstr>
      <vt:lpstr>Device Discovery with CDP Discover Devices by Using CDP (Cont.)</vt:lpstr>
      <vt:lpstr>Device Discovery with CDP Packet Tracer - Use CDP to Map a Network</vt:lpstr>
      <vt:lpstr>10.2 Device Discovery with LLDP</vt:lpstr>
      <vt:lpstr>Device Discovery with LLDP LLDP Overview</vt:lpstr>
      <vt:lpstr>Device Discovery with LLDP Configure and Verify LLDP</vt:lpstr>
      <vt:lpstr>Device Discovery with LLDP Discover Devices by Using LLDP</vt:lpstr>
      <vt:lpstr>Device Discovery with LLDP Discover Devices by Using LLDP (Cont.)</vt:lpstr>
      <vt:lpstr>Device Discovery with LLDP Packet Tracer - Use LLDP to Map a Network</vt:lpstr>
      <vt:lpstr>10.3 NTP</vt:lpstr>
      <vt:lpstr>NTP Time and Calendar Services</vt:lpstr>
      <vt:lpstr>NTP Time and Calendar Services (Cont.)</vt:lpstr>
      <vt:lpstr>NTP NTP Operation</vt:lpstr>
      <vt:lpstr>NTP NTP Operation (Cont.)</vt:lpstr>
      <vt:lpstr>NTP Configure and Verify NTP</vt:lpstr>
      <vt:lpstr>NTP Configure and Verify NTP (Cont.)</vt:lpstr>
      <vt:lpstr>NTP Configure and Verify NTP (Cont.)</vt:lpstr>
      <vt:lpstr>NTP Packet Tracer - Configure and Verify NTP</vt:lpstr>
      <vt:lpstr>10.4 SNMP</vt:lpstr>
      <vt:lpstr>SNMP Introduction to SNMP</vt:lpstr>
      <vt:lpstr>SNMP Introduction to SNMP (Cont.)</vt:lpstr>
      <vt:lpstr>SNMP SNMP Operation</vt:lpstr>
      <vt:lpstr>SNMP SNMP Operation (Cont.)</vt:lpstr>
      <vt:lpstr>SNMP SNMP Agent Traps</vt:lpstr>
      <vt:lpstr>SNMP SNMP Versions</vt:lpstr>
      <vt:lpstr>SNMP Community Strings</vt:lpstr>
      <vt:lpstr>SNMP MIB Object ID</vt:lpstr>
      <vt:lpstr>SNMP MIB Object ID (Cont.)</vt:lpstr>
      <vt:lpstr>SNMP SNMP Polling Scenario</vt:lpstr>
      <vt:lpstr>SNMP SNMP Object Navigator</vt:lpstr>
      <vt:lpstr>SNMP Lab - Research Network Monitoring Software</vt:lpstr>
      <vt:lpstr>10.5 Syslog</vt:lpstr>
      <vt:lpstr>Syslog Introduction to Syslog</vt:lpstr>
      <vt:lpstr>Syslog Syslog Operation</vt:lpstr>
      <vt:lpstr>Syslog Syslog Message Format</vt:lpstr>
      <vt:lpstr>Syslog Syslog Facilities</vt:lpstr>
      <vt:lpstr>Syslog Syslog Facilities (Cont.)</vt:lpstr>
      <vt:lpstr>Syslog Configure Syslog Timestamp</vt:lpstr>
      <vt:lpstr>10.6 Router and Switch File Maintenance</vt:lpstr>
      <vt:lpstr>Router and Switch File Maintenance Router File Systems</vt:lpstr>
      <vt:lpstr>Router and Switch File Maintenance Router File Systems (Cont.)</vt:lpstr>
      <vt:lpstr>Router and Switch File Maintenance Router File Systems (Cont.)</vt:lpstr>
      <vt:lpstr>Router and Switch File Maintenance Switch File Systems</vt:lpstr>
      <vt:lpstr>Router and Switch File Maintenance Use a Text File to Back Up a Configuration</vt:lpstr>
      <vt:lpstr>Router and Switch File Maintenance Use a Text File to Restore a Configuration</vt:lpstr>
      <vt:lpstr>Router and Switch File Maintenance Using TFTP to Back Up and Restore a Configuration</vt:lpstr>
      <vt:lpstr>Router and Switch File Maintenance USB Ports on a Cisco Router</vt:lpstr>
      <vt:lpstr>Router and Switch File Maintenance Using USB to Back Up and Restore a Configuration</vt:lpstr>
      <vt:lpstr>Router and Switch File Maintenance Using USB to Back Up and Restore a Configuration (Cont.)</vt:lpstr>
      <vt:lpstr>Router and Switch File Maintenance Password Recovery Procedures</vt:lpstr>
      <vt:lpstr>Router and Switch File Maintenance Password Recovery Example</vt:lpstr>
      <vt:lpstr>Router and Switch File Maintenance Password Recovery Example (Cont.)</vt:lpstr>
      <vt:lpstr>Router and Switch File Maintenance Password Recovery Example (Cont.)</vt:lpstr>
      <vt:lpstr>Router and Switch File Maintenance Password Recovery Example (Cont.)</vt:lpstr>
      <vt:lpstr>Router and Switch File Maintenance Password Recovery Example (Cont.)</vt:lpstr>
      <vt:lpstr>Router and Switch File Maintenance Packet Tracer - Backup Configuration Files</vt:lpstr>
      <vt:lpstr>Router and Switch File Maintenance Lab - Use Tera Term to Manage Router Configuration Files</vt:lpstr>
      <vt:lpstr>Router and Switch File Maintenance Lab - Use TFTP, Flash, and USB to Manage Configuration Files</vt:lpstr>
      <vt:lpstr>Router and Switch File Maintenance Lab - Research Password Recovery Procedures</vt:lpstr>
      <vt:lpstr>10.7 IOS Image Management</vt:lpstr>
      <vt:lpstr>IOS Image Management Video - Managing Cisco IOS Images</vt:lpstr>
      <vt:lpstr>IOS Image Management TFTP Servers as a Backup Location</vt:lpstr>
      <vt:lpstr>IOS Image Management Backup IOS Image to TFTP Server Example</vt:lpstr>
      <vt:lpstr>IOS Image Management Copy an IOS Image to a Device Example</vt:lpstr>
      <vt:lpstr>IOS Image Management The boot system Command</vt:lpstr>
      <vt:lpstr>IOS Image Management Packet Tracer - Use a TFTP Server to Upgrade a Cisco IOS Image</vt:lpstr>
      <vt:lpstr>10.8 Module Practice and Quiz</vt:lpstr>
      <vt:lpstr>Module Practice and Quiz Packet Tracer - Configure CDP, LLDP, and NTP</vt:lpstr>
      <vt:lpstr>Module Practice and Quiz Lab- Configure CDP, LLDP, and NTP</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Practice and Quiz What Did I Learn In This Module? (Cont.)</vt:lpstr>
      <vt:lpstr>Module 10: Network Management New Terms and Commands</vt:lpstr>
      <vt:lpstr>Module 10: Network Management New Terms and Commands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495</cp:revision>
  <dcterms:created xsi:type="dcterms:W3CDTF">2019-10-18T06:21:22Z</dcterms:created>
  <dcterms:modified xsi:type="dcterms:W3CDTF">2019-12-06T18:42:47Z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