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9"/>
  </p:notesMasterIdLst>
  <p:sldIdLst>
    <p:sldId id="513" r:id="rId2"/>
    <p:sldId id="1209" r:id="rId3"/>
    <p:sldId id="1361" r:id="rId4"/>
    <p:sldId id="1362" r:id="rId5"/>
    <p:sldId id="1311" r:id="rId6"/>
    <p:sldId id="763" r:id="rId7"/>
    <p:sldId id="1052" r:id="rId8"/>
    <p:sldId id="1069" r:id="rId9"/>
    <p:sldId id="876" r:id="rId10"/>
    <p:sldId id="860" r:id="rId11"/>
    <p:sldId id="759" r:id="rId12"/>
    <p:sldId id="1108" r:id="rId13"/>
    <p:sldId id="1279" r:id="rId14"/>
    <p:sldId id="1280" r:id="rId15"/>
    <p:sldId id="1281" r:id="rId16"/>
    <p:sldId id="1282" r:id="rId17"/>
    <p:sldId id="1056" r:id="rId18"/>
    <p:sldId id="1187" r:id="rId19"/>
    <p:sldId id="1283" r:id="rId20"/>
    <p:sldId id="1284" r:id="rId21"/>
    <p:sldId id="1285" r:id="rId22"/>
    <p:sldId id="1286" r:id="rId23"/>
    <p:sldId id="1287" r:id="rId24"/>
    <p:sldId id="1103" r:id="rId25"/>
    <p:sldId id="1189" r:id="rId26"/>
    <p:sldId id="1288" r:id="rId27"/>
    <p:sldId id="1289" r:id="rId28"/>
    <p:sldId id="1290" r:id="rId29"/>
    <p:sldId id="1104" r:id="rId30"/>
    <p:sldId id="1194" r:id="rId31"/>
    <p:sldId id="1291" r:id="rId32"/>
    <p:sldId id="1292" r:id="rId33"/>
    <p:sldId id="1293" r:id="rId34"/>
    <p:sldId id="1294" r:id="rId35"/>
    <p:sldId id="1295" r:id="rId36"/>
    <p:sldId id="1296" r:id="rId37"/>
    <p:sldId id="1297" r:id="rId38"/>
    <p:sldId id="1271" r:id="rId39"/>
    <p:sldId id="1277" r:id="rId40"/>
    <p:sldId id="1298" r:id="rId41"/>
    <p:sldId id="1299" r:id="rId42"/>
    <p:sldId id="1300" r:id="rId43"/>
    <p:sldId id="1301" r:id="rId44"/>
    <p:sldId id="1302" r:id="rId45"/>
    <p:sldId id="1303" r:id="rId46"/>
    <p:sldId id="1304" r:id="rId47"/>
    <p:sldId id="1305" r:id="rId48"/>
    <p:sldId id="1306" r:id="rId49"/>
    <p:sldId id="1307" r:id="rId50"/>
    <p:sldId id="957" r:id="rId51"/>
    <p:sldId id="1278" r:id="rId52"/>
    <p:sldId id="1138" r:id="rId53"/>
    <p:sldId id="1308" r:id="rId54"/>
    <p:sldId id="1309" r:id="rId55"/>
    <p:sldId id="1310" r:id="rId56"/>
    <p:sldId id="874" r:id="rId57"/>
    <p:sldId id="291" r:id="rId58"/>
  </p:sldIdLst>
  <p:sldSz cx="9144000" cy="5143500" type="screen16x9"/>
  <p:notesSz cx="6858000" cy="9144000"/>
  <p:custDataLst>
    <p:tags r:id="rId6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7" autoAdjust="0"/>
    <p:restoredTop sz="83154" autoAdjust="0"/>
  </p:normalViewPr>
  <p:slideViewPr>
    <p:cSldViewPr snapToGrid="0" showGuides="1">
      <p:cViewPr varScale="1">
        <p:scale>
          <a:sx n="74" d="100"/>
          <a:sy n="74" d="100"/>
        </p:scale>
        <p:origin x="1292"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13: Network Virtualization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13.1.1 - Video - Cloud and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13.1.2 - Cloud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464304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13.1.3 - Cloud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6272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13.1.4 - Cloud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254935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13.1.5 - </a:t>
            </a:r>
            <a:r>
              <a:rPr lang="en-US" sz="1200" dirty="0"/>
              <a:t>Cloud Computing versus Data Center</a:t>
            </a:r>
          </a:p>
          <a:p>
            <a:r>
              <a:rPr lang="en-US" sz="1200" dirty="0"/>
              <a:t>13.1.6 - Check Your Understanding - Cloud Computing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57497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13.2 - Virtualization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13.2.1 - </a:t>
            </a:r>
            <a:r>
              <a:rPr lang="en-US" sz="1200" dirty="0"/>
              <a:t>Cloud Computing and Virtualization</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13.2.2 - </a:t>
            </a:r>
            <a:r>
              <a:rPr lang="en-US" sz="1200" dirty="0"/>
              <a:t>Dedicated Servers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103623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13.2.3 - Server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892687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13.2.4 - Advantages of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7183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13.2.5 - Abstraction Layers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68875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13.2.6 - Type 2 Hypervisors</a:t>
            </a:r>
          </a:p>
          <a:p>
            <a:r>
              <a:rPr lang="en-US" dirty="0">
                <a:solidFill>
                  <a:schemeClr val="accent5">
                    <a:lumMod val="40000"/>
                    <a:lumOff val="60000"/>
                  </a:schemeClr>
                </a:solidFill>
              </a:rPr>
              <a:t>13.2.7 - Check Your Understanding -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92559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13.3.1 - Type 1 Hypervisors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13.3.2 - Installing a VM on a Hypervisor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992246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13.3.3 - The Complexity of Network Virtualization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915550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13.3.3 - The Complexity of Network Virtualization</a:t>
            </a:r>
          </a:p>
          <a:p>
            <a:r>
              <a:rPr lang="en-US" sz="1200" dirty="0"/>
              <a:t>13.3.4 - Check Your Understanding - Virtual Network Infrastructure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104001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13.4.1 - </a:t>
            </a:r>
            <a:r>
              <a:rPr lang="en-US" sz="1200" dirty="0"/>
              <a:t>Video - Software-Defined Networking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6207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048108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985334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13.4.3 - </a:t>
            </a:r>
            <a:r>
              <a:rPr lang="en-US" sz="1200" dirty="0"/>
              <a:t>Network Virtualization Technologies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50059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13.4.3 - </a:t>
            </a:r>
            <a:r>
              <a:rPr lang="en-US" sz="1200" dirty="0"/>
              <a:t>Network Virtualization Technologies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016275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13.4.4 - </a:t>
            </a:r>
            <a:r>
              <a:rPr lang="en-US" sz="1200" dirty="0"/>
              <a:t>Traditional and SDN Architectures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71412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13.4.4 - </a:t>
            </a:r>
            <a:r>
              <a:rPr lang="en-US" sz="1200" dirty="0"/>
              <a:t>Traditional and SDN Architectures (Cont.)</a:t>
            </a:r>
          </a:p>
          <a:p>
            <a:r>
              <a:rPr lang="en-US" sz="1200" dirty="0"/>
              <a:t>13.4.5 - Check your Understanding - Software-Defined Networking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461847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13.5.1 - </a:t>
            </a:r>
            <a:r>
              <a:rPr lang="en-US" sz="1200" dirty="0"/>
              <a:t>SDN Controller and Operations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13.5.1 - </a:t>
            </a:r>
            <a:r>
              <a:rPr lang="en-US" sz="1200" dirty="0"/>
              <a:t>SDN Controller and Operations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2106704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13.5.2 - Video - Cisco ACI</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44186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13.5.3 - Core Components of ACI</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963028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13.5.3 - Core Components of ACI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8883550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13.5.4 - </a:t>
            </a:r>
            <a:r>
              <a:rPr lang="en-US" sz="1200" dirty="0"/>
              <a:t>Spine-Leaf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43266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031935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103165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5762701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13.5.6 - APIC-EM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850094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13.5.7 - APIC-EM Path Trace</a:t>
            </a:r>
          </a:p>
          <a:p>
            <a:r>
              <a:rPr lang="en-US" dirty="0"/>
              <a:t>13.5.8 - Check Your Understanding - Controllers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9750518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13.6 - Module Practice and Quiz</a:t>
            </a:r>
          </a:p>
          <a:p>
            <a:r>
              <a:rPr lang="en-US" dirty="0"/>
              <a:t>13.6.1 - Lab - Install Linux in a Virtual Machine and Explore the GUI</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46229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p:txBody>
      </p:sp>
    </p:spTree>
    <p:extLst>
      <p:ext uri="{BB962C8B-B14F-4D97-AF65-F5344CB8AC3E}">
        <p14:creationId xmlns:p14="http://schemas.microsoft.com/office/powerpoint/2010/main" val="35642726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p:txBody>
      </p:sp>
    </p:spTree>
    <p:extLst>
      <p:ext uri="{BB962C8B-B14F-4D97-AF65-F5344CB8AC3E}">
        <p14:creationId xmlns:p14="http://schemas.microsoft.com/office/powerpoint/2010/main" val="2942745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a:p>
            <a:r>
              <a:rPr lang="en-US" dirty="0"/>
              <a:t>13.6.3 – Module Quiz – Network Security Concepts</a:t>
            </a:r>
          </a:p>
        </p:txBody>
      </p:sp>
    </p:spTree>
    <p:extLst>
      <p:ext uri="{BB962C8B-B14F-4D97-AF65-F5344CB8AC3E}">
        <p14:creationId xmlns:p14="http://schemas.microsoft.com/office/powerpoint/2010/main" val="32868959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13: Network Virtualization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13: Network Virtualization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Virtualization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the purpose and characteristics of network virtualization.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703891087"/>
              </p:ext>
            </p:extLst>
          </p:nvPr>
        </p:nvGraphicFramePr>
        <p:xfrm>
          <a:off x="450866" y="1832941"/>
          <a:ext cx="7896830" cy="227838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dirty="0">
                          <a:effectLst/>
                        </a:rPr>
                        <a:t>Topic Title</a:t>
                      </a:r>
                      <a:endParaRPr lang="en-US" sz="1600" dirty="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a:solidFill>
                            <a:schemeClr val="bg1"/>
                          </a:solidFill>
                          <a:effectLst/>
                        </a:rPr>
                        <a:t>Cloud Computing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the importance of cloud computing.</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Virtualization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Explain the importance of virtualization.</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Virtual Network Infrastructure</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the virtualization of network devices and services.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a:solidFill>
                            <a:schemeClr val="bg1"/>
                          </a:solidFill>
                          <a:effectLst/>
                        </a:rPr>
                        <a:t>Software-Defined Networking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software-defined networking.</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600" b="1" dirty="0">
                          <a:solidFill>
                            <a:schemeClr val="bg1"/>
                          </a:solidFill>
                          <a:effectLst/>
                        </a:rPr>
                        <a:t>Controllers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Describe controllers used in network programming.</a:t>
                      </a:r>
                    </a:p>
                  </a:txBody>
                  <a:tcPr marL="47625" marR="47625" marT="47625" marB="47625" anchor="ctr"/>
                </a:tc>
                <a:extLst>
                  <a:ext uri="{0D108BD9-81ED-4DB2-BD59-A6C34878D82A}">
                    <a16:rowId xmlns:a16="http://schemas.microsoft.com/office/drawing/2014/main" val="28416414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13.1 Cloud Computing</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Video - Cloud and Virtualization</a:t>
            </a:r>
          </a:p>
        </p:txBody>
      </p:sp>
      <p:sp>
        <p:nvSpPr>
          <p:cNvPr id="6" name="Content Placeholder 5">
            <a:extLst>
              <a:ext uri="{FF2B5EF4-FFF2-40B4-BE49-F238E27FC236}">
                <a16:creationId xmlns:a16="http://schemas.microsoft.com/office/drawing/2014/main" id="{E4CC4E1C-489F-7A47-B112-29D8BAA10C6C}"/>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Data centers</a:t>
            </a:r>
          </a:p>
          <a:p>
            <a:pPr marL="342900" indent="-342900" algn="l">
              <a:buFont typeface="Arial" panose="020B0604020202020204" pitchFamily="34" charset="0"/>
              <a:buChar char="•"/>
            </a:pPr>
            <a:r>
              <a:rPr lang="en-US" dirty="0">
                <a:solidFill>
                  <a:srgbClr val="000000"/>
                </a:solidFill>
              </a:rPr>
              <a:t>Cloud computing (SaaS, PaaS, and IaaS)</a:t>
            </a:r>
          </a:p>
          <a:p>
            <a:pPr marL="342900" indent="-342900" algn="l">
              <a:buFont typeface="Arial" panose="020B0604020202020204" pitchFamily="34" charset="0"/>
              <a:buChar char="•"/>
            </a:pPr>
            <a:r>
              <a:rPr lang="en-US" dirty="0">
                <a:solidFill>
                  <a:srgbClr val="000000"/>
                </a:solidFill>
              </a:rPr>
              <a:t>Virtualization (Type 1 Hypervisor, Type 2 Hypervisor)</a:t>
            </a: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Overview</a:t>
            </a:r>
          </a:p>
        </p:txBody>
      </p:sp>
      <p:sp>
        <p:nvSpPr>
          <p:cNvPr id="4" name="Content Placeholder 3">
            <a:extLst>
              <a:ext uri="{FF2B5EF4-FFF2-40B4-BE49-F238E27FC236}">
                <a16:creationId xmlns:a16="http://schemas.microsoft.com/office/drawing/2014/main" id="{84CFB262-31E8-8748-B4C5-1CD88718C32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Cloud computing addresses a variety of data management issues:</a:t>
            </a:r>
          </a:p>
          <a:p>
            <a:pPr marL="342900" indent="-342900" algn="l">
              <a:buFont typeface="Arial" panose="020B0604020202020204" pitchFamily="34" charset="0"/>
              <a:buChar char="•"/>
            </a:pPr>
            <a:r>
              <a:rPr lang="en-US" sz="1600" dirty="0">
                <a:solidFill>
                  <a:srgbClr val="000000"/>
                </a:solidFill>
              </a:rPr>
              <a:t>Enables access to organizational data anywhere and at any time</a:t>
            </a:r>
          </a:p>
          <a:p>
            <a:pPr marL="342900" indent="-342900" algn="l">
              <a:buFont typeface="Arial" panose="020B0604020202020204" pitchFamily="34" charset="0"/>
              <a:buChar char="•"/>
            </a:pPr>
            <a:r>
              <a:rPr lang="en-US" sz="1600" dirty="0">
                <a:solidFill>
                  <a:srgbClr val="000000"/>
                </a:solidFill>
              </a:rPr>
              <a:t>Streamlines the organization’s IT operations by subscribing only to needed services</a:t>
            </a:r>
          </a:p>
          <a:p>
            <a:pPr marL="342900" indent="-342900" algn="l">
              <a:buFont typeface="Arial" panose="020B0604020202020204" pitchFamily="34" charset="0"/>
              <a:buChar char="•"/>
            </a:pPr>
            <a:r>
              <a:rPr lang="en-US" sz="1600" dirty="0">
                <a:solidFill>
                  <a:srgbClr val="000000"/>
                </a:solidFill>
              </a:rPr>
              <a:t>Eliminates or reduces the need for onsite IT equipment, maintenance, and management</a:t>
            </a:r>
          </a:p>
          <a:p>
            <a:pPr marL="342900" indent="-342900" algn="l">
              <a:buFont typeface="Arial" panose="020B0604020202020204" pitchFamily="34" charset="0"/>
              <a:buChar char="•"/>
            </a:pPr>
            <a:r>
              <a:rPr lang="en-US" sz="1600" dirty="0">
                <a:solidFill>
                  <a:srgbClr val="000000"/>
                </a:solidFill>
              </a:rPr>
              <a:t>Reduces cost for equipment, energy, physical plant requirements, and personnel training needs</a:t>
            </a:r>
          </a:p>
          <a:p>
            <a:pPr marL="342900" indent="-342900" algn="l">
              <a:buFont typeface="Arial" panose="020B0604020202020204" pitchFamily="34" charset="0"/>
              <a:buChar char="•"/>
            </a:pPr>
            <a:r>
              <a:rPr lang="en-US" sz="1600" dirty="0">
                <a:solidFill>
                  <a:srgbClr val="000000"/>
                </a:solidFill>
              </a:rPr>
              <a:t>Enables rapid responses to increasing data volume requirements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4672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Services</a:t>
            </a:r>
          </a:p>
        </p:txBody>
      </p:sp>
      <p:sp>
        <p:nvSpPr>
          <p:cNvPr id="5" name="Content Placeholder 4">
            <a:extLst>
              <a:ext uri="{FF2B5EF4-FFF2-40B4-BE49-F238E27FC236}">
                <a16:creationId xmlns:a16="http://schemas.microsoft.com/office/drawing/2014/main" id="{05FA823E-02B7-034F-9F30-CE6D199D8D3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three main cloud computing services defined by the National Institute of Standards and Technology (NIST) in their Special Publication 800-145 are as follows:</a:t>
            </a:r>
          </a:p>
          <a:p>
            <a:pPr marL="342900" indent="-342900" algn="l">
              <a:buFont typeface="Arial" panose="020B0604020202020204" pitchFamily="34" charset="0"/>
              <a:buChar char="•"/>
            </a:pPr>
            <a:r>
              <a:rPr lang="en-US" sz="1600" b="1" dirty="0">
                <a:solidFill>
                  <a:srgbClr val="000000"/>
                </a:solidFill>
              </a:rPr>
              <a:t>Software as a Service (SaaS)</a:t>
            </a:r>
            <a:r>
              <a:rPr lang="en-US" sz="1600" dirty="0">
                <a:solidFill>
                  <a:srgbClr val="000000"/>
                </a:solidFill>
              </a:rPr>
              <a:t> - The cloud provider is responsible for access to applications and services that are delivered over the internet.</a:t>
            </a:r>
          </a:p>
          <a:p>
            <a:pPr marL="342900" indent="-342900" algn="l">
              <a:buFont typeface="Arial" panose="020B0604020202020204" pitchFamily="34" charset="0"/>
              <a:buChar char="•"/>
            </a:pPr>
            <a:r>
              <a:rPr lang="en-US" sz="1600" b="1" dirty="0">
                <a:solidFill>
                  <a:srgbClr val="000000"/>
                </a:solidFill>
              </a:rPr>
              <a:t>Platform as a Service (PaaS)</a:t>
            </a:r>
            <a:r>
              <a:rPr lang="en-US" sz="1600" dirty="0">
                <a:solidFill>
                  <a:srgbClr val="000000"/>
                </a:solidFill>
              </a:rPr>
              <a:t> - The cloud provider is responsible for providing users access to the development tools and services used to deliver the applications. </a:t>
            </a:r>
          </a:p>
          <a:p>
            <a:pPr marL="342900" indent="-342900" algn="l">
              <a:buFont typeface="Arial" panose="020B0604020202020204" pitchFamily="34" charset="0"/>
              <a:buChar char="•"/>
            </a:pPr>
            <a:r>
              <a:rPr lang="en-US" sz="1600" b="1" dirty="0">
                <a:solidFill>
                  <a:srgbClr val="000000"/>
                </a:solidFill>
              </a:rPr>
              <a:t>Infrastructure as a Service (IaaS)</a:t>
            </a:r>
            <a:r>
              <a:rPr lang="en-US" sz="1600" dirty="0">
                <a:solidFill>
                  <a:srgbClr val="000000"/>
                </a:solidFill>
              </a:rPr>
              <a:t> - The cloud provider is responsible for giving IT managers access to the network equipment, virtualized network services, and supporting network infrastructure.</a:t>
            </a:r>
          </a:p>
          <a:p>
            <a:pPr marL="0" indent="0" algn="l"/>
            <a:r>
              <a:rPr lang="en-US" sz="1600" dirty="0">
                <a:solidFill>
                  <a:srgbClr val="000000"/>
                </a:solidFill>
              </a:rPr>
              <a:t>Cloud service providers have extended this model to also provide IT support for each of the cloud computing services (</a:t>
            </a:r>
            <a:r>
              <a:rPr lang="en-US" sz="1600" dirty="0" err="1">
                <a:solidFill>
                  <a:srgbClr val="000000"/>
                </a:solidFill>
              </a:rPr>
              <a:t>ITaaS</a:t>
            </a:r>
            <a:r>
              <a:rPr lang="en-US" sz="1600" dirty="0">
                <a:solidFill>
                  <a:srgbClr val="000000"/>
                </a:solidFill>
              </a:rPr>
              <a:t>). For businesses, </a:t>
            </a:r>
            <a:r>
              <a:rPr lang="en-US" sz="1600" dirty="0" err="1">
                <a:solidFill>
                  <a:srgbClr val="000000"/>
                </a:solidFill>
              </a:rPr>
              <a:t>ITaaS</a:t>
            </a:r>
            <a:r>
              <a:rPr lang="en-US" sz="1600" dirty="0">
                <a:solidFill>
                  <a:srgbClr val="000000"/>
                </a:solidFill>
              </a:rPr>
              <a:t> can extend the capability of the network without requiring investment in new infrastructure, training new personnel, or licensing new software.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90969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Models</a:t>
            </a:r>
          </a:p>
        </p:txBody>
      </p:sp>
      <p:sp>
        <p:nvSpPr>
          <p:cNvPr id="4" name="Content Placeholder 3">
            <a:extLst>
              <a:ext uri="{FF2B5EF4-FFF2-40B4-BE49-F238E27FC236}">
                <a16:creationId xmlns:a16="http://schemas.microsoft.com/office/drawing/2014/main" id="{F6482918-386E-D34E-B045-91B5F35FF0B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four primary cloud models:</a:t>
            </a:r>
          </a:p>
          <a:p>
            <a:pPr marL="342900" indent="-342900" algn="l">
              <a:buFont typeface="Arial" panose="020B0604020202020204" pitchFamily="34" charset="0"/>
              <a:buChar char="•"/>
            </a:pPr>
            <a:r>
              <a:rPr lang="en-US" sz="1600" b="1" dirty="0">
                <a:solidFill>
                  <a:srgbClr val="000000"/>
                </a:solidFill>
              </a:rPr>
              <a:t>Public clouds</a:t>
            </a:r>
            <a:r>
              <a:rPr lang="en-US" sz="1600" dirty="0">
                <a:solidFill>
                  <a:srgbClr val="000000"/>
                </a:solidFill>
              </a:rPr>
              <a:t> - Cloud-based applications and services made available to the general population. </a:t>
            </a:r>
          </a:p>
          <a:p>
            <a:pPr marL="342900" indent="-342900" algn="l">
              <a:buFont typeface="Arial" panose="020B0604020202020204" pitchFamily="34" charset="0"/>
              <a:buChar char="•"/>
            </a:pPr>
            <a:r>
              <a:rPr lang="en-US" sz="1600" b="1" dirty="0">
                <a:solidFill>
                  <a:srgbClr val="000000"/>
                </a:solidFill>
              </a:rPr>
              <a:t>Private clouds</a:t>
            </a:r>
            <a:r>
              <a:rPr lang="en-US" sz="1600" dirty="0">
                <a:solidFill>
                  <a:srgbClr val="000000"/>
                </a:solidFill>
              </a:rPr>
              <a:t> - Cloud-based applications and services intended for a specific organization or entity, such as the government. </a:t>
            </a:r>
          </a:p>
          <a:p>
            <a:pPr marL="342900" indent="-342900" algn="l">
              <a:buFont typeface="Arial" panose="020B0604020202020204" pitchFamily="34" charset="0"/>
              <a:buChar char="•"/>
            </a:pPr>
            <a:r>
              <a:rPr lang="en-US" sz="1600" b="1" dirty="0">
                <a:solidFill>
                  <a:srgbClr val="000000"/>
                </a:solidFill>
              </a:rPr>
              <a:t>Hybrid clouds</a:t>
            </a:r>
            <a:r>
              <a:rPr lang="en-US" sz="1600" dirty="0">
                <a:solidFill>
                  <a:srgbClr val="000000"/>
                </a:solidFill>
              </a:rPr>
              <a:t> - A hybrid cloud is made up of two or more clouds (example: part private, part public), where each part remains a separate object, but both are connected using a single architecture.</a:t>
            </a:r>
          </a:p>
          <a:p>
            <a:pPr marL="342900" indent="-342900" algn="l">
              <a:buFont typeface="Arial" panose="020B0604020202020204" pitchFamily="34" charset="0"/>
              <a:buChar char="•"/>
            </a:pPr>
            <a:r>
              <a:rPr lang="en-US" sz="1600" b="1" dirty="0">
                <a:solidFill>
                  <a:srgbClr val="000000"/>
                </a:solidFill>
              </a:rPr>
              <a:t>Community clouds</a:t>
            </a:r>
            <a:r>
              <a:rPr lang="en-US" sz="1600" dirty="0">
                <a:solidFill>
                  <a:srgbClr val="000000"/>
                </a:solidFill>
              </a:rPr>
              <a:t> - A community cloud is created for exclusive use by a specific community. The differences between public clouds and community clouds are the functional needs that have been customized for the community. For example, healthcare organizations must remain compliant with policies and laws (e.g., HIPAA) that require special authentication and confidentiality.</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722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Computing versus Data Center</a:t>
            </a:r>
          </a:p>
        </p:txBody>
      </p:sp>
      <p:sp>
        <p:nvSpPr>
          <p:cNvPr id="5" name="Content Placeholder 4">
            <a:extLst>
              <a:ext uri="{FF2B5EF4-FFF2-40B4-BE49-F238E27FC236}">
                <a16:creationId xmlns:a16="http://schemas.microsoft.com/office/drawing/2014/main" id="{9CE6D849-1F60-FA42-85BD-10F64125776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the correct definitions of data center and cloud computing:</a:t>
            </a:r>
          </a:p>
          <a:p>
            <a:pPr marL="342900" indent="-342900" algn="l">
              <a:buFont typeface="Arial" panose="020B0604020202020204" pitchFamily="34" charset="0"/>
              <a:buChar char="•"/>
            </a:pPr>
            <a:r>
              <a:rPr lang="en-US" sz="1600" b="1" dirty="0">
                <a:solidFill>
                  <a:srgbClr val="000000"/>
                </a:solidFill>
              </a:rPr>
              <a:t>Data center</a:t>
            </a:r>
            <a:r>
              <a:rPr lang="en-US" sz="1600" dirty="0">
                <a:solidFill>
                  <a:srgbClr val="000000"/>
                </a:solidFill>
              </a:rPr>
              <a:t>: Typically, a data storage and processing facility run by an in-house IT department or leased offsite. Data centers are typically very expensive to build and maintain. </a:t>
            </a:r>
          </a:p>
          <a:p>
            <a:pPr marL="342900" indent="-342900" algn="l">
              <a:buFont typeface="Arial" panose="020B0604020202020204" pitchFamily="34" charset="0"/>
              <a:buChar char="•"/>
            </a:pPr>
            <a:r>
              <a:rPr lang="en-US" sz="1600" b="1" dirty="0">
                <a:solidFill>
                  <a:srgbClr val="000000"/>
                </a:solidFill>
              </a:rPr>
              <a:t>Cloud computing</a:t>
            </a:r>
            <a:r>
              <a:rPr lang="en-US" sz="1600" dirty="0">
                <a:solidFill>
                  <a:srgbClr val="000000"/>
                </a:solidFill>
              </a:rPr>
              <a:t>: Typically, an off-premise service that offers on-demand access to a shared pool of configurable computing resources. These resources can be rapidly provisioned and released with minimal management effort.</a:t>
            </a:r>
          </a:p>
          <a:p>
            <a:pPr marL="0" indent="0" algn="l"/>
            <a:endParaRPr lang="en-US" sz="1600" dirty="0">
              <a:solidFill>
                <a:srgbClr val="000000"/>
              </a:solidFill>
            </a:endParaRPr>
          </a:p>
          <a:p>
            <a:pPr marL="0" indent="0" algn="l"/>
            <a:r>
              <a:rPr lang="en-US" sz="1600" dirty="0">
                <a:solidFill>
                  <a:srgbClr val="000000"/>
                </a:solidFill>
              </a:rPr>
              <a:t>Data centers are the physical facilities that provide the compute, network, and storage needs of cloud computing services. Cloud service providers use data centers to host their cloud services and cloud-based resources.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18983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13.2 Virtualization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Cloud Computing and Virtualization</a:t>
            </a:r>
          </a:p>
        </p:txBody>
      </p:sp>
      <p:sp>
        <p:nvSpPr>
          <p:cNvPr id="6" name="Content Placeholder 5">
            <a:extLst>
              <a:ext uri="{FF2B5EF4-FFF2-40B4-BE49-F238E27FC236}">
                <a16:creationId xmlns:a16="http://schemas.microsoft.com/office/drawing/2014/main" id="{BE365722-06FA-3D4E-B885-4DAC9C7D1066}"/>
              </a:ext>
            </a:extLst>
          </p:cNvPr>
          <p:cNvSpPr>
            <a:spLocks noGrp="1"/>
          </p:cNvSpPr>
          <p:nvPr>
            <p:ph idx="1"/>
          </p:nvPr>
        </p:nvSpPr>
        <p:spPr>
          <a:xfrm>
            <a:off x="474663" y="731837"/>
            <a:ext cx="3973160" cy="3689897"/>
          </a:xfrm>
        </p:spPr>
        <p:txBody>
          <a:bodyPr/>
          <a:lstStyle/>
          <a:p>
            <a:pPr marL="342900" indent="-342900" algn="l">
              <a:buFont typeface="Arial" panose="020B0604020202020204" pitchFamily="34" charset="0"/>
              <a:buChar char="•"/>
            </a:pPr>
            <a:r>
              <a:rPr lang="en-US" sz="1600" dirty="0">
                <a:solidFill>
                  <a:srgbClr val="000000"/>
                </a:solidFill>
              </a:rPr>
              <a:t>The terms “cloud computing” and “virtualization” are often used interchangeably; however, they mean different things. Virtualization is the foundation of cloud computing. Without it, cloud computing, as it is most-widely implemented, would not be possible.</a:t>
            </a:r>
          </a:p>
          <a:p>
            <a:pPr marL="342900" indent="-342900" algn="l">
              <a:buFont typeface="Arial" panose="020B0604020202020204" pitchFamily="34" charset="0"/>
              <a:buChar char="•"/>
            </a:pPr>
            <a:r>
              <a:rPr lang="en-US" sz="1600" dirty="0">
                <a:solidFill>
                  <a:srgbClr val="000000"/>
                </a:solidFill>
              </a:rPr>
              <a:t>Virtualization separates the operating system (OS) from the hardware. Various providers offer virtual cloud services that can dynamically provision servers as required. These virtualized instances of servers are created on demand. </a:t>
            </a:r>
          </a:p>
        </p:txBody>
      </p:sp>
      <p:pic>
        <p:nvPicPr>
          <p:cNvPr id="8" name="Picture 7">
            <a:extLst>
              <a:ext uri="{FF2B5EF4-FFF2-40B4-BE49-F238E27FC236}">
                <a16:creationId xmlns:a16="http://schemas.microsoft.com/office/drawing/2014/main" id="{B512A262-5E92-3240-B9E6-A1FA2BCBA15E}"/>
              </a:ext>
            </a:extLst>
          </p:cNvPr>
          <p:cNvPicPr>
            <a:picLocks noChangeAspect="1"/>
          </p:cNvPicPr>
          <p:nvPr/>
        </p:nvPicPr>
        <p:blipFill>
          <a:blip r:embed="rId4"/>
          <a:stretch>
            <a:fillRect/>
          </a:stretch>
        </p:blipFill>
        <p:spPr>
          <a:xfrm>
            <a:off x="4478337" y="944835"/>
            <a:ext cx="4191000" cy="3263900"/>
          </a:xfrm>
          <a:prstGeom prst="rect">
            <a:avLst/>
          </a:prstGeom>
        </p:spPr>
      </p:pic>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Dedicated Servers</a:t>
            </a:r>
          </a:p>
        </p:txBody>
      </p:sp>
      <p:sp>
        <p:nvSpPr>
          <p:cNvPr id="4" name="Content Placeholder 3">
            <a:extLst>
              <a:ext uri="{FF2B5EF4-FFF2-40B4-BE49-F238E27FC236}">
                <a16:creationId xmlns:a16="http://schemas.microsoft.com/office/drawing/2014/main" id="{696241C1-922A-344A-BE2C-AE4BA89DA6AC}"/>
              </a:ext>
            </a:extLst>
          </p:cNvPr>
          <p:cNvSpPr>
            <a:spLocks noGrp="1"/>
          </p:cNvSpPr>
          <p:nvPr>
            <p:ph idx="1"/>
          </p:nvPr>
        </p:nvSpPr>
        <p:spPr>
          <a:xfrm>
            <a:off x="474662" y="731837"/>
            <a:ext cx="4241457" cy="3689897"/>
          </a:xfrm>
        </p:spPr>
        <p:txBody>
          <a:bodyPr/>
          <a:lstStyle/>
          <a:p>
            <a:pPr marL="0" indent="0" algn="l"/>
            <a:r>
              <a:rPr lang="en-US" sz="1600" dirty="0">
                <a:solidFill>
                  <a:srgbClr val="000000"/>
                </a:solidFill>
              </a:rPr>
              <a:t>Historically, enterprise servers consisted of a server OS, such as Windows Server or Linux Server, installed on specific hardware. All of a server’s RAM, processing power, and hard drive space were dedicated to the service provided (e.g., Web, email services, etc.).</a:t>
            </a:r>
          </a:p>
          <a:p>
            <a:pPr marL="342900" indent="-342900" algn="l">
              <a:buFont typeface="Arial" panose="020B0604020202020204" pitchFamily="34" charset="0"/>
              <a:buChar char="•"/>
            </a:pPr>
            <a:r>
              <a:rPr lang="en-US" sz="1400" dirty="0">
                <a:solidFill>
                  <a:srgbClr val="000000"/>
                </a:solidFill>
              </a:rPr>
              <a:t>When a component fails, the service that is provided by this server becomes unavailable. This is known as a single point of failure. </a:t>
            </a:r>
          </a:p>
          <a:p>
            <a:pPr marL="342900" indent="-342900" algn="l">
              <a:buFont typeface="Arial" panose="020B0604020202020204" pitchFamily="34" charset="0"/>
              <a:buChar char="•"/>
            </a:pPr>
            <a:r>
              <a:rPr lang="en-US" sz="1400" dirty="0">
                <a:solidFill>
                  <a:srgbClr val="000000"/>
                </a:solidFill>
              </a:rPr>
              <a:t>Dedicated servers were generally underused. They often sat idle for long periods of time, waiting until there was a need to deliver the specific service they provide. These servers wasted energy and took up more space than was warranted by the amount of service provided. This is known as server sprawl</a:t>
            </a:r>
            <a:r>
              <a:rPr lang="en-US" sz="1600" dirty="0">
                <a:solidFill>
                  <a:srgbClr val="000000"/>
                </a:solidFill>
              </a:rPr>
              <a:t>.</a:t>
            </a:r>
          </a:p>
        </p:txBody>
      </p:sp>
      <p:pic>
        <p:nvPicPr>
          <p:cNvPr id="7" name="Picture 6">
            <a:extLst>
              <a:ext uri="{FF2B5EF4-FFF2-40B4-BE49-F238E27FC236}">
                <a16:creationId xmlns:a16="http://schemas.microsoft.com/office/drawing/2014/main" id="{62F68B85-B729-DD44-817F-ABC3D6756B86}"/>
              </a:ext>
            </a:extLst>
          </p:cNvPr>
          <p:cNvPicPr>
            <a:picLocks noChangeAspect="1"/>
          </p:cNvPicPr>
          <p:nvPr/>
        </p:nvPicPr>
        <p:blipFill>
          <a:blip r:embed="rId4"/>
          <a:stretch>
            <a:fillRect/>
          </a:stretch>
        </p:blipFill>
        <p:spPr>
          <a:xfrm>
            <a:off x="4572000" y="1240013"/>
            <a:ext cx="4321351" cy="2663474"/>
          </a:xfrm>
          <a:prstGeom prst="rect">
            <a:avLst/>
          </a:prstGeom>
        </p:spPr>
      </p:pic>
    </p:spTree>
    <p:custDataLst>
      <p:tags r:id="rId1"/>
    </p:custDataLst>
    <p:extLst>
      <p:ext uri="{BB962C8B-B14F-4D97-AF65-F5344CB8AC3E}">
        <p14:creationId xmlns:p14="http://schemas.microsoft.com/office/powerpoint/2010/main" val="159123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13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Server Virtualization</a:t>
            </a:r>
          </a:p>
        </p:txBody>
      </p:sp>
      <p:sp>
        <p:nvSpPr>
          <p:cNvPr id="5" name="Content Placeholder 4">
            <a:extLst>
              <a:ext uri="{FF2B5EF4-FFF2-40B4-BE49-F238E27FC236}">
                <a16:creationId xmlns:a16="http://schemas.microsoft.com/office/drawing/2014/main" id="{B6AFB417-21AE-E04B-A264-F46D3B63D56E}"/>
              </a:ext>
            </a:extLst>
          </p:cNvPr>
          <p:cNvSpPr>
            <a:spLocks noGrp="1"/>
          </p:cNvSpPr>
          <p:nvPr>
            <p:ph idx="1"/>
          </p:nvPr>
        </p:nvSpPr>
        <p:spPr>
          <a:xfrm>
            <a:off x="474662" y="731837"/>
            <a:ext cx="4458581" cy="3689897"/>
          </a:xfrm>
        </p:spPr>
        <p:txBody>
          <a:bodyPr/>
          <a:lstStyle/>
          <a:p>
            <a:pPr marL="342900" indent="-342900" algn="l">
              <a:buFont typeface="Arial" panose="020B0604020202020204" pitchFamily="34" charset="0"/>
              <a:buChar char="•"/>
            </a:pPr>
            <a:r>
              <a:rPr lang="en-US" sz="1600" dirty="0">
                <a:solidFill>
                  <a:srgbClr val="000000"/>
                </a:solidFill>
              </a:rPr>
              <a:t>Server virtualization takes advantage of idle resources and consolidates the number of required servers. This also allows for multiple operating systems to exist on a single hardware platform.</a:t>
            </a:r>
          </a:p>
          <a:p>
            <a:pPr marL="342900" indent="-342900" algn="l">
              <a:buFont typeface="Arial" panose="020B0604020202020204" pitchFamily="34" charset="0"/>
              <a:buChar char="•"/>
            </a:pPr>
            <a:r>
              <a:rPr lang="en-US" sz="1600" dirty="0">
                <a:solidFill>
                  <a:srgbClr val="000000"/>
                </a:solidFill>
              </a:rPr>
              <a:t>The use of virtualization normally includes redundancy to protect from a single point of failure.</a:t>
            </a:r>
          </a:p>
          <a:p>
            <a:pPr marL="342900" indent="-342900" algn="l">
              <a:buFont typeface="Arial" panose="020B0604020202020204" pitchFamily="34" charset="0"/>
              <a:buChar char="•"/>
            </a:pPr>
            <a:r>
              <a:rPr lang="en-US" sz="1600" dirty="0">
                <a:solidFill>
                  <a:srgbClr val="000000"/>
                </a:solidFill>
              </a:rPr>
              <a:t>The hypervisor is a program, firmware, or hardware that adds an abstraction layer on top of the physical hardware. The abstraction layer is used to create virtual machines which have access to all the hardware of the physical machine such as CPUs, memory, disk controllers, and NICs.</a:t>
            </a:r>
          </a:p>
        </p:txBody>
      </p:sp>
      <p:pic>
        <p:nvPicPr>
          <p:cNvPr id="8" name="Picture 7">
            <a:extLst>
              <a:ext uri="{FF2B5EF4-FFF2-40B4-BE49-F238E27FC236}">
                <a16:creationId xmlns:a16="http://schemas.microsoft.com/office/drawing/2014/main" id="{BA77E84A-2A27-9B4A-B4F6-A244FC3A15AC}"/>
              </a:ext>
            </a:extLst>
          </p:cNvPr>
          <p:cNvPicPr>
            <a:picLocks noChangeAspect="1"/>
          </p:cNvPicPr>
          <p:nvPr/>
        </p:nvPicPr>
        <p:blipFill>
          <a:blip r:embed="rId4"/>
          <a:stretch>
            <a:fillRect/>
          </a:stretch>
        </p:blipFill>
        <p:spPr>
          <a:xfrm>
            <a:off x="5295989" y="1102520"/>
            <a:ext cx="3520634" cy="2948531"/>
          </a:xfrm>
          <a:prstGeom prst="rect">
            <a:avLst/>
          </a:prstGeom>
        </p:spPr>
      </p:pic>
    </p:spTree>
    <p:custDataLst>
      <p:tags r:id="rId1"/>
    </p:custDataLst>
    <p:extLst>
      <p:ext uri="{BB962C8B-B14F-4D97-AF65-F5344CB8AC3E}">
        <p14:creationId xmlns:p14="http://schemas.microsoft.com/office/powerpoint/2010/main" val="249798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Advantages of Virtualization</a:t>
            </a:r>
          </a:p>
        </p:txBody>
      </p:sp>
      <p:sp>
        <p:nvSpPr>
          <p:cNvPr id="4" name="Content Placeholder 3">
            <a:extLst>
              <a:ext uri="{FF2B5EF4-FFF2-40B4-BE49-F238E27FC236}">
                <a16:creationId xmlns:a16="http://schemas.microsoft.com/office/drawing/2014/main" id="{4036AB3A-3BD7-6D4B-BD39-7A0683AA9FB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One major advantage of virtualization is overall reduced cost:</a:t>
            </a:r>
          </a:p>
          <a:p>
            <a:pPr marL="342900" indent="-342900" algn="l">
              <a:buFont typeface="Arial" panose="020B0604020202020204" pitchFamily="34" charset="0"/>
              <a:buChar char="•"/>
            </a:pPr>
            <a:r>
              <a:rPr lang="en-US" sz="1600" dirty="0">
                <a:solidFill>
                  <a:srgbClr val="000000"/>
                </a:solidFill>
              </a:rPr>
              <a:t>Less equipment is required</a:t>
            </a:r>
          </a:p>
          <a:p>
            <a:pPr marL="342900" indent="-342900" algn="l">
              <a:buFont typeface="Arial" panose="020B0604020202020204" pitchFamily="34" charset="0"/>
              <a:buChar char="•"/>
            </a:pPr>
            <a:r>
              <a:rPr lang="en-US" sz="1600" dirty="0">
                <a:solidFill>
                  <a:srgbClr val="000000"/>
                </a:solidFill>
              </a:rPr>
              <a:t>Less energy is consumed </a:t>
            </a:r>
          </a:p>
          <a:p>
            <a:pPr marL="342900" indent="-342900" algn="l">
              <a:buFont typeface="Arial" panose="020B0604020202020204" pitchFamily="34" charset="0"/>
              <a:buChar char="•"/>
            </a:pPr>
            <a:r>
              <a:rPr lang="en-US" sz="1600" dirty="0">
                <a:solidFill>
                  <a:srgbClr val="000000"/>
                </a:solidFill>
              </a:rPr>
              <a:t>Less space is required </a:t>
            </a:r>
          </a:p>
          <a:p>
            <a:pPr marL="0" indent="0" algn="l"/>
            <a:endParaRPr lang="en-US" sz="1600" dirty="0">
              <a:solidFill>
                <a:srgbClr val="000000"/>
              </a:solidFill>
            </a:endParaRPr>
          </a:p>
          <a:p>
            <a:pPr marL="0" indent="0" algn="l"/>
            <a:r>
              <a:rPr lang="en-US" sz="1600" dirty="0">
                <a:solidFill>
                  <a:srgbClr val="000000"/>
                </a:solidFill>
              </a:rPr>
              <a:t>These are additional benefits of virtualization:</a:t>
            </a:r>
          </a:p>
          <a:p>
            <a:pPr marL="342900" indent="-342900" algn="l">
              <a:buFont typeface="Arial" panose="020B0604020202020204" pitchFamily="34" charset="0"/>
              <a:buChar char="•"/>
            </a:pPr>
            <a:r>
              <a:rPr lang="en-US" sz="1600" dirty="0">
                <a:solidFill>
                  <a:srgbClr val="000000"/>
                </a:solidFill>
              </a:rPr>
              <a:t>Easier prototyping</a:t>
            </a:r>
          </a:p>
          <a:p>
            <a:pPr marL="342900" indent="-342900" algn="l">
              <a:buFont typeface="Arial" panose="020B0604020202020204" pitchFamily="34" charset="0"/>
              <a:buChar char="•"/>
            </a:pPr>
            <a:r>
              <a:rPr lang="en-US" sz="1600" dirty="0">
                <a:solidFill>
                  <a:srgbClr val="000000"/>
                </a:solidFill>
              </a:rPr>
              <a:t>Faster server provisioning</a:t>
            </a:r>
          </a:p>
          <a:p>
            <a:pPr marL="342900" indent="-342900" algn="l">
              <a:buFont typeface="Arial" panose="020B0604020202020204" pitchFamily="34" charset="0"/>
              <a:buChar char="•"/>
            </a:pPr>
            <a:r>
              <a:rPr lang="en-US" sz="1600" dirty="0">
                <a:solidFill>
                  <a:srgbClr val="000000"/>
                </a:solidFill>
              </a:rPr>
              <a:t>Increased server uptime </a:t>
            </a:r>
          </a:p>
          <a:p>
            <a:pPr marL="342900" indent="-342900" algn="l">
              <a:buFont typeface="Arial" panose="020B0604020202020204" pitchFamily="34" charset="0"/>
              <a:buChar char="•"/>
            </a:pPr>
            <a:r>
              <a:rPr lang="en-US" sz="1600" dirty="0">
                <a:solidFill>
                  <a:srgbClr val="000000"/>
                </a:solidFill>
              </a:rPr>
              <a:t>Improved disaster recovery</a:t>
            </a:r>
          </a:p>
          <a:p>
            <a:pPr marL="342900" indent="-342900" algn="l">
              <a:buFont typeface="Arial" panose="020B0604020202020204" pitchFamily="34" charset="0"/>
              <a:buChar char="•"/>
            </a:pPr>
            <a:r>
              <a:rPr lang="en-US" sz="1600" dirty="0">
                <a:solidFill>
                  <a:srgbClr val="000000"/>
                </a:solidFill>
              </a:rPr>
              <a:t>Legacy support </a:t>
            </a:r>
          </a:p>
        </p:txBody>
      </p:sp>
    </p:spTree>
    <p:custDataLst>
      <p:tags r:id="rId1"/>
    </p:custDataLst>
    <p:extLst>
      <p:ext uri="{BB962C8B-B14F-4D97-AF65-F5344CB8AC3E}">
        <p14:creationId xmlns:p14="http://schemas.microsoft.com/office/powerpoint/2010/main" val="331355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Abstraction Layers</a:t>
            </a:r>
          </a:p>
        </p:txBody>
      </p:sp>
      <p:sp>
        <p:nvSpPr>
          <p:cNvPr id="5" name="Content Placeholder 4">
            <a:extLst>
              <a:ext uri="{FF2B5EF4-FFF2-40B4-BE49-F238E27FC236}">
                <a16:creationId xmlns:a16="http://schemas.microsoft.com/office/drawing/2014/main" id="{461F629C-D9D2-7846-A0F4-E7582E9EA952}"/>
              </a:ext>
            </a:extLst>
          </p:cNvPr>
          <p:cNvSpPr>
            <a:spLocks noGrp="1"/>
          </p:cNvSpPr>
          <p:nvPr>
            <p:ph idx="1"/>
          </p:nvPr>
        </p:nvSpPr>
        <p:spPr>
          <a:xfrm>
            <a:off x="474662" y="731837"/>
            <a:ext cx="8280057" cy="1675697"/>
          </a:xfrm>
        </p:spPr>
        <p:txBody>
          <a:bodyPr/>
          <a:lstStyle/>
          <a:p>
            <a:pPr marL="0" indent="0" algn="l"/>
            <a:r>
              <a:rPr lang="en-US" sz="1600" dirty="0">
                <a:solidFill>
                  <a:srgbClr val="000000"/>
                </a:solidFill>
              </a:rPr>
              <a:t>A computer system consists of the following abstraction layers: Services, OS, Firmware, and Hardware.</a:t>
            </a:r>
          </a:p>
          <a:p>
            <a:pPr marL="342900" indent="-342900" algn="l">
              <a:buFont typeface="Arial" panose="020B0604020202020204" pitchFamily="34" charset="0"/>
              <a:buChar char="•"/>
            </a:pPr>
            <a:r>
              <a:rPr lang="en-US" sz="1600" dirty="0">
                <a:solidFill>
                  <a:srgbClr val="000000"/>
                </a:solidFill>
              </a:rPr>
              <a:t>At each of these layers of abstraction, some type of programming code is used as an interface between the layer below and the layer above. </a:t>
            </a:r>
          </a:p>
          <a:p>
            <a:pPr marL="342900" indent="-342900" algn="l">
              <a:buFont typeface="Arial" panose="020B0604020202020204" pitchFamily="34" charset="0"/>
              <a:buChar char="•"/>
            </a:pPr>
            <a:r>
              <a:rPr lang="en-US" sz="1600" dirty="0">
                <a:solidFill>
                  <a:srgbClr val="000000"/>
                </a:solidFill>
              </a:rPr>
              <a:t>A hypervisor is installed between the firmware and the OS. The hypervisor can support multiple instances of OSs.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5271C7E-3E3E-454E-BCD8-12915D4B4DA0}"/>
              </a:ext>
            </a:extLst>
          </p:cNvPr>
          <p:cNvPicPr>
            <a:picLocks noChangeAspect="1"/>
          </p:cNvPicPr>
          <p:nvPr/>
        </p:nvPicPr>
        <p:blipFill>
          <a:blip r:embed="rId4"/>
          <a:stretch>
            <a:fillRect/>
          </a:stretch>
        </p:blipFill>
        <p:spPr>
          <a:xfrm>
            <a:off x="1366044" y="2528638"/>
            <a:ext cx="2806700" cy="2252912"/>
          </a:xfrm>
          <a:prstGeom prst="rect">
            <a:avLst/>
          </a:prstGeom>
        </p:spPr>
      </p:pic>
      <p:pic>
        <p:nvPicPr>
          <p:cNvPr id="8" name="Picture 7">
            <a:extLst>
              <a:ext uri="{FF2B5EF4-FFF2-40B4-BE49-F238E27FC236}">
                <a16:creationId xmlns:a16="http://schemas.microsoft.com/office/drawing/2014/main" id="{7B9922E1-407C-164F-B52E-86B0F6C3CBF3}"/>
              </a:ext>
            </a:extLst>
          </p:cNvPr>
          <p:cNvPicPr>
            <a:picLocks noChangeAspect="1"/>
          </p:cNvPicPr>
          <p:nvPr/>
        </p:nvPicPr>
        <p:blipFill>
          <a:blip r:embed="rId5"/>
          <a:stretch>
            <a:fillRect/>
          </a:stretch>
        </p:blipFill>
        <p:spPr>
          <a:xfrm>
            <a:off x="4563710" y="2571750"/>
            <a:ext cx="2806700" cy="2209800"/>
          </a:xfrm>
          <a:prstGeom prst="rect">
            <a:avLst/>
          </a:prstGeom>
        </p:spPr>
      </p:pic>
    </p:spTree>
    <p:custDataLst>
      <p:tags r:id="rId1"/>
    </p:custDataLst>
    <p:extLst>
      <p:ext uri="{BB962C8B-B14F-4D97-AF65-F5344CB8AC3E}">
        <p14:creationId xmlns:p14="http://schemas.microsoft.com/office/powerpoint/2010/main" val="3343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Type 2 Hypervisors</a:t>
            </a:r>
          </a:p>
        </p:txBody>
      </p:sp>
      <p:sp>
        <p:nvSpPr>
          <p:cNvPr id="4" name="Content Placeholder 3">
            <a:extLst>
              <a:ext uri="{FF2B5EF4-FFF2-40B4-BE49-F238E27FC236}">
                <a16:creationId xmlns:a16="http://schemas.microsoft.com/office/drawing/2014/main" id="{DA4662F3-9D2E-0F4A-9CA4-8E097D17AA67}"/>
              </a:ext>
            </a:extLst>
          </p:cNvPr>
          <p:cNvSpPr>
            <a:spLocks noGrp="1"/>
          </p:cNvSpPr>
          <p:nvPr>
            <p:ph idx="1"/>
          </p:nvPr>
        </p:nvSpPr>
        <p:spPr>
          <a:xfrm>
            <a:off x="474662" y="731838"/>
            <a:ext cx="8280057" cy="1316882"/>
          </a:xfrm>
        </p:spPr>
        <p:txBody>
          <a:bodyPr/>
          <a:lstStyle/>
          <a:p>
            <a:pPr marL="342900" indent="-342900" algn="l">
              <a:buFont typeface="Arial" panose="020B0604020202020204" pitchFamily="34" charset="0"/>
              <a:buChar char="•"/>
            </a:pPr>
            <a:r>
              <a:rPr lang="en-US" sz="1600" dirty="0">
                <a:solidFill>
                  <a:srgbClr val="000000"/>
                </a:solidFill>
              </a:rPr>
              <a:t>A Type 2 hypervisor is software that creates and runs VM instances. The computer, on which a hypervisor is supporting one or more VMs, is a host machine. Type 2 hypervisors are also called hosted hypervisors. </a:t>
            </a:r>
          </a:p>
          <a:p>
            <a:pPr marL="342900" indent="-342900" algn="l">
              <a:buFont typeface="Arial" panose="020B0604020202020204" pitchFamily="34" charset="0"/>
              <a:buChar char="•"/>
            </a:pPr>
            <a:r>
              <a:rPr lang="en-US" sz="1600" dirty="0">
                <a:solidFill>
                  <a:srgbClr val="000000"/>
                </a:solidFill>
              </a:rPr>
              <a:t>A big advantage of Type 2 hypervisors is that management console software is not required.</a:t>
            </a:r>
          </a:p>
        </p:txBody>
      </p:sp>
      <p:pic>
        <p:nvPicPr>
          <p:cNvPr id="9" name="Picture 8">
            <a:extLst>
              <a:ext uri="{FF2B5EF4-FFF2-40B4-BE49-F238E27FC236}">
                <a16:creationId xmlns:a16="http://schemas.microsoft.com/office/drawing/2014/main" id="{B8024F4B-FC6A-D448-9552-72B707A3E330}"/>
              </a:ext>
            </a:extLst>
          </p:cNvPr>
          <p:cNvPicPr>
            <a:picLocks noChangeAspect="1"/>
          </p:cNvPicPr>
          <p:nvPr/>
        </p:nvPicPr>
        <p:blipFill>
          <a:blip r:embed="rId4"/>
          <a:stretch>
            <a:fillRect/>
          </a:stretch>
        </p:blipFill>
        <p:spPr>
          <a:xfrm>
            <a:off x="2997215" y="2159899"/>
            <a:ext cx="3234950" cy="2261835"/>
          </a:xfrm>
          <a:prstGeom prst="rect">
            <a:avLst/>
          </a:prstGeom>
        </p:spPr>
      </p:pic>
    </p:spTree>
    <p:custDataLst>
      <p:tags r:id="rId1"/>
    </p:custDataLst>
    <p:extLst>
      <p:ext uri="{BB962C8B-B14F-4D97-AF65-F5344CB8AC3E}">
        <p14:creationId xmlns:p14="http://schemas.microsoft.com/office/powerpoint/2010/main" val="125550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848344" cy="1386711"/>
          </a:xfrm>
        </p:spPr>
        <p:txBody>
          <a:bodyPr/>
          <a:lstStyle/>
          <a:p>
            <a:r>
              <a:rPr lang="en-US" dirty="0">
                <a:solidFill>
                  <a:schemeClr val="accent5">
                    <a:lumMod val="40000"/>
                    <a:lumOff val="60000"/>
                  </a:schemeClr>
                </a:solidFill>
              </a:rPr>
              <a:t>13.3 Virtual Network Infrastructure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Type 1 Hypervisors</a:t>
            </a:r>
          </a:p>
        </p:txBody>
      </p:sp>
      <p:sp>
        <p:nvSpPr>
          <p:cNvPr id="7" name="Content Placeholder 6">
            <a:extLst>
              <a:ext uri="{FF2B5EF4-FFF2-40B4-BE49-F238E27FC236}">
                <a16:creationId xmlns:a16="http://schemas.microsoft.com/office/drawing/2014/main" id="{AED8F7F4-2269-0A40-904E-94273E04803C}"/>
              </a:ext>
            </a:extLst>
          </p:cNvPr>
          <p:cNvSpPr>
            <a:spLocks noGrp="1"/>
          </p:cNvSpPr>
          <p:nvPr>
            <p:ph idx="1"/>
          </p:nvPr>
        </p:nvSpPr>
        <p:spPr>
          <a:xfrm>
            <a:off x="474662" y="731838"/>
            <a:ext cx="8280057" cy="2103960"/>
          </a:xfrm>
        </p:spPr>
        <p:txBody>
          <a:bodyPr/>
          <a:lstStyle/>
          <a:p>
            <a:pPr marL="342900" indent="-342900" algn="l">
              <a:buFont typeface="Arial" panose="020B0604020202020204" pitchFamily="34" charset="0"/>
              <a:buChar char="•"/>
            </a:pPr>
            <a:r>
              <a:rPr lang="en-US" sz="1600" dirty="0">
                <a:solidFill>
                  <a:srgbClr val="000000"/>
                </a:solidFill>
              </a:rPr>
              <a:t>Type 1 hypervisors are also called the “bare metal” approach because the hypervisor is installed directly on the hardware. Type 1 hypervisors are usually used on enterprise servers and data center networking devices.</a:t>
            </a:r>
          </a:p>
          <a:p>
            <a:pPr marL="342900" indent="-342900" algn="l">
              <a:buFont typeface="Arial" panose="020B0604020202020204" pitchFamily="34" charset="0"/>
              <a:buChar char="•"/>
            </a:pPr>
            <a:r>
              <a:rPr lang="en-US" sz="1600" dirty="0">
                <a:solidFill>
                  <a:srgbClr val="000000"/>
                </a:solidFill>
              </a:rPr>
              <a:t>With Type 1 hypervisors, the hypervisor is installed directly on the server or networking hardware. Then, instances of an OS are installed on the hypervisor, as shown in the figure. Type 1 hypervisors have direct access to the hardware resources. Therefore, they are more efficient than hosted architectures. Type 1 hypervisors improve scalability, performance, and robustness.</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7125189-0140-7B41-BA11-AF1A333677E1}"/>
              </a:ext>
            </a:extLst>
          </p:cNvPr>
          <p:cNvPicPr>
            <a:picLocks noChangeAspect="1"/>
          </p:cNvPicPr>
          <p:nvPr/>
        </p:nvPicPr>
        <p:blipFill>
          <a:blip r:embed="rId4"/>
          <a:stretch>
            <a:fillRect/>
          </a:stretch>
        </p:blipFill>
        <p:spPr>
          <a:xfrm>
            <a:off x="2989314" y="2942872"/>
            <a:ext cx="3165372" cy="1742017"/>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Installing a VM on a Hypervisor</a:t>
            </a:r>
          </a:p>
        </p:txBody>
      </p:sp>
      <p:sp>
        <p:nvSpPr>
          <p:cNvPr id="4" name="Content Placeholder 3">
            <a:extLst>
              <a:ext uri="{FF2B5EF4-FFF2-40B4-BE49-F238E27FC236}">
                <a16:creationId xmlns:a16="http://schemas.microsoft.com/office/drawing/2014/main" id="{675F2EA5-9D85-0E44-AEE5-1030A2B3044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Type 1 hypervisors require a “management console” to manage the hypervisor. Management software is used to manage multiple servers using the same hypervisor. The management console can automatically consolidate servers and power on or off servers as required.</a:t>
            </a:r>
          </a:p>
          <a:p>
            <a:pPr marL="342900" indent="-342900" algn="l">
              <a:buFont typeface="Arial" panose="020B0604020202020204" pitchFamily="34" charset="0"/>
              <a:buChar char="•"/>
            </a:pPr>
            <a:r>
              <a:rPr lang="en-US" sz="1600" dirty="0">
                <a:solidFill>
                  <a:srgbClr val="000000"/>
                </a:solidFill>
              </a:rPr>
              <a:t>The management console provides recovery from hardware failure. If a server component fails, the management console automatically moves the VM to another server. Cisco Unified Computing System (UCS) Manager controls multiple servers and manages resources for thousands of VMs.</a:t>
            </a:r>
          </a:p>
          <a:p>
            <a:pPr marL="342900" indent="-342900" algn="l">
              <a:buFont typeface="Arial" panose="020B0604020202020204" pitchFamily="34" charset="0"/>
              <a:buChar char="•"/>
            </a:pPr>
            <a:r>
              <a:rPr lang="en-US" sz="1600" dirty="0">
                <a:solidFill>
                  <a:srgbClr val="000000"/>
                </a:solidFill>
              </a:rPr>
              <a:t>Some management consoles also allow server over allocation. Over allocation is when multiple OS instances are installed, but their memory allocation exceeds the total amount of memory that a server has. Over allocation is a common practice because all four OS instances rarely require the all their allocated resources at any one moment.</a:t>
            </a:r>
          </a:p>
        </p:txBody>
      </p:sp>
    </p:spTree>
    <p:custDataLst>
      <p:tags r:id="rId1"/>
    </p:custDataLst>
    <p:extLst>
      <p:ext uri="{BB962C8B-B14F-4D97-AF65-F5344CB8AC3E}">
        <p14:creationId xmlns:p14="http://schemas.microsoft.com/office/powerpoint/2010/main" val="365317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The Complexity of Network Virtualization</a:t>
            </a:r>
          </a:p>
        </p:txBody>
      </p:sp>
      <p:sp>
        <p:nvSpPr>
          <p:cNvPr id="5" name="Content Placeholder 4">
            <a:extLst>
              <a:ext uri="{FF2B5EF4-FFF2-40B4-BE49-F238E27FC236}">
                <a16:creationId xmlns:a16="http://schemas.microsoft.com/office/drawing/2014/main" id="{5C5089E0-4BB1-3A4A-8FFD-C049A81BAEE1}"/>
              </a:ext>
            </a:extLst>
          </p:cNvPr>
          <p:cNvSpPr>
            <a:spLocks noGrp="1"/>
          </p:cNvSpPr>
          <p:nvPr>
            <p:ph idx="1"/>
          </p:nvPr>
        </p:nvSpPr>
        <p:spPr>
          <a:xfrm>
            <a:off x="282525" y="731837"/>
            <a:ext cx="4966808" cy="3689897"/>
          </a:xfrm>
        </p:spPr>
        <p:txBody>
          <a:bodyPr/>
          <a:lstStyle/>
          <a:p>
            <a:pPr marL="342900" indent="-342900" algn="l">
              <a:buFont typeface="Arial" panose="020B0604020202020204" pitchFamily="34" charset="0"/>
              <a:buChar char="•"/>
            </a:pPr>
            <a:r>
              <a:rPr lang="en-US" sz="1600" dirty="0">
                <a:solidFill>
                  <a:srgbClr val="000000"/>
                </a:solidFill>
              </a:rPr>
              <a:t>Server virtualization hides server resources. This can create problems when using traditional network architectures.</a:t>
            </a:r>
          </a:p>
          <a:p>
            <a:pPr marL="342900" indent="-342900" algn="l">
              <a:buFont typeface="Arial" panose="020B0604020202020204" pitchFamily="34" charset="0"/>
              <a:buChar char="•"/>
            </a:pPr>
            <a:r>
              <a:rPr lang="en-US" sz="1600" dirty="0">
                <a:solidFill>
                  <a:srgbClr val="000000"/>
                </a:solidFill>
              </a:rPr>
              <a:t>VMs are movable, and the network administrator must be able to add, drop, and change network resources and profiles to support their mobility. This process would be manual and time-consuming with traditional network switches.</a:t>
            </a:r>
          </a:p>
          <a:p>
            <a:pPr marL="342900" indent="-342900" algn="l">
              <a:buFont typeface="Arial" panose="020B0604020202020204" pitchFamily="34" charset="0"/>
              <a:buChar char="•"/>
            </a:pPr>
            <a:r>
              <a:rPr lang="en-US" sz="1600" dirty="0">
                <a:solidFill>
                  <a:srgbClr val="000000"/>
                </a:solidFill>
              </a:rPr>
              <a:t>Traffic flows differ from the traditional client-server model. Typically, there is a considerable amount of traffic being exchanged between virtual servers (East-West traffic) that changes in location and intensity over time. North-South traffic is typically traffic destined for offsite locations such as another data center, other cloud providers, or the internet.</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BB308614-6F5B-5E42-AF9E-48C840FB6AD8}"/>
              </a:ext>
            </a:extLst>
          </p:cNvPr>
          <p:cNvPicPr>
            <a:picLocks noChangeAspect="1"/>
          </p:cNvPicPr>
          <p:nvPr/>
        </p:nvPicPr>
        <p:blipFill>
          <a:blip r:embed="rId4"/>
          <a:stretch>
            <a:fillRect/>
          </a:stretch>
        </p:blipFill>
        <p:spPr>
          <a:xfrm>
            <a:off x="5303619" y="1156581"/>
            <a:ext cx="3645812" cy="2907420"/>
          </a:xfrm>
          <a:prstGeom prst="rect">
            <a:avLst/>
          </a:prstGeom>
        </p:spPr>
      </p:pic>
    </p:spTree>
    <p:custDataLst>
      <p:tags r:id="rId1"/>
    </p:custDataLst>
    <p:extLst>
      <p:ext uri="{BB962C8B-B14F-4D97-AF65-F5344CB8AC3E}">
        <p14:creationId xmlns:p14="http://schemas.microsoft.com/office/powerpoint/2010/main" val="307611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The Complexity of Network Virtualization (Cont.)</a:t>
            </a:r>
          </a:p>
        </p:txBody>
      </p:sp>
      <p:sp>
        <p:nvSpPr>
          <p:cNvPr id="5" name="Content Placeholder 4">
            <a:extLst>
              <a:ext uri="{FF2B5EF4-FFF2-40B4-BE49-F238E27FC236}">
                <a16:creationId xmlns:a16="http://schemas.microsoft.com/office/drawing/2014/main" id="{5C5089E0-4BB1-3A4A-8FFD-C049A81BAEE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Dynamic ever-changing traffic requires a flexible approach to network resource management. Existing network infrastructures can respond to changing requirements related to the management of traffic flows by using Quality of Service (QoS) and security level configurations for individual flows. However, in large enterprises using multivendor equipment, each time a new VM is enabled, the necessary reconfiguration can be very time-consuming.</a:t>
            </a:r>
          </a:p>
          <a:p>
            <a:pPr marL="342900" indent="-342900" algn="l">
              <a:buFont typeface="Arial" panose="020B0604020202020204" pitchFamily="34" charset="0"/>
              <a:buChar char="•"/>
            </a:pPr>
            <a:r>
              <a:rPr lang="en-US" sz="1600" dirty="0">
                <a:solidFill>
                  <a:srgbClr val="000000"/>
                </a:solidFill>
              </a:rPr>
              <a:t>The network infrastructure can also benefit from virtualization. Network functions can be virtualized. Each network device can be segmented into multiple virtual devices that operate as independent devices. Examples include </a:t>
            </a:r>
            <a:r>
              <a:rPr lang="en-US" sz="1600" dirty="0" err="1">
                <a:solidFill>
                  <a:srgbClr val="000000"/>
                </a:solidFill>
              </a:rPr>
              <a:t>subinterfaces</a:t>
            </a:r>
            <a:r>
              <a:rPr lang="en-US" sz="1600" dirty="0">
                <a:solidFill>
                  <a:srgbClr val="000000"/>
                </a:solidFill>
              </a:rPr>
              <a:t>, virtual interfaces, VLANs, and routing tables. Virtualized routing is called virtual routing and forwarding (VRF).</a:t>
            </a:r>
          </a:p>
          <a:p>
            <a:pPr marL="0" indent="0" algn="l"/>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268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26916"/>
            <a:ext cx="7848344" cy="1490884"/>
          </a:xfrm>
        </p:spPr>
        <p:txBody>
          <a:bodyPr/>
          <a:lstStyle/>
          <a:p>
            <a:r>
              <a:rPr lang="en-US" dirty="0">
                <a:solidFill>
                  <a:schemeClr val="accent5">
                    <a:lumMod val="40000"/>
                    <a:lumOff val="60000"/>
                  </a:schemeClr>
                </a:solidFill>
              </a:rPr>
              <a:t>13.4 Software-Defined Networking</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31253779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Video - Software-Defined Networking</a:t>
            </a:r>
          </a:p>
        </p:txBody>
      </p:sp>
      <p:sp>
        <p:nvSpPr>
          <p:cNvPr id="6" name="Content Placeholder 5">
            <a:extLst>
              <a:ext uri="{FF2B5EF4-FFF2-40B4-BE49-F238E27FC236}">
                <a16:creationId xmlns:a16="http://schemas.microsoft.com/office/drawing/2014/main" id="{86F1896E-0010-4549-A906-51E5757C666D}"/>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Network Programming</a:t>
            </a:r>
          </a:p>
          <a:p>
            <a:pPr marL="342900" indent="-342900" algn="l">
              <a:buFont typeface="Arial" panose="020B0604020202020204" pitchFamily="34" charset="0"/>
              <a:buChar char="•"/>
            </a:pPr>
            <a:r>
              <a:rPr lang="en-US" dirty="0">
                <a:solidFill>
                  <a:srgbClr val="000000"/>
                </a:solidFill>
              </a:rPr>
              <a:t>SDN (Open Network Foundation, OpenFlow, and OpenStack)</a:t>
            </a:r>
          </a:p>
          <a:p>
            <a:pPr marL="342900" indent="-342900" algn="l">
              <a:buFont typeface="Arial" panose="020B0604020202020204" pitchFamily="34" charset="0"/>
              <a:buChar char="•"/>
            </a:pPr>
            <a:r>
              <a:rPr lang="en-US" dirty="0">
                <a:solidFill>
                  <a:srgbClr val="000000"/>
                </a:solidFill>
              </a:rPr>
              <a:t>Controllers</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Control Plane and Data Plane</a:t>
            </a:r>
          </a:p>
        </p:txBody>
      </p:sp>
      <p:sp>
        <p:nvSpPr>
          <p:cNvPr id="4" name="Content Placeholder 3">
            <a:extLst>
              <a:ext uri="{FF2B5EF4-FFF2-40B4-BE49-F238E27FC236}">
                <a16:creationId xmlns:a16="http://schemas.microsoft.com/office/drawing/2014/main" id="{AF7AA0B3-BF2E-0943-8BF7-26E9A4E8670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network device contains the following planes:</a:t>
            </a:r>
          </a:p>
          <a:p>
            <a:pPr marL="342900" indent="-342900" algn="l">
              <a:buFont typeface="Arial" panose="020B0604020202020204" pitchFamily="34" charset="0"/>
              <a:buChar char="•"/>
            </a:pPr>
            <a:r>
              <a:rPr lang="en-US" sz="1600" b="1" dirty="0">
                <a:solidFill>
                  <a:srgbClr val="000000"/>
                </a:solidFill>
              </a:rPr>
              <a:t>Control plane</a:t>
            </a:r>
            <a:r>
              <a:rPr lang="en-US" sz="1600" dirty="0">
                <a:solidFill>
                  <a:srgbClr val="000000"/>
                </a:solidFill>
              </a:rPr>
              <a:t> - This is typically regarded as the brains of a device. It is used to make forwarding decisions. The control plane contains Layer 2 and Layer 3 route forwarding mechanisms, such as routing protocol neighbor tables and topology tables, IPv4 and IPv6 routing tables, STP, and the ARP table. Information sent to the control plane is processed by the CPU.</a:t>
            </a:r>
          </a:p>
          <a:p>
            <a:pPr marL="342900" indent="-342900" algn="l">
              <a:buFont typeface="Arial" panose="020B0604020202020204" pitchFamily="34" charset="0"/>
              <a:buChar char="•"/>
            </a:pPr>
            <a:r>
              <a:rPr lang="en-US" sz="1600" b="1" dirty="0">
                <a:solidFill>
                  <a:srgbClr val="000000"/>
                </a:solidFill>
              </a:rPr>
              <a:t>Data plane</a:t>
            </a:r>
            <a:r>
              <a:rPr lang="en-US" sz="1600" dirty="0">
                <a:solidFill>
                  <a:srgbClr val="000000"/>
                </a:solidFill>
              </a:rPr>
              <a:t> - Also called the forwarding plane, this plane is typically the switch fabric connecting the various network ports on a device. The data plane of each device is used to forward traffic flows. Routers and switches use information from the control plane to forward incoming traffic out the appropriate egress interface. Information in the data plane is typically processed by a special data plane processor without the CPU getting involved.</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79342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Control Plane and Data Plane (Cont.)</a:t>
            </a:r>
          </a:p>
        </p:txBody>
      </p:sp>
      <p:sp>
        <p:nvSpPr>
          <p:cNvPr id="5" name="Content Placeholder 4">
            <a:extLst>
              <a:ext uri="{FF2B5EF4-FFF2-40B4-BE49-F238E27FC236}">
                <a16:creationId xmlns:a16="http://schemas.microsoft.com/office/drawing/2014/main" id="{4EFE983B-7A6A-8B49-91BE-FFDD4F5B433A}"/>
              </a:ext>
            </a:extLst>
          </p:cNvPr>
          <p:cNvSpPr>
            <a:spLocks noGrp="1"/>
          </p:cNvSpPr>
          <p:nvPr>
            <p:ph idx="1"/>
          </p:nvPr>
        </p:nvSpPr>
        <p:spPr>
          <a:xfrm>
            <a:off x="474662" y="731837"/>
            <a:ext cx="4323115" cy="3689897"/>
          </a:xfrm>
        </p:spPr>
        <p:txBody>
          <a:bodyPr/>
          <a:lstStyle/>
          <a:p>
            <a:pPr marL="342900" indent="-342900" algn="l">
              <a:buFont typeface="Arial" panose="020B0604020202020204" pitchFamily="34" charset="0"/>
              <a:buChar char="•"/>
            </a:pPr>
            <a:r>
              <a:rPr lang="en-US" sz="1600" dirty="0">
                <a:solidFill>
                  <a:srgbClr val="000000"/>
                </a:solidFill>
              </a:rPr>
              <a:t>CEF is an advanced, Layer 3 IP switching technology that enables forwarding of packets to occur at the data plane without consulting the control plane. </a:t>
            </a:r>
          </a:p>
          <a:p>
            <a:pPr marL="342900" indent="-342900" algn="l">
              <a:buFont typeface="Arial" panose="020B0604020202020204" pitchFamily="34" charset="0"/>
              <a:buChar char="•"/>
            </a:pPr>
            <a:r>
              <a:rPr lang="en-US" sz="1600" dirty="0">
                <a:solidFill>
                  <a:srgbClr val="000000"/>
                </a:solidFill>
              </a:rPr>
              <a:t>SDN is basically the separation of the control plane and data plane. The control plane function is removed from each device and is performed by a centralized controller. The centralized controller communicates control plane functions to each device. Each device can now focus on forwarding data while the centralized controller manages data flow, increases security, and provides other services.</a:t>
            </a:r>
          </a:p>
        </p:txBody>
      </p:sp>
      <p:pic>
        <p:nvPicPr>
          <p:cNvPr id="7" name="Picture 6">
            <a:extLst>
              <a:ext uri="{FF2B5EF4-FFF2-40B4-BE49-F238E27FC236}">
                <a16:creationId xmlns:a16="http://schemas.microsoft.com/office/drawing/2014/main" id="{9779A321-0EF7-0545-BFF4-A662DA4C9556}"/>
              </a:ext>
            </a:extLst>
          </p:cNvPr>
          <p:cNvPicPr>
            <a:picLocks noChangeAspect="1"/>
          </p:cNvPicPr>
          <p:nvPr/>
        </p:nvPicPr>
        <p:blipFill>
          <a:blip r:embed="rId4"/>
          <a:stretch>
            <a:fillRect/>
          </a:stretch>
        </p:blipFill>
        <p:spPr>
          <a:xfrm>
            <a:off x="4797777" y="1021645"/>
            <a:ext cx="3871560" cy="3400089"/>
          </a:xfrm>
          <a:prstGeom prst="rect">
            <a:avLst/>
          </a:prstGeom>
        </p:spPr>
      </p:pic>
    </p:spTree>
    <p:custDataLst>
      <p:tags r:id="rId1"/>
    </p:custDataLst>
    <p:extLst>
      <p:ext uri="{BB962C8B-B14F-4D97-AF65-F5344CB8AC3E}">
        <p14:creationId xmlns:p14="http://schemas.microsoft.com/office/powerpoint/2010/main" val="19342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Control Plane and Data Plane (Cont.)</a:t>
            </a:r>
          </a:p>
        </p:txBody>
      </p:sp>
      <p:sp>
        <p:nvSpPr>
          <p:cNvPr id="4" name="Content Placeholder 3">
            <a:extLst>
              <a:ext uri="{FF2B5EF4-FFF2-40B4-BE49-F238E27FC236}">
                <a16:creationId xmlns:a16="http://schemas.microsoft.com/office/drawing/2014/main" id="{5FBECDCD-67C6-EB47-891B-E542ADBF41D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management plane </a:t>
            </a:r>
            <a:r>
              <a:rPr lang="en-US" sz="1600" dirty="0">
                <a:solidFill>
                  <a:srgbClr val="000000"/>
                </a:solidFill>
              </a:rPr>
              <a:t>is responsible for managing a device through its connection to the network. </a:t>
            </a:r>
          </a:p>
          <a:p>
            <a:pPr marL="285750" indent="-285750" algn="l">
              <a:buFont typeface="Arial" panose="020B0604020202020204" pitchFamily="34" charset="0"/>
              <a:buChar char="•"/>
            </a:pPr>
            <a:r>
              <a:rPr lang="en-US" sz="1600" dirty="0">
                <a:solidFill>
                  <a:srgbClr val="000000"/>
                </a:solidFill>
              </a:rPr>
              <a:t>Network administrators use applications such as Secure Shell (SSH), Trivial File Transfer Protocol (TFTP), Secure FTP, and Secure Hypertext Transfer Protocol (HTTPS) to access the management plane and configure a device. </a:t>
            </a:r>
          </a:p>
          <a:p>
            <a:pPr marL="285750" indent="-285750" algn="l">
              <a:buFont typeface="Arial" panose="020B0604020202020204" pitchFamily="34" charset="0"/>
              <a:buChar char="•"/>
            </a:pPr>
            <a:r>
              <a:rPr lang="en-US" sz="1600" dirty="0">
                <a:solidFill>
                  <a:srgbClr val="000000"/>
                </a:solidFill>
              </a:rPr>
              <a:t>The management plane is how you have accessed and configured devices in your networking studies. In addition, protocols like Simple Network Management Protocol (SNMP), use the management plane.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4387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Network Virtualization Technologies</a:t>
            </a:r>
          </a:p>
        </p:txBody>
      </p:sp>
      <p:sp>
        <p:nvSpPr>
          <p:cNvPr id="5" name="Content Placeholder 4">
            <a:extLst>
              <a:ext uri="{FF2B5EF4-FFF2-40B4-BE49-F238E27FC236}">
                <a16:creationId xmlns:a16="http://schemas.microsoft.com/office/drawing/2014/main" id="{8D3751CD-2C7C-3F42-9743-9D1F6A9655E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major network architectures have been developed to support network virtualization:</a:t>
            </a:r>
          </a:p>
          <a:p>
            <a:pPr marL="285750" indent="-285750" algn="l">
              <a:buFont typeface="Arial" panose="020B0604020202020204" pitchFamily="34" charset="0"/>
              <a:buChar char="•"/>
            </a:pPr>
            <a:r>
              <a:rPr lang="en-US" sz="1600" b="1" dirty="0">
                <a:solidFill>
                  <a:srgbClr val="000000"/>
                </a:solidFill>
              </a:rPr>
              <a:t>Software-Defined Networking (SDN)</a:t>
            </a:r>
            <a:r>
              <a:rPr lang="en-US" sz="1600" dirty="0">
                <a:solidFill>
                  <a:srgbClr val="000000"/>
                </a:solidFill>
              </a:rPr>
              <a:t> - A network architecture that virtualizes the network, offering a new approach to network administration and management that seeks to simplify and streamline the administration process.</a:t>
            </a:r>
          </a:p>
          <a:p>
            <a:pPr marL="285750" indent="-285750" algn="l">
              <a:buFont typeface="Arial" panose="020B0604020202020204" pitchFamily="34" charset="0"/>
              <a:buChar char="•"/>
            </a:pPr>
            <a:r>
              <a:rPr lang="en-US" sz="1600" b="1" dirty="0">
                <a:solidFill>
                  <a:srgbClr val="000000"/>
                </a:solidFill>
              </a:rPr>
              <a:t>Cisco Application Centric Infrastructure (ACI)</a:t>
            </a:r>
            <a:r>
              <a:rPr lang="en-US" sz="1600" dirty="0">
                <a:solidFill>
                  <a:srgbClr val="000000"/>
                </a:solidFill>
              </a:rPr>
              <a:t> - A purpose-built hardware solution for integrating cloud computing and data center management.</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48054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Network Virtualization Technologies (Cont.)</a:t>
            </a:r>
          </a:p>
        </p:txBody>
      </p:sp>
      <p:sp>
        <p:nvSpPr>
          <p:cNvPr id="5" name="Content Placeholder 4">
            <a:extLst>
              <a:ext uri="{FF2B5EF4-FFF2-40B4-BE49-F238E27FC236}">
                <a16:creationId xmlns:a16="http://schemas.microsoft.com/office/drawing/2014/main" id="{8D3751CD-2C7C-3F42-9743-9D1F6A9655E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Components of SDN may include the following:</a:t>
            </a:r>
          </a:p>
          <a:p>
            <a:pPr marL="285750" indent="-285750" algn="l">
              <a:buFont typeface="Arial" panose="020B0604020202020204" pitchFamily="34" charset="0"/>
              <a:buChar char="•"/>
            </a:pPr>
            <a:r>
              <a:rPr lang="en-US" sz="1600" b="1" dirty="0">
                <a:solidFill>
                  <a:srgbClr val="000000"/>
                </a:solidFill>
              </a:rPr>
              <a:t>OpenFlow</a:t>
            </a:r>
            <a:r>
              <a:rPr lang="en-US" sz="1600" dirty="0">
                <a:solidFill>
                  <a:srgbClr val="000000"/>
                </a:solidFill>
              </a:rPr>
              <a:t> - This approach was developed at Stanford University to manage traffic between routers, switches, wireless access points, and a controller. The OpenFlow protocol is a basic element in building SDN solutions. </a:t>
            </a:r>
          </a:p>
          <a:p>
            <a:pPr marL="285750" indent="-285750" algn="l">
              <a:buFont typeface="Arial" panose="020B0604020202020204" pitchFamily="34" charset="0"/>
              <a:buChar char="•"/>
            </a:pPr>
            <a:r>
              <a:rPr lang="en-US" sz="1600" b="1" dirty="0">
                <a:solidFill>
                  <a:srgbClr val="000000"/>
                </a:solidFill>
              </a:rPr>
              <a:t>OpenStack</a:t>
            </a:r>
            <a:r>
              <a:rPr lang="en-US" sz="1600" dirty="0">
                <a:solidFill>
                  <a:srgbClr val="000000"/>
                </a:solidFill>
              </a:rPr>
              <a:t> - This approach is a virtualization and orchestration platform designed to build scalable cloud environments and provide an IaaS solution. OpenStack is often used with Cisco ACI. Orchestration in networking is the process of automating the provisioning of network components such as servers, storage, switches, routers, and applications. </a:t>
            </a:r>
          </a:p>
          <a:p>
            <a:pPr marL="285750" indent="-285750" algn="l">
              <a:buFont typeface="Arial" panose="020B0604020202020204" pitchFamily="34" charset="0"/>
              <a:buChar char="•"/>
            </a:pPr>
            <a:r>
              <a:rPr lang="en-US" sz="1600" b="1" dirty="0">
                <a:solidFill>
                  <a:srgbClr val="000000"/>
                </a:solidFill>
              </a:rPr>
              <a:t>Other components</a:t>
            </a:r>
            <a:r>
              <a:rPr lang="en-US" sz="1600" dirty="0">
                <a:solidFill>
                  <a:srgbClr val="000000"/>
                </a:solidFill>
              </a:rPr>
              <a:t> - Other components include Interface to the Routing System (I2RS), Transparent Interconnection of Lots of Links (TRILL), Cisco </a:t>
            </a:r>
            <a:r>
              <a:rPr lang="en-US" sz="1600" dirty="0" err="1">
                <a:solidFill>
                  <a:srgbClr val="000000"/>
                </a:solidFill>
              </a:rPr>
              <a:t>FabricPath</a:t>
            </a:r>
            <a:r>
              <a:rPr lang="en-US" sz="1600" dirty="0">
                <a:solidFill>
                  <a:srgbClr val="000000"/>
                </a:solidFill>
              </a:rPr>
              <a:t> (FP), and IEEE 802.1aq Shortest Path Bridging (SPB).</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58699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Traditional and SDN Architectures</a:t>
            </a:r>
          </a:p>
        </p:txBody>
      </p:sp>
      <p:sp>
        <p:nvSpPr>
          <p:cNvPr id="4" name="Content Placeholder 3">
            <a:extLst>
              <a:ext uri="{FF2B5EF4-FFF2-40B4-BE49-F238E27FC236}">
                <a16:creationId xmlns:a16="http://schemas.microsoft.com/office/drawing/2014/main" id="{0C1F2BBA-BB71-1F47-8CEE-B1210C9643A7}"/>
              </a:ext>
            </a:extLst>
          </p:cNvPr>
          <p:cNvSpPr>
            <a:spLocks noGrp="1"/>
          </p:cNvSpPr>
          <p:nvPr>
            <p:ph idx="1"/>
          </p:nvPr>
        </p:nvSpPr>
        <p:spPr>
          <a:xfrm>
            <a:off x="474662" y="731838"/>
            <a:ext cx="8280057" cy="1050664"/>
          </a:xfrm>
        </p:spPr>
        <p:txBody>
          <a:bodyPr/>
          <a:lstStyle/>
          <a:p>
            <a:pPr marL="0" indent="0" algn="l"/>
            <a:r>
              <a:rPr lang="en-US" sz="1600" dirty="0">
                <a:solidFill>
                  <a:srgbClr val="000000"/>
                </a:solidFill>
              </a:rPr>
              <a:t>In a traditional router or switch architecture, the control plane and data plane functions occur in the same device. Routing decisions and packet forwarding are the responsibility of the device operating system. In SDN, management of the control plane is moved to a centralized SDN controller. The figure compares traditional and SDN architectures.</a:t>
            </a:r>
          </a:p>
        </p:txBody>
      </p:sp>
      <p:pic>
        <p:nvPicPr>
          <p:cNvPr id="7" name="Picture 6">
            <a:extLst>
              <a:ext uri="{FF2B5EF4-FFF2-40B4-BE49-F238E27FC236}">
                <a16:creationId xmlns:a16="http://schemas.microsoft.com/office/drawing/2014/main" id="{33C6814C-9D24-4C45-B00F-5EEBE60455BE}"/>
              </a:ext>
            </a:extLst>
          </p:cNvPr>
          <p:cNvPicPr>
            <a:picLocks noChangeAspect="1"/>
          </p:cNvPicPr>
          <p:nvPr/>
        </p:nvPicPr>
        <p:blipFill>
          <a:blip r:embed="rId4"/>
          <a:stretch>
            <a:fillRect/>
          </a:stretch>
        </p:blipFill>
        <p:spPr>
          <a:xfrm>
            <a:off x="1665815" y="1925460"/>
            <a:ext cx="5235675" cy="2691695"/>
          </a:xfrm>
          <a:prstGeom prst="rect">
            <a:avLst/>
          </a:prstGeom>
        </p:spPr>
      </p:pic>
    </p:spTree>
    <p:custDataLst>
      <p:tags r:id="rId1"/>
    </p:custDataLst>
    <p:extLst>
      <p:ext uri="{BB962C8B-B14F-4D97-AF65-F5344CB8AC3E}">
        <p14:creationId xmlns:p14="http://schemas.microsoft.com/office/powerpoint/2010/main" val="334802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Traditional and SDN Architectures (Cont.)</a:t>
            </a:r>
          </a:p>
        </p:txBody>
      </p:sp>
      <p:sp>
        <p:nvSpPr>
          <p:cNvPr id="5" name="Content Placeholder 4">
            <a:extLst>
              <a:ext uri="{FF2B5EF4-FFF2-40B4-BE49-F238E27FC236}">
                <a16:creationId xmlns:a16="http://schemas.microsoft.com/office/drawing/2014/main" id="{20A181C7-FABF-AA4B-89EA-764CD4024A7E}"/>
              </a:ext>
            </a:extLst>
          </p:cNvPr>
          <p:cNvSpPr>
            <a:spLocks noGrp="1"/>
          </p:cNvSpPr>
          <p:nvPr>
            <p:ph idx="1"/>
          </p:nvPr>
        </p:nvSpPr>
        <p:spPr>
          <a:xfrm>
            <a:off x="191205" y="731837"/>
            <a:ext cx="4989689" cy="3689897"/>
          </a:xfrm>
        </p:spPr>
        <p:txBody>
          <a:bodyPr/>
          <a:lstStyle/>
          <a:p>
            <a:pPr marL="342900" indent="-342900" algn="l">
              <a:buFont typeface="Arial" panose="020B0604020202020204" pitchFamily="34" charset="0"/>
              <a:buChar char="•"/>
            </a:pPr>
            <a:r>
              <a:rPr lang="en-US" sz="1400" dirty="0">
                <a:solidFill>
                  <a:srgbClr val="000000"/>
                </a:solidFill>
              </a:rPr>
              <a:t>The SDN controller is a logical entity that enables network administrators to manage and dictate how the data plane of switches and routers should handle network traffic. It orchestrates, mediates, and facilitates communication between applications and network elements.</a:t>
            </a:r>
          </a:p>
          <a:p>
            <a:pPr marL="342900" indent="-342900" algn="l">
              <a:buFont typeface="Arial" panose="020B0604020202020204" pitchFamily="34" charset="0"/>
              <a:buChar char="•"/>
            </a:pPr>
            <a:r>
              <a:rPr lang="en-US" sz="1400" dirty="0">
                <a:solidFill>
                  <a:srgbClr val="000000"/>
                </a:solidFill>
              </a:rPr>
              <a:t>The complete SDN framework is shown in the figure. Note the use of Application Programming Interfaces (APIs). An API is a standardized definition of the proper way for an application to request services from another application. </a:t>
            </a:r>
          </a:p>
          <a:p>
            <a:pPr marL="342900" indent="-342900" algn="l">
              <a:buFont typeface="Arial" panose="020B0604020202020204" pitchFamily="34" charset="0"/>
              <a:buChar char="•"/>
            </a:pPr>
            <a:r>
              <a:rPr lang="en-US" sz="1400" dirty="0">
                <a:solidFill>
                  <a:srgbClr val="000000"/>
                </a:solidFill>
              </a:rPr>
              <a:t>The SDN controller uses northbound APIs to communicate with the upstream applications, helping network administrators shape traffic and deploy services. The SDN controller uses southbound APIs to define the behavior of the data planes on downstream switches and routers. OpenFlow is a widely implemented southbound API.</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F82A6ED9-FF03-3645-ACC2-8042B150610D}"/>
              </a:ext>
            </a:extLst>
          </p:cNvPr>
          <p:cNvPicPr>
            <a:picLocks noChangeAspect="1"/>
          </p:cNvPicPr>
          <p:nvPr/>
        </p:nvPicPr>
        <p:blipFill>
          <a:blip r:embed="rId4"/>
          <a:stretch>
            <a:fillRect/>
          </a:stretch>
        </p:blipFill>
        <p:spPr>
          <a:xfrm>
            <a:off x="5180895" y="1281385"/>
            <a:ext cx="3771900" cy="2654300"/>
          </a:xfrm>
          <a:prstGeom prst="rect">
            <a:avLst/>
          </a:prstGeom>
        </p:spPr>
      </p:pic>
    </p:spTree>
    <p:custDataLst>
      <p:tags r:id="rId1"/>
    </p:custDataLst>
    <p:extLst>
      <p:ext uri="{BB962C8B-B14F-4D97-AF65-F5344CB8AC3E}">
        <p14:creationId xmlns:p14="http://schemas.microsoft.com/office/powerpoint/2010/main" val="412821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13.5 Controllers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Controller and Operations</a:t>
            </a:r>
          </a:p>
        </p:txBody>
      </p:sp>
      <p:sp>
        <p:nvSpPr>
          <p:cNvPr id="4" name="Content Placeholder 3">
            <a:extLst>
              <a:ext uri="{FF2B5EF4-FFF2-40B4-BE49-F238E27FC236}">
                <a16:creationId xmlns:a16="http://schemas.microsoft.com/office/drawing/2014/main" id="{20D7018A-AD22-7842-B0F3-35138B0F4124}"/>
              </a:ext>
            </a:extLst>
          </p:cNvPr>
          <p:cNvSpPr>
            <a:spLocks noGrp="1"/>
          </p:cNvSpPr>
          <p:nvPr>
            <p:ph idx="1"/>
          </p:nvPr>
        </p:nvSpPr>
        <p:spPr>
          <a:xfrm>
            <a:off x="474662" y="731837"/>
            <a:ext cx="3623205" cy="3689897"/>
          </a:xfrm>
        </p:spPr>
        <p:txBody>
          <a:bodyPr/>
          <a:lstStyle/>
          <a:p>
            <a:pPr marL="342900" indent="-342900" algn="l">
              <a:buFont typeface="Arial" panose="020B0604020202020204" pitchFamily="34" charset="0"/>
              <a:buChar char="•"/>
            </a:pPr>
            <a:r>
              <a:rPr lang="en-US" sz="1600" dirty="0">
                <a:solidFill>
                  <a:srgbClr val="000000"/>
                </a:solidFill>
              </a:rPr>
              <a:t>The SDN controller defines the data flows between the centralized control plane and the data planes on individual routers and switches.</a:t>
            </a:r>
          </a:p>
          <a:p>
            <a:pPr marL="342900" indent="-342900" algn="l">
              <a:buFont typeface="Arial" panose="020B0604020202020204" pitchFamily="34" charset="0"/>
              <a:buChar char="•"/>
            </a:pPr>
            <a:r>
              <a:rPr lang="en-US" sz="1600" dirty="0">
                <a:solidFill>
                  <a:srgbClr val="000000"/>
                </a:solidFill>
              </a:rPr>
              <a:t>Each flow traveling through the network must first get permission from the SDN controller, which verifies that the communication is permissible according to the network policy.</a:t>
            </a:r>
          </a:p>
          <a:p>
            <a:pPr marL="342900" indent="-342900" algn="l">
              <a:buFont typeface="Arial" panose="020B0604020202020204" pitchFamily="34" charset="0"/>
              <a:buChar char="•"/>
            </a:pPr>
            <a:r>
              <a:rPr lang="en-US" sz="1600" dirty="0">
                <a:solidFill>
                  <a:srgbClr val="000000"/>
                </a:solidFill>
              </a:rPr>
              <a:t>All complex functions are performed by the controller. The controller populates flow tables. Switches manage the flow tables. </a:t>
            </a: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B11393E-C498-3B43-B7D7-43AC7140E1E8}"/>
              </a:ext>
            </a:extLst>
          </p:cNvPr>
          <p:cNvPicPr>
            <a:picLocks noChangeAspect="1"/>
          </p:cNvPicPr>
          <p:nvPr/>
        </p:nvPicPr>
        <p:blipFill>
          <a:blip r:embed="rId4"/>
          <a:stretch>
            <a:fillRect/>
          </a:stretch>
        </p:blipFill>
        <p:spPr>
          <a:xfrm>
            <a:off x="4172744" y="931122"/>
            <a:ext cx="4668661" cy="3634527"/>
          </a:xfrm>
          <a:prstGeom prst="rect">
            <a:avLst/>
          </a:prstGeom>
        </p:spPr>
      </p:pic>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2182687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Controller and Operations (Cont.)</a:t>
            </a:r>
          </a:p>
        </p:txBody>
      </p:sp>
      <p:sp>
        <p:nvSpPr>
          <p:cNvPr id="6" name="Content Placeholder 5">
            <a:extLst>
              <a:ext uri="{FF2B5EF4-FFF2-40B4-BE49-F238E27FC236}">
                <a16:creationId xmlns:a16="http://schemas.microsoft.com/office/drawing/2014/main" id="{75AC3F3B-D70A-C54D-A460-F29B00EC06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Within each switch, a series of tables implemented in hardware or firmware are used to manage the flows of packets through the switch. To the switch, a flow is a sequence of packets that matches a specific entry in a flow table.</a:t>
            </a:r>
          </a:p>
          <a:p>
            <a:pPr marL="0" indent="0" algn="l"/>
            <a:r>
              <a:rPr lang="en-US" sz="1600" dirty="0">
                <a:solidFill>
                  <a:srgbClr val="000000"/>
                </a:solidFill>
              </a:rPr>
              <a:t>The three table types shown in the previous figure are as follows:</a:t>
            </a:r>
          </a:p>
          <a:p>
            <a:pPr marL="358835" lvl="1" indent="-285750"/>
            <a:r>
              <a:rPr lang="en-US" b="1" dirty="0">
                <a:solidFill>
                  <a:srgbClr val="000000"/>
                </a:solidFill>
              </a:rPr>
              <a:t>Flow Table</a:t>
            </a:r>
            <a:r>
              <a:rPr lang="en-US" dirty="0">
                <a:solidFill>
                  <a:srgbClr val="000000"/>
                </a:solidFill>
              </a:rPr>
              <a:t> - This table matches incoming packets to a particular flow and specifies the functions that are to be performed on the packets. There may be multiple flow tables that operate in a pipeline fashion.</a:t>
            </a:r>
          </a:p>
          <a:p>
            <a:pPr marL="358835" lvl="1" indent="-285750"/>
            <a:r>
              <a:rPr lang="en-US" b="1" dirty="0">
                <a:solidFill>
                  <a:srgbClr val="000000"/>
                </a:solidFill>
              </a:rPr>
              <a:t>Group Table</a:t>
            </a:r>
            <a:r>
              <a:rPr lang="en-US" dirty="0">
                <a:solidFill>
                  <a:srgbClr val="000000"/>
                </a:solidFill>
              </a:rPr>
              <a:t> - A flow table may direct a flow to a Group Table, which may trigger a variety of actions that affect one or more flows.</a:t>
            </a:r>
          </a:p>
          <a:p>
            <a:pPr marL="358835" lvl="1" indent="-285750"/>
            <a:r>
              <a:rPr lang="en-US" b="1" dirty="0">
                <a:solidFill>
                  <a:srgbClr val="000000"/>
                </a:solidFill>
              </a:rPr>
              <a:t>Meter Table</a:t>
            </a:r>
            <a:r>
              <a:rPr lang="en-US" dirty="0">
                <a:solidFill>
                  <a:srgbClr val="000000"/>
                </a:solidFill>
              </a:rPr>
              <a:t> - This table triggers a variety of performance-related actions on a flow including the ability to rate-limit the traffic.</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26700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Video - Cisco ACI</a:t>
            </a:r>
          </a:p>
        </p:txBody>
      </p:sp>
      <p:sp>
        <p:nvSpPr>
          <p:cNvPr id="4" name="Content Placeholder 3">
            <a:extLst>
              <a:ext uri="{FF2B5EF4-FFF2-40B4-BE49-F238E27FC236}">
                <a16:creationId xmlns:a16="http://schemas.microsoft.com/office/drawing/2014/main" id="{BDE40D4A-8300-7340-AC1E-BA14E669AEA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Very few organizations actually have the desire or skill to program the network using SDN tools. However, the majority of organizations want to automate the network, accelerate application deployments, and align their IT infrastructures to better meet business requirements. Cisco developed the Application Centric Infrastructure (ACI) to meet these objectives in more advanced and innovative ways than earlier SDN approaches.</a:t>
            </a:r>
          </a:p>
          <a:p>
            <a:pPr marL="342900" indent="-342900" algn="l">
              <a:buFont typeface="Arial" panose="020B0604020202020204" pitchFamily="34" charset="0"/>
              <a:buChar char="•"/>
            </a:pPr>
            <a:r>
              <a:rPr lang="en-US" sz="1600" dirty="0">
                <a:solidFill>
                  <a:srgbClr val="000000"/>
                </a:solidFill>
              </a:rPr>
              <a:t>Cisco ACI is a hardware solution for integrating cloud computing and data center management. At a high level, the policy element of the network is removed from the data plane. This simplifies the way data center networks are created.</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2894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Core Components of ACI</a:t>
            </a:r>
          </a:p>
        </p:txBody>
      </p:sp>
      <p:sp>
        <p:nvSpPr>
          <p:cNvPr id="5" name="Content Placeholder 4">
            <a:extLst>
              <a:ext uri="{FF2B5EF4-FFF2-40B4-BE49-F238E27FC236}">
                <a16:creationId xmlns:a16="http://schemas.microsoft.com/office/drawing/2014/main" id="{05739350-0880-4944-B1D3-B2AC88A2C86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three core components of the ACI architecture:</a:t>
            </a:r>
          </a:p>
          <a:p>
            <a:pPr marL="415985" lvl="1" indent="-342900">
              <a:buFont typeface="Arial" panose="020B0604020202020204" pitchFamily="34" charset="0"/>
              <a:buChar char="•"/>
            </a:pPr>
            <a:r>
              <a:rPr lang="en-US" b="1" dirty="0">
                <a:solidFill>
                  <a:srgbClr val="000000"/>
                </a:solidFill>
              </a:rPr>
              <a:t>Application Network Profile (ANP)</a:t>
            </a:r>
            <a:r>
              <a:rPr lang="en-US" dirty="0">
                <a:solidFill>
                  <a:srgbClr val="000000"/>
                </a:solidFill>
              </a:rPr>
              <a:t> - An ANP is a collection of end-point groups (EPG), their connections, and the policies that define those connections. </a:t>
            </a:r>
          </a:p>
          <a:p>
            <a:pPr marL="415985" lvl="1" indent="-342900">
              <a:buFont typeface="Arial" panose="020B0604020202020204" pitchFamily="34" charset="0"/>
              <a:buChar char="•"/>
            </a:pPr>
            <a:r>
              <a:rPr lang="en-US" b="1" dirty="0">
                <a:solidFill>
                  <a:srgbClr val="000000"/>
                </a:solidFill>
              </a:rPr>
              <a:t>Application Policy Infrastructure Controller (APIC)</a:t>
            </a:r>
            <a:r>
              <a:rPr lang="en-US" dirty="0">
                <a:solidFill>
                  <a:srgbClr val="000000"/>
                </a:solidFill>
              </a:rPr>
              <a:t> - APIC is a centralized software controller that manages and operates a scalable ACI clustered fabric. It is designed for programmability and centralized management. It translates application policies into network programming.</a:t>
            </a:r>
          </a:p>
          <a:p>
            <a:pPr marL="415985" lvl="1" indent="-342900">
              <a:buFont typeface="Arial" panose="020B0604020202020204" pitchFamily="34" charset="0"/>
              <a:buChar char="•"/>
            </a:pPr>
            <a:r>
              <a:rPr lang="en-US" b="1" dirty="0">
                <a:solidFill>
                  <a:srgbClr val="000000"/>
                </a:solidFill>
              </a:rPr>
              <a:t>Cisco Nexus 9000 Series switches</a:t>
            </a:r>
            <a:r>
              <a:rPr lang="en-US" dirty="0">
                <a:solidFill>
                  <a:srgbClr val="000000"/>
                </a:solidFill>
              </a:rPr>
              <a:t> - These switches provide an application-aware switching fabric and work with an APIC to manage the virtual and physical network infrastructure.</a:t>
            </a:r>
          </a:p>
          <a:p>
            <a:pPr marL="0" indent="0" algn="l"/>
            <a:r>
              <a:rPr lang="en-US" sz="1600" dirty="0">
                <a:solidFill>
                  <a:srgbClr val="000000"/>
                </a:solidFill>
              </a:rPr>
              <a:t>The APIC is positioned between the APN and the ACI-enabled network infrastructure. The APIC translates the application requirements into a network configuration to meet those needs.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7341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Core Components of ACI (Cont.)</a:t>
            </a:r>
          </a:p>
        </p:txBody>
      </p:sp>
      <p:pic>
        <p:nvPicPr>
          <p:cNvPr id="7" name="Content Placeholder 6">
            <a:extLst>
              <a:ext uri="{FF2B5EF4-FFF2-40B4-BE49-F238E27FC236}">
                <a16:creationId xmlns:a16="http://schemas.microsoft.com/office/drawing/2014/main" id="{0C2641D2-F026-B047-B703-36EDF3EEFB64}"/>
              </a:ext>
            </a:extLst>
          </p:cNvPr>
          <p:cNvPicPr>
            <a:picLocks noGrp="1" noChangeAspect="1"/>
          </p:cNvPicPr>
          <p:nvPr>
            <p:ph idx="1"/>
          </p:nvPr>
        </p:nvPicPr>
        <p:blipFill>
          <a:blip r:embed="rId4"/>
          <a:stretch>
            <a:fillRect/>
          </a:stretch>
        </p:blipFill>
        <p:spPr>
          <a:xfrm>
            <a:off x="1764699" y="731837"/>
            <a:ext cx="5614602" cy="3896378"/>
          </a:xfrm>
        </p:spPr>
      </p:pic>
    </p:spTree>
    <p:custDataLst>
      <p:tags r:id="rId1"/>
    </p:custDataLst>
    <p:extLst>
      <p:ext uri="{BB962C8B-B14F-4D97-AF65-F5344CB8AC3E}">
        <p14:creationId xmlns:p14="http://schemas.microsoft.com/office/powerpoint/2010/main" val="105032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Spine-Leaf Topology</a:t>
            </a:r>
          </a:p>
        </p:txBody>
      </p:sp>
      <p:sp>
        <p:nvSpPr>
          <p:cNvPr id="4" name="Content Placeholder 3">
            <a:extLst>
              <a:ext uri="{FF2B5EF4-FFF2-40B4-BE49-F238E27FC236}">
                <a16:creationId xmlns:a16="http://schemas.microsoft.com/office/drawing/2014/main" id="{DC1291EC-E56A-0E4B-BB0E-808FBBE00672}"/>
              </a:ext>
            </a:extLst>
          </p:cNvPr>
          <p:cNvSpPr>
            <a:spLocks noGrp="1"/>
          </p:cNvSpPr>
          <p:nvPr>
            <p:ph idx="1"/>
          </p:nvPr>
        </p:nvSpPr>
        <p:spPr>
          <a:xfrm>
            <a:off x="474663" y="731837"/>
            <a:ext cx="4255382" cy="3689897"/>
          </a:xfrm>
        </p:spPr>
        <p:txBody>
          <a:bodyPr/>
          <a:lstStyle/>
          <a:p>
            <a:pPr marL="342900" indent="-342900" algn="l">
              <a:buFont typeface="Arial" panose="020B0604020202020204" pitchFamily="34" charset="0"/>
              <a:buChar char="•"/>
            </a:pPr>
            <a:r>
              <a:rPr lang="en-US" sz="1600" dirty="0">
                <a:solidFill>
                  <a:srgbClr val="000000"/>
                </a:solidFill>
              </a:rPr>
              <a:t>The Cisco ACI fabric is composed of the APIC and the Cisco Nexus 9000 series switches using two-tier spine-leaf topology, as shown in the figure. The leaf switches attach to the spines, but they never attach to each other. Similarly, the spine switches only attach to the leaf and core switches (not shown). In this two-tier topology, everything is one hop from everything else.</a:t>
            </a:r>
          </a:p>
          <a:p>
            <a:pPr marL="342900" indent="-342900" algn="l">
              <a:buFont typeface="Arial" panose="020B0604020202020204" pitchFamily="34" charset="0"/>
              <a:buChar char="•"/>
            </a:pPr>
            <a:r>
              <a:rPr lang="en-US" sz="1600" dirty="0">
                <a:solidFill>
                  <a:srgbClr val="000000"/>
                </a:solidFill>
              </a:rPr>
              <a:t>When compared to SDN, the APIC controller does not manipulate the data path directly. Instead, the APIC centralizes the policy definition and programs the leaf switches to forward traffic based on the defined policies.</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447B1F-EE36-E14C-8E0B-63305268C443}"/>
              </a:ext>
            </a:extLst>
          </p:cNvPr>
          <p:cNvPicPr>
            <a:picLocks noChangeAspect="1"/>
          </p:cNvPicPr>
          <p:nvPr/>
        </p:nvPicPr>
        <p:blipFill>
          <a:blip r:embed="rId4"/>
          <a:stretch>
            <a:fillRect/>
          </a:stretch>
        </p:blipFill>
        <p:spPr>
          <a:xfrm>
            <a:off x="4730045" y="1438980"/>
            <a:ext cx="4175899" cy="2753766"/>
          </a:xfrm>
          <a:prstGeom prst="rect">
            <a:avLst/>
          </a:prstGeom>
        </p:spPr>
      </p:pic>
    </p:spTree>
    <p:custDataLst>
      <p:tags r:id="rId1"/>
    </p:custDataLst>
    <p:extLst>
      <p:ext uri="{BB962C8B-B14F-4D97-AF65-F5344CB8AC3E}">
        <p14:creationId xmlns:p14="http://schemas.microsoft.com/office/powerpoint/2010/main" val="420738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Types</a:t>
            </a:r>
          </a:p>
        </p:txBody>
      </p:sp>
      <p:sp>
        <p:nvSpPr>
          <p:cNvPr id="5" name="Content Placeholder 4">
            <a:extLst>
              <a:ext uri="{FF2B5EF4-FFF2-40B4-BE49-F238E27FC236}">
                <a16:creationId xmlns:a16="http://schemas.microsoft.com/office/drawing/2014/main" id="{0CAB5196-2FBB-0E49-93B8-E19637C84583}"/>
              </a:ext>
            </a:extLst>
          </p:cNvPr>
          <p:cNvSpPr>
            <a:spLocks noGrp="1"/>
          </p:cNvSpPr>
          <p:nvPr>
            <p:ph idx="1"/>
          </p:nvPr>
        </p:nvSpPr>
        <p:spPr>
          <a:xfrm>
            <a:off x="474662" y="731838"/>
            <a:ext cx="8280057" cy="1282158"/>
          </a:xfrm>
        </p:spPr>
        <p:txBody>
          <a:bodyPr/>
          <a:lstStyle/>
          <a:p>
            <a:pPr marL="0" indent="0" algn="l"/>
            <a:r>
              <a:rPr lang="en-US" sz="1600" dirty="0">
                <a:solidFill>
                  <a:srgbClr val="000000"/>
                </a:solidFill>
              </a:rPr>
              <a:t>The Cisco Application Policy Infrastructure Controller - Enterprise Module (APIC-EM) extends ACI aimed at enterprise and campus deployments. To better understand APIC-EM, it is helpful to take a broader look at the three types of SDN:</a:t>
            </a:r>
          </a:p>
          <a:p>
            <a:pPr marL="342900" indent="-342900" algn="l">
              <a:buFont typeface="Arial" panose="020B0604020202020204" pitchFamily="34" charset="0"/>
              <a:buChar char="•"/>
            </a:pPr>
            <a:r>
              <a:rPr lang="en-US" sz="1600" b="1" dirty="0">
                <a:solidFill>
                  <a:srgbClr val="000000"/>
                </a:solidFill>
              </a:rPr>
              <a:t>Device-based SDN: </a:t>
            </a:r>
            <a:r>
              <a:rPr lang="en-US" sz="1600" dirty="0">
                <a:solidFill>
                  <a:srgbClr val="000000"/>
                </a:solidFill>
              </a:rPr>
              <a:t>Devices are programmable by applications running on the device itself or on a server in the network, as shown in the figure.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7C6BC8BC-F35F-6E40-B981-C5E8E05AC342}"/>
              </a:ext>
            </a:extLst>
          </p:cNvPr>
          <p:cNvPicPr>
            <a:picLocks noChangeAspect="1"/>
          </p:cNvPicPr>
          <p:nvPr/>
        </p:nvPicPr>
        <p:blipFill>
          <a:blip r:embed="rId4"/>
          <a:stretch>
            <a:fillRect/>
          </a:stretch>
        </p:blipFill>
        <p:spPr>
          <a:xfrm>
            <a:off x="2648659" y="2140253"/>
            <a:ext cx="3932061" cy="2559452"/>
          </a:xfrm>
          <a:prstGeom prst="rect">
            <a:avLst/>
          </a:prstGeom>
        </p:spPr>
      </p:pic>
    </p:spTree>
    <p:custDataLst>
      <p:tags r:id="rId1"/>
    </p:custDataLst>
    <p:extLst>
      <p:ext uri="{BB962C8B-B14F-4D97-AF65-F5344CB8AC3E}">
        <p14:creationId xmlns:p14="http://schemas.microsoft.com/office/powerpoint/2010/main" val="357987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Types (Cont.)</a:t>
            </a:r>
          </a:p>
        </p:txBody>
      </p:sp>
      <p:sp>
        <p:nvSpPr>
          <p:cNvPr id="4" name="Content Placeholder 3">
            <a:extLst>
              <a:ext uri="{FF2B5EF4-FFF2-40B4-BE49-F238E27FC236}">
                <a16:creationId xmlns:a16="http://schemas.microsoft.com/office/drawing/2014/main" id="{7D8CC8F6-3AEF-C046-BD84-3C4ED8E84210}"/>
              </a:ext>
            </a:extLst>
          </p:cNvPr>
          <p:cNvSpPr>
            <a:spLocks noGrp="1"/>
          </p:cNvSpPr>
          <p:nvPr>
            <p:ph idx="1"/>
          </p:nvPr>
        </p:nvSpPr>
        <p:spPr>
          <a:xfrm>
            <a:off x="474662" y="731837"/>
            <a:ext cx="8280057" cy="1096963"/>
          </a:xfrm>
        </p:spPr>
        <p:txBody>
          <a:bodyPr/>
          <a:lstStyle/>
          <a:p>
            <a:pPr marL="0" indent="0" algn="l"/>
            <a:r>
              <a:rPr lang="en-US" sz="1600" b="1" dirty="0">
                <a:solidFill>
                  <a:srgbClr val="000000"/>
                </a:solidFill>
              </a:rPr>
              <a:t>Controller-based SDN: </a:t>
            </a:r>
            <a:r>
              <a:rPr lang="en-US" sz="1600" dirty="0">
                <a:solidFill>
                  <a:srgbClr val="000000"/>
                </a:solidFill>
              </a:rPr>
              <a:t>Uses a centralized controller that has knowledge of all devices in the network, as shown in the figure. The applications can interface with the controller responsible for managing devices and manipulating traffic flows throughout the network. The Cisco Open SDN Controller is a commercial distribution of </a:t>
            </a:r>
            <a:r>
              <a:rPr lang="en-US" sz="1600" dirty="0" err="1">
                <a:solidFill>
                  <a:srgbClr val="000000"/>
                </a:solidFill>
              </a:rPr>
              <a:t>OpenDaylight</a:t>
            </a:r>
            <a:r>
              <a:rPr lang="en-US" sz="1600" dirty="0">
                <a:solidFill>
                  <a:srgbClr val="000000"/>
                </a:solidFill>
              </a:rPr>
              <a:t>.</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3522ED5B-E959-B644-B3A3-A06AC1023DFD}"/>
              </a:ext>
            </a:extLst>
          </p:cNvPr>
          <p:cNvPicPr>
            <a:picLocks noChangeAspect="1"/>
          </p:cNvPicPr>
          <p:nvPr/>
        </p:nvPicPr>
        <p:blipFill>
          <a:blip r:embed="rId4"/>
          <a:stretch>
            <a:fillRect/>
          </a:stretch>
        </p:blipFill>
        <p:spPr>
          <a:xfrm>
            <a:off x="2866672" y="2015969"/>
            <a:ext cx="3410656" cy="2802269"/>
          </a:xfrm>
          <a:prstGeom prst="rect">
            <a:avLst/>
          </a:prstGeom>
        </p:spPr>
      </p:pic>
    </p:spTree>
    <p:custDataLst>
      <p:tags r:id="rId1"/>
    </p:custDataLst>
    <p:extLst>
      <p:ext uri="{BB962C8B-B14F-4D97-AF65-F5344CB8AC3E}">
        <p14:creationId xmlns:p14="http://schemas.microsoft.com/office/powerpoint/2010/main" val="7632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Types (Cont.)</a:t>
            </a:r>
          </a:p>
        </p:txBody>
      </p:sp>
      <p:sp>
        <p:nvSpPr>
          <p:cNvPr id="5" name="Content Placeholder 4">
            <a:extLst>
              <a:ext uri="{FF2B5EF4-FFF2-40B4-BE49-F238E27FC236}">
                <a16:creationId xmlns:a16="http://schemas.microsoft.com/office/drawing/2014/main" id="{70EF733A-51C9-4841-81B5-FF55AEB4CF5A}"/>
              </a:ext>
            </a:extLst>
          </p:cNvPr>
          <p:cNvSpPr>
            <a:spLocks noGrp="1"/>
          </p:cNvSpPr>
          <p:nvPr>
            <p:ph idx="1"/>
          </p:nvPr>
        </p:nvSpPr>
        <p:spPr>
          <a:xfrm>
            <a:off x="474663" y="731837"/>
            <a:ext cx="3939294" cy="3689897"/>
          </a:xfrm>
        </p:spPr>
        <p:txBody>
          <a:bodyPr/>
          <a:lstStyle/>
          <a:p>
            <a:pPr marL="0" indent="0" algn="l"/>
            <a:r>
              <a:rPr lang="en-US" sz="1600" b="1" dirty="0">
                <a:solidFill>
                  <a:srgbClr val="000000"/>
                </a:solidFill>
              </a:rPr>
              <a:t>Policy-based SDN: </a:t>
            </a:r>
            <a:r>
              <a:rPr lang="en-US" sz="1600" dirty="0">
                <a:solidFill>
                  <a:srgbClr val="000000"/>
                </a:solidFill>
              </a:rPr>
              <a:t>Similar to controller-based SDN where a centralized controller has a view of all devices in the network, as shown in the figure. Policy-based SDN includes an additional Policy layer that operates at a higher level of abstraction. It uses built-in applications that automate advanced configuration tasks via a guided workflow and user-friendly GUI. No programming skills are required. Cisco APIC-EM is an example of this type of SDN.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3C673F54-7669-6A48-8C9B-49DB1C46A6DE}"/>
              </a:ext>
            </a:extLst>
          </p:cNvPr>
          <p:cNvPicPr>
            <a:picLocks noChangeAspect="1"/>
          </p:cNvPicPr>
          <p:nvPr/>
        </p:nvPicPr>
        <p:blipFill>
          <a:blip r:embed="rId4"/>
          <a:stretch>
            <a:fillRect/>
          </a:stretch>
        </p:blipFill>
        <p:spPr>
          <a:xfrm>
            <a:off x="4888620" y="886502"/>
            <a:ext cx="3615443" cy="3370495"/>
          </a:xfrm>
          <a:prstGeom prst="rect">
            <a:avLst/>
          </a:prstGeom>
        </p:spPr>
      </p:pic>
    </p:spTree>
    <p:custDataLst>
      <p:tags r:id="rId1"/>
    </p:custDataLst>
    <p:extLst>
      <p:ext uri="{BB962C8B-B14F-4D97-AF65-F5344CB8AC3E}">
        <p14:creationId xmlns:p14="http://schemas.microsoft.com/office/powerpoint/2010/main" val="34419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APIC-EM Features</a:t>
            </a:r>
          </a:p>
        </p:txBody>
      </p:sp>
      <p:sp>
        <p:nvSpPr>
          <p:cNvPr id="4" name="Content Placeholder 3">
            <a:extLst>
              <a:ext uri="{FF2B5EF4-FFF2-40B4-BE49-F238E27FC236}">
                <a16:creationId xmlns:a16="http://schemas.microsoft.com/office/drawing/2014/main" id="{023FB4A2-4E8C-4844-BD2A-21E9FF0D65D0}"/>
              </a:ext>
            </a:extLst>
          </p:cNvPr>
          <p:cNvSpPr>
            <a:spLocks noGrp="1"/>
          </p:cNvSpPr>
          <p:nvPr>
            <p:ph idx="1"/>
          </p:nvPr>
        </p:nvSpPr>
        <p:spPr>
          <a:xfrm>
            <a:off x="474662" y="731837"/>
            <a:ext cx="3736739" cy="3689897"/>
          </a:xfrm>
        </p:spPr>
        <p:txBody>
          <a:bodyPr/>
          <a:lstStyle/>
          <a:p>
            <a:pPr marL="0" indent="0" algn="l"/>
            <a:r>
              <a:rPr lang="en-US" sz="1600" dirty="0">
                <a:solidFill>
                  <a:srgbClr val="000000"/>
                </a:solidFill>
              </a:rPr>
              <a:t>Cisco APIC-EM provides a single interface for network management including:</a:t>
            </a:r>
          </a:p>
          <a:p>
            <a:pPr marL="342900" indent="-342900" algn="l">
              <a:buFont typeface="Arial" panose="020B0604020202020204" pitchFamily="34" charset="0"/>
              <a:buChar char="•"/>
            </a:pPr>
            <a:r>
              <a:rPr lang="en-US" sz="1600" dirty="0">
                <a:solidFill>
                  <a:srgbClr val="000000"/>
                </a:solidFill>
              </a:rPr>
              <a:t>Discovering and accessing device and host inventories.</a:t>
            </a:r>
          </a:p>
          <a:p>
            <a:pPr marL="342900" indent="-342900" algn="l">
              <a:buFont typeface="Arial" panose="020B0604020202020204" pitchFamily="34" charset="0"/>
              <a:buChar char="•"/>
            </a:pPr>
            <a:r>
              <a:rPr lang="en-US" sz="1600" dirty="0">
                <a:solidFill>
                  <a:srgbClr val="000000"/>
                </a:solidFill>
              </a:rPr>
              <a:t>Viewing the topology (as shown in the figure).</a:t>
            </a:r>
          </a:p>
          <a:p>
            <a:pPr marL="342900" indent="-342900" algn="l">
              <a:buFont typeface="Arial" panose="020B0604020202020204" pitchFamily="34" charset="0"/>
              <a:buChar char="•"/>
            </a:pPr>
            <a:r>
              <a:rPr lang="en-US" sz="1600" dirty="0">
                <a:solidFill>
                  <a:srgbClr val="000000"/>
                </a:solidFill>
              </a:rPr>
              <a:t>Tracing a path between end points.</a:t>
            </a:r>
          </a:p>
          <a:p>
            <a:pPr marL="342900" indent="-342900" algn="l">
              <a:buFont typeface="Arial" panose="020B0604020202020204" pitchFamily="34" charset="0"/>
              <a:buChar char="•"/>
            </a:pPr>
            <a:r>
              <a:rPr lang="en-US" sz="1600" dirty="0">
                <a:solidFill>
                  <a:srgbClr val="000000"/>
                </a:solidFill>
              </a:rPr>
              <a:t>Setting policies.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D9F587AD-630B-FE4F-A308-987C7FDB4058}"/>
              </a:ext>
            </a:extLst>
          </p:cNvPr>
          <p:cNvPicPr>
            <a:picLocks noChangeAspect="1"/>
          </p:cNvPicPr>
          <p:nvPr/>
        </p:nvPicPr>
        <p:blipFill>
          <a:blip r:embed="rId4"/>
          <a:stretch>
            <a:fillRect/>
          </a:stretch>
        </p:blipFill>
        <p:spPr>
          <a:xfrm>
            <a:off x="4289231" y="1048667"/>
            <a:ext cx="4380107" cy="3046165"/>
          </a:xfrm>
          <a:prstGeom prst="rect">
            <a:avLst/>
          </a:prstGeom>
        </p:spPr>
      </p:pic>
    </p:spTree>
    <p:custDataLst>
      <p:tags r:id="rId1"/>
    </p:custDataLst>
    <p:extLst>
      <p:ext uri="{BB962C8B-B14F-4D97-AF65-F5344CB8AC3E}">
        <p14:creationId xmlns:p14="http://schemas.microsoft.com/office/powerpoint/2010/main" val="307375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APIC-EM Path Trace</a:t>
            </a:r>
          </a:p>
        </p:txBody>
      </p:sp>
      <p:sp>
        <p:nvSpPr>
          <p:cNvPr id="5" name="Content Placeholder 4">
            <a:extLst>
              <a:ext uri="{FF2B5EF4-FFF2-40B4-BE49-F238E27FC236}">
                <a16:creationId xmlns:a16="http://schemas.microsoft.com/office/drawing/2014/main" id="{2545CDE8-73E6-5049-B40F-41C9D4B07407}"/>
              </a:ext>
            </a:extLst>
          </p:cNvPr>
          <p:cNvSpPr>
            <a:spLocks noGrp="1"/>
          </p:cNvSpPr>
          <p:nvPr>
            <p:ph idx="1"/>
          </p:nvPr>
        </p:nvSpPr>
        <p:spPr>
          <a:xfrm>
            <a:off x="474662" y="731837"/>
            <a:ext cx="3611915" cy="3689897"/>
          </a:xfrm>
        </p:spPr>
        <p:txBody>
          <a:bodyPr/>
          <a:lstStyle/>
          <a:p>
            <a:pPr marL="0" indent="0" algn="l"/>
            <a:r>
              <a:rPr lang="en-US" sz="1600" dirty="0">
                <a:solidFill>
                  <a:srgbClr val="000000"/>
                </a:solidFill>
              </a:rPr>
              <a:t>The APIC-EM Path Trace tool allows the administrator to easily visualize traffic flows and discover any conflicting, duplicate, or shadowed ACL entries. This tool examines specific ACLs on the path between two end nodes, displaying any potential issues. You can see where any ACLs along the path either permitted or denied your traffic, as shown in the figure. Notice how Branch-Router2 is permit all traffic. The network administrator can now make adjustments, if necessary, to better filter traffic.</a:t>
            </a:r>
          </a:p>
        </p:txBody>
      </p:sp>
      <p:pic>
        <p:nvPicPr>
          <p:cNvPr id="8" name="Picture 7">
            <a:extLst>
              <a:ext uri="{FF2B5EF4-FFF2-40B4-BE49-F238E27FC236}">
                <a16:creationId xmlns:a16="http://schemas.microsoft.com/office/drawing/2014/main" id="{5317E1E7-DFAF-CE46-9EA3-B8B8A89B7665}"/>
              </a:ext>
            </a:extLst>
          </p:cNvPr>
          <p:cNvPicPr>
            <a:picLocks noChangeAspect="1"/>
          </p:cNvPicPr>
          <p:nvPr/>
        </p:nvPicPr>
        <p:blipFill>
          <a:blip r:embed="rId4"/>
          <a:stretch>
            <a:fillRect/>
          </a:stretch>
        </p:blipFill>
        <p:spPr>
          <a:xfrm>
            <a:off x="4172744" y="586414"/>
            <a:ext cx="4766797" cy="3980744"/>
          </a:xfrm>
          <a:prstGeom prst="rect">
            <a:avLst/>
          </a:prstGeom>
        </p:spPr>
      </p:pic>
    </p:spTree>
    <p:custDataLst>
      <p:tags r:id="rId1"/>
    </p:custDataLst>
    <p:extLst>
      <p:ext uri="{BB962C8B-B14F-4D97-AF65-F5344CB8AC3E}">
        <p14:creationId xmlns:p14="http://schemas.microsoft.com/office/powerpoint/2010/main" val="337605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81014687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13.6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Lab - Install Linux in a Virtual Machine and Explore the GUI</a:t>
            </a:r>
          </a:p>
        </p:txBody>
      </p:sp>
      <p:sp>
        <p:nvSpPr>
          <p:cNvPr id="4" name="Content Placeholder 3">
            <a:extLst>
              <a:ext uri="{FF2B5EF4-FFF2-40B4-BE49-F238E27FC236}">
                <a16:creationId xmlns:a16="http://schemas.microsoft.com/office/drawing/2014/main" id="{20D7018A-AD22-7842-B0F3-35138B0F4124}"/>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install will complete the following objective;</a:t>
            </a:r>
          </a:p>
          <a:p>
            <a:pPr marL="0" indent="0" algn="l"/>
            <a:endParaRPr lang="en-US" dirty="0">
              <a:solidFill>
                <a:srgbClr val="000000"/>
              </a:solidFill>
            </a:endParaRPr>
          </a:p>
          <a:p>
            <a:pPr marL="342900" indent="-342900" algn="l">
              <a:buFont typeface="Arial" panose="020B0604020202020204" pitchFamily="34" charset="0"/>
              <a:buChar char="•"/>
            </a:pPr>
            <a:r>
              <a:rPr lang="en-US" dirty="0">
                <a:solidFill>
                  <a:srgbClr val="000000"/>
                </a:solidFill>
              </a:rPr>
              <a:t>Prepare a Computer for Virtualization</a:t>
            </a:r>
          </a:p>
          <a:p>
            <a:pPr marL="342900" indent="-342900" algn="l">
              <a:buFont typeface="Arial" panose="020B0604020202020204" pitchFamily="34" charset="0"/>
              <a:buChar char="•"/>
            </a:pPr>
            <a:r>
              <a:rPr lang="en-US" dirty="0">
                <a:solidFill>
                  <a:srgbClr val="000000"/>
                </a:solidFill>
              </a:rPr>
              <a:t>Install a Linux OS on the Virtual Machine</a:t>
            </a:r>
          </a:p>
          <a:p>
            <a:pPr marL="342900" indent="-342900" algn="l">
              <a:buFont typeface="Arial" panose="020B0604020202020204" pitchFamily="34" charset="0"/>
              <a:buChar char="•"/>
            </a:pPr>
            <a:r>
              <a:rPr lang="en-US" dirty="0">
                <a:solidFill>
                  <a:srgbClr val="000000"/>
                </a:solidFill>
              </a:rPr>
              <a:t>Explore the GUI</a:t>
            </a:r>
          </a:p>
        </p:txBody>
      </p:sp>
    </p:spTree>
    <p:custDataLst>
      <p:tags r:id="rId1"/>
    </p:custDataLst>
    <p:extLst>
      <p:ext uri="{BB962C8B-B14F-4D97-AF65-F5344CB8AC3E}">
        <p14:creationId xmlns:p14="http://schemas.microsoft.com/office/powerpoint/2010/main" val="144009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Cloud computing involves large numbers of computers connected through a network that can be physically located anywhere. Cloud computing can reduce operational costs by using resources more efficiently. </a:t>
            </a:r>
          </a:p>
          <a:p>
            <a:pPr>
              <a:spcBef>
                <a:spcPts val="0"/>
              </a:spcBef>
              <a:spcAft>
                <a:spcPts val="0"/>
              </a:spcAft>
              <a:buFont typeface="Arial" panose="020B0604020202020204" pitchFamily="34" charset="0"/>
              <a:buChar char="•"/>
            </a:pPr>
            <a:r>
              <a:rPr lang="en-US" sz="1400" dirty="0"/>
              <a:t>The three main cloud computing services defined by the National Institute of Standards and Technology (NIST) are Software as a Service (SaaS), Platform as a Service (PaaS), and Infrastructure as a Service (IaaS). </a:t>
            </a:r>
          </a:p>
          <a:p>
            <a:pPr>
              <a:spcBef>
                <a:spcPts val="0"/>
              </a:spcBef>
              <a:spcAft>
                <a:spcPts val="0"/>
              </a:spcAft>
              <a:buFont typeface="Arial" panose="020B0604020202020204" pitchFamily="34" charset="0"/>
              <a:buChar char="•"/>
            </a:pPr>
            <a:r>
              <a:rPr lang="en-US" sz="1400" dirty="0"/>
              <a:t>The four types of clouds are public, private, hybrid, and community. </a:t>
            </a:r>
          </a:p>
          <a:p>
            <a:pPr>
              <a:spcBef>
                <a:spcPts val="0"/>
              </a:spcBef>
              <a:spcAft>
                <a:spcPts val="0"/>
              </a:spcAft>
              <a:buFont typeface="Arial" panose="020B0604020202020204" pitchFamily="34" charset="0"/>
              <a:buChar char="•"/>
            </a:pPr>
            <a:r>
              <a:rPr lang="en-US" sz="1400" dirty="0"/>
              <a:t>Virtualization is the foundation of cloud computing. Virtualization separates the operating system (OS) from the hardware. </a:t>
            </a:r>
          </a:p>
          <a:p>
            <a:pPr>
              <a:spcBef>
                <a:spcPts val="0"/>
              </a:spcBef>
              <a:spcAft>
                <a:spcPts val="0"/>
              </a:spcAft>
              <a:buFont typeface="Arial" panose="020B0604020202020204" pitchFamily="34" charset="0"/>
              <a:buChar char="•"/>
            </a:pPr>
            <a:r>
              <a:rPr lang="en-US" sz="1400" dirty="0"/>
              <a:t>Virtualization reduces costs because less equipment is required, less energy is consumed, and less space is required. It provides for easier prototyping, faster server provisioning, increased server uptime, improved disaster recovery, and legacy support. </a:t>
            </a:r>
          </a:p>
          <a:p>
            <a:pPr>
              <a:spcBef>
                <a:spcPts val="0"/>
              </a:spcBef>
              <a:spcAft>
                <a:spcPts val="0"/>
              </a:spcAft>
              <a:buFont typeface="Arial" panose="020B0604020202020204" pitchFamily="34" charset="0"/>
              <a:buChar char="•"/>
            </a:pPr>
            <a:r>
              <a:rPr lang="en-US" sz="1400" dirty="0"/>
              <a:t>With Type 1 hypervisors, the hypervisor is installed directly on the server or networking hardware. A Type 2 hypervisor is software that creates and runs VM instances. It can be installed on top of the OS or can be installed between the firmware and the OS.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Type 1 hypervisors are also called the “bare metal” approach because the hypervisor is installed directly on the hardware. Type 1 hypervisors have direct access to the hardware resources and are more efficient than hosted architectures. They improve scalability, performance, and robustness. </a:t>
            </a:r>
          </a:p>
          <a:p>
            <a:pPr>
              <a:spcBef>
                <a:spcPts val="0"/>
              </a:spcBef>
              <a:spcAft>
                <a:spcPts val="0"/>
              </a:spcAft>
              <a:buFont typeface="Arial" panose="020B0604020202020204" pitchFamily="34" charset="0"/>
              <a:buChar char="•"/>
            </a:pPr>
            <a:r>
              <a:rPr lang="en-US" sz="1400" dirty="0"/>
              <a:t>Type 1 hypervisors require a “management console” to manage the hypervisor. </a:t>
            </a:r>
          </a:p>
          <a:p>
            <a:pPr>
              <a:spcBef>
                <a:spcPts val="0"/>
              </a:spcBef>
              <a:spcAft>
                <a:spcPts val="0"/>
              </a:spcAft>
              <a:buFont typeface="Arial" panose="020B0604020202020204" pitchFamily="34" charset="0"/>
              <a:buChar char="•"/>
            </a:pPr>
            <a:r>
              <a:rPr lang="en-US" sz="1400" dirty="0"/>
              <a:t>Server virtualization hides server resources, such as the number and identity of physical servers, processors, and OSs from server users. This practice can create problems if the data center is using traditional network architectures. </a:t>
            </a:r>
          </a:p>
          <a:p>
            <a:pPr>
              <a:spcBef>
                <a:spcPts val="0"/>
              </a:spcBef>
              <a:spcAft>
                <a:spcPts val="0"/>
              </a:spcAft>
              <a:buFont typeface="Arial" panose="020B0604020202020204" pitchFamily="34" charset="0"/>
              <a:buChar char="•"/>
            </a:pPr>
            <a:r>
              <a:rPr lang="en-US" sz="1400" dirty="0"/>
              <a:t>Traffic flows in the data center differ substantially from the traditional client-server model. Typically, a data center has a considerable amount of traffic being exchanged between virtual servers (East-West traffic) and can change in location and intensity over time. North-South traffic occurs between the distribution and core layers and is typically traffic destined for offsite locations such as another data center, other cloud providers, or the internet.</a:t>
            </a:r>
          </a:p>
          <a:p>
            <a:pPr>
              <a:spcBef>
                <a:spcPts val="0"/>
              </a:spcBef>
              <a:spcAft>
                <a:spcPts val="0"/>
              </a:spcAft>
              <a:buFont typeface="Arial" panose="020B0604020202020204" pitchFamily="34" charset="0"/>
              <a:buChar char="•"/>
            </a:pPr>
            <a:r>
              <a:rPr lang="en-US" sz="1400" dirty="0"/>
              <a:t>Two major network architectures have been developed to support network virtualization: Software-Defined Networking (SDN) and Cisco Application Centric Infrastructure (ACI).</a:t>
            </a:r>
          </a:p>
          <a:p>
            <a:pPr>
              <a:spcBef>
                <a:spcPts val="0"/>
              </a:spcBef>
              <a:spcAft>
                <a:spcPts val="0"/>
              </a:spcAft>
              <a:buFont typeface="Arial" panose="020B0604020202020204" pitchFamily="34" charset="0"/>
              <a:buChar char="•"/>
            </a:pPr>
            <a:r>
              <a:rPr lang="en-US" sz="1400" dirty="0"/>
              <a:t>Components of SDN may include OpenFlow, OpenStack, and other components</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4065885206"/>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network device contains a control plane and a data plane. The control plane is regarded as the brains of a device. </a:t>
            </a:r>
          </a:p>
          <a:p>
            <a:pPr>
              <a:spcBef>
                <a:spcPts val="0"/>
              </a:spcBef>
              <a:spcAft>
                <a:spcPts val="0"/>
              </a:spcAft>
              <a:buFont typeface="Arial" panose="020B0604020202020204" pitchFamily="34" charset="0"/>
              <a:buChar char="•"/>
            </a:pPr>
            <a:r>
              <a:rPr lang="en-US" sz="1400" dirty="0"/>
              <a:t>SDN is basically the separation of the control plane and data plane. The control plane function is removed from each device and is performed by a centralized controller</a:t>
            </a:r>
          </a:p>
          <a:p>
            <a:pPr>
              <a:spcBef>
                <a:spcPts val="0"/>
              </a:spcBef>
              <a:spcAft>
                <a:spcPts val="0"/>
              </a:spcAft>
              <a:buFont typeface="Arial" panose="020B0604020202020204" pitchFamily="34" charset="0"/>
              <a:buChar char="•"/>
            </a:pPr>
            <a:r>
              <a:rPr lang="en-US" sz="1400" dirty="0"/>
              <a:t>The SDN controller is a logical entity that enables network administrators to manage and dictate how the data plane of switches and routers should handle network traffic. </a:t>
            </a:r>
          </a:p>
          <a:p>
            <a:pPr>
              <a:spcBef>
                <a:spcPts val="0"/>
              </a:spcBef>
              <a:spcAft>
                <a:spcPts val="0"/>
              </a:spcAft>
              <a:buFont typeface="Arial" panose="020B0604020202020204" pitchFamily="34" charset="0"/>
              <a:buChar char="•"/>
            </a:pPr>
            <a:r>
              <a:rPr lang="en-US" sz="1400" dirty="0"/>
              <a:t>The data plane, also called the forwarding plane, is typically the switch fabric connecting the various network ports on a device, and is used to forward traffic flows. </a:t>
            </a:r>
          </a:p>
          <a:p>
            <a:pPr>
              <a:spcBef>
                <a:spcPts val="0"/>
              </a:spcBef>
              <a:spcAft>
                <a:spcPts val="0"/>
              </a:spcAft>
              <a:buFont typeface="Arial" panose="020B0604020202020204" pitchFamily="34" charset="0"/>
              <a:buChar char="•"/>
            </a:pPr>
            <a:r>
              <a:rPr lang="en-US" sz="1400" dirty="0"/>
              <a:t>The management plane is responsible for managing a device through its connection to the network. </a:t>
            </a:r>
          </a:p>
          <a:p>
            <a:pPr>
              <a:spcBef>
                <a:spcPts val="0"/>
              </a:spcBef>
              <a:spcAft>
                <a:spcPts val="0"/>
              </a:spcAft>
              <a:buFont typeface="Arial" panose="020B0604020202020204" pitchFamily="34" charset="0"/>
              <a:buChar char="•"/>
            </a:pPr>
            <a:r>
              <a:rPr lang="en-US" sz="1400" dirty="0"/>
              <a:t>The SDN controller is a logical entity that enables network administrators to manage and dictate how the data plane of switches and routers should handle network traffic. </a:t>
            </a:r>
          </a:p>
          <a:p>
            <a:pPr>
              <a:spcBef>
                <a:spcPts val="0"/>
              </a:spcBef>
              <a:spcAft>
                <a:spcPts val="0"/>
              </a:spcAft>
              <a:buFont typeface="Arial" panose="020B0604020202020204" pitchFamily="34" charset="0"/>
              <a:buChar char="•"/>
            </a:pPr>
            <a:r>
              <a:rPr lang="en-US" sz="1400" dirty="0"/>
              <a:t>Cisco developed the Application Centric Infrastructure (ACI) which is more advanced and innovative than earlier SDN approaches. </a:t>
            </a:r>
          </a:p>
          <a:p>
            <a:pPr>
              <a:spcBef>
                <a:spcPts val="0"/>
              </a:spcBef>
              <a:spcAft>
                <a:spcPts val="0"/>
              </a:spcAft>
              <a:buFont typeface="Arial" panose="020B0604020202020204" pitchFamily="34" charset="0"/>
              <a:buChar char="•"/>
            </a:pPr>
            <a:r>
              <a:rPr lang="en-US" sz="1400" dirty="0"/>
              <a:t>Cisco ACI is a hardware solution for integrating cloud computing and data center management. </a:t>
            </a:r>
          </a:p>
          <a:p>
            <a:pPr>
              <a:spcBef>
                <a:spcPts val="0"/>
              </a:spcBef>
              <a:spcAft>
                <a:spcPts val="0"/>
              </a:spcAft>
              <a:buFont typeface="Arial" panose="020B0604020202020204" pitchFamily="34" charset="0"/>
              <a:buChar char="•"/>
            </a:pPr>
            <a:r>
              <a:rPr lang="en-US" sz="1400" dirty="0"/>
              <a:t>At a high level, the policy element of the network is removed from the data plane. This simplifies the way data center networks are created.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09324011"/>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 three core components of the ACI architecture are Application Network Profile (ANP), Application Policy Infrastructure Controller (APIC), and Cisco Nexus 9000 Series switches. </a:t>
            </a:r>
          </a:p>
          <a:p>
            <a:pPr>
              <a:spcBef>
                <a:spcPts val="0"/>
              </a:spcBef>
              <a:spcAft>
                <a:spcPts val="0"/>
              </a:spcAft>
              <a:buFont typeface="Arial" panose="020B0604020202020204" pitchFamily="34" charset="0"/>
              <a:buChar char="•"/>
            </a:pPr>
            <a:r>
              <a:rPr lang="en-US" sz="1400" dirty="0"/>
              <a:t>The Cisco ACI fabric is composed of the APIC and the Cisco Nexus 9000 series switches using two-tier spine-leaf topology. </a:t>
            </a:r>
          </a:p>
          <a:p>
            <a:pPr>
              <a:spcBef>
                <a:spcPts val="0"/>
              </a:spcBef>
              <a:spcAft>
                <a:spcPts val="0"/>
              </a:spcAft>
              <a:buFont typeface="Arial" panose="020B0604020202020204" pitchFamily="34" charset="0"/>
              <a:buChar char="•"/>
            </a:pPr>
            <a:r>
              <a:rPr lang="en-US" sz="1400" dirty="0"/>
              <a:t>When compared to SDN, the APIC controller does not manipulate the data path directly. Instead, the APIC centralizes the policy definition and programs the leaf switches to forward traffic based on the defined policies. </a:t>
            </a:r>
          </a:p>
          <a:p>
            <a:pPr>
              <a:spcBef>
                <a:spcPts val="0"/>
              </a:spcBef>
              <a:spcAft>
                <a:spcPts val="0"/>
              </a:spcAft>
              <a:buFont typeface="Arial" panose="020B0604020202020204" pitchFamily="34" charset="0"/>
              <a:buChar char="•"/>
            </a:pPr>
            <a:r>
              <a:rPr lang="en-US" sz="1400" dirty="0"/>
              <a:t>There are three types of SDN: Device-based SDN, Controller-based SDN, and Policy-based SDN. </a:t>
            </a:r>
          </a:p>
          <a:p>
            <a:pPr>
              <a:spcBef>
                <a:spcPts val="0"/>
              </a:spcBef>
              <a:spcAft>
                <a:spcPts val="0"/>
              </a:spcAft>
              <a:buFont typeface="Arial" panose="020B0604020202020204" pitchFamily="34" charset="0"/>
              <a:buChar char="•"/>
            </a:pPr>
            <a:r>
              <a:rPr lang="en-US" sz="1400" dirty="0"/>
              <a:t>Policy-based SDN includes an additional Policy layer that operates at a higher level of abstraction. Policy-based SDN is the most robust, providing for a simple mechanism to control and manage policies across the entire network. </a:t>
            </a:r>
          </a:p>
          <a:p>
            <a:pPr>
              <a:spcBef>
                <a:spcPts val="0"/>
              </a:spcBef>
              <a:spcAft>
                <a:spcPts val="0"/>
              </a:spcAft>
              <a:buFont typeface="Arial" panose="020B0604020202020204" pitchFamily="34" charset="0"/>
              <a:buChar char="•"/>
            </a:pPr>
            <a:r>
              <a:rPr lang="en-US" sz="1400" dirty="0"/>
              <a:t>Cisco APIC-EM is an example of policy-based SDN. Cisco APIC-EM provides a single interface for network management including discovering and accessing device and host inventories, viewing the topology, tracing a path between end points, and setting policies. </a:t>
            </a:r>
          </a:p>
          <a:p>
            <a:pPr>
              <a:spcBef>
                <a:spcPts val="0"/>
              </a:spcBef>
              <a:spcAft>
                <a:spcPts val="0"/>
              </a:spcAft>
              <a:buFont typeface="Arial" panose="020B0604020202020204" pitchFamily="34" charset="0"/>
              <a:buChar char="•"/>
            </a:pPr>
            <a:r>
              <a:rPr lang="en-US" sz="1400" dirty="0"/>
              <a:t>The APIC-EM Path Trace tool allows the administrator to easily visualize traffic flows and discover any conflicting, duplicate, or shadowed ACL entries. This tool examines specific ACLs on the path between two end nodes, displaying any potential issues.</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70121930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13: Network Virtualization</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FEE79C7E-090E-6E44-85C6-1D51ADC29416}"/>
              </a:ext>
            </a:extLst>
          </p:cNvPr>
          <p:cNvSpPr>
            <a:spLocks noGrp="1"/>
          </p:cNvSpPr>
          <p:nvPr>
            <p:ph idx="1"/>
          </p:nvPr>
        </p:nvSpPr>
        <p:spPr>
          <a:xfrm>
            <a:off x="144066" y="798944"/>
            <a:ext cx="3299046" cy="4155319"/>
          </a:xfrm>
        </p:spPr>
        <p:txBody>
          <a:bodyPr/>
          <a:lstStyle/>
          <a:p>
            <a:pPr>
              <a:spcBef>
                <a:spcPts val="0"/>
              </a:spcBef>
              <a:spcAft>
                <a:spcPts val="0"/>
              </a:spcAft>
            </a:pPr>
            <a:r>
              <a:rPr lang="en-US" dirty="0"/>
              <a:t>cloud computing</a:t>
            </a:r>
          </a:p>
          <a:p>
            <a:pPr>
              <a:spcBef>
                <a:spcPts val="0"/>
              </a:spcBef>
              <a:spcAft>
                <a:spcPts val="0"/>
              </a:spcAft>
            </a:pPr>
            <a:r>
              <a:rPr lang="en-US" dirty="0"/>
              <a:t>Software as a Service (SaaS)</a:t>
            </a:r>
          </a:p>
          <a:p>
            <a:pPr>
              <a:spcBef>
                <a:spcPts val="0"/>
              </a:spcBef>
              <a:spcAft>
                <a:spcPts val="0"/>
              </a:spcAft>
            </a:pPr>
            <a:r>
              <a:rPr lang="en-US" dirty="0"/>
              <a:t>Platform as a Service (PaaS)</a:t>
            </a:r>
          </a:p>
          <a:p>
            <a:pPr>
              <a:spcBef>
                <a:spcPts val="0"/>
              </a:spcBef>
              <a:spcAft>
                <a:spcPts val="0"/>
              </a:spcAft>
            </a:pPr>
            <a:r>
              <a:rPr lang="en-US" dirty="0"/>
              <a:t>Infrastructure as a Service (IaaS)</a:t>
            </a:r>
          </a:p>
          <a:p>
            <a:pPr>
              <a:spcBef>
                <a:spcPts val="0"/>
              </a:spcBef>
              <a:spcAft>
                <a:spcPts val="0"/>
              </a:spcAft>
            </a:pPr>
            <a:r>
              <a:rPr lang="en-US" dirty="0"/>
              <a:t>IT as a Service (</a:t>
            </a:r>
            <a:r>
              <a:rPr lang="en-US" dirty="0" err="1"/>
              <a:t>ITaaS</a:t>
            </a:r>
            <a:r>
              <a:rPr lang="en-US" dirty="0"/>
              <a:t>)</a:t>
            </a:r>
          </a:p>
          <a:p>
            <a:pPr>
              <a:spcBef>
                <a:spcPts val="0"/>
              </a:spcBef>
              <a:spcAft>
                <a:spcPts val="0"/>
              </a:spcAft>
            </a:pPr>
            <a:r>
              <a:rPr lang="en-US" dirty="0"/>
              <a:t>public clouds</a:t>
            </a:r>
          </a:p>
          <a:p>
            <a:pPr>
              <a:spcBef>
                <a:spcPts val="0"/>
              </a:spcBef>
              <a:spcAft>
                <a:spcPts val="0"/>
              </a:spcAft>
            </a:pPr>
            <a:r>
              <a:rPr lang="en-US" dirty="0"/>
              <a:t>private clouds</a:t>
            </a:r>
          </a:p>
          <a:p>
            <a:pPr>
              <a:spcBef>
                <a:spcPts val="0"/>
              </a:spcBef>
              <a:spcAft>
                <a:spcPts val="0"/>
              </a:spcAft>
            </a:pPr>
            <a:r>
              <a:rPr lang="en-US" dirty="0"/>
              <a:t>hybrid clouds</a:t>
            </a:r>
          </a:p>
          <a:p>
            <a:pPr>
              <a:spcBef>
                <a:spcPts val="0"/>
              </a:spcBef>
              <a:spcAft>
                <a:spcPts val="0"/>
              </a:spcAft>
            </a:pPr>
            <a:r>
              <a:rPr lang="en-US" dirty="0"/>
              <a:t>community clouds</a:t>
            </a:r>
          </a:p>
          <a:p>
            <a:pPr>
              <a:spcBef>
                <a:spcPts val="0"/>
              </a:spcBef>
              <a:spcAft>
                <a:spcPts val="0"/>
              </a:spcAft>
            </a:pPr>
            <a:r>
              <a:rPr lang="en-US" dirty="0"/>
              <a:t>virtualization</a:t>
            </a:r>
          </a:p>
          <a:p>
            <a:pPr>
              <a:spcBef>
                <a:spcPts val="0"/>
              </a:spcBef>
              <a:spcAft>
                <a:spcPts val="0"/>
              </a:spcAft>
            </a:pPr>
            <a:r>
              <a:rPr lang="en-US" dirty="0"/>
              <a:t>abstraction layers</a:t>
            </a:r>
          </a:p>
          <a:p>
            <a:pPr>
              <a:spcBef>
                <a:spcPts val="0"/>
              </a:spcBef>
              <a:spcAft>
                <a:spcPts val="0"/>
              </a:spcAft>
            </a:pPr>
            <a:r>
              <a:rPr lang="en-US" dirty="0"/>
              <a:t>type 1 hypervisor</a:t>
            </a:r>
          </a:p>
          <a:p>
            <a:pPr>
              <a:spcBef>
                <a:spcPts val="0"/>
              </a:spcBef>
              <a:spcAft>
                <a:spcPts val="0"/>
              </a:spcAft>
            </a:pPr>
            <a:r>
              <a:rPr lang="en-US" dirty="0"/>
              <a:t>type 2 hypervisor</a:t>
            </a:r>
          </a:p>
          <a:p>
            <a:pPr>
              <a:spcBef>
                <a:spcPts val="0"/>
              </a:spcBef>
              <a:spcAft>
                <a:spcPts val="0"/>
              </a:spcAft>
            </a:pPr>
            <a:r>
              <a:rPr lang="en-US" dirty="0"/>
              <a:t>bare metal server</a:t>
            </a:r>
          </a:p>
          <a:p>
            <a:pPr>
              <a:spcBef>
                <a:spcPts val="0"/>
              </a:spcBef>
              <a:spcAft>
                <a:spcPts val="0"/>
              </a:spcAft>
            </a:pPr>
            <a:r>
              <a:rPr lang="en-US" dirty="0"/>
              <a:t>software-defined networking</a:t>
            </a:r>
          </a:p>
          <a:p>
            <a:pPr>
              <a:spcBef>
                <a:spcPts val="0"/>
              </a:spcBef>
              <a:spcAft>
                <a:spcPts val="0"/>
              </a:spcAft>
            </a:pPr>
            <a:r>
              <a:rPr lang="en-US" dirty="0"/>
              <a:t>control plane</a:t>
            </a:r>
          </a:p>
          <a:p>
            <a:pPr>
              <a:spcBef>
                <a:spcPts val="0"/>
              </a:spcBef>
              <a:spcAft>
                <a:spcPts val="0"/>
              </a:spcAft>
            </a:pPr>
            <a:r>
              <a:rPr lang="en-US" dirty="0"/>
              <a:t>data plane</a:t>
            </a:r>
          </a:p>
        </p:txBody>
      </p:sp>
      <p:sp>
        <p:nvSpPr>
          <p:cNvPr id="4" name="Content Placeholder 1">
            <a:extLst>
              <a:ext uri="{FF2B5EF4-FFF2-40B4-BE49-F238E27FC236}">
                <a16:creationId xmlns:a16="http://schemas.microsoft.com/office/drawing/2014/main" id="{9ACA3DC7-F9E3-854A-A22F-9EB5E030F509}"/>
              </a:ext>
            </a:extLst>
          </p:cNvPr>
          <p:cNvSpPr txBox="1">
            <a:spLocks/>
          </p:cNvSpPr>
          <p:nvPr/>
        </p:nvSpPr>
        <p:spPr bwMode="auto">
          <a:xfrm>
            <a:off x="4148669" y="798943"/>
            <a:ext cx="329904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a:t>management plane</a:t>
            </a:r>
          </a:p>
          <a:p>
            <a:pPr>
              <a:spcBef>
                <a:spcPts val="0"/>
              </a:spcBef>
              <a:spcAft>
                <a:spcPts val="0"/>
              </a:spcAft>
            </a:pPr>
            <a:r>
              <a:rPr lang="en-US" dirty="0"/>
              <a:t>Cisco Application Centric Infrastructure (ACI)</a:t>
            </a:r>
          </a:p>
          <a:p>
            <a:pPr>
              <a:spcBef>
                <a:spcPts val="0"/>
              </a:spcBef>
              <a:spcAft>
                <a:spcPts val="0"/>
              </a:spcAft>
            </a:pPr>
            <a:r>
              <a:rPr lang="en-US" dirty="0"/>
              <a:t>OpenFlow</a:t>
            </a:r>
          </a:p>
          <a:p>
            <a:pPr>
              <a:spcBef>
                <a:spcPts val="0"/>
              </a:spcBef>
              <a:spcAft>
                <a:spcPts val="0"/>
              </a:spcAft>
            </a:pPr>
            <a:r>
              <a:rPr lang="en-US" dirty="0"/>
              <a:t>OpenStack</a:t>
            </a:r>
          </a:p>
          <a:p>
            <a:pPr>
              <a:spcBef>
                <a:spcPts val="0"/>
              </a:spcBef>
              <a:spcAft>
                <a:spcPts val="0"/>
              </a:spcAft>
            </a:pPr>
            <a:r>
              <a:rPr lang="en-US" dirty="0"/>
              <a:t>Application Network Profile (ANP)</a:t>
            </a:r>
          </a:p>
          <a:p>
            <a:pPr>
              <a:spcBef>
                <a:spcPts val="0"/>
              </a:spcBef>
              <a:spcAft>
                <a:spcPts val="0"/>
              </a:spcAft>
            </a:pPr>
            <a:r>
              <a:rPr lang="en-US" dirty="0"/>
              <a:t>Application Policy Infrastructure Controller (APIC)</a:t>
            </a:r>
          </a:p>
          <a:p>
            <a:pPr>
              <a:spcBef>
                <a:spcPts val="0"/>
              </a:spcBef>
              <a:spcAft>
                <a:spcPts val="0"/>
              </a:spcAft>
            </a:pPr>
            <a:r>
              <a:rPr lang="en-US" dirty="0"/>
              <a:t>spin-leaf topology</a:t>
            </a:r>
          </a:p>
          <a:p>
            <a:pPr>
              <a:spcBef>
                <a:spcPts val="0"/>
              </a:spcBef>
              <a:spcAft>
                <a:spcPts val="0"/>
              </a:spcAft>
            </a:pPr>
            <a:r>
              <a:rPr lang="en-US" dirty="0"/>
              <a:t>device-based SDN</a:t>
            </a:r>
          </a:p>
          <a:p>
            <a:pPr>
              <a:spcBef>
                <a:spcPts val="0"/>
              </a:spcBef>
              <a:spcAft>
                <a:spcPts val="0"/>
              </a:spcAft>
            </a:pPr>
            <a:r>
              <a:rPr lang="en-US" dirty="0"/>
              <a:t>controller-based SDN</a:t>
            </a:r>
          </a:p>
          <a:p>
            <a:pPr>
              <a:spcBef>
                <a:spcPts val="0"/>
              </a:spcBef>
              <a:spcAft>
                <a:spcPts val="0"/>
              </a:spcAft>
            </a:pPr>
            <a:r>
              <a:rPr lang="en-US" dirty="0"/>
              <a:t>policy-based SDN</a:t>
            </a:r>
          </a:p>
          <a:p>
            <a:pPr>
              <a:spcBef>
                <a:spcPts val="0"/>
              </a:spcBef>
              <a:spcAft>
                <a:spcPts val="0"/>
              </a:spcAft>
            </a:pPr>
            <a:r>
              <a:rPr lang="en-US" dirty="0"/>
              <a:t>Application Policy Infrastructure Controller - Enterprise Module (APIC-EM)</a:t>
            </a:r>
          </a:p>
          <a:p>
            <a:pPr>
              <a:spcBef>
                <a:spcPts val="0"/>
              </a:spcBef>
              <a:spcAft>
                <a:spcPts val="0"/>
              </a:spcAft>
            </a:pPr>
            <a:r>
              <a:rPr lang="en-US" dirty="0"/>
              <a:t>APIC-EM path trace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13: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107930989"/>
              </p:ext>
            </p:extLst>
          </p:nvPr>
        </p:nvGraphicFramePr>
        <p:xfrm>
          <a:off x="455999" y="1082042"/>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Cloud and Virtualization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13.1.6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Cloud Computing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13.2.7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Virtualization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13.3.4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Virtual Network Infrastructure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13.4.1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Software-Defined Networking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13.4.5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Software-Defined Networking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13.5.2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Cisco ACI</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13.5.8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Controllers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13.6.1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Install Linux in a Virtual Machine and Explore the GUI</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06102367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13: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13.1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cloud services do you have experience using?</a:t>
            </a:r>
          </a:p>
          <a:p>
            <a:pPr lvl="2">
              <a:lnSpc>
                <a:spcPct val="85000"/>
              </a:lnSpc>
              <a:spcBef>
                <a:spcPct val="30000"/>
              </a:spcBef>
            </a:pPr>
            <a:r>
              <a:rPr lang="en-US" sz="1400" dirty="0"/>
              <a:t>Discuss the differences between the different types of clouds and what students have experienced.</a:t>
            </a:r>
          </a:p>
          <a:p>
            <a:pPr marL="0" indent="0">
              <a:lnSpc>
                <a:spcPct val="85000"/>
              </a:lnSpc>
              <a:spcBef>
                <a:spcPct val="30000"/>
              </a:spcBef>
              <a:buNone/>
            </a:pPr>
            <a:r>
              <a:rPr lang="en-US" sz="1400" dirty="0"/>
              <a:t>Topic 13.2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Compare and contrast Abstraction Layers and how they interact with the TCP/IP Model.</a:t>
            </a:r>
          </a:p>
          <a:p>
            <a:pPr lvl="2">
              <a:lnSpc>
                <a:spcPct val="85000"/>
              </a:lnSpc>
              <a:spcBef>
                <a:spcPct val="30000"/>
              </a:spcBef>
            </a:pPr>
            <a:r>
              <a:rPr lang="en-US" sz="1400" dirty="0"/>
              <a:t>What are the downsides to using Virtualization? Is there an organization too small to take advantage of it?</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13: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800" dirty="0"/>
              <a:t>Topic 13.3</a:t>
            </a:r>
          </a:p>
          <a:p>
            <a:pPr lvl="1">
              <a:lnSpc>
                <a:spcPct val="85000"/>
              </a:lnSpc>
              <a:spcBef>
                <a:spcPct val="30000"/>
              </a:spcBef>
            </a:pPr>
            <a:r>
              <a:rPr lang="en-US" sz="1600" dirty="0"/>
              <a:t>Ask the students or have a class discussion</a:t>
            </a:r>
          </a:p>
          <a:p>
            <a:pPr lvl="2">
              <a:lnSpc>
                <a:spcPct val="85000"/>
              </a:lnSpc>
              <a:spcBef>
                <a:spcPct val="30000"/>
              </a:spcBef>
            </a:pPr>
            <a:r>
              <a:rPr lang="en-US" sz="1400" dirty="0"/>
              <a:t>Why is a Type 2 Hypervisor not appropriate for an enterprise setting?</a:t>
            </a:r>
          </a:p>
          <a:p>
            <a:pPr lvl="2">
              <a:lnSpc>
                <a:spcPct val="85000"/>
              </a:lnSpc>
              <a:spcBef>
                <a:spcPct val="30000"/>
              </a:spcBef>
            </a:pPr>
            <a:r>
              <a:rPr lang="en-US" sz="1400" dirty="0"/>
              <a:t>What is the reason over-allocation is an accepted practice in some cases?</a:t>
            </a:r>
          </a:p>
          <a:p>
            <a:pPr marL="0" indent="0">
              <a:lnSpc>
                <a:spcPct val="85000"/>
              </a:lnSpc>
              <a:spcBef>
                <a:spcPct val="30000"/>
              </a:spcBef>
              <a:buNone/>
            </a:pPr>
            <a:r>
              <a:rPr lang="en-US" sz="1800" dirty="0"/>
              <a:t>Topic 13.4</a:t>
            </a:r>
          </a:p>
          <a:p>
            <a:pPr lvl="1">
              <a:lnSpc>
                <a:spcPct val="85000"/>
              </a:lnSpc>
              <a:spcBef>
                <a:spcPct val="30000"/>
              </a:spcBef>
            </a:pPr>
            <a:r>
              <a:rPr lang="en-US" sz="1600" dirty="0"/>
              <a:t>Ask the students or have a class discussion</a:t>
            </a:r>
          </a:p>
          <a:p>
            <a:pPr lvl="2">
              <a:lnSpc>
                <a:spcPct val="85000"/>
              </a:lnSpc>
              <a:spcBef>
                <a:spcPct val="30000"/>
              </a:spcBef>
            </a:pPr>
            <a:r>
              <a:rPr lang="en-US" sz="1400" dirty="0"/>
              <a:t>Discuss the difference between the Control and Data planes.</a:t>
            </a:r>
          </a:p>
          <a:p>
            <a:pPr lvl="2">
              <a:lnSpc>
                <a:spcPct val="85000"/>
              </a:lnSpc>
              <a:spcBef>
                <a:spcPct val="30000"/>
              </a:spcBef>
            </a:pPr>
            <a:r>
              <a:rPr lang="en-US" sz="1400" dirty="0"/>
              <a:t>What is the difference between OpenFlow and OpenStack?</a:t>
            </a:r>
          </a:p>
          <a:p>
            <a:pPr marL="0" indent="0">
              <a:lnSpc>
                <a:spcPct val="85000"/>
              </a:lnSpc>
              <a:spcBef>
                <a:spcPct val="30000"/>
              </a:spcBef>
              <a:buNone/>
            </a:pPr>
            <a:r>
              <a:rPr lang="en-US" sz="1800" dirty="0"/>
              <a:t>Topic 13.5</a:t>
            </a:r>
          </a:p>
          <a:p>
            <a:pPr lvl="1">
              <a:lnSpc>
                <a:spcPct val="85000"/>
              </a:lnSpc>
              <a:spcBef>
                <a:spcPct val="30000"/>
              </a:spcBef>
            </a:pPr>
            <a:r>
              <a:rPr lang="en-US" sz="1600" dirty="0"/>
              <a:t>Ask the students or have a class discussion</a:t>
            </a:r>
          </a:p>
          <a:p>
            <a:pPr lvl="2">
              <a:lnSpc>
                <a:spcPct val="85000"/>
              </a:lnSpc>
              <a:spcBef>
                <a:spcPct val="30000"/>
              </a:spcBef>
            </a:pPr>
            <a:r>
              <a:rPr lang="en-US" sz="1400" dirty="0"/>
              <a:t>Discuss the differences between the different types of SDN?</a:t>
            </a:r>
          </a:p>
          <a:p>
            <a:pPr lvl="2">
              <a:lnSpc>
                <a:spcPct val="85000"/>
              </a:lnSpc>
              <a:spcBef>
                <a:spcPct val="30000"/>
              </a:spcBef>
            </a:pPr>
            <a:r>
              <a:rPr lang="en-US" sz="1400" dirty="0"/>
              <a:t>Describe what is meant by a Spine-Leaf Topology?</a:t>
            </a:r>
            <a:endParaRPr lang="en-US" sz="1800" dirty="0"/>
          </a:p>
          <a:p>
            <a:pPr eaLnBrk="1" hangingPunct="1">
              <a:lnSpc>
                <a:spcPct val="85000"/>
              </a:lnSpc>
              <a:spcBef>
                <a:spcPct val="30000"/>
              </a:spcBef>
            </a:pPr>
            <a:endParaRPr lang="en-US" sz="1800" b="1" dirty="0">
              <a:solidFill>
                <a:srgbClr val="FF0000"/>
              </a:solidFill>
            </a:endParaRPr>
          </a:p>
          <a:p>
            <a:pPr eaLnBrk="1" hangingPunct="1">
              <a:lnSpc>
                <a:spcPct val="85000"/>
              </a:lnSpc>
              <a:spcBef>
                <a:spcPct val="30000"/>
              </a:spcBef>
            </a:pPr>
            <a:endParaRPr lang="en-US" sz="18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13: Network Virtualization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5602</TotalTime>
  <Words>4955</Words>
  <Application>Microsoft Office PowerPoint</Application>
  <PresentationFormat>On-screen Show (16:9)</PresentationFormat>
  <Paragraphs>554</Paragraphs>
  <Slides>57</Slides>
  <Notes>55</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CiscoSans ExtraLight</vt:lpstr>
      <vt:lpstr>Wingdings</vt:lpstr>
      <vt:lpstr>Default Theme</vt:lpstr>
      <vt:lpstr>Module 13: Network Virtualization</vt:lpstr>
      <vt:lpstr>Instructor Materials – Module 13 Planning Guide</vt:lpstr>
      <vt:lpstr>What to Expect in this Module</vt:lpstr>
      <vt:lpstr>What to Expect in this Module (Cont.)</vt:lpstr>
      <vt:lpstr>Check Your Understanding</vt:lpstr>
      <vt:lpstr>Module 13: Activities</vt:lpstr>
      <vt:lpstr>Module 13: Best Practices</vt:lpstr>
      <vt:lpstr>Module 13: Best Practices (Cont.)</vt:lpstr>
      <vt:lpstr>Module 13: Network Virtualization</vt:lpstr>
      <vt:lpstr>Module Objectives</vt:lpstr>
      <vt:lpstr>13.1 Cloud Computing</vt:lpstr>
      <vt:lpstr>Cloud Computing Video - Cloud and Virtualization</vt:lpstr>
      <vt:lpstr>Cloud Computing Cloud Overview</vt:lpstr>
      <vt:lpstr>Cloud Computing Cloud Services</vt:lpstr>
      <vt:lpstr>Cloud Computing Cloud Models</vt:lpstr>
      <vt:lpstr>Cloud Computing Cloud Computing versus Data Center</vt:lpstr>
      <vt:lpstr>13.2 Virtualization</vt:lpstr>
      <vt:lpstr>Virtualization Cloud Computing and Virtualization</vt:lpstr>
      <vt:lpstr>Virtualization Dedicated Servers</vt:lpstr>
      <vt:lpstr>Virtualization Server Virtualization</vt:lpstr>
      <vt:lpstr>Virtualization Advantages of Virtualization</vt:lpstr>
      <vt:lpstr>Virtualization Abstraction Layers</vt:lpstr>
      <vt:lpstr>Virtualization Type 2 Hypervisors</vt:lpstr>
      <vt:lpstr>13.3 Virtual Network Infrastructure</vt:lpstr>
      <vt:lpstr>Virtual Network Infrastructure Type 1 Hypervisors</vt:lpstr>
      <vt:lpstr>Virtual Network Infrastructure Installing a VM on a Hypervisor</vt:lpstr>
      <vt:lpstr>Virtual Network Infrastructure The Complexity of Network Virtualization</vt:lpstr>
      <vt:lpstr>Virtual Network Infrastructure The Complexity of Network Virtualization (Cont.)</vt:lpstr>
      <vt:lpstr>13.4 Software-Defined Networking</vt:lpstr>
      <vt:lpstr>Software-Defined Networking Video - Software-Defined Networking</vt:lpstr>
      <vt:lpstr>Software-Defined Networking Control Plane and Data Plane</vt:lpstr>
      <vt:lpstr>Software-Defined Networking Control Plane and Data Plane (Cont.)</vt:lpstr>
      <vt:lpstr>Software-Defined Networking Control Plane and Data Plane (Cont.)</vt:lpstr>
      <vt:lpstr>Software-Defined Networking Network Virtualization Technologies</vt:lpstr>
      <vt:lpstr>Software-Defined Networking Network Virtualization Technologies (Cont.)</vt:lpstr>
      <vt:lpstr>Software-Defined Networking Traditional and SDN Architectures</vt:lpstr>
      <vt:lpstr>Software-Defined Networking Traditional and SDN Architectures (Cont.)</vt:lpstr>
      <vt:lpstr>13.5 Controllers</vt:lpstr>
      <vt:lpstr>Controllers SDN Controller and Operations</vt:lpstr>
      <vt:lpstr>Controllers SDN Controller and Operations (Cont.)</vt:lpstr>
      <vt:lpstr>Controllers Video - Cisco ACI</vt:lpstr>
      <vt:lpstr>Controllers Core Components of ACI</vt:lpstr>
      <vt:lpstr>Controllers Core Components of ACI (Cont.)</vt:lpstr>
      <vt:lpstr>Controllers Spine-Leaf Topology</vt:lpstr>
      <vt:lpstr>Controllers SDN Types</vt:lpstr>
      <vt:lpstr>Controllers SDN Types (Cont.)</vt:lpstr>
      <vt:lpstr>Controllers SDN Types (Cont.)</vt:lpstr>
      <vt:lpstr>Controllers APIC-EM Features</vt:lpstr>
      <vt:lpstr>Controllers APIC-EM Path Trace</vt:lpstr>
      <vt:lpstr>13.6 Module Practice and Quiz</vt:lpstr>
      <vt:lpstr>Module Practice and Quiz Lab - Install Linux in a Virtual Machine and Explore the GUI</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13: Network Virtualization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391</cp:revision>
  <dcterms:created xsi:type="dcterms:W3CDTF">2019-10-18T06:21:22Z</dcterms:created>
  <dcterms:modified xsi:type="dcterms:W3CDTF">2019-12-06T19:20:28Z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