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1"/>
  </p:notesMasterIdLst>
  <p:sldIdLst>
    <p:sldId id="513" r:id="rId2"/>
    <p:sldId id="1131" r:id="rId3"/>
    <p:sldId id="1132" r:id="rId4"/>
    <p:sldId id="1133" r:id="rId5"/>
    <p:sldId id="880" r:id="rId6"/>
    <p:sldId id="924" r:id="rId7"/>
    <p:sldId id="1052" r:id="rId8"/>
    <p:sldId id="1054" r:id="rId9"/>
    <p:sldId id="1055" r:id="rId10"/>
    <p:sldId id="876" r:id="rId11"/>
    <p:sldId id="925" r:id="rId12"/>
    <p:sldId id="759" r:id="rId13"/>
    <p:sldId id="628" r:id="rId14"/>
    <p:sldId id="926" r:id="rId15"/>
    <p:sldId id="1059" r:id="rId16"/>
    <p:sldId id="1060" r:id="rId17"/>
    <p:sldId id="1061" r:id="rId18"/>
    <p:sldId id="1062" r:id="rId19"/>
    <p:sldId id="1123" r:id="rId20"/>
    <p:sldId id="927" r:id="rId21"/>
    <p:sldId id="788" r:id="rId22"/>
    <p:sldId id="1070" r:id="rId23"/>
    <p:sldId id="1124" r:id="rId24"/>
    <p:sldId id="1071" r:id="rId25"/>
    <p:sldId id="886" r:id="rId26"/>
    <p:sldId id="936" r:id="rId27"/>
    <p:sldId id="1072" r:id="rId28"/>
    <p:sldId id="1074" r:id="rId29"/>
    <p:sldId id="1075" r:id="rId30"/>
    <p:sldId id="1125" r:id="rId31"/>
    <p:sldId id="1076" r:id="rId32"/>
    <p:sldId id="942" r:id="rId33"/>
    <p:sldId id="957" r:id="rId34"/>
    <p:sldId id="1126" r:id="rId35"/>
    <p:sldId id="1078" r:id="rId36"/>
    <p:sldId id="1079" r:id="rId37"/>
    <p:sldId id="1081" r:id="rId38"/>
    <p:sldId id="952" r:id="rId39"/>
    <p:sldId id="966" r:id="rId40"/>
    <p:sldId id="1082" r:id="rId41"/>
    <p:sldId id="1083" r:id="rId42"/>
    <p:sldId id="1127" r:id="rId43"/>
    <p:sldId id="1086" r:id="rId44"/>
    <p:sldId id="1087" r:id="rId45"/>
    <p:sldId id="980" r:id="rId46"/>
    <p:sldId id="1107" r:id="rId47"/>
    <p:sldId id="1129" r:id="rId48"/>
    <p:sldId id="1130" r:id="rId49"/>
    <p:sldId id="1121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3" autoAdjust="0"/>
    <p:restoredTop sz="84965" autoAdjust="0"/>
  </p:normalViewPr>
  <p:slideViewPr>
    <p:cSldViewPr snapToGrid="0" showGuides="1">
      <p:cViewPr varScale="1">
        <p:scale>
          <a:sx n="128" d="100"/>
          <a:sy n="128" d="100"/>
        </p:scale>
        <p:origin x="1578" y="11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pPr>
              <a:buFontTx/>
              <a:buNone/>
            </a:pPr>
            <a:r>
              <a:rPr lang="en-US" sz="1200" b="0" dirty="0"/>
              <a:t>Module 8: Protocols and Modules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8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4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7190087" cy="1666626"/>
          </a:xfrm>
        </p:spPr>
        <p:txBody>
          <a:bodyPr/>
          <a:lstStyle/>
          <a:p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8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7324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10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20296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IPv6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7AB42-199E-4250-A112-5DD0275FE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67" y="1558979"/>
            <a:ext cx="5404291" cy="29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 and What Do You Already Know? 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8: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439378"/>
              </p:ext>
            </p:extLst>
          </p:nvPr>
        </p:nvGraphicFramePr>
        <p:xfrm>
          <a:off x="369489" y="988376"/>
          <a:ext cx="8229418" cy="219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IP Characteristics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IPv4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972506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IPv4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1498436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Sample IPv6 </a:t>
                      </a:r>
                      <a:r>
                        <a:rPr lang="en-US" sz="1100" b="0" dirty="0"/>
                        <a:t>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74708435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IPv6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8.4.5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 a Host Routes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1252496"/>
                  </a:ext>
                </a:extLst>
              </a:tr>
              <a:tr h="2082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IPv4 Routing Router Tables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Introduction to Routing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8,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buNone/>
            </a:pPr>
            <a:r>
              <a:rPr lang="en-US" sz="1600" dirty="0"/>
              <a:t>Topic 8.1</a:t>
            </a:r>
          </a:p>
          <a:p>
            <a:pPr lvl="1"/>
            <a:r>
              <a:rPr lang="en-US" sz="1600" dirty="0"/>
              <a:t>Use the mail analogy of regular post to emphasize best effort.</a:t>
            </a:r>
          </a:p>
          <a:p>
            <a:pPr lvl="1"/>
            <a:r>
              <a:rPr lang="en-US" sz="1600" dirty="0"/>
              <a:t>US Mail Analogy:</a:t>
            </a:r>
          </a:p>
          <a:p>
            <a:pPr lvl="2"/>
            <a:r>
              <a:rPr lang="en-US" sz="1600" dirty="0"/>
              <a:t>The sender doesn’t know if the receiver is present, if the letter arrived or if the receiver can read the letter</a:t>
            </a:r>
          </a:p>
          <a:p>
            <a:pPr lvl="2"/>
            <a:r>
              <a:rPr lang="en-US" sz="1600" dirty="0"/>
              <a:t>The receiver doesn’t know when it is coming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92892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Topic 8.2</a:t>
            </a:r>
          </a:p>
          <a:p>
            <a:pPr lvl="1"/>
            <a:r>
              <a:rPr lang="en-US" sz="1600" dirty="0"/>
              <a:t>Discuss the fields of the IPv4 Packet. </a:t>
            </a:r>
          </a:p>
          <a:p>
            <a:pPr lvl="1"/>
            <a:r>
              <a:rPr lang="en-US" sz="1600" dirty="0"/>
              <a:t>Note that the Identification field is not for sequencing like TCP (1 of 5, 2 of 5, etc.). </a:t>
            </a:r>
          </a:p>
          <a:p>
            <a:pPr marL="0" indent="0">
              <a:buNone/>
            </a:pPr>
            <a:r>
              <a:rPr lang="en-US" sz="1600" dirty="0"/>
              <a:t>Topic 8.3</a:t>
            </a:r>
          </a:p>
          <a:p>
            <a:pPr lvl="1"/>
            <a:r>
              <a:rPr lang="en-US" sz="1600" dirty="0"/>
              <a:t>Explain many of the limitations of IPv4.</a:t>
            </a:r>
          </a:p>
          <a:p>
            <a:pPr lvl="1"/>
            <a:r>
              <a:rPr lang="en-US" sz="1600" dirty="0"/>
              <a:t>Compare the IPv6 simplicity to IPv4s complexity.</a:t>
            </a:r>
          </a:p>
          <a:p>
            <a:pPr lvl="1"/>
            <a:r>
              <a:rPr lang="en-US" sz="1600" dirty="0"/>
              <a:t>Explain why certain fields are eliminated and this improves IPv6, such as check sum, fragmentation, etc.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Explain the use of the EH field.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6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635940"/>
          </a:xfrm>
        </p:spPr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677334"/>
            <a:ext cx="8853286" cy="3790757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8.4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Use the mail analogy to explain host routing – three letters (internal – significant other that lives with you, not mailed = 127.0.0.1; local – friend in the same zip code (US), use in-town box = send out interface; remote – friend in a different zip code (US), use out-of-town box = send to DGW.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Explain DGW, consider showing complex network with visible IP addressing on Routers and have students give the DGW for different devices. 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Make sure students understand L2 switches also  need a DGW.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8.5</a:t>
            </a:r>
          </a:p>
          <a:p>
            <a:pPr lvl="1"/>
            <a:r>
              <a:rPr lang="en-US" dirty="0"/>
              <a:t>Explain the differences of a host routing table and router routing table.</a:t>
            </a:r>
          </a:p>
          <a:p>
            <a:pPr lvl="1"/>
            <a:r>
              <a:rPr lang="en-US" dirty="0"/>
              <a:t>Explain how a router will build its table and then use it.  It may be helpful to remember the L3 routing table has two basic functions to forward or to filter.  If a destination makes a match in the routing table it will be forwarded, if there is no match it is discarded.</a:t>
            </a:r>
          </a:p>
          <a:p>
            <a:pPr lvl="1"/>
            <a:r>
              <a:rPr lang="en-US" dirty="0"/>
              <a:t>Compare and contrast static and dynamic routing when learning about remote routes. The strengths of one are the weaknesses of the other and vice versa. 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12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21048</TotalTime>
  <Words>3762</Words>
  <Application>Microsoft Office PowerPoint</Application>
  <PresentationFormat>On-screen Show (16:9)</PresentationFormat>
  <Paragraphs>578</Paragraphs>
  <Slides>49</Slides>
  <Notes>46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CiscoSans ExtraLight</vt:lpstr>
      <vt:lpstr>Wingdings</vt:lpstr>
      <vt:lpstr>Default Theme</vt:lpstr>
      <vt:lpstr>Module 8: Network Layer</vt:lpstr>
      <vt:lpstr>Instructor Materials – Module 8 Planning Guide</vt:lpstr>
      <vt:lpstr>What to Expect in this Module</vt:lpstr>
      <vt:lpstr>What to Expect in this Module (Cont.)</vt:lpstr>
      <vt:lpstr>Check Your Understanding and What Do You Already Know? </vt:lpstr>
      <vt:lpstr>Module 8: Activities</vt:lpstr>
      <vt:lpstr>Module 8: Best Practices</vt:lpstr>
      <vt:lpstr>Module 8: Best Practices (Cont.)</vt:lpstr>
      <vt:lpstr>Module 8: Best Practices (Cont.)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DH</cp:lastModifiedBy>
  <cp:revision>1033</cp:revision>
  <dcterms:created xsi:type="dcterms:W3CDTF">2016-08-22T22:27:36Z</dcterms:created>
  <dcterms:modified xsi:type="dcterms:W3CDTF">2021-05-03T22:34:01Z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