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9.xml" ContentType="application/vnd.openxmlformats-officedocument.presentationml.tags+xml"/>
  <Override PartName="/ppt/notesSlides/notesSlide59.xml" ContentType="application/vnd.openxmlformats-officedocument.presentationml.notesSlide+xml"/>
  <Override PartName="/ppt/tags/tag20.xml" ContentType="application/vnd.openxmlformats-officedocument.presentationml.tags+xml"/>
  <Override PartName="/ppt/notesSlides/notesSlide60.xml" ContentType="application/vnd.openxmlformats-officedocument.presentationml.notesSlide+xml"/>
  <Override PartName="/ppt/tags/tag21.xml" ContentType="application/vnd.openxmlformats-officedocument.presentationml.tags+xml"/>
  <Override PartName="/ppt/notesSlides/notesSlide61.xml" ContentType="application/vnd.openxmlformats-officedocument.presentationml.notesSlide+xml"/>
  <Override PartName="/ppt/tags/tag2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730" r:id="rId3"/>
    <p:sldId id="1272" r:id="rId4"/>
    <p:sldId id="1071" r:id="rId5"/>
    <p:sldId id="1273" r:id="rId6"/>
    <p:sldId id="763" r:id="rId7"/>
    <p:sldId id="1052" r:id="rId8"/>
    <p:sldId id="1206" r:id="rId9"/>
    <p:sldId id="1207" r:id="rId10"/>
    <p:sldId id="876" r:id="rId11"/>
    <p:sldId id="1096" r:id="rId12"/>
    <p:sldId id="759" r:id="rId13"/>
    <p:sldId id="1164" r:id="rId14"/>
    <p:sldId id="1165" r:id="rId15"/>
    <p:sldId id="1166" r:id="rId16"/>
    <p:sldId id="1167" r:id="rId17"/>
    <p:sldId id="1168" r:id="rId18"/>
    <p:sldId id="1169" r:id="rId19"/>
    <p:sldId id="1170" r:id="rId20"/>
    <p:sldId id="1171" r:id="rId21"/>
    <p:sldId id="1056" r:id="rId22"/>
    <p:sldId id="1103" r:id="rId23"/>
    <p:sldId id="1176" r:id="rId24"/>
    <p:sldId id="1177" r:id="rId25"/>
    <p:sldId id="1178" r:id="rId26"/>
    <p:sldId id="1179" r:id="rId27"/>
    <p:sldId id="1180" r:id="rId28"/>
    <p:sldId id="1181" r:id="rId29"/>
    <p:sldId id="1161" r:id="rId30"/>
    <p:sldId id="1173" r:id="rId31"/>
    <p:sldId id="1182" r:id="rId32"/>
    <p:sldId id="1183" r:id="rId33"/>
    <p:sldId id="1184" r:id="rId34"/>
    <p:sldId id="1162" r:id="rId35"/>
    <p:sldId id="1174" r:id="rId36"/>
    <p:sldId id="1202" r:id="rId37"/>
    <p:sldId id="1185" r:id="rId38"/>
    <p:sldId id="1203" r:id="rId39"/>
    <p:sldId id="1186" r:id="rId40"/>
    <p:sldId id="1204" r:id="rId41"/>
    <p:sldId id="1187" r:id="rId42"/>
    <p:sldId id="1188" r:id="rId43"/>
    <p:sldId id="1189" r:id="rId44"/>
    <p:sldId id="1163" r:id="rId45"/>
    <p:sldId id="1175" r:id="rId46"/>
    <p:sldId id="1190" r:id="rId47"/>
    <p:sldId id="1191" r:id="rId48"/>
    <p:sldId id="1192" r:id="rId49"/>
    <p:sldId id="1193" r:id="rId50"/>
    <p:sldId id="1194" r:id="rId51"/>
    <p:sldId id="1195" r:id="rId52"/>
    <p:sldId id="1196" r:id="rId53"/>
    <p:sldId id="1197" r:id="rId54"/>
    <p:sldId id="1198" r:id="rId55"/>
    <p:sldId id="1199" r:id="rId56"/>
    <p:sldId id="1200" r:id="rId57"/>
    <p:sldId id="1201" r:id="rId58"/>
    <p:sldId id="957" r:id="rId59"/>
    <p:sldId id="1155" r:id="rId60"/>
    <p:sldId id="1274" r:id="rId61"/>
    <p:sldId id="958" r:id="rId62"/>
    <p:sldId id="1205"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82796" autoAdjust="0"/>
  </p:normalViewPr>
  <p:slideViewPr>
    <p:cSldViewPr snapToGrid="0" showGuides="1">
      <p:cViewPr varScale="1">
        <p:scale>
          <a:sx n="73" d="100"/>
          <a:sy n="73" d="100"/>
        </p:scale>
        <p:origin x="128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12.1 – </a:t>
            </a:r>
            <a:r>
              <a:rPr lang="en-CA" dirty="0"/>
              <a:t>Network Documentation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12.1.1 – </a:t>
            </a:r>
            <a:r>
              <a:rPr lang="en-US" sz="1200" dirty="0"/>
              <a:t>Documentation Overview</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81896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12.1.2 – Network Topology Diagrams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3566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12.1.3 – </a:t>
            </a:r>
            <a:r>
              <a:rPr lang="en-CA" sz="1200" b="0" i="0" kern="1200" dirty="0">
                <a:solidFill>
                  <a:schemeClr val="tx1"/>
                </a:solidFill>
                <a:effectLst/>
                <a:latin typeface="+mn-lt"/>
                <a:ea typeface="+mn-ea"/>
                <a:cs typeface="+mn-cs"/>
              </a:rPr>
              <a:t>Network Device Documentation</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17349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12.1.4 – </a:t>
            </a:r>
            <a:r>
              <a:rPr lang="en-CA" sz="1200" b="0" i="0" kern="1200" dirty="0">
                <a:solidFill>
                  <a:schemeClr val="tx1"/>
                </a:solidFill>
                <a:effectLst/>
                <a:latin typeface="+mn-lt"/>
                <a:ea typeface="+mn-ea"/>
                <a:cs typeface="+mn-cs"/>
              </a:rPr>
              <a:t>Establish a Network Baseline</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98918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12.1.5 – </a:t>
            </a:r>
            <a:r>
              <a:rPr lang="en-CA" dirty="0"/>
              <a:t>Step 1 - Determine What Types of Data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89598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12.1.6 – </a:t>
            </a:r>
            <a:r>
              <a:rPr lang="en-CA" sz="1200" b="0" i="0" kern="1200" dirty="0">
                <a:solidFill>
                  <a:schemeClr val="tx1"/>
                </a:solidFill>
                <a:effectLst/>
                <a:latin typeface="+mn-lt"/>
                <a:ea typeface="+mn-ea"/>
                <a:cs typeface="+mn-cs"/>
              </a:rPr>
              <a:t>Step 2 - Identify Devices and Ports of Interest</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74680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12.1.7 – </a:t>
            </a:r>
            <a:r>
              <a:rPr lang="en-CA" dirty="0"/>
              <a:t>Step 3 - Determine the Baseline Duration</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68292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12.1.8 – </a:t>
            </a:r>
            <a:r>
              <a:rPr lang="en-CA" sz="1200" b="0" i="0" kern="1200" dirty="0">
                <a:solidFill>
                  <a:schemeClr val="tx1"/>
                </a:solidFill>
                <a:effectLst/>
                <a:latin typeface="+mn-lt"/>
                <a:ea typeface="+mn-ea"/>
                <a:cs typeface="+mn-cs"/>
              </a:rPr>
              <a:t>Data Measurement</a:t>
            </a:r>
          </a:p>
          <a:p>
            <a:r>
              <a:rPr lang="en-US" dirty="0"/>
              <a:t>12.1.9 – </a:t>
            </a:r>
            <a:r>
              <a:rPr lang="en-CA" sz="1200" b="0" i="0" kern="1200" dirty="0">
                <a:solidFill>
                  <a:schemeClr val="tx1"/>
                </a:solidFill>
                <a:effectLst/>
                <a:latin typeface="+mn-lt"/>
                <a:ea typeface="+mn-ea"/>
                <a:cs typeface="+mn-cs"/>
              </a:rPr>
              <a:t>Check Your Understanding - Network Documentation</a:t>
            </a:r>
          </a:p>
          <a:p>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830191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12.2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12.2.1 – </a:t>
            </a:r>
            <a:r>
              <a:rPr lang="en-CA" sz="1200" b="0" i="0" kern="1200" dirty="0">
                <a:solidFill>
                  <a:schemeClr val="tx1"/>
                </a:solidFill>
                <a:effectLst/>
                <a:latin typeface="+mn-lt"/>
                <a:ea typeface="+mn-ea"/>
                <a:cs typeface="+mn-cs"/>
              </a:rPr>
              <a:t>General Troubleshooting Procedures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12.2.2 – </a:t>
            </a:r>
            <a:r>
              <a:rPr lang="en-CA" sz="1200" b="0" i="0" kern="1200" dirty="0">
                <a:solidFill>
                  <a:schemeClr val="tx1"/>
                </a:solidFill>
                <a:effectLst/>
                <a:latin typeface="+mn-lt"/>
                <a:ea typeface="+mn-ea"/>
                <a:cs typeface="+mn-cs"/>
              </a:rPr>
              <a:t>Seven-Step Troubleshooting Process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456101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12.2.3 – </a:t>
            </a:r>
            <a:r>
              <a:rPr lang="en-CA" sz="1200" b="0" i="0" kern="1200" dirty="0">
                <a:solidFill>
                  <a:schemeClr val="tx1"/>
                </a:solidFill>
                <a:effectLst/>
                <a:latin typeface="+mn-lt"/>
                <a:ea typeface="+mn-ea"/>
                <a:cs typeface="+mn-cs"/>
              </a:rPr>
              <a:t>Question End Users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97660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12.2.4 – </a:t>
            </a:r>
            <a:r>
              <a:rPr lang="en-CA" sz="1200" b="0" i="0" kern="1200" dirty="0">
                <a:solidFill>
                  <a:schemeClr val="tx1"/>
                </a:solidFill>
                <a:effectLst/>
                <a:latin typeface="+mn-lt"/>
                <a:ea typeface="+mn-ea"/>
                <a:cs typeface="+mn-cs"/>
              </a:rPr>
              <a:t>Gather Information</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760667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12.2.5 – </a:t>
            </a:r>
            <a:r>
              <a:rPr lang="en-CA" sz="1200" b="0" i="0" kern="1200" dirty="0">
                <a:solidFill>
                  <a:schemeClr val="tx1"/>
                </a:solidFill>
                <a:effectLst/>
                <a:latin typeface="+mn-lt"/>
                <a:ea typeface="+mn-ea"/>
                <a:cs typeface="+mn-cs"/>
              </a:rPr>
              <a:t>Troubleshooting with Layered Models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619487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12.2.6 – </a:t>
            </a:r>
            <a:r>
              <a:rPr lang="en-CA" sz="1200" b="0" i="0" kern="1200" dirty="0">
                <a:solidFill>
                  <a:schemeClr val="tx1"/>
                </a:solidFill>
                <a:effectLst/>
                <a:latin typeface="+mn-lt"/>
                <a:ea typeface="+mn-ea"/>
                <a:cs typeface="+mn-cs"/>
              </a:rPr>
              <a:t>Structured Troubleshooting Methods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44400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12.2.7 – </a:t>
            </a:r>
            <a:r>
              <a:rPr lang="en-CA" sz="1200" b="0" i="0" kern="1200" dirty="0">
                <a:solidFill>
                  <a:schemeClr val="tx1"/>
                </a:solidFill>
                <a:effectLst/>
                <a:latin typeface="+mn-lt"/>
                <a:ea typeface="+mn-ea"/>
                <a:cs typeface="+mn-cs"/>
              </a:rPr>
              <a:t>Guidelines for Selecting a Troubleshooting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12.2.8 – </a:t>
            </a:r>
            <a:r>
              <a:rPr lang="en-CA" sz="1200" b="0" i="0" kern="1200" dirty="0">
                <a:solidFill>
                  <a:schemeClr val="tx1"/>
                </a:solidFill>
                <a:effectLst/>
                <a:latin typeface="+mn-lt"/>
                <a:ea typeface="+mn-ea"/>
                <a:cs typeface="+mn-cs"/>
              </a:rPr>
              <a:t>Check Your Understanding - Troubleshooting Process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881601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12.3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58240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12.3.1 – </a:t>
            </a:r>
            <a:r>
              <a:rPr lang="en-CA" sz="1200" b="0" i="0" kern="1200" dirty="0">
                <a:solidFill>
                  <a:schemeClr val="tx1"/>
                </a:solidFill>
                <a:effectLst/>
                <a:latin typeface="+mn-lt"/>
                <a:ea typeface="+mn-ea"/>
                <a:cs typeface="+mn-cs"/>
              </a:rPr>
              <a:t>Software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47056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12.3.2 – </a:t>
            </a:r>
            <a:r>
              <a:rPr lang="en-CA" sz="1200" b="0" i="0" kern="1200" dirty="0">
                <a:solidFill>
                  <a:schemeClr val="tx1"/>
                </a:solidFill>
                <a:effectLst/>
                <a:latin typeface="+mn-lt"/>
                <a:ea typeface="+mn-ea"/>
                <a:cs typeface="+mn-cs"/>
              </a:rPr>
              <a:t>Protocol Analyzers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9147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r>
              <a:rPr lang="en-US" dirty="0"/>
              <a:t>12.3.3 – Hardware Troubleshooting Tools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547063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12.3.4 – </a:t>
            </a:r>
            <a:r>
              <a:rPr lang="en-CA" sz="1200" b="0" i="0" kern="1200" dirty="0">
                <a:solidFill>
                  <a:schemeClr val="tx1"/>
                </a:solidFill>
                <a:effectLst/>
                <a:latin typeface="+mn-lt"/>
                <a:ea typeface="+mn-ea"/>
                <a:cs typeface="+mn-cs"/>
              </a:rPr>
              <a:t>Syslog Server as a Troubleshooting Tool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12.3.5 – </a:t>
            </a:r>
            <a:r>
              <a:rPr lang="en-CA" sz="1200" b="0" i="0" kern="1200" dirty="0">
                <a:solidFill>
                  <a:schemeClr val="tx1"/>
                </a:solidFill>
                <a:effectLst/>
                <a:latin typeface="+mn-lt"/>
                <a:ea typeface="+mn-ea"/>
                <a:cs typeface="+mn-cs"/>
              </a:rPr>
              <a:t>Check Your Understanding -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35620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12.4 – </a:t>
            </a:r>
            <a:r>
              <a:rPr lang="en-CA" dirty="0"/>
              <a:t>Symptoms and Causes of Network Problems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509375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702768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800868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85474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32555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916880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071236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12.4.4 – </a:t>
            </a:r>
            <a:r>
              <a:rPr lang="en-CA" sz="1200" b="0" i="0" kern="1200" dirty="0">
                <a:solidFill>
                  <a:schemeClr val="tx1"/>
                </a:solidFill>
                <a:effectLst/>
                <a:latin typeface="+mn-lt"/>
                <a:ea typeface="+mn-ea"/>
                <a:cs typeface="+mn-cs"/>
              </a:rPr>
              <a:t>Transport Layer Troubleshooting -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3720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12.4.5 – </a:t>
            </a:r>
            <a:r>
              <a:rPr lang="en-CA" sz="1200" b="0" i="0" kern="1200" dirty="0">
                <a:solidFill>
                  <a:schemeClr val="tx1"/>
                </a:solidFill>
                <a:effectLst/>
                <a:latin typeface="+mn-lt"/>
                <a:ea typeface="+mn-ea"/>
                <a:cs typeface="+mn-cs"/>
              </a:rPr>
              <a:t>Transport Layer Troubleshooting - NAT for IPv4</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5950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12.4.6 – </a:t>
            </a:r>
            <a:r>
              <a:rPr lang="en-CA" sz="1200" b="0" i="0" kern="1200" dirty="0">
                <a:solidFill>
                  <a:schemeClr val="tx1"/>
                </a:solidFill>
                <a:effectLst/>
                <a:latin typeface="+mn-lt"/>
                <a:ea typeface="+mn-ea"/>
                <a:cs typeface="+mn-cs"/>
              </a:rPr>
              <a:t>Application Layer Troubleshooting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12.4.7 – </a:t>
            </a:r>
            <a:r>
              <a:rPr lang="en-CA" sz="1200" b="0" i="0" kern="1200" dirty="0">
                <a:solidFill>
                  <a:schemeClr val="tx1"/>
                </a:solidFill>
                <a:effectLst/>
                <a:latin typeface="+mn-lt"/>
                <a:ea typeface="+mn-ea"/>
                <a:cs typeface="+mn-cs"/>
              </a:rPr>
              <a:t>Check Your Understanding - Symptoms and Causes of Network Problems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703743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12.5 – </a:t>
            </a:r>
            <a:r>
              <a:rPr lang="en-CA" dirty="0"/>
              <a:t>Troubleshooting IP Connectivity</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964829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 – </a:t>
            </a:r>
            <a:r>
              <a:rPr lang="en-CA" dirty="0"/>
              <a:t>Components of Troubleshooting End-to-End Connectivity</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25294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12.5.2 – </a:t>
            </a:r>
            <a:r>
              <a:rPr lang="en-CA" sz="1200" b="0" i="0" kern="1200" dirty="0">
                <a:solidFill>
                  <a:schemeClr val="tx1"/>
                </a:solidFill>
                <a:effectLst/>
                <a:latin typeface="+mn-lt"/>
                <a:ea typeface="+mn-ea"/>
                <a:cs typeface="+mn-cs"/>
              </a:rPr>
              <a:t>End-to-End Connectivity Problem Initiates Troubleshooting</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33338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12.5.3 – </a:t>
            </a:r>
            <a:r>
              <a:rPr lang="en-CA" dirty="0"/>
              <a:t>Step 1 - Verify the Physical Layer</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79188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12.5.4 – </a:t>
            </a:r>
            <a:r>
              <a:rPr lang="en-CA" dirty="0"/>
              <a:t>Step 2 - Check for Duplex Mismatches</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593513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12.5.5 – </a:t>
            </a:r>
            <a:r>
              <a:rPr lang="en-CA" dirty="0"/>
              <a:t>Step 3 - Verify Addressing on the Local Network</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586081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12.5.6 – Troubleshoot VLAN Assignment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5172067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12.5.7 – </a:t>
            </a:r>
            <a:r>
              <a:rPr lang="en-CA" sz="1200" b="0" i="0" kern="1200" dirty="0">
                <a:solidFill>
                  <a:schemeClr val="tx1"/>
                </a:solidFill>
                <a:effectLst/>
                <a:latin typeface="+mn-lt"/>
                <a:ea typeface="+mn-ea"/>
                <a:cs typeface="+mn-cs"/>
              </a:rPr>
              <a:t>Step 4 - Verify Default Gateway</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54732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12.5.8 – </a:t>
            </a:r>
            <a:r>
              <a:rPr lang="en-CA" sz="1200" b="0" i="0" kern="1200" dirty="0">
                <a:solidFill>
                  <a:schemeClr val="tx1"/>
                </a:solidFill>
                <a:effectLst/>
                <a:latin typeface="+mn-lt"/>
                <a:ea typeface="+mn-ea"/>
                <a:cs typeface="+mn-cs"/>
              </a:rPr>
              <a:t>Troubleshoot IPv6 Default Gateway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300331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12.5.9 – </a:t>
            </a:r>
            <a:r>
              <a:rPr lang="en-CA" sz="1200" b="0" i="0" kern="1200" dirty="0">
                <a:solidFill>
                  <a:schemeClr val="tx1"/>
                </a:solidFill>
                <a:effectLst/>
                <a:latin typeface="+mn-lt"/>
                <a:ea typeface="+mn-ea"/>
                <a:cs typeface="+mn-cs"/>
              </a:rPr>
              <a:t>Step 5 - Verify Correct Path</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0541925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12.5.10 – </a:t>
            </a:r>
            <a:r>
              <a:rPr lang="en-CA" sz="1200" b="0" i="0" kern="1200" dirty="0">
                <a:solidFill>
                  <a:schemeClr val="tx1"/>
                </a:solidFill>
                <a:effectLst/>
                <a:latin typeface="+mn-lt"/>
                <a:ea typeface="+mn-ea"/>
                <a:cs typeface="+mn-cs"/>
              </a:rPr>
              <a:t>Step 6 - Verify the Transport Layer</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510217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12.5.11 – </a:t>
            </a:r>
            <a:r>
              <a:rPr lang="en-CA" sz="1200" b="0" i="0" kern="1200" dirty="0">
                <a:solidFill>
                  <a:schemeClr val="tx1"/>
                </a:solidFill>
                <a:effectLst/>
                <a:latin typeface="+mn-lt"/>
                <a:ea typeface="+mn-ea"/>
                <a:cs typeface="+mn-cs"/>
              </a:rPr>
              <a:t>Step 7 - Verify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61793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12.5.12 – </a:t>
            </a:r>
            <a:r>
              <a:rPr lang="en-CA" sz="1200" b="0" i="0" kern="1200" dirty="0">
                <a:solidFill>
                  <a:schemeClr val="tx1"/>
                </a:solidFill>
                <a:effectLst/>
                <a:latin typeface="+mn-lt"/>
                <a:ea typeface="+mn-ea"/>
                <a:cs typeface="+mn-cs"/>
              </a:rPr>
              <a:t>Step 8 - Verify DNS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178809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12.5.13 – </a:t>
            </a:r>
            <a:r>
              <a:rPr lang="en-CA" sz="1200" b="0" i="0" kern="1200" dirty="0">
                <a:solidFill>
                  <a:schemeClr val="tx1"/>
                </a:solidFill>
                <a:effectLst/>
                <a:latin typeface="+mn-lt"/>
                <a:ea typeface="+mn-ea"/>
                <a:cs typeface="+mn-cs"/>
              </a:rPr>
              <a:t>Packet Tracer - Troubleshoot Enterprise Networks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5501762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12.6.1 – </a:t>
            </a:r>
            <a:r>
              <a:rPr lang="en-CA" dirty="0"/>
              <a:t>Packet Tracer – </a:t>
            </a:r>
            <a:r>
              <a:rPr lang="en-CA" sz="1200" b="0" i="0" kern="1200" dirty="0">
                <a:solidFill>
                  <a:schemeClr val="tx1"/>
                </a:solidFill>
                <a:effectLst/>
                <a:latin typeface="+mn-lt"/>
                <a:ea typeface="+mn-ea"/>
                <a:cs typeface="+mn-cs"/>
              </a:rPr>
              <a:t>Network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12.6.2 – </a:t>
            </a:r>
            <a:r>
              <a:rPr lang="en-CA" dirty="0"/>
              <a:t>Packet Tracer – </a:t>
            </a:r>
            <a:r>
              <a:rPr lang="en-CA" sz="1200" b="0" i="0" kern="1200" dirty="0">
                <a:solidFill>
                  <a:schemeClr val="tx1"/>
                </a:solidFill>
                <a:effectLst/>
                <a:latin typeface="+mn-lt"/>
                <a:ea typeface="+mn-ea"/>
                <a:cs typeface="+mn-cs"/>
              </a:rPr>
              <a:t>Troubleshoot Challenge – Use Documentation to Solve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76854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251514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222373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0195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2012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2012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solidFill>
                <a:schemeClr val="accent5">
                  <a:lumMod val="40000"/>
                  <a:lumOff val="60000"/>
                </a:schemeClr>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3932382" cy="902174"/>
          </a:xfrm>
        </p:spPr>
        <p:txBody>
          <a:bodyPr/>
          <a:lstStyle/>
          <a:p>
            <a:r>
              <a:rPr lang="en-US" dirty="0">
                <a:solidFill>
                  <a:schemeClr val="accent5">
                    <a:lumMod val="40000"/>
                    <a:lumOff val="60000"/>
                  </a:schemeClr>
                </a:solidFill>
              </a:rPr>
              <a:t>Enterprise Networking, Security, and Automation v7.0 (ENSA)</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12: </a:t>
            </a:r>
            <a:r>
              <a:rPr lang="en-CA" sz="4400" dirty="0">
                <a:solidFill>
                  <a:schemeClr val="accent5">
                    <a:lumMod val="40000"/>
                    <a:lumOff val="60000"/>
                  </a:schemeClr>
                </a:solidFill>
              </a:rPr>
              <a:t>Network Troubleshooting</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6" y="3809526"/>
            <a:ext cx="3985545" cy="902174"/>
          </a:xfrm>
        </p:spPr>
        <p:txBody>
          <a:bodyPr/>
          <a:lstStyle/>
          <a:p>
            <a:r>
              <a:rPr lang="en-US" dirty="0">
                <a:solidFill>
                  <a:schemeClr val="accent5">
                    <a:lumMod val="40000"/>
                    <a:lumOff val="60000"/>
                  </a:schemeClr>
                </a:solidFill>
              </a:rPr>
              <a:t>Enterprise Networking, Security, and Automation v7.0 (ENSA)</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Network Troubleshooting</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enterprise networks.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511241157"/>
              </p:ext>
            </p:extLst>
          </p:nvPr>
        </p:nvGraphicFramePr>
        <p:xfrm>
          <a:off x="396000" y="1620000"/>
          <a:ext cx="8328900" cy="3013489"/>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Documentation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network documentation is developed and used to troubleshoot network issues.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Process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troubleshooting methods that use a systematic, layered approach.</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Tools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different networking troubleshooting tools.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581345525"/>
                  </a:ext>
                </a:extLst>
              </a:tr>
              <a:tr h="55934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Symptoms and Causes of Network Problems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Determine the symptoms and causes of network problems using a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72545141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IP Connectivity</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Troubleshoot a network using the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66743546"/>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791910" cy="929640"/>
          </a:xfrm>
        </p:spPr>
        <p:txBody>
          <a:bodyPr/>
          <a:lstStyle/>
          <a:p>
            <a:r>
              <a:rPr lang="en-US" dirty="0">
                <a:solidFill>
                  <a:schemeClr val="accent5">
                    <a:lumMod val="40000"/>
                    <a:lumOff val="60000"/>
                  </a:schemeClr>
                </a:solidFill>
              </a:rPr>
              <a:t>12.1 </a:t>
            </a:r>
            <a:r>
              <a:rPr lang="en-CA" dirty="0">
                <a:solidFill>
                  <a:schemeClr val="accent5">
                    <a:lumMod val="40000"/>
                    <a:lumOff val="60000"/>
                  </a:schemeClr>
                </a:solidFill>
              </a:rPr>
              <a:t>Network Documentation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Documentation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45794"/>
            <a:ext cx="8280057" cy="3073946"/>
          </a:xfrm>
        </p:spPr>
        <p:txBody>
          <a:bodyPr/>
          <a:lstStyle/>
          <a:p>
            <a:pPr marL="0" indent="0" algn="l"/>
            <a:r>
              <a:rPr lang="en-CA" sz="1600" dirty="0">
                <a:solidFill>
                  <a:srgbClr val="000000"/>
                </a:solidFill>
              </a:rPr>
              <a:t>Accurate and complete network documentation is required to effectively monitor and troubleshoot networks.</a:t>
            </a:r>
          </a:p>
          <a:p>
            <a:pPr marL="0" indent="0" algn="l"/>
            <a:endParaRPr lang="en-CA" sz="1600" dirty="0">
              <a:solidFill>
                <a:srgbClr val="000000"/>
              </a:solidFill>
            </a:endParaRPr>
          </a:p>
          <a:p>
            <a:pPr marL="0" indent="0" algn="l"/>
            <a:r>
              <a:rPr lang="en-CA" sz="1600" dirty="0">
                <a:solidFill>
                  <a:srgbClr val="000000"/>
                </a:solidFill>
              </a:rPr>
              <a:t>Common network documentation includes the following:</a:t>
            </a:r>
          </a:p>
          <a:p>
            <a:pPr marL="285750" indent="-285750" algn="l">
              <a:buFont typeface="Arial" panose="020B0604020202020204" pitchFamily="34" charset="0"/>
              <a:buChar char="•"/>
            </a:pPr>
            <a:r>
              <a:rPr lang="en-CA" sz="1400" dirty="0">
                <a:solidFill>
                  <a:srgbClr val="000000"/>
                </a:solidFill>
              </a:rPr>
              <a:t>Physical and logical network topology diagrams</a:t>
            </a:r>
          </a:p>
          <a:p>
            <a:pPr marL="285750" indent="-285750" algn="l">
              <a:buFont typeface="Arial" panose="020B0604020202020204" pitchFamily="34" charset="0"/>
              <a:buChar char="•"/>
            </a:pPr>
            <a:r>
              <a:rPr lang="en-CA" sz="1400" dirty="0">
                <a:solidFill>
                  <a:srgbClr val="000000"/>
                </a:solidFill>
              </a:rPr>
              <a:t>Network device documentation that records all pertinent device information</a:t>
            </a:r>
          </a:p>
          <a:p>
            <a:pPr marL="285750" indent="-285750" algn="l">
              <a:buFont typeface="Arial" panose="020B0604020202020204" pitchFamily="34" charset="0"/>
              <a:buChar char="•"/>
            </a:pPr>
            <a:r>
              <a:rPr lang="en-CA" sz="1400" dirty="0">
                <a:solidFill>
                  <a:srgbClr val="000000"/>
                </a:solidFill>
              </a:rPr>
              <a:t>Network performance baseline documentation</a:t>
            </a:r>
          </a:p>
          <a:p>
            <a:pPr marL="285750" indent="-285750" algn="l">
              <a:buFont typeface="Arial" panose="020B0604020202020204" pitchFamily="34" charset="0"/>
              <a:buChar char="•"/>
            </a:pPr>
            <a:endParaRPr lang="en-CA" sz="1400" dirty="0">
              <a:solidFill>
                <a:srgbClr val="000000"/>
              </a:solidFill>
            </a:endParaRPr>
          </a:p>
          <a:p>
            <a:pPr marL="285750" indent="-28575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All network documentation should be kept in a single location and backup documentation should be maintained and kept in a separate location.</a:t>
            </a:r>
            <a:endParaRPr lang="en-US" sz="1600" dirty="0">
              <a:solidFill>
                <a:srgbClr val="000000"/>
              </a:solidFill>
            </a:endParaRPr>
          </a:p>
        </p:txBody>
      </p:sp>
    </p:spTree>
    <p:extLst>
      <p:ext uri="{BB962C8B-B14F-4D97-AF65-F5344CB8AC3E}">
        <p14:creationId xmlns:p14="http://schemas.microsoft.com/office/powerpoint/2010/main" val="256012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Network Topology Diagrams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5"/>
          </a:xfrm>
        </p:spPr>
        <p:txBody>
          <a:bodyPr/>
          <a:lstStyle/>
          <a:p>
            <a:pPr marL="0" indent="0" algn="l"/>
            <a:r>
              <a:rPr lang="en-CA" sz="1600" dirty="0">
                <a:solidFill>
                  <a:srgbClr val="000000"/>
                </a:solidFill>
              </a:rPr>
              <a:t>There are two types of network topology diagrams: physical and logical.</a:t>
            </a:r>
            <a:endParaRPr lang="en-US" sz="1600" dirty="0">
              <a:solidFill>
                <a:srgbClr val="000000"/>
              </a:solidFill>
            </a:endParaRPr>
          </a:p>
        </p:txBody>
      </p:sp>
      <p:sp>
        <p:nvSpPr>
          <p:cNvPr id="2" name="Rectangle 1">
            <a:extLst>
              <a:ext uri="{FF2B5EF4-FFF2-40B4-BE49-F238E27FC236}">
                <a16:creationId xmlns:a16="http://schemas.microsoft.com/office/drawing/2014/main" id="{2BFCAFFD-E120-40E3-A1E4-91FD6A24FEAF}"/>
              </a:ext>
            </a:extLst>
          </p:cNvPr>
          <p:cNvSpPr/>
          <p:nvPr/>
        </p:nvSpPr>
        <p:spPr>
          <a:xfrm>
            <a:off x="328134"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Physical Topology</a:t>
            </a:r>
            <a:endParaRPr lang="en-CA" b="1" dirty="0">
              <a:solidFill>
                <a:srgbClr val="000000"/>
              </a:solidFill>
            </a:endParaRPr>
          </a:p>
        </p:txBody>
      </p:sp>
      <p:pic>
        <p:nvPicPr>
          <p:cNvPr id="6" name="Picture 5">
            <a:extLst>
              <a:ext uri="{FF2B5EF4-FFF2-40B4-BE49-F238E27FC236}">
                <a16:creationId xmlns:a16="http://schemas.microsoft.com/office/drawing/2014/main" id="{8853BF26-11A9-4B9C-826C-F9D012C39551}"/>
              </a:ext>
            </a:extLst>
          </p:cNvPr>
          <p:cNvPicPr>
            <a:picLocks noChangeAspect="1"/>
          </p:cNvPicPr>
          <p:nvPr/>
        </p:nvPicPr>
        <p:blipFill>
          <a:blip r:embed="rId3"/>
          <a:stretch>
            <a:fillRect/>
          </a:stretch>
        </p:blipFill>
        <p:spPr>
          <a:xfrm>
            <a:off x="516046" y="1690997"/>
            <a:ext cx="3758238" cy="2747959"/>
          </a:xfrm>
          <a:prstGeom prst="rect">
            <a:avLst/>
          </a:prstGeom>
        </p:spPr>
      </p:pic>
      <p:sp>
        <p:nvSpPr>
          <p:cNvPr id="5" name="Rectangle 4">
            <a:extLst>
              <a:ext uri="{FF2B5EF4-FFF2-40B4-BE49-F238E27FC236}">
                <a16:creationId xmlns:a16="http://schemas.microsoft.com/office/drawing/2014/main" id="{D35329ED-3E2A-43E1-8470-CB933F55DFB8}"/>
              </a:ext>
            </a:extLst>
          </p:cNvPr>
          <p:cNvSpPr/>
          <p:nvPr/>
        </p:nvSpPr>
        <p:spPr>
          <a:xfrm>
            <a:off x="4661833"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Logical Topology</a:t>
            </a:r>
            <a:endParaRPr lang="en-CA" b="1" dirty="0">
              <a:solidFill>
                <a:srgbClr val="000000"/>
              </a:solidFill>
            </a:endParaRPr>
          </a:p>
        </p:txBody>
      </p:sp>
      <p:pic>
        <p:nvPicPr>
          <p:cNvPr id="7" name="Picture 6">
            <a:extLst>
              <a:ext uri="{FF2B5EF4-FFF2-40B4-BE49-F238E27FC236}">
                <a16:creationId xmlns:a16="http://schemas.microsoft.com/office/drawing/2014/main" id="{C74DBD1B-F3C1-479C-A636-2E8E0A0B2531}"/>
              </a:ext>
            </a:extLst>
          </p:cNvPr>
          <p:cNvPicPr>
            <a:picLocks noChangeAspect="1"/>
          </p:cNvPicPr>
          <p:nvPr/>
        </p:nvPicPr>
        <p:blipFill>
          <a:blip r:embed="rId4"/>
          <a:stretch>
            <a:fillRect/>
          </a:stretch>
        </p:blipFill>
        <p:spPr>
          <a:xfrm>
            <a:off x="4692659" y="1891538"/>
            <a:ext cx="3987826" cy="2539388"/>
          </a:xfrm>
          <a:prstGeom prst="rect">
            <a:avLst/>
          </a:prstGeom>
        </p:spPr>
      </p:pic>
    </p:spTree>
    <p:extLst>
      <p:ext uri="{BB962C8B-B14F-4D97-AF65-F5344CB8AC3E}">
        <p14:creationId xmlns:p14="http://schemas.microsoft.com/office/powerpoint/2010/main" val="200187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Network Device Documentation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2406671" cy="3073946"/>
          </a:xfrm>
        </p:spPr>
        <p:txBody>
          <a:bodyPr/>
          <a:lstStyle/>
          <a:p>
            <a:pPr marL="0" indent="0" algn="l"/>
            <a:r>
              <a:rPr lang="en-CA" sz="1600" dirty="0">
                <a:solidFill>
                  <a:srgbClr val="000000"/>
                </a:solidFill>
              </a:rPr>
              <a:t>Network device documentation should contain accurate, up-to-date records of the network hardware and software. </a:t>
            </a:r>
          </a:p>
          <a:p>
            <a:pPr marL="0" indent="0" algn="l"/>
            <a:endParaRPr lang="en-CA" sz="1600" dirty="0">
              <a:solidFill>
                <a:srgbClr val="000000"/>
              </a:solidFill>
            </a:endParaRPr>
          </a:p>
          <a:p>
            <a:pPr marL="0" indent="0" algn="l"/>
            <a:r>
              <a:rPr lang="en-CA" sz="1600" dirty="0">
                <a:solidFill>
                  <a:srgbClr val="000000"/>
                </a:solidFill>
              </a:rPr>
              <a:t>Documentation should include all pertinent information about the network devices.</a:t>
            </a:r>
            <a:endParaRPr lang="en-US" sz="1600" dirty="0">
              <a:solidFill>
                <a:srgbClr val="000000"/>
              </a:solidFill>
            </a:endParaRPr>
          </a:p>
        </p:txBody>
      </p:sp>
      <p:sp>
        <p:nvSpPr>
          <p:cNvPr id="10" name="Rectangle 9">
            <a:extLst>
              <a:ext uri="{FF2B5EF4-FFF2-40B4-BE49-F238E27FC236}">
                <a16:creationId xmlns:a16="http://schemas.microsoft.com/office/drawing/2014/main" id="{12BC2FEB-9ACF-4340-80B7-B913FD563C31}"/>
              </a:ext>
            </a:extLst>
          </p:cNvPr>
          <p:cNvSpPr/>
          <p:nvPr/>
        </p:nvSpPr>
        <p:spPr>
          <a:xfrm>
            <a:off x="3089708" y="606463"/>
            <a:ext cx="5672795" cy="1234173"/>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Router Device </a:t>
            </a:r>
          </a:p>
          <a:p>
            <a:r>
              <a:rPr lang="en-CA" sz="1200" b="1" dirty="0">
                <a:solidFill>
                  <a:srgbClr val="000000"/>
                </a:solidFill>
              </a:rPr>
              <a:t>Documentation</a:t>
            </a:r>
          </a:p>
        </p:txBody>
      </p:sp>
      <p:pic>
        <p:nvPicPr>
          <p:cNvPr id="2" name="Picture 1">
            <a:extLst>
              <a:ext uri="{FF2B5EF4-FFF2-40B4-BE49-F238E27FC236}">
                <a16:creationId xmlns:a16="http://schemas.microsoft.com/office/drawing/2014/main" id="{03211694-E374-4599-8DA7-6302BC3773FC}"/>
              </a:ext>
            </a:extLst>
          </p:cNvPr>
          <p:cNvPicPr>
            <a:picLocks noChangeAspect="1"/>
          </p:cNvPicPr>
          <p:nvPr/>
        </p:nvPicPr>
        <p:blipFill>
          <a:blip r:embed="rId3"/>
          <a:stretch>
            <a:fillRect/>
          </a:stretch>
        </p:blipFill>
        <p:spPr>
          <a:xfrm>
            <a:off x="4470458" y="633454"/>
            <a:ext cx="4206305" cy="1182041"/>
          </a:xfrm>
          <a:prstGeom prst="rect">
            <a:avLst/>
          </a:prstGeom>
          <a:ln>
            <a:solidFill>
              <a:schemeClr val="accent1"/>
            </a:solidFill>
          </a:ln>
        </p:spPr>
      </p:pic>
      <p:sp>
        <p:nvSpPr>
          <p:cNvPr id="11" name="Rectangle 10">
            <a:extLst>
              <a:ext uri="{FF2B5EF4-FFF2-40B4-BE49-F238E27FC236}">
                <a16:creationId xmlns:a16="http://schemas.microsoft.com/office/drawing/2014/main" id="{82271C85-8ED5-43A7-B2EE-4B589FF29A8E}"/>
              </a:ext>
            </a:extLst>
          </p:cNvPr>
          <p:cNvSpPr/>
          <p:nvPr/>
        </p:nvSpPr>
        <p:spPr>
          <a:xfrm>
            <a:off x="3089708" y="1955992"/>
            <a:ext cx="5672795" cy="1419776"/>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Switch Device </a:t>
            </a:r>
          </a:p>
          <a:p>
            <a:r>
              <a:rPr lang="en-CA" sz="1200" b="1" dirty="0">
                <a:solidFill>
                  <a:srgbClr val="000000"/>
                </a:solidFill>
              </a:rPr>
              <a:t>Documentation</a:t>
            </a:r>
          </a:p>
        </p:txBody>
      </p:sp>
      <p:pic>
        <p:nvPicPr>
          <p:cNvPr id="5" name="Picture 4">
            <a:extLst>
              <a:ext uri="{FF2B5EF4-FFF2-40B4-BE49-F238E27FC236}">
                <a16:creationId xmlns:a16="http://schemas.microsoft.com/office/drawing/2014/main" id="{C656E8C5-78C0-4282-B5CD-EBB78DC85D10}"/>
              </a:ext>
            </a:extLst>
          </p:cNvPr>
          <p:cNvPicPr>
            <a:picLocks noChangeAspect="1"/>
          </p:cNvPicPr>
          <p:nvPr/>
        </p:nvPicPr>
        <p:blipFill>
          <a:blip r:embed="rId4"/>
          <a:stretch>
            <a:fillRect/>
          </a:stretch>
        </p:blipFill>
        <p:spPr>
          <a:xfrm>
            <a:off x="4457309" y="1972890"/>
            <a:ext cx="4254719" cy="1378021"/>
          </a:xfrm>
          <a:prstGeom prst="rect">
            <a:avLst/>
          </a:prstGeom>
          <a:ln>
            <a:solidFill>
              <a:schemeClr val="accent1"/>
            </a:solidFill>
          </a:ln>
        </p:spPr>
      </p:pic>
      <p:sp>
        <p:nvSpPr>
          <p:cNvPr id="12" name="Rectangle 11">
            <a:extLst>
              <a:ext uri="{FF2B5EF4-FFF2-40B4-BE49-F238E27FC236}">
                <a16:creationId xmlns:a16="http://schemas.microsoft.com/office/drawing/2014/main" id="{17BA5CFF-18B1-4081-9189-61AE2CFF4D1C}"/>
              </a:ext>
            </a:extLst>
          </p:cNvPr>
          <p:cNvSpPr/>
          <p:nvPr/>
        </p:nvSpPr>
        <p:spPr>
          <a:xfrm>
            <a:off x="3089708" y="3450632"/>
            <a:ext cx="5672795" cy="131113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End-System </a:t>
            </a:r>
          </a:p>
          <a:p>
            <a:r>
              <a:rPr lang="en-CA" sz="1200" b="1" dirty="0">
                <a:solidFill>
                  <a:srgbClr val="000000"/>
                </a:solidFill>
              </a:rPr>
              <a:t>Documentation</a:t>
            </a:r>
          </a:p>
        </p:txBody>
      </p:sp>
      <p:pic>
        <p:nvPicPr>
          <p:cNvPr id="6" name="Picture 5">
            <a:extLst>
              <a:ext uri="{FF2B5EF4-FFF2-40B4-BE49-F238E27FC236}">
                <a16:creationId xmlns:a16="http://schemas.microsoft.com/office/drawing/2014/main" id="{FB43D777-BD26-4159-A9B6-2E86C2D4CD4A}"/>
              </a:ext>
            </a:extLst>
          </p:cNvPr>
          <p:cNvPicPr>
            <a:picLocks noChangeAspect="1"/>
          </p:cNvPicPr>
          <p:nvPr/>
        </p:nvPicPr>
        <p:blipFill>
          <a:blip r:embed="rId5"/>
          <a:stretch>
            <a:fillRect/>
          </a:stretch>
        </p:blipFill>
        <p:spPr>
          <a:xfrm>
            <a:off x="4457309" y="3477520"/>
            <a:ext cx="4248368" cy="1257365"/>
          </a:xfrm>
          <a:prstGeom prst="rect">
            <a:avLst/>
          </a:prstGeom>
          <a:ln>
            <a:solidFill>
              <a:schemeClr val="accent1"/>
            </a:solidFill>
          </a:ln>
        </p:spPr>
      </p:pic>
    </p:spTree>
    <p:extLst>
      <p:ext uri="{BB962C8B-B14F-4D97-AF65-F5344CB8AC3E}">
        <p14:creationId xmlns:p14="http://schemas.microsoft.com/office/powerpoint/2010/main" val="38791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Establish a Network Baseline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A network baseline is used to establish normal network performance to determine the “personality” of a network under normal conditions. Establishing a network performance baseline requires collecting performance data from the ports and devices that are essential to network operation.</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baseline data is as follows:</a:t>
            </a:r>
          </a:p>
          <a:p>
            <a:pPr marL="358835" lvl="1" indent="-285750">
              <a:buFont typeface="Arial" panose="020B0604020202020204" pitchFamily="34" charset="0"/>
              <a:buChar char="•"/>
            </a:pPr>
            <a:r>
              <a:rPr lang="en-CA" sz="1600" dirty="0">
                <a:solidFill>
                  <a:srgbClr val="000000"/>
                </a:solidFill>
              </a:rPr>
              <a:t>Provides insight into whether the current network design can meet business requirements. </a:t>
            </a:r>
          </a:p>
          <a:p>
            <a:pPr marL="358835" lvl="1" indent="-285750">
              <a:buFont typeface="Arial" panose="020B0604020202020204" pitchFamily="34" charset="0"/>
              <a:buChar char="•"/>
            </a:pPr>
            <a:r>
              <a:rPr lang="en-CA" sz="1600" dirty="0">
                <a:solidFill>
                  <a:srgbClr val="000000"/>
                </a:solidFill>
              </a:rPr>
              <a:t>Can reveal areas of congestion or areas in the network that are underutilized.</a:t>
            </a:r>
          </a:p>
          <a:p>
            <a:pPr marL="285750" indent="-28575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250821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1 - Determine What Types of Data to Collect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conducting the initial baseline, start by selecting a few variables that represent the defined policies. </a:t>
            </a:r>
          </a:p>
          <a:p>
            <a:pPr marL="0" indent="0" algn="l"/>
            <a:endParaRPr lang="en-CA" sz="1600" dirty="0">
              <a:solidFill>
                <a:srgbClr val="000000"/>
              </a:solidFill>
            </a:endParaRPr>
          </a:p>
          <a:p>
            <a:pPr marL="0" indent="0" algn="l"/>
            <a:r>
              <a:rPr lang="en-CA" sz="1600" dirty="0">
                <a:solidFill>
                  <a:srgbClr val="000000"/>
                </a:solidFill>
              </a:rPr>
              <a:t>If too many data points are selected, the amount of data can be overwhelming, making analysis of the collected data difficult. </a:t>
            </a:r>
          </a:p>
          <a:p>
            <a:pPr marL="0" indent="0" algn="l"/>
            <a:endParaRPr lang="en-CA" sz="1600" dirty="0">
              <a:solidFill>
                <a:srgbClr val="000000"/>
              </a:solidFill>
            </a:endParaRPr>
          </a:p>
          <a:p>
            <a:pPr marL="0" indent="0" algn="l"/>
            <a:r>
              <a:rPr lang="en-CA" sz="1600" dirty="0">
                <a:solidFill>
                  <a:srgbClr val="000000"/>
                </a:solidFill>
              </a:rPr>
              <a:t>Start out simply and fine-tune along the way. </a:t>
            </a:r>
          </a:p>
          <a:p>
            <a:pPr marL="0" indent="0" algn="l"/>
            <a:endParaRPr lang="en-CA" sz="1600" dirty="0">
              <a:solidFill>
                <a:srgbClr val="000000"/>
              </a:solidFill>
            </a:endParaRPr>
          </a:p>
          <a:p>
            <a:pPr marL="0" indent="0" algn="l"/>
            <a:r>
              <a:rPr lang="en-CA" sz="1600" dirty="0">
                <a:solidFill>
                  <a:srgbClr val="000000"/>
                </a:solidFill>
              </a:rPr>
              <a:t>Some good starting variables are interface utilization and CPU utilization.</a:t>
            </a:r>
            <a:endParaRPr lang="en-US" sz="1600" dirty="0">
              <a:solidFill>
                <a:srgbClr val="000000"/>
              </a:solidFill>
            </a:endParaRPr>
          </a:p>
        </p:txBody>
      </p:sp>
    </p:spTree>
    <p:extLst>
      <p:ext uri="{BB962C8B-B14F-4D97-AF65-F5344CB8AC3E}">
        <p14:creationId xmlns:p14="http://schemas.microsoft.com/office/powerpoint/2010/main" val="31071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2 - Identify Devices and Ports of Interest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266155" cy="638504"/>
          </a:xfrm>
        </p:spPr>
        <p:txBody>
          <a:bodyPr/>
          <a:lstStyle/>
          <a:p>
            <a:pPr marL="0" indent="0" algn="l"/>
            <a:r>
              <a:rPr lang="en-CA" sz="1600" dirty="0">
                <a:solidFill>
                  <a:srgbClr val="000000"/>
                </a:solidFill>
              </a:rPr>
              <a:t>A logical network topology can be useful in identifying key devices and ports to monitor.</a:t>
            </a:r>
            <a:endParaRPr lang="en-US" sz="1600" dirty="0">
              <a:solidFill>
                <a:srgbClr val="000000"/>
              </a:solidFill>
            </a:endParaRPr>
          </a:p>
        </p:txBody>
      </p:sp>
      <p:sp>
        <p:nvSpPr>
          <p:cNvPr id="5" name="Content Placeholder 3">
            <a:extLst>
              <a:ext uri="{FF2B5EF4-FFF2-40B4-BE49-F238E27FC236}">
                <a16:creationId xmlns:a16="http://schemas.microsoft.com/office/drawing/2014/main" id="{70A6D0E7-4433-44E3-BE50-BDD1373ABB54}"/>
              </a:ext>
            </a:extLst>
          </p:cNvPr>
          <p:cNvSpPr txBox="1">
            <a:spLocks/>
          </p:cNvSpPr>
          <p:nvPr/>
        </p:nvSpPr>
        <p:spPr>
          <a:xfrm>
            <a:off x="431971" y="1493923"/>
            <a:ext cx="4013905" cy="26607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As shown in the sample topology, the devices and ports of interest include:</a:t>
            </a:r>
          </a:p>
          <a:p>
            <a:pPr marL="358835" lvl="1" indent="-285750">
              <a:buFont typeface="Arial" panose="020B0604020202020204" pitchFamily="34" charset="0"/>
              <a:buChar char="•"/>
            </a:pPr>
            <a:r>
              <a:rPr lang="en-CA" dirty="0">
                <a:solidFill>
                  <a:srgbClr val="000000"/>
                </a:solidFill>
              </a:rPr>
              <a:t>PC1 (the Admin terminal)</a:t>
            </a:r>
          </a:p>
          <a:p>
            <a:pPr marL="358835" lvl="1" indent="-285750">
              <a:buFont typeface="Arial" panose="020B0604020202020204" pitchFamily="34" charset="0"/>
              <a:buChar char="•"/>
            </a:pPr>
            <a:r>
              <a:rPr lang="en-CA" dirty="0">
                <a:solidFill>
                  <a:srgbClr val="000000"/>
                </a:solidFill>
              </a:rPr>
              <a:t>Two servers (i.e., Srv1 and Svr2)</a:t>
            </a:r>
          </a:p>
          <a:p>
            <a:pPr marL="358835" lvl="1" indent="-285750">
              <a:buFont typeface="Arial" panose="020B0604020202020204" pitchFamily="34" charset="0"/>
              <a:buChar char="•"/>
            </a:pPr>
            <a:r>
              <a:rPr lang="en-CA" dirty="0">
                <a:solidFill>
                  <a:srgbClr val="000000"/>
                </a:solidFill>
              </a:rPr>
              <a:t>Router interfaces </a:t>
            </a:r>
          </a:p>
          <a:p>
            <a:pPr marL="358835" lvl="1" indent="-285750">
              <a:buFont typeface="Arial" panose="020B0604020202020204" pitchFamily="34" charset="0"/>
              <a:buChar char="•"/>
            </a:pPr>
            <a:r>
              <a:rPr lang="en-CA" dirty="0">
                <a:solidFill>
                  <a:srgbClr val="000000"/>
                </a:solidFill>
              </a:rPr>
              <a:t>Key ports on switches</a:t>
            </a:r>
          </a:p>
        </p:txBody>
      </p:sp>
      <p:pic>
        <p:nvPicPr>
          <p:cNvPr id="2" name="Picture 1">
            <a:extLst>
              <a:ext uri="{FF2B5EF4-FFF2-40B4-BE49-F238E27FC236}">
                <a16:creationId xmlns:a16="http://schemas.microsoft.com/office/drawing/2014/main" id="{F8DC8728-D326-4DFD-ADA1-49AC65E84E76}"/>
              </a:ext>
            </a:extLst>
          </p:cNvPr>
          <p:cNvPicPr>
            <a:picLocks noChangeAspect="1"/>
          </p:cNvPicPr>
          <p:nvPr/>
        </p:nvPicPr>
        <p:blipFill>
          <a:blip r:embed="rId3"/>
          <a:stretch>
            <a:fillRect/>
          </a:stretch>
        </p:blipFill>
        <p:spPr>
          <a:xfrm>
            <a:off x="4571999" y="1268578"/>
            <a:ext cx="4159464" cy="2660787"/>
          </a:xfrm>
          <a:prstGeom prst="rect">
            <a:avLst/>
          </a:prstGeom>
        </p:spPr>
      </p:pic>
    </p:spTree>
    <p:extLst>
      <p:ext uri="{BB962C8B-B14F-4D97-AF65-F5344CB8AC3E}">
        <p14:creationId xmlns:p14="http://schemas.microsoft.com/office/powerpoint/2010/main" val="8517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3 - Determine the Baseline Duration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capturing data for analysis, the period specified should be:</a:t>
            </a:r>
          </a:p>
          <a:p>
            <a:pPr marL="285750" indent="-285750" algn="l">
              <a:buFont typeface="Arial" panose="020B0604020202020204" pitchFamily="34" charset="0"/>
              <a:buChar char="•"/>
            </a:pPr>
            <a:r>
              <a:rPr lang="en-CA" sz="1600" dirty="0">
                <a:solidFill>
                  <a:srgbClr val="000000"/>
                </a:solidFill>
              </a:rPr>
              <a:t>At a minimum, seven days long.</a:t>
            </a:r>
          </a:p>
          <a:p>
            <a:pPr marL="285750" indent="-285750" algn="l">
              <a:buFont typeface="Arial" panose="020B0604020202020204" pitchFamily="34" charset="0"/>
              <a:buChar char="•"/>
            </a:pPr>
            <a:r>
              <a:rPr lang="en-CA" sz="1600" dirty="0">
                <a:solidFill>
                  <a:srgbClr val="000000"/>
                </a:solidFill>
              </a:rPr>
              <a:t>Last no more than six weeks, unless specific long-term trends need to be measured. </a:t>
            </a:r>
          </a:p>
          <a:p>
            <a:pPr marL="285750" indent="-285750" algn="l">
              <a:buFont typeface="Arial" panose="020B0604020202020204" pitchFamily="34" charset="0"/>
              <a:buChar char="•"/>
            </a:pPr>
            <a:r>
              <a:rPr lang="en-CA" sz="1600" dirty="0">
                <a:solidFill>
                  <a:srgbClr val="000000"/>
                </a:solidFill>
              </a:rPr>
              <a:t>Generally, a two-to-four-week baseline is adequate.</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Conduct an annual analysis of the entire network, or baseline different sections of the network on a rotating basis. </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Analysis must be conducted regularly to understand how the network is affected by growth and other changes.</a:t>
            </a:r>
            <a:endParaRPr lang="en-US" sz="1600" dirty="0">
              <a:solidFill>
                <a:srgbClr val="000000"/>
              </a:solidFill>
            </a:endParaRPr>
          </a:p>
        </p:txBody>
      </p:sp>
    </p:spTree>
    <p:extLst>
      <p:ext uri="{BB962C8B-B14F-4D97-AF65-F5344CB8AC3E}">
        <p14:creationId xmlns:p14="http://schemas.microsoft.com/office/powerpoint/2010/main" val="33215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Data Measurement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85404"/>
          </a:xfrm>
        </p:spPr>
        <p:txBody>
          <a:bodyPr/>
          <a:lstStyle/>
          <a:p>
            <a:pPr marL="0" indent="0" algn="l"/>
            <a:r>
              <a:rPr lang="en-CA" sz="1600" dirty="0">
                <a:solidFill>
                  <a:srgbClr val="000000"/>
                </a:solidFill>
              </a:rPr>
              <a:t>The table lists some of the most common Cisco IOS commands used for data collection.</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1691795A-845D-4379-ABF4-179B6DB31E24}"/>
              </a:ext>
            </a:extLst>
          </p:cNvPr>
          <p:cNvGraphicFramePr>
            <a:graphicFrameLocks noGrp="1"/>
          </p:cNvGraphicFramePr>
          <p:nvPr>
            <p:extLst>
              <p:ext uri="{D42A27DB-BD31-4B8C-83A1-F6EECF244321}">
                <p14:modId xmlns:p14="http://schemas.microsoft.com/office/powerpoint/2010/main" val="1225495337"/>
              </p:ext>
            </p:extLst>
          </p:nvPr>
        </p:nvGraphicFramePr>
        <p:xfrm>
          <a:off x="508226" y="1214135"/>
          <a:ext cx="8345488" cy="3499658"/>
        </p:xfrm>
        <a:graphic>
          <a:graphicData uri="http://schemas.openxmlformats.org/drawingml/2006/table">
            <a:tbl>
              <a:tblPr firstRow="1" bandRow="1">
                <a:tableStyleId>{5C22544A-7EE6-4342-B048-85BDC9FD1C3A}</a:tableStyleId>
              </a:tblPr>
              <a:tblGrid>
                <a:gridCol w="3606574">
                  <a:extLst>
                    <a:ext uri="{9D8B030D-6E8A-4147-A177-3AD203B41FA5}">
                      <a16:colId xmlns:a16="http://schemas.microsoft.com/office/drawing/2014/main" val="2018599688"/>
                    </a:ext>
                  </a:extLst>
                </a:gridCol>
                <a:gridCol w="4738914">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version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uptime, version information for device software and hardware</a:t>
                      </a:r>
                    </a:p>
                  </a:txBody>
                  <a:tcPr marL="31750" marR="31750" marT="31750" marB="31750" anchor="ctr"/>
                </a:tc>
                <a:extLst>
                  <a:ext uri="{0D108BD9-81ED-4DB2-BD59-A6C34878D82A}">
                    <a16:rowId xmlns:a16="http://schemas.microsoft.com/office/drawing/2014/main" val="675893446"/>
                  </a:ext>
                </a:extLst>
              </a:tr>
              <a:tr h="34365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 </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all the configuration options that are set on an interface.</a:t>
                      </a:r>
                    </a:p>
                  </a:txBody>
                  <a:tcPr marL="31750" marR="31750" marT="31750" marB="31750" anchor="ctr"/>
                </a:tc>
                <a:extLst>
                  <a:ext uri="{0D108BD9-81ED-4DB2-BD59-A6C34878D82A}">
                    <a16:rowId xmlns:a16="http://schemas.microsoft.com/office/drawing/2014/main" val="3825478387"/>
                  </a:ext>
                </a:extLst>
              </a:tr>
              <a:tr h="265387">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interfaces</a:t>
                      </a:r>
                      <a:r>
                        <a:rPr lang="en-CA" sz="1000" b="0" dirty="0">
                          <a:solidFill>
                            <a:srgbClr val="000000"/>
                          </a:solidFill>
                          <a:effectLst/>
                          <a:latin typeface="Courier New" panose="02070309020205020404" pitchFamily="49" charset="0"/>
                          <a:cs typeface="Courier New" panose="02070309020205020404" pitchFamily="49" charset="0"/>
                        </a:rPr>
                        <a:t> </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output for each interface.</a:t>
                      </a:r>
                    </a:p>
                  </a:txBody>
                  <a:tcPr marL="31750" marR="31750" marT="31750" marB="31750" anchor="ctr"/>
                </a:tc>
                <a:extLst>
                  <a:ext uri="{0D108BD9-81ED-4DB2-BD59-A6C34878D82A}">
                    <a16:rowId xmlns:a16="http://schemas.microsoft.com/office/drawing/2014/main" val="2241581414"/>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routing table content listing directly connected networks and learned remote networks.</a:t>
                      </a:r>
                    </a:p>
                  </a:txBody>
                  <a:tcPr marL="31750" marR="31750" marT="31750" marB="31750" anchor="ctr"/>
                </a:tc>
                <a:extLst>
                  <a:ext uri="{0D108BD9-81ED-4DB2-BD59-A6C34878D82A}">
                    <a16:rowId xmlns:a16="http://schemas.microsoft.com/office/drawing/2014/main" val="638563347"/>
                  </a:ext>
                </a:extLst>
              </a:tr>
              <a:tr h="30882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cdp neighbors detail</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information about directly connected Cisco devices.</a:t>
                      </a:r>
                    </a:p>
                  </a:txBody>
                  <a:tcPr marL="31750" marR="31750" marT="31750" marB="31750" anchor="ctr"/>
                </a:tc>
                <a:extLst>
                  <a:ext uri="{0D108BD9-81ED-4DB2-BD59-A6C34878D82A}">
                    <a16:rowId xmlns:a16="http://schemas.microsoft.com/office/drawing/2014/main" val="2735387363"/>
                  </a:ext>
                </a:extLst>
              </a:tr>
              <a:tr h="341296">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arp</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neighbors</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contents of the ARP table (IPv4) and the neighbor table (IPv6).</a:t>
                      </a:r>
                    </a:p>
                  </a:txBody>
                  <a:tcPr marL="31750" marR="31750" marT="31750" marB="31750" anchor="ctr"/>
                </a:tc>
                <a:extLst>
                  <a:ext uri="{0D108BD9-81ED-4DB2-BD59-A6C34878D82A}">
                    <a16:rowId xmlns:a16="http://schemas.microsoft.com/office/drawing/2014/main" val="1186036008"/>
                  </a:ext>
                </a:extLst>
              </a:tr>
              <a:tr h="2733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running-config</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current configuration.</a:t>
                      </a:r>
                    </a:p>
                  </a:txBody>
                  <a:tcPr marL="31750" marR="31750" marT="31750" marB="31750" anchor="ctr"/>
                </a:tc>
                <a:extLst>
                  <a:ext uri="{0D108BD9-81ED-4DB2-BD59-A6C34878D82A}">
                    <a16:rowId xmlns:a16="http://schemas.microsoft.com/office/drawing/2014/main" val="2789815858"/>
                  </a:ext>
                </a:extLst>
              </a:tr>
              <a:tr h="2535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vlan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VLANs on a switch.</a:t>
                      </a:r>
                    </a:p>
                  </a:txBody>
                  <a:tcPr marL="31750" marR="31750" marT="31750" marB="31750" anchor="ctr"/>
                </a:tc>
                <a:extLst>
                  <a:ext uri="{0D108BD9-81ED-4DB2-BD59-A6C34878D82A}">
                    <a16:rowId xmlns:a16="http://schemas.microsoft.com/office/drawing/2014/main" val="3966803147"/>
                  </a:ext>
                </a:extLst>
              </a:tr>
              <a:tr h="26670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ports on a switch.</a:t>
                      </a:r>
                    </a:p>
                  </a:txBody>
                  <a:tcPr marL="31750" marR="31750" marT="31750" marB="31750" anchor="ctr"/>
                </a:tc>
                <a:extLst>
                  <a:ext uri="{0D108BD9-81ED-4DB2-BD59-A6C34878D82A}">
                    <a16:rowId xmlns:a16="http://schemas.microsoft.com/office/drawing/2014/main" val="204089341"/>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tech-support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Used to collect a large amount of information using multiple </a:t>
                      </a:r>
                      <a:r>
                        <a:rPr lang="en-CA" sz="1050" b="1" kern="1200" dirty="0">
                          <a:solidFill>
                            <a:srgbClr val="000000"/>
                          </a:solidFill>
                          <a:effectLst/>
                          <a:latin typeface="+mn-lt"/>
                          <a:ea typeface="+mn-ea"/>
                          <a:cs typeface="+mn-cs"/>
                        </a:rPr>
                        <a:t>show </a:t>
                      </a:r>
                      <a:r>
                        <a:rPr lang="en-CA" sz="1050" b="0" kern="1200" dirty="0">
                          <a:solidFill>
                            <a:srgbClr val="000000"/>
                          </a:solidFill>
                          <a:effectLst/>
                          <a:latin typeface="+mn-lt"/>
                          <a:ea typeface="+mn-ea"/>
                          <a:cs typeface="+mn-cs"/>
                        </a:rPr>
                        <a:t>commands for technical support reporting purposes.</a:t>
                      </a:r>
                    </a:p>
                  </a:txBody>
                  <a:tcPr marL="31750" marR="31750" marT="31750" marB="31750" anchor="ctr"/>
                </a:tc>
                <a:extLst>
                  <a:ext uri="{0D108BD9-81ED-4DB2-BD59-A6C34878D82A}">
                    <a16:rowId xmlns:a16="http://schemas.microsoft.com/office/drawing/2014/main" val="1320307206"/>
                  </a:ext>
                </a:extLst>
              </a:tr>
            </a:tbl>
          </a:graphicData>
        </a:graphic>
      </p:graphicFrame>
    </p:spTree>
    <p:extLst>
      <p:ext uri="{BB962C8B-B14F-4D97-AF65-F5344CB8AC3E}">
        <p14:creationId xmlns:p14="http://schemas.microsoft.com/office/powerpoint/2010/main" val="151995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General Troubleshooting Procedures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59104" cy="3073946"/>
          </a:xfrm>
        </p:spPr>
        <p:txBody>
          <a:bodyPr/>
          <a:lstStyle/>
          <a:p>
            <a:pPr marL="0" indent="0" algn="l"/>
            <a:r>
              <a:rPr lang="en-CA" sz="1600" dirty="0">
                <a:solidFill>
                  <a:srgbClr val="000000"/>
                </a:solidFill>
              </a:rPr>
              <a:t>Troubleshooting can be time consuming because networks differ, problems differ, and troubleshooting experience varies. </a:t>
            </a:r>
          </a:p>
          <a:p>
            <a:pPr marL="285750" indent="-285750" algn="l">
              <a:buFont typeface="Arial" panose="020B0604020202020204" pitchFamily="34" charset="0"/>
              <a:buChar char="•"/>
            </a:pPr>
            <a:r>
              <a:rPr lang="en-CA" sz="1600" dirty="0">
                <a:solidFill>
                  <a:srgbClr val="000000"/>
                </a:solidFill>
              </a:rPr>
              <a:t>Using a structured troubleshooting method will shorten overall troubleshooting time.</a:t>
            </a:r>
          </a:p>
          <a:p>
            <a:pPr marL="285750" indent="-285750" algn="l">
              <a:buFont typeface="Arial" panose="020B0604020202020204" pitchFamily="34" charset="0"/>
              <a:buChar char="•"/>
            </a:pPr>
            <a:r>
              <a:rPr lang="en-CA" sz="1600" dirty="0">
                <a:solidFill>
                  <a:srgbClr val="000000"/>
                </a:solidFill>
              </a:rPr>
              <a:t>There are several troubleshooting processes that can be used to solve a problem. </a:t>
            </a:r>
          </a:p>
          <a:p>
            <a:pPr marL="285750" indent="-285750" algn="l">
              <a:buFont typeface="Arial" panose="020B0604020202020204" pitchFamily="34" charset="0"/>
              <a:buChar char="•"/>
            </a:pPr>
            <a:r>
              <a:rPr lang="en-CA" sz="1600" dirty="0">
                <a:solidFill>
                  <a:srgbClr val="000000"/>
                </a:solidFill>
              </a:rPr>
              <a:t>The figure displays the logic flowchart of a simplified three-stage troubleshooting process.</a:t>
            </a:r>
            <a:endParaRPr lang="en-US" sz="1600" dirty="0">
              <a:solidFill>
                <a:srgbClr val="000000"/>
              </a:solidFill>
            </a:endParaRPr>
          </a:p>
        </p:txBody>
      </p:sp>
      <p:pic>
        <p:nvPicPr>
          <p:cNvPr id="2" name="Picture 1">
            <a:extLst>
              <a:ext uri="{FF2B5EF4-FFF2-40B4-BE49-F238E27FC236}">
                <a16:creationId xmlns:a16="http://schemas.microsoft.com/office/drawing/2014/main" id="{F7F6A288-952E-4240-94C0-A9B1C9AFC7E0}"/>
              </a:ext>
            </a:extLst>
          </p:cNvPr>
          <p:cNvPicPr>
            <a:picLocks noChangeAspect="1"/>
          </p:cNvPicPr>
          <p:nvPr/>
        </p:nvPicPr>
        <p:blipFill>
          <a:blip r:embed="rId3"/>
          <a:stretch>
            <a:fillRect/>
          </a:stretch>
        </p:blipFill>
        <p:spPr>
          <a:xfrm>
            <a:off x="4791075" y="647943"/>
            <a:ext cx="4116932" cy="3640138"/>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Seven-Step Troubleshooting Process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358896" cy="582683"/>
          </a:xfrm>
        </p:spPr>
        <p:txBody>
          <a:bodyPr/>
          <a:lstStyle/>
          <a:p>
            <a:pPr marL="0" indent="0" algn="l"/>
            <a:r>
              <a:rPr lang="en-CA" sz="1600" dirty="0">
                <a:solidFill>
                  <a:srgbClr val="000000"/>
                </a:solidFill>
              </a:rPr>
              <a:t>The figure displays a more detailed seven-step troubleshooting process.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306DD679-458C-4339-A53C-0D2BFAFE863D}"/>
              </a:ext>
            </a:extLst>
          </p:cNvPr>
          <p:cNvGraphicFramePr>
            <a:graphicFrameLocks noGrp="1"/>
          </p:cNvGraphicFramePr>
          <p:nvPr>
            <p:extLst>
              <p:ext uri="{D42A27DB-BD31-4B8C-83A1-F6EECF244321}">
                <p14:modId xmlns:p14="http://schemas.microsoft.com/office/powerpoint/2010/main" val="1727105321"/>
              </p:ext>
            </p:extLst>
          </p:nvPr>
        </p:nvGraphicFramePr>
        <p:xfrm>
          <a:off x="533400" y="1646238"/>
          <a:ext cx="8178628" cy="2799672"/>
        </p:xfrm>
        <a:graphic>
          <a:graphicData uri="http://schemas.openxmlformats.org/drawingml/2006/table">
            <a:tbl>
              <a:tblPr firstRow="1" bandRow="1">
                <a:tableStyleId>{5C22544A-7EE6-4342-B048-85BDC9FD1C3A}</a:tableStyleId>
              </a:tblPr>
              <a:tblGrid>
                <a:gridCol w="1580588">
                  <a:extLst>
                    <a:ext uri="{9D8B030D-6E8A-4147-A177-3AD203B41FA5}">
                      <a16:colId xmlns:a16="http://schemas.microsoft.com/office/drawing/2014/main" val="1047834271"/>
                    </a:ext>
                  </a:extLst>
                </a:gridCol>
                <a:gridCol w="6598040">
                  <a:extLst>
                    <a:ext uri="{9D8B030D-6E8A-4147-A177-3AD203B41FA5}">
                      <a16:colId xmlns:a16="http://schemas.microsoft.com/office/drawing/2014/main" val="1512075306"/>
                    </a:ext>
                  </a:extLst>
                </a:gridCol>
              </a:tblGrid>
              <a:tr h="239712">
                <a:tc>
                  <a:txBody>
                    <a:bodyPr/>
                    <a:lstStyle/>
                    <a:p>
                      <a:r>
                        <a:rPr lang="en-US" sz="1100" dirty="0"/>
                        <a:t>Steps</a:t>
                      </a:r>
                      <a:endParaRPr lang="en-CA" sz="1100" dirty="0"/>
                    </a:p>
                  </a:txBody>
                  <a:tcPr/>
                </a:tc>
                <a:tc>
                  <a:txBody>
                    <a:bodyPr/>
                    <a:lstStyle/>
                    <a:p>
                      <a:r>
                        <a:rPr lang="en-US" sz="1100" dirty="0"/>
                        <a:t>Description</a:t>
                      </a:r>
                      <a:endParaRPr lang="en-CA" sz="1100" dirty="0"/>
                    </a:p>
                  </a:txBody>
                  <a:tcPr anchor="ctr"/>
                </a:tc>
                <a:extLst>
                  <a:ext uri="{0D108BD9-81ED-4DB2-BD59-A6C34878D82A}">
                    <a16:rowId xmlns:a16="http://schemas.microsoft.com/office/drawing/2014/main" val="1956367653"/>
                  </a:ext>
                </a:extLst>
              </a:tr>
              <a:tr h="354852">
                <a:tc>
                  <a:txBody>
                    <a:bodyPr/>
                    <a:lstStyle/>
                    <a:p>
                      <a:r>
                        <a:rPr lang="en-US" sz="1050" b="1" dirty="0">
                          <a:solidFill>
                            <a:srgbClr val="000000"/>
                          </a:solidFill>
                        </a:rPr>
                        <a:t>Define the Problem</a:t>
                      </a:r>
                      <a:endParaRPr lang="en-CA" sz="1050" b="1" dirty="0">
                        <a:solidFill>
                          <a:srgbClr val="000000"/>
                        </a:solidFill>
                      </a:endParaRPr>
                    </a:p>
                  </a:txBody>
                  <a:tcPr anchor="ctr"/>
                </a:tc>
                <a:tc>
                  <a:txBody>
                    <a:bodyPr/>
                    <a:lstStyle/>
                    <a:p>
                      <a:pPr marL="85725" indent="-85725">
                        <a:buFont typeface="Arial" panose="020B0604020202020204" pitchFamily="34" charset="0"/>
                        <a:buChar char="•"/>
                      </a:pPr>
                      <a:r>
                        <a:rPr lang="en-CA" sz="1050" kern="1200" dirty="0">
                          <a:solidFill>
                            <a:srgbClr val="000000"/>
                          </a:solidFill>
                          <a:latin typeface="+mn-lt"/>
                          <a:ea typeface="+mn-ea"/>
                          <a:cs typeface="+mn-cs"/>
                        </a:rPr>
                        <a:t>Verify that there is a problem and then properly define what the problem is.</a:t>
                      </a:r>
                    </a:p>
                  </a:txBody>
                  <a:tcPr anchor="ctr"/>
                </a:tc>
                <a:extLst>
                  <a:ext uri="{0D108BD9-81ED-4DB2-BD59-A6C34878D82A}">
                    <a16:rowId xmlns:a16="http://schemas.microsoft.com/office/drawing/2014/main" val="355292894"/>
                  </a:ext>
                </a:extLst>
              </a:tr>
              <a:tr h="354852">
                <a:tc>
                  <a:txBody>
                    <a:bodyPr/>
                    <a:lstStyle/>
                    <a:p>
                      <a:r>
                        <a:rPr lang="en-US" sz="1050" b="1" dirty="0">
                          <a:solidFill>
                            <a:srgbClr val="000000"/>
                          </a:solidFill>
                        </a:rPr>
                        <a:t>Gather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Targets (i.e., hosts, devices) are identified, accessed, and information gathered. </a:t>
                      </a:r>
                    </a:p>
                  </a:txBody>
                  <a:tcPr anchor="ctr"/>
                </a:tc>
                <a:extLst>
                  <a:ext uri="{0D108BD9-81ED-4DB2-BD59-A6C34878D82A}">
                    <a16:rowId xmlns:a16="http://schemas.microsoft.com/office/drawing/2014/main" val="2816269490"/>
                  </a:ext>
                </a:extLst>
              </a:tr>
              <a:tr h="354852">
                <a:tc>
                  <a:txBody>
                    <a:bodyPr/>
                    <a:lstStyle/>
                    <a:p>
                      <a:r>
                        <a:rPr lang="en-US" sz="1050" b="1" dirty="0">
                          <a:solidFill>
                            <a:srgbClr val="000000"/>
                          </a:solidFill>
                        </a:rPr>
                        <a:t>Analyze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US" sz="1050" kern="1200" dirty="0">
                          <a:solidFill>
                            <a:srgbClr val="000000"/>
                          </a:solidFill>
                          <a:latin typeface="+mn-lt"/>
                          <a:ea typeface="+mn-ea"/>
                          <a:cs typeface="+mn-cs"/>
                        </a:rPr>
                        <a:t>Identify possible causes </a:t>
                      </a:r>
                      <a:r>
                        <a:rPr lang="en-CA" sz="1050" kern="1200" dirty="0">
                          <a:solidFill>
                            <a:srgbClr val="000000"/>
                          </a:solidFill>
                          <a:latin typeface="+mn-lt"/>
                          <a:ea typeface="+mn-ea"/>
                          <a:cs typeface="+mn-cs"/>
                        </a:rPr>
                        <a:t>using network documentation, network baselines, knowledge bases, and peers.</a:t>
                      </a:r>
                    </a:p>
                  </a:txBody>
                  <a:tcPr anchor="ctr"/>
                </a:tc>
                <a:extLst>
                  <a:ext uri="{0D108BD9-81ED-4DB2-BD59-A6C34878D82A}">
                    <a16:rowId xmlns:a16="http://schemas.microsoft.com/office/drawing/2014/main" val="1796877854"/>
                  </a:ext>
                </a:extLst>
              </a:tr>
              <a:tr h="354852">
                <a:tc>
                  <a:txBody>
                    <a:bodyPr/>
                    <a:lstStyle/>
                    <a:p>
                      <a:r>
                        <a:rPr lang="en-US" sz="1050" b="1" dirty="0">
                          <a:solidFill>
                            <a:srgbClr val="000000"/>
                          </a:solidFill>
                        </a:rPr>
                        <a:t>Eliminate Possible Causes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Progressively eliminate possible causes to eventually identify the most probable cause. </a:t>
                      </a:r>
                    </a:p>
                  </a:txBody>
                  <a:tcPr anchor="ctr"/>
                </a:tc>
                <a:extLst>
                  <a:ext uri="{0D108BD9-81ED-4DB2-BD59-A6C34878D82A}">
                    <a16:rowId xmlns:a16="http://schemas.microsoft.com/office/drawing/2014/main" val="3236296886"/>
                  </a:ext>
                </a:extLst>
              </a:tr>
              <a:tr h="354852">
                <a:tc>
                  <a:txBody>
                    <a:bodyPr/>
                    <a:lstStyle/>
                    <a:p>
                      <a:r>
                        <a:rPr lang="en-US" sz="1050" b="1" dirty="0">
                          <a:solidFill>
                            <a:srgbClr val="000000"/>
                          </a:solidFill>
                        </a:rPr>
                        <a:t>Propose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the most probable cause has been identified, a solution must be formulated.</a:t>
                      </a:r>
                    </a:p>
                  </a:txBody>
                  <a:tcPr anchor="ctr"/>
                </a:tc>
                <a:extLst>
                  <a:ext uri="{0D108BD9-81ED-4DB2-BD59-A6C34878D82A}">
                    <a16:rowId xmlns:a16="http://schemas.microsoft.com/office/drawing/2014/main" val="3891431469"/>
                  </a:ext>
                </a:extLst>
              </a:tr>
              <a:tr h="354852">
                <a:tc>
                  <a:txBody>
                    <a:bodyPr/>
                    <a:lstStyle/>
                    <a:p>
                      <a:r>
                        <a:rPr lang="en-US" sz="1050" b="1" dirty="0">
                          <a:solidFill>
                            <a:srgbClr val="000000"/>
                          </a:solidFill>
                        </a:rPr>
                        <a:t>Test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Assess the urgency of the problem, create a rollback plan, implement the solution, and verify outcome.</a:t>
                      </a:r>
                    </a:p>
                  </a:txBody>
                  <a:tcPr anchor="ctr"/>
                </a:tc>
                <a:extLst>
                  <a:ext uri="{0D108BD9-81ED-4DB2-BD59-A6C34878D82A}">
                    <a16:rowId xmlns:a16="http://schemas.microsoft.com/office/drawing/2014/main" val="654147565"/>
                  </a:ext>
                </a:extLst>
              </a:tr>
              <a:tr h="354852">
                <a:tc>
                  <a:txBody>
                    <a:bodyPr/>
                    <a:lstStyle/>
                    <a:p>
                      <a:r>
                        <a:rPr lang="en-US" sz="1050" b="1" dirty="0">
                          <a:solidFill>
                            <a:srgbClr val="000000"/>
                          </a:solidFill>
                        </a:rPr>
                        <a:t>Solve the Problem</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solved, inform all involved and document the cause and solution to help solve future problems.</a:t>
                      </a:r>
                    </a:p>
                  </a:txBody>
                  <a:tcPr anchor="ctr"/>
                </a:tc>
                <a:extLst>
                  <a:ext uri="{0D108BD9-81ED-4DB2-BD59-A6C34878D82A}">
                    <a16:rowId xmlns:a16="http://schemas.microsoft.com/office/drawing/2014/main" val="84977400"/>
                  </a:ext>
                </a:extLst>
              </a:tr>
            </a:tbl>
          </a:graphicData>
        </a:graphic>
      </p:graphicFrame>
      <p:pic>
        <p:nvPicPr>
          <p:cNvPr id="5" name="Picture 4">
            <a:extLst>
              <a:ext uri="{FF2B5EF4-FFF2-40B4-BE49-F238E27FC236}">
                <a16:creationId xmlns:a16="http://schemas.microsoft.com/office/drawing/2014/main" id="{B01ACE55-26FD-480B-A54D-7E7958AC2F21}"/>
              </a:ext>
            </a:extLst>
          </p:cNvPr>
          <p:cNvPicPr>
            <a:picLocks noChangeAspect="1"/>
          </p:cNvPicPr>
          <p:nvPr/>
        </p:nvPicPr>
        <p:blipFill>
          <a:blip r:embed="rId3"/>
          <a:stretch>
            <a:fillRect/>
          </a:stretch>
        </p:blipFill>
        <p:spPr>
          <a:xfrm>
            <a:off x="4793699" y="579383"/>
            <a:ext cx="4019757" cy="1066855"/>
          </a:xfrm>
          <a:prstGeom prst="rect">
            <a:avLst/>
          </a:prstGeom>
        </p:spPr>
      </p:pic>
    </p:spTree>
    <p:extLst>
      <p:ext uri="{BB962C8B-B14F-4D97-AF65-F5344CB8AC3E}">
        <p14:creationId xmlns:p14="http://schemas.microsoft.com/office/powerpoint/2010/main" val="354188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Question End Users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provides questioning guidelines and sample open ended end-user questions.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444A3B28-E7D7-48D4-93AA-DA54273E20F9}"/>
              </a:ext>
            </a:extLst>
          </p:cNvPr>
          <p:cNvGraphicFramePr>
            <a:graphicFrameLocks noGrp="1"/>
          </p:cNvGraphicFramePr>
          <p:nvPr>
            <p:extLst>
              <p:ext uri="{D42A27DB-BD31-4B8C-83A1-F6EECF244321}">
                <p14:modId xmlns:p14="http://schemas.microsoft.com/office/powerpoint/2010/main" val="451992164"/>
              </p:ext>
            </p:extLst>
          </p:nvPr>
        </p:nvGraphicFramePr>
        <p:xfrm>
          <a:off x="609600" y="1214135"/>
          <a:ext cx="8102428" cy="3415014"/>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17029517"/>
                    </a:ext>
                  </a:extLst>
                </a:gridCol>
                <a:gridCol w="5283028">
                  <a:extLst>
                    <a:ext uri="{9D8B030D-6E8A-4147-A177-3AD203B41FA5}">
                      <a16:colId xmlns:a16="http://schemas.microsoft.com/office/drawing/2014/main" val="1252993372"/>
                    </a:ext>
                  </a:extLst>
                </a:gridCol>
              </a:tblGrid>
              <a:tr h="420753">
                <a:tc>
                  <a:txBody>
                    <a:bodyPr/>
                    <a:lstStyle/>
                    <a:p>
                      <a:pPr algn="l" fontAlgn="ctr"/>
                      <a:r>
                        <a:rPr lang="en-CA" sz="1200" b="1" dirty="0">
                          <a:effectLst/>
                        </a:rPr>
                        <a:t>Guidelines</a:t>
                      </a:r>
                      <a:endParaRPr lang="en-CA" sz="1200" dirty="0">
                        <a:effectLst/>
                      </a:endParaRPr>
                    </a:p>
                  </a:txBody>
                  <a:tcPr marL="31750" marR="31750" marT="31750" marB="31750" anchor="ctr"/>
                </a:tc>
                <a:tc>
                  <a:txBody>
                    <a:bodyPr/>
                    <a:lstStyle/>
                    <a:p>
                      <a:pPr algn="l" fontAlgn="ctr"/>
                      <a:r>
                        <a:rPr lang="en-CA" sz="1200" b="1" dirty="0">
                          <a:effectLst/>
                        </a:rPr>
                        <a:t>Example Open Ended End-User Questions</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16720">
                <a:tc>
                  <a:txBody>
                    <a:bodyPr/>
                    <a:lstStyle/>
                    <a:p>
                      <a:pPr fontAlgn="ctr"/>
                      <a:r>
                        <a:rPr lang="en-CA" sz="1100" b="0" dirty="0">
                          <a:solidFill>
                            <a:srgbClr val="000000"/>
                          </a:solidFill>
                          <a:effectLst/>
                        </a:rPr>
                        <a:t>Ask pertinent questions.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exactly is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are you trying to accomplish?</a:t>
                      </a:r>
                    </a:p>
                  </a:txBody>
                  <a:tcPr marL="31750" marR="31750" marT="31750" marB="31750" anchor="ctr"/>
                </a:tc>
                <a:extLst>
                  <a:ext uri="{0D108BD9-81ED-4DB2-BD59-A6C34878D82A}">
                    <a16:rowId xmlns:a16="http://schemas.microsoft.com/office/drawing/2014/main" val="1501185609"/>
                  </a:ext>
                </a:extLst>
              </a:tr>
              <a:tr h="435162">
                <a:tc>
                  <a:txBody>
                    <a:bodyPr/>
                    <a:lstStyle/>
                    <a:p>
                      <a:pPr fontAlgn="ctr"/>
                      <a:r>
                        <a:rPr lang="en-CA" sz="1100" b="0" dirty="0">
                          <a:solidFill>
                            <a:srgbClr val="000000"/>
                          </a:solidFill>
                          <a:effectLst/>
                        </a:rPr>
                        <a:t>Determine the scope of the problem.</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Who does this issue affect? Is it just you or others?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device is this happening on?</a:t>
                      </a:r>
                    </a:p>
                  </a:txBody>
                  <a:tcPr marL="31750" marR="31750" marT="31750" marB="31750" anchor="ctr"/>
                </a:tc>
                <a:extLst>
                  <a:ext uri="{0D108BD9-81ED-4DB2-BD59-A6C34878D82A}">
                    <a16:rowId xmlns:a16="http://schemas.microsoft.com/office/drawing/2014/main" val="2269619013"/>
                  </a:ext>
                </a:extLst>
              </a:tr>
              <a:tr h="616720">
                <a:tc>
                  <a:txBody>
                    <a:bodyPr/>
                    <a:lstStyle/>
                    <a:p>
                      <a:pPr fontAlgn="ctr"/>
                      <a:r>
                        <a:rPr lang="en-CA" sz="1100" b="0" dirty="0">
                          <a:solidFill>
                            <a:srgbClr val="000000"/>
                          </a:solidFill>
                          <a:effectLst/>
                        </a:rPr>
                        <a:t>Determine when the problem occurred / occurs.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exactly does the problem occur?</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was the problem first noticed?</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Were there any error message(s) displayed?</a:t>
                      </a:r>
                    </a:p>
                  </a:txBody>
                  <a:tcPr marL="31750" marR="31750" marT="31750" marB="31750" anchor="ctr"/>
                </a:tc>
                <a:extLst>
                  <a:ext uri="{0D108BD9-81ED-4DB2-BD59-A6C34878D82A}">
                    <a16:rowId xmlns:a16="http://schemas.microsoft.com/office/drawing/2014/main" val="4186411143"/>
                  </a:ext>
                </a:extLst>
              </a:tr>
              <a:tr h="452453">
                <a:tc>
                  <a:txBody>
                    <a:bodyPr/>
                    <a:lstStyle/>
                    <a:p>
                      <a:pPr fontAlgn="ctr"/>
                      <a:r>
                        <a:rPr lang="en-CA" sz="1100" b="0" dirty="0">
                          <a:solidFill>
                            <a:srgbClr val="000000"/>
                          </a:solidFill>
                          <a:effectLst/>
                        </a:rPr>
                        <a:t>Determine if the problem is constant or intermittent.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reproduce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send me a screenshot or video of the problem?</a:t>
                      </a:r>
                    </a:p>
                  </a:txBody>
                  <a:tcPr marL="31750" marR="31750" marT="31750" marB="31750" anchor="ctr"/>
                </a:tc>
                <a:extLst>
                  <a:ext uri="{0D108BD9-81ED-4DB2-BD59-A6C34878D82A}">
                    <a16:rowId xmlns:a16="http://schemas.microsoft.com/office/drawing/2014/main" val="2449721664"/>
                  </a:ext>
                </a:extLst>
              </a:tr>
              <a:tr h="420753">
                <a:tc>
                  <a:txBody>
                    <a:bodyPr/>
                    <a:lstStyle/>
                    <a:p>
                      <a:pPr fontAlgn="ctr"/>
                      <a:r>
                        <a:rPr lang="en-CA" sz="1100" b="0" dirty="0">
                          <a:solidFill>
                            <a:srgbClr val="000000"/>
                          </a:solidFill>
                          <a:effectLst/>
                        </a:rPr>
                        <a:t>Determine if anything has changed.</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has changed since the last time it did work?</a:t>
                      </a:r>
                    </a:p>
                  </a:txBody>
                  <a:tcPr marL="31750" marR="31750" marT="31750" marB="31750" anchor="ctr"/>
                </a:tc>
                <a:extLst>
                  <a:ext uri="{0D108BD9-81ED-4DB2-BD59-A6C34878D82A}">
                    <a16:rowId xmlns:a16="http://schemas.microsoft.com/office/drawing/2014/main" val="2167591286"/>
                  </a:ext>
                </a:extLst>
              </a:tr>
              <a:tr h="452453">
                <a:tc>
                  <a:txBody>
                    <a:bodyPr/>
                    <a:lstStyle/>
                    <a:p>
                      <a:pPr fontAlgn="ctr"/>
                      <a:r>
                        <a:rPr lang="en-CA" sz="1100" b="0" dirty="0">
                          <a:solidFill>
                            <a:srgbClr val="000000"/>
                          </a:solidFill>
                          <a:effectLst/>
                        </a:rPr>
                        <a:t>Use questions to eliminate or discover possible problems.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works?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txBody>
                  <a:tcPr marL="31750" marR="31750" marT="31750" marB="31750" anchor="ctr"/>
                </a:tc>
                <a:extLst>
                  <a:ext uri="{0D108BD9-81ED-4DB2-BD59-A6C34878D82A}">
                    <a16:rowId xmlns:a16="http://schemas.microsoft.com/office/drawing/2014/main" val="4262862871"/>
                  </a:ext>
                </a:extLst>
              </a:tr>
            </a:tbl>
          </a:graphicData>
        </a:graphic>
      </p:graphicFrame>
    </p:spTree>
    <p:extLst>
      <p:ext uri="{BB962C8B-B14F-4D97-AF65-F5344CB8AC3E}">
        <p14:creationId xmlns:p14="http://schemas.microsoft.com/office/powerpoint/2010/main" val="50047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Gather Information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Common Cisco IOS commands used to gather network problem symptoms.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03C696C3-5F8B-48F8-887C-DA0DFB0055D8}"/>
              </a:ext>
            </a:extLst>
          </p:cNvPr>
          <p:cNvGraphicFramePr>
            <a:graphicFrameLocks noGrp="1"/>
          </p:cNvGraphicFramePr>
          <p:nvPr>
            <p:extLst>
              <p:ext uri="{D42A27DB-BD31-4B8C-83A1-F6EECF244321}">
                <p14:modId xmlns:p14="http://schemas.microsoft.com/office/powerpoint/2010/main" val="3082252713"/>
              </p:ext>
            </p:extLst>
          </p:nvPr>
        </p:nvGraphicFramePr>
        <p:xfrm>
          <a:off x="508226" y="1214135"/>
          <a:ext cx="8345488" cy="2856123"/>
        </p:xfrm>
        <a:graphic>
          <a:graphicData uri="http://schemas.openxmlformats.org/drawingml/2006/table">
            <a:tbl>
              <a:tblPr firstRow="1" bandRow="1">
                <a:tableStyleId>{5C22544A-7EE6-4342-B048-85BDC9FD1C3A}</a:tableStyleId>
              </a:tblPr>
              <a:tblGrid>
                <a:gridCol w="2320699">
                  <a:extLst>
                    <a:ext uri="{9D8B030D-6E8A-4147-A177-3AD203B41FA5}">
                      <a16:colId xmlns:a16="http://schemas.microsoft.com/office/drawing/2014/main" val="2018599688"/>
                    </a:ext>
                  </a:extLst>
                </a:gridCol>
                <a:gridCol w="6024789">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marL="0" algn="l" defTabSz="685777" rtl="0" eaLnBrk="1" fontAlgn="ctr" latinLnBrk="0" hangingPunct="1"/>
                      <a:r>
                        <a:rPr lang="en-CA" sz="1000" b="1" dirty="0">
                          <a:solidFill>
                            <a:srgbClr val="000000"/>
                          </a:solidFill>
                          <a:effectLst/>
                          <a:latin typeface="Courier New" panose="02070309020205020404" pitchFamily="49" charset="0"/>
                          <a:cs typeface="Courier New" panose="02070309020205020404" pitchFamily="49" charset="0"/>
                        </a:rPr>
                        <a:t>ping </a:t>
                      </a:r>
                      <a:r>
                        <a:rPr lang="en-CA" sz="1000" dirty="0">
                          <a:solidFill>
                            <a:srgbClr val="000000"/>
                          </a:solidFill>
                          <a:latin typeface="Courier New" panose="02070309020205020404" pitchFamily="49" charset="0"/>
                          <a:cs typeface="Courier New" panose="02070309020205020404" pitchFamily="49" charset="0"/>
                        </a:rPr>
                        <a:t>{</a:t>
                      </a:r>
                      <a:r>
                        <a:rPr lang="en-CA" sz="1000" i="1" dirty="0">
                          <a:solidFill>
                            <a:srgbClr val="000000"/>
                          </a:solidFill>
                          <a:effectLst/>
                          <a:latin typeface="Courier New" panose="02070309020205020404" pitchFamily="49" charset="0"/>
                          <a:cs typeface="Courier New" panose="02070309020205020404" pitchFamily="49" charset="0"/>
                        </a:rPr>
                        <a:t>host</a:t>
                      </a:r>
                      <a:r>
                        <a:rPr lang="en-CA" sz="1000" dirty="0">
                          <a:solidFill>
                            <a:srgbClr val="000000"/>
                          </a:solidFill>
                          <a:latin typeface="Courier New" panose="02070309020205020404" pitchFamily="49" charset="0"/>
                          <a:cs typeface="Courier New" panose="02070309020205020404" pitchFamily="49" charset="0"/>
                        </a:rPr>
                        <a: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Sends an echo request packet to an address, then waits for a reply.</a:t>
                      </a:r>
                    </a:p>
                  </a:txBody>
                  <a:tcPr marL="31750" marR="31750" marT="31750" marB="31750" anchor="ctr"/>
                </a:tc>
                <a:extLst>
                  <a:ext uri="{0D108BD9-81ED-4DB2-BD59-A6C34878D82A}">
                    <a16:rowId xmlns:a16="http://schemas.microsoft.com/office/drawing/2014/main" val="675893446"/>
                  </a:ext>
                </a:extLst>
              </a:tr>
              <a:tr h="343650">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traceroute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destination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Identifies the path a packet takes through the networks.</a:t>
                      </a:r>
                    </a:p>
                  </a:txBody>
                  <a:tcPr marL="31750" marR="31750" marT="31750" marB="31750" anchor="ctr"/>
                </a:tc>
                <a:extLst>
                  <a:ext uri="{0D108BD9-81ED-4DB2-BD59-A6C34878D82A}">
                    <a16:rowId xmlns:a16="http://schemas.microsoft.com/office/drawing/2014/main" val="3825478387"/>
                  </a:ext>
                </a:extLst>
              </a:tr>
              <a:tr h="265387">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telnet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host</a:t>
                      </a:r>
                      <a:r>
                        <a:rPr lang="en-CA" sz="1000" b="1" kern="1200" dirty="0">
                          <a:solidFill>
                            <a:srgbClr val="000000"/>
                          </a:solidFill>
                          <a:effectLst/>
                          <a:latin typeface="Courier New" panose="02070309020205020404" pitchFamily="49" charset="0"/>
                          <a:ea typeface="+mn-ea"/>
                          <a:cs typeface="Courier New" panose="02070309020205020404" pitchFamily="49" charset="0"/>
                        </a:rPr>
                        <a:t> |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the Telnet application (Note: Use SSH whenever possible).</a:t>
                      </a:r>
                    </a:p>
                  </a:txBody>
                  <a:tcPr marL="31750" marR="31750" marT="31750" marB="31750" anchor="ctr"/>
                </a:tc>
                <a:extLst>
                  <a:ext uri="{0D108BD9-81ED-4DB2-BD59-A6C34878D82A}">
                    <a16:rowId xmlns:a16="http://schemas.microsoft.com/office/drawing/2014/main" val="2241581414"/>
                  </a:ext>
                </a:extLst>
              </a:tr>
              <a:tr h="355418">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ssh -l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user-id ip-address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SSH.</a:t>
                      </a:r>
                    </a:p>
                  </a:txBody>
                  <a:tcPr marL="31750" marR="31750" marT="31750" marB="31750" anchor="ctr"/>
                </a:tc>
                <a:extLst>
                  <a:ext uri="{0D108BD9-81ED-4DB2-BD59-A6C34878D82A}">
                    <a16:rowId xmlns:a16="http://schemas.microsoft.com/office/drawing/2014/main" val="638563347"/>
                  </a:ext>
                </a:extLst>
              </a:tr>
              <a:tr h="30882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interface brief </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interface brief</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summary status of all interfaces on a device.</a:t>
                      </a:r>
                    </a:p>
                  </a:txBody>
                  <a:tcPr marL="31750" marR="31750" marT="31750" marB="31750" anchor="ctr"/>
                </a:tc>
                <a:extLst>
                  <a:ext uri="{0D108BD9-81ED-4DB2-BD59-A6C34878D82A}">
                    <a16:rowId xmlns:a16="http://schemas.microsoft.com/office/drawing/2014/main" val="2735387363"/>
                  </a:ext>
                </a:extLst>
              </a:tr>
              <a:tr h="341296">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route</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route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current IPv4 and IPv6 routing tables.</a:t>
                      </a:r>
                    </a:p>
                  </a:txBody>
                  <a:tcPr marL="31750" marR="31750" marT="31750" marB="31750" anchor="ctr"/>
                </a:tc>
                <a:extLst>
                  <a:ext uri="{0D108BD9-81ED-4DB2-BD59-A6C34878D82A}">
                    <a16:rowId xmlns:a16="http://schemas.microsoft.com/office/drawing/2014/main" val="1186036008"/>
                  </a:ext>
                </a:extLst>
              </a:tr>
              <a:tr h="2733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protocols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global and interface-specific status of any configured Layer 3 protocol.</a:t>
                      </a:r>
                    </a:p>
                  </a:txBody>
                  <a:tcPr marL="31750" marR="31750" marT="31750" marB="31750" anchor="ctr"/>
                </a:tc>
                <a:extLst>
                  <a:ext uri="{0D108BD9-81ED-4DB2-BD59-A6C34878D82A}">
                    <a16:rowId xmlns:a16="http://schemas.microsoft.com/office/drawing/2014/main" val="2789815858"/>
                  </a:ext>
                </a:extLst>
              </a:tr>
              <a:tr h="2535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debug</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list of options for enabling or disabling debugging events.</a:t>
                      </a:r>
                    </a:p>
                  </a:txBody>
                  <a:tcPr marL="31750" marR="31750" marT="31750" marB="31750" anchor="ctr"/>
                </a:tc>
                <a:extLst>
                  <a:ext uri="{0D108BD9-81ED-4DB2-BD59-A6C34878D82A}">
                    <a16:rowId xmlns:a16="http://schemas.microsoft.com/office/drawing/2014/main" val="3966803147"/>
                  </a:ext>
                </a:extLst>
              </a:tr>
            </a:tbl>
          </a:graphicData>
        </a:graphic>
      </p:graphicFrame>
    </p:spTree>
    <p:extLst>
      <p:ext uri="{BB962C8B-B14F-4D97-AF65-F5344CB8AC3E}">
        <p14:creationId xmlns:p14="http://schemas.microsoft.com/office/powerpoint/2010/main" val="39152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Troubleshooting with Layered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4370"/>
          </a:xfrm>
        </p:spPr>
        <p:txBody>
          <a:bodyPr/>
          <a:lstStyle/>
          <a:p>
            <a:pPr marL="0" indent="0" algn="l"/>
            <a:r>
              <a:rPr lang="en-CA" sz="1600" dirty="0">
                <a:solidFill>
                  <a:srgbClr val="000000"/>
                </a:solidFill>
              </a:rPr>
              <a:t>The OSI and TCP/IP models can be applied to isolate network problems when troubleshooting. </a:t>
            </a:r>
            <a:endParaRPr lang="en-US" sz="1600" dirty="0">
              <a:solidFill>
                <a:srgbClr val="000000"/>
              </a:solidFill>
            </a:endParaRPr>
          </a:p>
        </p:txBody>
      </p:sp>
      <p:sp>
        <p:nvSpPr>
          <p:cNvPr id="5" name="Content Placeholder 3">
            <a:extLst>
              <a:ext uri="{FF2B5EF4-FFF2-40B4-BE49-F238E27FC236}">
                <a16:creationId xmlns:a16="http://schemas.microsoft.com/office/drawing/2014/main" id="{C92CE7DC-0CA8-4337-8499-875108DC262E}"/>
              </a:ext>
            </a:extLst>
          </p:cNvPr>
          <p:cNvSpPr txBox="1">
            <a:spLocks/>
          </p:cNvSpPr>
          <p:nvPr/>
        </p:nvSpPr>
        <p:spPr>
          <a:xfrm>
            <a:off x="431970" y="1684094"/>
            <a:ext cx="3387555" cy="28915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figure shows some common devices and the OSI layers that must be examined during the troubleshooting process for that device.</a:t>
            </a:r>
          </a:p>
        </p:txBody>
      </p:sp>
      <p:pic>
        <p:nvPicPr>
          <p:cNvPr id="2" name="Picture 1">
            <a:extLst>
              <a:ext uri="{FF2B5EF4-FFF2-40B4-BE49-F238E27FC236}">
                <a16:creationId xmlns:a16="http://schemas.microsoft.com/office/drawing/2014/main" id="{AB50092C-8DC9-4A15-A546-B5341C3510B5}"/>
              </a:ext>
            </a:extLst>
          </p:cNvPr>
          <p:cNvPicPr>
            <a:picLocks noChangeAspect="1"/>
          </p:cNvPicPr>
          <p:nvPr/>
        </p:nvPicPr>
        <p:blipFill>
          <a:blip r:embed="rId3"/>
          <a:stretch>
            <a:fillRect/>
          </a:stretch>
        </p:blipFill>
        <p:spPr>
          <a:xfrm>
            <a:off x="3815714" y="1355450"/>
            <a:ext cx="4896314" cy="3361485"/>
          </a:xfrm>
          <a:prstGeom prst="rect">
            <a:avLst/>
          </a:prstGeom>
        </p:spPr>
      </p:pic>
    </p:spTree>
    <p:extLst>
      <p:ext uri="{BB962C8B-B14F-4D97-AF65-F5344CB8AC3E}">
        <p14:creationId xmlns:p14="http://schemas.microsoft.com/office/powerpoint/2010/main" val="22787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Structured Troubleshooting Methods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Different troubleshooting approaches that can be used include the following.</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9F3F09D2-6836-4B12-991C-13C96D03F3E0}"/>
              </a:ext>
            </a:extLst>
          </p:cNvPr>
          <p:cNvGraphicFramePr>
            <a:graphicFrameLocks noGrp="1"/>
          </p:cNvGraphicFramePr>
          <p:nvPr>
            <p:extLst>
              <p:ext uri="{D42A27DB-BD31-4B8C-83A1-F6EECF244321}">
                <p14:modId xmlns:p14="http://schemas.microsoft.com/office/powerpoint/2010/main" val="3691951368"/>
              </p:ext>
            </p:extLst>
          </p:nvPr>
        </p:nvGraphicFramePr>
        <p:xfrm>
          <a:off x="333375" y="1214135"/>
          <a:ext cx="8477250" cy="2941164"/>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1770144010"/>
                    </a:ext>
                  </a:extLst>
                </a:gridCol>
                <a:gridCol w="6838950">
                  <a:extLst>
                    <a:ext uri="{9D8B030D-6E8A-4147-A177-3AD203B41FA5}">
                      <a16:colId xmlns:a16="http://schemas.microsoft.com/office/drawing/2014/main" val="2892143209"/>
                    </a:ext>
                  </a:extLst>
                </a:gridCol>
              </a:tblGrid>
              <a:tr h="354852">
                <a:tc>
                  <a:txBody>
                    <a:bodyPr/>
                    <a:lstStyle/>
                    <a:p>
                      <a:r>
                        <a:rPr lang="en-US" sz="1200" dirty="0"/>
                        <a:t>Troubleshooting Approach</a:t>
                      </a:r>
                      <a:endParaRPr lang="en-CA" sz="1200" dirty="0"/>
                    </a:p>
                  </a:txBody>
                  <a:tcPr/>
                </a:tc>
                <a:tc>
                  <a:txBody>
                    <a:bodyPr/>
                    <a:lstStyle/>
                    <a:p>
                      <a:r>
                        <a:rPr lang="en-US" sz="1200" dirty="0"/>
                        <a:t>Description</a:t>
                      </a:r>
                      <a:endParaRPr lang="en-CA" sz="1200" dirty="0"/>
                    </a:p>
                  </a:txBody>
                  <a:tcPr anchor="ctr"/>
                </a:tc>
                <a:extLst>
                  <a:ext uri="{0D108BD9-81ED-4DB2-BD59-A6C34878D82A}">
                    <a16:rowId xmlns:a16="http://schemas.microsoft.com/office/drawing/2014/main" val="301804604"/>
                  </a:ext>
                </a:extLst>
              </a:tr>
              <a:tr h="354852">
                <a:tc>
                  <a:txBody>
                    <a:bodyPr/>
                    <a:lstStyle/>
                    <a:p>
                      <a:r>
                        <a:rPr lang="en-US" sz="1100" b="1" dirty="0">
                          <a:solidFill>
                            <a:srgbClr val="000000"/>
                          </a:solidFill>
                        </a:rPr>
                        <a:t>Bottom-Up</a:t>
                      </a:r>
                      <a:endParaRPr lang="en-CA" sz="1100" b="1" dirty="0">
                        <a:solidFill>
                          <a:srgbClr val="000000"/>
                        </a:solidFill>
                      </a:endParaRPr>
                    </a:p>
                  </a:txBody>
                  <a:tcPr anchor="ctr"/>
                </a:tc>
                <a:tc>
                  <a:txBody>
                    <a:bodyPr/>
                    <a:lstStyle/>
                    <a:p>
                      <a:pPr marL="85725" indent="-85725">
                        <a:buFont typeface="Arial" panose="020B0604020202020204" pitchFamily="34" charset="0"/>
                        <a:buChar char="•"/>
                      </a:pPr>
                      <a:r>
                        <a:rPr lang="en-CA" sz="1100" kern="1200" dirty="0">
                          <a:solidFill>
                            <a:srgbClr val="000000"/>
                          </a:solidFill>
                          <a:latin typeface="+mn-lt"/>
                          <a:ea typeface="+mn-ea"/>
                          <a:cs typeface="+mn-cs"/>
                        </a:rPr>
                        <a:t>Good approach to use when the problem is suspected to be a physical one.</a:t>
                      </a:r>
                    </a:p>
                  </a:txBody>
                  <a:tcPr anchor="ctr"/>
                </a:tc>
                <a:extLst>
                  <a:ext uri="{0D108BD9-81ED-4DB2-BD59-A6C34878D82A}">
                    <a16:rowId xmlns:a16="http://schemas.microsoft.com/office/drawing/2014/main" val="1656234682"/>
                  </a:ext>
                </a:extLst>
              </a:tr>
              <a:tr h="354852">
                <a:tc>
                  <a:txBody>
                    <a:bodyPr/>
                    <a:lstStyle/>
                    <a:p>
                      <a:r>
                        <a:rPr lang="en-US" sz="1100" b="1" dirty="0">
                          <a:solidFill>
                            <a:srgbClr val="000000"/>
                          </a:solidFill>
                        </a:rPr>
                        <a:t>Top-Down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 this approach for simpler problems, or when you think the problem is with a piece of software.</a:t>
                      </a:r>
                    </a:p>
                  </a:txBody>
                  <a:tcPr anchor="ctr"/>
                </a:tc>
                <a:extLst>
                  <a:ext uri="{0D108BD9-81ED-4DB2-BD59-A6C34878D82A}">
                    <a16:rowId xmlns:a16="http://schemas.microsoft.com/office/drawing/2014/main" val="258495843"/>
                  </a:ext>
                </a:extLst>
              </a:tr>
              <a:tr h="354852">
                <a:tc>
                  <a:txBody>
                    <a:bodyPr/>
                    <a:lstStyle/>
                    <a:p>
                      <a:r>
                        <a:rPr lang="en-US" sz="1100" b="1" dirty="0">
                          <a:solidFill>
                            <a:srgbClr val="000000"/>
                          </a:solidFill>
                        </a:rPr>
                        <a:t>Divide-and-Conquer</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Start at a middle layer (i.e, Layer 3) and tests in both directions from that layer.</a:t>
                      </a:r>
                    </a:p>
                  </a:txBody>
                  <a:tcPr anchor="ctr"/>
                </a:tc>
                <a:extLst>
                  <a:ext uri="{0D108BD9-81ED-4DB2-BD59-A6C34878D82A}">
                    <a16:rowId xmlns:a16="http://schemas.microsoft.com/office/drawing/2014/main" val="3794494702"/>
                  </a:ext>
                </a:extLst>
              </a:tr>
              <a:tr h="354852">
                <a:tc>
                  <a:txBody>
                    <a:bodyPr/>
                    <a:lstStyle/>
                    <a:p>
                      <a:r>
                        <a:rPr lang="en-US" sz="1100" b="1" dirty="0">
                          <a:solidFill>
                            <a:srgbClr val="000000"/>
                          </a:solidFill>
                        </a:rPr>
                        <a:t>Follow-the-Path</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Used to discover the actual traffic path from source to destination to reduce the scope of troubleshooting. </a:t>
                      </a:r>
                    </a:p>
                  </a:txBody>
                  <a:tcPr anchor="ctr"/>
                </a:tc>
                <a:extLst>
                  <a:ext uri="{0D108BD9-81ED-4DB2-BD59-A6C34878D82A}">
                    <a16:rowId xmlns:a16="http://schemas.microsoft.com/office/drawing/2014/main" val="4234686385"/>
                  </a:ext>
                </a:extLst>
              </a:tr>
              <a:tr h="354852">
                <a:tc>
                  <a:txBody>
                    <a:bodyPr/>
                    <a:lstStyle/>
                    <a:p>
                      <a:r>
                        <a:rPr lang="en-US" sz="1100" b="1" dirty="0">
                          <a:solidFill>
                            <a:srgbClr val="000000"/>
                          </a:solidFill>
                        </a:rPr>
                        <a:t>Substitution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You physically swap a suspected problematic device with a known, working one. </a:t>
                      </a:r>
                    </a:p>
                  </a:txBody>
                  <a:tcPr anchor="ctr"/>
                </a:tc>
                <a:extLst>
                  <a:ext uri="{0D108BD9-81ED-4DB2-BD59-A6C34878D82A}">
                    <a16:rowId xmlns:a16="http://schemas.microsoft.com/office/drawing/2014/main" val="253194837"/>
                  </a:ext>
                </a:extLst>
              </a:tr>
              <a:tr h="354852">
                <a:tc>
                  <a:txBody>
                    <a:bodyPr/>
                    <a:lstStyle/>
                    <a:p>
                      <a:r>
                        <a:rPr lang="en-US" sz="1100" b="1" dirty="0">
                          <a:solidFill>
                            <a:srgbClr val="000000"/>
                          </a:solidFill>
                        </a:rPr>
                        <a:t>Comparison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Attempts to resolve the problem by comparing a nonoperational element with the working one. </a:t>
                      </a:r>
                    </a:p>
                  </a:txBody>
                  <a:tcPr anchor="ctr"/>
                </a:tc>
                <a:extLst>
                  <a:ext uri="{0D108BD9-81ED-4DB2-BD59-A6C34878D82A}">
                    <a16:rowId xmlns:a16="http://schemas.microsoft.com/office/drawing/2014/main" val="2005758700"/>
                  </a:ext>
                </a:extLst>
              </a:tr>
              <a:tr h="354852">
                <a:tc>
                  <a:txBody>
                    <a:bodyPr/>
                    <a:lstStyle/>
                    <a:p>
                      <a:r>
                        <a:rPr lang="en-US" sz="1100" b="1" dirty="0">
                          <a:solidFill>
                            <a:srgbClr val="000000"/>
                          </a:solidFill>
                        </a:rPr>
                        <a:t>Educated guess</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Success of this method varies based on your troubleshooting experience and ability.</a:t>
                      </a:r>
                    </a:p>
                  </a:txBody>
                  <a:tcPr anchor="ctr"/>
                </a:tc>
                <a:extLst>
                  <a:ext uri="{0D108BD9-81ED-4DB2-BD59-A6C34878D82A}">
                    <a16:rowId xmlns:a16="http://schemas.microsoft.com/office/drawing/2014/main" val="2816975240"/>
                  </a:ext>
                </a:extLst>
              </a:tr>
            </a:tbl>
          </a:graphicData>
        </a:graphic>
      </p:graphicFrame>
    </p:spTree>
    <p:extLst>
      <p:ext uri="{BB962C8B-B14F-4D97-AF65-F5344CB8AC3E}">
        <p14:creationId xmlns:p14="http://schemas.microsoft.com/office/powerpoint/2010/main" val="41831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CA" sz="2400" dirty="0"/>
              <a:t>Guidelines for Selecting a Troubleshooting Method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82954" cy="3073946"/>
          </a:xfrm>
        </p:spPr>
        <p:txBody>
          <a:bodyPr/>
          <a:lstStyle/>
          <a:p>
            <a:pPr marL="0" indent="0" algn="l"/>
            <a:r>
              <a:rPr lang="en-CA" sz="1600" dirty="0">
                <a:solidFill>
                  <a:srgbClr val="000000"/>
                </a:solidFill>
              </a:rPr>
              <a:t>To quickly resolve network problems, take the time to select the most effective network troubleshooting method.</a:t>
            </a:r>
          </a:p>
          <a:p>
            <a:pPr marL="0" indent="0" algn="l"/>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The figure illustrates which method could be used when a certain type of problem is discovered.</a:t>
            </a:r>
          </a:p>
          <a:p>
            <a:pPr marL="285750" indent="-285750" algn="l">
              <a:buFont typeface="Arial" panose="020B0604020202020204" pitchFamily="34" charset="0"/>
              <a:buChar char="•"/>
            </a:pPr>
            <a:r>
              <a:rPr lang="en-CA" sz="1600" dirty="0">
                <a:solidFill>
                  <a:srgbClr val="000000"/>
                </a:solidFill>
              </a:rPr>
              <a:t>Troubleshooting is a skill that is developed by doing it. </a:t>
            </a:r>
          </a:p>
          <a:p>
            <a:pPr marL="285750" indent="-285750" algn="l">
              <a:buFont typeface="Arial" panose="020B0604020202020204" pitchFamily="34" charset="0"/>
              <a:buChar char="•"/>
            </a:pPr>
            <a:r>
              <a:rPr lang="en-CA" sz="1600" dirty="0">
                <a:solidFill>
                  <a:srgbClr val="000000"/>
                </a:solidFill>
              </a:rPr>
              <a:t>Every network problem you identify and solve gets added to your skill set.</a:t>
            </a:r>
          </a:p>
          <a:p>
            <a:pPr marL="0" indent="0" algn="l"/>
            <a:endParaRPr lang="en-CA" sz="1600" dirty="0">
              <a:solidFill>
                <a:srgbClr val="000000"/>
              </a:solidFill>
            </a:endParaRP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A306F81F-DE41-4532-BF2E-A94AC0054C31}"/>
              </a:ext>
            </a:extLst>
          </p:cNvPr>
          <p:cNvPicPr>
            <a:picLocks noChangeAspect="1"/>
          </p:cNvPicPr>
          <p:nvPr/>
        </p:nvPicPr>
        <p:blipFill>
          <a:blip r:embed="rId3"/>
          <a:stretch>
            <a:fillRect/>
          </a:stretch>
        </p:blipFill>
        <p:spPr>
          <a:xfrm>
            <a:off x="5324475" y="855418"/>
            <a:ext cx="3733875" cy="3400347"/>
          </a:xfrm>
          <a:prstGeom prst="rect">
            <a:avLst/>
          </a:prstGeom>
        </p:spPr>
      </p:pic>
    </p:spTree>
    <p:extLst>
      <p:ext uri="{BB962C8B-B14F-4D97-AF65-F5344CB8AC3E}">
        <p14:creationId xmlns:p14="http://schemas.microsoft.com/office/powerpoint/2010/main" val="26900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3513900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Software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7079"/>
          </a:xfrm>
        </p:spPr>
        <p:txBody>
          <a:bodyPr/>
          <a:lstStyle/>
          <a:p>
            <a:pPr marL="0" indent="0" algn="l"/>
            <a:r>
              <a:rPr lang="en-CA" sz="1600" dirty="0">
                <a:solidFill>
                  <a:srgbClr val="000000"/>
                </a:solidFill>
              </a:rPr>
              <a:t>Common software troubleshooting tools include the following:</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54885A9-ED3C-48E3-A4DC-F73D8909EF9C}"/>
              </a:ext>
            </a:extLst>
          </p:cNvPr>
          <p:cNvGraphicFramePr>
            <a:graphicFrameLocks noGrp="1"/>
          </p:cNvGraphicFramePr>
          <p:nvPr>
            <p:extLst>
              <p:ext uri="{D42A27DB-BD31-4B8C-83A1-F6EECF244321}">
                <p14:modId xmlns:p14="http://schemas.microsoft.com/office/powerpoint/2010/main" val="2826158118"/>
              </p:ext>
            </p:extLst>
          </p:nvPr>
        </p:nvGraphicFramePr>
        <p:xfrm>
          <a:off x="609600" y="1638301"/>
          <a:ext cx="8102428" cy="2272701"/>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361949">
                <a:tc>
                  <a:txBody>
                    <a:bodyPr/>
                    <a:lstStyle/>
                    <a:p>
                      <a:pPr algn="l" fontAlgn="ctr"/>
                      <a:r>
                        <a:rPr lang="en-CA" sz="1200" b="1" dirty="0">
                          <a:effectLst/>
                        </a:rPr>
                        <a:t>Software Tool</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08816">
                <a:tc>
                  <a:txBody>
                    <a:bodyPr/>
                    <a:lstStyle/>
                    <a:p>
                      <a:pPr fontAlgn="ctr"/>
                      <a:r>
                        <a:rPr lang="en-US" sz="1100" b="1" dirty="0">
                          <a:solidFill>
                            <a:srgbClr val="000000"/>
                          </a:solidFill>
                          <a:effectLst/>
                        </a:rPr>
                        <a:t>Network Management System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Network software include device-level monitoring, configuration, and fault-management tools.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Tools can be used to investigate and correct network problems.</a:t>
                      </a:r>
                    </a:p>
                  </a:txBody>
                  <a:tcPr marL="31750" marR="31750" marT="31750" marB="31750" anchor="ctr"/>
                </a:tc>
                <a:extLst>
                  <a:ext uri="{0D108BD9-81ED-4DB2-BD59-A6C34878D82A}">
                    <a16:rowId xmlns:a16="http://schemas.microsoft.com/office/drawing/2014/main" val="1501185609"/>
                  </a:ext>
                </a:extLst>
              </a:tr>
              <a:tr h="650968">
                <a:tc>
                  <a:txBody>
                    <a:bodyPr/>
                    <a:lstStyle/>
                    <a:p>
                      <a:pPr fontAlgn="ctr"/>
                      <a:r>
                        <a:rPr lang="en-US" sz="1100" b="1" dirty="0">
                          <a:solidFill>
                            <a:srgbClr val="000000"/>
                          </a:solidFill>
                          <a:effectLst/>
                        </a:rPr>
                        <a:t>Knowledge Bases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Online network device vendor knowledge bases have become indispensable sources of information.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vendor-based knowledge bases are combined with internet search engines, a network administrator has access to a vast pool of experience-based information.</a:t>
                      </a:r>
                    </a:p>
                  </a:txBody>
                  <a:tcPr marL="31750" marR="31750" marT="31750" marB="31750" anchor="ctr"/>
                </a:tc>
                <a:extLst>
                  <a:ext uri="{0D108BD9-81ED-4DB2-BD59-A6C34878D82A}">
                    <a16:rowId xmlns:a16="http://schemas.microsoft.com/office/drawing/2014/main" val="2269619013"/>
                  </a:ext>
                </a:extLst>
              </a:tr>
              <a:tr h="650968">
                <a:tc>
                  <a:txBody>
                    <a:bodyPr/>
                    <a:lstStyle/>
                    <a:p>
                      <a:pPr fontAlgn="ctr"/>
                      <a:r>
                        <a:rPr lang="en-US" sz="1100" b="1" dirty="0">
                          <a:solidFill>
                            <a:srgbClr val="000000"/>
                          </a:solidFill>
                          <a:effectLst/>
                        </a:rPr>
                        <a:t>Baselining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Many tools for automating the network documentation and baselining process are available.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Baselining tools help with common documentation tasks such as network diagrams, update network software and hardware documentation, and cost-effectively measure baseline network bandwidth use.</a:t>
                      </a:r>
                    </a:p>
                  </a:txBody>
                  <a:tcPr marL="31750" marR="31750" marT="31750" marB="31750" anchor="ctr"/>
                </a:tc>
                <a:extLst>
                  <a:ext uri="{0D108BD9-81ED-4DB2-BD59-A6C34878D82A}">
                    <a16:rowId xmlns:a16="http://schemas.microsoft.com/office/drawing/2014/main" val="4186411143"/>
                  </a:ext>
                </a:extLst>
              </a:tr>
            </a:tbl>
          </a:graphicData>
        </a:graphic>
      </p:graphicFrame>
    </p:spTree>
    <p:extLst>
      <p:ext uri="{BB962C8B-B14F-4D97-AF65-F5344CB8AC3E}">
        <p14:creationId xmlns:p14="http://schemas.microsoft.com/office/powerpoint/2010/main" val="9946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Protocol Analyzers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2711279" cy="3073946"/>
          </a:xfrm>
        </p:spPr>
        <p:txBody>
          <a:bodyPr/>
          <a:lstStyle/>
          <a:p>
            <a:pPr marL="0" indent="0" algn="l"/>
            <a:r>
              <a:rPr lang="en-CA" sz="1600" dirty="0">
                <a:solidFill>
                  <a:srgbClr val="000000"/>
                </a:solidFill>
              </a:rPr>
              <a:t>A protocol analyzer can capture and display the physical layer to the application layer information contained in a packet.</a:t>
            </a:r>
          </a:p>
          <a:p>
            <a:pPr marL="0" indent="0" algn="l"/>
            <a:endParaRPr lang="en-CA" sz="1600" dirty="0">
              <a:solidFill>
                <a:srgbClr val="000000"/>
              </a:solidFill>
            </a:endParaRPr>
          </a:p>
          <a:p>
            <a:pPr marL="0" indent="0" algn="l"/>
            <a:r>
              <a:rPr lang="en-CA" sz="1600" dirty="0">
                <a:solidFill>
                  <a:srgbClr val="000000"/>
                </a:solidFill>
              </a:rPr>
              <a:t>Protocol analyzers, such as Wireshark, can help troubleshoot network performance problems.</a:t>
            </a:r>
            <a:endParaRPr lang="en-US" sz="1600" dirty="0">
              <a:solidFill>
                <a:srgbClr val="000000"/>
              </a:solidFill>
            </a:endParaRPr>
          </a:p>
        </p:txBody>
      </p:sp>
      <p:pic>
        <p:nvPicPr>
          <p:cNvPr id="5" name="Picture 4">
            <a:extLst>
              <a:ext uri="{FF2B5EF4-FFF2-40B4-BE49-F238E27FC236}">
                <a16:creationId xmlns:a16="http://schemas.microsoft.com/office/drawing/2014/main" id="{D37B1248-B074-416F-B646-520FE2FA413B}"/>
              </a:ext>
            </a:extLst>
          </p:cNvPr>
          <p:cNvPicPr>
            <a:picLocks noChangeAspect="1"/>
          </p:cNvPicPr>
          <p:nvPr/>
        </p:nvPicPr>
        <p:blipFill>
          <a:blip r:embed="rId3"/>
          <a:stretch>
            <a:fillRect/>
          </a:stretch>
        </p:blipFill>
        <p:spPr>
          <a:xfrm>
            <a:off x="3124521" y="855419"/>
            <a:ext cx="5857553" cy="3650862"/>
          </a:xfrm>
          <a:prstGeom prst="rect">
            <a:avLst/>
          </a:prstGeom>
        </p:spPr>
      </p:pic>
    </p:spTree>
    <p:extLst>
      <p:ext uri="{BB962C8B-B14F-4D97-AF65-F5344CB8AC3E}">
        <p14:creationId xmlns:p14="http://schemas.microsoft.com/office/powerpoint/2010/main" val="41490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Hardware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There are multiple types of hardware troubleshooting tools.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850CEB0-36C1-4F1F-86E8-EC43EBF0C673}"/>
              </a:ext>
            </a:extLst>
          </p:cNvPr>
          <p:cNvGraphicFramePr>
            <a:graphicFrameLocks noGrp="1"/>
          </p:cNvGraphicFramePr>
          <p:nvPr>
            <p:extLst>
              <p:ext uri="{D42A27DB-BD31-4B8C-83A1-F6EECF244321}">
                <p14:modId xmlns:p14="http://schemas.microsoft.com/office/powerpoint/2010/main" val="2284455932"/>
              </p:ext>
            </p:extLst>
          </p:nvPr>
        </p:nvGraphicFramePr>
        <p:xfrm>
          <a:off x="609600" y="1214135"/>
          <a:ext cx="8102428" cy="2962563"/>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420753">
                <a:tc>
                  <a:txBody>
                    <a:bodyPr/>
                    <a:lstStyle/>
                    <a:p>
                      <a:pPr algn="l" fontAlgn="ctr"/>
                      <a:r>
                        <a:rPr lang="en-CA" sz="1200" b="1" dirty="0">
                          <a:effectLst/>
                        </a:rPr>
                        <a:t>Hardware Tools</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08362">
                <a:tc>
                  <a:txBody>
                    <a:bodyPr/>
                    <a:lstStyle/>
                    <a:p>
                      <a:pPr fontAlgn="ctr"/>
                      <a:r>
                        <a:rPr lang="en-US" sz="1100" b="1" dirty="0">
                          <a:solidFill>
                            <a:srgbClr val="000000"/>
                          </a:solidFill>
                          <a:effectLst/>
                        </a:rPr>
                        <a:t>Digital Multimeters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Devices measure electrical values of voltage, current, and resistance.</a:t>
                      </a:r>
                    </a:p>
                  </a:txBody>
                  <a:tcPr marL="31750" marR="31750" marT="31750" marB="31750" anchor="ctr"/>
                </a:tc>
                <a:extLst>
                  <a:ext uri="{0D108BD9-81ED-4DB2-BD59-A6C34878D82A}">
                    <a16:rowId xmlns:a16="http://schemas.microsoft.com/office/drawing/2014/main" val="1501185609"/>
                  </a:ext>
                </a:extLst>
              </a:tr>
              <a:tr h="508362">
                <a:tc>
                  <a:txBody>
                    <a:bodyPr/>
                    <a:lstStyle/>
                    <a:p>
                      <a:pPr fontAlgn="ctr"/>
                      <a:r>
                        <a:rPr lang="en-US" sz="1100" b="1" dirty="0">
                          <a:solidFill>
                            <a:srgbClr val="000000"/>
                          </a:solidFill>
                          <a:effectLst/>
                        </a:rPr>
                        <a:t>Cable Testers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Handheld devices are designed for testing the various types of data communication cabling.</a:t>
                      </a:r>
                    </a:p>
                  </a:txBody>
                  <a:tcPr marL="31750" marR="31750" marT="31750" marB="31750" anchor="ctr"/>
                </a:tc>
                <a:extLst>
                  <a:ext uri="{0D108BD9-81ED-4DB2-BD59-A6C34878D82A}">
                    <a16:rowId xmlns:a16="http://schemas.microsoft.com/office/drawing/2014/main" val="2269619013"/>
                  </a:ext>
                </a:extLst>
              </a:tr>
              <a:tr h="508362">
                <a:tc>
                  <a:txBody>
                    <a:bodyPr/>
                    <a:lstStyle/>
                    <a:p>
                      <a:pPr fontAlgn="ctr"/>
                      <a:r>
                        <a:rPr lang="en-US" sz="1100" b="1" dirty="0">
                          <a:solidFill>
                            <a:srgbClr val="000000"/>
                          </a:solidFill>
                          <a:effectLst/>
                        </a:rPr>
                        <a:t>Cable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Multifunctional handheld devices used to test and certify copper and fiber cables.</a:t>
                      </a:r>
                    </a:p>
                  </a:txBody>
                  <a:tcPr marL="31750" marR="31750" marT="31750" marB="31750" anchor="ctr"/>
                </a:tc>
                <a:extLst>
                  <a:ext uri="{0D108BD9-81ED-4DB2-BD59-A6C34878D82A}">
                    <a16:rowId xmlns:a16="http://schemas.microsoft.com/office/drawing/2014/main" val="4186411143"/>
                  </a:ext>
                </a:extLst>
              </a:tr>
              <a:tr h="508362">
                <a:tc>
                  <a:txBody>
                    <a:bodyPr/>
                    <a:lstStyle/>
                    <a:p>
                      <a:pPr fontAlgn="ctr"/>
                      <a:r>
                        <a:rPr lang="en-US" sz="1100" b="1" dirty="0">
                          <a:solidFill>
                            <a:srgbClr val="000000"/>
                          </a:solidFill>
                          <a:effectLst/>
                        </a:rPr>
                        <a:t>Portable Network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Specialized device used for troubleshooting switched networks and VLANs.</a:t>
                      </a:r>
                    </a:p>
                  </a:txBody>
                  <a:tcPr marL="31750" marR="31750" marT="31750" marB="31750" anchor="ctr"/>
                </a:tc>
                <a:extLst>
                  <a:ext uri="{0D108BD9-81ED-4DB2-BD59-A6C34878D82A}">
                    <a16:rowId xmlns:a16="http://schemas.microsoft.com/office/drawing/2014/main" val="2449721664"/>
                  </a:ext>
                </a:extLst>
              </a:tr>
              <a:tr h="508362">
                <a:tc>
                  <a:txBody>
                    <a:bodyPr/>
                    <a:lstStyle/>
                    <a:p>
                      <a:pPr fontAlgn="ctr"/>
                      <a:r>
                        <a:rPr lang="en-US" sz="1100" b="1" dirty="0">
                          <a:solidFill>
                            <a:srgbClr val="000000"/>
                          </a:solidFill>
                          <a:effectLst/>
                        </a:rPr>
                        <a:t>Cisco Prime NAM</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Browser-based interface that displays device performance analysis in a switched and routed environment.</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1989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CA" sz="2400" dirty="0"/>
              <a:t>Syslog Server as a Troubleshooting Tool</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8284"/>
          </a:xfrm>
        </p:spPr>
        <p:txBody>
          <a:bodyPr/>
          <a:lstStyle/>
          <a:p>
            <a:pPr marL="0" indent="0" algn="l"/>
            <a:r>
              <a:rPr lang="en-CA" sz="1600" dirty="0">
                <a:solidFill>
                  <a:srgbClr val="000000"/>
                </a:solidFill>
              </a:rPr>
              <a:t>Syslog is used by syslog clients to send text-based log messages to a syslog server. </a:t>
            </a:r>
          </a:p>
        </p:txBody>
      </p:sp>
      <p:sp>
        <p:nvSpPr>
          <p:cNvPr id="6" name="Content Placeholder 3">
            <a:extLst>
              <a:ext uri="{FF2B5EF4-FFF2-40B4-BE49-F238E27FC236}">
                <a16:creationId xmlns:a16="http://schemas.microsoft.com/office/drawing/2014/main" id="{BB227259-C385-48D1-B6EF-4BBF584C01EE}"/>
              </a:ext>
            </a:extLst>
          </p:cNvPr>
          <p:cNvSpPr txBox="1">
            <a:spLocks/>
          </p:cNvSpPr>
          <p:nvPr/>
        </p:nvSpPr>
        <p:spPr>
          <a:xfrm>
            <a:off x="431972" y="1390650"/>
            <a:ext cx="6330778" cy="213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Log messages can be sent to the console, VTY lines, memory buffer, or syslog server.</a:t>
            </a:r>
            <a:endParaRPr lang="en-US" sz="1600" dirty="0">
              <a:solidFill>
                <a:srgbClr val="000000"/>
              </a:solidFill>
            </a:endParaRPr>
          </a:p>
          <a:p>
            <a:pPr marL="285750" indent="-285750" algn="l">
              <a:buFont typeface="Arial" panose="020B0604020202020204" pitchFamily="34" charset="0"/>
              <a:buChar char="•"/>
            </a:pPr>
            <a:r>
              <a:rPr lang="en-CA" sz="1600" dirty="0">
                <a:solidFill>
                  <a:srgbClr val="000000"/>
                </a:solidFill>
              </a:rPr>
              <a:t>Cisco IOS log messages fall into one of eight levels.</a:t>
            </a:r>
          </a:p>
          <a:p>
            <a:pPr marL="285750" indent="-285750" algn="l">
              <a:buFont typeface="Arial" panose="020B0604020202020204" pitchFamily="34" charset="0"/>
              <a:buChar char="•"/>
            </a:pPr>
            <a:r>
              <a:rPr lang="en-CA" sz="1600" dirty="0">
                <a:solidFill>
                  <a:srgbClr val="000000"/>
                </a:solidFill>
              </a:rPr>
              <a:t>The lower the level number, the higher the severity level. </a:t>
            </a:r>
          </a:p>
          <a:p>
            <a:pPr marL="285750" indent="-285750" algn="l">
              <a:buFont typeface="Arial" panose="020B0604020202020204" pitchFamily="34" charset="0"/>
              <a:buChar char="•"/>
            </a:pPr>
            <a:r>
              <a:rPr lang="en-CA" sz="1600" dirty="0">
                <a:solidFill>
                  <a:srgbClr val="000000"/>
                </a:solidFill>
              </a:rPr>
              <a:t>By default, the console displays level 6 (debugging) messages.</a:t>
            </a:r>
          </a:p>
          <a:p>
            <a:pPr marL="285750" indent="-285750" algn="l">
              <a:buFont typeface="Arial" panose="020B0604020202020204" pitchFamily="34" charset="0"/>
              <a:buChar char="•"/>
            </a:pPr>
            <a:r>
              <a:rPr lang="en-CA" sz="1600" dirty="0">
                <a:solidFill>
                  <a:srgbClr val="000000"/>
                </a:solidFill>
              </a:rPr>
              <a:t>In the command output, level 0 (emergencies) to 5 (notifications) are sent to the syslog server at 209.165.200.225.</a:t>
            </a:r>
          </a:p>
        </p:txBody>
      </p:sp>
      <p:pic>
        <p:nvPicPr>
          <p:cNvPr id="2" name="Picture 1">
            <a:extLst>
              <a:ext uri="{FF2B5EF4-FFF2-40B4-BE49-F238E27FC236}">
                <a16:creationId xmlns:a16="http://schemas.microsoft.com/office/drawing/2014/main" id="{45E4C30B-F6F3-4940-A64F-15B49CF9CFC4}"/>
              </a:ext>
            </a:extLst>
          </p:cNvPr>
          <p:cNvPicPr>
            <a:picLocks noChangeAspect="1"/>
          </p:cNvPicPr>
          <p:nvPr/>
        </p:nvPicPr>
        <p:blipFill>
          <a:blip r:embed="rId3"/>
          <a:stretch>
            <a:fillRect/>
          </a:stretch>
        </p:blipFill>
        <p:spPr>
          <a:xfrm>
            <a:off x="814145" y="3722984"/>
            <a:ext cx="3286608" cy="864897"/>
          </a:xfrm>
          <a:prstGeom prst="rect">
            <a:avLst/>
          </a:prstGeom>
        </p:spPr>
      </p:pic>
      <p:graphicFrame>
        <p:nvGraphicFramePr>
          <p:cNvPr id="5" name="Table 4">
            <a:extLst>
              <a:ext uri="{FF2B5EF4-FFF2-40B4-BE49-F238E27FC236}">
                <a16:creationId xmlns:a16="http://schemas.microsoft.com/office/drawing/2014/main" id="{2660D6CF-D9B0-4C5A-9010-9111C9658AB3}"/>
              </a:ext>
            </a:extLst>
          </p:cNvPr>
          <p:cNvGraphicFramePr>
            <a:graphicFrameLocks noGrp="1"/>
          </p:cNvGraphicFramePr>
          <p:nvPr>
            <p:extLst>
              <p:ext uri="{D42A27DB-BD31-4B8C-83A1-F6EECF244321}">
                <p14:modId xmlns:p14="http://schemas.microsoft.com/office/powerpoint/2010/main" val="141405627"/>
              </p:ext>
            </p:extLst>
          </p:nvPr>
        </p:nvGraphicFramePr>
        <p:xfrm>
          <a:off x="6831013" y="1433209"/>
          <a:ext cx="1514475" cy="1971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000051281"/>
                    </a:ext>
                  </a:extLst>
                </a:gridCol>
                <a:gridCol w="904875">
                  <a:extLst>
                    <a:ext uri="{9D8B030D-6E8A-4147-A177-3AD203B41FA5}">
                      <a16:colId xmlns:a16="http://schemas.microsoft.com/office/drawing/2014/main" val="2311946324"/>
                    </a:ext>
                  </a:extLst>
                </a:gridCol>
              </a:tblGrid>
              <a:tr h="230251">
                <a:tc>
                  <a:txBody>
                    <a:bodyPr/>
                    <a:lstStyle/>
                    <a:p>
                      <a:pPr algn="ctr"/>
                      <a:r>
                        <a:rPr lang="en-US" sz="1000" dirty="0"/>
                        <a:t>Level</a:t>
                      </a:r>
                      <a:endParaRPr lang="en-CA" sz="1000" dirty="0"/>
                    </a:p>
                  </a:txBody>
                  <a:tcPr/>
                </a:tc>
                <a:tc>
                  <a:txBody>
                    <a:bodyPr/>
                    <a:lstStyle/>
                    <a:p>
                      <a:r>
                        <a:rPr lang="en-US" sz="1000" dirty="0"/>
                        <a:t>Keyword</a:t>
                      </a:r>
                      <a:endParaRPr lang="en-CA" sz="1000" dirty="0"/>
                    </a:p>
                  </a:txBody>
                  <a:tcPr/>
                </a:tc>
                <a:extLst>
                  <a:ext uri="{0D108BD9-81ED-4DB2-BD59-A6C34878D82A}">
                    <a16:rowId xmlns:a16="http://schemas.microsoft.com/office/drawing/2014/main" val="255366754"/>
                  </a:ext>
                </a:extLst>
              </a:tr>
              <a:tr h="203868">
                <a:tc>
                  <a:txBody>
                    <a:bodyPr/>
                    <a:lstStyle/>
                    <a:p>
                      <a:pPr algn="ctr" fontAlgn="ctr"/>
                      <a:r>
                        <a:rPr lang="en-CA" sz="1000" b="0" dirty="0">
                          <a:solidFill>
                            <a:srgbClr val="000000"/>
                          </a:solidFill>
                          <a:effectLst/>
                        </a:rPr>
                        <a:t>0</a:t>
                      </a:r>
                    </a:p>
                  </a:txBody>
                  <a:tcPr marL="31750" marR="31750" marT="31750" marB="31750" anchor="ctr"/>
                </a:tc>
                <a:tc>
                  <a:txBody>
                    <a:bodyPr/>
                    <a:lstStyle/>
                    <a:p>
                      <a:pPr fontAlgn="ctr"/>
                      <a:r>
                        <a:rPr lang="en-CA" sz="1000" b="0" dirty="0">
                          <a:solidFill>
                            <a:srgbClr val="000000"/>
                          </a:solidFill>
                          <a:effectLst/>
                        </a:rPr>
                        <a:t>Emergencies</a:t>
                      </a:r>
                    </a:p>
                  </a:txBody>
                  <a:tcPr marL="31750" marR="31750" marT="31750" marB="31750" anchor="ctr"/>
                </a:tc>
                <a:extLst>
                  <a:ext uri="{0D108BD9-81ED-4DB2-BD59-A6C34878D82A}">
                    <a16:rowId xmlns:a16="http://schemas.microsoft.com/office/drawing/2014/main" val="1039275109"/>
                  </a:ext>
                </a:extLst>
              </a:tr>
              <a:tr h="203868">
                <a:tc>
                  <a:txBody>
                    <a:bodyPr/>
                    <a:lstStyle/>
                    <a:p>
                      <a:pPr algn="ctr" fontAlgn="ctr"/>
                      <a:r>
                        <a:rPr lang="en-CA" sz="1000" b="0" dirty="0">
                          <a:solidFill>
                            <a:srgbClr val="000000"/>
                          </a:solidFill>
                          <a:effectLst/>
                        </a:rPr>
                        <a:t>1</a:t>
                      </a:r>
                    </a:p>
                  </a:txBody>
                  <a:tcPr marL="31750" marR="31750" marT="31750" marB="31750" anchor="ctr"/>
                </a:tc>
                <a:tc>
                  <a:txBody>
                    <a:bodyPr/>
                    <a:lstStyle/>
                    <a:p>
                      <a:pPr fontAlgn="ctr"/>
                      <a:r>
                        <a:rPr lang="en-CA" sz="1000" b="0" dirty="0">
                          <a:solidFill>
                            <a:srgbClr val="000000"/>
                          </a:solidFill>
                          <a:effectLst/>
                        </a:rPr>
                        <a:t>Alerts</a:t>
                      </a:r>
                    </a:p>
                  </a:txBody>
                  <a:tcPr marL="31750" marR="31750" marT="31750" marB="31750" anchor="ctr"/>
                </a:tc>
                <a:extLst>
                  <a:ext uri="{0D108BD9-81ED-4DB2-BD59-A6C34878D82A}">
                    <a16:rowId xmlns:a16="http://schemas.microsoft.com/office/drawing/2014/main" val="2988615813"/>
                  </a:ext>
                </a:extLst>
              </a:tr>
              <a:tr h="203868">
                <a:tc>
                  <a:txBody>
                    <a:bodyPr/>
                    <a:lstStyle/>
                    <a:p>
                      <a:pPr algn="ctr" fontAlgn="ctr"/>
                      <a:r>
                        <a:rPr lang="en-CA" sz="1000" b="0" dirty="0">
                          <a:solidFill>
                            <a:srgbClr val="000000"/>
                          </a:solidFill>
                          <a:effectLst/>
                        </a:rPr>
                        <a:t>2</a:t>
                      </a:r>
                    </a:p>
                  </a:txBody>
                  <a:tcPr marL="31750" marR="31750" marT="31750" marB="31750" anchor="ctr"/>
                </a:tc>
                <a:tc>
                  <a:txBody>
                    <a:bodyPr/>
                    <a:lstStyle/>
                    <a:p>
                      <a:pPr fontAlgn="ctr"/>
                      <a:r>
                        <a:rPr lang="en-CA" sz="1000" b="0" dirty="0">
                          <a:solidFill>
                            <a:srgbClr val="000000"/>
                          </a:solidFill>
                          <a:effectLst/>
                        </a:rPr>
                        <a:t>Critical</a:t>
                      </a:r>
                    </a:p>
                  </a:txBody>
                  <a:tcPr marL="31750" marR="31750" marT="31750" marB="31750" anchor="ctr"/>
                </a:tc>
                <a:extLst>
                  <a:ext uri="{0D108BD9-81ED-4DB2-BD59-A6C34878D82A}">
                    <a16:rowId xmlns:a16="http://schemas.microsoft.com/office/drawing/2014/main" val="336783399"/>
                  </a:ext>
                </a:extLst>
              </a:tr>
              <a:tr h="203868">
                <a:tc>
                  <a:txBody>
                    <a:bodyPr/>
                    <a:lstStyle/>
                    <a:p>
                      <a:pPr algn="ctr" fontAlgn="ctr"/>
                      <a:r>
                        <a:rPr lang="en-CA" sz="1000" b="0" dirty="0">
                          <a:solidFill>
                            <a:srgbClr val="000000"/>
                          </a:solidFill>
                          <a:effectLst/>
                        </a:rPr>
                        <a:t>3</a:t>
                      </a:r>
                    </a:p>
                  </a:txBody>
                  <a:tcPr marL="31750" marR="31750" marT="31750" marB="31750" anchor="ctr"/>
                </a:tc>
                <a:tc>
                  <a:txBody>
                    <a:bodyPr/>
                    <a:lstStyle/>
                    <a:p>
                      <a:pPr fontAlgn="ctr"/>
                      <a:r>
                        <a:rPr lang="en-CA" sz="1000" b="0" dirty="0">
                          <a:solidFill>
                            <a:srgbClr val="000000"/>
                          </a:solidFill>
                          <a:effectLst/>
                        </a:rPr>
                        <a:t>Errors</a:t>
                      </a:r>
                    </a:p>
                  </a:txBody>
                  <a:tcPr marL="31750" marR="31750" marT="31750" marB="31750" anchor="ctr"/>
                </a:tc>
                <a:extLst>
                  <a:ext uri="{0D108BD9-81ED-4DB2-BD59-A6C34878D82A}">
                    <a16:rowId xmlns:a16="http://schemas.microsoft.com/office/drawing/2014/main" val="157830655"/>
                  </a:ext>
                </a:extLst>
              </a:tr>
              <a:tr h="203868">
                <a:tc>
                  <a:txBody>
                    <a:bodyPr/>
                    <a:lstStyle/>
                    <a:p>
                      <a:pPr algn="ctr" fontAlgn="ctr"/>
                      <a:r>
                        <a:rPr lang="en-CA" sz="1000" b="0" dirty="0">
                          <a:solidFill>
                            <a:srgbClr val="000000"/>
                          </a:solidFill>
                          <a:effectLst/>
                        </a:rPr>
                        <a:t>4</a:t>
                      </a:r>
                    </a:p>
                  </a:txBody>
                  <a:tcPr marL="31750" marR="31750" marT="31750" marB="31750" anchor="ctr"/>
                </a:tc>
                <a:tc>
                  <a:txBody>
                    <a:bodyPr/>
                    <a:lstStyle/>
                    <a:p>
                      <a:pPr fontAlgn="ctr"/>
                      <a:r>
                        <a:rPr lang="en-CA" sz="1000" b="0" dirty="0">
                          <a:solidFill>
                            <a:srgbClr val="000000"/>
                          </a:solidFill>
                          <a:effectLst/>
                        </a:rPr>
                        <a:t>Warnings</a:t>
                      </a:r>
                    </a:p>
                  </a:txBody>
                  <a:tcPr marL="31750" marR="31750" marT="31750" marB="31750" anchor="ctr"/>
                </a:tc>
                <a:extLst>
                  <a:ext uri="{0D108BD9-81ED-4DB2-BD59-A6C34878D82A}">
                    <a16:rowId xmlns:a16="http://schemas.microsoft.com/office/drawing/2014/main" val="243156923"/>
                  </a:ext>
                </a:extLst>
              </a:tr>
              <a:tr h="203868">
                <a:tc>
                  <a:txBody>
                    <a:bodyPr/>
                    <a:lstStyle/>
                    <a:p>
                      <a:pPr algn="ctr" fontAlgn="ctr"/>
                      <a:r>
                        <a:rPr lang="en-CA" sz="1000" b="0" dirty="0">
                          <a:solidFill>
                            <a:srgbClr val="000000"/>
                          </a:solidFill>
                          <a:effectLst/>
                        </a:rPr>
                        <a:t>5</a:t>
                      </a:r>
                    </a:p>
                  </a:txBody>
                  <a:tcPr marL="31750" marR="31750" marT="31750" marB="31750" anchor="ctr"/>
                </a:tc>
                <a:tc>
                  <a:txBody>
                    <a:bodyPr/>
                    <a:lstStyle/>
                    <a:p>
                      <a:pPr fontAlgn="ctr"/>
                      <a:r>
                        <a:rPr lang="en-CA" sz="1000" b="0" dirty="0">
                          <a:solidFill>
                            <a:srgbClr val="000000"/>
                          </a:solidFill>
                          <a:effectLst/>
                        </a:rPr>
                        <a:t>Notifications</a:t>
                      </a:r>
                    </a:p>
                  </a:txBody>
                  <a:tcPr marL="31750" marR="31750" marT="31750" marB="31750" anchor="ctr"/>
                </a:tc>
                <a:extLst>
                  <a:ext uri="{0D108BD9-81ED-4DB2-BD59-A6C34878D82A}">
                    <a16:rowId xmlns:a16="http://schemas.microsoft.com/office/drawing/2014/main" val="2818440137"/>
                  </a:ext>
                </a:extLst>
              </a:tr>
              <a:tr h="203868">
                <a:tc>
                  <a:txBody>
                    <a:bodyPr/>
                    <a:lstStyle/>
                    <a:p>
                      <a:pPr algn="ctr" fontAlgn="ctr"/>
                      <a:r>
                        <a:rPr lang="en-CA" sz="1000" b="0" dirty="0">
                          <a:solidFill>
                            <a:srgbClr val="000000"/>
                          </a:solidFill>
                          <a:effectLst/>
                        </a:rPr>
                        <a:t>6</a:t>
                      </a:r>
                    </a:p>
                  </a:txBody>
                  <a:tcPr marL="31750" marR="31750" marT="31750" marB="31750" anchor="ctr"/>
                </a:tc>
                <a:tc>
                  <a:txBody>
                    <a:bodyPr/>
                    <a:lstStyle/>
                    <a:p>
                      <a:pPr fontAlgn="ctr"/>
                      <a:r>
                        <a:rPr lang="en-CA" sz="1000" b="0" dirty="0">
                          <a:solidFill>
                            <a:srgbClr val="000000"/>
                          </a:solidFill>
                          <a:effectLst/>
                        </a:rPr>
                        <a:t>Informational</a:t>
                      </a:r>
                    </a:p>
                  </a:txBody>
                  <a:tcPr marL="31750" marR="31750" marT="31750" marB="31750" anchor="ctr"/>
                </a:tc>
                <a:extLst>
                  <a:ext uri="{0D108BD9-81ED-4DB2-BD59-A6C34878D82A}">
                    <a16:rowId xmlns:a16="http://schemas.microsoft.com/office/drawing/2014/main" val="2535039655"/>
                  </a:ext>
                </a:extLst>
              </a:tr>
              <a:tr h="203868">
                <a:tc>
                  <a:txBody>
                    <a:bodyPr/>
                    <a:lstStyle/>
                    <a:p>
                      <a:pPr algn="ctr" fontAlgn="ctr"/>
                      <a:r>
                        <a:rPr lang="en-CA" sz="1000" b="0" dirty="0">
                          <a:solidFill>
                            <a:srgbClr val="000000"/>
                          </a:solidFill>
                          <a:effectLst/>
                        </a:rPr>
                        <a:t>7</a:t>
                      </a:r>
                    </a:p>
                  </a:txBody>
                  <a:tcPr marL="31750" marR="31750" marT="31750" marB="31750" anchor="ctr"/>
                </a:tc>
                <a:tc>
                  <a:txBody>
                    <a:bodyPr/>
                    <a:lstStyle/>
                    <a:p>
                      <a:pPr fontAlgn="ctr"/>
                      <a:r>
                        <a:rPr lang="en-CA" sz="1000" b="0" dirty="0">
                          <a:solidFill>
                            <a:srgbClr val="000000"/>
                          </a:solidFill>
                          <a:effectLst/>
                        </a:rPr>
                        <a:t>Debugging</a:t>
                      </a:r>
                    </a:p>
                  </a:txBody>
                  <a:tcPr marL="31750" marR="31750" marT="31750" marB="31750" anchor="ctr"/>
                </a:tc>
                <a:extLst>
                  <a:ext uri="{0D108BD9-81ED-4DB2-BD59-A6C34878D82A}">
                    <a16:rowId xmlns:a16="http://schemas.microsoft.com/office/drawing/2014/main" val="415926732"/>
                  </a:ext>
                </a:extLst>
              </a:tr>
            </a:tbl>
          </a:graphicData>
        </a:graphic>
      </p:graphicFrame>
    </p:spTree>
    <p:extLst>
      <p:ext uri="{BB962C8B-B14F-4D97-AF65-F5344CB8AC3E}">
        <p14:creationId xmlns:p14="http://schemas.microsoft.com/office/powerpoint/2010/main" val="26407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12.4 </a:t>
            </a:r>
            <a:r>
              <a:rPr lang="en-CA" dirty="0">
                <a:solidFill>
                  <a:schemeClr val="accent5">
                    <a:lumMod val="40000"/>
                    <a:lumOff val="60000"/>
                  </a:schemeClr>
                </a:solidFill>
              </a:rPr>
              <a:t>Symptoms and Causes of Network Problems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9974829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Physical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1737"/>
          </a:xfrm>
        </p:spPr>
        <p:txBody>
          <a:bodyPr/>
          <a:lstStyle/>
          <a:p>
            <a:pPr marL="0" indent="0" algn="l"/>
            <a:r>
              <a:rPr lang="en-CA" sz="1600" dirty="0">
                <a:solidFill>
                  <a:srgbClr val="000000"/>
                </a:solidFill>
              </a:rPr>
              <a:t>The table lists common symptoms of physical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1107579653"/>
              </p:ext>
            </p:extLst>
          </p:nvPr>
        </p:nvGraphicFramePr>
        <p:xfrm>
          <a:off x="256032" y="1318181"/>
          <a:ext cx="8631936" cy="2969900"/>
        </p:xfrm>
        <a:graphic>
          <a:graphicData uri="http://schemas.openxmlformats.org/drawingml/2006/table">
            <a:tbl>
              <a:tblPr firstRow="1" bandRow="1">
                <a:tableStyleId>{5C22544A-7EE6-4342-B048-85BDC9FD1C3A}</a:tableStyleId>
              </a:tblPr>
              <a:tblGrid>
                <a:gridCol w="1643891">
                  <a:extLst>
                    <a:ext uri="{9D8B030D-6E8A-4147-A177-3AD203B41FA5}">
                      <a16:colId xmlns:a16="http://schemas.microsoft.com/office/drawing/2014/main" val="217029517"/>
                    </a:ext>
                  </a:extLst>
                </a:gridCol>
                <a:gridCol w="6988045">
                  <a:extLst>
                    <a:ext uri="{9D8B030D-6E8A-4147-A177-3AD203B41FA5}">
                      <a16:colId xmlns:a16="http://schemas.microsoft.com/office/drawing/2014/main" val="1252993372"/>
                    </a:ext>
                  </a:extLst>
                </a:gridCol>
              </a:tblGrid>
              <a:tr h="28767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26930">
                <a:tc>
                  <a:txBody>
                    <a:bodyPr/>
                    <a:lstStyle/>
                    <a:p>
                      <a:pPr fontAlgn="ctr"/>
                      <a:r>
                        <a:rPr lang="en-CA" sz="1200" b="1" kern="1200" dirty="0">
                          <a:solidFill>
                            <a:srgbClr val="000000"/>
                          </a:solidFill>
                          <a:effectLst/>
                          <a:latin typeface="+mn-lt"/>
                          <a:ea typeface="+mn-ea"/>
                          <a:cs typeface="+mn-cs"/>
                        </a:rPr>
                        <a:t>Performance lower than baseline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Requires previous baselines for comparison.</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The most common reasons include overloaded or underpowered servers, unsuitable switch or router configurations, traffic congestion on a low-capacity link, and chronic frame loss.</a:t>
                      </a:r>
                    </a:p>
                  </a:txBody>
                  <a:tcPr marL="31750" marR="31750" marT="31750" marB="31750" anchor="ctr"/>
                </a:tc>
                <a:extLst>
                  <a:ext uri="{0D108BD9-81ED-4DB2-BD59-A6C34878D82A}">
                    <a16:rowId xmlns:a16="http://schemas.microsoft.com/office/drawing/2014/main" val="1501185609"/>
                  </a:ext>
                </a:extLst>
              </a:tr>
              <a:tr h="481051">
                <a:tc>
                  <a:txBody>
                    <a:bodyPr/>
                    <a:lstStyle/>
                    <a:p>
                      <a:pPr fontAlgn="ctr"/>
                      <a:r>
                        <a:rPr lang="en-CA" sz="1200" b="1" kern="1200" dirty="0">
                          <a:solidFill>
                            <a:srgbClr val="000000"/>
                          </a:solidFill>
                          <a:effectLst/>
                          <a:latin typeface="+mn-lt"/>
                          <a:ea typeface="+mn-ea"/>
                          <a:cs typeface="+mn-cs"/>
                        </a:rPr>
                        <a:t>Loss of connectivity</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Loss of connectivity could be due to a failed or disconnected cable.</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Can be verified using a simple </a:t>
                      </a:r>
                      <a:r>
                        <a:rPr lang="en-CA" sz="1200" b="1" kern="1200" dirty="0">
                          <a:solidFill>
                            <a:srgbClr val="000000"/>
                          </a:solidFill>
                          <a:effectLst/>
                          <a:latin typeface="+mn-lt"/>
                          <a:ea typeface="+mn-ea"/>
                          <a:cs typeface="+mn-cs"/>
                        </a:rPr>
                        <a:t>ping </a:t>
                      </a:r>
                      <a:r>
                        <a:rPr lang="en-CA" sz="1200" b="0" kern="1200" dirty="0">
                          <a:solidFill>
                            <a:srgbClr val="000000"/>
                          </a:solidFill>
                          <a:effectLst/>
                          <a:latin typeface="+mn-lt"/>
                          <a:ea typeface="+mn-ea"/>
                          <a:cs typeface="+mn-cs"/>
                        </a:rPr>
                        <a:t>test.</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Intermittent connectivity loss can indicate a loose or oxidized connection.</a:t>
                      </a:r>
                    </a:p>
                  </a:txBody>
                  <a:tcPr marL="31750" marR="31750" marT="31750" marB="31750" anchor="ctr"/>
                </a:tc>
                <a:extLst>
                  <a:ext uri="{0D108BD9-81ED-4DB2-BD59-A6C34878D82A}">
                    <a16:rowId xmlns:a16="http://schemas.microsoft.com/office/drawing/2014/main" val="2269619013"/>
                  </a:ext>
                </a:extLst>
              </a:tr>
              <a:tr h="481051">
                <a:tc>
                  <a:txBody>
                    <a:bodyPr/>
                    <a:lstStyle/>
                    <a:p>
                      <a:pPr fontAlgn="ctr"/>
                      <a:r>
                        <a:rPr lang="en-CA" sz="1200" b="1" kern="1200" dirty="0">
                          <a:solidFill>
                            <a:srgbClr val="000000"/>
                          </a:solidFill>
                          <a:effectLst/>
                          <a:latin typeface="+mn-lt"/>
                          <a:ea typeface="+mn-ea"/>
                          <a:cs typeface="+mn-cs"/>
                        </a:rPr>
                        <a:t>Network bottlenecks or congestion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a route fails, routing protocols could redirect traffic to sub-optimal routes.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This can result in congestion or bottlenecks in parts of the network.</a:t>
                      </a:r>
                    </a:p>
                  </a:txBody>
                  <a:tcPr marL="31750" marR="31750" marT="31750" marB="31750" anchor="ctr"/>
                </a:tc>
                <a:extLst>
                  <a:ext uri="{0D108BD9-81ED-4DB2-BD59-A6C34878D82A}">
                    <a16:rowId xmlns:a16="http://schemas.microsoft.com/office/drawing/2014/main" val="4186411143"/>
                  </a:ext>
                </a:extLst>
              </a:tr>
              <a:tr h="481051">
                <a:tc>
                  <a:txBody>
                    <a:bodyPr/>
                    <a:lstStyle/>
                    <a:p>
                      <a:pPr fontAlgn="ctr"/>
                      <a:r>
                        <a:rPr lang="en-CA" sz="1200" b="1" kern="1200" dirty="0">
                          <a:solidFill>
                            <a:srgbClr val="000000"/>
                          </a:solidFill>
                          <a:effectLst/>
                          <a:latin typeface="+mn-lt"/>
                          <a:ea typeface="+mn-ea"/>
                          <a:cs typeface="+mn-cs"/>
                        </a:rPr>
                        <a:t>High CPU utilization rates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High CPU utilization rates indicates that a device is operating at or exceeding its design limits.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not addressed quickly, CPU overloading can cause a device to shut down or fail.</a:t>
                      </a:r>
                    </a:p>
                  </a:txBody>
                  <a:tcPr marL="31750" marR="31750" marT="31750" marB="31750" anchor="ctr"/>
                </a:tc>
                <a:extLst>
                  <a:ext uri="{0D108BD9-81ED-4DB2-BD59-A6C34878D82A}">
                    <a16:rowId xmlns:a16="http://schemas.microsoft.com/office/drawing/2014/main" val="2449721664"/>
                  </a:ext>
                </a:extLst>
              </a:tr>
              <a:tr h="481051">
                <a:tc>
                  <a:txBody>
                    <a:bodyPr/>
                    <a:lstStyle/>
                    <a:p>
                      <a:pPr fontAlgn="ctr"/>
                      <a:r>
                        <a:rPr lang="en-CA" sz="1200" b="1" kern="1200" dirty="0">
                          <a:solidFill>
                            <a:srgbClr val="000000"/>
                          </a:solidFill>
                          <a:effectLst/>
                          <a:latin typeface="+mn-lt"/>
                          <a:ea typeface="+mn-ea"/>
                          <a:cs typeface="+mn-cs"/>
                        </a:rPr>
                        <a:t>Console error messages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Error messages reported on the device console could indicate a physical layer problem.</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Console messages should be logged to a central syslog server.</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37948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Physical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298941"/>
          </a:xfrm>
        </p:spPr>
        <p:txBody>
          <a:bodyPr/>
          <a:lstStyle/>
          <a:p>
            <a:pPr marL="0" indent="0" algn="l"/>
            <a:r>
              <a:rPr lang="en-CA" sz="1600" dirty="0">
                <a:solidFill>
                  <a:srgbClr val="000000"/>
                </a:solidFill>
              </a:rPr>
              <a:t>The table lists issues that commonly cause network problems at the physical layer.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3761201727"/>
              </p:ext>
            </p:extLst>
          </p:nvPr>
        </p:nvGraphicFramePr>
        <p:xfrm>
          <a:off x="201167" y="1128791"/>
          <a:ext cx="8741664" cy="3699432"/>
        </p:xfrm>
        <a:graphic>
          <a:graphicData uri="http://schemas.openxmlformats.org/drawingml/2006/table">
            <a:tbl>
              <a:tblPr firstRow="1" bandRow="1">
                <a:tableStyleId>{5C22544A-7EE6-4342-B048-85BDC9FD1C3A}</a:tableStyleId>
              </a:tblPr>
              <a:tblGrid>
                <a:gridCol w="1777829">
                  <a:extLst>
                    <a:ext uri="{9D8B030D-6E8A-4147-A177-3AD203B41FA5}">
                      <a16:colId xmlns:a16="http://schemas.microsoft.com/office/drawing/2014/main" val="217029517"/>
                    </a:ext>
                  </a:extLst>
                </a:gridCol>
                <a:gridCol w="6963835">
                  <a:extLst>
                    <a:ext uri="{9D8B030D-6E8A-4147-A177-3AD203B41FA5}">
                      <a16:colId xmlns:a16="http://schemas.microsoft.com/office/drawing/2014/main" val="1252993372"/>
                    </a:ext>
                  </a:extLst>
                </a:gridCol>
              </a:tblGrid>
              <a:tr h="265352">
                <a:tc>
                  <a:txBody>
                    <a:bodyPr/>
                    <a:lstStyle/>
                    <a:p>
                      <a:pPr algn="l" fontAlgn="ctr"/>
                      <a:r>
                        <a:rPr lang="en-CA" sz="1200" b="1" dirty="0">
                          <a:effectLst/>
                        </a:rPr>
                        <a:t>Problem Cause</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225847">
                <a:tc>
                  <a:txBody>
                    <a:bodyPr/>
                    <a:lstStyle/>
                    <a:p>
                      <a:pPr fontAlgn="ctr"/>
                      <a:r>
                        <a:rPr lang="en-CA" sz="1200" b="1" kern="1200" dirty="0">
                          <a:solidFill>
                            <a:srgbClr val="000000"/>
                          </a:solidFill>
                          <a:effectLst/>
                          <a:latin typeface="+mn-lt"/>
                          <a:ea typeface="+mn-ea"/>
                          <a:cs typeface="+mn-cs"/>
                        </a:rPr>
                        <a:t>Power-related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Check the operation of the fans and ensure that the chassis intake and exhaust vents are clear.</a:t>
                      </a:r>
                    </a:p>
                  </a:txBody>
                  <a:tcPr marL="31750" marR="31750" marT="31750" marB="31750" anchor="ctr"/>
                </a:tc>
                <a:extLst>
                  <a:ext uri="{0D108BD9-81ED-4DB2-BD59-A6C34878D82A}">
                    <a16:rowId xmlns:a16="http://schemas.microsoft.com/office/drawing/2014/main" val="1501185609"/>
                  </a:ext>
                </a:extLst>
              </a:tr>
              <a:tr h="359760">
                <a:tc>
                  <a:txBody>
                    <a:bodyPr/>
                    <a:lstStyle/>
                    <a:p>
                      <a:pPr fontAlgn="ctr"/>
                      <a:r>
                        <a:rPr lang="en-CA" sz="1200" b="1" kern="1200" dirty="0">
                          <a:solidFill>
                            <a:srgbClr val="000000"/>
                          </a:solidFill>
                          <a:effectLst/>
                          <a:latin typeface="+mn-lt"/>
                          <a:ea typeface="+mn-ea"/>
                          <a:cs typeface="+mn-cs"/>
                        </a:rPr>
                        <a:t>Hardware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Faulty or corrupt NIC driver files, bad cabling, or grounding problems can cause network transmission errors such as late collisions, short frames, and jabber.</a:t>
                      </a:r>
                    </a:p>
                  </a:txBody>
                  <a:tcPr marL="31750" marR="31750" marT="31750" marB="31750" anchor="ctr"/>
                </a:tc>
                <a:extLst>
                  <a:ext uri="{0D108BD9-81ED-4DB2-BD59-A6C34878D82A}">
                    <a16:rowId xmlns:a16="http://schemas.microsoft.com/office/drawing/2014/main" val="2131934780"/>
                  </a:ext>
                </a:extLst>
              </a:tr>
              <a:tr h="359760">
                <a:tc>
                  <a:txBody>
                    <a:bodyPr/>
                    <a:lstStyle/>
                    <a:p>
                      <a:pPr fontAlgn="ctr"/>
                      <a:r>
                        <a:rPr lang="en-CA" sz="1200" b="1" kern="1200" dirty="0">
                          <a:solidFill>
                            <a:srgbClr val="000000"/>
                          </a:solidFill>
                          <a:effectLst/>
                          <a:latin typeface="+mn-lt"/>
                          <a:ea typeface="+mn-ea"/>
                          <a:cs typeface="+mn-cs"/>
                        </a:rPr>
                        <a:t>Cabling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Look for damaged cables, improper cable, and poorly crimped connectors.</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Suspect cables should be tested or exchanged with a known functioning cable.</a:t>
                      </a:r>
                    </a:p>
                  </a:txBody>
                  <a:tcPr marL="31750" marR="31750" marT="31750" marB="31750" anchor="ctr"/>
                </a:tc>
                <a:extLst>
                  <a:ext uri="{0D108BD9-81ED-4DB2-BD59-A6C34878D82A}">
                    <a16:rowId xmlns:a16="http://schemas.microsoft.com/office/drawing/2014/main" val="3564157572"/>
                  </a:ext>
                </a:extLst>
              </a:tr>
              <a:tr h="359760">
                <a:tc>
                  <a:txBody>
                    <a:bodyPr/>
                    <a:lstStyle/>
                    <a:p>
                      <a:pPr fontAlgn="ctr"/>
                      <a:r>
                        <a:rPr lang="en-CA" sz="1200" b="1" kern="1200" dirty="0">
                          <a:solidFill>
                            <a:srgbClr val="000000"/>
                          </a:solidFill>
                          <a:effectLst/>
                          <a:latin typeface="+mn-lt"/>
                          <a:ea typeface="+mn-ea"/>
                          <a:cs typeface="+mn-cs"/>
                        </a:rPr>
                        <a:t>Attenuation</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Attenuation can be caused if a cable length exceeds the design limit for the media, or when there is a poor connection resulting from a loose cable, or dirty or oxidized contacts.</a:t>
                      </a:r>
                    </a:p>
                  </a:txBody>
                  <a:tcPr marL="31750" marR="31750" marT="31750" marB="31750" anchor="ctr"/>
                </a:tc>
                <a:extLst>
                  <a:ext uri="{0D108BD9-81ED-4DB2-BD59-A6C34878D82A}">
                    <a16:rowId xmlns:a16="http://schemas.microsoft.com/office/drawing/2014/main" val="668781421"/>
                  </a:ext>
                </a:extLst>
              </a:tr>
              <a:tr h="359760">
                <a:tc>
                  <a:txBody>
                    <a:bodyPr/>
                    <a:lstStyle/>
                    <a:p>
                      <a:pPr fontAlgn="ctr"/>
                      <a:r>
                        <a:rPr lang="en-CA" sz="1200" b="1" kern="1200" dirty="0">
                          <a:solidFill>
                            <a:srgbClr val="000000"/>
                          </a:solidFill>
                          <a:effectLst/>
                          <a:latin typeface="+mn-lt"/>
                          <a:ea typeface="+mn-ea"/>
                          <a:cs typeface="+mn-cs"/>
                        </a:rPr>
                        <a:t>Noise</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Local electromagnetic interference (EMI) can be generated by many sources, such as crosstalk, nearby electric cables, large electric motors, FM radio stations, police radio, and more.</a:t>
                      </a:r>
                    </a:p>
                  </a:txBody>
                  <a:tcPr marL="31750" marR="31750" marT="31750" marB="31750" anchor="ctr"/>
                </a:tc>
                <a:extLst>
                  <a:ext uri="{0D108BD9-81ED-4DB2-BD59-A6C34878D82A}">
                    <a16:rowId xmlns:a16="http://schemas.microsoft.com/office/drawing/2014/main" val="2269619013"/>
                  </a:ext>
                </a:extLst>
              </a:tr>
              <a:tr h="359760">
                <a:tc>
                  <a:txBody>
                    <a:bodyPr/>
                    <a:lstStyle/>
                    <a:p>
                      <a:pPr fontAlgn="ctr"/>
                      <a:r>
                        <a:rPr lang="en-CA" sz="1200" b="1" kern="1200" dirty="0">
                          <a:solidFill>
                            <a:srgbClr val="000000"/>
                          </a:solidFill>
                          <a:effectLst/>
                          <a:latin typeface="+mn-lt"/>
                          <a:ea typeface="+mn-ea"/>
                          <a:cs typeface="+mn-cs"/>
                        </a:rPr>
                        <a:t>Interface configuration errors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Causes can include incorrect clock rate, incorrect clock source, and interface not being turned on.</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This causes a loss of connectivity with attached network segments.</a:t>
                      </a:r>
                    </a:p>
                  </a:txBody>
                  <a:tcPr marL="31750" marR="31750" marT="31750" marB="31750" anchor="ctr"/>
                </a:tc>
                <a:extLst>
                  <a:ext uri="{0D108BD9-81ED-4DB2-BD59-A6C34878D82A}">
                    <a16:rowId xmlns:a16="http://schemas.microsoft.com/office/drawing/2014/main" val="4186411143"/>
                  </a:ext>
                </a:extLst>
              </a:tr>
              <a:tr h="359760">
                <a:tc>
                  <a:txBody>
                    <a:bodyPr/>
                    <a:lstStyle/>
                    <a:p>
                      <a:pPr fontAlgn="ctr"/>
                      <a:r>
                        <a:rPr lang="en-CA" sz="1200" b="1" kern="1200" dirty="0">
                          <a:solidFill>
                            <a:srgbClr val="000000"/>
                          </a:solidFill>
                          <a:effectLst/>
                          <a:latin typeface="+mn-lt"/>
                          <a:ea typeface="+mn-ea"/>
                          <a:cs typeface="+mn-cs"/>
                        </a:rPr>
                        <a:t>Exceeding design limits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 component could operate sub-optimally if it is being utilized beyond specifications.</a:t>
                      </a:r>
                    </a:p>
                  </a:txBody>
                  <a:tcPr marL="31750" marR="31750" marT="31750" marB="31750" anchor="ctr"/>
                </a:tc>
                <a:extLst>
                  <a:ext uri="{0D108BD9-81ED-4DB2-BD59-A6C34878D82A}">
                    <a16:rowId xmlns:a16="http://schemas.microsoft.com/office/drawing/2014/main" val="2449721664"/>
                  </a:ext>
                </a:extLst>
              </a:tr>
              <a:tr h="513031">
                <a:tc>
                  <a:txBody>
                    <a:bodyPr/>
                    <a:lstStyle/>
                    <a:p>
                      <a:pPr fontAlgn="ctr"/>
                      <a:r>
                        <a:rPr lang="en-CA" sz="1200" b="1" kern="1200" dirty="0">
                          <a:solidFill>
                            <a:srgbClr val="000000"/>
                          </a:solidFill>
                          <a:effectLst/>
                          <a:latin typeface="+mn-lt"/>
                          <a:ea typeface="+mn-ea"/>
                          <a:cs typeface="+mn-cs"/>
                        </a:rPr>
                        <a:t>CPU overload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Symptoms include processes with high CPU utilization percentages, input queue drops, slow performance, SNMP timeouts, no remote access, no DHCP services, Telnet, and pings are slow or fail to respond.</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4558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The table lists common symptoms of data link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9FBA682-77FB-4E59-8D3F-904E7C831C8E}"/>
              </a:ext>
            </a:extLst>
          </p:cNvPr>
          <p:cNvGraphicFramePr>
            <a:graphicFrameLocks noGrp="1"/>
          </p:cNvGraphicFramePr>
          <p:nvPr>
            <p:extLst>
              <p:ext uri="{D42A27DB-BD31-4B8C-83A1-F6EECF244321}">
                <p14:modId xmlns:p14="http://schemas.microsoft.com/office/powerpoint/2010/main" val="1473762101"/>
              </p:ext>
            </p:extLst>
          </p:nvPr>
        </p:nvGraphicFramePr>
        <p:xfrm>
          <a:off x="219456" y="1214135"/>
          <a:ext cx="8668512" cy="3424674"/>
        </p:xfrm>
        <a:graphic>
          <a:graphicData uri="http://schemas.openxmlformats.org/drawingml/2006/table">
            <a:tbl>
              <a:tblPr firstRow="1" bandRow="1">
                <a:tableStyleId>{5C22544A-7EE6-4342-B048-85BDC9FD1C3A}</a:tableStyleId>
              </a:tblPr>
              <a:tblGrid>
                <a:gridCol w="2435523">
                  <a:extLst>
                    <a:ext uri="{9D8B030D-6E8A-4147-A177-3AD203B41FA5}">
                      <a16:colId xmlns:a16="http://schemas.microsoft.com/office/drawing/2014/main" val="217029517"/>
                    </a:ext>
                  </a:extLst>
                </a:gridCol>
                <a:gridCol w="6232989">
                  <a:extLst>
                    <a:ext uri="{9D8B030D-6E8A-4147-A177-3AD203B41FA5}">
                      <a16:colId xmlns:a16="http://schemas.microsoft.com/office/drawing/2014/main" val="1252993372"/>
                    </a:ext>
                  </a:extLst>
                </a:gridCol>
              </a:tblGrid>
              <a:tr h="44852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86303">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No functionality or connectivity at the network layer or above</a:t>
                      </a:r>
                    </a:p>
                  </a:txBody>
                  <a:tcPr marL="35809" marR="35809" marT="0" marB="0" anchor="ctr"/>
                </a:tc>
                <a:tc>
                  <a:txBody>
                    <a:bodyPr/>
                    <a:lstStyle/>
                    <a:p>
                      <a:pPr mar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Some Layer 2 problems can stop the exchange of frames across a link, while others only cause network performance to degrade.</a:t>
                      </a:r>
                    </a:p>
                  </a:txBody>
                  <a:tcPr marL="35809" marR="35809" marT="0" marB="0" anchor="ctr"/>
                </a:tc>
                <a:extLst>
                  <a:ext uri="{0D108BD9-81ED-4DB2-BD59-A6C34878D82A}">
                    <a16:rowId xmlns:a16="http://schemas.microsoft.com/office/drawing/2014/main" val="1501185609"/>
                  </a:ext>
                </a:extLst>
              </a:tr>
              <a:tr h="58851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Network is operating below baseline performance levels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Frames can take a suboptimal path to their destination but still arrive causing the network to experience unexpected high-bandwidth usage on links.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extended or continuous ping can help reveal if frames are being dropped.</a:t>
                      </a:r>
                    </a:p>
                  </a:txBody>
                  <a:tcPr marL="35809" marR="35809" marT="0" marB="0" anchor="ctr"/>
                </a:tc>
                <a:extLst>
                  <a:ext uri="{0D108BD9-81ED-4DB2-BD59-A6C34878D82A}">
                    <a16:rowId xmlns:a16="http://schemas.microsoft.com/office/drawing/2014/main" val="2269619013"/>
                  </a:ext>
                </a:extLst>
              </a:tr>
              <a:tr h="781737">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Excessive broadcasts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Operating systems use broadcasts and multicasts extensively.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Generally, excessive broadcasts are the result of a poorly programmed or configured applications, a large Layer 2 broadcast domains, or an underlying network problems .</a:t>
                      </a:r>
                    </a:p>
                  </a:txBody>
                  <a:tcPr marL="35809" marR="35809" marT="0" marB="0" anchor="ctr"/>
                </a:tc>
                <a:extLst>
                  <a:ext uri="{0D108BD9-81ED-4DB2-BD59-A6C34878D82A}">
                    <a16:rowId xmlns:a16="http://schemas.microsoft.com/office/drawing/2014/main" val="4186411143"/>
                  </a:ext>
                </a:extLst>
              </a:tr>
              <a:tr h="97717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Console messages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Routers send messages when it detects a problem with interpreting incoming frames (encapsulation or framing problems) or when keepalives are expected but do not arrive.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most common console message that indicates a Layer 2 problem is a line protocol down message</a:t>
                      </a:r>
                    </a:p>
                  </a:txBody>
                  <a:tcPr marL="35809" marR="35809" marT="0" marB="0" anchor="ctr"/>
                </a:tc>
                <a:extLst>
                  <a:ext uri="{0D108BD9-81ED-4DB2-BD59-A6C34878D82A}">
                    <a16:rowId xmlns:a16="http://schemas.microsoft.com/office/drawing/2014/main" val="2449721664"/>
                  </a:ext>
                </a:extLst>
              </a:tr>
            </a:tbl>
          </a:graphicData>
        </a:graphic>
      </p:graphicFrame>
    </p:spTree>
    <p:extLst>
      <p:ext uri="{BB962C8B-B14F-4D97-AF65-F5344CB8AC3E}">
        <p14:creationId xmlns:p14="http://schemas.microsoft.com/office/powerpoint/2010/main" val="406040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0050"/>
          </a:xfrm>
        </p:spPr>
        <p:txBody>
          <a:bodyPr/>
          <a:lstStyle/>
          <a:p>
            <a:pPr marL="0" indent="0" algn="l"/>
            <a:r>
              <a:rPr lang="en-CA" sz="1600" dirty="0">
                <a:solidFill>
                  <a:srgbClr val="000000"/>
                </a:solidFill>
              </a:rPr>
              <a:t>The table lists issues that commonly cause network problems at the data link layer.</a:t>
            </a:r>
            <a:endParaRPr lang="en-US" sz="1600" dirty="0">
              <a:solidFill>
                <a:srgbClr val="000000"/>
              </a:solidFill>
            </a:endParaRPr>
          </a:p>
        </p:txBody>
      </p:sp>
      <p:graphicFrame>
        <p:nvGraphicFramePr>
          <p:cNvPr id="6" name="Table 5">
            <a:extLst>
              <a:ext uri="{FF2B5EF4-FFF2-40B4-BE49-F238E27FC236}">
                <a16:creationId xmlns:a16="http://schemas.microsoft.com/office/drawing/2014/main" id="{AD833A4D-CC8C-41FA-BF90-44555E224947}"/>
              </a:ext>
            </a:extLst>
          </p:cNvPr>
          <p:cNvGraphicFramePr>
            <a:graphicFrameLocks noGrp="1"/>
          </p:cNvGraphicFramePr>
          <p:nvPr>
            <p:extLst>
              <p:ext uri="{D42A27DB-BD31-4B8C-83A1-F6EECF244321}">
                <p14:modId xmlns:p14="http://schemas.microsoft.com/office/powerpoint/2010/main" val="1895141151"/>
              </p:ext>
            </p:extLst>
          </p:nvPr>
        </p:nvGraphicFramePr>
        <p:xfrm>
          <a:off x="609600" y="1226327"/>
          <a:ext cx="8102428" cy="3098882"/>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217029517"/>
                    </a:ext>
                  </a:extLst>
                </a:gridCol>
                <a:gridCol w="6302203">
                  <a:extLst>
                    <a:ext uri="{9D8B030D-6E8A-4147-A177-3AD203B41FA5}">
                      <a16:colId xmlns:a16="http://schemas.microsoft.com/office/drawing/2014/main" val="1252993372"/>
                    </a:ext>
                  </a:extLst>
                </a:gridCol>
              </a:tblGrid>
              <a:tr h="403314">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3439792799"/>
                  </a:ext>
                </a:extLst>
              </a:tr>
              <a:tr h="343270">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Encapsulation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bits placed in a field by the sender are not what the receiver expects to see. </a:t>
                      </a:r>
                    </a:p>
                  </a:txBody>
                  <a:tcPr marL="68580" marR="68580" marT="0" marB="0"/>
                </a:tc>
                <a:extLst>
                  <a:ext uri="{0D108BD9-81ED-4DB2-BD59-A6C34878D82A}">
                    <a16:rowId xmlns:a16="http://schemas.microsoft.com/office/drawing/2014/main" val="1501185609"/>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Address mapping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Layer 2 and Layer addressing is not available.</a:t>
                      </a:r>
                    </a:p>
                  </a:txBody>
                  <a:tcPr marL="68580" marR="68580" marT="0" marB="0"/>
                </a:tc>
                <a:extLst>
                  <a:ext uri="{0D108BD9-81ED-4DB2-BD59-A6C34878D82A}">
                    <a16:rowId xmlns:a16="http://schemas.microsoft.com/office/drawing/2014/main" val="2131934780"/>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Framing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Framing errors can be caused by a noisy serial line, an improperly designed cable, faulty NIC, duplex mismatch, or an incorrectly configured channel service unit (CSU) line clock.</a:t>
                      </a:r>
                    </a:p>
                  </a:txBody>
                  <a:tcPr marL="68580" marR="68580" marT="0" marB="0"/>
                </a:tc>
                <a:extLst>
                  <a:ext uri="{0D108BD9-81ED-4DB2-BD59-A6C34878D82A}">
                    <a16:rowId xmlns:a16="http://schemas.microsoft.com/office/drawing/2014/main" val="3564157572"/>
                  </a:ext>
                </a:extLst>
              </a:tr>
              <a:tr h="703247">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STP failures or loops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Most STP problems are related to forwarding loops that occur when no ports in a redundant topology are blocked and traffic is forwarded in circles indefinitely, excessive flooding because of a high rate of STP topology changes. </a:t>
                      </a:r>
                    </a:p>
                  </a:txBody>
                  <a:tcPr marL="68580" marR="68580" marT="0" marB="0"/>
                </a:tc>
                <a:extLst>
                  <a:ext uri="{0D108BD9-81ED-4DB2-BD59-A6C34878D82A}">
                    <a16:rowId xmlns:a16="http://schemas.microsoft.com/office/drawing/2014/main" val="668781421"/>
                  </a:ext>
                </a:extLst>
              </a:tr>
            </a:tbl>
          </a:graphicData>
        </a:graphic>
      </p:graphicFrame>
    </p:spTree>
    <p:extLst>
      <p:ext uri="{BB962C8B-B14F-4D97-AF65-F5344CB8AC3E}">
        <p14:creationId xmlns:p14="http://schemas.microsoft.com/office/powerpoint/2010/main" val="420783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192"/>
            <a:ext cx="8345488" cy="731837"/>
          </a:xfrm>
        </p:spPr>
        <p:txBody>
          <a:bodyPr/>
          <a:lstStyle/>
          <a:p>
            <a:r>
              <a:rPr lang="en-CA" sz="1600" dirty="0"/>
              <a:t>Symptoms and Causes of Network Problems</a:t>
            </a:r>
            <a:br>
              <a:rPr lang="en-US" dirty="0"/>
            </a:br>
            <a:r>
              <a:rPr lang="en-US" sz="2400" dirty="0"/>
              <a:t>Network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5072"/>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1035967767"/>
              </p:ext>
            </p:extLst>
          </p:nvPr>
        </p:nvGraphicFramePr>
        <p:xfrm>
          <a:off x="385590" y="1370012"/>
          <a:ext cx="8526762" cy="3150760"/>
        </p:xfrm>
        <a:graphic>
          <a:graphicData uri="http://schemas.openxmlformats.org/drawingml/2006/table">
            <a:tbl>
              <a:tblPr firstRow="1" bandRow="1">
                <a:tableStyleId>{5C22544A-7EE6-4342-B048-85BDC9FD1C3A}</a:tableStyleId>
              </a:tblPr>
              <a:tblGrid>
                <a:gridCol w="2052810">
                  <a:extLst>
                    <a:ext uri="{9D8B030D-6E8A-4147-A177-3AD203B41FA5}">
                      <a16:colId xmlns:a16="http://schemas.microsoft.com/office/drawing/2014/main" val="3623608735"/>
                    </a:ext>
                  </a:extLst>
                </a:gridCol>
                <a:gridCol w="6473952">
                  <a:extLst>
                    <a:ext uri="{9D8B030D-6E8A-4147-A177-3AD203B41FA5}">
                      <a16:colId xmlns:a16="http://schemas.microsoft.com/office/drawing/2014/main" val="2624756040"/>
                    </a:ext>
                  </a:extLst>
                </a:gridCol>
              </a:tblGrid>
              <a:tr h="570120">
                <a:tc>
                  <a:txBody>
                    <a:bodyPr/>
                    <a:lstStyle/>
                    <a:p>
                      <a:pPr algn="l" fontAlgn="ctr"/>
                      <a:r>
                        <a:rPr lang="en-CA" sz="1400" b="1" dirty="0">
                          <a:effectLst/>
                        </a:rPr>
                        <a:t>Symptom</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Network failure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Occurs when the network is nearly or completely non-functional, affecting all users and applications on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failures are usually noticed quickly by users and network administrators and are obviously critical to the productivity of a company.</a:t>
                      </a:r>
                    </a:p>
                  </a:txBody>
                  <a:tcPr marL="31750" marR="31750" marT="31750" marB="31750" anchor="ctr"/>
                </a:tc>
                <a:extLst>
                  <a:ext uri="{0D108BD9-81ED-4DB2-BD59-A6C34878D82A}">
                    <a16:rowId xmlns:a16="http://schemas.microsoft.com/office/drawing/2014/main" val="2166185210"/>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Suboptimal performance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involve a subset of users, applications, destinations, or a type of traffic.</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Optimization issues can be difficult to detect and even harder to isolate and diagnose.</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This is because they usually involve multiple layers, or even a single host computer.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Determining that the problem is a network layer problem can take time.</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23302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Network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3955080338"/>
              </p:ext>
            </p:extLst>
          </p:nvPr>
        </p:nvGraphicFramePr>
        <p:xfrm>
          <a:off x="520785" y="1214135"/>
          <a:ext cx="8102428" cy="3784092"/>
        </p:xfrm>
        <a:graphic>
          <a:graphicData uri="http://schemas.openxmlformats.org/drawingml/2006/table">
            <a:tbl>
              <a:tblPr firstRow="1" bandRow="1">
                <a:tableStyleId>{5C22544A-7EE6-4342-B048-85BDC9FD1C3A}</a:tableStyleId>
              </a:tblPr>
              <a:tblGrid>
                <a:gridCol w="1917615">
                  <a:extLst>
                    <a:ext uri="{9D8B030D-6E8A-4147-A177-3AD203B41FA5}">
                      <a16:colId xmlns:a16="http://schemas.microsoft.com/office/drawing/2014/main" val="3623608735"/>
                    </a:ext>
                  </a:extLst>
                </a:gridCol>
                <a:gridCol w="6184813">
                  <a:extLst>
                    <a:ext uri="{9D8B030D-6E8A-4147-A177-3AD203B41FA5}">
                      <a16:colId xmlns:a16="http://schemas.microsoft.com/office/drawing/2014/main" val="2624756040"/>
                    </a:ext>
                  </a:extLst>
                </a:gridCol>
              </a:tblGrid>
              <a:tr h="268623">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General network issues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Often a change in the topology may unknowingly have effects on other areas of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Determine whether anything in the network has recently changed, and if there is anyone currently working on the network infrastructure.</a:t>
                      </a:r>
                    </a:p>
                  </a:txBody>
                  <a:tcPr marL="31750" marR="31750" marT="31750" marB="31750" anchor="ctr"/>
                </a:tc>
                <a:extLst>
                  <a:ext uri="{0D108BD9-81ED-4DB2-BD59-A6C34878D82A}">
                    <a16:rowId xmlns:a16="http://schemas.microsoft.com/office/drawing/2014/main" val="2166185210"/>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Connectivity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for any equipment and connectivity problems, including power problems, environmental problems, and Layer 1 problems, such as cabling problems, bad ports, and ISP problems.</a:t>
                      </a:r>
                    </a:p>
                  </a:txBody>
                  <a:tcPr marL="31750" marR="31750" marT="31750" marB="31750" anchor="ctr"/>
                </a:tc>
                <a:extLst>
                  <a:ext uri="{0D108BD9-81ED-4DB2-BD59-A6C34878D82A}">
                    <a16:rowId xmlns:a16="http://schemas.microsoft.com/office/drawing/2014/main" val="663477630"/>
                  </a:ext>
                </a:extLst>
              </a:tr>
              <a:tr h="492553">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Routing table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routing table for anything unexpected, such as missing routes or unexpected routes.</a:t>
                      </a:r>
                    </a:p>
                  </a:txBody>
                  <a:tcPr marL="31750" marR="31750" marT="31750" marB="31750" anchor="ctr"/>
                </a:tc>
                <a:extLst>
                  <a:ext uri="{0D108BD9-81ED-4DB2-BD59-A6C34878D82A}">
                    <a16:rowId xmlns:a16="http://schemas.microsoft.com/office/drawing/2014/main" val="627490049"/>
                  </a:ext>
                </a:extLst>
              </a:tr>
              <a:tr h="504825">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Neighbor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to see if there are any problems with the routers forming neighbor adjacencies.</a:t>
                      </a:r>
                    </a:p>
                  </a:txBody>
                  <a:tcPr marL="31750" marR="31750" marT="31750" marB="31750" anchor="ctr"/>
                </a:tc>
                <a:extLst>
                  <a:ext uri="{0D108BD9-81ED-4DB2-BD59-A6C34878D82A}">
                    <a16:rowId xmlns:a16="http://schemas.microsoft.com/office/drawing/2014/main" val="1921656052"/>
                  </a:ext>
                </a:extLst>
              </a:tr>
              <a:tr h="509190">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Topology database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table for anything unexpected, such as missing entries or unexpected entries.</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52224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Transport Layer Troubleshooting -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4092"/>
          </a:xfrm>
        </p:spPr>
        <p:txBody>
          <a:bodyPr/>
          <a:lstStyle/>
          <a:p>
            <a:pPr marL="0" indent="0" algn="l"/>
            <a:r>
              <a:rPr lang="en-CA" sz="1600" dirty="0">
                <a:solidFill>
                  <a:srgbClr val="000000"/>
                </a:solidFill>
              </a:rPr>
              <a:t>The table lists areas where ACL misconfigurations commonly occur.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5CF5E66-89DC-45B8-8307-8DAEE958D96B}"/>
              </a:ext>
            </a:extLst>
          </p:cNvPr>
          <p:cNvGraphicFramePr>
            <a:graphicFrameLocks noGrp="1"/>
          </p:cNvGraphicFramePr>
          <p:nvPr>
            <p:extLst>
              <p:ext uri="{D42A27DB-BD31-4B8C-83A1-F6EECF244321}">
                <p14:modId xmlns:p14="http://schemas.microsoft.com/office/powerpoint/2010/main" val="1091039738"/>
              </p:ext>
            </p:extLst>
          </p:nvPr>
        </p:nvGraphicFramePr>
        <p:xfrm>
          <a:off x="581025" y="1179511"/>
          <a:ext cx="8102428" cy="3554129"/>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23608735"/>
                    </a:ext>
                  </a:extLst>
                </a:gridCol>
                <a:gridCol w="5695887">
                  <a:extLst>
                    <a:ext uri="{9D8B030D-6E8A-4147-A177-3AD203B41FA5}">
                      <a16:colId xmlns:a16="http://schemas.microsoft.com/office/drawing/2014/main" val="2624756040"/>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Misconfigurations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171138119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traffic flow</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An ACL must be applied to the correct interface in the correct traffic direction.</a:t>
                      </a:r>
                    </a:p>
                  </a:txBody>
                  <a:tcPr marL="31750" marR="31750" marT="31750" marB="31750" anchor="ctr"/>
                </a:tc>
                <a:extLst>
                  <a:ext uri="{0D108BD9-81ED-4DB2-BD59-A6C34878D82A}">
                    <a16:rowId xmlns:a16="http://schemas.microsoft.com/office/drawing/2014/main" val="346904043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Order of access control entries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entries in an ACL should be from specific to general.</a:t>
                      </a:r>
                    </a:p>
                  </a:txBody>
                  <a:tcPr marL="31750" marR="31750" marT="31750" marB="31750" anchor="ctr"/>
                </a:tc>
                <a:extLst>
                  <a:ext uri="{0D108BD9-81ED-4DB2-BD59-A6C34878D82A}">
                    <a16:rowId xmlns:a16="http://schemas.microsoft.com/office/drawing/2014/main" val="241930343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Implicit deny any</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implicit ACE can be the cause of an ACL misconfiguration.</a:t>
                      </a:r>
                    </a:p>
                  </a:txBody>
                  <a:tcPr marL="31750" marR="31750" marT="31750" marB="31750" anchor="ctr"/>
                </a:tc>
                <a:extLst>
                  <a:ext uri="{0D108BD9-81ED-4DB2-BD59-A6C34878D82A}">
                    <a16:rowId xmlns:a16="http://schemas.microsoft.com/office/drawing/2014/main" val="3999130747"/>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Addresses and IPv4 wildcard masks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Complex IPv4 wildcard masks are more efficient, but are more subject to configuration errors.</a:t>
                      </a:r>
                    </a:p>
                  </a:txBody>
                  <a:tcPr marL="31750" marR="31750" marT="31750" marB="31750" anchor="ctr"/>
                </a:tc>
                <a:extLst>
                  <a:ext uri="{0D108BD9-81ED-4DB2-BD59-A6C34878D82A}">
                    <a16:rowId xmlns:a16="http://schemas.microsoft.com/office/drawing/2014/main" val="216618521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transport layer protocol</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It is important that only the correct transport layer protocol be specified in an ACE.</a:t>
                      </a:r>
                    </a:p>
                  </a:txBody>
                  <a:tcPr marL="31750" marR="31750" marT="31750" marB="31750" anchor="ctr"/>
                </a:tc>
                <a:extLst>
                  <a:ext uri="{0D108BD9-81ED-4DB2-BD59-A6C34878D82A}">
                    <a16:rowId xmlns:a16="http://schemas.microsoft.com/office/drawing/2014/main" val="66347763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Source and destination ports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Ensuring that the correct inbound and outbound ports are specified in an ACE</a:t>
                      </a:r>
                    </a:p>
                  </a:txBody>
                  <a:tcPr marL="31750" marR="31750" marT="31750" marB="31750" anchor="ctr"/>
                </a:tc>
                <a:extLst>
                  <a:ext uri="{0D108BD9-81ED-4DB2-BD59-A6C34878D82A}">
                    <a16:rowId xmlns:a16="http://schemas.microsoft.com/office/drawing/2014/main" val="627490049"/>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Use of the established keyword</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a:t>
                      </a:r>
                      <a:r>
                        <a:rPr lang="en-CA" sz="1200" b="1" kern="1200" dirty="0">
                          <a:solidFill>
                            <a:srgbClr val="000000"/>
                          </a:solidFill>
                          <a:effectLst/>
                          <a:latin typeface="+mn-lt"/>
                          <a:ea typeface="+mn-ea"/>
                          <a:cs typeface="+mn-cs"/>
                        </a:rPr>
                        <a:t>established</a:t>
                      </a:r>
                      <a:r>
                        <a:rPr lang="en-CA" sz="1200" b="0" kern="1200" dirty="0">
                          <a:solidFill>
                            <a:srgbClr val="000000"/>
                          </a:solidFill>
                          <a:effectLst/>
                          <a:latin typeface="+mn-lt"/>
                          <a:ea typeface="+mn-ea"/>
                          <a:cs typeface="+mn-cs"/>
                        </a:rPr>
                        <a:t> keyword applied incorrectly, can provide unexpected results.</a:t>
                      </a:r>
                    </a:p>
                  </a:txBody>
                  <a:tcPr marL="31750" marR="31750" marT="31750" marB="31750" anchor="ctr"/>
                </a:tc>
                <a:extLst>
                  <a:ext uri="{0D108BD9-81ED-4DB2-BD59-A6C34878D82A}">
                    <a16:rowId xmlns:a16="http://schemas.microsoft.com/office/drawing/2014/main" val="1921656052"/>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Uncommon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Misconfigured ACLs often cause problems for protocols other than TCP and UDP.</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4370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CA" sz="2400" dirty="0"/>
              <a:t>Transport Layer Troubleshooting - NAT for IPv4</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interoperability areas with NAT.</a:t>
            </a:r>
          </a:p>
          <a:p>
            <a:pPr marL="0" indent="0" algn="l"/>
            <a:endParaRPr lang="en-CA" sz="1600" dirty="0">
              <a:solidFill>
                <a:srgbClr val="000000"/>
              </a:solidFill>
            </a:endParaRPr>
          </a:p>
          <a:p>
            <a:pPr marL="0" indent="0" algn="l"/>
            <a:endParaRPr lang="en-US" sz="1600" dirty="0">
              <a:solidFill>
                <a:srgbClr val="000000"/>
              </a:solidFill>
            </a:endParaRPr>
          </a:p>
        </p:txBody>
      </p:sp>
      <p:graphicFrame>
        <p:nvGraphicFramePr>
          <p:cNvPr id="2" name="Table 1">
            <a:extLst>
              <a:ext uri="{FF2B5EF4-FFF2-40B4-BE49-F238E27FC236}">
                <a16:creationId xmlns:a16="http://schemas.microsoft.com/office/drawing/2014/main" id="{A976FCBD-3CC8-4D14-BF07-181618BA66E4}"/>
              </a:ext>
            </a:extLst>
          </p:cNvPr>
          <p:cNvGraphicFramePr>
            <a:graphicFrameLocks noGrp="1"/>
          </p:cNvGraphicFramePr>
          <p:nvPr>
            <p:extLst>
              <p:ext uri="{D42A27DB-BD31-4B8C-83A1-F6EECF244321}">
                <p14:modId xmlns:p14="http://schemas.microsoft.com/office/powerpoint/2010/main" val="3747742323"/>
              </p:ext>
            </p:extLst>
          </p:nvPr>
        </p:nvGraphicFramePr>
        <p:xfrm>
          <a:off x="609600" y="1214135"/>
          <a:ext cx="8102428" cy="3444748"/>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06254890"/>
                    </a:ext>
                  </a:extLst>
                </a:gridCol>
                <a:gridCol w="5695887">
                  <a:extLst>
                    <a:ext uri="{9D8B030D-6E8A-4147-A177-3AD203B41FA5}">
                      <a16:colId xmlns:a16="http://schemas.microsoft.com/office/drawing/2014/main" val="2502156337"/>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Symptom</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412123060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BOOTP and DHCP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DHCP-Request packet has a source IPv4 address of 0.0.0.0.</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However, NAT requires both a valid destination and source IPv4 address, therefore, BOOTP and DHCP can have difficulty operating over a router running either static or dynamic NAT.</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16981465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 DNS server outside the NAT router does not have an accurate representation of the network inside the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32445407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SNMP management station on one side of a NAT router may not be able to contact SNMP agents on the other side of the NAT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396316810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Tunneling and encryption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Encryption and tunneling protocols often require that traffic be sourced from a specific UDP or TCP port, or use a protocol at the transport layer that cannot be processed by NAT.</a:t>
                      </a:r>
                    </a:p>
                  </a:txBody>
                  <a:tcPr marL="31750" marR="31750" marT="31750" marB="31750" anchor="ctr"/>
                </a:tc>
                <a:extLst>
                  <a:ext uri="{0D108BD9-81ED-4DB2-BD59-A6C34878D82A}">
                    <a16:rowId xmlns:a16="http://schemas.microsoft.com/office/drawing/2014/main" val="3488276448"/>
                  </a:ext>
                </a:extLst>
              </a:tr>
            </a:tbl>
          </a:graphicData>
        </a:graphic>
      </p:graphicFrame>
    </p:spTree>
    <p:extLst>
      <p:ext uri="{BB962C8B-B14F-4D97-AF65-F5344CB8AC3E}">
        <p14:creationId xmlns:p14="http://schemas.microsoft.com/office/powerpoint/2010/main" val="90942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Application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514594"/>
          </a:xfrm>
        </p:spPr>
        <p:txBody>
          <a:bodyPr/>
          <a:lstStyle/>
          <a:p>
            <a:pPr marL="0" indent="0" algn="l"/>
            <a:r>
              <a:rPr lang="en-CA" sz="1600" dirty="0">
                <a:solidFill>
                  <a:srgbClr val="000000"/>
                </a:solidFill>
              </a:rPr>
              <a:t>The table provides a short description of these application layer protocols.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6CD33E78-8D4E-48B5-9567-A7ECBFA5EA6A}"/>
              </a:ext>
            </a:extLst>
          </p:cNvPr>
          <p:cNvGraphicFramePr>
            <a:graphicFrameLocks noGrp="1"/>
          </p:cNvGraphicFramePr>
          <p:nvPr>
            <p:extLst>
              <p:ext uri="{D42A27DB-BD31-4B8C-83A1-F6EECF244321}">
                <p14:modId xmlns:p14="http://schemas.microsoft.com/office/powerpoint/2010/main" val="4109437445"/>
              </p:ext>
            </p:extLst>
          </p:nvPr>
        </p:nvGraphicFramePr>
        <p:xfrm>
          <a:off x="609600" y="1223709"/>
          <a:ext cx="8102428" cy="3393752"/>
        </p:xfrm>
        <a:graphic>
          <a:graphicData uri="http://schemas.openxmlformats.org/drawingml/2006/table">
            <a:tbl>
              <a:tblPr firstRow="1" bandRow="1">
                <a:tableStyleId>{5C22544A-7EE6-4342-B048-85BDC9FD1C3A}</a:tableStyleId>
              </a:tblPr>
              <a:tblGrid>
                <a:gridCol w="1412984">
                  <a:extLst>
                    <a:ext uri="{9D8B030D-6E8A-4147-A177-3AD203B41FA5}">
                      <a16:colId xmlns:a16="http://schemas.microsoft.com/office/drawing/2014/main" val="2323637086"/>
                    </a:ext>
                  </a:extLst>
                </a:gridCol>
                <a:gridCol w="6689444">
                  <a:extLst>
                    <a:ext uri="{9D8B030D-6E8A-4147-A177-3AD203B41FA5}">
                      <a16:colId xmlns:a16="http://schemas.microsoft.com/office/drawing/2014/main" val="1225337320"/>
                    </a:ext>
                  </a:extLst>
                </a:gridCol>
              </a:tblGrid>
              <a:tr h="190064">
                <a:tc>
                  <a:txBody>
                    <a:bodyPr/>
                    <a:lstStyle/>
                    <a:p>
                      <a:pPr marL="0" algn="l" defTabSz="685777" rtl="0" eaLnBrk="1" fontAlgn="ctr" latinLnBrk="0" hangingPunct="1"/>
                      <a:r>
                        <a:rPr lang="en-CA" sz="1200" b="1" kern="1200" dirty="0">
                          <a:solidFill>
                            <a:schemeClr val="lt1"/>
                          </a:solidFill>
                          <a:effectLst/>
                          <a:latin typeface="+mn-lt"/>
                          <a:ea typeface="+mn-ea"/>
                          <a:cs typeface="+mn-cs"/>
                        </a:rPr>
                        <a:t>Applications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8625765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SSH/Telnet</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Enables users to establish terminal session connections with remote hosts.</a:t>
                      </a:r>
                    </a:p>
                  </a:txBody>
                  <a:tcPr marL="31750" marR="31750" marT="31750" marB="31750" anchor="ctr"/>
                </a:tc>
                <a:extLst>
                  <a:ext uri="{0D108BD9-81ED-4DB2-BD59-A6C34878D82A}">
                    <a16:rowId xmlns:a16="http://schemas.microsoft.com/office/drawing/2014/main" val="221228563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HTTP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the exchanging of text, graphic images, sound, video, and other multimedia files on the web.</a:t>
                      </a:r>
                    </a:p>
                  </a:txBody>
                  <a:tcPr marL="31750" marR="31750" marT="31750" marB="31750" anchor="ctr"/>
                </a:tc>
                <a:extLst>
                  <a:ext uri="{0D108BD9-81ED-4DB2-BD59-A6C34878D82A}">
                    <a16:rowId xmlns:a16="http://schemas.microsoft.com/office/drawing/2014/main" val="31351562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interactive file transfers between hosts.</a:t>
                      </a:r>
                    </a:p>
                  </a:txBody>
                  <a:tcPr marL="31750" marR="31750" marT="31750" marB="31750" anchor="ctr"/>
                </a:tc>
                <a:extLst>
                  <a:ext uri="{0D108BD9-81ED-4DB2-BD59-A6C34878D82A}">
                    <a16:rowId xmlns:a16="http://schemas.microsoft.com/office/drawing/2014/main" val="3635664994"/>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basic interactive file transfers typically between hosts and networking devices.</a:t>
                      </a:r>
                    </a:p>
                  </a:txBody>
                  <a:tcPr marL="31750" marR="31750" marT="31750" marB="31750" anchor="ctr"/>
                </a:tc>
                <a:extLst>
                  <a:ext uri="{0D108BD9-81ED-4DB2-BD59-A6C34878D82A}">
                    <a16:rowId xmlns:a16="http://schemas.microsoft.com/office/drawing/2014/main" val="186382260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SMTP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basic message delivery services.</a:t>
                      </a:r>
                    </a:p>
                  </a:txBody>
                  <a:tcPr marL="31750" marR="31750" marT="31750" marB="31750" anchor="ctr"/>
                </a:tc>
                <a:extLst>
                  <a:ext uri="{0D108BD9-81ED-4DB2-BD59-A6C34878D82A}">
                    <a16:rowId xmlns:a16="http://schemas.microsoft.com/office/drawing/2014/main" val="378262095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POP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Connects to mail servers and downloads email.</a:t>
                      </a:r>
                    </a:p>
                  </a:txBody>
                  <a:tcPr marL="31750" marR="31750" marT="31750" marB="31750" anchor="ctr"/>
                </a:tc>
                <a:extLst>
                  <a:ext uri="{0D108BD9-81ED-4DB2-BD59-A6C34878D82A}">
                    <a16:rowId xmlns:a16="http://schemas.microsoft.com/office/drawing/2014/main" val="3693505641"/>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Collects management information from network devices.</a:t>
                      </a:r>
                    </a:p>
                  </a:txBody>
                  <a:tcPr marL="31750" marR="31750" marT="31750" marB="31750" anchor="ctr"/>
                </a:tc>
                <a:extLst>
                  <a:ext uri="{0D108BD9-81ED-4DB2-BD59-A6C34878D82A}">
                    <a16:rowId xmlns:a16="http://schemas.microsoft.com/office/drawing/2014/main" val="36009027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Maps IP addresses to the names assigned to network devices.</a:t>
                      </a:r>
                    </a:p>
                  </a:txBody>
                  <a:tcPr marL="31750" marR="31750" marT="31750" marB="31750" anchor="ctr"/>
                </a:tc>
                <a:extLst>
                  <a:ext uri="{0D108BD9-81ED-4DB2-BD59-A6C34878D82A}">
                    <a16:rowId xmlns:a16="http://schemas.microsoft.com/office/drawing/2014/main" val="3436323343"/>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NFS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Network File System (NFS) enables computers to mount and use drives on remote hosts. </a:t>
                      </a:r>
                    </a:p>
                  </a:txBody>
                  <a:tcPr marL="31750" marR="31750" marT="31750" marB="31750" anchor="ctr"/>
                </a:tc>
                <a:extLst>
                  <a:ext uri="{0D108BD9-81ED-4DB2-BD59-A6C34878D82A}">
                    <a16:rowId xmlns:a16="http://schemas.microsoft.com/office/drawing/2014/main" val="3230724480"/>
                  </a:ext>
                </a:extLst>
              </a:tr>
            </a:tbl>
          </a:graphicData>
        </a:graphic>
      </p:graphicFrame>
    </p:spTree>
    <p:extLst>
      <p:ext uri="{BB962C8B-B14F-4D97-AF65-F5344CB8AC3E}">
        <p14:creationId xmlns:p14="http://schemas.microsoft.com/office/powerpoint/2010/main" val="38152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12.5 </a:t>
            </a:r>
            <a:r>
              <a:rPr lang="en-CA" dirty="0">
                <a:solidFill>
                  <a:schemeClr val="accent5">
                    <a:lumMod val="40000"/>
                    <a:lumOff val="60000"/>
                  </a:schemeClr>
                </a:solidFill>
              </a:rPr>
              <a:t>Troubleshooting IP Connectivity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09163184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Components of Troubleshooting End-to-End Connectivity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Bottom-up approach steps when there is no end-to-end connectivity are as follows: </a:t>
            </a:r>
          </a:p>
          <a:p>
            <a:pPr marL="442913" indent="-250825" algn="l">
              <a:buFont typeface="+mj-lt"/>
              <a:buAutoNum type="arabicPeriod"/>
            </a:pPr>
            <a:r>
              <a:rPr lang="en-CA" sz="1600" dirty="0">
                <a:solidFill>
                  <a:srgbClr val="000000"/>
                </a:solidFill>
              </a:rPr>
              <a:t>Check physical connectivity at the point where network communication stops. </a:t>
            </a:r>
          </a:p>
          <a:p>
            <a:pPr marL="442913" indent="-250825" algn="l">
              <a:buFont typeface="+mj-lt"/>
              <a:buAutoNum type="arabicPeriod"/>
            </a:pPr>
            <a:r>
              <a:rPr lang="en-CA" sz="1600" dirty="0">
                <a:solidFill>
                  <a:srgbClr val="000000"/>
                </a:solidFill>
              </a:rPr>
              <a:t>Check for duplex mismatches.</a:t>
            </a:r>
          </a:p>
          <a:p>
            <a:pPr marL="442913" indent="-250825" algn="l">
              <a:buFont typeface="+mj-lt"/>
              <a:buAutoNum type="arabicPeriod"/>
            </a:pPr>
            <a:r>
              <a:rPr lang="en-CA" sz="1600" dirty="0">
                <a:solidFill>
                  <a:srgbClr val="000000"/>
                </a:solidFill>
              </a:rPr>
              <a:t>Check data link and network layer addressing on the local network. </a:t>
            </a:r>
          </a:p>
          <a:p>
            <a:pPr marL="442913" indent="-250825" algn="l">
              <a:buFont typeface="+mj-lt"/>
              <a:buAutoNum type="arabicPeriod"/>
            </a:pPr>
            <a:r>
              <a:rPr lang="en-CA" sz="1600" dirty="0">
                <a:solidFill>
                  <a:srgbClr val="000000"/>
                </a:solidFill>
              </a:rPr>
              <a:t>Verify that the default gateway is correct.</a:t>
            </a:r>
          </a:p>
          <a:p>
            <a:pPr marL="442913" indent="-250825" algn="l">
              <a:buFont typeface="+mj-lt"/>
              <a:buAutoNum type="arabicPeriod"/>
            </a:pPr>
            <a:r>
              <a:rPr lang="en-CA" sz="1600" dirty="0">
                <a:solidFill>
                  <a:srgbClr val="000000"/>
                </a:solidFill>
              </a:rPr>
              <a:t>Ensure that devices are determining the correct path from the source to the destination. </a:t>
            </a:r>
          </a:p>
          <a:p>
            <a:pPr marL="442913" indent="-250825" algn="l">
              <a:buFont typeface="+mj-lt"/>
              <a:buAutoNum type="arabicPeriod"/>
            </a:pPr>
            <a:r>
              <a:rPr lang="en-CA" sz="1600" dirty="0">
                <a:solidFill>
                  <a:srgbClr val="000000"/>
                </a:solidFill>
              </a:rPr>
              <a:t>Verify the transport layer is functioning properly. </a:t>
            </a:r>
          </a:p>
          <a:p>
            <a:pPr marL="442913" indent="-250825" algn="l">
              <a:buFont typeface="+mj-lt"/>
              <a:buAutoNum type="arabicPeriod"/>
            </a:pPr>
            <a:r>
              <a:rPr lang="en-CA" sz="1600" dirty="0">
                <a:solidFill>
                  <a:srgbClr val="000000"/>
                </a:solidFill>
              </a:rPr>
              <a:t>Verify that there are no ACLs blocking traffic.</a:t>
            </a:r>
          </a:p>
          <a:p>
            <a:pPr marL="442913" indent="-250825" algn="l">
              <a:buFont typeface="+mj-lt"/>
              <a:buAutoNum type="arabicPeriod"/>
            </a:pPr>
            <a:r>
              <a:rPr lang="en-CA" sz="1600" dirty="0">
                <a:solidFill>
                  <a:srgbClr val="000000"/>
                </a:solidFill>
              </a:rPr>
              <a:t>Ensure that DNS settings are correct. </a:t>
            </a:r>
            <a:endParaRPr lang="en-US" sz="1600" dirty="0">
              <a:solidFill>
                <a:srgbClr val="000000"/>
              </a:solidFill>
            </a:endParaRPr>
          </a:p>
        </p:txBody>
      </p:sp>
    </p:spTree>
    <p:extLst>
      <p:ext uri="{BB962C8B-B14F-4D97-AF65-F5344CB8AC3E}">
        <p14:creationId xmlns:p14="http://schemas.microsoft.com/office/powerpoint/2010/main" val="111815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End-to-End Connectivity Problem Initiates Troubleshooting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2864" cy="3073946"/>
          </a:xfrm>
        </p:spPr>
        <p:txBody>
          <a:bodyPr/>
          <a:lstStyle/>
          <a:p>
            <a:pPr marL="0" indent="0" algn="l"/>
            <a:r>
              <a:rPr lang="en-CA" sz="1600" dirty="0">
                <a:solidFill>
                  <a:srgbClr val="000000"/>
                </a:solidFill>
              </a:rPr>
              <a:t>Usually what initiates a troubleshooting effort is the discovery that there is a problem with end-to-end connectivity. </a:t>
            </a:r>
          </a:p>
          <a:p>
            <a:pPr marL="0" indent="0" algn="l"/>
            <a:endParaRPr lang="en-CA" sz="1600" dirty="0">
              <a:solidFill>
                <a:srgbClr val="000000"/>
              </a:solidFill>
            </a:endParaRPr>
          </a:p>
          <a:p>
            <a:pPr marL="0" indent="0" algn="l"/>
            <a:r>
              <a:rPr lang="en-CA" sz="1600" dirty="0">
                <a:solidFill>
                  <a:srgbClr val="000000"/>
                </a:solidFill>
              </a:rPr>
              <a:t>Two of the most common utilities used to verify a problem with end-to-end connectivity are </a:t>
            </a:r>
            <a:r>
              <a:rPr lang="en-CA" sz="1600" b="1" dirty="0">
                <a:solidFill>
                  <a:srgbClr val="000000"/>
                </a:solidFill>
              </a:rPr>
              <a:t>ping</a:t>
            </a:r>
            <a:r>
              <a:rPr lang="en-CA" sz="1600" dirty="0">
                <a:solidFill>
                  <a:srgbClr val="000000"/>
                </a:solidFill>
              </a:rPr>
              <a:t> and </a:t>
            </a:r>
            <a:r>
              <a:rPr lang="en-CA" sz="1600" b="1" dirty="0">
                <a:solidFill>
                  <a:srgbClr val="000000"/>
                </a:solidFill>
              </a:rPr>
              <a:t>traceroute</a:t>
            </a:r>
            <a:r>
              <a:rPr lang="en-CA" sz="1600" dirty="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746938AD-A52B-492A-B23E-8C4D655C5466}"/>
              </a:ext>
            </a:extLst>
          </p:cNvPr>
          <p:cNvPicPr>
            <a:picLocks noChangeAspect="1"/>
          </p:cNvPicPr>
          <p:nvPr/>
        </p:nvPicPr>
        <p:blipFill>
          <a:blip r:embed="rId3"/>
          <a:stretch>
            <a:fillRect/>
          </a:stretch>
        </p:blipFill>
        <p:spPr>
          <a:xfrm>
            <a:off x="4036292" y="978712"/>
            <a:ext cx="4675736" cy="3298772"/>
          </a:xfrm>
          <a:prstGeom prst="rect">
            <a:avLst/>
          </a:prstGeom>
        </p:spPr>
      </p:pic>
    </p:spTree>
    <p:extLst>
      <p:ext uri="{BB962C8B-B14F-4D97-AF65-F5344CB8AC3E}">
        <p14:creationId xmlns:p14="http://schemas.microsoft.com/office/powerpoint/2010/main" val="279456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1 - Verify the Physical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48440" cy="3681747"/>
          </a:xfrm>
        </p:spPr>
        <p:txBody>
          <a:bodyPr/>
          <a:lstStyle/>
          <a:p>
            <a:pPr marL="0" indent="0" algn="l"/>
            <a:r>
              <a:rPr lang="en-CA" sz="1600" dirty="0">
                <a:solidFill>
                  <a:srgbClr val="000000"/>
                </a:solidFill>
              </a:rPr>
              <a:t>The </a:t>
            </a:r>
            <a:r>
              <a:rPr lang="en-CA" sz="1600" b="1" dirty="0">
                <a:solidFill>
                  <a:srgbClr val="000000"/>
                </a:solidFill>
              </a:rPr>
              <a:t>show interfaces </a:t>
            </a:r>
            <a:r>
              <a:rPr lang="en-CA" sz="1600" dirty="0">
                <a:solidFill>
                  <a:srgbClr val="000000"/>
                </a:solidFill>
              </a:rPr>
              <a:t>command is useful when troubleshooting performance-related issues and hardware is suspected to be at fault.</a:t>
            </a:r>
          </a:p>
          <a:p>
            <a:pPr marL="0" indent="0" algn="l"/>
            <a:endParaRPr lang="en-CA" sz="1600" dirty="0">
              <a:solidFill>
                <a:srgbClr val="000000"/>
              </a:solidFill>
            </a:endParaRPr>
          </a:p>
          <a:p>
            <a:pPr marL="0" indent="0" algn="l"/>
            <a:r>
              <a:rPr lang="en-CA" sz="1600" dirty="0">
                <a:solidFill>
                  <a:srgbClr val="000000"/>
                </a:solidFill>
              </a:rPr>
              <a:t>Of interest in the output are the:</a:t>
            </a:r>
          </a:p>
          <a:p>
            <a:pPr marL="285750" indent="-285750" algn="l">
              <a:buFont typeface="Arial" panose="020B0604020202020204" pitchFamily="34" charset="0"/>
              <a:buChar char="•"/>
            </a:pPr>
            <a:r>
              <a:rPr lang="en-CA" sz="1600" dirty="0">
                <a:solidFill>
                  <a:srgbClr val="000000"/>
                </a:solidFill>
              </a:rPr>
              <a:t>Interface status</a:t>
            </a:r>
          </a:p>
          <a:p>
            <a:pPr marL="285750" indent="-285750" algn="l">
              <a:buFont typeface="Arial" panose="020B0604020202020204" pitchFamily="34" charset="0"/>
              <a:buChar char="•"/>
            </a:pPr>
            <a:r>
              <a:rPr lang="en-CA" sz="1600" dirty="0">
                <a:solidFill>
                  <a:srgbClr val="000000"/>
                </a:solidFill>
              </a:rPr>
              <a:t>Input queue drops</a:t>
            </a:r>
          </a:p>
          <a:p>
            <a:pPr marL="285750" indent="-285750" algn="l">
              <a:buFont typeface="Arial" panose="020B0604020202020204" pitchFamily="34" charset="0"/>
              <a:buChar char="•"/>
            </a:pPr>
            <a:r>
              <a:rPr lang="en-CA" sz="1600" dirty="0">
                <a:solidFill>
                  <a:srgbClr val="000000"/>
                </a:solidFill>
              </a:rPr>
              <a:t>Output queue drops </a:t>
            </a:r>
          </a:p>
          <a:p>
            <a:pPr marL="285750" indent="-285750" algn="l">
              <a:buFont typeface="Arial" panose="020B0604020202020204" pitchFamily="34" charset="0"/>
              <a:buChar char="•"/>
            </a:pPr>
            <a:r>
              <a:rPr lang="en-CA" sz="1600" dirty="0">
                <a:solidFill>
                  <a:srgbClr val="000000"/>
                </a:solidFill>
              </a:rPr>
              <a:t>Input errors</a:t>
            </a:r>
          </a:p>
          <a:p>
            <a:pPr marL="285750" indent="-285750" algn="l">
              <a:buFont typeface="Arial" panose="020B0604020202020204" pitchFamily="34" charset="0"/>
              <a:buChar char="•"/>
            </a:pPr>
            <a:r>
              <a:rPr lang="en-CA" sz="1600" dirty="0">
                <a:solidFill>
                  <a:srgbClr val="000000"/>
                </a:solidFill>
              </a:rPr>
              <a:t>Output errors</a:t>
            </a:r>
            <a:endParaRPr lang="en-US" sz="1600" dirty="0">
              <a:solidFill>
                <a:srgbClr val="000000"/>
              </a:solidFill>
            </a:endParaRPr>
          </a:p>
        </p:txBody>
      </p:sp>
      <p:pic>
        <p:nvPicPr>
          <p:cNvPr id="2" name="Picture 1">
            <a:extLst>
              <a:ext uri="{FF2B5EF4-FFF2-40B4-BE49-F238E27FC236}">
                <a16:creationId xmlns:a16="http://schemas.microsoft.com/office/drawing/2014/main" id="{0DD05DCA-732E-4039-9F74-D83B29EEC5E5}"/>
              </a:ext>
            </a:extLst>
          </p:cNvPr>
          <p:cNvPicPr>
            <a:picLocks noChangeAspect="1"/>
          </p:cNvPicPr>
          <p:nvPr/>
        </p:nvPicPr>
        <p:blipFill>
          <a:blip r:embed="rId3"/>
          <a:stretch>
            <a:fillRect/>
          </a:stretch>
        </p:blipFill>
        <p:spPr>
          <a:xfrm>
            <a:off x="4572000" y="1096437"/>
            <a:ext cx="4419485" cy="3199707"/>
          </a:xfrm>
          <a:prstGeom prst="rect">
            <a:avLst/>
          </a:prstGeom>
        </p:spPr>
      </p:pic>
    </p:spTree>
    <p:extLst>
      <p:ext uri="{BB962C8B-B14F-4D97-AF65-F5344CB8AC3E}">
        <p14:creationId xmlns:p14="http://schemas.microsoft.com/office/powerpoint/2010/main" val="1015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2 - Check for Duplex Mismatches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54874"/>
          </a:xfrm>
        </p:spPr>
        <p:txBody>
          <a:bodyPr/>
          <a:lstStyle/>
          <a:p>
            <a:pPr marL="0" indent="0" algn="l"/>
            <a:r>
              <a:rPr lang="en-CA" sz="1600" dirty="0">
                <a:solidFill>
                  <a:srgbClr val="000000"/>
                </a:solidFill>
              </a:rPr>
              <a:t>The IEEE 802.3ab Gigabit Ethernet standard mandates the use of autonegotiation for speed and duplex and practically all Fast Ethernet NICs also use autonegotiation by default. </a:t>
            </a:r>
          </a:p>
          <a:p>
            <a:pPr marL="0" indent="0" algn="l"/>
            <a:endParaRPr lang="en-CA" sz="1600" dirty="0">
              <a:solidFill>
                <a:srgbClr val="000000"/>
              </a:solidFill>
            </a:endParaRPr>
          </a:p>
          <a:p>
            <a:pPr marL="0" indent="0" algn="l"/>
            <a:r>
              <a:rPr lang="en-CA" sz="1600" dirty="0">
                <a:solidFill>
                  <a:srgbClr val="000000"/>
                </a:solidFill>
              </a:rPr>
              <a:t>Problems can occur when there is a duplex mismatch.</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F2EBBC3-541E-425B-A475-FC92B4520B31}"/>
              </a:ext>
            </a:extLst>
          </p:cNvPr>
          <p:cNvPicPr>
            <a:picLocks noChangeAspect="1"/>
          </p:cNvPicPr>
          <p:nvPr/>
        </p:nvPicPr>
        <p:blipFill>
          <a:blip r:embed="rId3"/>
          <a:stretch>
            <a:fillRect/>
          </a:stretch>
        </p:blipFill>
        <p:spPr>
          <a:xfrm>
            <a:off x="365714" y="2355058"/>
            <a:ext cx="4200789" cy="1109770"/>
          </a:xfrm>
          <a:prstGeom prst="rect">
            <a:avLst/>
          </a:prstGeom>
        </p:spPr>
      </p:pic>
      <p:pic>
        <p:nvPicPr>
          <p:cNvPr id="5" name="Picture 4">
            <a:extLst>
              <a:ext uri="{FF2B5EF4-FFF2-40B4-BE49-F238E27FC236}">
                <a16:creationId xmlns:a16="http://schemas.microsoft.com/office/drawing/2014/main" id="{88DB8B40-9AEA-4182-925B-BD20D0402AF5}"/>
              </a:ext>
            </a:extLst>
          </p:cNvPr>
          <p:cNvPicPr>
            <a:picLocks noChangeAspect="1"/>
          </p:cNvPicPr>
          <p:nvPr/>
        </p:nvPicPr>
        <p:blipFill>
          <a:blip r:embed="rId4"/>
          <a:stretch>
            <a:fillRect/>
          </a:stretch>
        </p:blipFill>
        <p:spPr>
          <a:xfrm>
            <a:off x="4679714" y="2346812"/>
            <a:ext cx="4173554" cy="1354874"/>
          </a:xfrm>
          <a:prstGeom prst="rect">
            <a:avLst/>
          </a:prstGeom>
        </p:spPr>
      </p:pic>
    </p:spTree>
    <p:extLst>
      <p:ext uri="{BB962C8B-B14F-4D97-AF65-F5344CB8AC3E}">
        <p14:creationId xmlns:p14="http://schemas.microsoft.com/office/powerpoint/2010/main" val="27729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3 - Verify Addressing on the Local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345487" cy="651164"/>
          </a:xfrm>
        </p:spPr>
        <p:txBody>
          <a:bodyPr/>
          <a:lstStyle/>
          <a:p>
            <a:pPr marL="0" indent="0" algn="l"/>
            <a:r>
              <a:rPr lang="en-CA" sz="1600" dirty="0">
                <a:solidFill>
                  <a:srgbClr val="000000"/>
                </a:solidFill>
              </a:rPr>
              <a:t>The </a:t>
            </a:r>
            <a:r>
              <a:rPr lang="en-CA" sz="1600" b="1" dirty="0">
                <a:solidFill>
                  <a:srgbClr val="000000"/>
                </a:solidFill>
              </a:rPr>
              <a:t>arp</a:t>
            </a:r>
            <a:r>
              <a:rPr lang="en-CA" sz="1600" dirty="0">
                <a:solidFill>
                  <a:srgbClr val="000000"/>
                </a:solidFill>
              </a:rPr>
              <a:t> Windows command displays and modifies entries in the ARP cache that are used to store IPv4 addresses and their resolved Ethernet physical (MAC) addresses. </a:t>
            </a:r>
            <a:endParaRPr lang="en-US" sz="1600" dirty="0">
              <a:solidFill>
                <a:srgbClr val="000000"/>
              </a:solidFill>
            </a:endParaRPr>
          </a:p>
        </p:txBody>
      </p:sp>
      <p:pic>
        <p:nvPicPr>
          <p:cNvPr id="2" name="Picture 1">
            <a:extLst>
              <a:ext uri="{FF2B5EF4-FFF2-40B4-BE49-F238E27FC236}">
                <a16:creationId xmlns:a16="http://schemas.microsoft.com/office/drawing/2014/main" id="{22D26D25-4B17-44D3-B91F-0CDD27ADA1DE}"/>
              </a:ext>
            </a:extLst>
          </p:cNvPr>
          <p:cNvPicPr>
            <a:picLocks noChangeAspect="1"/>
          </p:cNvPicPr>
          <p:nvPr/>
        </p:nvPicPr>
        <p:blipFill>
          <a:blip r:embed="rId3"/>
          <a:stretch>
            <a:fillRect/>
          </a:stretch>
        </p:blipFill>
        <p:spPr>
          <a:xfrm>
            <a:off x="2925107" y="1822726"/>
            <a:ext cx="3293785" cy="1498048"/>
          </a:xfrm>
          <a:prstGeom prst="rect">
            <a:avLst/>
          </a:prstGeom>
        </p:spPr>
      </p:pic>
    </p:spTree>
    <p:extLst>
      <p:ext uri="{BB962C8B-B14F-4D97-AF65-F5344CB8AC3E}">
        <p14:creationId xmlns:p14="http://schemas.microsoft.com/office/powerpoint/2010/main" val="104028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Troubleshoot VLAN Assignment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8999"/>
          </a:xfrm>
        </p:spPr>
        <p:txBody>
          <a:bodyPr/>
          <a:lstStyle/>
          <a:p>
            <a:pPr marL="0" indent="0" algn="l"/>
            <a:r>
              <a:rPr lang="en-CA" sz="1600" dirty="0">
                <a:solidFill>
                  <a:srgbClr val="000000"/>
                </a:solidFill>
              </a:rPr>
              <a:t>Another issue to consider when troubleshooting end-to-end connectivity is VLAN assignment. </a:t>
            </a:r>
            <a:endParaRPr lang="en-US" sz="1600" dirty="0">
              <a:solidFill>
                <a:srgbClr val="000000"/>
              </a:solidFill>
            </a:endParaRPr>
          </a:p>
        </p:txBody>
      </p:sp>
      <p:sp>
        <p:nvSpPr>
          <p:cNvPr id="9" name="Rectangle 8">
            <a:extLst>
              <a:ext uri="{FF2B5EF4-FFF2-40B4-BE49-F238E27FC236}">
                <a16:creationId xmlns:a16="http://schemas.microsoft.com/office/drawing/2014/main" id="{3413FF74-A7F3-4AB2-AC7D-C305FDB58572}"/>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FB7D0949-C710-4098-96EF-2A57D80A53A4}"/>
              </a:ext>
            </a:extLst>
          </p:cNvPr>
          <p:cNvSpPr txBox="1">
            <a:spLocks/>
          </p:cNvSpPr>
          <p:nvPr/>
        </p:nvSpPr>
        <p:spPr>
          <a:xfrm>
            <a:off x="431971" y="1520348"/>
            <a:ext cx="3964538" cy="73474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the MAC address on Fa0/1 should be in VLAN 10 instead of VLAN 1. </a:t>
            </a:r>
          </a:p>
        </p:txBody>
      </p:sp>
      <p:pic>
        <p:nvPicPr>
          <p:cNvPr id="2" name="Picture 1">
            <a:extLst>
              <a:ext uri="{FF2B5EF4-FFF2-40B4-BE49-F238E27FC236}">
                <a16:creationId xmlns:a16="http://schemas.microsoft.com/office/drawing/2014/main" id="{D5286F01-456E-4C0C-B080-2B5B9F8BAEA2}"/>
              </a:ext>
            </a:extLst>
          </p:cNvPr>
          <p:cNvPicPr>
            <a:picLocks noChangeAspect="1"/>
          </p:cNvPicPr>
          <p:nvPr/>
        </p:nvPicPr>
        <p:blipFill>
          <a:blip r:embed="rId3"/>
          <a:stretch>
            <a:fillRect/>
          </a:stretch>
        </p:blipFill>
        <p:spPr>
          <a:xfrm>
            <a:off x="1116814" y="2571750"/>
            <a:ext cx="2594852" cy="1538316"/>
          </a:xfrm>
          <a:prstGeom prst="rect">
            <a:avLst/>
          </a:prstGeom>
        </p:spPr>
      </p:pic>
      <p:sp>
        <p:nvSpPr>
          <p:cNvPr id="8" name="Rectangle 7">
            <a:extLst>
              <a:ext uri="{FF2B5EF4-FFF2-40B4-BE49-F238E27FC236}">
                <a16:creationId xmlns:a16="http://schemas.microsoft.com/office/drawing/2014/main" id="{71BA7166-F0A9-4D3B-855F-26750F1512AD}"/>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7" name="Content Placeholder 3">
            <a:extLst>
              <a:ext uri="{FF2B5EF4-FFF2-40B4-BE49-F238E27FC236}">
                <a16:creationId xmlns:a16="http://schemas.microsoft.com/office/drawing/2014/main" id="{CACC9D2E-698F-47FD-B0F0-2A89EFE242EB}"/>
              </a:ext>
            </a:extLst>
          </p:cNvPr>
          <p:cNvSpPr txBox="1">
            <a:spLocks/>
          </p:cNvSpPr>
          <p:nvPr/>
        </p:nvSpPr>
        <p:spPr>
          <a:xfrm>
            <a:off x="4747490" y="1520348"/>
            <a:ext cx="3964538" cy="48574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following configuration changes Fa0/1 to VLAN 10 and verifies the change.</a:t>
            </a:r>
          </a:p>
        </p:txBody>
      </p:sp>
      <p:pic>
        <p:nvPicPr>
          <p:cNvPr id="5" name="Picture 4">
            <a:extLst>
              <a:ext uri="{FF2B5EF4-FFF2-40B4-BE49-F238E27FC236}">
                <a16:creationId xmlns:a16="http://schemas.microsoft.com/office/drawing/2014/main" id="{8B18CF0A-A873-42AB-8DDF-14A169BB0E46}"/>
              </a:ext>
            </a:extLst>
          </p:cNvPr>
          <p:cNvPicPr>
            <a:picLocks noChangeAspect="1"/>
          </p:cNvPicPr>
          <p:nvPr/>
        </p:nvPicPr>
        <p:blipFill>
          <a:blip r:embed="rId4"/>
          <a:stretch>
            <a:fillRect/>
          </a:stretch>
        </p:blipFill>
        <p:spPr>
          <a:xfrm>
            <a:off x="5282200" y="2082225"/>
            <a:ext cx="2544137" cy="2231404"/>
          </a:xfrm>
          <a:prstGeom prst="rect">
            <a:avLst/>
          </a:prstGeom>
        </p:spPr>
      </p:pic>
    </p:spTree>
    <p:extLst>
      <p:ext uri="{BB962C8B-B14F-4D97-AF65-F5344CB8AC3E}">
        <p14:creationId xmlns:p14="http://schemas.microsoft.com/office/powerpoint/2010/main" val="180516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4 - Verify Default Gateway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0238"/>
          </a:xfrm>
        </p:spPr>
        <p:txBody>
          <a:bodyPr/>
          <a:lstStyle/>
          <a:p>
            <a:pPr marL="0" indent="0" algn="l"/>
            <a:r>
              <a:rPr lang="en-CA" sz="1600" dirty="0">
                <a:solidFill>
                  <a:srgbClr val="000000"/>
                </a:solidFill>
              </a:rPr>
              <a:t>Misconfigured or missing default gateways can cause connectivity problems.</a:t>
            </a:r>
          </a:p>
        </p:txBody>
      </p:sp>
      <p:sp>
        <p:nvSpPr>
          <p:cNvPr id="5" name="Content Placeholder 3">
            <a:extLst>
              <a:ext uri="{FF2B5EF4-FFF2-40B4-BE49-F238E27FC236}">
                <a16:creationId xmlns:a16="http://schemas.microsoft.com/office/drawing/2014/main" id="{62106BBF-BF6D-4F05-99CF-9528BCD36DEF}"/>
              </a:ext>
            </a:extLst>
          </p:cNvPr>
          <p:cNvSpPr txBox="1">
            <a:spLocks/>
          </p:cNvSpPr>
          <p:nvPr/>
        </p:nvSpPr>
        <p:spPr>
          <a:xfrm>
            <a:off x="431971" y="1435805"/>
            <a:ext cx="389064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In the figure for example, the default gateways for:</a:t>
            </a:r>
          </a:p>
          <a:p>
            <a:pPr marL="285750" indent="-285750" algn="l">
              <a:buFont typeface="Arial" panose="020B0604020202020204" pitchFamily="34" charset="0"/>
              <a:buChar char="•"/>
            </a:pPr>
            <a:r>
              <a:rPr lang="en-CA" sz="1600" dirty="0">
                <a:solidFill>
                  <a:srgbClr val="000000"/>
                </a:solidFill>
              </a:rPr>
              <a:t>R1 is 192.168.1.2 (R2)</a:t>
            </a:r>
          </a:p>
          <a:p>
            <a:pPr marL="285750" indent="-285750" algn="l">
              <a:buFont typeface="Arial" panose="020B0604020202020204" pitchFamily="34" charset="0"/>
              <a:buChar char="•"/>
            </a:pPr>
            <a:r>
              <a:rPr lang="en-CA" sz="1600" dirty="0">
                <a:solidFill>
                  <a:srgbClr val="000000"/>
                </a:solidFill>
              </a:rPr>
              <a:t>PC1 is 10.1.10.1 (R1 G0/0/0)</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Useful commands to verify the default gateway on:</a:t>
            </a:r>
          </a:p>
          <a:p>
            <a:pPr marL="285750" indent="-285750" algn="l">
              <a:buFont typeface="Arial" panose="020B0604020202020204" pitchFamily="34" charset="0"/>
              <a:buChar char="•"/>
            </a:pPr>
            <a:r>
              <a:rPr lang="en-CA" sz="1600" dirty="0">
                <a:solidFill>
                  <a:srgbClr val="000000"/>
                </a:solidFill>
              </a:rPr>
              <a:t>R1: </a:t>
            </a:r>
            <a:r>
              <a:rPr lang="en-CA" sz="1600" b="1" dirty="0">
                <a:solidFill>
                  <a:srgbClr val="000000"/>
                </a:solidFill>
              </a:rPr>
              <a:t>show ip route</a:t>
            </a:r>
          </a:p>
          <a:p>
            <a:pPr marL="285750" indent="-285750" algn="l">
              <a:buFont typeface="Arial" panose="020B0604020202020204" pitchFamily="34" charset="0"/>
              <a:buChar char="•"/>
            </a:pPr>
            <a:r>
              <a:rPr lang="en-CA" sz="1600" dirty="0">
                <a:solidFill>
                  <a:srgbClr val="000000"/>
                </a:solidFill>
              </a:rPr>
              <a:t>PC1: </a:t>
            </a:r>
            <a:r>
              <a:rPr lang="en-CA" sz="1600" b="1" dirty="0">
                <a:solidFill>
                  <a:srgbClr val="000000"/>
                </a:solidFill>
              </a:rPr>
              <a:t>route print </a:t>
            </a:r>
            <a:r>
              <a:rPr lang="en-CA" sz="1600" dirty="0">
                <a:solidFill>
                  <a:srgbClr val="000000"/>
                </a:solidFill>
              </a:rPr>
              <a:t>(or </a:t>
            </a:r>
            <a:r>
              <a:rPr lang="en-CA" sz="1600" b="1" dirty="0">
                <a:solidFill>
                  <a:srgbClr val="000000"/>
                </a:solidFill>
              </a:rPr>
              <a:t>netstat –r</a:t>
            </a:r>
            <a:r>
              <a:rPr lang="en-CA" sz="1600" dirty="0">
                <a:solidFill>
                  <a:srgbClr val="000000"/>
                </a:solidFill>
              </a:rPr>
              <a:t>)</a:t>
            </a:r>
          </a:p>
        </p:txBody>
      </p:sp>
      <p:pic>
        <p:nvPicPr>
          <p:cNvPr id="2" name="Picture 1">
            <a:extLst>
              <a:ext uri="{FF2B5EF4-FFF2-40B4-BE49-F238E27FC236}">
                <a16:creationId xmlns:a16="http://schemas.microsoft.com/office/drawing/2014/main" id="{81942DF8-4C97-477A-A719-66D0FD7FD41E}"/>
              </a:ext>
            </a:extLst>
          </p:cNvPr>
          <p:cNvPicPr>
            <a:picLocks noChangeAspect="1"/>
          </p:cNvPicPr>
          <p:nvPr/>
        </p:nvPicPr>
        <p:blipFill>
          <a:blip r:embed="rId3"/>
          <a:stretch>
            <a:fillRect/>
          </a:stretch>
        </p:blipFill>
        <p:spPr>
          <a:xfrm>
            <a:off x="4469586" y="1476526"/>
            <a:ext cx="4472027" cy="2781570"/>
          </a:xfrm>
          <a:prstGeom prst="rect">
            <a:avLst/>
          </a:prstGeom>
        </p:spPr>
      </p:pic>
    </p:spTree>
    <p:extLst>
      <p:ext uri="{BB962C8B-B14F-4D97-AF65-F5344CB8AC3E}">
        <p14:creationId xmlns:p14="http://schemas.microsoft.com/office/powerpoint/2010/main" val="12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Troubleshoot IPv6 Default Gateway Example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09809"/>
          </a:xfrm>
        </p:spPr>
        <p:txBody>
          <a:bodyPr/>
          <a:lstStyle/>
          <a:p>
            <a:pPr marL="0" indent="0" algn="l"/>
            <a:r>
              <a:rPr lang="en-CA" sz="1600" dirty="0">
                <a:solidFill>
                  <a:srgbClr val="000000"/>
                </a:solidFill>
              </a:rPr>
              <a:t>An IPv6default gateway can be configured manually, using SLAAC, or by using DHCPv6.</a:t>
            </a:r>
          </a:p>
          <a:p>
            <a:pPr marL="0" indent="0" algn="l"/>
            <a:endParaRPr lang="en-CA" sz="1600" dirty="0">
              <a:solidFill>
                <a:srgbClr val="000000"/>
              </a:solidFill>
            </a:endParaRPr>
          </a:p>
          <a:p>
            <a:pPr marL="0" indent="0" algn="l"/>
            <a:endParaRPr lang="en-US" sz="1600" dirty="0">
              <a:solidFill>
                <a:srgbClr val="000000"/>
              </a:solidFill>
            </a:endParaRPr>
          </a:p>
        </p:txBody>
      </p:sp>
      <p:sp>
        <p:nvSpPr>
          <p:cNvPr id="8" name="Rectangle 7">
            <a:extLst>
              <a:ext uri="{FF2B5EF4-FFF2-40B4-BE49-F238E27FC236}">
                <a16:creationId xmlns:a16="http://schemas.microsoft.com/office/drawing/2014/main" id="{CF02EB29-50D4-453C-A159-6A1D860435BE}"/>
              </a:ext>
            </a:extLst>
          </p:cNvPr>
          <p:cNvSpPr/>
          <p:nvPr/>
        </p:nvSpPr>
        <p:spPr>
          <a:xfrm>
            <a:off x="476899" y="1380835"/>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 name="Content Placeholder 3">
            <a:extLst>
              <a:ext uri="{FF2B5EF4-FFF2-40B4-BE49-F238E27FC236}">
                <a16:creationId xmlns:a16="http://schemas.microsoft.com/office/drawing/2014/main" id="{50E68B1B-BD17-4412-AAD9-42CFB91C918A}"/>
              </a:ext>
            </a:extLst>
          </p:cNvPr>
          <p:cNvSpPr txBox="1">
            <a:spLocks/>
          </p:cNvSpPr>
          <p:nvPr/>
        </p:nvSpPr>
        <p:spPr>
          <a:xfrm>
            <a:off x="431971" y="1376218"/>
            <a:ext cx="3964538" cy="96376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a PC is unable to acquire its IPv6 configuration using SLAAC. The command output is missing the all IPv6-router multicast group (FF02::2). </a:t>
            </a:r>
          </a:p>
        </p:txBody>
      </p:sp>
      <p:pic>
        <p:nvPicPr>
          <p:cNvPr id="2" name="Picture 1">
            <a:extLst>
              <a:ext uri="{FF2B5EF4-FFF2-40B4-BE49-F238E27FC236}">
                <a16:creationId xmlns:a16="http://schemas.microsoft.com/office/drawing/2014/main" id="{C15682F7-C99B-4F8B-9EEC-B14CB724BC6B}"/>
              </a:ext>
            </a:extLst>
          </p:cNvPr>
          <p:cNvPicPr>
            <a:picLocks noChangeAspect="1"/>
          </p:cNvPicPr>
          <p:nvPr/>
        </p:nvPicPr>
        <p:blipFill>
          <a:blip r:embed="rId3"/>
          <a:stretch>
            <a:fillRect/>
          </a:stretch>
        </p:blipFill>
        <p:spPr>
          <a:xfrm>
            <a:off x="758715" y="2455587"/>
            <a:ext cx="3287582" cy="1747372"/>
          </a:xfrm>
          <a:prstGeom prst="rect">
            <a:avLst/>
          </a:prstGeom>
        </p:spPr>
      </p:pic>
      <p:sp>
        <p:nvSpPr>
          <p:cNvPr id="7" name="Rectangle 6">
            <a:extLst>
              <a:ext uri="{FF2B5EF4-FFF2-40B4-BE49-F238E27FC236}">
                <a16:creationId xmlns:a16="http://schemas.microsoft.com/office/drawing/2014/main" id="{18E2EE43-D37E-4498-A22C-F0F1E19CB2F4}"/>
              </a:ext>
            </a:extLst>
          </p:cNvPr>
          <p:cNvSpPr/>
          <p:nvPr/>
        </p:nvSpPr>
        <p:spPr>
          <a:xfrm>
            <a:off x="4887276" y="1376217"/>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2C2C46A6-5889-4BE1-B95C-055B0BBDBFBB}"/>
              </a:ext>
            </a:extLst>
          </p:cNvPr>
          <p:cNvSpPr txBox="1">
            <a:spLocks/>
          </p:cNvSpPr>
          <p:nvPr/>
        </p:nvSpPr>
        <p:spPr>
          <a:xfrm>
            <a:off x="4969162" y="1376218"/>
            <a:ext cx="3964538" cy="8356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R1 is enabled as an IPv6 router and now the output verifies that R1 is a member of ff02::2, the All-IPv6-Routers multicast group.</a:t>
            </a:r>
          </a:p>
        </p:txBody>
      </p:sp>
      <p:pic>
        <p:nvPicPr>
          <p:cNvPr id="9" name="Picture 8">
            <a:extLst>
              <a:ext uri="{FF2B5EF4-FFF2-40B4-BE49-F238E27FC236}">
                <a16:creationId xmlns:a16="http://schemas.microsoft.com/office/drawing/2014/main" id="{F6C649DD-7653-4C2A-BDB8-E52726D2FE75}"/>
              </a:ext>
            </a:extLst>
          </p:cNvPr>
          <p:cNvPicPr>
            <a:picLocks noChangeAspect="1"/>
          </p:cNvPicPr>
          <p:nvPr/>
        </p:nvPicPr>
        <p:blipFill>
          <a:blip r:embed="rId4"/>
          <a:stretch>
            <a:fillRect/>
          </a:stretch>
        </p:blipFill>
        <p:spPr>
          <a:xfrm>
            <a:off x="5303307" y="2211879"/>
            <a:ext cx="3074584" cy="2055579"/>
          </a:xfrm>
          <a:prstGeom prst="rect">
            <a:avLst/>
          </a:prstGeom>
        </p:spPr>
      </p:pic>
    </p:spTree>
    <p:extLst>
      <p:ext uri="{BB962C8B-B14F-4D97-AF65-F5344CB8AC3E}">
        <p14:creationId xmlns:p14="http://schemas.microsoft.com/office/powerpoint/2010/main" val="393182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5 - Verify Correct Path</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2490"/>
          </a:xfrm>
        </p:spPr>
        <p:txBody>
          <a:bodyPr/>
          <a:lstStyle/>
          <a:p>
            <a:pPr marL="0" indent="0" algn="l"/>
            <a:r>
              <a:rPr lang="en-CA" sz="1600" dirty="0">
                <a:solidFill>
                  <a:srgbClr val="000000"/>
                </a:solidFill>
              </a:rPr>
              <a:t>When troubleshooting, it is often necessary to verify the path to the destination network.</a:t>
            </a:r>
          </a:p>
          <a:p>
            <a:pPr marL="0" indent="0" algn="l"/>
            <a:endParaRPr lang="en-US" sz="1600" dirty="0">
              <a:solidFill>
                <a:srgbClr val="000000"/>
              </a:solidFill>
            </a:endParaRPr>
          </a:p>
        </p:txBody>
      </p:sp>
      <p:sp>
        <p:nvSpPr>
          <p:cNvPr id="5" name="Content Placeholder 3">
            <a:extLst>
              <a:ext uri="{FF2B5EF4-FFF2-40B4-BE49-F238E27FC236}">
                <a16:creationId xmlns:a16="http://schemas.microsoft.com/office/drawing/2014/main" id="{5A99E1BD-959E-47FA-BCE1-C8013A56DEC9}"/>
              </a:ext>
            </a:extLst>
          </p:cNvPr>
          <p:cNvSpPr txBox="1">
            <a:spLocks/>
          </p:cNvSpPr>
          <p:nvPr/>
        </p:nvSpPr>
        <p:spPr>
          <a:xfrm>
            <a:off x="431972" y="1298408"/>
            <a:ext cx="4064208" cy="275453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figure describes the process for both the IPv4 and IPv6 routing tables.</a:t>
            </a:r>
          </a:p>
          <a:p>
            <a:pPr marL="285750" indent="-285750" algn="l">
              <a:buFont typeface="Arial" panose="020B0604020202020204" pitchFamily="34" charset="0"/>
              <a:buChar char="•"/>
            </a:pPr>
            <a:r>
              <a:rPr lang="en-CA" sz="1600" dirty="0">
                <a:solidFill>
                  <a:srgbClr val="000000"/>
                </a:solidFill>
              </a:rPr>
              <a:t>The process of forwarding IPv4 and IPv6 packets is based on the longest bit match or longest prefix match. </a:t>
            </a:r>
          </a:p>
          <a:p>
            <a:pPr marL="285750" indent="-285750" algn="l">
              <a:buFont typeface="Arial" panose="020B0604020202020204" pitchFamily="34" charset="0"/>
              <a:buChar char="•"/>
            </a:pPr>
            <a:r>
              <a:rPr lang="en-CA" sz="1600" dirty="0">
                <a:solidFill>
                  <a:srgbClr val="000000"/>
                </a:solidFill>
              </a:rPr>
              <a:t>The routing table process will attempt to forward the packet using an entry in the routing table with the greatest number of leftmost matching bits. </a:t>
            </a:r>
          </a:p>
          <a:p>
            <a:pPr marL="285750" indent="-285750" algn="l">
              <a:buFont typeface="Arial" panose="020B0604020202020204" pitchFamily="34" charset="0"/>
              <a:buChar char="•"/>
            </a:pPr>
            <a:r>
              <a:rPr lang="en-CA" sz="1600" dirty="0">
                <a:solidFill>
                  <a:srgbClr val="000000"/>
                </a:solidFill>
              </a:rPr>
              <a:t>The number of matching bits is indicated by the prefix length of the route.</a:t>
            </a:r>
          </a:p>
          <a:p>
            <a:pPr marL="285750" indent="-28575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A2335A78-07D8-4FCB-8EA9-034FE9CD89DA}"/>
              </a:ext>
            </a:extLst>
          </p:cNvPr>
          <p:cNvPicPr>
            <a:picLocks noChangeAspect="1"/>
          </p:cNvPicPr>
          <p:nvPr/>
        </p:nvPicPr>
        <p:blipFill>
          <a:blip r:embed="rId3"/>
          <a:stretch>
            <a:fillRect/>
          </a:stretch>
        </p:blipFill>
        <p:spPr>
          <a:xfrm>
            <a:off x="4647822" y="1322030"/>
            <a:ext cx="4064209" cy="2921150"/>
          </a:xfrm>
          <a:prstGeom prst="rect">
            <a:avLst/>
          </a:prstGeom>
        </p:spPr>
      </p:pic>
    </p:spTree>
    <p:extLst>
      <p:ext uri="{BB962C8B-B14F-4D97-AF65-F5344CB8AC3E}">
        <p14:creationId xmlns:p14="http://schemas.microsoft.com/office/powerpoint/2010/main" val="3149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6 - Verify the Transport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417518"/>
          </a:xfrm>
        </p:spPr>
        <p:txBody>
          <a:bodyPr/>
          <a:lstStyle/>
          <a:p>
            <a:pPr marL="0" indent="0" algn="l"/>
            <a:r>
              <a:rPr lang="en-CA" sz="1600" dirty="0">
                <a:solidFill>
                  <a:srgbClr val="000000"/>
                </a:solidFill>
              </a:rPr>
              <a:t>Two of the most common issues that affect transport layer connectivity include ACL configurations and NAT configurations. </a:t>
            </a:r>
          </a:p>
          <a:p>
            <a:pPr marL="285750" indent="-285750" algn="l">
              <a:buFont typeface="Arial" panose="020B0604020202020204" pitchFamily="34" charset="0"/>
              <a:buChar char="•"/>
            </a:pPr>
            <a:r>
              <a:rPr lang="en-CA" sz="1600" dirty="0">
                <a:solidFill>
                  <a:srgbClr val="000000"/>
                </a:solidFill>
              </a:rPr>
              <a:t>A common tool for testing transport layer functionality is the Telnet utility.</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For example, the administrator attempts to Telnet to R2 using port 80.</a:t>
            </a:r>
            <a:endParaRPr lang="en-US" sz="1600" dirty="0">
              <a:solidFill>
                <a:srgbClr val="000000"/>
              </a:solidFill>
            </a:endParaRPr>
          </a:p>
        </p:txBody>
      </p:sp>
      <p:pic>
        <p:nvPicPr>
          <p:cNvPr id="2" name="Picture 1">
            <a:extLst>
              <a:ext uri="{FF2B5EF4-FFF2-40B4-BE49-F238E27FC236}">
                <a16:creationId xmlns:a16="http://schemas.microsoft.com/office/drawing/2014/main" id="{960E229F-F56F-419F-90BD-CD48FF086E01}"/>
              </a:ext>
            </a:extLst>
          </p:cNvPr>
          <p:cNvPicPr>
            <a:picLocks noChangeAspect="1"/>
          </p:cNvPicPr>
          <p:nvPr/>
        </p:nvPicPr>
        <p:blipFill>
          <a:blip r:embed="rId3"/>
          <a:stretch>
            <a:fillRect/>
          </a:stretch>
        </p:blipFill>
        <p:spPr>
          <a:xfrm>
            <a:off x="1967918" y="2392392"/>
            <a:ext cx="4737681" cy="2165070"/>
          </a:xfrm>
          <a:prstGeom prst="rect">
            <a:avLst/>
          </a:prstGeom>
        </p:spPr>
      </p:pic>
    </p:spTree>
    <p:extLst>
      <p:ext uri="{BB962C8B-B14F-4D97-AF65-F5344CB8AC3E}">
        <p14:creationId xmlns:p14="http://schemas.microsoft.com/office/powerpoint/2010/main" val="117750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Step 7 - Verify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44761"/>
          </a:xfrm>
        </p:spPr>
        <p:txBody>
          <a:bodyPr/>
          <a:lstStyle/>
          <a:p>
            <a:pPr marL="0" indent="0" algn="l"/>
            <a:r>
              <a:rPr lang="en-CA" sz="1600" dirty="0">
                <a:solidFill>
                  <a:srgbClr val="000000"/>
                </a:solidFill>
              </a:rPr>
              <a:t>On routers, there may be ACLs that prohibit protocols from passing through the interface in the inbound or outbound direction.</a:t>
            </a:r>
            <a:endParaRPr lang="en-US" sz="1600" dirty="0">
              <a:solidFill>
                <a:srgbClr val="000000"/>
              </a:solidFill>
            </a:endParaRPr>
          </a:p>
        </p:txBody>
      </p:sp>
      <p:sp>
        <p:nvSpPr>
          <p:cNvPr id="11" name="Rectangle 10">
            <a:extLst>
              <a:ext uri="{FF2B5EF4-FFF2-40B4-BE49-F238E27FC236}">
                <a16:creationId xmlns:a16="http://schemas.microsoft.com/office/drawing/2014/main" id="{9ED74636-680F-4FDD-963E-41F50070BA1D}"/>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8" name="Content Placeholder 3">
            <a:extLst>
              <a:ext uri="{FF2B5EF4-FFF2-40B4-BE49-F238E27FC236}">
                <a16:creationId xmlns:a16="http://schemas.microsoft.com/office/drawing/2014/main" id="{38755B66-F896-4815-8137-7E0F139DFF96}"/>
              </a:ext>
            </a:extLst>
          </p:cNvPr>
          <p:cNvSpPr txBox="1">
            <a:spLocks/>
          </p:cNvSpPr>
          <p:nvPr/>
        </p:nvSpPr>
        <p:spPr>
          <a:xfrm>
            <a:off x="431971"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In this example, ACL 100 has been incorrectly configured inbound on the G0/0/0 instead of inbound on S0/1/1.</a:t>
            </a:r>
          </a:p>
        </p:txBody>
      </p:sp>
      <p:pic>
        <p:nvPicPr>
          <p:cNvPr id="2" name="Picture 1">
            <a:extLst>
              <a:ext uri="{FF2B5EF4-FFF2-40B4-BE49-F238E27FC236}">
                <a16:creationId xmlns:a16="http://schemas.microsoft.com/office/drawing/2014/main" id="{C6B275BE-B08D-46E1-A322-7E8A90163B1E}"/>
              </a:ext>
            </a:extLst>
          </p:cNvPr>
          <p:cNvPicPr>
            <a:picLocks noChangeAspect="1"/>
          </p:cNvPicPr>
          <p:nvPr/>
        </p:nvPicPr>
        <p:blipFill>
          <a:blip r:embed="rId3"/>
          <a:stretch>
            <a:fillRect/>
          </a:stretch>
        </p:blipFill>
        <p:spPr>
          <a:xfrm>
            <a:off x="758186" y="2359076"/>
            <a:ext cx="3211868" cy="1690457"/>
          </a:xfrm>
          <a:prstGeom prst="rect">
            <a:avLst/>
          </a:prstGeom>
        </p:spPr>
      </p:pic>
      <p:sp>
        <p:nvSpPr>
          <p:cNvPr id="10" name="Rectangle 9">
            <a:extLst>
              <a:ext uri="{FF2B5EF4-FFF2-40B4-BE49-F238E27FC236}">
                <a16:creationId xmlns:a16="http://schemas.microsoft.com/office/drawing/2014/main" id="{983DF755-2EB6-418C-BED7-78027DAD9B69}"/>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9" name="Content Placeholder 3">
            <a:extLst>
              <a:ext uri="{FF2B5EF4-FFF2-40B4-BE49-F238E27FC236}">
                <a16:creationId xmlns:a16="http://schemas.microsoft.com/office/drawing/2014/main" id="{84137328-7AB6-4661-B7FC-37C33AC72DCB}"/>
              </a:ext>
            </a:extLst>
          </p:cNvPr>
          <p:cNvSpPr txBox="1">
            <a:spLocks/>
          </p:cNvSpPr>
          <p:nvPr/>
        </p:nvSpPr>
        <p:spPr>
          <a:xfrm>
            <a:off x="4747490"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ACL is removed from G0/0/0 and configured inbound on S0/1/1.</a:t>
            </a:r>
          </a:p>
        </p:txBody>
      </p:sp>
      <p:pic>
        <p:nvPicPr>
          <p:cNvPr id="6" name="Picture 5">
            <a:extLst>
              <a:ext uri="{FF2B5EF4-FFF2-40B4-BE49-F238E27FC236}">
                <a16:creationId xmlns:a16="http://schemas.microsoft.com/office/drawing/2014/main" id="{B170E929-3031-4963-85A2-0758C52B55F5}"/>
              </a:ext>
            </a:extLst>
          </p:cNvPr>
          <p:cNvPicPr>
            <a:picLocks noChangeAspect="1"/>
          </p:cNvPicPr>
          <p:nvPr/>
        </p:nvPicPr>
        <p:blipFill>
          <a:blip r:embed="rId4"/>
          <a:stretch>
            <a:fillRect/>
          </a:stretch>
        </p:blipFill>
        <p:spPr>
          <a:xfrm>
            <a:off x="5390986" y="2412703"/>
            <a:ext cx="2400449" cy="1107249"/>
          </a:xfrm>
          <a:prstGeom prst="rect">
            <a:avLst/>
          </a:prstGeom>
        </p:spPr>
      </p:pic>
    </p:spTree>
    <p:extLst>
      <p:ext uri="{BB962C8B-B14F-4D97-AF65-F5344CB8AC3E}">
        <p14:creationId xmlns:p14="http://schemas.microsoft.com/office/powerpoint/2010/main" val="22281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Step 8 - Verify DNS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9175"/>
          </a:xfrm>
        </p:spPr>
        <p:txBody>
          <a:bodyPr/>
          <a:lstStyle/>
          <a:p>
            <a:pPr marL="0" indent="0" algn="l"/>
            <a:r>
              <a:rPr lang="en-CA" sz="1600" dirty="0">
                <a:solidFill>
                  <a:srgbClr val="000000"/>
                </a:solidFill>
              </a:rPr>
              <a:t>The DNS protocol controls the DNS, a distributed database with which you can map hostnames to IP addresses. </a:t>
            </a:r>
          </a:p>
          <a:p>
            <a:pPr marL="285750" indent="-285750" algn="l">
              <a:buFont typeface="Arial" panose="020B0604020202020204" pitchFamily="34" charset="0"/>
              <a:buChar char="•"/>
            </a:pPr>
            <a:r>
              <a:rPr lang="en-CA" sz="1600" dirty="0">
                <a:solidFill>
                  <a:srgbClr val="000000"/>
                </a:solidFill>
              </a:rPr>
              <a:t>When you configure DNS on the device, you can substitute the hostname for the IP address with all IP commands, such as ping or telnet. command output.</a:t>
            </a:r>
            <a:endParaRPr lang="en-US" sz="1600" dirty="0">
              <a:solidFill>
                <a:srgbClr val="000000"/>
              </a:solidFill>
            </a:endParaRPr>
          </a:p>
        </p:txBody>
      </p:sp>
      <p:sp>
        <p:nvSpPr>
          <p:cNvPr id="10" name="Content Placeholder 3">
            <a:extLst>
              <a:ext uri="{FF2B5EF4-FFF2-40B4-BE49-F238E27FC236}">
                <a16:creationId xmlns:a16="http://schemas.microsoft.com/office/drawing/2014/main" id="{B00FCF3A-58C1-4341-95DC-D517375E6966}"/>
              </a:ext>
            </a:extLst>
          </p:cNvPr>
          <p:cNvSpPr txBox="1">
            <a:spLocks/>
          </p:cNvSpPr>
          <p:nvPr/>
        </p:nvSpPr>
        <p:spPr>
          <a:xfrm>
            <a:off x="431971" y="2019095"/>
            <a:ext cx="4250865" cy="226898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ip host </a:t>
            </a:r>
            <a:r>
              <a:rPr lang="en-CA" sz="1600" dirty="0">
                <a:solidFill>
                  <a:srgbClr val="000000"/>
                </a:solidFill>
              </a:rPr>
              <a:t>global configuration command to enter a name to be used instead of the IPv4 address of the switch or router, as shown in the command output.</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nslookup </a:t>
            </a:r>
            <a:r>
              <a:rPr lang="en-CA" sz="1600" dirty="0">
                <a:solidFill>
                  <a:srgbClr val="000000"/>
                </a:solidFill>
              </a:rPr>
              <a:t>Windows command to display the name-to-IP-address mapping information.</a:t>
            </a:r>
          </a:p>
        </p:txBody>
      </p:sp>
      <p:grpSp>
        <p:nvGrpSpPr>
          <p:cNvPr id="9" name="Group 8">
            <a:extLst>
              <a:ext uri="{FF2B5EF4-FFF2-40B4-BE49-F238E27FC236}">
                <a16:creationId xmlns:a16="http://schemas.microsoft.com/office/drawing/2014/main" id="{87F71B17-8CAE-4724-857F-45F1DB566561}"/>
              </a:ext>
            </a:extLst>
          </p:cNvPr>
          <p:cNvGrpSpPr/>
          <p:nvPr/>
        </p:nvGrpSpPr>
        <p:grpSpPr>
          <a:xfrm>
            <a:off x="4995973" y="2088448"/>
            <a:ext cx="3820434" cy="1346850"/>
            <a:chOff x="-243053" y="2805802"/>
            <a:chExt cx="3820434" cy="1346850"/>
          </a:xfrm>
        </p:grpSpPr>
        <p:pic>
          <p:nvPicPr>
            <p:cNvPr id="7" name="Picture 6">
              <a:extLst>
                <a:ext uri="{FF2B5EF4-FFF2-40B4-BE49-F238E27FC236}">
                  <a16:creationId xmlns:a16="http://schemas.microsoft.com/office/drawing/2014/main" id="{0C0537CC-0B7B-43E8-AC0C-821E2F3A9D9F}"/>
                </a:ext>
              </a:extLst>
            </p:cNvPr>
            <p:cNvPicPr>
              <a:picLocks noChangeAspect="1"/>
            </p:cNvPicPr>
            <p:nvPr/>
          </p:nvPicPr>
          <p:blipFill>
            <a:blip r:embed="rId3"/>
            <a:stretch>
              <a:fillRect/>
            </a:stretch>
          </p:blipFill>
          <p:spPr>
            <a:xfrm>
              <a:off x="-243053" y="3248257"/>
              <a:ext cx="3820433" cy="904395"/>
            </a:xfrm>
            <a:prstGeom prst="rect">
              <a:avLst/>
            </a:prstGeom>
          </p:spPr>
        </p:pic>
        <p:pic>
          <p:nvPicPr>
            <p:cNvPr id="8" name="Picture 7">
              <a:extLst>
                <a:ext uri="{FF2B5EF4-FFF2-40B4-BE49-F238E27FC236}">
                  <a16:creationId xmlns:a16="http://schemas.microsoft.com/office/drawing/2014/main" id="{C797D663-EED2-4ED0-B38A-6DA133C9B33D}"/>
                </a:ext>
              </a:extLst>
            </p:cNvPr>
            <p:cNvPicPr>
              <a:picLocks noChangeAspect="1"/>
            </p:cNvPicPr>
            <p:nvPr/>
          </p:nvPicPr>
          <p:blipFill>
            <a:blip r:embed="rId4"/>
            <a:stretch>
              <a:fillRect/>
            </a:stretch>
          </p:blipFill>
          <p:spPr>
            <a:xfrm>
              <a:off x="-243052" y="2805802"/>
              <a:ext cx="3820433" cy="507137"/>
            </a:xfrm>
            <a:prstGeom prst="rect">
              <a:avLst/>
            </a:prstGeom>
          </p:spPr>
        </p:pic>
      </p:grpSp>
    </p:spTree>
    <p:extLst>
      <p:ext uri="{BB962C8B-B14F-4D97-AF65-F5344CB8AC3E}">
        <p14:creationId xmlns:p14="http://schemas.microsoft.com/office/powerpoint/2010/main" val="14164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Packet Tracer - Troubleshoot Enterprise Networks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Part 1: Verify Switching Technologies</a:t>
            </a:r>
          </a:p>
          <a:p>
            <a:pPr marL="285750" indent="-285750" algn="l">
              <a:buFont typeface="Arial" panose="020B0604020202020204" pitchFamily="34" charset="0"/>
              <a:buChar char="•"/>
            </a:pPr>
            <a:r>
              <a:rPr lang="en-CA" sz="1600" dirty="0">
                <a:solidFill>
                  <a:srgbClr val="000000"/>
                </a:solidFill>
              </a:rPr>
              <a:t>Part 2: Verify DHCP</a:t>
            </a:r>
          </a:p>
          <a:p>
            <a:pPr marL="285750" indent="-285750" algn="l">
              <a:buFont typeface="Arial" panose="020B0604020202020204" pitchFamily="34" charset="0"/>
              <a:buChar char="•"/>
            </a:pPr>
            <a:r>
              <a:rPr lang="en-CA" sz="1600" dirty="0">
                <a:solidFill>
                  <a:srgbClr val="000000"/>
                </a:solidFill>
              </a:rPr>
              <a:t>Part 3: Verify Routing</a:t>
            </a:r>
          </a:p>
          <a:p>
            <a:pPr marL="285750" indent="-285750" algn="l">
              <a:buFont typeface="Arial" panose="020B0604020202020204" pitchFamily="34" charset="0"/>
              <a:buChar char="•"/>
            </a:pPr>
            <a:r>
              <a:rPr lang="en-CA" sz="1600" dirty="0">
                <a:solidFill>
                  <a:srgbClr val="000000"/>
                </a:solidFill>
              </a:rPr>
              <a:t>Part 4: Verify WAN Technologies</a:t>
            </a:r>
          </a:p>
          <a:p>
            <a:pPr marL="285750" indent="-285750" algn="l">
              <a:buFont typeface="Arial" panose="020B0604020202020204" pitchFamily="34" charset="0"/>
              <a:buChar char="•"/>
            </a:pPr>
            <a:r>
              <a:rPr lang="en-CA" sz="1600" dirty="0">
                <a:solidFill>
                  <a:srgbClr val="000000"/>
                </a:solidFill>
              </a:rPr>
              <a:t>Part 5: Verify Connectivity</a:t>
            </a:r>
          </a:p>
        </p:txBody>
      </p:sp>
    </p:spTree>
    <p:extLst>
      <p:ext uri="{BB962C8B-B14F-4D97-AF65-F5344CB8AC3E}">
        <p14:creationId xmlns:p14="http://schemas.microsoft.com/office/powerpoint/2010/main" val="21736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Network Troubleshooting</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Test network connectivity.</a:t>
            </a:r>
          </a:p>
          <a:p>
            <a:pPr marL="285750" indent="-285750" algn="l">
              <a:buFont typeface="Arial" panose="020B0604020202020204" pitchFamily="34" charset="0"/>
              <a:buChar char="•"/>
            </a:pPr>
            <a:r>
              <a:rPr lang="en-CA" sz="1600" dirty="0">
                <a:solidFill>
                  <a:srgbClr val="000000"/>
                </a:solidFill>
              </a:rPr>
              <a:t>Compile host addressing information.</a:t>
            </a:r>
          </a:p>
          <a:p>
            <a:pPr marL="285750" indent="-285750" algn="l">
              <a:buFont typeface="Arial" panose="020B0604020202020204" pitchFamily="34" charset="0"/>
              <a:buChar char="•"/>
            </a:pPr>
            <a:r>
              <a:rPr lang="en-CA" sz="1600" dirty="0">
                <a:solidFill>
                  <a:srgbClr val="000000"/>
                </a:solidFill>
              </a:rPr>
              <a:t>Remotely access default gateway devices.</a:t>
            </a:r>
          </a:p>
          <a:p>
            <a:pPr marL="285750" indent="-285750" algn="l">
              <a:buFont typeface="Arial" panose="020B0604020202020204" pitchFamily="34" charset="0"/>
              <a:buChar char="•"/>
            </a:pPr>
            <a:r>
              <a:rPr lang="en-CA" sz="1600" dirty="0">
                <a:solidFill>
                  <a:srgbClr val="000000"/>
                </a:solidFill>
              </a:rPr>
              <a:t>Document default gateway device configurations.</a:t>
            </a:r>
          </a:p>
          <a:p>
            <a:pPr marL="285750" indent="-285750" algn="l">
              <a:buFont typeface="Arial" panose="020B0604020202020204" pitchFamily="34" charset="0"/>
              <a:buChar char="•"/>
            </a:pPr>
            <a:r>
              <a:rPr lang="en-CA" sz="1600" dirty="0">
                <a:solidFill>
                  <a:srgbClr val="000000"/>
                </a:solidFill>
              </a:rPr>
              <a:t>Discover devices on the network.</a:t>
            </a:r>
          </a:p>
          <a:p>
            <a:pPr marL="285750" indent="-285750" algn="l">
              <a:buFont typeface="Arial" panose="020B0604020202020204" pitchFamily="34" charset="0"/>
              <a:buChar char="•"/>
            </a:pPr>
            <a:r>
              <a:rPr lang="en-CA" sz="1600" dirty="0">
                <a:solidFill>
                  <a:srgbClr val="000000"/>
                </a:solidFill>
              </a:rPr>
              <a:t>Draw the network topology.</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0" y="41394"/>
            <a:ext cx="9144000" cy="757551"/>
          </a:xfrm>
        </p:spPr>
        <p:txBody>
          <a:bodyPr/>
          <a:lstStyle/>
          <a:p>
            <a:r>
              <a:rPr lang="en-US" dirty="0"/>
              <a:t>Module 12: Activities</a:t>
            </a:r>
          </a:p>
        </p:txBody>
      </p:sp>
      <p:sp>
        <p:nvSpPr>
          <p:cNvPr id="6147" name="Rectangle 34"/>
          <p:cNvSpPr>
            <a:spLocks noGrp="1" noChangeArrowheads="1"/>
          </p:cNvSpPr>
          <p:nvPr>
            <p:ph idx="1"/>
          </p:nvPr>
        </p:nvSpPr>
        <p:spPr>
          <a:xfrm>
            <a:off x="144065" y="798945"/>
            <a:ext cx="8853286" cy="281056"/>
          </a:xfrm>
        </p:spPr>
        <p:txBody>
          <a:bodyPr/>
          <a:lstStyle/>
          <a:p>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47201225"/>
              </p:ext>
            </p:extLst>
          </p:nvPr>
        </p:nvGraphicFramePr>
        <p:xfrm>
          <a:off x="455999" y="1183773"/>
          <a:ext cx="8229418" cy="316078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12.1.9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r>
                        <a:rPr lang="en-US" sz="1100" dirty="0"/>
                        <a:t>Network Documentation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12.2.8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Troubleshooting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12.3.5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Troubleshooting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12.4.7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Symptoms and Causes of Network Problems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12.5.13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 Enterprise Networks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54113264"/>
                  </a:ext>
                </a:extLst>
              </a:tr>
              <a:tr h="350784">
                <a:tc>
                  <a:txBody>
                    <a:bodyPr/>
                    <a:lstStyle/>
                    <a:p>
                      <a:pPr algn="ctr"/>
                      <a:r>
                        <a:rPr lang="en-US" sz="1100" dirty="0"/>
                        <a:t>12.6.1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Troubleshooting Challenge - Document the Network</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985717472"/>
                  </a:ext>
                </a:extLst>
              </a:tr>
              <a:tr h="350784">
                <a:tc>
                  <a:txBody>
                    <a:bodyPr/>
                    <a:lstStyle/>
                    <a:p>
                      <a:pPr algn="ctr"/>
                      <a:r>
                        <a:rPr lang="en-US" sz="1100" dirty="0"/>
                        <a:t>12.6.2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Troubleshooting Challenge - Use Documentation to Solve Issues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716905051"/>
                  </a:ext>
                </a:extLst>
              </a:tr>
              <a:tr h="350784">
                <a:tc>
                  <a:txBody>
                    <a:bodyPr/>
                    <a:lstStyle/>
                    <a:p>
                      <a:pPr algn="ctr"/>
                      <a:r>
                        <a:rPr lang="en-US" sz="1100" dirty="0"/>
                        <a:t>12.6.4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Troubleshooting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34667060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1343099"/>
          </a:xfrm>
        </p:spPr>
        <p:txBody>
          <a:bodyPr/>
          <a:lstStyle/>
          <a:p>
            <a:r>
              <a:rPr lang="en-CA" sz="1600" dirty="0"/>
              <a:t>Structured Design</a:t>
            </a:r>
            <a:br>
              <a:rPr lang="en-US" dirty="0"/>
            </a:br>
            <a:r>
              <a:rPr lang="en-CA" sz="2300" dirty="0"/>
              <a:t>Packet Tracer – </a:t>
            </a:r>
            <a:r>
              <a:rPr lang="en-CA" sz="2400" dirty="0">
                <a:solidFill>
                  <a:schemeClr val="accent4"/>
                </a:solidFill>
              </a:rPr>
              <a:t>Troubleshoot Challenge – Use Documentation to Solve Issues</a:t>
            </a:r>
            <a:br>
              <a:rPr lang="en-CA" sz="2400" dirty="0">
                <a:solidFill>
                  <a:schemeClr val="tx1"/>
                </a:solidFill>
              </a:rPr>
            </a:b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34309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Use various techniques and tools to identify connectivity issues.</a:t>
            </a:r>
          </a:p>
          <a:p>
            <a:pPr marL="285750" indent="-285750" algn="l">
              <a:buFont typeface="Arial" panose="020B0604020202020204" pitchFamily="34" charset="0"/>
              <a:buChar char="•"/>
            </a:pPr>
            <a:r>
              <a:rPr lang="en-CA" sz="1600" dirty="0">
                <a:solidFill>
                  <a:srgbClr val="000000"/>
                </a:solidFill>
              </a:rPr>
              <a:t>Use documentation to guide troubleshooting efforts.</a:t>
            </a:r>
          </a:p>
          <a:p>
            <a:pPr marL="285750" indent="-285750" algn="l">
              <a:buFont typeface="Arial" panose="020B0604020202020204" pitchFamily="34" charset="0"/>
              <a:buChar char="•"/>
            </a:pPr>
            <a:r>
              <a:rPr lang="en-CA" sz="1600" dirty="0">
                <a:solidFill>
                  <a:srgbClr val="000000"/>
                </a:solidFill>
              </a:rPr>
              <a:t>Identify specific network problems.</a:t>
            </a:r>
          </a:p>
          <a:p>
            <a:pPr marL="285750" indent="-285750" algn="l">
              <a:buFont typeface="Arial" panose="020B0604020202020204" pitchFamily="34" charset="0"/>
              <a:buChar char="•"/>
            </a:pPr>
            <a:r>
              <a:rPr lang="en-CA" sz="1600" dirty="0">
                <a:solidFill>
                  <a:srgbClr val="000000"/>
                </a:solidFill>
              </a:rPr>
              <a:t>Implement solutions to network communication problems.</a:t>
            </a:r>
          </a:p>
          <a:p>
            <a:pPr marL="285750" indent="-285750" algn="l">
              <a:buFont typeface="Arial" panose="020B0604020202020204" pitchFamily="34" charset="0"/>
              <a:buChar char="•"/>
            </a:pPr>
            <a:r>
              <a:rPr lang="en-CA" sz="1600" dirty="0">
                <a:solidFill>
                  <a:srgbClr val="000000"/>
                </a:solidFill>
              </a:rPr>
              <a:t>Verify network operation.</a:t>
            </a:r>
          </a:p>
        </p:txBody>
      </p:sp>
    </p:spTree>
    <p:extLst>
      <p:ext uri="{BB962C8B-B14F-4D97-AF65-F5344CB8AC3E}">
        <p14:creationId xmlns:p14="http://schemas.microsoft.com/office/powerpoint/2010/main" val="260099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Common network documentation includes physical and logical network topologies, network device documentation, and network performance baseline documentation.</a:t>
            </a:r>
          </a:p>
          <a:p>
            <a:pPr marL="182563" indent="-166688">
              <a:spcBef>
                <a:spcPts val="300"/>
              </a:spcBef>
              <a:spcAft>
                <a:spcPts val="300"/>
              </a:spcAft>
              <a:buFont typeface="Arial" panose="020B0604020202020204" pitchFamily="34" charset="0"/>
              <a:buChar char="•"/>
            </a:pPr>
            <a:r>
              <a:rPr lang="en-CA" sz="1600" dirty="0"/>
              <a:t>The troubleshooting process should be guided by structured methods such as the seven-step troubleshooting process: (i.e., 1. Define the problem, 2. Gather information, 3. Analyze information, 4. Eliminate possible causes, 5. Propose hypothesis, 6. Test hypothesis, and 7. Solve the problem). </a:t>
            </a:r>
          </a:p>
          <a:p>
            <a:pPr marL="182563" indent="-166688">
              <a:spcBef>
                <a:spcPts val="300"/>
              </a:spcBef>
              <a:spcAft>
                <a:spcPts val="300"/>
              </a:spcAft>
              <a:buFont typeface="Arial" panose="020B0604020202020204" pitchFamily="34" charset="0"/>
              <a:buChar char="•"/>
            </a:pPr>
            <a:r>
              <a:rPr lang="en-CA" sz="1600" dirty="0"/>
              <a:t>Troubleshooting tools include NMS tools, knowledge bases, baselining tools, protocol analyzer, digital multimeters, cable testers, cable analyzers, portable network analyzers, Cisco Prime NAM, and syslog servers.</a:t>
            </a:r>
          </a:p>
          <a:p>
            <a:pPr marL="182563" indent="-166688">
              <a:spcBef>
                <a:spcPts val="300"/>
              </a:spcBef>
              <a:spcAft>
                <a:spcPts val="300"/>
              </a:spcAft>
              <a:buFont typeface="Arial" panose="020B0604020202020204" pitchFamily="34" charset="0"/>
              <a:buChar char="•"/>
            </a:pPr>
            <a:r>
              <a:rPr lang="en-CA" sz="1600" dirty="0"/>
              <a:t>Physical layer problems cause failures and suboptimal conditions. Data link layer problems are typically caused by encapsulation errors, address mapping errors, framing errors, and STP failures or loops. Network layer problems include IPv4, IPv6, routing protocols (such as EIGRP, OSPF, etc.). Transport layer problems can be misconfigured NAT or ACLs. Application layer problems can result in unreachable or unusable resources. </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bottom-up troubleshooting method can be used to solve connectivity problems. Start </a:t>
            </a:r>
            <a:r>
              <a:rPr lang="en-CA" dirty="0"/>
              <a:t>verifying the physical layer, check for duplex mismatches, verify addressing and default gateway, verify that the correct path is taken, and verify the transport layer.</a:t>
            </a:r>
            <a:r>
              <a:rPr lang="en-CA" sz="1600" dirty="0"/>
              <a:t> </a:t>
            </a:r>
          </a:p>
        </p:txBody>
      </p:sp>
    </p:spTree>
    <p:custDataLst>
      <p:tags r:id="rId1"/>
    </p:custDataLst>
    <p:extLst>
      <p:ext uri="{BB962C8B-B14F-4D97-AF65-F5344CB8AC3E}">
        <p14:creationId xmlns:p14="http://schemas.microsoft.com/office/powerpoint/2010/main" val="118226154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a:t>
            </a:r>
            <a:r>
              <a:rPr lang="en-CA" sz="1400" dirty="0">
                <a:latin typeface="Arial" charset="0"/>
              </a:rPr>
              <a:t>Network Troubleshooting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142682512"/>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Network topology diagram</a:t>
                      </a:r>
                    </a:p>
                    <a:p>
                      <a:pPr marL="285750" indent="-285750">
                        <a:buFont typeface="Arial" panose="020B0604020202020204" pitchFamily="34" charset="0"/>
                        <a:buChar char="•"/>
                      </a:pPr>
                      <a:r>
                        <a:rPr lang="en-US" b="0" dirty="0">
                          <a:solidFill>
                            <a:srgbClr val="000000"/>
                          </a:solidFill>
                        </a:rPr>
                        <a:t>Physical topology</a:t>
                      </a:r>
                    </a:p>
                    <a:p>
                      <a:pPr marL="285750" indent="-285750">
                        <a:buFont typeface="Arial" panose="020B0604020202020204" pitchFamily="34" charset="0"/>
                        <a:buChar char="•"/>
                      </a:pPr>
                      <a:r>
                        <a:rPr lang="en-US" b="0" dirty="0">
                          <a:solidFill>
                            <a:srgbClr val="000000"/>
                          </a:solidFill>
                        </a:rPr>
                        <a:t>Logical topology</a:t>
                      </a:r>
                    </a:p>
                    <a:p>
                      <a:pPr marL="285750" indent="-285750">
                        <a:buFont typeface="Arial" panose="020B0604020202020204" pitchFamily="34" charset="0"/>
                        <a:buChar char="•"/>
                      </a:pPr>
                      <a:r>
                        <a:rPr lang="en-US" b="0" dirty="0">
                          <a:solidFill>
                            <a:srgbClr val="000000"/>
                          </a:solidFill>
                        </a:rPr>
                        <a:t>Network device documentation</a:t>
                      </a:r>
                    </a:p>
                    <a:p>
                      <a:pPr marL="285750" indent="-285750">
                        <a:buFont typeface="Arial" panose="020B0604020202020204" pitchFamily="34" charset="0"/>
                        <a:buChar char="•"/>
                      </a:pPr>
                      <a:r>
                        <a:rPr lang="en-US" b="0" dirty="0">
                          <a:solidFill>
                            <a:srgbClr val="000000"/>
                          </a:solidFill>
                        </a:rPr>
                        <a:t>Network baseline</a:t>
                      </a:r>
                    </a:p>
                    <a:p>
                      <a:pPr marL="285750" indent="-285750">
                        <a:buFont typeface="Arial" panose="020B0604020202020204" pitchFamily="34" charset="0"/>
                        <a:buChar char="•"/>
                      </a:pPr>
                      <a:r>
                        <a:rPr lang="en-US" b="0" dirty="0">
                          <a:solidFill>
                            <a:srgbClr val="000000"/>
                          </a:solidFill>
                        </a:rPr>
                        <a:t>Troubleshooting processes</a:t>
                      </a:r>
                    </a:p>
                    <a:p>
                      <a:pPr marL="285750" indent="-285750">
                        <a:buFont typeface="Arial" panose="020B0604020202020204" pitchFamily="34" charset="0"/>
                        <a:buChar char="•"/>
                      </a:pPr>
                      <a:r>
                        <a:rPr lang="en-US" b="0" dirty="0">
                          <a:solidFill>
                            <a:srgbClr val="000000"/>
                          </a:solidFill>
                        </a:rPr>
                        <a:t>Seven-step troubleshooting process</a:t>
                      </a:r>
                    </a:p>
                    <a:p>
                      <a:pPr marL="285750" indent="-285750">
                        <a:buFont typeface="Arial" panose="020B0604020202020204" pitchFamily="34" charset="0"/>
                        <a:buChar char="•"/>
                      </a:pPr>
                      <a:r>
                        <a:rPr lang="en-US" b="0" dirty="0">
                          <a:solidFill>
                            <a:srgbClr val="000000"/>
                          </a:solidFill>
                        </a:rPr>
                        <a:t>Bottom-up troubleshooting approach</a:t>
                      </a:r>
                    </a:p>
                    <a:p>
                      <a:pPr marL="285750" indent="-285750">
                        <a:buFont typeface="Arial" panose="020B0604020202020204" pitchFamily="34" charset="0"/>
                        <a:buChar char="•"/>
                      </a:pPr>
                      <a:r>
                        <a:rPr lang="en-US" b="0" dirty="0">
                          <a:solidFill>
                            <a:srgbClr val="000000"/>
                          </a:solidFill>
                        </a:rPr>
                        <a:t>Top-down troubleshooting approach</a:t>
                      </a:r>
                    </a:p>
                    <a:p>
                      <a:pPr marL="285750" indent="-285750">
                        <a:buFont typeface="Arial" panose="020B0604020202020204" pitchFamily="34" charset="0"/>
                        <a:buChar char="•"/>
                      </a:pPr>
                      <a:r>
                        <a:rPr lang="en-US" b="0" dirty="0">
                          <a:solidFill>
                            <a:srgbClr val="000000"/>
                          </a:solidFill>
                        </a:rPr>
                        <a:t>Divide-and-Conquer troubleshooting approach</a:t>
                      </a:r>
                    </a:p>
                    <a:p>
                      <a:pPr marL="285750" indent="-285750">
                        <a:buFont typeface="Arial" panose="020B0604020202020204" pitchFamily="34" charset="0"/>
                        <a:buChar char="•"/>
                      </a:pPr>
                      <a:r>
                        <a:rPr lang="en-US" b="0" dirty="0">
                          <a:solidFill>
                            <a:srgbClr val="000000"/>
                          </a:solidFill>
                        </a:rPr>
                        <a:t>Follow-the-Path troubleshooting approach</a:t>
                      </a:r>
                    </a:p>
                    <a:p>
                      <a:pPr marL="285750" indent="-285750">
                        <a:buFont typeface="Arial" panose="020B0604020202020204" pitchFamily="34" charset="0"/>
                        <a:buChar char="•"/>
                      </a:pPr>
                      <a:r>
                        <a:rPr lang="en-US" b="0" dirty="0">
                          <a:solidFill>
                            <a:srgbClr val="000000"/>
                          </a:solidFill>
                        </a:rPr>
                        <a:t>Substitution troubleshooting approach</a:t>
                      </a:r>
                    </a:p>
                    <a:p>
                      <a:pPr marL="285750" indent="-285750">
                        <a:buFont typeface="Arial" panose="020B0604020202020204" pitchFamily="34" charset="0"/>
                        <a:buChar char="•"/>
                      </a:pPr>
                      <a:r>
                        <a:rPr lang="en-US" b="0" dirty="0">
                          <a:solidFill>
                            <a:srgbClr val="000000"/>
                          </a:solidFill>
                        </a:rPr>
                        <a:t>Comparison troubleshooting approach</a:t>
                      </a:r>
                    </a:p>
                    <a:p>
                      <a:pPr marL="285750" indent="-285750">
                        <a:buFont typeface="Arial" panose="020B0604020202020204" pitchFamily="34" charset="0"/>
                        <a:buChar char="•"/>
                      </a:pPr>
                      <a:r>
                        <a:rPr lang="en-US" b="0" dirty="0">
                          <a:solidFill>
                            <a:srgbClr val="000000"/>
                          </a:solidFill>
                        </a:rPr>
                        <a:t>Educated Guess troubleshooting approach</a:t>
                      </a:r>
                    </a:p>
                    <a:p>
                      <a:pPr marL="285750" indent="-285750">
                        <a:buFont typeface="Arial" panose="020B0604020202020204" pitchFamily="34" charset="0"/>
                        <a:buChar char="•"/>
                      </a:pPr>
                      <a:r>
                        <a:rPr lang="en-CA" b="0" dirty="0">
                          <a:solidFill>
                            <a:srgbClr val="000000"/>
                          </a:solidFill>
                        </a:rPr>
                        <a:t>Network management system (NMS) tools</a:t>
                      </a:r>
                    </a:p>
                    <a:p>
                      <a:pPr marL="285750" indent="-285750">
                        <a:buFont typeface="Arial" panose="020B0604020202020204" pitchFamily="34" charset="0"/>
                        <a:buChar char="•"/>
                      </a:pPr>
                      <a:r>
                        <a:rPr lang="en-CA" b="0" dirty="0">
                          <a:solidFill>
                            <a:srgbClr val="000000"/>
                          </a:solidFill>
                        </a:rPr>
                        <a:t>Protocol analyzers</a:t>
                      </a:r>
                    </a:p>
                    <a:p>
                      <a:pPr marL="285750" indent="-285750">
                        <a:buFont typeface="Arial" panose="020B0604020202020204" pitchFamily="34" charset="0"/>
                        <a:buChar char="•"/>
                      </a:pPr>
                      <a:r>
                        <a:rPr lang="en-CA" b="0" dirty="0">
                          <a:solidFill>
                            <a:srgbClr val="000000"/>
                          </a:solidFill>
                        </a:rPr>
                        <a:t>Digital multimeters</a:t>
                      </a: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testers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Portable Network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Cisco Prime NAM</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Syslog </a:t>
                      </a:r>
                    </a:p>
                    <a:p>
                      <a:pPr marL="285750" indent="-285750" algn="l" defTabSz="685777" rtl="0" eaLnBrk="1" latinLnBrk="0" hangingPunct="1">
                        <a:buFont typeface="Arial" panose="020B0604020202020204" pitchFamily="34" charset="0"/>
                        <a:buChar char="•"/>
                      </a:pPr>
                      <a:endParaRPr lang="en-US" sz="1400" b="0" kern="1200" dirty="0">
                        <a:solidFill>
                          <a:srgbClr val="000000"/>
                        </a:solidFill>
                        <a:latin typeface="+mn-lt"/>
                        <a:ea typeface="+mn-ea"/>
                        <a:cs typeface="+mn-cs"/>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24664"/>
          </a:xfrm>
        </p:spPr>
        <p:txBody>
          <a:bodyPr/>
          <a:lstStyle/>
          <a:p>
            <a:r>
              <a:rPr lang="en-US" dirty="0"/>
              <a:t>Module 12: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12,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Optimize, Monitor, and Troubleshoot Networks Exam is available, covering Modules 9-12.</a:t>
            </a:r>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would you troubleshoot a network connectivity problem?</a:t>
            </a:r>
          </a:p>
          <a:p>
            <a:pPr lvl="2">
              <a:lnSpc>
                <a:spcPct val="85000"/>
              </a:lnSpc>
              <a:spcBef>
                <a:spcPct val="30000"/>
              </a:spcBef>
            </a:pPr>
            <a:r>
              <a:rPr lang="en-US" sz="1600" dirty="0"/>
              <a:t>What would you need if you were troubleshooting a connectivity problem?</a:t>
            </a:r>
          </a:p>
          <a:p>
            <a:pPr lvl="2">
              <a:lnSpc>
                <a:spcPct val="85000"/>
              </a:lnSpc>
              <a:spcBef>
                <a:spcPct val="30000"/>
              </a:spcBef>
            </a:pPr>
            <a:endParaRPr lang="en-US" sz="1400" dirty="0"/>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steps you would take to when a host does not reach the internet?</a:t>
            </a:r>
          </a:p>
          <a:p>
            <a:pPr lvl="2">
              <a:lnSpc>
                <a:spcPct val="85000"/>
              </a:lnSpc>
              <a:spcBef>
                <a:spcPct val="30000"/>
              </a:spcBef>
            </a:pPr>
            <a:r>
              <a:rPr lang="en-US" sz="1600" dirty="0"/>
              <a:t>What questions would you ask an end-user?</a:t>
            </a:r>
          </a:p>
          <a:p>
            <a:pPr lvl="2">
              <a:lnSpc>
                <a:spcPct val="85000"/>
              </a:lnSpc>
              <a:spcBef>
                <a:spcPct val="30000"/>
              </a:spcBef>
            </a:pPr>
            <a:endParaRPr lang="en-US" sz="1600" dirty="0"/>
          </a:p>
          <a:p>
            <a:pPr marL="0" indent="0">
              <a:lnSpc>
                <a:spcPct val="85000"/>
              </a:lnSpc>
              <a:spcBef>
                <a:spcPct val="30000"/>
              </a:spcBef>
              <a:buNone/>
            </a:pP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type of tools would you use to solve a hardware problem?</a:t>
            </a:r>
          </a:p>
          <a:p>
            <a:pPr lvl="2">
              <a:lnSpc>
                <a:spcPct val="85000"/>
              </a:lnSpc>
              <a:spcBef>
                <a:spcPct val="30000"/>
              </a:spcBef>
            </a:pPr>
            <a:r>
              <a:rPr lang="en-US" sz="1600" dirty="0"/>
              <a:t>What type of tools would you use to solve a software problem?</a:t>
            </a:r>
          </a:p>
          <a:p>
            <a:pPr marL="0" indent="0">
              <a:lnSpc>
                <a:spcPct val="85000"/>
              </a:lnSpc>
              <a:spcBef>
                <a:spcPct val="30000"/>
              </a:spcBef>
              <a:buNone/>
            </a:pPr>
            <a:endParaRPr lang="en-US" sz="1600" dirty="0"/>
          </a:p>
        </p:txBody>
      </p:sp>
    </p:spTree>
    <p:custDataLst>
      <p:tags r:id="rId1"/>
    </p:custDataLst>
    <p:extLst>
      <p:ext uri="{BB962C8B-B14F-4D97-AF65-F5344CB8AC3E}">
        <p14:creationId xmlns:p14="http://schemas.microsoft.com/office/powerpoint/2010/main" val="17328210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types of problems can occur at the physical layer?</a:t>
            </a:r>
          </a:p>
          <a:p>
            <a:pPr lvl="2">
              <a:lnSpc>
                <a:spcPct val="85000"/>
              </a:lnSpc>
              <a:spcBef>
                <a:spcPct val="30000"/>
              </a:spcBef>
            </a:pPr>
            <a:r>
              <a:rPr lang="en-US" sz="1600" dirty="0"/>
              <a:t>What types of problems can occur at the data link layer?</a:t>
            </a:r>
          </a:p>
          <a:p>
            <a:pPr lvl="2">
              <a:lnSpc>
                <a:spcPct val="85000"/>
              </a:lnSpc>
              <a:spcBef>
                <a:spcPct val="30000"/>
              </a:spcBef>
            </a:pPr>
            <a:r>
              <a:rPr lang="en-US" sz="1600" dirty="0"/>
              <a:t>What types of problems can occur at the network layer?</a:t>
            </a:r>
          </a:p>
          <a:p>
            <a:pPr lvl="2">
              <a:lnSpc>
                <a:spcPct val="85000"/>
              </a:lnSpc>
              <a:spcBef>
                <a:spcPct val="30000"/>
              </a:spcBef>
            </a:pPr>
            <a:r>
              <a:rPr lang="en-US" sz="1600" dirty="0"/>
              <a:t>What types of problems can occur at the transport layer?</a:t>
            </a:r>
          </a:p>
          <a:p>
            <a:pPr lvl="2">
              <a:lnSpc>
                <a:spcPct val="85000"/>
              </a:lnSpc>
              <a:spcBef>
                <a:spcPct val="30000"/>
              </a:spcBef>
            </a:pPr>
            <a:r>
              <a:rPr lang="en-US" sz="1600" dirty="0"/>
              <a:t>What types of problems can occur at the application layer?</a:t>
            </a:r>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topology, what steps would you take to solve and end-to-end connectivity problem?</a:t>
            </a:r>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43473195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14784</TotalTime>
  <Words>6159</Words>
  <Application>Microsoft Office PowerPoint</Application>
  <PresentationFormat>On-screen Show (16:9)</PresentationFormat>
  <Paragraphs>875</Paragraphs>
  <Slides>64</Slides>
  <Notes>62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CiscoSans ExtraLight</vt:lpstr>
      <vt:lpstr>Courier New</vt:lpstr>
      <vt:lpstr>Wingdings</vt:lpstr>
      <vt:lpstr>Default Theme</vt:lpstr>
      <vt:lpstr>Module 12: Network Troubleshooting</vt:lpstr>
      <vt:lpstr>Instructor Materials – Module 12 Planning Guide</vt:lpstr>
      <vt:lpstr>What to Expect in this Module</vt:lpstr>
      <vt:lpstr>What to Expect in this Module (Cont.)</vt:lpstr>
      <vt:lpstr>Check Your Understanding</vt:lpstr>
      <vt:lpstr>Module 12: Activities</vt:lpstr>
      <vt:lpstr>Module 12: Best Practices</vt:lpstr>
      <vt:lpstr>Module 12: Best Practices (Cont.)</vt:lpstr>
      <vt:lpstr>Module 12: Best Practices (Cont.)</vt:lpstr>
      <vt:lpstr>Module 12: Network Troubleshooting</vt:lpstr>
      <vt:lpstr>Module Objectives</vt:lpstr>
      <vt:lpstr>12.1 Network Documentation</vt:lpstr>
      <vt:lpstr>Network Documentation Documentation Overview</vt:lpstr>
      <vt:lpstr>Network Documentation Network Topology Diagrams</vt:lpstr>
      <vt:lpstr>Network Documentation Network Device Documentation</vt:lpstr>
      <vt:lpstr>Network Documentation Establish a Network Baseline</vt:lpstr>
      <vt:lpstr>Network Documentation Step 1 - Determine What Types of Data to Collect</vt:lpstr>
      <vt:lpstr>Network Documentation Step 2 - Identify Devices and Ports of Interest</vt:lpstr>
      <vt:lpstr>Network Documentation Step 3 - Determine the Baseline Duration</vt:lpstr>
      <vt:lpstr>Network Documentation Data Measurement</vt:lpstr>
      <vt:lpstr>12.2 Troubleshooting Process</vt:lpstr>
      <vt:lpstr>Troubleshooting Process General Troubleshooting Procedures</vt:lpstr>
      <vt:lpstr>Troubleshooting Process Seven-Step Troubleshooting Process</vt:lpstr>
      <vt:lpstr>Troubleshooting Process Question End Users</vt:lpstr>
      <vt:lpstr>Troubleshooting Process Gather Information</vt:lpstr>
      <vt:lpstr>Troubleshooting Process Troubleshooting with Layered Models</vt:lpstr>
      <vt:lpstr>Troubleshooting Process Structured Troubleshooting Methods</vt:lpstr>
      <vt:lpstr>Troubleshooting Process Guidelines for Selecting a Troubleshooting Method</vt:lpstr>
      <vt:lpstr>12.3 Troubleshooting Process</vt:lpstr>
      <vt:lpstr>Troubleshooting Tools Software Troubleshooting Tools</vt:lpstr>
      <vt:lpstr>Troubleshooting Tools Protocol Analyzers</vt:lpstr>
      <vt:lpstr>Troubleshooting Tools Hardware Troubleshooting Tools</vt:lpstr>
      <vt:lpstr>Troubleshooting Tools Syslog Server as a Troubleshooting Tool</vt:lpstr>
      <vt:lpstr>12.4 Symptoms and Causes of Network Problems</vt:lpstr>
      <vt:lpstr>Symptoms and Causes of Network Problems Physical Layer Troubleshooting</vt:lpstr>
      <vt:lpstr>Symptoms and Causes of Network Problems Physical Layer Troubleshooting (Cont.)</vt:lpstr>
      <vt:lpstr>Symptoms and Causes of Network Problems Data Link Layer Troubleshooting</vt:lpstr>
      <vt:lpstr>Symptoms and Causes of Network Problems Data Link Layer Troubleshooting</vt:lpstr>
      <vt:lpstr>Symptoms and Causes of Network Problems Network Layer Troubleshooting</vt:lpstr>
      <vt:lpstr>Symptoms and Causes of Network Problems Network Layer Troubleshooting (Cont.)</vt:lpstr>
      <vt:lpstr>Symptoms and Causes of Network Problems Transport Layer Troubleshooting - ACLs</vt:lpstr>
      <vt:lpstr>Symptoms and Causes of Network Problems Transport Layer Troubleshooting - NAT for IPv4</vt:lpstr>
      <vt:lpstr>Symptoms and Causes of Network Problems Application Layer Troubleshooting</vt:lpstr>
      <vt:lpstr>12.5 Troubleshooting IP Connectivity</vt:lpstr>
      <vt:lpstr>Troubleshooting IP Connectivity Components of Troubleshooting End-to-End Connectivity</vt:lpstr>
      <vt:lpstr>Troubleshooting IP Connectivity End-to-End Connectivity Problem Initiates Troubleshooting</vt:lpstr>
      <vt:lpstr>Troubleshooting IP Connectivity Step 1 - Verify the Physical Layer</vt:lpstr>
      <vt:lpstr>Troubleshooting IP Connectivity Step 2 - Check for Duplex Mismatches</vt:lpstr>
      <vt:lpstr>Troubleshooting IP Connectivity Step 3 - Verify Addressing on the Local Network</vt:lpstr>
      <vt:lpstr>Troubleshooting IP Connectivity Troubleshoot VLAN Assignment Example</vt:lpstr>
      <vt:lpstr>Troubleshooting IP Connectivity Step 4 - Verify Default Gateway</vt:lpstr>
      <vt:lpstr>Troubleshooting IP Connectivity Troubleshoot IPv6 Default Gateway Example</vt:lpstr>
      <vt:lpstr>Troubleshooting IP Connectivity Step 5 - Verify Correct Path</vt:lpstr>
      <vt:lpstr>Troubleshooting IP Connectivity Step 6 - Verify the Transport Layer</vt:lpstr>
      <vt:lpstr>Troubleshooting IP Connectivity Step 7 - Verify ACLs</vt:lpstr>
      <vt:lpstr>Troubleshooting IP Connectivity Step 8 - Verify DNS</vt:lpstr>
      <vt:lpstr>Troubleshooting IP Connectivity Packet Tracer - Troubleshoot Enterprise Networks</vt:lpstr>
      <vt:lpstr>12.6 Module Practice and Quiz</vt:lpstr>
      <vt:lpstr>Structured Design Packet Tracer – Network Troubleshooting</vt:lpstr>
      <vt:lpstr>Structured Design Packet Tracer – Troubleshoot Challenge – Use Documentation to Solve Issues </vt:lpstr>
      <vt:lpstr>Module Practice and Quiz What did I learn in this module?</vt:lpstr>
      <vt:lpstr>Module Practice and Quiz What did I learn in this module? (Cont.)</vt:lpstr>
      <vt:lpstr>Module 12: Network Troubleshooting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372</cp:revision>
  <dcterms:created xsi:type="dcterms:W3CDTF">2019-10-18T06:21:22Z</dcterms:created>
  <dcterms:modified xsi:type="dcterms:W3CDTF">2019-12-06T19:14:14Z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