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notesSlides/notesSlide43.xml" ContentType="application/vnd.openxmlformats-officedocument.presentationml.notesSlide+xml"/>
  <Override PartName="/ppt/tags/tag47.xml" ContentType="application/vnd.openxmlformats-officedocument.presentationml.tags+xml"/>
  <Override PartName="/ppt/notesSlides/notesSlide44.xml" ContentType="application/vnd.openxmlformats-officedocument.presentationml.notesSlide+xml"/>
  <Override PartName="/ppt/tags/tag48.xml" ContentType="application/vnd.openxmlformats-officedocument.presentationml.tags+xml"/>
  <Override PartName="/ppt/notesSlides/notesSlide45.xml" ContentType="application/vnd.openxmlformats-officedocument.presentationml.notesSlide+xml"/>
  <Override PartName="/ppt/tags/tag49.xml" ContentType="application/vnd.openxmlformats-officedocument.presentationml.tags+xml"/>
  <Override PartName="/ppt/notesSlides/notesSlide46.xml" ContentType="application/vnd.openxmlformats-officedocument.presentationml.notesSlide+xml"/>
  <Override PartName="/ppt/tags/tag50.xml" ContentType="application/vnd.openxmlformats-officedocument.presentationml.tags+xml"/>
  <Override PartName="/ppt/notesSlides/notesSlide47.xml" ContentType="application/vnd.openxmlformats-officedocument.presentationml.notesSlide+xml"/>
  <Override PartName="/ppt/tags/tag51.xml" ContentType="application/vnd.openxmlformats-officedocument.presentationml.tags+xml"/>
  <Override PartName="/ppt/notesSlides/notesSlide48.xml" ContentType="application/vnd.openxmlformats-officedocument.presentationml.notesSlide+xml"/>
  <Override PartName="/ppt/tags/tag52.xml" ContentType="application/vnd.openxmlformats-officedocument.presentationml.tags+xml"/>
  <Override PartName="/ppt/notesSlides/notesSlide49.xml" ContentType="application/vnd.openxmlformats-officedocument.presentationml.notesSlide+xml"/>
  <Override PartName="/ppt/tags/tag53.xml" ContentType="application/vnd.openxmlformats-officedocument.presentationml.tags+xml"/>
  <Override PartName="/ppt/notesSlides/notesSlide50.xml" ContentType="application/vnd.openxmlformats-officedocument.presentationml.notesSlide+xml"/>
  <Override PartName="/ppt/tags/tag54.xml" ContentType="application/vnd.openxmlformats-officedocument.presentationml.tags+xml"/>
  <Override PartName="/ppt/notesSlides/notesSlide51.xml" ContentType="application/vnd.openxmlformats-officedocument.presentationml.notesSlide+xml"/>
  <Override PartName="/ppt/tags/tag55.xml" ContentType="application/vnd.openxmlformats-officedocument.presentationml.tags+xml"/>
  <Override PartName="/ppt/notesSlides/notesSlide52.xml" ContentType="application/vnd.openxmlformats-officedocument.presentationml.notesSlide+xml"/>
  <Override PartName="/ppt/tags/tag56.xml" ContentType="application/vnd.openxmlformats-officedocument.presentationml.tags+xml"/>
  <Override PartName="/ppt/notesSlides/notesSlide53.xml" ContentType="application/vnd.openxmlformats-officedocument.presentationml.notesSlide+xml"/>
  <Override PartName="/ppt/tags/tag57.xml" ContentType="application/vnd.openxmlformats-officedocument.presentationml.tags+xml"/>
  <Override PartName="/ppt/notesSlides/notesSlide54.xml" ContentType="application/vnd.openxmlformats-officedocument.presentationml.notesSlide+xml"/>
  <Override PartName="/ppt/tags/tag58.xml" ContentType="application/vnd.openxmlformats-officedocument.presentationml.tags+xml"/>
  <Override PartName="/ppt/notesSlides/notesSlide55.xml" ContentType="application/vnd.openxmlformats-officedocument.presentationml.notesSlide+xml"/>
  <Override PartName="/ppt/tags/tag59.xml" ContentType="application/vnd.openxmlformats-officedocument.presentationml.tags+xml"/>
  <Override PartName="/ppt/notesSlides/notesSlide56.xml" ContentType="application/vnd.openxmlformats-officedocument.presentationml.notesSlide+xml"/>
  <Override PartName="/ppt/tags/tag60.xml" ContentType="application/vnd.openxmlformats-officedocument.presentationml.tags+xml"/>
  <Override PartName="/ppt/notesSlides/notesSlide57.xml" ContentType="application/vnd.openxmlformats-officedocument.presentationml.notesSlide+xml"/>
  <Override PartName="/ppt/tags/tag61.xml" ContentType="application/vnd.openxmlformats-officedocument.presentationml.tags+xml"/>
  <Override PartName="/ppt/notesSlides/notesSlide58.xml" ContentType="application/vnd.openxmlformats-officedocument.presentationml.notesSlide+xml"/>
  <Override PartName="/ppt/tags/tag62.xml" ContentType="application/vnd.openxmlformats-officedocument.presentationml.tags+xml"/>
  <Override PartName="/ppt/notesSlides/notesSlide59.xml" ContentType="application/vnd.openxmlformats-officedocument.presentationml.notesSlide+xml"/>
  <Override PartName="/ppt/tags/tag63.xml" ContentType="application/vnd.openxmlformats-officedocument.presentationml.tags+xml"/>
  <Override PartName="/ppt/notesSlides/notesSlide60.xml" ContentType="application/vnd.openxmlformats-officedocument.presentationml.notesSlide+xml"/>
  <Override PartName="/ppt/tags/tag64.xml" ContentType="application/vnd.openxmlformats-officedocument.presentationml.tags+xml"/>
  <Override PartName="/ppt/notesSlides/notesSlide61.xml" ContentType="application/vnd.openxmlformats-officedocument.presentationml.notesSlide+xml"/>
  <Override PartName="/ppt/tags/tag65.xml" ContentType="application/vnd.openxmlformats-officedocument.presentationml.tags+xml"/>
  <Override PartName="/ppt/notesSlides/notesSlide62.xml" ContentType="application/vnd.openxmlformats-officedocument.presentationml.notesSlide+xml"/>
  <Override PartName="/ppt/tags/tag66.xml" ContentType="application/vnd.openxmlformats-officedocument.presentationml.tags+xml"/>
  <Override PartName="/ppt/notesSlides/notesSlide63.xml" ContentType="application/vnd.openxmlformats-officedocument.presentationml.notesSlide+xml"/>
  <Override PartName="/ppt/tags/tag67.xml" ContentType="application/vnd.openxmlformats-officedocument.presentationml.tags+xml"/>
  <Override PartName="/ppt/notesSlides/notesSlide64.xml" ContentType="application/vnd.openxmlformats-officedocument.presentationml.notesSlide+xml"/>
  <Override PartName="/ppt/tags/tag68.xml" ContentType="application/vnd.openxmlformats-officedocument.presentationml.tags+xml"/>
  <Override PartName="/ppt/notesSlides/notesSlide65.xml" ContentType="application/vnd.openxmlformats-officedocument.presentationml.notesSlide+xml"/>
  <Override PartName="/ppt/tags/tag69.xml" ContentType="application/vnd.openxmlformats-officedocument.presentationml.tags+xml"/>
  <Override PartName="/ppt/notesSlides/notesSlide66.xml" ContentType="application/vnd.openxmlformats-officedocument.presentationml.notesSlide+xml"/>
  <Override PartName="/ppt/tags/tag70.xml" ContentType="application/vnd.openxmlformats-officedocument.presentationml.tags+xml"/>
  <Override PartName="/ppt/notesSlides/notesSlide67.xml" ContentType="application/vnd.openxmlformats-officedocument.presentationml.notesSlide+xml"/>
  <Override PartName="/ppt/tags/tag71.xml" ContentType="application/vnd.openxmlformats-officedocument.presentationml.tags+xml"/>
  <Override PartName="/ppt/notesSlides/notesSlide68.xml" ContentType="application/vnd.openxmlformats-officedocument.presentationml.notesSlide+xml"/>
  <Override PartName="/ppt/tags/tag72.xml" ContentType="application/vnd.openxmlformats-officedocument.presentationml.tags+xml"/>
  <Override PartName="/ppt/notesSlides/notesSlide69.xml" ContentType="application/vnd.openxmlformats-officedocument.presentationml.notesSlide+xml"/>
  <Override PartName="/ppt/tags/tag73.xml" ContentType="application/vnd.openxmlformats-officedocument.presentationml.tags+xml"/>
  <Override PartName="/ppt/notesSlides/notesSlide70.xml" ContentType="application/vnd.openxmlformats-officedocument.presentationml.notesSlide+xml"/>
  <Override PartName="/ppt/tags/tag74.xml" ContentType="application/vnd.openxmlformats-officedocument.presentationml.tags+xml"/>
  <Override PartName="/ppt/notesSlides/notesSlide71.xml" ContentType="application/vnd.openxmlformats-officedocument.presentationml.notesSlide+xml"/>
  <Override PartName="/ppt/tags/tag75.xml" ContentType="application/vnd.openxmlformats-officedocument.presentationml.tags+xml"/>
  <Override PartName="/ppt/notesSlides/notesSlide72.xml" ContentType="application/vnd.openxmlformats-officedocument.presentationml.notesSlide+xml"/>
  <Override PartName="/ppt/tags/tag76.xml" ContentType="application/vnd.openxmlformats-officedocument.presentationml.tags+xml"/>
  <Override PartName="/ppt/notesSlides/notesSlide73.xml" ContentType="application/vnd.openxmlformats-officedocument.presentationml.notesSlide+xml"/>
  <Override PartName="/ppt/tags/tag77.xml" ContentType="application/vnd.openxmlformats-officedocument.presentationml.tags+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8"/>
  </p:notesMasterIdLst>
  <p:sldIdLst>
    <p:sldId id="513" r:id="rId2"/>
    <p:sldId id="1209" r:id="rId3"/>
    <p:sldId id="1361" r:id="rId4"/>
    <p:sldId id="1362" r:id="rId5"/>
    <p:sldId id="1363" r:id="rId6"/>
    <p:sldId id="763" r:id="rId7"/>
    <p:sldId id="1313" r:id="rId8"/>
    <p:sldId id="1052" r:id="rId9"/>
    <p:sldId id="1069" r:id="rId10"/>
    <p:sldId id="1360" r:id="rId11"/>
    <p:sldId id="876" r:id="rId12"/>
    <p:sldId id="860" r:id="rId13"/>
    <p:sldId id="759" r:id="rId14"/>
    <p:sldId id="1108" r:id="rId15"/>
    <p:sldId id="1314" r:id="rId16"/>
    <p:sldId id="1315" r:id="rId17"/>
    <p:sldId id="1056" r:id="rId18"/>
    <p:sldId id="1187" r:id="rId19"/>
    <p:sldId id="1316" r:id="rId20"/>
    <p:sldId id="1317" r:id="rId21"/>
    <p:sldId id="1318" r:id="rId22"/>
    <p:sldId id="1319" r:id="rId23"/>
    <p:sldId id="1320" r:id="rId24"/>
    <p:sldId id="1321" r:id="rId25"/>
    <p:sldId id="1322" r:id="rId26"/>
    <p:sldId id="1323" r:id="rId27"/>
    <p:sldId id="1324" r:id="rId28"/>
    <p:sldId id="1325" r:id="rId29"/>
    <p:sldId id="1326" r:id="rId30"/>
    <p:sldId id="1327" r:id="rId31"/>
    <p:sldId id="1103" r:id="rId32"/>
    <p:sldId id="1189" r:id="rId33"/>
    <p:sldId id="1328" r:id="rId34"/>
    <p:sldId id="1329" r:id="rId35"/>
    <p:sldId id="1364" r:id="rId36"/>
    <p:sldId id="1330" r:id="rId37"/>
    <p:sldId id="1331" r:id="rId38"/>
    <p:sldId id="1104" r:id="rId39"/>
    <p:sldId id="1194" r:id="rId40"/>
    <p:sldId id="1332" r:id="rId41"/>
    <p:sldId id="1333" r:id="rId42"/>
    <p:sldId id="1334" r:id="rId43"/>
    <p:sldId id="1335" r:id="rId44"/>
    <p:sldId id="1336" r:id="rId45"/>
    <p:sldId id="1337" r:id="rId46"/>
    <p:sldId id="1338" r:id="rId47"/>
    <p:sldId id="1271" r:id="rId48"/>
    <p:sldId id="1277" r:id="rId49"/>
    <p:sldId id="1339" r:id="rId50"/>
    <p:sldId id="1365" r:id="rId51"/>
    <p:sldId id="1340" r:id="rId52"/>
    <p:sldId id="1341" r:id="rId53"/>
    <p:sldId id="1342" r:id="rId54"/>
    <p:sldId id="1343" r:id="rId55"/>
    <p:sldId id="1311" r:id="rId56"/>
    <p:sldId id="1312" r:id="rId57"/>
    <p:sldId id="1344" r:id="rId58"/>
    <p:sldId id="1345" r:id="rId59"/>
    <p:sldId id="1346" r:id="rId60"/>
    <p:sldId id="1347" r:id="rId61"/>
    <p:sldId id="1348" r:id="rId62"/>
    <p:sldId id="1349" r:id="rId63"/>
    <p:sldId id="1350" r:id="rId64"/>
    <p:sldId id="1351" r:id="rId65"/>
    <p:sldId id="1352" r:id="rId66"/>
    <p:sldId id="1353" r:id="rId67"/>
    <p:sldId id="1354" r:id="rId68"/>
    <p:sldId id="1355" r:id="rId69"/>
    <p:sldId id="1356" r:id="rId70"/>
    <p:sldId id="957" r:id="rId71"/>
    <p:sldId id="1138" r:id="rId72"/>
    <p:sldId id="1357" r:id="rId73"/>
    <p:sldId id="1358" r:id="rId74"/>
    <p:sldId id="1359" r:id="rId75"/>
    <p:sldId id="874" r:id="rId76"/>
    <p:sldId id="291" r:id="rId77"/>
  </p:sldIdLst>
  <p:sldSz cx="9144000" cy="5143500" type="screen16x9"/>
  <p:notesSz cx="6858000" cy="9144000"/>
  <p:custDataLst>
    <p:tags r:id="rId7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60" autoAdjust="0"/>
    <p:restoredTop sz="86438" autoAdjust="0"/>
  </p:normalViewPr>
  <p:slideViewPr>
    <p:cSldViewPr snapToGrid="0" showGuides="1">
      <p:cViewPr varScale="1">
        <p:scale>
          <a:sx n="77" d="100"/>
          <a:sy n="77" d="100"/>
        </p:scale>
        <p:origin x="1232" y="4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14: Network Automation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14.1 - Automation Overview</a:t>
            </a:r>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14.1 - Automation Overview</a:t>
            </a:r>
          </a:p>
          <a:p>
            <a:r>
              <a:rPr lang="en-US" dirty="0"/>
              <a:t>14.1.1 - Video - Automation Everywhere</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14.1 - Automation Overview</a:t>
            </a:r>
          </a:p>
          <a:p>
            <a:r>
              <a:rPr lang="en-US" dirty="0"/>
              <a:t>14.1.2 - </a:t>
            </a:r>
            <a:r>
              <a:rPr lang="en-US" sz="1200" dirty="0"/>
              <a:t>The Increase in Automation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02632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14.1 - Automation Overview</a:t>
            </a:r>
          </a:p>
          <a:p>
            <a:r>
              <a:rPr lang="en-US" dirty="0"/>
              <a:t>14.1.3 - Thinking Devices</a:t>
            </a:r>
          </a:p>
          <a:p>
            <a:r>
              <a:rPr lang="en-US" dirty="0"/>
              <a:t>14.1.4 - Check Your Understanding - Benefits of Automation</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651623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14.2.1 - Video - Data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14.2.2 - The Data Formats Concept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771613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14.2.3 - Data Format Rules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036188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14.2.4 - Compare Data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969350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14.2.5 - JSON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482110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14.2.5 - JSON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739803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14.2.6 - JSON Syntax Rules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249740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14.2.6 - JSON Syntax Rules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132412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14.2.6 - JSON Syntax Rules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7058992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14.2.7 - YAML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250990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14.2.7 - YAML Data Format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92959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14.2.8 - XML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342125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14.2.8 - XML Data Format (Cont.)</a:t>
            </a:r>
          </a:p>
          <a:p>
            <a:r>
              <a:rPr lang="en-US" dirty="0"/>
              <a:t>14.2.9 - Check Your Understanding - Data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060571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14.3.1 - Video - APIs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14.3.2 - The API Concept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776708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14.3.3 - An API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3238254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14.3.3 - An API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9135493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14.3.4 - Open, Internal, and Partner APIs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1664137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14.3.5 - Types of Web Service APIs</a:t>
            </a:r>
          </a:p>
          <a:p>
            <a:r>
              <a:rPr lang="en-US" dirty="0"/>
              <a:t>14.3.6 - Check Your Understanding - APIs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566022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14.4.1 - Video - REST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14.4.2 - REST and RESTful API</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3324317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14.4.3 - RESTful Implementation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802405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14.4.4 - URI, URN, and URL</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31781936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14.4.5 - Anatomy of a RESTful Request</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41887594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14.4.5 - Anatomy of a RESTful Request (Cont.)</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42287882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14.4.5 - Anatomy of a RESTful Request (Cont.)</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0225745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14.4.6 - RESTful API Applications</a:t>
            </a:r>
          </a:p>
          <a:p>
            <a:r>
              <a:rPr lang="en-US" dirty="0"/>
              <a:t>14.4.7 - Check Your Understanding - REST</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4161402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1008830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14.5.1 - Video - Configuration Management Tools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6930808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14.5.2 - Traditional Network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4506578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14.5.2 - Traditional Network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2406786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14.5.3 - Network Automation</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2502632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7086066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14.5.4 - Configuration Management Tools</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4593565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14.5.4 - Configuration Management Tools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3828265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14.5.5 - </a:t>
            </a:r>
            <a:r>
              <a:rPr lang="en-US" sz="1200" dirty="0"/>
              <a:t>Compare Ansible, Chef, Puppet, and </a:t>
            </a:r>
            <a:r>
              <a:rPr lang="en-US" sz="1200" dirty="0" err="1"/>
              <a:t>SaltStack</a:t>
            </a:r>
            <a:endParaRPr lang="en-US" sz="1200" dirty="0"/>
          </a:p>
          <a:p>
            <a:r>
              <a:rPr lang="en-US" sz="1200" dirty="0"/>
              <a:t>14.5.6 - Check Your Understanding - Configuration Management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23264765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42755801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14.6.1 - Video - Intent-Based Networking</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39617456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14.6.2 - Intent-Based Networking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5635189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14.6.2 - Intent-Based Networking Overview (Cont.)</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24454243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14.6.3 - </a:t>
            </a:r>
            <a:r>
              <a:rPr lang="en-US" sz="1200" dirty="0"/>
              <a:t>Network Infrastructure as Fabric</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30593449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14.6.3 - </a:t>
            </a:r>
            <a:r>
              <a:rPr lang="en-US" sz="1200" dirty="0"/>
              <a:t>Network Infrastructure as Fabric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25945805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14.6.4 - </a:t>
            </a:r>
            <a:r>
              <a:rPr lang="en-US" sz="1200" dirty="0"/>
              <a:t>Cisco Digital Network Architecture (DNA)</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418650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14.6.4 - </a:t>
            </a:r>
            <a:r>
              <a:rPr lang="en-US" sz="1200" dirty="0"/>
              <a:t>Cisco Digital Network Architecture (DNA)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31540715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14.6.4 - </a:t>
            </a:r>
            <a:r>
              <a:rPr lang="en-US" sz="1200" dirty="0"/>
              <a:t>Cisco Digital Network Architecture (DNA)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31924388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14.6.5 - </a:t>
            </a:r>
            <a:r>
              <a:rPr lang="en-US" sz="1200" dirty="0"/>
              <a:t>Cisco DNA Center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3997375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14.6.5 - </a:t>
            </a:r>
            <a:r>
              <a:rPr lang="en-US" sz="1200" dirty="0"/>
              <a:t>Cisco DNA Center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7259732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14.6.6 - </a:t>
            </a:r>
            <a:r>
              <a:rPr lang="en-US" sz="1200" dirty="0"/>
              <a:t>Video - DNA Center Overview and Platform APIs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6363351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14.6.7 - </a:t>
            </a:r>
            <a:r>
              <a:rPr lang="en-US" sz="1200" dirty="0"/>
              <a:t>Video - DNA Center Design and Provision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8231583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14.6.8 - </a:t>
            </a:r>
            <a:r>
              <a:rPr lang="en-US" sz="1200" dirty="0"/>
              <a:t>Video - DNA Center Policy and Assurance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68</a:t>
            </a:fld>
            <a:endParaRPr lang="en-US" dirty="0"/>
          </a:p>
        </p:txBody>
      </p:sp>
    </p:spTree>
    <p:extLst>
      <p:ext uri="{BB962C8B-B14F-4D97-AF65-F5344CB8AC3E}">
        <p14:creationId xmlns:p14="http://schemas.microsoft.com/office/powerpoint/2010/main" val="13746955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14.6.9 - </a:t>
            </a:r>
            <a:r>
              <a:rPr lang="en-US" sz="1200" dirty="0"/>
              <a:t>Video - DNA Center Troubleshooting User Connectivity</a:t>
            </a:r>
          </a:p>
          <a:p>
            <a:r>
              <a:rPr lang="en-US" sz="1200" dirty="0"/>
              <a:t>14.6.10 - Check Your Understanding - IBN and Cisco DNA</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69</a:t>
            </a:fld>
            <a:endParaRPr lang="en-US" dirty="0"/>
          </a:p>
        </p:txBody>
      </p:sp>
    </p:spTree>
    <p:extLst>
      <p:ext uri="{BB962C8B-B14F-4D97-AF65-F5344CB8AC3E}">
        <p14:creationId xmlns:p14="http://schemas.microsoft.com/office/powerpoint/2010/main" val="38427288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14.7 - Modulation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70</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Network Automation</a:t>
            </a:r>
          </a:p>
          <a:p>
            <a:r>
              <a:rPr lang="en-US" dirty="0"/>
              <a:t>14.7 - Modulation Practice and Quiz</a:t>
            </a:r>
          </a:p>
          <a:p>
            <a:r>
              <a:rPr lang="en-US" dirty="0"/>
              <a:t>14.7.1 - What Did I Learn In This Module?</a:t>
            </a:r>
          </a:p>
          <a:p>
            <a:r>
              <a:rPr lang="en-US" dirty="0"/>
              <a:t>14.7.2 - Module Quiz - Network Automation</a:t>
            </a:r>
          </a:p>
        </p:txBody>
      </p:sp>
    </p:spTree>
    <p:extLst>
      <p:ext uri="{BB962C8B-B14F-4D97-AF65-F5344CB8AC3E}">
        <p14:creationId xmlns:p14="http://schemas.microsoft.com/office/powerpoint/2010/main" val="2527915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Network Automation</a:t>
            </a:r>
          </a:p>
          <a:p>
            <a:r>
              <a:rPr lang="en-US" dirty="0"/>
              <a:t>14.7 - Modulation Practice and Quiz</a:t>
            </a:r>
          </a:p>
          <a:p>
            <a:r>
              <a:rPr lang="en-US" dirty="0"/>
              <a:t>14.7.1 - What Did I Learn In This Module? (Cont.)</a:t>
            </a:r>
          </a:p>
        </p:txBody>
      </p:sp>
    </p:spTree>
    <p:extLst>
      <p:ext uri="{BB962C8B-B14F-4D97-AF65-F5344CB8AC3E}">
        <p14:creationId xmlns:p14="http://schemas.microsoft.com/office/powerpoint/2010/main" val="13375966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Network Automation</a:t>
            </a:r>
          </a:p>
          <a:p>
            <a:r>
              <a:rPr lang="en-US" dirty="0"/>
              <a:t>14.7 - Modulation Practice and Quiz</a:t>
            </a:r>
          </a:p>
          <a:p>
            <a:r>
              <a:rPr lang="en-US" dirty="0"/>
              <a:t>14.7.1 - What Did I Learn In This Module? (Cont.)</a:t>
            </a:r>
          </a:p>
        </p:txBody>
      </p:sp>
    </p:spTree>
    <p:extLst>
      <p:ext uri="{BB962C8B-B14F-4D97-AF65-F5344CB8AC3E}">
        <p14:creationId xmlns:p14="http://schemas.microsoft.com/office/powerpoint/2010/main" val="3429118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Network Automation</a:t>
            </a:r>
          </a:p>
          <a:p>
            <a:r>
              <a:rPr lang="en-US" dirty="0"/>
              <a:t>14.7 - Modulation Practice and Quiz</a:t>
            </a:r>
          </a:p>
          <a:p>
            <a:r>
              <a:rPr lang="en-US" dirty="0"/>
              <a:t>14.7.1 - What Did I Learn In This Module? (Cont.)</a:t>
            </a:r>
          </a:p>
          <a:p>
            <a:r>
              <a:rPr lang="en-US" dirty="0"/>
              <a:t>14.7.2 - Module Quiz - Network Automation</a:t>
            </a:r>
          </a:p>
        </p:txBody>
      </p:sp>
    </p:spTree>
    <p:extLst>
      <p:ext uri="{BB962C8B-B14F-4D97-AF65-F5344CB8AC3E}">
        <p14:creationId xmlns:p14="http://schemas.microsoft.com/office/powerpoint/2010/main" val="34744645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75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76</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702621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14: Network Automation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508118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6.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4.x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51.xml"/><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2.xml"/><Relationship Id="rId4" Type="http://schemas.openxmlformats.org/officeDocument/2006/relationships/image" Target="../media/image10.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4.xml"/><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59.xml"/><Relationship Id="rId4" Type="http://schemas.openxmlformats.org/officeDocument/2006/relationships/image" Target="../media/image12.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60.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tags" Target="../tags/tag61.xml"/><Relationship Id="rId4" Type="http://schemas.openxmlformats.org/officeDocument/2006/relationships/image" Target="../media/image14.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62.xml"/><Relationship Id="rId4" Type="http://schemas.openxmlformats.org/officeDocument/2006/relationships/image" Target="../media/image15.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5.xml"/><Relationship Id="rId1" Type="http://schemas.openxmlformats.org/officeDocument/2006/relationships/tags" Target="../tags/tag66.xml"/><Relationship Id="rId4" Type="http://schemas.openxmlformats.org/officeDocument/2006/relationships/image" Target="../media/image16.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5.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5.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5.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5.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4.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tags" Target="../tags/tag7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3.xml"/><Relationship Id="rId1" Type="http://schemas.openxmlformats.org/officeDocument/2006/relationships/tags" Target="../tags/tag7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3.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0.xml"/><Relationship Id="rId1" Type="http://schemas.openxmlformats.org/officeDocument/2006/relationships/tags" Target="../tags/tag7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14: Network Automation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836690" cy="902174"/>
          </a:xfrm>
        </p:spPr>
        <p:txBody>
          <a:bodyPr/>
          <a:lstStyle/>
          <a:p>
            <a:pPr>
              <a:spcBef>
                <a:spcPts val="0"/>
              </a:spcBef>
            </a:pPr>
            <a:r>
              <a:rPr lang="en-US" dirty="0">
                <a:solidFill>
                  <a:schemeClr val="accent5">
                    <a:lumMod val="40000"/>
                    <a:lumOff val="60000"/>
                  </a:schemeClr>
                </a:solidFill>
              </a:rPr>
              <a:t>Enterprise Networking, Security, and Automationv7.0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14.5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Why is Orchestration a key component to Network Automation?</a:t>
            </a:r>
          </a:p>
          <a:p>
            <a:pPr lvl="2">
              <a:lnSpc>
                <a:spcPct val="85000"/>
              </a:lnSpc>
              <a:spcBef>
                <a:spcPct val="30000"/>
              </a:spcBef>
            </a:pPr>
            <a:r>
              <a:rPr lang="en-US" sz="1600" dirty="0"/>
              <a:t>If you had to choose between Ansible, Puppet, Chef, and </a:t>
            </a:r>
            <a:r>
              <a:rPr lang="en-US" sz="1600" dirty="0" err="1"/>
              <a:t>SaltStatck</a:t>
            </a:r>
            <a:r>
              <a:rPr lang="en-US" sz="1600" dirty="0"/>
              <a:t>, which configuration management tool would you select to use in your network?</a:t>
            </a:r>
          </a:p>
          <a:p>
            <a:pPr marL="0" indent="0">
              <a:lnSpc>
                <a:spcPct val="85000"/>
              </a:lnSpc>
              <a:spcBef>
                <a:spcPct val="30000"/>
              </a:spcBef>
              <a:buNone/>
            </a:pPr>
            <a:r>
              <a:rPr lang="en-US" sz="1600" dirty="0"/>
              <a:t>Topic 14.6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functional value is given when separating control planes into “underlay” and “overlay”?</a:t>
            </a:r>
          </a:p>
          <a:p>
            <a:pPr lvl="2">
              <a:lnSpc>
                <a:spcPct val="85000"/>
              </a:lnSpc>
              <a:spcBef>
                <a:spcPct val="30000"/>
              </a:spcBef>
            </a:pPr>
            <a:r>
              <a:rPr lang="en-US" sz="1600" dirty="0"/>
              <a:t>Given the power and scope of capabilities DNA Center provides, is it right for every network?</a:t>
            </a:r>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202522252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14: Network Automation</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Network Virtualization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the purpose and characteristics of network virtualization.</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703891087"/>
              </p:ext>
            </p:extLst>
          </p:nvPr>
        </p:nvGraphicFramePr>
        <p:xfrm>
          <a:off x="450866" y="1832941"/>
          <a:ext cx="7896830" cy="227838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fontAlgn="ctr"/>
                      <a:r>
                        <a:rPr lang="en-US" sz="1600" b="1" dirty="0">
                          <a:effectLst/>
                        </a:rPr>
                        <a:t>Topic Title</a:t>
                      </a:r>
                      <a:endParaRPr lang="en-US" sz="1600" dirty="0">
                        <a:effectLst/>
                      </a:endParaRPr>
                    </a:p>
                  </a:txBody>
                  <a:tcPr marL="47625" marR="47625" marT="47625" marB="47625" anchor="ctr"/>
                </a:tc>
                <a:tc>
                  <a:txBody>
                    <a:bodyPr/>
                    <a:lstStyle/>
                    <a:p>
                      <a:pPr algn="l" fontAlgn="ctr"/>
                      <a:r>
                        <a:rPr lang="en-US" sz="1600" b="1">
                          <a:effectLst/>
                        </a:rPr>
                        <a:t>Topic Objective</a:t>
                      </a:r>
                      <a:endParaRPr lang="en-US" sz="1600">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sz="1600" b="1" dirty="0">
                          <a:solidFill>
                            <a:schemeClr val="bg1"/>
                          </a:solidFill>
                          <a:effectLst/>
                        </a:rPr>
                        <a:t>Cloud Computing</a:t>
                      </a:r>
                      <a:endParaRPr lang="en-US" sz="1600" b="0" dirty="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Explain the importance of cloud computing.</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sz="1600" b="1">
                          <a:solidFill>
                            <a:schemeClr val="bg1"/>
                          </a:solidFill>
                          <a:effectLst/>
                        </a:rPr>
                        <a:t>Virtualization</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dirty="0">
                          <a:effectLst/>
                        </a:rPr>
                        <a:t>Explain the importance of virtualization.</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sz="1600" b="1">
                          <a:solidFill>
                            <a:schemeClr val="bg1"/>
                          </a:solidFill>
                          <a:effectLst/>
                        </a:rPr>
                        <a:t>Virtual Network Infrastructure</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Describe the virtualization of network devices and services.</a:t>
                      </a: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sz="1600" b="1">
                          <a:solidFill>
                            <a:schemeClr val="bg1"/>
                          </a:solidFill>
                          <a:effectLst/>
                        </a:rPr>
                        <a:t>Software-Defined Networking</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Describe software-defined networking.</a:t>
                      </a:r>
                    </a:p>
                  </a:txBody>
                  <a:tcPr marL="47625" marR="47625" marT="47625" marB="47625" anchor="ctr"/>
                </a:tc>
                <a:extLst>
                  <a:ext uri="{0D108BD9-81ED-4DB2-BD59-A6C34878D82A}">
                    <a16:rowId xmlns:a16="http://schemas.microsoft.com/office/drawing/2014/main" val="3134809945"/>
                  </a:ext>
                </a:extLst>
              </a:tr>
              <a:tr h="272843">
                <a:tc>
                  <a:txBody>
                    <a:bodyPr/>
                    <a:lstStyle/>
                    <a:p>
                      <a:pPr fontAlgn="ctr"/>
                      <a:r>
                        <a:rPr lang="en-US" sz="1600" b="1" dirty="0">
                          <a:solidFill>
                            <a:schemeClr val="bg1"/>
                          </a:solidFill>
                          <a:effectLst/>
                        </a:rPr>
                        <a:t>Controllers</a:t>
                      </a:r>
                      <a:endParaRPr lang="en-US" sz="1600" b="0" dirty="0">
                        <a:solidFill>
                          <a:schemeClr val="bg1"/>
                        </a:solidFill>
                        <a:effectLst/>
                      </a:endParaRPr>
                    </a:p>
                  </a:txBody>
                  <a:tcPr marL="47625" marR="47625" marT="47625" marB="47625" anchor="ctr">
                    <a:solidFill>
                      <a:schemeClr val="accent1"/>
                    </a:solidFill>
                  </a:tcPr>
                </a:tc>
                <a:tc>
                  <a:txBody>
                    <a:bodyPr/>
                    <a:lstStyle/>
                    <a:p>
                      <a:pPr fontAlgn="ctr"/>
                      <a:r>
                        <a:rPr lang="en-US" sz="1600" b="0" dirty="0">
                          <a:effectLst/>
                        </a:rPr>
                        <a:t>Describe controllers used in network programming.</a:t>
                      </a:r>
                    </a:p>
                  </a:txBody>
                  <a:tcPr marL="47625" marR="47625" marT="47625" marB="47625" anchor="ctr"/>
                </a:tc>
                <a:extLst>
                  <a:ext uri="{0D108BD9-81ED-4DB2-BD59-A6C34878D82A}">
                    <a16:rowId xmlns:a16="http://schemas.microsoft.com/office/drawing/2014/main" val="2841641446"/>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14.1 Automation Overview</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Automation Overview</a:t>
            </a:r>
            <a:br>
              <a:rPr lang="en-US" dirty="0"/>
            </a:br>
            <a:r>
              <a:rPr lang="en-US" sz="2400" dirty="0"/>
              <a:t>Video - Automation Everywhere</a:t>
            </a:r>
          </a:p>
        </p:txBody>
      </p:sp>
      <p:sp>
        <p:nvSpPr>
          <p:cNvPr id="4" name="Content Placeholder 3">
            <a:extLst>
              <a:ext uri="{FF2B5EF4-FFF2-40B4-BE49-F238E27FC236}">
                <a16:creationId xmlns:a16="http://schemas.microsoft.com/office/drawing/2014/main" id="{24D93108-0B2C-424A-A54A-D5F34DBFA1E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We now see automation everywhere, from self-serve checkouts at stores and automatic building environmental controls, to autonomous cars and planes. How many automated systems do you encounter in a single day?</a:t>
            </a: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Automation Overview</a:t>
            </a:r>
            <a:br>
              <a:rPr lang="en-US" dirty="0"/>
            </a:br>
            <a:r>
              <a:rPr lang="en-US" sz="2400" dirty="0"/>
              <a:t>The Increase in Automation</a:t>
            </a:r>
          </a:p>
        </p:txBody>
      </p:sp>
      <p:sp>
        <p:nvSpPr>
          <p:cNvPr id="5" name="Content Placeholder 4">
            <a:extLst>
              <a:ext uri="{FF2B5EF4-FFF2-40B4-BE49-F238E27FC236}">
                <a16:creationId xmlns:a16="http://schemas.microsoft.com/office/drawing/2014/main" id="{064B4138-EC20-D240-A2A9-7657CF9D1A9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These are some of the benefits of automation:</a:t>
            </a:r>
          </a:p>
          <a:p>
            <a:pPr marL="342900" indent="-342900" algn="l">
              <a:buFont typeface="Arial" panose="020B0604020202020204" pitchFamily="34" charset="0"/>
              <a:buChar char="•"/>
            </a:pPr>
            <a:r>
              <a:rPr lang="en-US" sz="1600" dirty="0">
                <a:solidFill>
                  <a:srgbClr val="000000"/>
                </a:solidFill>
              </a:rPr>
              <a:t>Machines can work 24 hours a day without breaks, which results in greater output.</a:t>
            </a:r>
          </a:p>
          <a:p>
            <a:pPr marL="342900" indent="-342900" algn="l">
              <a:buFont typeface="Arial" panose="020B0604020202020204" pitchFamily="34" charset="0"/>
              <a:buChar char="•"/>
            </a:pPr>
            <a:r>
              <a:rPr lang="en-US" sz="1600" dirty="0">
                <a:solidFill>
                  <a:srgbClr val="000000"/>
                </a:solidFill>
              </a:rPr>
              <a:t>Machines provide a more uniform product.</a:t>
            </a:r>
          </a:p>
          <a:p>
            <a:pPr marL="342900" indent="-342900" algn="l">
              <a:buFont typeface="Arial" panose="020B0604020202020204" pitchFamily="34" charset="0"/>
              <a:buChar char="•"/>
            </a:pPr>
            <a:r>
              <a:rPr lang="en-US" sz="1600" dirty="0">
                <a:solidFill>
                  <a:srgbClr val="000000"/>
                </a:solidFill>
              </a:rPr>
              <a:t>Automation allows the collection of vast amounts of data that can be quickly analyzed to provide information which can help guide an event or process.</a:t>
            </a:r>
          </a:p>
          <a:p>
            <a:pPr marL="342900" indent="-342900" algn="l">
              <a:buFont typeface="Arial" panose="020B0604020202020204" pitchFamily="34" charset="0"/>
              <a:buChar char="•"/>
            </a:pPr>
            <a:r>
              <a:rPr lang="en-US" sz="1600" dirty="0">
                <a:solidFill>
                  <a:srgbClr val="000000"/>
                </a:solidFill>
              </a:rPr>
              <a:t>Robots are used in dangerous conditions such as mining, firefighting, and cleaning up industrial accidents. This reduces the risk to humans.</a:t>
            </a:r>
          </a:p>
          <a:p>
            <a:pPr marL="342900" indent="-342900" algn="l">
              <a:buFont typeface="Arial" panose="020B0604020202020204" pitchFamily="34" charset="0"/>
              <a:buChar char="•"/>
            </a:pPr>
            <a:r>
              <a:rPr lang="en-US" sz="1600" dirty="0">
                <a:solidFill>
                  <a:srgbClr val="000000"/>
                </a:solidFill>
              </a:rPr>
              <a:t>Under certain circumstances, smart devices can alter their behavior to reduce energy usage, make a medical diagnosis, and improve automobile driving safety.</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89632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Automation Overview</a:t>
            </a:r>
            <a:br>
              <a:rPr lang="en-US" dirty="0"/>
            </a:br>
            <a:r>
              <a:rPr lang="en-US" sz="2400" dirty="0"/>
              <a:t>Thinking Devices</a:t>
            </a:r>
          </a:p>
        </p:txBody>
      </p:sp>
      <p:sp>
        <p:nvSpPr>
          <p:cNvPr id="4" name="Content Placeholder 3">
            <a:extLst>
              <a:ext uri="{FF2B5EF4-FFF2-40B4-BE49-F238E27FC236}">
                <a16:creationId xmlns:a16="http://schemas.microsoft.com/office/drawing/2014/main" id="{7799055A-0E09-F846-9F7F-86A47F4F5CF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Many devices now incorporate smart technology to help to govern their behavior. This can be as simple as a smart appliance lowering its power consumption during periods of peak demand or as complex as a self-driving car.</a:t>
            </a:r>
          </a:p>
          <a:p>
            <a:pPr marL="342900" indent="-342900" algn="l">
              <a:buFont typeface="Arial" panose="020B0604020202020204" pitchFamily="34" charset="0"/>
              <a:buChar char="•"/>
            </a:pPr>
            <a:r>
              <a:rPr lang="en-US" sz="1600" dirty="0">
                <a:solidFill>
                  <a:srgbClr val="000000"/>
                </a:solidFill>
              </a:rPr>
              <a:t>Whenever a device takes a course of action based on an outside piece of information, then that device is referred to as a smart device. Many devices that we interact with now have the word smart in their names. This indicates that the device has the ability to alter its behavior depending on its environment.</a:t>
            </a:r>
          </a:p>
          <a:p>
            <a:pPr marL="342900" indent="-342900" algn="l">
              <a:buFont typeface="Arial" panose="020B0604020202020204" pitchFamily="34" charset="0"/>
              <a:buChar char="•"/>
            </a:pPr>
            <a:r>
              <a:rPr lang="en-US" sz="1600" dirty="0">
                <a:solidFill>
                  <a:srgbClr val="000000"/>
                </a:solidFill>
              </a:rPr>
              <a:t>In order for devices to “think”, they need to be programmed using network automation tools.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69037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14.2 Data Formats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Video - Data Formats</a:t>
            </a:r>
          </a:p>
        </p:txBody>
      </p:sp>
      <p:sp>
        <p:nvSpPr>
          <p:cNvPr id="4" name="Content Placeholder 3">
            <a:extLst>
              <a:ext uri="{FF2B5EF4-FFF2-40B4-BE49-F238E27FC236}">
                <a16:creationId xmlns:a16="http://schemas.microsoft.com/office/drawing/2014/main" id="{D9448DD2-C910-A043-93F3-233CED4CD01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covers the following:</a:t>
            </a:r>
          </a:p>
          <a:p>
            <a:pPr marL="342900" indent="-342900" algn="l">
              <a:buFont typeface="Arial" panose="020B0604020202020204" pitchFamily="34" charset="0"/>
              <a:buChar char="•"/>
            </a:pPr>
            <a:r>
              <a:rPr lang="en-US" sz="1600" dirty="0">
                <a:solidFill>
                  <a:srgbClr val="000000"/>
                </a:solidFill>
              </a:rPr>
              <a:t>HTML</a:t>
            </a:r>
          </a:p>
          <a:p>
            <a:pPr marL="342900" indent="-342900" algn="l">
              <a:buFont typeface="Arial" panose="020B0604020202020204" pitchFamily="34" charset="0"/>
              <a:buChar char="•"/>
            </a:pPr>
            <a:r>
              <a:rPr lang="en-US" sz="1600" dirty="0">
                <a:solidFill>
                  <a:srgbClr val="000000"/>
                </a:solidFill>
              </a:rPr>
              <a:t>XML</a:t>
            </a:r>
          </a:p>
          <a:p>
            <a:pPr marL="342900" indent="-342900" algn="l">
              <a:buFont typeface="Arial" panose="020B0604020202020204" pitchFamily="34" charset="0"/>
              <a:buChar char="•"/>
            </a:pPr>
            <a:r>
              <a:rPr lang="en-US" sz="1600" dirty="0">
                <a:solidFill>
                  <a:srgbClr val="000000"/>
                </a:solidFill>
              </a:rPr>
              <a:t>JSON</a:t>
            </a:r>
          </a:p>
          <a:p>
            <a:pPr marL="342900" indent="-342900" algn="l">
              <a:buFont typeface="Arial" panose="020B0604020202020204" pitchFamily="34" charset="0"/>
              <a:buChar char="•"/>
            </a:pPr>
            <a:r>
              <a:rPr lang="en-US" sz="1600" dirty="0">
                <a:solidFill>
                  <a:srgbClr val="000000"/>
                </a:solidFill>
              </a:rPr>
              <a:t>YAML</a:t>
            </a:r>
          </a:p>
        </p:txBody>
      </p:sp>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The Data Formats Concept</a:t>
            </a:r>
          </a:p>
        </p:txBody>
      </p:sp>
      <p:sp>
        <p:nvSpPr>
          <p:cNvPr id="5" name="Content Placeholder 4">
            <a:extLst>
              <a:ext uri="{FF2B5EF4-FFF2-40B4-BE49-F238E27FC236}">
                <a16:creationId xmlns:a16="http://schemas.microsoft.com/office/drawing/2014/main" id="{7377F7DD-1C1D-3D47-8DE7-EDD036054260}"/>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Data formats are simply a way to store and exchange data in a structured format. One such format is called Hypertext Markup Language (HTML). HTML is a standard markup language for describing the structure of web pages.</a:t>
            </a:r>
          </a:p>
          <a:p>
            <a:pPr marL="342900" indent="-342900" algn="l">
              <a:buFont typeface="Arial" panose="020B0604020202020204" pitchFamily="34" charset="0"/>
              <a:buChar char="•"/>
            </a:pPr>
            <a:r>
              <a:rPr lang="en-US" sz="1600" dirty="0">
                <a:solidFill>
                  <a:srgbClr val="000000"/>
                </a:solidFill>
              </a:rPr>
              <a:t>These are some common data formats that are used in many applications including network automation and programmability:</a:t>
            </a:r>
          </a:p>
          <a:p>
            <a:pPr marL="415985" lvl="1" indent="-342900">
              <a:buFont typeface="Arial" panose="020B0604020202020204" pitchFamily="34" charset="0"/>
              <a:buChar char="•"/>
            </a:pPr>
            <a:r>
              <a:rPr lang="en-US" dirty="0">
                <a:solidFill>
                  <a:srgbClr val="000000"/>
                </a:solidFill>
              </a:rPr>
              <a:t>JavaScript Object Notation (JSON)</a:t>
            </a:r>
          </a:p>
          <a:p>
            <a:pPr marL="415985" lvl="1" indent="-342900">
              <a:buFont typeface="Arial" panose="020B0604020202020204" pitchFamily="34" charset="0"/>
              <a:buChar char="•"/>
            </a:pPr>
            <a:r>
              <a:rPr lang="en-US" dirty="0" err="1">
                <a:solidFill>
                  <a:srgbClr val="000000"/>
                </a:solidFill>
              </a:rPr>
              <a:t>eXtensible</a:t>
            </a:r>
            <a:r>
              <a:rPr lang="en-US" dirty="0">
                <a:solidFill>
                  <a:srgbClr val="000000"/>
                </a:solidFill>
              </a:rPr>
              <a:t> Markup Language (XML)</a:t>
            </a:r>
          </a:p>
          <a:p>
            <a:pPr marL="415985" lvl="1" indent="-342900">
              <a:buFont typeface="Arial" panose="020B0604020202020204" pitchFamily="34" charset="0"/>
              <a:buChar char="•"/>
            </a:pPr>
            <a:r>
              <a:rPr lang="en-US" dirty="0">
                <a:solidFill>
                  <a:srgbClr val="000000"/>
                </a:solidFill>
              </a:rPr>
              <a:t>YAML </a:t>
            </a:r>
            <a:r>
              <a:rPr lang="en-US" dirty="0" err="1">
                <a:solidFill>
                  <a:srgbClr val="000000"/>
                </a:solidFill>
              </a:rPr>
              <a:t>Ain’t</a:t>
            </a:r>
            <a:r>
              <a:rPr lang="en-US" dirty="0">
                <a:solidFill>
                  <a:srgbClr val="000000"/>
                </a:solidFill>
              </a:rPr>
              <a:t> Markup Language (YAML)</a:t>
            </a:r>
          </a:p>
          <a:p>
            <a:pPr marL="342900" indent="-342900" algn="l">
              <a:buFont typeface="Arial" panose="020B0604020202020204" pitchFamily="34" charset="0"/>
              <a:buChar char="•"/>
            </a:pPr>
            <a:r>
              <a:rPr lang="en-US" sz="1600" dirty="0">
                <a:solidFill>
                  <a:srgbClr val="000000"/>
                </a:solidFill>
              </a:rPr>
              <a:t>The data format that is selected will depend on the format that is used by the application, tool, or script that you are using. Many systems will be able to support more than one data format, which allows the user to choose their preferred one.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61483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14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r>
              <a:rPr lang="en-US" dirty="0"/>
              <a:t>Instructor Planning Guide</a:t>
            </a:r>
            <a:endParaRPr lang="en-CA" dirty="0"/>
          </a:p>
          <a:p>
            <a:pPr lvl="1"/>
            <a:r>
              <a:rPr lang="en-CA" dirty="0"/>
              <a:t>Information to help you become familiar with the module</a:t>
            </a:r>
          </a:p>
          <a:p>
            <a:pPr lvl="1"/>
            <a:r>
              <a:rPr lang="en-CA" dirty="0"/>
              <a:t>Teaching aids</a:t>
            </a:r>
          </a:p>
          <a:p>
            <a:r>
              <a:rPr lang="en-CA" dirty="0"/>
              <a:t>Instructor Class Presentation</a:t>
            </a:r>
          </a:p>
          <a:p>
            <a:pPr lvl="1"/>
            <a:r>
              <a:rPr lang="en-CA" dirty="0"/>
              <a:t>Optional slides that you can use in the classroom</a:t>
            </a:r>
          </a:p>
          <a:p>
            <a:pPr lvl="1"/>
            <a:r>
              <a:rPr lang="en-CA" dirty="0"/>
              <a:t>Begins on slide # 11</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Data Format Rules</a:t>
            </a:r>
          </a:p>
        </p:txBody>
      </p:sp>
      <p:sp>
        <p:nvSpPr>
          <p:cNvPr id="4" name="Content Placeholder 3">
            <a:extLst>
              <a:ext uri="{FF2B5EF4-FFF2-40B4-BE49-F238E27FC236}">
                <a16:creationId xmlns:a16="http://schemas.microsoft.com/office/drawing/2014/main" id="{8AEDEB10-12C9-E145-BD9F-04D941CBB888}"/>
              </a:ext>
            </a:extLst>
          </p:cNvPr>
          <p:cNvSpPr>
            <a:spLocks noGrp="1"/>
          </p:cNvSpPr>
          <p:nvPr>
            <p:ph idx="1"/>
          </p:nvPr>
        </p:nvSpPr>
        <p:spPr>
          <a:xfrm>
            <a:off x="474662" y="731838"/>
            <a:ext cx="8280057" cy="2217840"/>
          </a:xfrm>
        </p:spPr>
        <p:txBody>
          <a:bodyPr/>
          <a:lstStyle/>
          <a:p>
            <a:pPr marL="0" indent="0" algn="l"/>
            <a:r>
              <a:rPr lang="en-US" sz="1600" dirty="0">
                <a:solidFill>
                  <a:srgbClr val="000000"/>
                </a:solidFill>
              </a:rPr>
              <a:t>Data formats have rules and structure similar to what we have with programming and written languages. Each data format will have specific characteristics:</a:t>
            </a:r>
          </a:p>
          <a:p>
            <a:pPr marL="342900" indent="-342900" algn="l">
              <a:buFont typeface="Arial" panose="020B0604020202020204" pitchFamily="34" charset="0"/>
              <a:buChar char="•"/>
            </a:pPr>
            <a:r>
              <a:rPr lang="en-US" sz="1600" dirty="0">
                <a:solidFill>
                  <a:srgbClr val="000000"/>
                </a:solidFill>
              </a:rPr>
              <a:t>Syntax, which includes the types of brackets used, such as [ ], ( ), { }, the use of white space, or indentation, quotes, commas, and more.</a:t>
            </a:r>
          </a:p>
          <a:p>
            <a:pPr marL="342900" indent="-342900" algn="l">
              <a:buFont typeface="Arial" panose="020B0604020202020204" pitchFamily="34" charset="0"/>
              <a:buChar char="•"/>
            </a:pPr>
            <a:r>
              <a:rPr lang="en-US" sz="1600" dirty="0">
                <a:solidFill>
                  <a:srgbClr val="000000"/>
                </a:solidFill>
              </a:rPr>
              <a:t>How objects are represented, such as characters, strings, lists, and arrays.</a:t>
            </a:r>
          </a:p>
          <a:p>
            <a:pPr marL="342900" indent="-342900" algn="l">
              <a:buFont typeface="Arial" panose="020B0604020202020204" pitchFamily="34" charset="0"/>
              <a:buChar char="•"/>
            </a:pPr>
            <a:r>
              <a:rPr lang="en-US" sz="1600" dirty="0">
                <a:solidFill>
                  <a:srgbClr val="000000"/>
                </a:solidFill>
              </a:rPr>
              <a:t>How key/value pairs are represented. The key is usually on the left side and it identifies or describes the data. The value on the right is the data itself and can be a character, string, number, list or another type of data.</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F93BADE7-A0BD-4749-B067-BB88EB8E746F}"/>
              </a:ext>
            </a:extLst>
          </p:cNvPr>
          <p:cNvPicPr>
            <a:picLocks noChangeAspect="1"/>
          </p:cNvPicPr>
          <p:nvPr/>
        </p:nvPicPr>
        <p:blipFill>
          <a:blip r:embed="rId4"/>
          <a:stretch>
            <a:fillRect/>
          </a:stretch>
        </p:blipFill>
        <p:spPr>
          <a:xfrm>
            <a:off x="535168" y="3119966"/>
            <a:ext cx="7844187" cy="797278"/>
          </a:xfrm>
          <a:prstGeom prst="rect">
            <a:avLst/>
          </a:prstGeom>
        </p:spPr>
      </p:pic>
    </p:spTree>
    <p:custDataLst>
      <p:tags r:id="rId1"/>
    </p:custDataLst>
    <p:extLst>
      <p:ext uri="{BB962C8B-B14F-4D97-AF65-F5344CB8AC3E}">
        <p14:creationId xmlns:p14="http://schemas.microsoft.com/office/powerpoint/2010/main" val="93807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Compare Data Formats</a:t>
            </a:r>
          </a:p>
        </p:txBody>
      </p:sp>
      <p:sp>
        <p:nvSpPr>
          <p:cNvPr id="10" name="TextBox 9">
            <a:extLst>
              <a:ext uri="{FF2B5EF4-FFF2-40B4-BE49-F238E27FC236}">
                <a16:creationId xmlns:a16="http://schemas.microsoft.com/office/drawing/2014/main" id="{C3C7CC43-A3A3-1D4F-BF7D-EFB84B5B11FA}"/>
              </a:ext>
            </a:extLst>
          </p:cNvPr>
          <p:cNvSpPr txBox="1"/>
          <p:nvPr/>
        </p:nvSpPr>
        <p:spPr>
          <a:xfrm>
            <a:off x="1250068" y="3232871"/>
            <a:ext cx="1439818" cy="338554"/>
          </a:xfrm>
          <a:prstGeom prst="rect">
            <a:avLst/>
          </a:prstGeom>
          <a:noFill/>
        </p:spPr>
        <p:txBody>
          <a:bodyPr wrap="none" rtlCol="0">
            <a:spAutoFit/>
          </a:bodyPr>
          <a:lstStyle/>
          <a:p>
            <a:r>
              <a:rPr lang="en-US" sz="1600" dirty="0"/>
              <a:t>JSON Format</a:t>
            </a:r>
          </a:p>
        </p:txBody>
      </p:sp>
      <p:sp>
        <p:nvSpPr>
          <p:cNvPr id="6" name="Rectangle 5">
            <a:extLst>
              <a:ext uri="{FF2B5EF4-FFF2-40B4-BE49-F238E27FC236}">
                <a16:creationId xmlns:a16="http://schemas.microsoft.com/office/drawing/2014/main" id="{BE48C843-24AB-E647-98ED-89E3FAF36760}"/>
              </a:ext>
            </a:extLst>
          </p:cNvPr>
          <p:cNvSpPr/>
          <p:nvPr/>
        </p:nvSpPr>
        <p:spPr>
          <a:xfrm>
            <a:off x="163689" y="1488414"/>
            <a:ext cx="3922889" cy="1815882"/>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 </a:t>
            </a:r>
          </a:p>
          <a:p>
            <a:r>
              <a:rPr lang="en-US" sz="1400" dirty="0">
                <a:solidFill>
                  <a:srgbClr val="F92672"/>
                </a:solidFill>
                <a:latin typeface="Courier New" panose="02070309020205020404" pitchFamily="49" charset="0"/>
              </a:rPr>
              <a:t>	"message"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"success"</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"timestamp"</a:t>
            </a:r>
            <a:r>
              <a:rPr lang="en-US" sz="1400" dirty="0">
                <a:solidFill>
                  <a:srgbClr val="DFDFDF"/>
                </a:solidFill>
                <a:latin typeface="Courier New" panose="02070309020205020404" pitchFamily="49" charset="0"/>
              </a:rPr>
              <a:t>: </a:t>
            </a:r>
            <a:r>
              <a:rPr lang="en-US" sz="1400" dirty="0">
                <a:solidFill>
                  <a:srgbClr val="AE81FF"/>
                </a:solidFill>
                <a:latin typeface="Courier New" panose="02070309020205020404" pitchFamily="49" charset="0"/>
              </a:rPr>
              <a:t>1560789260</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a:t>
            </a:r>
            <a:r>
              <a:rPr lang="en-US" sz="1400" dirty="0" err="1">
                <a:solidFill>
                  <a:srgbClr val="F92672"/>
                </a:solidFill>
                <a:latin typeface="Courier New" panose="02070309020205020404" pitchFamily="49" charset="0"/>
              </a:rPr>
              <a:t>iss_position</a:t>
            </a:r>
            <a:r>
              <a:rPr lang="en-US" sz="1400" dirty="0">
                <a:solidFill>
                  <a:srgbClr val="F92672"/>
                </a:solidFill>
                <a:latin typeface="Courier New" panose="02070309020205020404" pitchFamily="49" charset="0"/>
              </a:rPr>
              <a:t>"</a:t>
            </a:r>
            <a:r>
              <a:rPr lang="en-US" sz="1400" dirty="0">
                <a:solidFill>
                  <a:srgbClr val="DFDFDF"/>
                </a:solidFill>
                <a:latin typeface="Courier New" panose="02070309020205020404" pitchFamily="49" charset="0"/>
              </a:rPr>
              <a:t>: { </a:t>
            </a:r>
          </a:p>
          <a:p>
            <a:r>
              <a:rPr lang="en-US" sz="1400" dirty="0">
                <a:solidFill>
                  <a:srgbClr val="F92672"/>
                </a:solidFill>
                <a:latin typeface="Courier New" panose="02070309020205020404" pitchFamily="49" charset="0"/>
              </a:rPr>
              <a:t>		"latitude"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"25.9990"</a:t>
            </a:r>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"longitude"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"-132.6992"</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	} </a:t>
            </a:r>
          </a:p>
          <a:p>
            <a:r>
              <a:rPr lang="en-US" sz="1400" dirty="0">
                <a:solidFill>
                  <a:srgbClr val="DFDFDF"/>
                </a:solidFill>
                <a:latin typeface="Courier New" panose="02070309020205020404" pitchFamily="49" charset="0"/>
              </a:rPr>
              <a:t>}</a:t>
            </a:r>
            <a:endParaRPr lang="en-US" sz="1400" dirty="0"/>
          </a:p>
        </p:txBody>
      </p:sp>
      <p:sp>
        <p:nvSpPr>
          <p:cNvPr id="11" name="TextBox 10">
            <a:extLst>
              <a:ext uri="{FF2B5EF4-FFF2-40B4-BE49-F238E27FC236}">
                <a16:creationId xmlns:a16="http://schemas.microsoft.com/office/drawing/2014/main" id="{94FE1421-B608-284C-A7EE-50B952E3B6B5}"/>
              </a:ext>
            </a:extLst>
          </p:cNvPr>
          <p:cNvSpPr txBox="1"/>
          <p:nvPr/>
        </p:nvSpPr>
        <p:spPr>
          <a:xfrm>
            <a:off x="5680957" y="2057801"/>
            <a:ext cx="1428148" cy="338554"/>
          </a:xfrm>
          <a:prstGeom prst="rect">
            <a:avLst/>
          </a:prstGeom>
          <a:noFill/>
        </p:spPr>
        <p:txBody>
          <a:bodyPr wrap="none" rtlCol="0">
            <a:spAutoFit/>
          </a:bodyPr>
          <a:lstStyle/>
          <a:p>
            <a:r>
              <a:rPr lang="en-US" sz="1600" dirty="0"/>
              <a:t>YAML Format</a:t>
            </a:r>
          </a:p>
        </p:txBody>
      </p:sp>
      <p:sp>
        <p:nvSpPr>
          <p:cNvPr id="8" name="Rectangle 7">
            <a:extLst>
              <a:ext uri="{FF2B5EF4-FFF2-40B4-BE49-F238E27FC236}">
                <a16:creationId xmlns:a16="http://schemas.microsoft.com/office/drawing/2014/main" id="{8241268F-4B58-1848-B638-912D08FB5303}"/>
              </a:ext>
            </a:extLst>
          </p:cNvPr>
          <p:cNvSpPr/>
          <p:nvPr/>
        </p:nvSpPr>
        <p:spPr>
          <a:xfrm>
            <a:off x="4842934" y="894682"/>
            <a:ext cx="3364087" cy="1169551"/>
          </a:xfrm>
          <a:prstGeom prst="rect">
            <a:avLst/>
          </a:prstGeom>
          <a:solidFill>
            <a:srgbClr val="000000"/>
          </a:solidFill>
        </p:spPr>
        <p:txBody>
          <a:bodyPr wrap="square">
            <a:spAutoFit/>
          </a:bodyPr>
          <a:lstStyle/>
          <a:p>
            <a:r>
              <a:rPr lang="en-US" sz="1400" dirty="0">
                <a:solidFill>
                  <a:srgbClr val="F92672"/>
                </a:solidFill>
                <a:latin typeface="Courier New" panose="02070309020205020404" pitchFamily="49" charset="0"/>
              </a:rPr>
              <a:t>message: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success</a:t>
            </a:r>
            <a:r>
              <a:rPr lang="en-US" sz="1400" dirty="0">
                <a:solidFill>
                  <a:srgbClr val="DFDFDF"/>
                </a:solidFill>
                <a:latin typeface="Courier New" panose="02070309020205020404" pitchFamily="49" charset="0"/>
              </a:rPr>
              <a:t> </a:t>
            </a:r>
          </a:p>
          <a:p>
            <a:r>
              <a:rPr lang="en-US" sz="1400" dirty="0">
                <a:solidFill>
                  <a:srgbClr val="F92672"/>
                </a:solidFill>
                <a:latin typeface="Courier New" panose="02070309020205020404" pitchFamily="49" charset="0"/>
              </a:rPr>
              <a:t>timestamp:</a:t>
            </a:r>
            <a:r>
              <a:rPr lang="en-US" sz="1400" dirty="0">
                <a:solidFill>
                  <a:srgbClr val="DFDFDF"/>
                </a:solidFill>
                <a:latin typeface="Courier New" panose="02070309020205020404" pitchFamily="49" charset="0"/>
              </a:rPr>
              <a:t> </a:t>
            </a:r>
            <a:r>
              <a:rPr lang="en-US" sz="1400" dirty="0">
                <a:solidFill>
                  <a:srgbClr val="AE81FF"/>
                </a:solidFill>
                <a:latin typeface="Courier New" panose="02070309020205020404" pitchFamily="49" charset="0"/>
              </a:rPr>
              <a:t>1560789260</a:t>
            </a:r>
            <a:r>
              <a:rPr lang="en-US" sz="1400" dirty="0">
                <a:solidFill>
                  <a:srgbClr val="DFDFDF"/>
                </a:solidFill>
                <a:latin typeface="Courier New" panose="02070309020205020404" pitchFamily="49" charset="0"/>
              </a:rPr>
              <a:t> </a:t>
            </a:r>
            <a:r>
              <a:rPr lang="en-US" sz="1400" dirty="0" err="1">
                <a:solidFill>
                  <a:srgbClr val="F92672"/>
                </a:solidFill>
                <a:latin typeface="Courier New" panose="02070309020205020404" pitchFamily="49" charset="0"/>
              </a:rPr>
              <a:t>iss_position</a:t>
            </a:r>
            <a:r>
              <a:rPr lang="en-US" sz="1400" dirty="0">
                <a:solidFill>
                  <a:srgbClr val="F92672"/>
                </a:solidFill>
                <a:latin typeface="Courier New" panose="02070309020205020404" pitchFamily="49" charset="0"/>
              </a:rPr>
              <a:t>:</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latitude: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'25.9990’</a:t>
            </a:r>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longitude: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'-132.6992'</a:t>
            </a:r>
            <a:endParaRPr lang="en-US" sz="1400" dirty="0"/>
          </a:p>
        </p:txBody>
      </p:sp>
      <p:sp>
        <p:nvSpPr>
          <p:cNvPr id="12" name="TextBox 11">
            <a:extLst>
              <a:ext uri="{FF2B5EF4-FFF2-40B4-BE49-F238E27FC236}">
                <a16:creationId xmlns:a16="http://schemas.microsoft.com/office/drawing/2014/main" id="{9137BE52-873B-8B41-9477-1624BCD5B33B}"/>
              </a:ext>
            </a:extLst>
          </p:cNvPr>
          <p:cNvSpPr txBox="1"/>
          <p:nvPr/>
        </p:nvSpPr>
        <p:spPr>
          <a:xfrm>
            <a:off x="5988611" y="4460171"/>
            <a:ext cx="1307153" cy="338554"/>
          </a:xfrm>
          <a:prstGeom prst="rect">
            <a:avLst/>
          </a:prstGeom>
          <a:noFill/>
        </p:spPr>
        <p:txBody>
          <a:bodyPr wrap="none" rtlCol="0">
            <a:spAutoFit/>
          </a:bodyPr>
          <a:lstStyle/>
          <a:p>
            <a:r>
              <a:rPr lang="en-US" sz="1600" dirty="0"/>
              <a:t>XML Format</a:t>
            </a:r>
          </a:p>
        </p:txBody>
      </p:sp>
      <p:sp>
        <p:nvSpPr>
          <p:cNvPr id="9" name="Rectangle 8">
            <a:extLst>
              <a:ext uri="{FF2B5EF4-FFF2-40B4-BE49-F238E27FC236}">
                <a16:creationId xmlns:a16="http://schemas.microsoft.com/office/drawing/2014/main" id="{53519BAC-D5DD-0C45-8E3E-6417A6711392}"/>
              </a:ext>
            </a:extLst>
          </p:cNvPr>
          <p:cNvSpPr/>
          <p:nvPr/>
        </p:nvSpPr>
        <p:spPr>
          <a:xfrm>
            <a:off x="4172744" y="2428846"/>
            <a:ext cx="4938888" cy="2031325"/>
          </a:xfrm>
          <a:prstGeom prst="rect">
            <a:avLst/>
          </a:prstGeom>
          <a:solidFill>
            <a:srgbClr val="000000"/>
          </a:solidFill>
        </p:spPr>
        <p:txBody>
          <a:bodyPr wrap="square">
            <a:spAutoFit/>
          </a:bodyPr>
          <a:lstStyle/>
          <a:p>
            <a:r>
              <a:rPr lang="en-US" sz="1400" dirty="0">
                <a:solidFill>
                  <a:srgbClr val="75715E"/>
                </a:solidFill>
                <a:latin typeface="Courier New" panose="02070309020205020404" pitchFamily="49" charset="0"/>
              </a:rPr>
              <a:t>&lt;?xml version="1.0" encoding="UTF-8" ?&gt;</a:t>
            </a:r>
            <a:r>
              <a:rPr lang="en-US" sz="1400" dirty="0">
                <a:solidFill>
                  <a:srgbClr val="DFDFDF"/>
                </a:solidFill>
                <a:latin typeface="Courier New" panose="02070309020205020404" pitchFamily="49" charset="0"/>
              </a:rPr>
              <a:t> </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root</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p>
          <a:p>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message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success</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message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timestamp</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1560789260</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timestamp</a:t>
            </a:r>
            <a:r>
              <a:rPr lang="en-US" sz="1400" dirty="0">
                <a:solidFill>
                  <a:srgbClr val="F8F8F2"/>
                </a:solidFill>
                <a:latin typeface="Courier New" panose="02070309020205020404" pitchFamily="49" charset="0"/>
              </a:rPr>
              <a:t>&gt;</a:t>
            </a:r>
          </a:p>
          <a:p>
            <a:r>
              <a:rPr lang="en-US" sz="1400" dirty="0">
                <a:solidFill>
                  <a:srgbClr val="F8F8F2"/>
                </a:solidFill>
                <a:latin typeface="Courier New" panose="02070309020205020404" pitchFamily="49" charset="0"/>
              </a:rPr>
              <a:t>&lt;</a:t>
            </a:r>
            <a:r>
              <a:rPr lang="en-US" sz="1400" dirty="0" err="1">
                <a:solidFill>
                  <a:srgbClr val="F92672"/>
                </a:solidFill>
                <a:latin typeface="Courier New" panose="02070309020205020404" pitchFamily="49" charset="0"/>
              </a:rPr>
              <a:t>iss_position</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p>
          <a:p>
            <a:r>
              <a:rPr lang="en-US" sz="1400" dirty="0">
                <a:solidFill>
                  <a:srgbClr val="F8F8F2"/>
                </a:solidFill>
                <a:latin typeface="Courier New" panose="02070309020205020404" pitchFamily="49" charset="0"/>
              </a:rPr>
              <a:t>   &lt;</a:t>
            </a:r>
            <a:r>
              <a:rPr lang="en-US" sz="1400" dirty="0">
                <a:solidFill>
                  <a:srgbClr val="F92672"/>
                </a:solidFill>
                <a:latin typeface="Courier New" panose="02070309020205020404" pitchFamily="49" charset="0"/>
              </a:rPr>
              <a:t>latitude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25.9990</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latitude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p>
          <a:p>
            <a:r>
              <a:rPr lang="en-US" sz="1400" dirty="0">
                <a:solidFill>
                  <a:srgbClr val="F8F8F2"/>
                </a:solidFill>
                <a:latin typeface="Courier New" panose="02070309020205020404" pitchFamily="49" charset="0"/>
              </a:rPr>
              <a:t>   &lt;</a:t>
            </a:r>
            <a:r>
              <a:rPr lang="en-US" sz="1400" dirty="0">
                <a:solidFill>
                  <a:srgbClr val="F92672"/>
                </a:solidFill>
                <a:latin typeface="Courier New" panose="02070309020205020404" pitchFamily="49" charset="0"/>
              </a:rPr>
              <a:t>longitude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-132.6992</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longitude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r>
              <a:rPr lang="en-US" sz="1400" dirty="0">
                <a:solidFill>
                  <a:srgbClr val="F8F8F2"/>
                </a:solidFill>
                <a:latin typeface="Courier New" panose="02070309020205020404" pitchFamily="49" charset="0"/>
              </a:rPr>
              <a:t>&lt;/</a:t>
            </a:r>
            <a:r>
              <a:rPr lang="en-US" sz="1400" dirty="0" err="1">
                <a:solidFill>
                  <a:srgbClr val="F92672"/>
                </a:solidFill>
                <a:latin typeface="Courier New" panose="02070309020205020404" pitchFamily="49" charset="0"/>
              </a:rPr>
              <a:t>iss_position</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p>
          <a:p>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root</a:t>
            </a:r>
            <a:r>
              <a:rPr lang="en-US" sz="1400" dirty="0">
                <a:solidFill>
                  <a:srgbClr val="F8F8F2"/>
                </a:solidFill>
                <a:latin typeface="Courier New" panose="02070309020205020404" pitchFamily="49" charset="0"/>
              </a:rPr>
              <a:t>&gt;</a:t>
            </a:r>
            <a:endParaRPr lang="en-US" sz="1400" dirty="0"/>
          </a:p>
        </p:txBody>
      </p:sp>
    </p:spTree>
    <p:custDataLst>
      <p:tags r:id="rId1"/>
    </p:custDataLst>
    <p:extLst>
      <p:ext uri="{BB962C8B-B14F-4D97-AF65-F5344CB8AC3E}">
        <p14:creationId xmlns:p14="http://schemas.microsoft.com/office/powerpoint/2010/main" val="324760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JSON Data Format </a:t>
            </a:r>
          </a:p>
        </p:txBody>
      </p:sp>
      <p:sp>
        <p:nvSpPr>
          <p:cNvPr id="5" name="Content Placeholder 4">
            <a:extLst>
              <a:ext uri="{FF2B5EF4-FFF2-40B4-BE49-F238E27FC236}">
                <a16:creationId xmlns:a16="http://schemas.microsoft.com/office/drawing/2014/main" id="{D35EE8E6-A6C6-C44B-B649-530DAD09C09E}"/>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JSON is a human readable data format used by applications for storing, transferring and reading data. JSON is a very popular format used by web services and APIs to provide public data. This is because it is easy to parse and can be used with most modern programming languages, including Python.</a:t>
            </a:r>
          </a:p>
        </p:txBody>
      </p:sp>
    </p:spTree>
    <p:custDataLst>
      <p:tags r:id="rId1"/>
    </p:custDataLst>
    <p:extLst>
      <p:ext uri="{BB962C8B-B14F-4D97-AF65-F5344CB8AC3E}">
        <p14:creationId xmlns:p14="http://schemas.microsoft.com/office/powerpoint/2010/main" val="121181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JSON Data Format (Cont.)</a:t>
            </a:r>
          </a:p>
        </p:txBody>
      </p:sp>
      <p:sp>
        <p:nvSpPr>
          <p:cNvPr id="5" name="Content Placeholder 4">
            <a:extLst>
              <a:ext uri="{FF2B5EF4-FFF2-40B4-BE49-F238E27FC236}">
                <a16:creationId xmlns:a16="http://schemas.microsoft.com/office/drawing/2014/main" id="{D35EE8E6-A6C6-C44B-B649-530DAD09C09E}"/>
              </a:ext>
            </a:extLst>
          </p:cNvPr>
          <p:cNvSpPr>
            <a:spLocks noGrp="1"/>
          </p:cNvSpPr>
          <p:nvPr>
            <p:ph idx="1"/>
          </p:nvPr>
        </p:nvSpPr>
        <p:spPr>
          <a:xfrm>
            <a:off x="355415" y="1944458"/>
            <a:ext cx="2584627" cy="2616253"/>
          </a:xfrm>
        </p:spPr>
        <p:txBody>
          <a:bodyPr/>
          <a:lstStyle/>
          <a:p>
            <a:pPr marL="0" indent="0" algn="l"/>
            <a:r>
              <a:rPr lang="en-US" sz="1600" dirty="0">
                <a:solidFill>
                  <a:srgbClr val="000000"/>
                </a:solidFill>
              </a:rPr>
              <a:t>Compare the IOS output above to the output in JSON format. Notice that each object (each key/value pair) is a different piece of data about the interface including its name, a description, and whether the interface is enabled.</a:t>
            </a:r>
          </a:p>
        </p:txBody>
      </p:sp>
      <p:sp>
        <p:nvSpPr>
          <p:cNvPr id="9" name="Rectangle 8">
            <a:extLst>
              <a:ext uri="{FF2B5EF4-FFF2-40B4-BE49-F238E27FC236}">
                <a16:creationId xmlns:a16="http://schemas.microsoft.com/office/drawing/2014/main" id="{BC8602CE-C5D5-2140-8B5C-F70B8A73FBE7}"/>
              </a:ext>
            </a:extLst>
          </p:cNvPr>
          <p:cNvSpPr/>
          <p:nvPr/>
        </p:nvSpPr>
        <p:spPr>
          <a:xfrm>
            <a:off x="355415" y="770414"/>
            <a:ext cx="6530622" cy="738664"/>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GigabitEthernet0/0/0 is up, line protocol is up (connected) </a:t>
            </a:r>
          </a:p>
          <a:p>
            <a:r>
              <a:rPr lang="en-US" sz="1400" dirty="0">
                <a:solidFill>
                  <a:srgbClr val="DFDFDF"/>
                </a:solidFill>
                <a:latin typeface="Courier New" panose="02070309020205020404" pitchFamily="49" charset="0"/>
              </a:rPr>
              <a:t>   Description: Wide Area Network </a:t>
            </a:r>
          </a:p>
          <a:p>
            <a:r>
              <a:rPr lang="en-US" sz="1400" dirty="0">
                <a:solidFill>
                  <a:srgbClr val="DFDFDF"/>
                </a:solidFill>
                <a:latin typeface="Courier New" panose="02070309020205020404" pitchFamily="49" charset="0"/>
              </a:rPr>
              <a:t>   Internet address is 172.16.0.2/24</a:t>
            </a:r>
            <a:endParaRPr lang="en-US" sz="1400" dirty="0"/>
          </a:p>
        </p:txBody>
      </p:sp>
      <p:sp>
        <p:nvSpPr>
          <p:cNvPr id="2" name="Rectangle 1">
            <a:extLst>
              <a:ext uri="{FF2B5EF4-FFF2-40B4-BE49-F238E27FC236}">
                <a16:creationId xmlns:a16="http://schemas.microsoft.com/office/drawing/2014/main" id="{83F1A063-B818-1E43-8568-0A081E890338}"/>
              </a:ext>
            </a:extLst>
          </p:cNvPr>
          <p:cNvSpPr/>
          <p:nvPr/>
        </p:nvSpPr>
        <p:spPr>
          <a:xfrm>
            <a:off x="3167432" y="1590590"/>
            <a:ext cx="5774268" cy="3323987"/>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 </a:t>
            </a:r>
          </a:p>
          <a:p>
            <a:r>
              <a:rPr lang="en-US" sz="1400" dirty="0">
                <a:solidFill>
                  <a:srgbClr val="F92672"/>
                </a:solidFill>
                <a:latin typeface="Courier New" panose="02070309020205020404" pitchFamily="49" charset="0"/>
              </a:rPr>
              <a:t>"</a:t>
            </a:r>
            <a:r>
              <a:rPr lang="en-US" sz="1400" dirty="0" err="1">
                <a:solidFill>
                  <a:srgbClr val="F92672"/>
                </a:solidFill>
                <a:latin typeface="Courier New" panose="02070309020205020404" pitchFamily="49" charset="0"/>
              </a:rPr>
              <a:t>ietf-interfaces:interface</a:t>
            </a:r>
            <a:r>
              <a:rPr lang="en-US" sz="1400" dirty="0">
                <a:solidFill>
                  <a:srgbClr val="F92672"/>
                </a:solidFill>
                <a:latin typeface="Courier New" panose="02070309020205020404" pitchFamily="49" charset="0"/>
              </a:rPr>
              <a:t>"</a:t>
            </a:r>
            <a:r>
              <a:rPr lang="en-US" sz="1400" dirty="0">
                <a:solidFill>
                  <a:srgbClr val="DFDFDF"/>
                </a:solidFill>
                <a:latin typeface="Courier New" panose="02070309020205020404" pitchFamily="49" charset="0"/>
              </a:rPr>
              <a:t>: { </a:t>
            </a:r>
          </a:p>
          <a:p>
            <a:r>
              <a:rPr lang="en-US" sz="1400" dirty="0">
                <a:solidFill>
                  <a:srgbClr val="F92672"/>
                </a:solidFill>
                <a:latin typeface="Courier New" panose="02070309020205020404" pitchFamily="49" charset="0"/>
              </a:rPr>
              <a:t>	"name"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"GigabitEthernet0/0/0"</a:t>
            </a:r>
            <a:r>
              <a:rPr lang="en-US" sz="1400" dirty="0">
                <a:solidFill>
                  <a:srgbClr val="DFDFDF"/>
                </a:solidFill>
                <a:latin typeface="Courier New" panose="02070309020205020404" pitchFamily="49" charset="0"/>
              </a:rPr>
              <a:t>,</a:t>
            </a:r>
          </a:p>
          <a:p>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"description"</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"Wide Area Network”, </a:t>
            </a:r>
          </a:p>
          <a:p>
            <a:r>
              <a:rPr lang="en-US" sz="1400" dirty="0">
                <a:solidFill>
                  <a:srgbClr val="E6DB74"/>
                </a:solidFill>
                <a:latin typeface="Courier New" panose="02070309020205020404" pitchFamily="49" charset="0"/>
              </a:rPr>
              <a:t>	"</a:t>
            </a:r>
            <a:r>
              <a:rPr lang="en-US" sz="1400" dirty="0">
                <a:solidFill>
                  <a:srgbClr val="DFDFDF"/>
                </a:solidFill>
                <a:latin typeface="Courier New" panose="02070309020205020404" pitchFamily="49" charset="0"/>
              </a:rPr>
              <a:t>enabled</a:t>
            </a:r>
            <a:r>
              <a:rPr lang="en-US" sz="1400" dirty="0">
                <a:solidFill>
                  <a:srgbClr val="E6DB74"/>
                </a:solidFill>
                <a:latin typeface="Courier New" panose="02070309020205020404" pitchFamily="49" charset="0"/>
              </a:rPr>
              <a:t>": true, </a:t>
            </a:r>
          </a:p>
          <a:p>
            <a:r>
              <a:rPr lang="en-US" sz="1400" dirty="0">
                <a:solidFill>
                  <a:srgbClr val="E6DB74"/>
                </a:solidFill>
                <a:latin typeface="Courier New" panose="02070309020205020404" pitchFamily="49" charset="0"/>
              </a:rPr>
              <a:t>	"</a:t>
            </a:r>
            <a:r>
              <a:rPr lang="en-US" sz="1400" dirty="0">
                <a:solidFill>
                  <a:srgbClr val="DFDFDF"/>
                </a:solidFill>
                <a:latin typeface="Courier New" panose="02070309020205020404" pitchFamily="49" charset="0"/>
              </a:rPr>
              <a:t>ietf-ip:ipv4</a:t>
            </a:r>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a:t>
            </a:r>
            <a:r>
              <a:rPr lang="en-US" sz="1400" dirty="0">
                <a:solidFill>
                  <a:srgbClr val="DFDFDF"/>
                </a:solidFill>
                <a:latin typeface="Courier New" panose="02070309020205020404" pitchFamily="49" charset="0"/>
              </a:rPr>
              <a:t>address</a:t>
            </a:r>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a:t>
            </a:r>
            <a:r>
              <a:rPr lang="en-US" sz="1400" dirty="0" err="1">
                <a:solidFill>
                  <a:srgbClr val="DFDFDF"/>
                </a:solidFill>
                <a:latin typeface="Courier New" panose="02070309020205020404" pitchFamily="49" charset="0"/>
              </a:rPr>
              <a:t>ip</a:t>
            </a:r>
            <a:r>
              <a:rPr lang="en-US" sz="1400" dirty="0">
                <a:solidFill>
                  <a:srgbClr val="E6DB74"/>
                </a:solidFill>
                <a:latin typeface="Courier New" panose="02070309020205020404" pitchFamily="49" charset="0"/>
              </a:rPr>
              <a:t>": "</a:t>
            </a:r>
            <a:r>
              <a:rPr lang="en-US" sz="1400" dirty="0">
                <a:solidFill>
                  <a:srgbClr val="AE81FF"/>
                </a:solidFill>
                <a:latin typeface="Courier New" panose="02070309020205020404" pitchFamily="49" charset="0"/>
              </a:rPr>
              <a:t>172.16.0.2</a:t>
            </a:r>
            <a:r>
              <a:rPr lang="en-US" sz="1400" dirty="0">
                <a:solidFill>
                  <a:srgbClr val="E6DB74"/>
                </a:solidFill>
                <a:latin typeface="Courier New" panose="02070309020205020404" pitchFamily="49" charset="0"/>
              </a:rPr>
              <a:t>", </a:t>
            </a:r>
          </a:p>
          <a:p>
            <a:r>
              <a:rPr lang="en-US" sz="1400" dirty="0">
                <a:solidFill>
                  <a:srgbClr val="E6DB74"/>
                </a:solidFill>
                <a:latin typeface="Courier New" panose="02070309020205020404" pitchFamily="49" charset="0"/>
              </a:rPr>
              <a:t>			"</a:t>
            </a:r>
            <a:r>
              <a:rPr lang="en-US" sz="1400" dirty="0">
                <a:solidFill>
                  <a:srgbClr val="DFDFDF"/>
                </a:solidFill>
                <a:latin typeface="Courier New" panose="02070309020205020404" pitchFamily="49" charset="0"/>
              </a:rPr>
              <a:t>netmask</a:t>
            </a:r>
            <a:r>
              <a:rPr lang="en-US" sz="1400" dirty="0">
                <a:solidFill>
                  <a:srgbClr val="E6DB74"/>
                </a:solidFill>
                <a:latin typeface="Courier New" panose="02070309020205020404" pitchFamily="49" charset="0"/>
              </a:rPr>
              <a:t>": "</a:t>
            </a:r>
            <a:r>
              <a:rPr lang="en-US" sz="1400" dirty="0">
                <a:solidFill>
                  <a:srgbClr val="AE81FF"/>
                </a:solidFill>
                <a:latin typeface="Courier New" panose="02070309020205020404" pitchFamily="49" charset="0"/>
              </a:rPr>
              <a:t>255.255.255.0</a:t>
            </a:r>
            <a:r>
              <a:rPr lang="en-US" sz="1400" dirty="0">
                <a:solidFill>
                  <a:srgbClr val="E6DB74"/>
                </a:solidFill>
                <a:latin typeface="Courier New" panose="02070309020205020404" pitchFamily="49" charset="0"/>
              </a:rPr>
              <a:t>" </a:t>
            </a:r>
          </a:p>
          <a:p>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a:t>
            </a:r>
            <a:endParaRPr lang="en-US" sz="1400" dirty="0"/>
          </a:p>
        </p:txBody>
      </p:sp>
    </p:spTree>
    <p:custDataLst>
      <p:tags r:id="rId1"/>
    </p:custDataLst>
    <p:extLst>
      <p:ext uri="{BB962C8B-B14F-4D97-AF65-F5344CB8AC3E}">
        <p14:creationId xmlns:p14="http://schemas.microsoft.com/office/powerpoint/2010/main" val="26917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JSON Syntax Rules</a:t>
            </a:r>
          </a:p>
        </p:txBody>
      </p:sp>
      <p:sp>
        <p:nvSpPr>
          <p:cNvPr id="4" name="Content Placeholder 3">
            <a:extLst>
              <a:ext uri="{FF2B5EF4-FFF2-40B4-BE49-F238E27FC236}">
                <a16:creationId xmlns:a16="http://schemas.microsoft.com/office/drawing/2014/main" id="{3F42D1A2-7EC5-3E4A-9EAC-676BB7791F4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These are some of the characteristics of JSON:</a:t>
            </a:r>
          </a:p>
          <a:p>
            <a:pPr marL="285750" indent="-285750" algn="l">
              <a:buFont typeface="Arial" panose="020B0604020202020204" pitchFamily="34" charset="0"/>
              <a:buChar char="•"/>
            </a:pPr>
            <a:r>
              <a:rPr lang="en-US" sz="1600" dirty="0">
                <a:solidFill>
                  <a:srgbClr val="000000"/>
                </a:solidFill>
              </a:rPr>
              <a:t>It uses a hierarchical structure and contains nested values.</a:t>
            </a:r>
          </a:p>
          <a:p>
            <a:pPr marL="285750" indent="-285750" algn="l">
              <a:buFont typeface="Arial" panose="020B0604020202020204" pitchFamily="34" charset="0"/>
              <a:buChar char="•"/>
            </a:pPr>
            <a:r>
              <a:rPr lang="en-US" sz="1600" dirty="0">
                <a:solidFill>
                  <a:srgbClr val="000000"/>
                </a:solidFill>
              </a:rPr>
              <a:t>It uses braces { } to hold objects and square brackets [ ] hold arrays.</a:t>
            </a:r>
          </a:p>
          <a:p>
            <a:pPr marL="285750" indent="-285750" algn="l">
              <a:buFont typeface="Arial" panose="020B0604020202020204" pitchFamily="34" charset="0"/>
              <a:buChar char="•"/>
            </a:pPr>
            <a:r>
              <a:rPr lang="en-US" sz="1600" dirty="0">
                <a:solidFill>
                  <a:srgbClr val="000000"/>
                </a:solidFill>
              </a:rPr>
              <a:t>Its data is written as key/value pairs.</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With JSON, the data known as an object is one or more key/value pairs enclosed in braces { }. The syntax for a JSON object includes:</a:t>
            </a:r>
          </a:p>
          <a:p>
            <a:pPr marL="285750" indent="-285750" algn="l">
              <a:buFont typeface="Arial" panose="020B0604020202020204" pitchFamily="34" charset="0"/>
              <a:buChar char="•"/>
            </a:pPr>
            <a:r>
              <a:rPr lang="en-US" sz="1600" dirty="0">
                <a:solidFill>
                  <a:srgbClr val="000000"/>
                </a:solidFill>
              </a:rPr>
              <a:t>Keys must be strings within double quotation marks " ".</a:t>
            </a:r>
          </a:p>
          <a:p>
            <a:pPr marL="285750" indent="-285750" algn="l">
              <a:buFont typeface="Arial" panose="020B0604020202020204" pitchFamily="34" charset="0"/>
              <a:buChar char="•"/>
            </a:pPr>
            <a:r>
              <a:rPr lang="en-US" sz="1600" dirty="0">
                <a:solidFill>
                  <a:srgbClr val="000000"/>
                </a:solidFill>
              </a:rPr>
              <a:t>Values must be a valid JSON data type (string, number, array, Boolean, null, or another object).</a:t>
            </a:r>
          </a:p>
          <a:p>
            <a:pPr marL="285750" indent="-285750" algn="l">
              <a:buFont typeface="Arial" panose="020B0604020202020204" pitchFamily="34" charset="0"/>
              <a:buChar char="•"/>
            </a:pPr>
            <a:r>
              <a:rPr lang="en-US" sz="1600" dirty="0">
                <a:solidFill>
                  <a:srgbClr val="000000"/>
                </a:solidFill>
              </a:rPr>
              <a:t>Keys and values are separated by a colon.</a:t>
            </a:r>
          </a:p>
          <a:p>
            <a:pPr marL="285750" indent="-285750" algn="l">
              <a:buFont typeface="Arial" panose="020B0604020202020204" pitchFamily="34" charset="0"/>
              <a:buChar char="•"/>
            </a:pPr>
            <a:r>
              <a:rPr lang="en-US" sz="1600" dirty="0">
                <a:solidFill>
                  <a:srgbClr val="000000"/>
                </a:solidFill>
              </a:rPr>
              <a:t>Multiple key/value pairs within an object are separated by commas.</a:t>
            </a:r>
          </a:p>
          <a:p>
            <a:pPr marL="285750" indent="-285750" algn="l">
              <a:buFont typeface="Arial" panose="020B0604020202020204" pitchFamily="34" charset="0"/>
              <a:buChar char="•"/>
            </a:pPr>
            <a:r>
              <a:rPr lang="en-US" sz="1600" dirty="0">
                <a:solidFill>
                  <a:srgbClr val="000000"/>
                </a:solidFill>
              </a:rPr>
              <a:t>White space is not significant.</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29014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JSON Syntax Rules (Cont.)</a:t>
            </a:r>
          </a:p>
        </p:txBody>
      </p:sp>
      <p:sp>
        <p:nvSpPr>
          <p:cNvPr id="5" name="Content Placeholder 4">
            <a:extLst>
              <a:ext uri="{FF2B5EF4-FFF2-40B4-BE49-F238E27FC236}">
                <a16:creationId xmlns:a16="http://schemas.microsoft.com/office/drawing/2014/main" id="{88751350-ED1D-9741-A514-92919916F62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At times a key may contain more than one value. This is known as an array. An array in JSON is an ordered list of values. Characteristics of arrays in JSON include:</a:t>
            </a:r>
          </a:p>
          <a:p>
            <a:pPr marL="342900" indent="-342900" algn="l">
              <a:buFont typeface="Arial" panose="020B0604020202020204" pitchFamily="34" charset="0"/>
              <a:buChar char="•"/>
            </a:pPr>
            <a:r>
              <a:rPr lang="en-US" sz="1600" dirty="0">
                <a:solidFill>
                  <a:srgbClr val="000000"/>
                </a:solidFill>
              </a:rPr>
              <a:t>The key followed by a colon and a list of values enclosed in square brackets [ ].</a:t>
            </a:r>
          </a:p>
          <a:p>
            <a:pPr marL="342900" indent="-342900" algn="l">
              <a:buFont typeface="Arial" panose="020B0604020202020204" pitchFamily="34" charset="0"/>
              <a:buChar char="•"/>
            </a:pPr>
            <a:r>
              <a:rPr lang="en-US" sz="1600" dirty="0">
                <a:solidFill>
                  <a:srgbClr val="000000"/>
                </a:solidFill>
              </a:rPr>
              <a:t>The array is an ordered list of values.</a:t>
            </a:r>
          </a:p>
          <a:p>
            <a:pPr marL="342900" indent="-342900" algn="l">
              <a:buFont typeface="Arial" panose="020B0604020202020204" pitchFamily="34" charset="0"/>
              <a:buChar char="•"/>
            </a:pPr>
            <a:r>
              <a:rPr lang="en-US" sz="1600" dirty="0">
                <a:solidFill>
                  <a:srgbClr val="000000"/>
                </a:solidFill>
              </a:rPr>
              <a:t>The array can contain multiple value types including a string, number, Boolean, object or another array inside the array.</a:t>
            </a:r>
          </a:p>
          <a:p>
            <a:pPr marL="342900" indent="-342900" algn="l">
              <a:buFont typeface="Arial" panose="020B0604020202020204" pitchFamily="34" charset="0"/>
              <a:buChar char="•"/>
            </a:pPr>
            <a:r>
              <a:rPr lang="en-US" sz="1600" dirty="0">
                <a:solidFill>
                  <a:srgbClr val="000000"/>
                </a:solidFill>
              </a:rPr>
              <a:t>Each value in the array is separated by a comma.</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66123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JSON Syntax Rules (Cont.)</a:t>
            </a:r>
          </a:p>
        </p:txBody>
      </p:sp>
      <p:sp>
        <p:nvSpPr>
          <p:cNvPr id="4" name="Content Placeholder 3">
            <a:extLst>
              <a:ext uri="{FF2B5EF4-FFF2-40B4-BE49-F238E27FC236}">
                <a16:creationId xmlns:a16="http://schemas.microsoft.com/office/drawing/2014/main" id="{0FA87AE8-9285-CE4A-9C15-AA934B2BCE6C}"/>
              </a:ext>
            </a:extLst>
          </p:cNvPr>
          <p:cNvSpPr>
            <a:spLocks noGrp="1"/>
          </p:cNvSpPr>
          <p:nvPr>
            <p:ph idx="1"/>
          </p:nvPr>
        </p:nvSpPr>
        <p:spPr>
          <a:xfrm>
            <a:off x="474662" y="731837"/>
            <a:ext cx="3002315" cy="3689897"/>
          </a:xfrm>
        </p:spPr>
        <p:txBody>
          <a:bodyPr/>
          <a:lstStyle/>
          <a:p>
            <a:pPr marL="0" indent="0" algn="l"/>
            <a:r>
              <a:rPr lang="en-US" sz="1400" dirty="0">
                <a:solidFill>
                  <a:srgbClr val="000000"/>
                </a:solidFill>
              </a:rPr>
              <a:t>For example, a list of IPv4 addresses might look like the following output. The key is “addresses”. Each item in the list is a separate object, separated by braces { }. The objects are two key/value pairs: an IPv4 address (“</a:t>
            </a:r>
            <a:r>
              <a:rPr lang="en-US" sz="1400" dirty="0" err="1">
                <a:solidFill>
                  <a:srgbClr val="000000"/>
                </a:solidFill>
              </a:rPr>
              <a:t>ip</a:t>
            </a:r>
            <a:r>
              <a:rPr lang="en-US" sz="1400" dirty="0">
                <a:solidFill>
                  <a:srgbClr val="000000"/>
                </a:solidFill>
              </a:rPr>
              <a:t>”) and a subnet mask (“netmask”) separated by a comma. The array of objects in the list is also separated by a comma following the closing brace for each object. </a:t>
            </a:r>
          </a:p>
        </p:txBody>
      </p:sp>
      <p:sp>
        <p:nvSpPr>
          <p:cNvPr id="6" name="Rectangle 5">
            <a:extLst>
              <a:ext uri="{FF2B5EF4-FFF2-40B4-BE49-F238E27FC236}">
                <a16:creationId xmlns:a16="http://schemas.microsoft.com/office/drawing/2014/main" id="{1E376086-FF69-7E47-9FB2-8244588986FB}"/>
              </a:ext>
            </a:extLst>
          </p:cNvPr>
          <p:cNvSpPr/>
          <p:nvPr/>
        </p:nvSpPr>
        <p:spPr>
          <a:xfrm>
            <a:off x="3931533" y="807070"/>
            <a:ext cx="4572000" cy="3539430"/>
          </a:xfrm>
          <a:prstGeom prst="rect">
            <a:avLst/>
          </a:prstGeom>
          <a:solidFill>
            <a:srgbClr val="000000"/>
          </a:solidFill>
        </p:spPr>
        <p:txBody>
          <a:bodyPr>
            <a:spAutoFit/>
          </a:bodyPr>
          <a:lstStyle/>
          <a:p>
            <a:r>
              <a:rPr lang="en-US" sz="1400" b="1" dirty="0">
                <a:solidFill>
                  <a:srgbClr val="DFDFDF"/>
                </a:solidFill>
                <a:latin typeface="Courier New" panose="02070309020205020404" pitchFamily="49" charset="0"/>
              </a:rPr>
              <a:t>{ </a:t>
            </a:r>
          </a:p>
          <a:p>
            <a:r>
              <a:rPr lang="en-US" sz="1400" b="1" dirty="0">
                <a:solidFill>
                  <a:srgbClr val="F92672"/>
                </a:solidFill>
                <a:latin typeface="Courier New" panose="02070309020205020404" pitchFamily="49" charset="0"/>
              </a:rPr>
              <a:t>   "addresses"</a:t>
            </a:r>
            <a:r>
              <a:rPr lang="en-US" sz="1400" b="1" dirty="0">
                <a:solidFill>
                  <a:srgbClr val="DFDFDF"/>
                </a:solidFill>
                <a:latin typeface="Courier New" panose="02070309020205020404" pitchFamily="49" charset="0"/>
              </a:rPr>
              <a:t>: [ </a:t>
            </a:r>
          </a:p>
          <a:p>
            <a:r>
              <a:rPr lang="en-US" sz="1400" b="1" dirty="0">
                <a:solidFill>
                  <a:srgbClr val="DFDFDF"/>
                </a:solidFill>
                <a:latin typeface="Courier New" panose="02070309020205020404" pitchFamily="49" charset="0"/>
              </a:rPr>
              <a:t>      { </a:t>
            </a:r>
          </a:p>
          <a:p>
            <a:r>
              <a:rPr lang="en-US" sz="1400" b="1" dirty="0">
                <a:solidFill>
                  <a:srgbClr val="F92672"/>
                </a:solidFill>
                <a:latin typeface="Courier New" panose="02070309020205020404" pitchFamily="49" charset="0"/>
              </a:rPr>
              <a:t>         "</a:t>
            </a:r>
            <a:r>
              <a:rPr lang="en-US" sz="1400" b="1" dirty="0" err="1">
                <a:solidFill>
                  <a:srgbClr val="F92672"/>
                </a:solidFill>
                <a:latin typeface="Courier New" panose="02070309020205020404" pitchFamily="49" charset="0"/>
              </a:rPr>
              <a:t>ip</a:t>
            </a:r>
            <a:r>
              <a:rPr lang="en-US" sz="1400" b="1" dirty="0">
                <a:solidFill>
                  <a:srgbClr val="F92672"/>
                </a:solidFill>
                <a:latin typeface="Courier New" panose="02070309020205020404" pitchFamily="49" charset="0"/>
              </a:rPr>
              <a:t>"</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"172.16.0.2"</a:t>
            </a:r>
            <a:r>
              <a:rPr lang="en-US" sz="1400" b="1" dirty="0">
                <a:solidFill>
                  <a:srgbClr val="DFDFDF"/>
                </a:solidFill>
                <a:latin typeface="Courier New" panose="02070309020205020404" pitchFamily="49" charset="0"/>
              </a:rPr>
              <a:t>, </a:t>
            </a:r>
          </a:p>
          <a:p>
            <a:r>
              <a:rPr lang="en-US" sz="1400" b="1" dirty="0">
                <a:solidFill>
                  <a:srgbClr val="F92672"/>
                </a:solidFill>
                <a:latin typeface="Courier New" panose="02070309020205020404" pitchFamily="49" charset="0"/>
              </a:rPr>
              <a:t>         "netmask"</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"255.255.255.0"</a:t>
            </a:r>
            <a:r>
              <a:rPr lang="en-US" sz="1400" b="1" dirty="0">
                <a:solidFill>
                  <a:srgbClr val="DFDFDF"/>
                </a:solidFill>
                <a:latin typeface="Courier New" panose="02070309020205020404" pitchFamily="49" charset="0"/>
              </a:rPr>
              <a:t> </a:t>
            </a:r>
          </a:p>
          <a:p>
            <a:r>
              <a:rPr lang="en-US" sz="1400" b="1" dirty="0">
                <a:solidFill>
                  <a:srgbClr val="DFDFDF"/>
                </a:solidFill>
                <a:latin typeface="Courier New" panose="02070309020205020404" pitchFamily="49" charset="0"/>
              </a:rPr>
              <a:t>      }, </a:t>
            </a:r>
          </a:p>
          <a:p>
            <a:r>
              <a:rPr lang="en-US" sz="1400" b="1" dirty="0">
                <a:solidFill>
                  <a:srgbClr val="DFDFDF"/>
                </a:solidFill>
                <a:latin typeface="Courier New" panose="02070309020205020404" pitchFamily="49" charset="0"/>
              </a:rPr>
              <a:t>      { </a:t>
            </a:r>
          </a:p>
          <a:p>
            <a:r>
              <a:rPr lang="en-US" sz="1400" b="1" dirty="0">
                <a:solidFill>
                  <a:srgbClr val="F92672"/>
                </a:solidFill>
                <a:latin typeface="Courier New" panose="02070309020205020404" pitchFamily="49" charset="0"/>
              </a:rPr>
              <a:t>         "</a:t>
            </a:r>
            <a:r>
              <a:rPr lang="en-US" sz="1400" b="1" dirty="0" err="1">
                <a:solidFill>
                  <a:srgbClr val="F92672"/>
                </a:solidFill>
                <a:latin typeface="Courier New" panose="02070309020205020404" pitchFamily="49" charset="0"/>
              </a:rPr>
              <a:t>ip</a:t>
            </a:r>
            <a:r>
              <a:rPr lang="en-US" sz="1400" b="1" dirty="0">
                <a:solidFill>
                  <a:srgbClr val="F92672"/>
                </a:solidFill>
                <a:latin typeface="Courier New" panose="02070309020205020404" pitchFamily="49" charset="0"/>
              </a:rPr>
              <a:t>"</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"172.16.0.3"</a:t>
            </a:r>
            <a:r>
              <a:rPr lang="en-US" sz="1400" b="1" dirty="0">
                <a:solidFill>
                  <a:srgbClr val="DFDFDF"/>
                </a:solidFill>
                <a:latin typeface="Courier New" panose="02070309020205020404" pitchFamily="49" charset="0"/>
              </a:rPr>
              <a:t>, </a:t>
            </a:r>
          </a:p>
          <a:p>
            <a:r>
              <a:rPr lang="en-US" sz="1400" b="1" dirty="0">
                <a:solidFill>
                  <a:srgbClr val="F92672"/>
                </a:solidFill>
                <a:latin typeface="Courier New" panose="02070309020205020404" pitchFamily="49" charset="0"/>
              </a:rPr>
              <a:t>         "netmask"</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"255.255.255.0"</a:t>
            </a:r>
            <a:r>
              <a:rPr lang="en-US" sz="1400" b="1" dirty="0">
                <a:solidFill>
                  <a:srgbClr val="DFDFDF"/>
                </a:solidFill>
                <a:latin typeface="Courier New" panose="02070309020205020404" pitchFamily="49" charset="0"/>
              </a:rPr>
              <a:t> </a:t>
            </a:r>
          </a:p>
          <a:p>
            <a:r>
              <a:rPr lang="en-US" sz="1400" b="1" dirty="0">
                <a:solidFill>
                  <a:srgbClr val="DFDFDF"/>
                </a:solidFill>
                <a:latin typeface="Courier New" panose="02070309020205020404" pitchFamily="49" charset="0"/>
              </a:rPr>
              <a:t>      }, </a:t>
            </a:r>
          </a:p>
          <a:p>
            <a:r>
              <a:rPr lang="en-US" sz="1400" b="1" dirty="0">
                <a:solidFill>
                  <a:srgbClr val="DFDFDF"/>
                </a:solidFill>
                <a:latin typeface="Courier New" panose="02070309020205020404" pitchFamily="49" charset="0"/>
              </a:rPr>
              <a:t>      { </a:t>
            </a:r>
          </a:p>
          <a:p>
            <a:r>
              <a:rPr lang="en-US" sz="1400" b="1" dirty="0">
                <a:solidFill>
                  <a:srgbClr val="F92672"/>
                </a:solidFill>
                <a:latin typeface="Courier New" panose="02070309020205020404" pitchFamily="49" charset="0"/>
              </a:rPr>
              <a:t>         "</a:t>
            </a:r>
            <a:r>
              <a:rPr lang="en-US" sz="1400" b="1" dirty="0" err="1">
                <a:solidFill>
                  <a:srgbClr val="F92672"/>
                </a:solidFill>
                <a:latin typeface="Courier New" panose="02070309020205020404" pitchFamily="49" charset="0"/>
              </a:rPr>
              <a:t>ip</a:t>
            </a:r>
            <a:r>
              <a:rPr lang="en-US" sz="1400" b="1" dirty="0">
                <a:solidFill>
                  <a:srgbClr val="F92672"/>
                </a:solidFill>
                <a:latin typeface="Courier New" panose="02070309020205020404" pitchFamily="49" charset="0"/>
              </a:rPr>
              <a:t>"</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"172.16.0.4"</a:t>
            </a:r>
            <a:r>
              <a:rPr lang="en-US" sz="1400" b="1" dirty="0">
                <a:solidFill>
                  <a:srgbClr val="DFDFDF"/>
                </a:solidFill>
                <a:latin typeface="Courier New" panose="02070309020205020404" pitchFamily="49" charset="0"/>
              </a:rPr>
              <a:t>, </a:t>
            </a:r>
          </a:p>
          <a:p>
            <a:r>
              <a:rPr lang="en-US" sz="1400" b="1" dirty="0">
                <a:solidFill>
                  <a:srgbClr val="F92672"/>
                </a:solidFill>
                <a:latin typeface="Courier New" panose="02070309020205020404" pitchFamily="49" charset="0"/>
              </a:rPr>
              <a:t>         "netmask"</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"255.255.255.0"</a:t>
            </a:r>
            <a:r>
              <a:rPr lang="en-US" sz="1400" b="1" dirty="0">
                <a:solidFill>
                  <a:srgbClr val="DFDFDF"/>
                </a:solidFill>
                <a:latin typeface="Courier New" panose="02070309020205020404" pitchFamily="49" charset="0"/>
              </a:rPr>
              <a:t> </a:t>
            </a:r>
          </a:p>
          <a:p>
            <a:r>
              <a:rPr lang="en-US" sz="1400" b="1" dirty="0">
                <a:solidFill>
                  <a:srgbClr val="DFDFDF"/>
                </a:solidFill>
                <a:latin typeface="Courier New" panose="02070309020205020404" pitchFamily="49" charset="0"/>
              </a:rPr>
              <a:t>      } </a:t>
            </a:r>
          </a:p>
          <a:p>
            <a:r>
              <a:rPr lang="en-US" sz="1400" b="1" dirty="0">
                <a:solidFill>
                  <a:srgbClr val="DFDFDF"/>
                </a:solidFill>
                <a:latin typeface="Courier New" panose="02070309020205020404" pitchFamily="49" charset="0"/>
              </a:rPr>
              <a:t>   ] </a:t>
            </a:r>
          </a:p>
          <a:p>
            <a:r>
              <a:rPr lang="en-US" sz="1400" b="1" dirty="0">
                <a:solidFill>
                  <a:srgbClr val="DFDFDF"/>
                </a:solidFill>
                <a:latin typeface="Courier New" panose="02070309020205020404" pitchFamily="49" charset="0"/>
              </a:rPr>
              <a:t>}</a:t>
            </a:r>
            <a:endParaRPr lang="en-US" sz="1400" b="1" dirty="0"/>
          </a:p>
        </p:txBody>
      </p:sp>
    </p:spTree>
    <p:custDataLst>
      <p:tags r:id="rId1"/>
    </p:custDataLst>
    <p:extLst>
      <p:ext uri="{BB962C8B-B14F-4D97-AF65-F5344CB8AC3E}">
        <p14:creationId xmlns:p14="http://schemas.microsoft.com/office/powerpoint/2010/main" val="42268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YAML Data Format</a:t>
            </a:r>
          </a:p>
        </p:txBody>
      </p:sp>
      <p:sp>
        <p:nvSpPr>
          <p:cNvPr id="5" name="Content Placeholder 4">
            <a:extLst>
              <a:ext uri="{FF2B5EF4-FFF2-40B4-BE49-F238E27FC236}">
                <a16:creationId xmlns:a16="http://schemas.microsoft.com/office/drawing/2014/main" id="{2AA2E53E-A661-8347-8E17-34423A1C633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YAML is another type of human readable data format used by applications for storing, transferring, and reading data. Some of the characteristic of YAML include:</a:t>
            </a:r>
          </a:p>
          <a:p>
            <a:pPr marL="342900" indent="-342900" algn="l">
              <a:buFont typeface="Arial" panose="020B0604020202020204" pitchFamily="34" charset="0"/>
              <a:buChar char="•"/>
            </a:pPr>
            <a:r>
              <a:rPr lang="en-US" sz="1600" dirty="0">
                <a:solidFill>
                  <a:srgbClr val="000000"/>
                </a:solidFill>
              </a:rPr>
              <a:t>It is like JSON and is considered a superset of JSON.</a:t>
            </a:r>
          </a:p>
          <a:p>
            <a:pPr marL="342900" indent="-342900" algn="l">
              <a:buFont typeface="Arial" panose="020B0604020202020204" pitchFamily="34" charset="0"/>
              <a:buChar char="•"/>
            </a:pPr>
            <a:r>
              <a:rPr lang="en-US" sz="1600" dirty="0">
                <a:solidFill>
                  <a:srgbClr val="000000"/>
                </a:solidFill>
              </a:rPr>
              <a:t>It has a minimalist format making it easy to both read and write.</a:t>
            </a:r>
          </a:p>
          <a:p>
            <a:pPr marL="342900" indent="-342900" algn="l">
              <a:buFont typeface="Arial" panose="020B0604020202020204" pitchFamily="34" charset="0"/>
              <a:buChar char="•"/>
            </a:pPr>
            <a:r>
              <a:rPr lang="en-US" sz="1600" dirty="0">
                <a:solidFill>
                  <a:srgbClr val="000000"/>
                </a:solidFill>
              </a:rPr>
              <a:t>It uses indentation to define its structure, without the use of brackets or commas.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74177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YAML Data Format (Cont.)</a:t>
            </a:r>
          </a:p>
        </p:txBody>
      </p:sp>
      <p:sp>
        <p:nvSpPr>
          <p:cNvPr id="4" name="Content Placeholder 3">
            <a:extLst>
              <a:ext uri="{FF2B5EF4-FFF2-40B4-BE49-F238E27FC236}">
                <a16:creationId xmlns:a16="http://schemas.microsoft.com/office/drawing/2014/main" id="{1CB5A68D-8F23-0E46-A4DF-BB94C4D90712}"/>
              </a:ext>
            </a:extLst>
          </p:cNvPr>
          <p:cNvSpPr>
            <a:spLocks noGrp="1"/>
          </p:cNvSpPr>
          <p:nvPr>
            <p:ph idx="1"/>
          </p:nvPr>
        </p:nvSpPr>
        <p:spPr>
          <a:xfrm>
            <a:off x="4430704" y="743449"/>
            <a:ext cx="4324015" cy="1673019"/>
          </a:xfrm>
        </p:spPr>
        <p:txBody>
          <a:bodyPr/>
          <a:lstStyle/>
          <a:p>
            <a:pPr marL="285750" indent="-285750" algn="l">
              <a:buFont typeface="Arial" panose="020B0604020202020204" pitchFamily="34" charset="0"/>
              <a:buChar char="•"/>
            </a:pPr>
            <a:r>
              <a:rPr lang="en-US" sz="1400" dirty="0">
                <a:solidFill>
                  <a:srgbClr val="000000"/>
                </a:solidFill>
              </a:rPr>
              <a:t>IOS output in JSON is to the left. The same data in YAML format is below. It is easier to read. </a:t>
            </a:r>
          </a:p>
          <a:p>
            <a:pPr marL="285750" indent="-285750" algn="l">
              <a:buFont typeface="Arial" panose="020B0604020202020204" pitchFamily="34" charset="0"/>
              <a:buChar char="•"/>
            </a:pPr>
            <a:r>
              <a:rPr lang="en-US" sz="1400" dirty="0">
                <a:solidFill>
                  <a:srgbClr val="000000"/>
                </a:solidFill>
              </a:rPr>
              <a:t>Similar to JSON, a YAML object is one or more key value pairs. Key value pairs are separated by a colon without the use of quotation marks. In YAML, a hyphen is used to separate each element in a list.</a:t>
            </a:r>
          </a:p>
        </p:txBody>
      </p:sp>
      <p:sp>
        <p:nvSpPr>
          <p:cNvPr id="6" name="Rectangle 5">
            <a:extLst>
              <a:ext uri="{FF2B5EF4-FFF2-40B4-BE49-F238E27FC236}">
                <a16:creationId xmlns:a16="http://schemas.microsoft.com/office/drawing/2014/main" id="{FA422FEF-54F8-8A40-AE69-A8A5D69BD29A}"/>
              </a:ext>
            </a:extLst>
          </p:cNvPr>
          <p:cNvSpPr/>
          <p:nvPr/>
        </p:nvSpPr>
        <p:spPr>
          <a:xfrm>
            <a:off x="163504" y="707318"/>
            <a:ext cx="4103696" cy="4339650"/>
          </a:xfrm>
          <a:prstGeom prst="rect">
            <a:avLst/>
          </a:prstGeom>
          <a:solidFill>
            <a:srgbClr val="000000"/>
          </a:solidFill>
        </p:spPr>
        <p:txBody>
          <a:bodyPr wrap="square">
            <a:spAutoFit/>
          </a:bodyPr>
          <a:lstStyle/>
          <a:p>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a:t>
            </a:r>
            <a:r>
              <a:rPr lang="en-US" sz="1200" b="1" dirty="0" err="1">
                <a:solidFill>
                  <a:srgbClr val="F92672"/>
                </a:solidFill>
                <a:latin typeface="Courier New" panose="02070309020205020404" pitchFamily="49" charset="0"/>
              </a:rPr>
              <a:t>ietf-interfaces:interface</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 </a:t>
            </a:r>
          </a:p>
          <a:p>
            <a:r>
              <a:rPr lang="en-US" sz="1200" b="1" dirty="0">
                <a:solidFill>
                  <a:srgbClr val="F92672"/>
                </a:solidFill>
                <a:latin typeface="Courier New" panose="02070309020205020404" pitchFamily="49" charset="0"/>
              </a:rPr>
              <a:t>      "name"</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"GigabitEthernet2"</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"description"</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"Wide Area Network"</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"enabled"</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true</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"ietf-ip:ipv4"</a:t>
            </a:r>
            <a:r>
              <a:rPr lang="en-US" sz="1200" b="1" dirty="0">
                <a:solidFill>
                  <a:srgbClr val="DFDFDF"/>
                </a:solidFill>
                <a:latin typeface="Courier New" panose="02070309020205020404" pitchFamily="49" charset="0"/>
              </a:rPr>
              <a:t>: { </a:t>
            </a:r>
          </a:p>
          <a:p>
            <a:r>
              <a:rPr lang="en-US" sz="1200" b="1" dirty="0">
                <a:solidFill>
                  <a:srgbClr val="F92672"/>
                </a:solidFill>
                <a:latin typeface="Courier New" panose="02070309020205020404" pitchFamily="49" charset="0"/>
              </a:rPr>
              <a:t>         "address"</a:t>
            </a:r>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F92672"/>
                </a:solidFill>
                <a:latin typeface="Courier New" panose="02070309020205020404" pitchFamily="49" charset="0"/>
              </a:rPr>
              <a:t>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"172.16.0.2"</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"255.255.255.0"</a:t>
            </a:r>
            <a:r>
              <a:rPr lang="en-US" sz="1200" b="1" dirty="0">
                <a:solidFill>
                  <a:srgbClr val="DFDFDF"/>
                </a:solidFill>
                <a:latin typeface="Courier New" panose="02070309020205020404" pitchFamily="49" charset="0"/>
              </a:rPr>
              <a:t>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F92672"/>
                </a:solidFill>
                <a:latin typeface="Courier New" panose="02070309020205020404" pitchFamily="49" charset="0"/>
              </a:rPr>
              <a:t>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"172.16.0.3"</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"255.255.255.0"</a:t>
            </a:r>
            <a:r>
              <a:rPr lang="en-US" sz="1200" b="1" dirty="0">
                <a:solidFill>
                  <a:srgbClr val="DFDFDF"/>
                </a:solidFill>
                <a:latin typeface="Courier New" panose="02070309020205020404" pitchFamily="49" charset="0"/>
              </a:rPr>
              <a:t>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F92672"/>
                </a:solidFill>
                <a:latin typeface="Courier New" panose="02070309020205020404" pitchFamily="49" charset="0"/>
              </a:rPr>
              <a:t>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"172.16.0.4"</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"255.255.255.0"</a:t>
            </a:r>
            <a:r>
              <a:rPr lang="en-US" sz="1200" b="1" dirty="0">
                <a:solidFill>
                  <a:srgbClr val="DFDFDF"/>
                </a:solidFill>
                <a:latin typeface="Courier New" panose="02070309020205020404" pitchFamily="49" charset="0"/>
              </a:rPr>
              <a:t>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a:t>
            </a:r>
            <a:endParaRPr lang="en-US" sz="1200" b="1" dirty="0"/>
          </a:p>
        </p:txBody>
      </p:sp>
      <p:sp>
        <p:nvSpPr>
          <p:cNvPr id="7" name="Rectangle 6">
            <a:extLst>
              <a:ext uri="{FF2B5EF4-FFF2-40B4-BE49-F238E27FC236}">
                <a16:creationId xmlns:a16="http://schemas.microsoft.com/office/drawing/2014/main" id="{D695C2EC-0CD0-554C-88B1-552787387B58}"/>
              </a:ext>
            </a:extLst>
          </p:cNvPr>
          <p:cNvSpPr/>
          <p:nvPr/>
        </p:nvSpPr>
        <p:spPr>
          <a:xfrm>
            <a:off x="4408496" y="2571750"/>
            <a:ext cx="4572000" cy="2308324"/>
          </a:xfrm>
          <a:prstGeom prst="rect">
            <a:avLst/>
          </a:prstGeom>
          <a:solidFill>
            <a:srgbClr val="000000"/>
          </a:solidFill>
        </p:spPr>
        <p:txBody>
          <a:bodyPr>
            <a:spAutoFit/>
          </a:bodyPr>
          <a:lstStyle/>
          <a:p>
            <a:r>
              <a:rPr lang="en-US" sz="1200" b="1" dirty="0" err="1">
                <a:solidFill>
                  <a:srgbClr val="F92672"/>
                </a:solidFill>
                <a:latin typeface="Courier New" panose="02070309020205020404" pitchFamily="49" charset="0"/>
              </a:rPr>
              <a:t>ietf-interfaces:interface</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name:</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GigabitEthernet2</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description:</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Wide</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Area</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Network</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enabled:</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true</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ietf-ip:ipv4:</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address:</a:t>
            </a:r>
            <a:r>
              <a:rPr lang="en-US" sz="1200" b="1" dirty="0">
                <a:solidFill>
                  <a:srgbClr val="DFDFDF"/>
                </a:solidFill>
                <a:latin typeface="Courier New" panose="02070309020205020404" pitchFamily="49" charset="0"/>
              </a:rPr>
              <a:t> </a:t>
            </a:r>
          </a:p>
          <a:p>
            <a:r>
              <a:rPr lang="en-US" sz="1200" b="1" dirty="0">
                <a:solidFill>
                  <a:srgbClr val="DFDFDF"/>
                </a:solidFill>
                <a:latin typeface="Courier New" panose="02070309020205020404" pitchFamily="49" charset="0"/>
              </a:rPr>
              <a:t>         -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172.16.0.2</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255.255.255.0</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172.16.0.3</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255.255.255.0</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172.16.0.4</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255.255.255.0</a:t>
            </a:r>
            <a:endParaRPr lang="en-US" sz="1200" b="1" dirty="0"/>
          </a:p>
        </p:txBody>
      </p:sp>
    </p:spTree>
    <p:custDataLst>
      <p:tags r:id="rId1"/>
    </p:custDataLst>
    <p:extLst>
      <p:ext uri="{BB962C8B-B14F-4D97-AF65-F5344CB8AC3E}">
        <p14:creationId xmlns:p14="http://schemas.microsoft.com/office/powerpoint/2010/main" val="248633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XML Data Format</a:t>
            </a:r>
          </a:p>
        </p:txBody>
      </p:sp>
      <p:sp>
        <p:nvSpPr>
          <p:cNvPr id="4" name="Content Placeholder 3">
            <a:extLst>
              <a:ext uri="{FF2B5EF4-FFF2-40B4-BE49-F238E27FC236}">
                <a16:creationId xmlns:a16="http://schemas.microsoft.com/office/drawing/2014/main" id="{E5B60B1E-C8FF-264A-84CF-25FDFA40668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XML is one more type of human readable data format used to store, transfer, and read data by applications. Some of the characteristics of XML include:</a:t>
            </a:r>
          </a:p>
          <a:p>
            <a:pPr marL="342900" indent="-342900" algn="l">
              <a:buFont typeface="Arial" panose="020B0604020202020204" pitchFamily="34" charset="0"/>
              <a:buChar char="•"/>
            </a:pPr>
            <a:r>
              <a:rPr lang="en-US" sz="1600" dirty="0">
                <a:solidFill>
                  <a:srgbClr val="000000"/>
                </a:solidFill>
              </a:rPr>
              <a:t>It is like HTML , which is the standardized markup language for creating web pages and web applications.</a:t>
            </a:r>
          </a:p>
          <a:p>
            <a:pPr marL="342900" indent="-342900" algn="l">
              <a:buFont typeface="Arial" panose="020B0604020202020204" pitchFamily="34" charset="0"/>
              <a:buChar char="•"/>
            </a:pPr>
            <a:r>
              <a:rPr lang="en-US" sz="1600" dirty="0">
                <a:solidFill>
                  <a:srgbClr val="000000"/>
                </a:solidFill>
              </a:rPr>
              <a:t>It is self-descriptive. It encloses data within a related set of tags: </a:t>
            </a:r>
            <a:r>
              <a:rPr lang="en-US" sz="1600" b="1" dirty="0">
                <a:solidFill>
                  <a:srgbClr val="000000"/>
                </a:solidFill>
              </a:rPr>
              <a:t>&lt;tag&gt;data&lt;/tag&gt;</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Unlike HTML, XML uses no predefined tags or document structure.</a:t>
            </a:r>
          </a:p>
          <a:p>
            <a:pPr marL="0" indent="0" algn="l"/>
            <a:endParaRPr lang="en-US" sz="1600" dirty="0">
              <a:solidFill>
                <a:srgbClr val="000000"/>
              </a:solidFill>
            </a:endParaRPr>
          </a:p>
          <a:p>
            <a:pPr marL="0" indent="0" algn="l"/>
            <a:r>
              <a:rPr lang="en-US" sz="1600" dirty="0">
                <a:solidFill>
                  <a:srgbClr val="000000"/>
                </a:solidFill>
              </a:rPr>
              <a:t>XML objects are one or more key/value pairs, with the beginning tag used as the name of the key: </a:t>
            </a:r>
            <a:r>
              <a:rPr lang="en-US" sz="1600" b="1" dirty="0">
                <a:solidFill>
                  <a:srgbClr val="000000"/>
                </a:solidFill>
              </a:rPr>
              <a:t>&lt;key&gt;value&lt;/key&gt;</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22538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312537790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XML Data Format (Cont.)</a:t>
            </a:r>
          </a:p>
        </p:txBody>
      </p:sp>
      <p:sp>
        <p:nvSpPr>
          <p:cNvPr id="5" name="Content Placeholder 4">
            <a:extLst>
              <a:ext uri="{FF2B5EF4-FFF2-40B4-BE49-F238E27FC236}">
                <a16:creationId xmlns:a16="http://schemas.microsoft.com/office/drawing/2014/main" id="{F77F3AE3-823E-874C-97DA-7847F75B94B4}"/>
              </a:ext>
            </a:extLst>
          </p:cNvPr>
          <p:cNvSpPr>
            <a:spLocks noGrp="1"/>
          </p:cNvSpPr>
          <p:nvPr>
            <p:ph idx="1"/>
          </p:nvPr>
        </p:nvSpPr>
        <p:spPr>
          <a:xfrm>
            <a:off x="474662" y="731837"/>
            <a:ext cx="3623205" cy="3689897"/>
          </a:xfrm>
        </p:spPr>
        <p:txBody>
          <a:bodyPr/>
          <a:lstStyle/>
          <a:p>
            <a:pPr marL="0" indent="0" algn="l"/>
            <a:r>
              <a:rPr lang="en-US" sz="1600" dirty="0">
                <a:solidFill>
                  <a:srgbClr val="000000"/>
                </a:solidFill>
              </a:rPr>
              <a:t>The output shows the same data for GigabitEthernet2 formatted as an XML data structure. Notice how the values are enclosed within the object tags. In this example, each key/value pair is on a separate line and some lines are indented. This is not required but is done for readability. The list uses repeated instances of </a:t>
            </a:r>
            <a:r>
              <a:rPr lang="en-US" sz="1600" b="1" dirty="0">
                <a:solidFill>
                  <a:srgbClr val="000000"/>
                </a:solidFill>
              </a:rPr>
              <a:t>&lt;tag&gt;&lt;/tag&gt;</a:t>
            </a:r>
            <a:r>
              <a:rPr lang="en-US" sz="1600" dirty="0">
                <a:solidFill>
                  <a:srgbClr val="000000"/>
                </a:solidFill>
              </a:rPr>
              <a:t> for each element in the list. The elements within these repeated instances represent one or more key/value pairs.</a:t>
            </a:r>
          </a:p>
        </p:txBody>
      </p:sp>
      <p:sp>
        <p:nvSpPr>
          <p:cNvPr id="6" name="Rectangle 5">
            <a:extLst>
              <a:ext uri="{FF2B5EF4-FFF2-40B4-BE49-F238E27FC236}">
                <a16:creationId xmlns:a16="http://schemas.microsoft.com/office/drawing/2014/main" id="{37FABDB1-D27A-FF49-91E0-2ECC224B4D29}"/>
              </a:ext>
            </a:extLst>
          </p:cNvPr>
          <p:cNvSpPr/>
          <p:nvPr/>
        </p:nvSpPr>
        <p:spPr>
          <a:xfrm>
            <a:off x="4172744" y="636082"/>
            <a:ext cx="4572000" cy="3785652"/>
          </a:xfrm>
          <a:prstGeom prst="rect">
            <a:avLst/>
          </a:prstGeom>
          <a:solidFill>
            <a:srgbClr val="000000"/>
          </a:solidFill>
        </p:spPr>
        <p:txBody>
          <a:bodyPr>
            <a:spAutoFit/>
          </a:bodyPr>
          <a:lstStyle/>
          <a:p>
            <a:r>
              <a:rPr lang="en-US" sz="1200" b="1" dirty="0">
                <a:solidFill>
                  <a:srgbClr val="75715E"/>
                </a:solidFill>
                <a:latin typeface="Courier New" panose="02070309020205020404" pitchFamily="49" charset="0"/>
              </a:rPr>
              <a:t>&lt;?xml version="1.0" encoding="UTF-8" ?&gt;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&lt;</a:t>
            </a:r>
            <a:r>
              <a:rPr lang="en-US" sz="1200" b="1" dirty="0" err="1">
                <a:solidFill>
                  <a:srgbClr val="F92672"/>
                </a:solidFill>
                <a:latin typeface="Courier New" panose="02070309020205020404" pitchFamily="49" charset="0"/>
              </a:rPr>
              <a:t>ietf-interfaces:interface</a:t>
            </a:r>
            <a:r>
              <a:rPr lang="en-US" sz="1200" b="1" dirty="0">
                <a:solidFill>
                  <a:srgbClr val="F8F8F2"/>
                </a:solidFill>
                <a:latin typeface="Courier New" panose="02070309020205020404" pitchFamily="49" charset="0"/>
              </a:rPr>
              <a:t>&gt;</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name</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GigabitEthernet2</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name</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description</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Wide Area Network</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description</a:t>
            </a:r>
            <a:r>
              <a:rPr lang="en-US" sz="1200" b="1" dirty="0">
                <a:solidFill>
                  <a:srgbClr val="F8F8F2"/>
                </a:solidFill>
                <a:latin typeface="Courier New" panose="02070309020205020404" pitchFamily="49" charset="0"/>
              </a:rPr>
              <a:t>&gt;</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enabled</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true</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enabled</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ietf-ip:ipv4</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172.16.0.2</a:t>
            </a:r>
            <a:r>
              <a:rPr lang="en-US" sz="1200" b="1" dirty="0">
                <a:solidFill>
                  <a:srgbClr val="F8F8F2"/>
                </a:solidFill>
                <a:latin typeface="Courier New" panose="02070309020205020404" pitchFamily="49" charset="0"/>
              </a:rPr>
              <a:t>&lt;/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255.255.255.0</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172.16.0.3</a:t>
            </a:r>
            <a:r>
              <a:rPr lang="en-US" sz="1200" b="1" dirty="0">
                <a:solidFill>
                  <a:srgbClr val="F8F8F2"/>
                </a:solidFill>
                <a:latin typeface="Courier New" panose="02070309020205020404" pitchFamily="49" charset="0"/>
              </a:rPr>
              <a:t>&lt;/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DFDFDF"/>
                </a:solidFill>
                <a:latin typeface="Courier New" panose="02070309020205020404" pitchFamily="49" charset="0"/>
              </a:rPr>
              <a:t>         </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255.255.255.0</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172.16.0.4</a:t>
            </a:r>
            <a:r>
              <a:rPr lang="en-US" sz="1200" b="1" dirty="0">
                <a:solidFill>
                  <a:srgbClr val="F8F8F2"/>
                </a:solidFill>
                <a:latin typeface="Courier New" panose="02070309020205020404" pitchFamily="49" charset="0"/>
              </a:rPr>
              <a:t>&lt;/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255.255.255.0</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ietf-ip:ipv4</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&lt;/</a:t>
            </a:r>
            <a:r>
              <a:rPr lang="en-US" sz="1200" b="1" dirty="0" err="1">
                <a:solidFill>
                  <a:srgbClr val="F92672"/>
                </a:solidFill>
                <a:latin typeface="Courier New" panose="02070309020205020404" pitchFamily="49" charset="0"/>
              </a:rPr>
              <a:t>ietf-interfaces:interface</a:t>
            </a:r>
            <a:r>
              <a:rPr lang="en-US" sz="1200" b="1" dirty="0">
                <a:solidFill>
                  <a:srgbClr val="F8F8F2"/>
                </a:solidFill>
                <a:latin typeface="Courier New" panose="02070309020205020404" pitchFamily="49" charset="0"/>
              </a:rPr>
              <a:t>&gt;</a:t>
            </a:r>
            <a:endParaRPr lang="en-US" sz="1200" b="1" dirty="0"/>
          </a:p>
        </p:txBody>
      </p:sp>
    </p:spTree>
    <p:custDataLst>
      <p:tags r:id="rId1"/>
    </p:custDataLst>
    <p:extLst>
      <p:ext uri="{BB962C8B-B14F-4D97-AF65-F5344CB8AC3E}">
        <p14:creationId xmlns:p14="http://schemas.microsoft.com/office/powerpoint/2010/main" val="129898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14.3 APIs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br>
              <a:rPr lang="en-US" dirty="0"/>
            </a:br>
            <a:r>
              <a:rPr lang="en-US" sz="2400" dirty="0"/>
              <a:t>Video - APIs</a:t>
            </a:r>
          </a:p>
        </p:txBody>
      </p:sp>
      <p:sp>
        <p:nvSpPr>
          <p:cNvPr id="4" name="Content Placeholder 3">
            <a:extLst>
              <a:ext uri="{FF2B5EF4-FFF2-40B4-BE49-F238E27FC236}">
                <a16:creationId xmlns:a16="http://schemas.microsoft.com/office/drawing/2014/main" id="{676FAE1B-1F0E-F541-B732-DEA70A19D1F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cover the following:</a:t>
            </a:r>
          </a:p>
          <a:p>
            <a:pPr marL="342900" indent="-342900" algn="l">
              <a:buFont typeface="Arial" panose="020B0604020202020204" pitchFamily="34" charset="0"/>
              <a:buChar char="•"/>
            </a:pPr>
            <a:r>
              <a:rPr lang="en-US" sz="1600" dirty="0">
                <a:solidFill>
                  <a:srgbClr val="000000"/>
                </a:solidFill>
              </a:rPr>
              <a:t>Define API</a:t>
            </a:r>
          </a:p>
          <a:p>
            <a:pPr marL="342900" indent="-342900" algn="l">
              <a:buFont typeface="Arial" panose="020B0604020202020204" pitchFamily="34" charset="0"/>
              <a:buChar char="•"/>
            </a:pPr>
            <a:r>
              <a:rPr lang="en-US" sz="1600" dirty="0">
                <a:solidFill>
                  <a:srgbClr val="000000"/>
                </a:solidFill>
              </a:rPr>
              <a:t>See examples of popular APIs:</a:t>
            </a:r>
          </a:p>
          <a:p>
            <a:pPr marL="415985" lvl="1" indent="-342900">
              <a:buFont typeface="Arial" panose="020B0604020202020204" pitchFamily="34" charset="0"/>
              <a:buChar char="•"/>
            </a:pPr>
            <a:r>
              <a:rPr lang="en-US" sz="1600" dirty="0">
                <a:solidFill>
                  <a:srgbClr val="000000"/>
                </a:solidFill>
              </a:rPr>
              <a:t>SOAP</a:t>
            </a:r>
          </a:p>
          <a:p>
            <a:pPr marL="415985" lvl="1" indent="-342900">
              <a:buFont typeface="Arial" panose="020B0604020202020204" pitchFamily="34" charset="0"/>
              <a:buChar char="•"/>
            </a:pPr>
            <a:r>
              <a:rPr lang="en-US" sz="1600" dirty="0">
                <a:solidFill>
                  <a:srgbClr val="000000"/>
                </a:solidFill>
              </a:rPr>
              <a:t>REST</a:t>
            </a:r>
          </a:p>
          <a:p>
            <a:pPr marL="415985" lvl="1" indent="-342900">
              <a:buFont typeface="Arial" panose="020B0604020202020204" pitchFamily="34" charset="0"/>
              <a:buChar char="•"/>
            </a:pPr>
            <a:r>
              <a:rPr lang="en-US" sz="1600" dirty="0">
                <a:solidFill>
                  <a:srgbClr val="000000"/>
                </a:solidFill>
              </a:rPr>
              <a:t>NETCONF</a:t>
            </a:r>
          </a:p>
          <a:p>
            <a:pPr marL="415985" lvl="1" indent="-342900">
              <a:buFont typeface="Arial" panose="020B0604020202020204" pitchFamily="34" charset="0"/>
              <a:buChar char="•"/>
            </a:pPr>
            <a:r>
              <a:rPr lang="en-US" sz="1600" dirty="0">
                <a:solidFill>
                  <a:srgbClr val="000000"/>
                </a:solidFill>
              </a:rPr>
              <a:t>RESTCONF</a:t>
            </a:r>
          </a:p>
          <a:p>
            <a:pPr marL="342900" indent="-342900" algn="l">
              <a:buFont typeface="Arial" panose="020B0604020202020204" pitchFamily="34" charset="0"/>
              <a:buChar char="•"/>
            </a:pPr>
            <a:r>
              <a:rPr lang="en-US" sz="1600" dirty="0">
                <a:solidFill>
                  <a:srgbClr val="000000"/>
                </a:solidFill>
              </a:rPr>
              <a:t>Execute an API call in a browser and in Postman.</a:t>
            </a:r>
            <a:endParaRPr lang="en-US" sz="1000" dirty="0">
              <a:solidFill>
                <a:srgbClr val="000000"/>
              </a:solidFill>
            </a:endParaRPr>
          </a:p>
        </p:txBody>
      </p:sp>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br>
              <a:rPr lang="en-US" dirty="0"/>
            </a:br>
            <a:r>
              <a:rPr lang="en-US" sz="2400" dirty="0"/>
              <a:t>The API Concept</a:t>
            </a:r>
          </a:p>
        </p:txBody>
      </p:sp>
      <p:sp>
        <p:nvSpPr>
          <p:cNvPr id="5" name="Content Placeholder 4">
            <a:extLst>
              <a:ext uri="{FF2B5EF4-FFF2-40B4-BE49-F238E27FC236}">
                <a16:creationId xmlns:a16="http://schemas.microsoft.com/office/drawing/2014/main" id="{EC8CA70F-ED4E-2D4C-A397-D051C16F2964}"/>
              </a:ext>
            </a:extLst>
          </p:cNvPr>
          <p:cNvSpPr>
            <a:spLocks noGrp="1"/>
          </p:cNvSpPr>
          <p:nvPr>
            <p:ph idx="1"/>
          </p:nvPr>
        </p:nvSpPr>
        <p:spPr>
          <a:xfrm>
            <a:off x="474662" y="731837"/>
            <a:ext cx="8280057" cy="1665641"/>
          </a:xfrm>
        </p:spPr>
        <p:txBody>
          <a:bodyPr/>
          <a:lstStyle/>
          <a:p>
            <a:pPr marL="342900" indent="-342900" algn="l">
              <a:buFont typeface="Arial" panose="020B0604020202020204" pitchFamily="34" charset="0"/>
              <a:buChar char="•"/>
            </a:pPr>
            <a:r>
              <a:rPr lang="en-US" sz="1600" dirty="0">
                <a:solidFill>
                  <a:srgbClr val="000000"/>
                </a:solidFill>
              </a:rPr>
              <a:t>An API is software that allows other applications to access its data or services. It is a set of rules describing how one application can interact with another, and the instructions to allow the interaction to occur. The user sends an API request to a server asking for specific information and receives an API response in return from the server along with the requested information.</a:t>
            </a:r>
          </a:p>
          <a:p>
            <a:pPr marL="342900" indent="-342900" algn="l">
              <a:buFont typeface="Arial" panose="020B0604020202020204" pitchFamily="34" charset="0"/>
              <a:buChar char="•"/>
            </a:pPr>
            <a:r>
              <a:rPr lang="en-US" sz="1600" dirty="0">
                <a:solidFill>
                  <a:srgbClr val="000000"/>
                </a:solidFill>
              </a:rPr>
              <a:t>An API is similar to a waiter in a restaurant, as shown in the following figure. </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5B739265-E414-D44F-8631-201650329CF7}"/>
              </a:ext>
            </a:extLst>
          </p:cNvPr>
          <p:cNvPicPr>
            <a:picLocks noChangeAspect="1"/>
          </p:cNvPicPr>
          <p:nvPr/>
        </p:nvPicPr>
        <p:blipFill>
          <a:blip r:embed="rId4"/>
          <a:stretch>
            <a:fillRect/>
          </a:stretch>
        </p:blipFill>
        <p:spPr>
          <a:xfrm>
            <a:off x="1953588" y="2465214"/>
            <a:ext cx="5236823" cy="2118078"/>
          </a:xfrm>
          <a:prstGeom prst="rect">
            <a:avLst/>
          </a:prstGeom>
        </p:spPr>
      </p:pic>
    </p:spTree>
    <p:custDataLst>
      <p:tags r:id="rId1"/>
    </p:custDataLst>
    <p:extLst>
      <p:ext uri="{BB962C8B-B14F-4D97-AF65-F5344CB8AC3E}">
        <p14:creationId xmlns:p14="http://schemas.microsoft.com/office/powerpoint/2010/main" val="300580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br>
              <a:rPr lang="en-US" dirty="0"/>
            </a:br>
            <a:r>
              <a:rPr lang="en-US" sz="2400" dirty="0"/>
              <a:t>An API Example</a:t>
            </a:r>
          </a:p>
        </p:txBody>
      </p:sp>
      <p:sp>
        <p:nvSpPr>
          <p:cNvPr id="4" name="Content Placeholder 3">
            <a:extLst>
              <a:ext uri="{FF2B5EF4-FFF2-40B4-BE49-F238E27FC236}">
                <a16:creationId xmlns:a16="http://schemas.microsoft.com/office/drawing/2014/main" id="{BA32C2F0-50FF-D844-9F40-6230F69E3B8E}"/>
              </a:ext>
            </a:extLst>
          </p:cNvPr>
          <p:cNvSpPr>
            <a:spLocks noGrp="1"/>
          </p:cNvSpPr>
          <p:nvPr>
            <p:ph idx="1"/>
          </p:nvPr>
        </p:nvSpPr>
        <p:spPr>
          <a:xfrm>
            <a:off x="474662" y="731837"/>
            <a:ext cx="3003829" cy="3689897"/>
          </a:xfrm>
        </p:spPr>
        <p:txBody>
          <a:bodyPr/>
          <a:lstStyle/>
          <a:p>
            <a:pPr marL="0" indent="0" algn="l"/>
            <a:r>
              <a:rPr lang="en-US" sz="1600" dirty="0">
                <a:solidFill>
                  <a:srgbClr val="000000"/>
                </a:solidFill>
              </a:rPr>
              <a:t>To really understand how APIs can be used to provide data and services, we will look at two options for booking airline reservations. The first option uses the web site of a specific airline. Using the airline’s web site, the user enters the information to make a reservation request. The web site interacts directly with the airline’s own database and provides the user with information matching the user’s request.</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13894227-EDF9-4DE6-879C-A2282CAB56C7}"/>
              </a:ext>
            </a:extLst>
          </p:cNvPr>
          <p:cNvPicPr>
            <a:picLocks noChangeAspect="1"/>
          </p:cNvPicPr>
          <p:nvPr/>
        </p:nvPicPr>
        <p:blipFill>
          <a:blip r:embed="rId4"/>
          <a:stretch>
            <a:fillRect/>
          </a:stretch>
        </p:blipFill>
        <p:spPr>
          <a:xfrm>
            <a:off x="3953153" y="1319409"/>
            <a:ext cx="4462762" cy="2504682"/>
          </a:xfrm>
          <a:prstGeom prst="rect">
            <a:avLst/>
          </a:prstGeom>
        </p:spPr>
      </p:pic>
    </p:spTree>
    <p:custDataLst>
      <p:tags r:id="rId1"/>
    </p:custDataLst>
    <p:extLst>
      <p:ext uri="{BB962C8B-B14F-4D97-AF65-F5344CB8AC3E}">
        <p14:creationId xmlns:p14="http://schemas.microsoft.com/office/powerpoint/2010/main" val="49802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br>
              <a:rPr lang="en-US" dirty="0"/>
            </a:br>
            <a:r>
              <a:rPr lang="en-US" sz="2400" dirty="0"/>
              <a:t>An API Example (Cont.)</a:t>
            </a:r>
          </a:p>
        </p:txBody>
      </p:sp>
      <p:sp>
        <p:nvSpPr>
          <p:cNvPr id="4" name="Content Placeholder 3">
            <a:extLst>
              <a:ext uri="{FF2B5EF4-FFF2-40B4-BE49-F238E27FC236}">
                <a16:creationId xmlns:a16="http://schemas.microsoft.com/office/drawing/2014/main" id="{BA32C2F0-50FF-D844-9F40-6230F69E3B8E}"/>
              </a:ext>
            </a:extLst>
          </p:cNvPr>
          <p:cNvSpPr>
            <a:spLocks noGrp="1"/>
          </p:cNvSpPr>
          <p:nvPr>
            <p:ph idx="1"/>
          </p:nvPr>
        </p:nvSpPr>
        <p:spPr>
          <a:xfrm>
            <a:off x="314406" y="628142"/>
            <a:ext cx="3362047" cy="3689897"/>
          </a:xfrm>
        </p:spPr>
        <p:txBody>
          <a:bodyPr/>
          <a:lstStyle/>
          <a:p>
            <a:pPr marL="0" indent="0" algn="l"/>
            <a:r>
              <a:rPr lang="en-US" sz="1400" dirty="0">
                <a:solidFill>
                  <a:srgbClr val="000000"/>
                </a:solidFill>
              </a:rPr>
              <a:t>A travel site can access this same information, not only from a specific airline but a variety of airlines. In this case, the user enters in similar reservation information. The travel service web site interacts with the various airline databases using APIs provided by each airline. The travel service uses each airline API to request information from that specific airline, and then it displays the information from all the airlines on the its web page.</a:t>
            </a:r>
            <a:br>
              <a:rPr lang="en-US" sz="1400" dirty="0">
                <a:solidFill>
                  <a:srgbClr val="000000"/>
                </a:solidFill>
              </a:rPr>
            </a:br>
            <a:r>
              <a:rPr lang="en-US" sz="1400" dirty="0">
                <a:solidFill>
                  <a:srgbClr val="000000"/>
                </a:solidFill>
              </a:rPr>
              <a:t>The API acts as a kind of messenger between the requesting application and the application on the server that provides the data or service. The message from the requesting application to the server where the data resides is known as an API call.</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52337CD3-6792-4933-8BDA-07656CB85F2E}"/>
              </a:ext>
            </a:extLst>
          </p:cNvPr>
          <p:cNvPicPr>
            <a:picLocks noChangeAspect="1"/>
          </p:cNvPicPr>
          <p:nvPr/>
        </p:nvPicPr>
        <p:blipFill>
          <a:blip r:embed="rId4"/>
          <a:stretch>
            <a:fillRect/>
          </a:stretch>
        </p:blipFill>
        <p:spPr>
          <a:xfrm>
            <a:off x="3651493" y="1354293"/>
            <a:ext cx="4972082" cy="2434914"/>
          </a:xfrm>
          <a:prstGeom prst="rect">
            <a:avLst/>
          </a:prstGeom>
        </p:spPr>
      </p:pic>
    </p:spTree>
    <p:custDataLst>
      <p:tags r:id="rId1"/>
    </p:custDataLst>
    <p:extLst>
      <p:ext uri="{BB962C8B-B14F-4D97-AF65-F5344CB8AC3E}">
        <p14:creationId xmlns:p14="http://schemas.microsoft.com/office/powerpoint/2010/main" val="480294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br>
              <a:rPr lang="en-US" dirty="0"/>
            </a:br>
            <a:r>
              <a:rPr lang="en-US" sz="2400" dirty="0"/>
              <a:t>Open, Internal, and Partner APIs</a:t>
            </a:r>
          </a:p>
        </p:txBody>
      </p:sp>
      <p:sp>
        <p:nvSpPr>
          <p:cNvPr id="5" name="Content Placeholder 4">
            <a:extLst>
              <a:ext uri="{FF2B5EF4-FFF2-40B4-BE49-F238E27FC236}">
                <a16:creationId xmlns:a16="http://schemas.microsoft.com/office/drawing/2014/main" id="{F48C9A76-2B95-5B4A-BA0D-E2F7B7D3355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An important consideration when developing an API is the distinction between open, internal, and partner APIs:</a:t>
            </a:r>
          </a:p>
          <a:p>
            <a:pPr marL="342900" indent="-342900" algn="l">
              <a:buFont typeface="Arial" panose="020B0604020202020204" pitchFamily="34" charset="0"/>
              <a:buChar char="•"/>
            </a:pPr>
            <a:r>
              <a:rPr lang="en-US" sz="1600" b="1" dirty="0">
                <a:solidFill>
                  <a:srgbClr val="000000"/>
                </a:solidFill>
              </a:rPr>
              <a:t>Open APIs or Public APIs -</a:t>
            </a:r>
            <a:r>
              <a:rPr lang="en-US" sz="1600" dirty="0">
                <a:solidFill>
                  <a:srgbClr val="000000"/>
                </a:solidFill>
              </a:rPr>
              <a:t> These APIs are publicly available and can be used with no restrictions. Because these APIs are public, many API providers require the user to get a free key, or token, prior to using the API. This is to help control the number of API requests they receive and process. </a:t>
            </a:r>
          </a:p>
          <a:p>
            <a:pPr marL="342900" indent="-342900" algn="l">
              <a:buFont typeface="Arial" panose="020B0604020202020204" pitchFamily="34" charset="0"/>
              <a:buChar char="•"/>
            </a:pPr>
            <a:r>
              <a:rPr lang="en-US" sz="1600" b="1" dirty="0">
                <a:solidFill>
                  <a:srgbClr val="000000"/>
                </a:solidFill>
              </a:rPr>
              <a:t>Internal or Private APIs -</a:t>
            </a:r>
            <a:r>
              <a:rPr lang="en-US" sz="1600" dirty="0">
                <a:solidFill>
                  <a:srgbClr val="000000"/>
                </a:solidFill>
              </a:rPr>
              <a:t> These are APIs that are used by an organization or company to access data and services for internal use only. An example of an internal API is allowing authorized salespeople access to internal sales data on their mobile devices.</a:t>
            </a:r>
          </a:p>
          <a:p>
            <a:pPr marL="342900" indent="-342900" algn="l">
              <a:buFont typeface="Arial" panose="020B0604020202020204" pitchFamily="34" charset="0"/>
              <a:buChar char="•"/>
            </a:pPr>
            <a:r>
              <a:rPr lang="en-US" sz="1600" b="1" dirty="0">
                <a:solidFill>
                  <a:srgbClr val="000000"/>
                </a:solidFill>
              </a:rPr>
              <a:t>Partner APIs -</a:t>
            </a:r>
            <a:r>
              <a:rPr lang="en-US" sz="1600" dirty="0">
                <a:solidFill>
                  <a:srgbClr val="000000"/>
                </a:solidFill>
              </a:rPr>
              <a:t> These are APIs that are used between a company and its business partners or contractors to facilitate business between them. The business partner must have a license or other form of permission to use the API. A travel service using an airline’s API is an example of a partner API.</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10868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br>
              <a:rPr lang="en-US" dirty="0"/>
            </a:br>
            <a:r>
              <a:rPr lang="en-US" sz="2400" dirty="0"/>
              <a:t>Types of Web Service APIs</a:t>
            </a:r>
          </a:p>
        </p:txBody>
      </p:sp>
      <p:sp>
        <p:nvSpPr>
          <p:cNvPr id="4" name="Content Placeholder 3">
            <a:extLst>
              <a:ext uri="{FF2B5EF4-FFF2-40B4-BE49-F238E27FC236}">
                <a16:creationId xmlns:a16="http://schemas.microsoft.com/office/drawing/2014/main" id="{8A25BCBA-635D-9C41-9AF8-02DDA8413129}"/>
              </a:ext>
            </a:extLst>
          </p:cNvPr>
          <p:cNvSpPr>
            <a:spLocks noGrp="1"/>
          </p:cNvSpPr>
          <p:nvPr>
            <p:ph idx="1"/>
          </p:nvPr>
        </p:nvSpPr>
        <p:spPr>
          <a:xfrm>
            <a:off x="474662" y="731838"/>
            <a:ext cx="8347605" cy="1748896"/>
          </a:xfrm>
        </p:spPr>
        <p:txBody>
          <a:bodyPr/>
          <a:lstStyle/>
          <a:p>
            <a:pPr marL="0" indent="0" algn="l"/>
            <a:r>
              <a:rPr lang="en-US" sz="1600" dirty="0">
                <a:solidFill>
                  <a:srgbClr val="000000"/>
                </a:solidFill>
              </a:rPr>
              <a:t>A web service is a service that is available over the internet, using the World Wide Web. There are four types of web service APIs:</a:t>
            </a:r>
          </a:p>
          <a:p>
            <a:pPr marL="342900" indent="-342900" algn="l">
              <a:buFont typeface="Arial" panose="020B0604020202020204" pitchFamily="34" charset="0"/>
              <a:buChar char="•"/>
            </a:pPr>
            <a:r>
              <a:rPr lang="en-US" sz="1600" dirty="0">
                <a:solidFill>
                  <a:srgbClr val="000000"/>
                </a:solidFill>
              </a:rPr>
              <a:t>Simple Object Access Protocol (SOAP)</a:t>
            </a:r>
          </a:p>
          <a:p>
            <a:pPr marL="342900" indent="-342900" algn="l">
              <a:buFont typeface="Arial" panose="020B0604020202020204" pitchFamily="34" charset="0"/>
              <a:buChar char="•"/>
            </a:pPr>
            <a:r>
              <a:rPr lang="en-US" sz="1600" dirty="0">
                <a:solidFill>
                  <a:srgbClr val="000000"/>
                </a:solidFill>
              </a:rPr>
              <a:t>Representational State Transfer (REST)</a:t>
            </a:r>
          </a:p>
          <a:p>
            <a:pPr marL="342900" indent="-342900" algn="l">
              <a:buFont typeface="Arial" panose="020B0604020202020204" pitchFamily="34" charset="0"/>
              <a:buChar char="•"/>
            </a:pPr>
            <a:r>
              <a:rPr lang="en-US" sz="1600" dirty="0" err="1">
                <a:solidFill>
                  <a:srgbClr val="000000"/>
                </a:solidFill>
              </a:rPr>
              <a:t>eXtensible</a:t>
            </a:r>
            <a:r>
              <a:rPr lang="en-US" sz="1600" dirty="0">
                <a:solidFill>
                  <a:srgbClr val="000000"/>
                </a:solidFill>
              </a:rPr>
              <a:t> Markup Language-Remote Procedure Call (XML-RPC)</a:t>
            </a:r>
          </a:p>
          <a:p>
            <a:pPr marL="342900" indent="-342900" algn="l">
              <a:buFont typeface="Arial" panose="020B0604020202020204" pitchFamily="34" charset="0"/>
              <a:buChar char="•"/>
            </a:pPr>
            <a:r>
              <a:rPr lang="en-US" sz="1600" dirty="0">
                <a:solidFill>
                  <a:srgbClr val="000000"/>
                </a:solidFill>
              </a:rPr>
              <a:t>JavaScript Object Notation-Remote Procedure Call (JSON-RPC)</a:t>
            </a: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id="{E62FD5B6-DFE6-1146-9F2F-9DAF1001D76B}"/>
              </a:ext>
            </a:extLst>
          </p:cNvPr>
          <p:cNvGraphicFramePr>
            <a:graphicFrameLocks noGrp="1"/>
          </p:cNvGraphicFramePr>
          <p:nvPr>
            <p:extLst>
              <p:ext uri="{D42A27DB-BD31-4B8C-83A1-F6EECF244321}">
                <p14:modId xmlns:p14="http://schemas.microsoft.com/office/powerpoint/2010/main" val="2021343231"/>
              </p:ext>
            </p:extLst>
          </p:nvPr>
        </p:nvGraphicFramePr>
        <p:xfrm>
          <a:off x="474662" y="2571750"/>
          <a:ext cx="8037160" cy="1785620"/>
        </p:xfrm>
        <a:graphic>
          <a:graphicData uri="http://schemas.openxmlformats.org/drawingml/2006/table">
            <a:tbl>
              <a:tblPr firstRow="1" bandRow="1">
                <a:tableStyleId>{5C22544A-7EE6-4342-B048-85BDC9FD1C3A}</a:tableStyleId>
              </a:tblPr>
              <a:tblGrid>
                <a:gridCol w="1399294">
                  <a:extLst>
                    <a:ext uri="{9D8B030D-6E8A-4147-A177-3AD203B41FA5}">
                      <a16:colId xmlns:a16="http://schemas.microsoft.com/office/drawing/2014/main" val="275086831"/>
                    </a:ext>
                  </a:extLst>
                </a:gridCol>
                <a:gridCol w="1524000">
                  <a:extLst>
                    <a:ext uri="{9D8B030D-6E8A-4147-A177-3AD203B41FA5}">
                      <a16:colId xmlns:a16="http://schemas.microsoft.com/office/drawing/2014/main" val="823278254"/>
                    </a:ext>
                  </a:extLst>
                </a:gridCol>
                <a:gridCol w="1899002">
                  <a:extLst>
                    <a:ext uri="{9D8B030D-6E8A-4147-A177-3AD203B41FA5}">
                      <a16:colId xmlns:a16="http://schemas.microsoft.com/office/drawing/2014/main" val="4076322524"/>
                    </a:ext>
                  </a:extLst>
                </a:gridCol>
                <a:gridCol w="1607432">
                  <a:extLst>
                    <a:ext uri="{9D8B030D-6E8A-4147-A177-3AD203B41FA5}">
                      <a16:colId xmlns:a16="http://schemas.microsoft.com/office/drawing/2014/main" val="2181766267"/>
                    </a:ext>
                  </a:extLst>
                </a:gridCol>
                <a:gridCol w="1607432">
                  <a:extLst>
                    <a:ext uri="{9D8B030D-6E8A-4147-A177-3AD203B41FA5}">
                      <a16:colId xmlns:a16="http://schemas.microsoft.com/office/drawing/2014/main" val="3669035380"/>
                    </a:ext>
                  </a:extLst>
                </a:gridCol>
              </a:tblGrid>
              <a:tr h="370840">
                <a:tc>
                  <a:txBody>
                    <a:bodyPr/>
                    <a:lstStyle/>
                    <a:p>
                      <a:pPr algn="l" fontAlgn="ctr"/>
                      <a:r>
                        <a:rPr lang="en-US">
                          <a:effectLst/>
                        </a:rPr>
                        <a:t>Characteristic</a:t>
                      </a:r>
                    </a:p>
                  </a:txBody>
                  <a:tcPr marL="47625" marR="47625" marT="47625" marB="47625" anchor="ctr"/>
                </a:tc>
                <a:tc>
                  <a:txBody>
                    <a:bodyPr/>
                    <a:lstStyle/>
                    <a:p>
                      <a:pPr algn="l" fontAlgn="ctr"/>
                      <a:r>
                        <a:rPr lang="en-US">
                          <a:effectLst/>
                        </a:rPr>
                        <a:t>SOAP</a:t>
                      </a:r>
                    </a:p>
                  </a:txBody>
                  <a:tcPr marL="47625" marR="47625" marT="47625" marB="47625" anchor="ctr"/>
                </a:tc>
                <a:tc>
                  <a:txBody>
                    <a:bodyPr/>
                    <a:lstStyle/>
                    <a:p>
                      <a:pPr algn="l" fontAlgn="ctr"/>
                      <a:r>
                        <a:rPr lang="en-US">
                          <a:effectLst/>
                        </a:rPr>
                        <a:t>REST</a:t>
                      </a:r>
                    </a:p>
                  </a:txBody>
                  <a:tcPr marL="47625" marR="47625" marT="47625" marB="47625" anchor="ctr"/>
                </a:tc>
                <a:tc>
                  <a:txBody>
                    <a:bodyPr/>
                    <a:lstStyle/>
                    <a:p>
                      <a:pPr algn="l" fontAlgn="ctr"/>
                      <a:r>
                        <a:rPr lang="en-US">
                          <a:effectLst/>
                        </a:rPr>
                        <a:t>XML-RPC</a:t>
                      </a:r>
                    </a:p>
                  </a:txBody>
                  <a:tcPr marL="47625" marR="47625" marT="47625" marB="47625" anchor="ctr"/>
                </a:tc>
                <a:tc>
                  <a:txBody>
                    <a:bodyPr/>
                    <a:lstStyle/>
                    <a:p>
                      <a:pPr algn="l" fontAlgn="ctr"/>
                      <a:r>
                        <a:rPr lang="en-US" dirty="0">
                          <a:effectLst/>
                        </a:rPr>
                        <a:t>JSON-RPC</a:t>
                      </a:r>
                    </a:p>
                  </a:txBody>
                  <a:tcPr marL="47625" marR="47625" marT="47625" marB="47625" anchor="ctr"/>
                </a:tc>
                <a:extLst>
                  <a:ext uri="{0D108BD9-81ED-4DB2-BD59-A6C34878D82A}">
                    <a16:rowId xmlns:a16="http://schemas.microsoft.com/office/drawing/2014/main" val="1877802678"/>
                  </a:ext>
                </a:extLst>
              </a:tr>
              <a:tr h="370840">
                <a:tc>
                  <a:txBody>
                    <a:bodyPr/>
                    <a:lstStyle/>
                    <a:p>
                      <a:pPr fontAlgn="ctr"/>
                      <a:r>
                        <a:rPr lang="en-US" b="0">
                          <a:effectLst/>
                        </a:rPr>
                        <a:t>Data Format</a:t>
                      </a:r>
                    </a:p>
                  </a:txBody>
                  <a:tcPr marL="47625" marR="47625" marT="47625" marB="47625" anchor="ctr"/>
                </a:tc>
                <a:tc>
                  <a:txBody>
                    <a:bodyPr/>
                    <a:lstStyle/>
                    <a:p>
                      <a:pPr fontAlgn="ctr"/>
                      <a:r>
                        <a:rPr lang="en-US" b="0" dirty="0">
                          <a:effectLst/>
                        </a:rPr>
                        <a:t>XML</a:t>
                      </a:r>
                    </a:p>
                  </a:txBody>
                  <a:tcPr marL="47625" marR="47625" marT="47625" marB="47625" anchor="ctr"/>
                </a:tc>
                <a:tc>
                  <a:txBody>
                    <a:bodyPr/>
                    <a:lstStyle/>
                    <a:p>
                      <a:pPr fontAlgn="ctr"/>
                      <a:r>
                        <a:rPr lang="en-US" b="0">
                          <a:effectLst/>
                        </a:rPr>
                        <a:t>JSON, XML, YAML, and others</a:t>
                      </a:r>
                    </a:p>
                  </a:txBody>
                  <a:tcPr marL="47625" marR="47625" marT="47625" marB="47625" anchor="ctr"/>
                </a:tc>
                <a:tc>
                  <a:txBody>
                    <a:bodyPr/>
                    <a:lstStyle/>
                    <a:p>
                      <a:pPr fontAlgn="ctr"/>
                      <a:r>
                        <a:rPr lang="en-US" b="0">
                          <a:effectLst/>
                        </a:rPr>
                        <a:t>XML</a:t>
                      </a:r>
                    </a:p>
                  </a:txBody>
                  <a:tcPr marL="47625" marR="47625" marT="47625" marB="47625" anchor="ctr"/>
                </a:tc>
                <a:tc>
                  <a:txBody>
                    <a:bodyPr/>
                    <a:lstStyle/>
                    <a:p>
                      <a:pPr fontAlgn="ctr"/>
                      <a:r>
                        <a:rPr lang="en-US" b="0">
                          <a:effectLst/>
                        </a:rPr>
                        <a:t>JSON</a:t>
                      </a:r>
                    </a:p>
                  </a:txBody>
                  <a:tcPr marL="47625" marR="47625" marT="47625" marB="47625" anchor="ctr"/>
                </a:tc>
                <a:extLst>
                  <a:ext uri="{0D108BD9-81ED-4DB2-BD59-A6C34878D82A}">
                    <a16:rowId xmlns:a16="http://schemas.microsoft.com/office/drawing/2014/main" val="4119755214"/>
                  </a:ext>
                </a:extLst>
              </a:tr>
              <a:tr h="370840">
                <a:tc>
                  <a:txBody>
                    <a:bodyPr/>
                    <a:lstStyle/>
                    <a:p>
                      <a:pPr fontAlgn="ctr"/>
                      <a:r>
                        <a:rPr lang="en-US" b="0">
                          <a:effectLst/>
                        </a:rPr>
                        <a:t>First released</a:t>
                      </a:r>
                    </a:p>
                  </a:txBody>
                  <a:tcPr marL="47625" marR="47625" marT="47625" marB="47625" anchor="ctr"/>
                </a:tc>
                <a:tc>
                  <a:txBody>
                    <a:bodyPr/>
                    <a:lstStyle/>
                    <a:p>
                      <a:pPr fontAlgn="ctr"/>
                      <a:r>
                        <a:rPr lang="en-US" b="0">
                          <a:effectLst/>
                        </a:rPr>
                        <a:t>1998</a:t>
                      </a:r>
                    </a:p>
                  </a:txBody>
                  <a:tcPr marL="47625" marR="47625" marT="47625" marB="47625" anchor="ctr"/>
                </a:tc>
                <a:tc>
                  <a:txBody>
                    <a:bodyPr/>
                    <a:lstStyle/>
                    <a:p>
                      <a:pPr fontAlgn="ctr"/>
                      <a:r>
                        <a:rPr lang="en-US" b="0">
                          <a:effectLst/>
                        </a:rPr>
                        <a:t>2000</a:t>
                      </a:r>
                    </a:p>
                  </a:txBody>
                  <a:tcPr marL="47625" marR="47625" marT="47625" marB="47625" anchor="ctr"/>
                </a:tc>
                <a:tc>
                  <a:txBody>
                    <a:bodyPr/>
                    <a:lstStyle/>
                    <a:p>
                      <a:pPr fontAlgn="ctr"/>
                      <a:r>
                        <a:rPr lang="en-US" b="0">
                          <a:effectLst/>
                        </a:rPr>
                        <a:t>1998</a:t>
                      </a:r>
                    </a:p>
                  </a:txBody>
                  <a:tcPr marL="47625" marR="47625" marT="47625" marB="47625" anchor="ctr"/>
                </a:tc>
                <a:tc>
                  <a:txBody>
                    <a:bodyPr/>
                    <a:lstStyle/>
                    <a:p>
                      <a:pPr fontAlgn="ctr"/>
                      <a:r>
                        <a:rPr lang="en-US" b="0">
                          <a:effectLst/>
                        </a:rPr>
                        <a:t>2005</a:t>
                      </a:r>
                    </a:p>
                  </a:txBody>
                  <a:tcPr marL="47625" marR="47625" marT="47625" marB="47625" anchor="ctr"/>
                </a:tc>
                <a:extLst>
                  <a:ext uri="{0D108BD9-81ED-4DB2-BD59-A6C34878D82A}">
                    <a16:rowId xmlns:a16="http://schemas.microsoft.com/office/drawing/2014/main" val="2407226342"/>
                  </a:ext>
                </a:extLst>
              </a:tr>
              <a:tr h="370840">
                <a:tc>
                  <a:txBody>
                    <a:bodyPr/>
                    <a:lstStyle/>
                    <a:p>
                      <a:pPr fontAlgn="ctr"/>
                      <a:r>
                        <a:rPr lang="en-US" b="0">
                          <a:effectLst/>
                        </a:rPr>
                        <a:t>Strengths</a:t>
                      </a:r>
                    </a:p>
                  </a:txBody>
                  <a:tcPr marL="47625" marR="47625" marT="47625" marB="47625" anchor="ctr"/>
                </a:tc>
                <a:tc>
                  <a:txBody>
                    <a:bodyPr/>
                    <a:lstStyle/>
                    <a:p>
                      <a:pPr fontAlgn="ctr"/>
                      <a:r>
                        <a:rPr lang="en-US" b="0">
                          <a:effectLst/>
                        </a:rPr>
                        <a:t>Well-established</a:t>
                      </a:r>
                    </a:p>
                  </a:txBody>
                  <a:tcPr marL="47625" marR="47625" marT="47625" marB="47625" anchor="ctr"/>
                </a:tc>
                <a:tc>
                  <a:txBody>
                    <a:bodyPr/>
                    <a:lstStyle/>
                    <a:p>
                      <a:pPr fontAlgn="ctr"/>
                      <a:r>
                        <a:rPr lang="en-US" b="0">
                          <a:effectLst/>
                        </a:rPr>
                        <a:t>Flexible formatting and most widely used</a:t>
                      </a:r>
                    </a:p>
                  </a:txBody>
                  <a:tcPr marL="47625" marR="47625" marT="47625" marB="47625" anchor="ctr"/>
                </a:tc>
                <a:tc>
                  <a:txBody>
                    <a:bodyPr/>
                    <a:lstStyle/>
                    <a:p>
                      <a:pPr fontAlgn="ctr"/>
                      <a:r>
                        <a:rPr lang="en-US" b="0">
                          <a:effectLst/>
                        </a:rPr>
                        <a:t>Well-established, simplicity</a:t>
                      </a:r>
                    </a:p>
                  </a:txBody>
                  <a:tcPr marL="47625" marR="47625" marT="47625" marB="47625" anchor="ctr"/>
                </a:tc>
                <a:tc>
                  <a:txBody>
                    <a:bodyPr/>
                    <a:lstStyle/>
                    <a:p>
                      <a:pPr fontAlgn="ctr"/>
                      <a:r>
                        <a:rPr lang="en-US" b="0" dirty="0">
                          <a:effectLst/>
                        </a:rPr>
                        <a:t>Simplicity</a:t>
                      </a:r>
                    </a:p>
                  </a:txBody>
                  <a:tcPr marL="47625" marR="47625" marT="47625" marB="47625" anchor="ctr"/>
                </a:tc>
                <a:extLst>
                  <a:ext uri="{0D108BD9-81ED-4DB2-BD59-A6C34878D82A}">
                    <a16:rowId xmlns:a16="http://schemas.microsoft.com/office/drawing/2014/main" val="4097512272"/>
                  </a:ext>
                </a:extLst>
              </a:tr>
            </a:tbl>
          </a:graphicData>
        </a:graphic>
      </p:graphicFrame>
    </p:spTree>
    <p:custDataLst>
      <p:tags r:id="rId1"/>
    </p:custDataLst>
    <p:extLst>
      <p:ext uri="{BB962C8B-B14F-4D97-AF65-F5344CB8AC3E}">
        <p14:creationId xmlns:p14="http://schemas.microsoft.com/office/powerpoint/2010/main" val="142883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14.4 REST</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Video - REST</a:t>
            </a:r>
          </a:p>
        </p:txBody>
      </p:sp>
      <p:sp>
        <p:nvSpPr>
          <p:cNvPr id="4" name="Content Placeholder 3">
            <a:extLst>
              <a:ext uri="{FF2B5EF4-FFF2-40B4-BE49-F238E27FC236}">
                <a16:creationId xmlns:a16="http://schemas.microsoft.com/office/drawing/2014/main" id="{628C2944-1F25-E148-ABAB-6C86C5EB8D3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covers the following:</a:t>
            </a:r>
          </a:p>
          <a:p>
            <a:pPr marL="342900" indent="-342900" algn="l">
              <a:buFont typeface="Arial" panose="020B0604020202020204" pitchFamily="34" charset="0"/>
              <a:buChar char="•"/>
            </a:pPr>
            <a:r>
              <a:rPr lang="en-US" sz="1600" dirty="0">
                <a:solidFill>
                  <a:srgbClr val="000000"/>
                </a:solidFill>
              </a:rPr>
              <a:t>Execute a REST API request</a:t>
            </a:r>
          </a:p>
          <a:p>
            <a:pPr marL="342900" indent="-342900" algn="l">
              <a:buFont typeface="Arial" panose="020B0604020202020204" pitchFamily="34" charset="0"/>
              <a:buChar char="•"/>
            </a:pPr>
            <a:r>
              <a:rPr lang="en-US" sz="1600" dirty="0">
                <a:solidFill>
                  <a:srgbClr val="000000"/>
                </a:solidFill>
              </a:rPr>
              <a:t>Web browser - HTTP</a:t>
            </a:r>
          </a:p>
          <a:p>
            <a:pPr marL="342900" indent="-342900" algn="l">
              <a:buFont typeface="Arial" panose="020B0604020202020204" pitchFamily="34" charset="0"/>
              <a:buChar char="•"/>
            </a:pPr>
            <a:r>
              <a:rPr lang="en-US" sz="1600" dirty="0">
                <a:solidFill>
                  <a:srgbClr val="000000"/>
                </a:solidFill>
              </a:rPr>
              <a:t>Command Line - CURL</a:t>
            </a:r>
          </a:p>
          <a:p>
            <a:pPr marL="342900" indent="-342900" algn="l">
              <a:buFont typeface="Arial" panose="020B0604020202020204" pitchFamily="34" charset="0"/>
              <a:buChar char="•"/>
            </a:pPr>
            <a:r>
              <a:rPr lang="en-US" sz="1600" dirty="0">
                <a:solidFill>
                  <a:srgbClr val="000000"/>
                </a:solidFill>
              </a:rPr>
              <a:t>Application - Postman</a:t>
            </a:r>
          </a:p>
          <a:p>
            <a:pPr marL="342900" indent="-342900" algn="l">
              <a:buFont typeface="Arial" panose="020B0604020202020204" pitchFamily="34" charset="0"/>
              <a:buChar char="•"/>
            </a:pPr>
            <a:r>
              <a:rPr lang="en-US" sz="1600" dirty="0">
                <a:solidFill>
                  <a:srgbClr val="000000"/>
                </a:solidFill>
              </a:rPr>
              <a:t>Programming Language - Python, </a:t>
            </a:r>
            <a:r>
              <a:rPr lang="en-US" sz="1600" dirty="0" err="1">
                <a:solidFill>
                  <a:srgbClr val="000000"/>
                </a:solidFill>
              </a:rPr>
              <a:t>Javascript</a:t>
            </a:r>
            <a:r>
              <a:rPr lang="en-US" sz="1600" dirty="0">
                <a:solidFill>
                  <a:srgbClr val="000000"/>
                </a:solidFill>
              </a:rPr>
              <a:t>, Ruby, and more</a:t>
            </a: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21826872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REST and RESTful API</a:t>
            </a:r>
          </a:p>
        </p:txBody>
      </p:sp>
      <p:sp>
        <p:nvSpPr>
          <p:cNvPr id="5" name="Content Placeholder 4">
            <a:extLst>
              <a:ext uri="{FF2B5EF4-FFF2-40B4-BE49-F238E27FC236}">
                <a16:creationId xmlns:a16="http://schemas.microsoft.com/office/drawing/2014/main" id="{1B60B433-C0B1-A34A-8594-62AC41E6EB21}"/>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Web browsers use HTTP or HTTPS to request (GET) a web page. If successfully requested (HTTP status code 200), web servers respond to GET requests with an HTML coded web page.</a:t>
            </a:r>
          </a:p>
          <a:p>
            <a:pPr marL="342900" indent="-342900" algn="l">
              <a:buFont typeface="Arial" panose="020B0604020202020204" pitchFamily="34" charset="0"/>
              <a:buChar char="•"/>
            </a:pPr>
            <a:r>
              <a:rPr lang="en-US" sz="1600" dirty="0">
                <a:solidFill>
                  <a:srgbClr val="000000"/>
                </a:solidFill>
              </a:rPr>
              <a:t>Simply stated, a REST API is an API that works on top of the HTTP protocol. It defines a set of functions developers can use to perform requests and receive responses via HTTP protocol such as GET and POST.</a:t>
            </a:r>
          </a:p>
          <a:p>
            <a:pPr marL="342900" indent="-342900" algn="l">
              <a:buFont typeface="Arial" panose="020B0604020202020204" pitchFamily="34" charset="0"/>
              <a:buChar char="•"/>
            </a:pPr>
            <a:r>
              <a:rPr lang="en-US" sz="1600" dirty="0">
                <a:solidFill>
                  <a:srgbClr val="000000"/>
                </a:solidFill>
              </a:rPr>
              <a:t>Conforming to the constraints of the REST architecture is generally referred to as being “RESTful”. An API can be considered “RESTful” if it has the following features:</a:t>
            </a:r>
          </a:p>
          <a:p>
            <a:pPr marL="415985" lvl="1" indent="-342900">
              <a:buFont typeface="Arial" panose="020B0604020202020204" pitchFamily="34" charset="0"/>
              <a:buChar char="•"/>
            </a:pPr>
            <a:r>
              <a:rPr lang="en-US" b="1" dirty="0">
                <a:solidFill>
                  <a:srgbClr val="000000"/>
                </a:solidFill>
              </a:rPr>
              <a:t>Client-Server</a:t>
            </a:r>
            <a:r>
              <a:rPr lang="en-US" dirty="0">
                <a:solidFill>
                  <a:srgbClr val="000000"/>
                </a:solidFill>
              </a:rPr>
              <a:t> - The client handles the front end and the server handles the back end. Either can be replaced independently of the other.</a:t>
            </a:r>
          </a:p>
          <a:p>
            <a:pPr marL="415985" lvl="1" indent="-342900">
              <a:buFont typeface="Arial" panose="020B0604020202020204" pitchFamily="34" charset="0"/>
              <a:buChar char="•"/>
            </a:pPr>
            <a:r>
              <a:rPr lang="en-US" b="1" dirty="0">
                <a:solidFill>
                  <a:srgbClr val="000000"/>
                </a:solidFill>
              </a:rPr>
              <a:t>Stateless</a:t>
            </a:r>
            <a:r>
              <a:rPr lang="en-US" dirty="0">
                <a:solidFill>
                  <a:srgbClr val="000000"/>
                </a:solidFill>
              </a:rPr>
              <a:t> - No client data is stored on the server between requests. The session state is stored on the client.</a:t>
            </a:r>
          </a:p>
          <a:p>
            <a:pPr marL="415985" lvl="1" indent="-342900">
              <a:buFont typeface="Arial" panose="020B0604020202020204" pitchFamily="34" charset="0"/>
              <a:buChar char="•"/>
            </a:pPr>
            <a:r>
              <a:rPr lang="en-US" b="1" dirty="0">
                <a:solidFill>
                  <a:srgbClr val="000000"/>
                </a:solidFill>
              </a:rPr>
              <a:t>Cacheable</a:t>
            </a:r>
            <a:r>
              <a:rPr lang="en-US" dirty="0">
                <a:solidFill>
                  <a:srgbClr val="000000"/>
                </a:solidFill>
              </a:rPr>
              <a:t> - Clients can cache responses to improve performance.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405103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RESTful Implementation</a:t>
            </a:r>
          </a:p>
        </p:txBody>
      </p:sp>
      <p:sp>
        <p:nvSpPr>
          <p:cNvPr id="4" name="Content Placeholder 3">
            <a:extLst>
              <a:ext uri="{FF2B5EF4-FFF2-40B4-BE49-F238E27FC236}">
                <a16:creationId xmlns:a16="http://schemas.microsoft.com/office/drawing/2014/main" id="{B396F403-FB91-E145-84C2-171067FE0F6A}"/>
              </a:ext>
            </a:extLst>
          </p:cNvPr>
          <p:cNvSpPr>
            <a:spLocks noGrp="1"/>
          </p:cNvSpPr>
          <p:nvPr>
            <p:ph idx="1"/>
          </p:nvPr>
        </p:nvSpPr>
        <p:spPr>
          <a:xfrm>
            <a:off x="474662" y="731838"/>
            <a:ext cx="8280057" cy="2675290"/>
          </a:xfrm>
        </p:spPr>
        <p:txBody>
          <a:bodyPr/>
          <a:lstStyle/>
          <a:p>
            <a:pPr marL="0" indent="0" algn="l"/>
            <a:r>
              <a:rPr lang="en-US" sz="1400" dirty="0">
                <a:solidFill>
                  <a:srgbClr val="000000"/>
                </a:solidFill>
              </a:rPr>
              <a:t>A RESTful web service is implemented using HTTP. It is a collection of resources with four defined aspects:</a:t>
            </a:r>
          </a:p>
          <a:p>
            <a:pPr marL="415985" lvl="1" indent="-342900">
              <a:buFont typeface="Arial" panose="020B0604020202020204" pitchFamily="34" charset="0"/>
              <a:buChar char="•"/>
            </a:pPr>
            <a:r>
              <a:rPr lang="en-US" dirty="0">
                <a:solidFill>
                  <a:srgbClr val="000000"/>
                </a:solidFill>
              </a:rPr>
              <a:t>The base Uniform Resource Identifier (URI) for the web service, such as http://example.com/resources.</a:t>
            </a:r>
          </a:p>
          <a:p>
            <a:pPr marL="415985" lvl="1" indent="-342900">
              <a:buFont typeface="Arial" panose="020B0604020202020204" pitchFamily="34" charset="0"/>
              <a:buChar char="•"/>
            </a:pPr>
            <a:r>
              <a:rPr lang="en-US" dirty="0">
                <a:solidFill>
                  <a:srgbClr val="000000"/>
                </a:solidFill>
              </a:rPr>
              <a:t>The data format supported by the web service. This is often JSON, YAML, or XML but could be any other data format that is a valid hypertext standard.</a:t>
            </a:r>
          </a:p>
          <a:p>
            <a:pPr marL="415985" lvl="1" indent="-342900">
              <a:buFont typeface="Arial" panose="020B0604020202020204" pitchFamily="34" charset="0"/>
              <a:buChar char="•"/>
            </a:pPr>
            <a:r>
              <a:rPr lang="en-US" dirty="0">
                <a:solidFill>
                  <a:srgbClr val="000000"/>
                </a:solidFill>
              </a:rPr>
              <a:t>The set of operations supported by the web service using HTTP methods.</a:t>
            </a:r>
          </a:p>
          <a:p>
            <a:pPr marL="415985" lvl="1" indent="-342900">
              <a:buFont typeface="Arial" panose="020B0604020202020204" pitchFamily="34" charset="0"/>
              <a:buChar char="•"/>
            </a:pPr>
            <a:r>
              <a:rPr lang="en-US" dirty="0">
                <a:solidFill>
                  <a:srgbClr val="000000"/>
                </a:solidFill>
              </a:rPr>
              <a:t>The API must be hypertext driven.</a:t>
            </a:r>
          </a:p>
          <a:p>
            <a:pPr marL="0" indent="0" algn="l"/>
            <a:r>
              <a:rPr lang="en-US" sz="1400" dirty="0">
                <a:solidFill>
                  <a:srgbClr val="000000"/>
                </a:solidFill>
              </a:rPr>
              <a:t>RESTful APIs use common HTTP methods including POST, GET, PUT, PATCH and DELETE. As shown in the following table, these correspond to RESTful operations: Create, Read, Update, and Delete (or CRUD).</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6" name="Table 5">
            <a:extLst>
              <a:ext uri="{FF2B5EF4-FFF2-40B4-BE49-F238E27FC236}">
                <a16:creationId xmlns:a16="http://schemas.microsoft.com/office/drawing/2014/main" id="{30F003DF-EDCE-794F-8CEF-41DF0EDF2EFC}"/>
              </a:ext>
            </a:extLst>
          </p:cNvPr>
          <p:cNvGraphicFramePr>
            <a:graphicFrameLocks noGrp="1"/>
          </p:cNvGraphicFramePr>
          <p:nvPr>
            <p:extLst>
              <p:ext uri="{D42A27DB-BD31-4B8C-83A1-F6EECF244321}">
                <p14:modId xmlns:p14="http://schemas.microsoft.com/office/powerpoint/2010/main" val="2112864550"/>
              </p:ext>
            </p:extLst>
          </p:nvPr>
        </p:nvGraphicFramePr>
        <p:xfrm>
          <a:off x="2428610" y="3474863"/>
          <a:ext cx="3488267" cy="1390650"/>
        </p:xfrm>
        <a:graphic>
          <a:graphicData uri="http://schemas.openxmlformats.org/drawingml/2006/table">
            <a:tbl>
              <a:tblPr firstRow="1" bandRow="1">
                <a:tableStyleId>{5C22544A-7EE6-4342-B048-85BDC9FD1C3A}</a:tableStyleId>
              </a:tblPr>
              <a:tblGrid>
                <a:gridCol w="1365956">
                  <a:extLst>
                    <a:ext uri="{9D8B030D-6E8A-4147-A177-3AD203B41FA5}">
                      <a16:colId xmlns:a16="http://schemas.microsoft.com/office/drawing/2014/main" val="3202783011"/>
                    </a:ext>
                  </a:extLst>
                </a:gridCol>
                <a:gridCol w="2122311">
                  <a:extLst>
                    <a:ext uri="{9D8B030D-6E8A-4147-A177-3AD203B41FA5}">
                      <a16:colId xmlns:a16="http://schemas.microsoft.com/office/drawing/2014/main" val="329565494"/>
                    </a:ext>
                  </a:extLst>
                </a:gridCol>
              </a:tblGrid>
              <a:tr h="260068">
                <a:tc>
                  <a:txBody>
                    <a:bodyPr/>
                    <a:lstStyle/>
                    <a:p>
                      <a:pPr algn="l" fontAlgn="ctr"/>
                      <a:r>
                        <a:rPr lang="en-US" sz="1200" dirty="0">
                          <a:effectLst/>
                        </a:rPr>
                        <a:t>HTTP Method</a:t>
                      </a:r>
                    </a:p>
                  </a:txBody>
                  <a:tcPr marL="47625" marR="47625" marT="47625" marB="47625" anchor="ctr"/>
                </a:tc>
                <a:tc>
                  <a:txBody>
                    <a:bodyPr/>
                    <a:lstStyle/>
                    <a:p>
                      <a:pPr algn="l" fontAlgn="ctr"/>
                      <a:r>
                        <a:rPr lang="en-US" sz="1200" dirty="0">
                          <a:effectLst/>
                        </a:rPr>
                        <a:t>RESTful Operation</a:t>
                      </a:r>
                    </a:p>
                  </a:txBody>
                  <a:tcPr marL="47625" marR="47625" marT="47625" marB="47625" anchor="ctr"/>
                </a:tc>
                <a:extLst>
                  <a:ext uri="{0D108BD9-81ED-4DB2-BD59-A6C34878D82A}">
                    <a16:rowId xmlns:a16="http://schemas.microsoft.com/office/drawing/2014/main" val="2136171873"/>
                  </a:ext>
                </a:extLst>
              </a:tr>
              <a:tr h="260068">
                <a:tc>
                  <a:txBody>
                    <a:bodyPr/>
                    <a:lstStyle/>
                    <a:p>
                      <a:pPr fontAlgn="ctr"/>
                      <a:r>
                        <a:rPr lang="en-US" sz="1200" b="0">
                          <a:effectLst/>
                        </a:rPr>
                        <a:t>POST</a:t>
                      </a:r>
                    </a:p>
                  </a:txBody>
                  <a:tcPr marL="47625" marR="47625" marT="47625" marB="47625" anchor="ctr"/>
                </a:tc>
                <a:tc>
                  <a:txBody>
                    <a:bodyPr/>
                    <a:lstStyle/>
                    <a:p>
                      <a:pPr fontAlgn="ctr"/>
                      <a:r>
                        <a:rPr lang="en-US" sz="1200" b="0" dirty="0">
                          <a:effectLst/>
                        </a:rPr>
                        <a:t>Create</a:t>
                      </a:r>
                    </a:p>
                  </a:txBody>
                  <a:tcPr marL="47625" marR="47625" marT="47625" marB="47625" anchor="ctr"/>
                </a:tc>
                <a:extLst>
                  <a:ext uri="{0D108BD9-81ED-4DB2-BD59-A6C34878D82A}">
                    <a16:rowId xmlns:a16="http://schemas.microsoft.com/office/drawing/2014/main" val="264985615"/>
                  </a:ext>
                </a:extLst>
              </a:tr>
              <a:tr h="260068">
                <a:tc>
                  <a:txBody>
                    <a:bodyPr/>
                    <a:lstStyle/>
                    <a:p>
                      <a:pPr fontAlgn="ctr"/>
                      <a:r>
                        <a:rPr lang="en-US" sz="1200" b="0">
                          <a:effectLst/>
                        </a:rPr>
                        <a:t>GET</a:t>
                      </a:r>
                    </a:p>
                  </a:txBody>
                  <a:tcPr marL="47625" marR="47625" marT="47625" marB="47625" anchor="ctr"/>
                </a:tc>
                <a:tc>
                  <a:txBody>
                    <a:bodyPr/>
                    <a:lstStyle/>
                    <a:p>
                      <a:pPr fontAlgn="ctr"/>
                      <a:r>
                        <a:rPr lang="en-US" sz="1200" b="0" dirty="0">
                          <a:effectLst/>
                        </a:rPr>
                        <a:t>Read</a:t>
                      </a:r>
                    </a:p>
                  </a:txBody>
                  <a:tcPr marL="47625" marR="47625" marT="47625" marB="47625" anchor="ctr"/>
                </a:tc>
                <a:extLst>
                  <a:ext uri="{0D108BD9-81ED-4DB2-BD59-A6C34878D82A}">
                    <a16:rowId xmlns:a16="http://schemas.microsoft.com/office/drawing/2014/main" val="3332952251"/>
                  </a:ext>
                </a:extLst>
              </a:tr>
              <a:tr h="260068">
                <a:tc>
                  <a:txBody>
                    <a:bodyPr/>
                    <a:lstStyle/>
                    <a:p>
                      <a:pPr fontAlgn="ctr"/>
                      <a:r>
                        <a:rPr lang="en-US" sz="1200" b="0">
                          <a:effectLst/>
                        </a:rPr>
                        <a:t>PUT/PATCH</a:t>
                      </a:r>
                    </a:p>
                  </a:txBody>
                  <a:tcPr marL="47625" marR="47625" marT="47625" marB="47625" anchor="ctr"/>
                </a:tc>
                <a:tc>
                  <a:txBody>
                    <a:bodyPr/>
                    <a:lstStyle/>
                    <a:p>
                      <a:pPr fontAlgn="ctr"/>
                      <a:r>
                        <a:rPr lang="en-US" sz="1200" b="0" dirty="0">
                          <a:effectLst/>
                        </a:rPr>
                        <a:t>Update</a:t>
                      </a:r>
                    </a:p>
                  </a:txBody>
                  <a:tcPr marL="47625" marR="47625" marT="47625" marB="47625" anchor="ctr"/>
                </a:tc>
                <a:extLst>
                  <a:ext uri="{0D108BD9-81ED-4DB2-BD59-A6C34878D82A}">
                    <a16:rowId xmlns:a16="http://schemas.microsoft.com/office/drawing/2014/main" val="215518233"/>
                  </a:ext>
                </a:extLst>
              </a:tr>
              <a:tr h="260068">
                <a:tc>
                  <a:txBody>
                    <a:bodyPr/>
                    <a:lstStyle/>
                    <a:p>
                      <a:pPr fontAlgn="ctr"/>
                      <a:r>
                        <a:rPr lang="en-US" sz="1200" b="0">
                          <a:effectLst/>
                        </a:rPr>
                        <a:t>DELETE</a:t>
                      </a:r>
                    </a:p>
                  </a:txBody>
                  <a:tcPr marL="47625" marR="47625" marT="47625" marB="47625" anchor="ctr"/>
                </a:tc>
                <a:tc>
                  <a:txBody>
                    <a:bodyPr/>
                    <a:lstStyle/>
                    <a:p>
                      <a:pPr fontAlgn="ctr"/>
                      <a:r>
                        <a:rPr lang="en-US" sz="1200" b="0" dirty="0">
                          <a:effectLst/>
                        </a:rPr>
                        <a:t>Delete</a:t>
                      </a:r>
                    </a:p>
                  </a:txBody>
                  <a:tcPr marL="47625" marR="47625" marT="47625" marB="47625" anchor="ctr"/>
                </a:tc>
                <a:extLst>
                  <a:ext uri="{0D108BD9-81ED-4DB2-BD59-A6C34878D82A}">
                    <a16:rowId xmlns:a16="http://schemas.microsoft.com/office/drawing/2014/main" val="3183505955"/>
                  </a:ext>
                </a:extLst>
              </a:tr>
            </a:tbl>
          </a:graphicData>
        </a:graphic>
      </p:graphicFrame>
    </p:spTree>
    <p:custDataLst>
      <p:tags r:id="rId1"/>
    </p:custDataLst>
    <p:extLst>
      <p:ext uri="{BB962C8B-B14F-4D97-AF65-F5344CB8AC3E}">
        <p14:creationId xmlns:p14="http://schemas.microsoft.com/office/powerpoint/2010/main" val="285454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URI, URN, and URL</a:t>
            </a:r>
          </a:p>
        </p:txBody>
      </p:sp>
      <p:sp>
        <p:nvSpPr>
          <p:cNvPr id="5" name="Content Placeholder 4">
            <a:extLst>
              <a:ext uri="{FF2B5EF4-FFF2-40B4-BE49-F238E27FC236}">
                <a16:creationId xmlns:a16="http://schemas.microsoft.com/office/drawing/2014/main" id="{B8B6F94B-D349-EA41-8349-966C5384502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Web resources and web services such as RESTful APIs are identified using a URI. A URI is a string of characters that identifies a specific network resource. A URI has two specializations:</a:t>
            </a:r>
          </a:p>
          <a:p>
            <a:pPr marL="342900" indent="-342900" algn="l">
              <a:buFont typeface="Arial" panose="020B0604020202020204" pitchFamily="34" charset="0"/>
              <a:buChar char="•"/>
            </a:pPr>
            <a:r>
              <a:rPr lang="en-US" sz="1400" b="1" dirty="0">
                <a:solidFill>
                  <a:srgbClr val="000000"/>
                </a:solidFill>
              </a:rPr>
              <a:t>Uniform Resource Name (URN)</a:t>
            </a:r>
            <a:r>
              <a:rPr lang="en-US" sz="1400" dirty="0">
                <a:solidFill>
                  <a:srgbClr val="000000"/>
                </a:solidFill>
              </a:rPr>
              <a:t> - identifies only the namespace of the resource (web page, document, image, etc.) without reference to the protocol.</a:t>
            </a:r>
          </a:p>
          <a:p>
            <a:pPr marL="342900" indent="-342900" algn="l">
              <a:buFont typeface="Arial" panose="020B0604020202020204" pitchFamily="34" charset="0"/>
              <a:buChar char="•"/>
            </a:pPr>
            <a:r>
              <a:rPr lang="en-US" sz="1400" b="1" dirty="0">
                <a:solidFill>
                  <a:srgbClr val="000000"/>
                </a:solidFill>
              </a:rPr>
              <a:t>Uniform Resource Locator (URL)</a:t>
            </a:r>
            <a:r>
              <a:rPr lang="en-US" sz="1400" dirty="0">
                <a:solidFill>
                  <a:srgbClr val="000000"/>
                </a:solidFill>
              </a:rPr>
              <a:t> - defines the network location of a specific resource. HTTP or HTTPS URLs are typically used with web browsers. Protocols such as FTP, SFTP, SSH, and others can use a URL. A URL using SFTP might look like: sftp://</a:t>
            </a:r>
            <a:r>
              <a:rPr lang="en-US" sz="1400" dirty="0" err="1">
                <a:solidFill>
                  <a:srgbClr val="000000"/>
                </a:solidFill>
              </a:rPr>
              <a:t>sftp.example.com</a:t>
            </a:r>
            <a:r>
              <a:rPr lang="en-US" sz="1400" dirty="0">
                <a:solidFill>
                  <a:srgbClr val="000000"/>
                </a:solidFill>
              </a:rPr>
              <a:t>.</a:t>
            </a:r>
          </a:p>
          <a:p>
            <a:pPr marL="0" indent="0" algn="l"/>
            <a:r>
              <a:rPr lang="en-US" sz="1600" dirty="0">
                <a:solidFill>
                  <a:srgbClr val="000000"/>
                </a:solidFill>
              </a:rPr>
              <a:t>These are the parts of the URI https://www.example.com/author/book.html#page155 :</a:t>
            </a:r>
          </a:p>
          <a:p>
            <a:pPr marL="285750" indent="-285750" algn="l">
              <a:buFont typeface="Arial" panose="020B0604020202020204" pitchFamily="34" charset="0"/>
              <a:buChar char="•"/>
            </a:pPr>
            <a:r>
              <a:rPr lang="en-US" sz="1400" b="1" dirty="0">
                <a:solidFill>
                  <a:srgbClr val="000000"/>
                </a:solidFill>
              </a:rPr>
              <a:t>Protocol/scheme</a:t>
            </a:r>
            <a:r>
              <a:rPr lang="en-US" sz="1400" dirty="0">
                <a:solidFill>
                  <a:srgbClr val="000000"/>
                </a:solidFill>
              </a:rPr>
              <a:t> – HTTPS or other protocols such as FTP, SFTP, </a:t>
            </a:r>
            <a:r>
              <a:rPr lang="en-US" sz="1400" dirty="0" err="1">
                <a:solidFill>
                  <a:srgbClr val="000000"/>
                </a:solidFill>
              </a:rPr>
              <a:t>mailto</a:t>
            </a:r>
            <a:r>
              <a:rPr lang="en-US" sz="1400" dirty="0">
                <a:solidFill>
                  <a:srgbClr val="000000"/>
                </a:solidFill>
              </a:rPr>
              <a:t>, and NNTP</a:t>
            </a:r>
          </a:p>
          <a:p>
            <a:pPr marL="285750" indent="-285750" algn="l">
              <a:buFont typeface="Arial" panose="020B0604020202020204" pitchFamily="34" charset="0"/>
              <a:buChar char="•"/>
            </a:pPr>
            <a:r>
              <a:rPr lang="en-US" sz="1400" b="1" dirty="0">
                <a:solidFill>
                  <a:srgbClr val="000000"/>
                </a:solidFill>
              </a:rPr>
              <a:t>Hostname</a:t>
            </a:r>
            <a:r>
              <a:rPr lang="en-US" sz="1400" dirty="0">
                <a:solidFill>
                  <a:srgbClr val="000000"/>
                </a:solidFill>
              </a:rPr>
              <a:t> - </a:t>
            </a:r>
            <a:r>
              <a:rPr lang="en-US" sz="1400" dirty="0" err="1">
                <a:solidFill>
                  <a:srgbClr val="000000"/>
                </a:solidFill>
              </a:rPr>
              <a:t>www.example.com</a:t>
            </a:r>
            <a:endParaRPr lang="en-US" sz="1400" dirty="0">
              <a:solidFill>
                <a:srgbClr val="000000"/>
              </a:solidFill>
            </a:endParaRPr>
          </a:p>
          <a:p>
            <a:pPr marL="285750" indent="-285750" algn="l">
              <a:buFont typeface="Arial" panose="020B0604020202020204" pitchFamily="34" charset="0"/>
              <a:buChar char="•"/>
            </a:pPr>
            <a:r>
              <a:rPr lang="en-US" sz="1400" b="1" dirty="0">
                <a:solidFill>
                  <a:srgbClr val="000000"/>
                </a:solidFill>
              </a:rPr>
              <a:t>Path and file name</a:t>
            </a:r>
            <a:r>
              <a:rPr lang="en-US" sz="1400" dirty="0">
                <a:solidFill>
                  <a:srgbClr val="000000"/>
                </a:solidFill>
              </a:rPr>
              <a:t> - /author/</a:t>
            </a:r>
            <a:r>
              <a:rPr lang="en-US" sz="1400" dirty="0" err="1">
                <a:solidFill>
                  <a:srgbClr val="000000"/>
                </a:solidFill>
              </a:rPr>
              <a:t>book.html</a:t>
            </a:r>
            <a:endParaRPr lang="en-US" sz="1400" dirty="0">
              <a:solidFill>
                <a:srgbClr val="000000"/>
              </a:solidFill>
            </a:endParaRPr>
          </a:p>
          <a:p>
            <a:pPr marL="285750" indent="-285750" algn="l">
              <a:buFont typeface="Arial" panose="020B0604020202020204" pitchFamily="34" charset="0"/>
              <a:buChar char="•"/>
            </a:pPr>
            <a:r>
              <a:rPr lang="en-US" sz="1400" b="1" dirty="0">
                <a:solidFill>
                  <a:srgbClr val="000000"/>
                </a:solidFill>
              </a:rPr>
              <a:t>Fragment</a:t>
            </a:r>
            <a:r>
              <a:rPr lang="en-US" sz="1400" dirty="0">
                <a:solidFill>
                  <a:srgbClr val="000000"/>
                </a:solidFill>
              </a:rPr>
              <a:t> - #page155</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58170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Anatomy of a RESTful Request</a:t>
            </a:r>
          </a:p>
        </p:txBody>
      </p:sp>
      <p:sp>
        <p:nvSpPr>
          <p:cNvPr id="4" name="Content Placeholder 3">
            <a:extLst>
              <a:ext uri="{FF2B5EF4-FFF2-40B4-BE49-F238E27FC236}">
                <a16:creationId xmlns:a16="http://schemas.microsoft.com/office/drawing/2014/main" id="{6A9A2ECA-6B24-F346-BB63-85680C4DDAC4}"/>
              </a:ext>
            </a:extLst>
          </p:cNvPr>
          <p:cNvSpPr>
            <a:spLocks noGrp="1"/>
          </p:cNvSpPr>
          <p:nvPr>
            <p:ph idx="1"/>
          </p:nvPr>
        </p:nvSpPr>
        <p:spPr>
          <a:xfrm>
            <a:off x="474662" y="731837"/>
            <a:ext cx="8280057" cy="1145645"/>
          </a:xfrm>
        </p:spPr>
        <p:txBody>
          <a:bodyPr/>
          <a:lstStyle/>
          <a:p>
            <a:pPr marL="342900" indent="-342900" algn="l">
              <a:buFont typeface="Arial" panose="020B0604020202020204" pitchFamily="34" charset="0"/>
              <a:buChar char="•"/>
            </a:pPr>
            <a:r>
              <a:rPr lang="en-US" sz="1600" dirty="0">
                <a:solidFill>
                  <a:srgbClr val="000000"/>
                </a:solidFill>
              </a:rPr>
              <a:t>In a RESTful Web service, a request made to a resource's URI will elicit a response. The response will be a payload typically formatted in JSON, but could be HTML, XML, or some other format. The figure shows the URI for the MapQuest directions API. The API request is for directions from San Jose, California to Monterey, California.</a:t>
            </a:r>
          </a:p>
        </p:txBody>
      </p:sp>
      <p:pic>
        <p:nvPicPr>
          <p:cNvPr id="7" name="Picture 6">
            <a:extLst>
              <a:ext uri="{FF2B5EF4-FFF2-40B4-BE49-F238E27FC236}">
                <a16:creationId xmlns:a16="http://schemas.microsoft.com/office/drawing/2014/main" id="{F2A922E8-C743-5646-A608-AB6C597644BD}"/>
              </a:ext>
            </a:extLst>
          </p:cNvPr>
          <p:cNvPicPr>
            <a:picLocks noChangeAspect="1"/>
          </p:cNvPicPr>
          <p:nvPr/>
        </p:nvPicPr>
        <p:blipFill>
          <a:blip r:embed="rId4"/>
          <a:stretch>
            <a:fillRect/>
          </a:stretch>
        </p:blipFill>
        <p:spPr>
          <a:xfrm>
            <a:off x="1401247" y="2080682"/>
            <a:ext cx="6341506" cy="1396295"/>
          </a:xfrm>
          <a:prstGeom prst="rect">
            <a:avLst/>
          </a:prstGeom>
        </p:spPr>
      </p:pic>
    </p:spTree>
    <p:custDataLst>
      <p:tags r:id="rId1"/>
    </p:custDataLst>
    <p:extLst>
      <p:ext uri="{BB962C8B-B14F-4D97-AF65-F5344CB8AC3E}">
        <p14:creationId xmlns:p14="http://schemas.microsoft.com/office/powerpoint/2010/main" val="6406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Anatomy of a RESTful Request (Cont.)</a:t>
            </a:r>
          </a:p>
        </p:txBody>
      </p:sp>
      <p:sp>
        <p:nvSpPr>
          <p:cNvPr id="5" name="Content Placeholder 4">
            <a:extLst>
              <a:ext uri="{FF2B5EF4-FFF2-40B4-BE49-F238E27FC236}">
                <a16:creationId xmlns:a16="http://schemas.microsoft.com/office/drawing/2014/main" id="{E3AFBE2F-957F-E449-BA92-4B1694E45CBA}"/>
              </a:ext>
            </a:extLst>
          </p:cNvPr>
          <p:cNvSpPr>
            <a:spLocks noGrp="1"/>
          </p:cNvSpPr>
          <p:nvPr>
            <p:ph idx="1"/>
          </p:nvPr>
        </p:nvSpPr>
        <p:spPr>
          <a:xfrm>
            <a:off x="474662" y="731838"/>
            <a:ext cx="8280057" cy="2589652"/>
          </a:xfrm>
        </p:spPr>
        <p:txBody>
          <a:bodyPr/>
          <a:lstStyle/>
          <a:p>
            <a:pPr marL="0" indent="0" algn="l"/>
            <a:r>
              <a:rPr lang="en-US" sz="1200" dirty="0">
                <a:solidFill>
                  <a:srgbClr val="000000"/>
                </a:solidFill>
              </a:rPr>
              <a:t>These are the different parts of the API request:</a:t>
            </a:r>
          </a:p>
          <a:p>
            <a:pPr marL="342900" indent="-342900" algn="l">
              <a:buFont typeface="Arial" panose="020B0604020202020204" pitchFamily="34" charset="0"/>
              <a:buChar char="•"/>
            </a:pPr>
            <a:r>
              <a:rPr lang="en-US" sz="1200" b="1" dirty="0">
                <a:solidFill>
                  <a:srgbClr val="000000"/>
                </a:solidFill>
              </a:rPr>
              <a:t>API Server</a:t>
            </a:r>
            <a:r>
              <a:rPr lang="en-US" sz="1200" dirty="0">
                <a:solidFill>
                  <a:srgbClr val="000000"/>
                </a:solidFill>
              </a:rPr>
              <a:t> - This is the URL for the server that answers REST requests. In this example it is the MapQuest API server.</a:t>
            </a:r>
          </a:p>
          <a:p>
            <a:pPr marL="342900" indent="-342900" algn="l">
              <a:buFont typeface="Arial" panose="020B0604020202020204" pitchFamily="34" charset="0"/>
              <a:buChar char="•"/>
            </a:pPr>
            <a:r>
              <a:rPr lang="en-US" sz="1200" b="1" dirty="0">
                <a:solidFill>
                  <a:srgbClr val="000000"/>
                </a:solidFill>
              </a:rPr>
              <a:t>Resources</a:t>
            </a:r>
            <a:r>
              <a:rPr lang="en-US" sz="1200" dirty="0">
                <a:solidFill>
                  <a:srgbClr val="000000"/>
                </a:solidFill>
              </a:rPr>
              <a:t> - Specifies the API that is being requested. In this example it is the MapQuest directions API.</a:t>
            </a:r>
          </a:p>
          <a:p>
            <a:pPr marL="342900" indent="-342900" algn="l">
              <a:buFont typeface="Arial" panose="020B0604020202020204" pitchFamily="34" charset="0"/>
              <a:buChar char="•"/>
            </a:pPr>
            <a:r>
              <a:rPr lang="en-US" sz="1200" b="1" dirty="0">
                <a:solidFill>
                  <a:srgbClr val="000000"/>
                </a:solidFill>
              </a:rPr>
              <a:t>Query</a:t>
            </a:r>
            <a:r>
              <a:rPr lang="en-US" sz="1200" dirty="0">
                <a:solidFill>
                  <a:srgbClr val="000000"/>
                </a:solidFill>
              </a:rPr>
              <a:t> - Specifies the data format and information the client is requesting from the API service. Queries can include:</a:t>
            </a:r>
          </a:p>
          <a:p>
            <a:pPr lvl="1"/>
            <a:r>
              <a:rPr lang="en-US" sz="1200" b="1" dirty="0">
                <a:solidFill>
                  <a:srgbClr val="000000"/>
                </a:solidFill>
              </a:rPr>
              <a:t>Format</a:t>
            </a:r>
            <a:r>
              <a:rPr lang="en-US" sz="1200" dirty="0">
                <a:solidFill>
                  <a:srgbClr val="000000"/>
                </a:solidFill>
              </a:rPr>
              <a:t> – This is usually JSON but can be YAML or XML. In this example JSON is requested.</a:t>
            </a:r>
          </a:p>
          <a:p>
            <a:pPr lvl="1"/>
            <a:r>
              <a:rPr lang="en-US" sz="1200" b="1" dirty="0">
                <a:solidFill>
                  <a:srgbClr val="000000"/>
                </a:solidFill>
              </a:rPr>
              <a:t>Key</a:t>
            </a:r>
            <a:r>
              <a:rPr lang="en-US" sz="1200" dirty="0">
                <a:solidFill>
                  <a:srgbClr val="000000"/>
                </a:solidFill>
              </a:rPr>
              <a:t> - The key is for authorization, if required. MapQuest requires a key for their directions API. In the above URI, you would need to replace “KEY” with a valid key to submit a valid request.</a:t>
            </a:r>
          </a:p>
          <a:p>
            <a:pPr lvl="1"/>
            <a:r>
              <a:rPr lang="en-US" sz="1200" b="1" dirty="0">
                <a:solidFill>
                  <a:srgbClr val="000000"/>
                </a:solidFill>
              </a:rPr>
              <a:t>Parameters</a:t>
            </a:r>
            <a:r>
              <a:rPr lang="en-US" sz="1200" dirty="0">
                <a:solidFill>
                  <a:srgbClr val="000000"/>
                </a:solidFill>
              </a:rPr>
              <a:t> - Parameters are used to send information pertaining to the request. In this example, the query parameters include information about the directions that the API needs so it knows what directions to return: "from=</a:t>
            </a:r>
            <a:r>
              <a:rPr lang="en-US" sz="1200" dirty="0" err="1">
                <a:solidFill>
                  <a:srgbClr val="000000"/>
                </a:solidFill>
              </a:rPr>
              <a:t>San+Jose,Ca</a:t>
            </a:r>
            <a:r>
              <a:rPr lang="en-US" sz="1200" dirty="0">
                <a:solidFill>
                  <a:srgbClr val="000000"/>
                </a:solidFill>
              </a:rPr>
              <a:t>" and "to=</a:t>
            </a:r>
            <a:r>
              <a:rPr lang="en-US" sz="1200" dirty="0" err="1">
                <a:solidFill>
                  <a:srgbClr val="000000"/>
                </a:solidFill>
              </a:rPr>
              <a:t>Monterey,Ca</a:t>
            </a:r>
            <a:r>
              <a:rPr lang="en-US" sz="1200" dirty="0">
                <a:solidFill>
                  <a:srgbClr val="000000"/>
                </a:solidFill>
              </a:rPr>
              <a:t>".</a:t>
            </a:r>
          </a:p>
          <a:p>
            <a:endParaRPr lang="en-US" sz="1600" dirty="0"/>
          </a:p>
        </p:txBody>
      </p:sp>
      <p:pic>
        <p:nvPicPr>
          <p:cNvPr id="7" name="Picture 6">
            <a:extLst>
              <a:ext uri="{FF2B5EF4-FFF2-40B4-BE49-F238E27FC236}">
                <a16:creationId xmlns:a16="http://schemas.microsoft.com/office/drawing/2014/main" id="{F2A922E8-C743-5646-A608-AB6C597644BD}"/>
              </a:ext>
            </a:extLst>
          </p:cNvPr>
          <p:cNvPicPr>
            <a:picLocks noChangeAspect="1"/>
          </p:cNvPicPr>
          <p:nvPr/>
        </p:nvPicPr>
        <p:blipFill>
          <a:blip r:embed="rId4"/>
          <a:stretch>
            <a:fillRect/>
          </a:stretch>
        </p:blipFill>
        <p:spPr>
          <a:xfrm>
            <a:off x="1401247" y="3372291"/>
            <a:ext cx="6341506" cy="1396295"/>
          </a:xfrm>
          <a:prstGeom prst="rect">
            <a:avLst/>
          </a:prstGeom>
        </p:spPr>
      </p:pic>
    </p:spTree>
    <p:custDataLst>
      <p:tags r:id="rId1"/>
    </p:custDataLst>
    <p:extLst>
      <p:ext uri="{BB962C8B-B14F-4D97-AF65-F5344CB8AC3E}">
        <p14:creationId xmlns:p14="http://schemas.microsoft.com/office/powerpoint/2010/main" val="256403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Anatomy of a RESTful Request (Cont.)</a:t>
            </a:r>
          </a:p>
        </p:txBody>
      </p:sp>
      <p:sp>
        <p:nvSpPr>
          <p:cNvPr id="5" name="Content Placeholder 4">
            <a:extLst>
              <a:ext uri="{FF2B5EF4-FFF2-40B4-BE49-F238E27FC236}">
                <a16:creationId xmlns:a16="http://schemas.microsoft.com/office/drawing/2014/main" id="{E3AFBE2F-957F-E449-BA92-4B1694E45CB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Many RESTful APIs, including public APIs, require a key. The key is used to identify the source of the request. Here are some reasons why an API provider may require a key:</a:t>
            </a:r>
          </a:p>
          <a:p>
            <a:pPr marL="415985" lvl="1" indent="-342900">
              <a:buFont typeface="Arial" panose="020B0604020202020204" pitchFamily="34" charset="0"/>
              <a:buChar char="•"/>
            </a:pPr>
            <a:r>
              <a:rPr lang="en-US" sz="1600" dirty="0">
                <a:solidFill>
                  <a:srgbClr val="000000"/>
                </a:solidFill>
              </a:rPr>
              <a:t>To authenticate the source to make sure they are authorized to use the API.</a:t>
            </a:r>
          </a:p>
          <a:p>
            <a:pPr marL="415985" lvl="1" indent="-342900">
              <a:buFont typeface="Arial" panose="020B0604020202020204" pitchFamily="34" charset="0"/>
              <a:buChar char="•"/>
            </a:pPr>
            <a:r>
              <a:rPr lang="en-US" sz="1600" dirty="0">
                <a:solidFill>
                  <a:srgbClr val="000000"/>
                </a:solidFill>
              </a:rPr>
              <a:t>To limit the number of people using the API.</a:t>
            </a:r>
          </a:p>
          <a:p>
            <a:pPr marL="415985" lvl="1" indent="-342900">
              <a:buFont typeface="Arial" panose="020B0604020202020204" pitchFamily="34" charset="0"/>
              <a:buChar char="•"/>
            </a:pPr>
            <a:r>
              <a:rPr lang="en-US" sz="1600" dirty="0">
                <a:solidFill>
                  <a:srgbClr val="000000"/>
                </a:solidFill>
              </a:rPr>
              <a:t>To limit the number of requests per user.</a:t>
            </a:r>
          </a:p>
          <a:p>
            <a:pPr marL="415985" lvl="1" indent="-342900">
              <a:buFont typeface="Arial" panose="020B0604020202020204" pitchFamily="34" charset="0"/>
              <a:buChar char="•"/>
            </a:pPr>
            <a:r>
              <a:rPr lang="en-US" sz="1600" dirty="0">
                <a:solidFill>
                  <a:srgbClr val="000000"/>
                </a:solidFill>
              </a:rPr>
              <a:t>To better capture and track the data being requested by users.</a:t>
            </a:r>
          </a:p>
          <a:p>
            <a:pPr marL="415985" lvl="1" indent="-342900">
              <a:buFont typeface="Arial" panose="020B0604020202020204" pitchFamily="34" charset="0"/>
              <a:buChar char="•"/>
            </a:pPr>
            <a:r>
              <a:rPr lang="en-US" sz="1600" dirty="0">
                <a:solidFill>
                  <a:srgbClr val="000000"/>
                </a:solidFill>
              </a:rPr>
              <a:t>To gather information on the people using the API.</a:t>
            </a:r>
          </a:p>
          <a:p>
            <a:pPr marL="0" indent="0" algn="l"/>
            <a:r>
              <a:rPr lang="en-US" sz="1600" b="1" dirty="0">
                <a:solidFill>
                  <a:srgbClr val="000000"/>
                </a:solidFill>
              </a:rPr>
              <a:t>Note</a:t>
            </a:r>
            <a:r>
              <a:rPr lang="en-US" sz="1600" dirty="0">
                <a:solidFill>
                  <a:srgbClr val="000000"/>
                </a:solidFill>
              </a:rPr>
              <a:t>: The MapQuest API does require a key. Search the internet for the URL to obtain a MapQuest key. Use the search parameters: </a:t>
            </a:r>
            <a:r>
              <a:rPr lang="en-US" sz="1600" dirty="0" err="1">
                <a:solidFill>
                  <a:srgbClr val="000000"/>
                </a:solidFill>
              </a:rPr>
              <a:t>developer.mapquest</a:t>
            </a:r>
            <a:r>
              <a:rPr lang="en-US" sz="1600" dirty="0">
                <a:solidFill>
                  <a:srgbClr val="000000"/>
                </a:solidFill>
              </a:rPr>
              <a:t>. You can also search the internet for the current URL that outlines the MapQuest privacy policy.</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77255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RESTful API Applications</a:t>
            </a:r>
          </a:p>
        </p:txBody>
      </p:sp>
      <p:sp>
        <p:nvSpPr>
          <p:cNvPr id="4" name="Content Placeholder 3">
            <a:extLst>
              <a:ext uri="{FF2B5EF4-FFF2-40B4-BE49-F238E27FC236}">
                <a16:creationId xmlns:a16="http://schemas.microsoft.com/office/drawing/2014/main" id="{4D06E838-F97B-DA45-9FDD-E1CA4FF82C3E}"/>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Many web sites and applications use APIs to access information and provide service for their customers.</a:t>
            </a:r>
          </a:p>
          <a:p>
            <a:pPr marL="342900" indent="-342900" algn="l">
              <a:buFont typeface="Arial" panose="020B0604020202020204" pitchFamily="34" charset="0"/>
              <a:buChar char="•"/>
            </a:pPr>
            <a:r>
              <a:rPr lang="en-US" sz="1600" dirty="0">
                <a:solidFill>
                  <a:srgbClr val="000000"/>
                </a:solidFill>
              </a:rPr>
              <a:t>Some RESTful API requests can be made by typing in the URI from within a web browser. The MapQuest directions API is an example of this. A RESTful API request can also be made in other ways.</a:t>
            </a:r>
          </a:p>
          <a:p>
            <a:pPr marL="415985" lvl="1" indent="-342900">
              <a:buFont typeface="Arial" panose="020B0604020202020204" pitchFamily="34" charset="0"/>
              <a:buChar char="•"/>
            </a:pPr>
            <a:r>
              <a:rPr lang="en-US" b="1" dirty="0">
                <a:solidFill>
                  <a:srgbClr val="000000"/>
                </a:solidFill>
              </a:rPr>
              <a:t>Developer Web Site</a:t>
            </a:r>
            <a:r>
              <a:rPr lang="en-US" dirty="0">
                <a:solidFill>
                  <a:srgbClr val="000000"/>
                </a:solidFill>
              </a:rPr>
              <a:t>: Developers often maintain web sites that include information about the API, parameter information, and usage examples. These sites may also allow the user to perform the API request within the developer web page by entering in the parameters and other information.</a:t>
            </a:r>
          </a:p>
          <a:p>
            <a:pPr marL="415985" lvl="1" indent="-342900">
              <a:buFont typeface="Arial" panose="020B0604020202020204" pitchFamily="34" charset="0"/>
              <a:buChar char="•"/>
            </a:pPr>
            <a:r>
              <a:rPr lang="en-US" b="1" dirty="0">
                <a:solidFill>
                  <a:srgbClr val="000000"/>
                </a:solidFill>
              </a:rPr>
              <a:t>Postman</a:t>
            </a:r>
            <a:r>
              <a:rPr lang="en-US" dirty="0">
                <a:solidFill>
                  <a:srgbClr val="000000"/>
                </a:solidFill>
              </a:rPr>
              <a:t>: Postman is an application for testing and using REST APIs. It contains everything required for constructing and sending REST API requests, including entering query parameters and keys. </a:t>
            </a:r>
          </a:p>
          <a:p>
            <a:pPr marL="415985" lvl="1" indent="-342900">
              <a:buFont typeface="Arial" panose="020B0604020202020204" pitchFamily="34" charset="0"/>
              <a:buChar char="•"/>
            </a:pPr>
            <a:r>
              <a:rPr lang="en-US" b="1" dirty="0">
                <a:solidFill>
                  <a:srgbClr val="000000"/>
                </a:solidFill>
              </a:rPr>
              <a:t>Python</a:t>
            </a:r>
            <a:r>
              <a:rPr lang="en-US" dirty="0">
                <a:solidFill>
                  <a:srgbClr val="000000"/>
                </a:solidFill>
              </a:rPr>
              <a:t>: APIs can also be called from within a Python program. This allows for possible automation, customization, and App integration of the API. </a:t>
            </a:r>
          </a:p>
          <a:p>
            <a:pPr marL="415985" lvl="1" indent="-342900">
              <a:buFont typeface="Arial" panose="020B0604020202020204" pitchFamily="34" charset="0"/>
              <a:buChar char="•"/>
            </a:pPr>
            <a:r>
              <a:rPr lang="en-US" b="1" dirty="0">
                <a:solidFill>
                  <a:srgbClr val="000000"/>
                </a:solidFill>
              </a:rPr>
              <a:t>Network Operating Systems</a:t>
            </a:r>
            <a:r>
              <a:rPr lang="en-US" dirty="0">
                <a:solidFill>
                  <a:srgbClr val="000000"/>
                </a:solidFill>
              </a:rPr>
              <a:t>: Using protocols such as NETCONF (NET </a:t>
            </a:r>
            <a:r>
              <a:rPr lang="en-US" dirty="0" err="1">
                <a:solidFill>
                  <a:srgbClr val="000000"/>
                </a:solidFill>
              </a:rPr>
              <a:t>CONFiguration</a:t>
            </a:r>
            <a:r>
              <a:rPr lang="en-US" dirty="0">
                <a:solidFill>
                  <a:srgbClr val="000000"/>
                </a:solidFill>
              </a:rPr>
              <a:t>) and RESTCONF, network operating systems are beginning to provide an alternative method for configuration, monitoring, and management.  </a:t>
            </a:r>
          </a:p>
        </p:txBody>
      </p:sp>
    </p:spTree>
    <p:custDataLst>
      <p:tags r:id="rId1"/>
    </p:custDataLst>
    <p:extLst>
      <p:ext uri="{BB962C8B-B14F-4D97-AF65-F5344CB8AC3E}">
        <p14:creationId xmlns:p14="http://schemas.microsoft.com/office/powerpoint/2010/main" val="147584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14.5 Configuration Management Tools</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Video - Configuration Management Tools</a:t>
            </a:r>
          </a:p>
        </p:txBody>
      </p:sp>
      <p:sp>
        <p:nvSpPr>
          <p:cNvPr id="6" name="Content Placeholder 5">
            <a:extLst>
              <a:ext uri="{FF2B5EF4-FFF2-40B4-BE49-F238E27FC236}">
                <a16:creationId xmlns:a16="http://schemas.microsoft.com/office/drawing/2014/main" id="{8B773E53-8C5D-5448-B478-5BBC3E6A4F6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cover the following:</a:t>
            </a:r>
          </a:p>
          <a:p>
            <a:pPr marL="342900" indent="-342900" algn="l">
              <a:buFont typeface="Arial" panose="020B0604020202020204" pitchFamily="34" charset="0"/>
              <a:buChar char="•"/>
            </a:pPr>
            <a:r>
              <a:rPr lang="en-US" sz="1600" dirty="0">
                <a:solidFill>
                  <a:srgbClr val="000000"/>
                </a:solidFill>
              </a:rPr>
              <a:t>Compare configuration management tools including Ansible, Puppet, Chef and </a:t>
            </a:r>
            <a:r>
              <a:rPr lang="en-US" sz="1600" dirty="0" err="1">
                <a:solidFill>
                  <a:srgbClr val="000000"/>
                </a:solidFill>
              </a:rPr>
              <a:t>SaltStack</a:t>
            </a:r>
            <a:r>
              <a:rPr lang="en-US" sz="1600" dirty="0">
                <a:solidFill>
                  <a:srgbClr val="000000"/>
                </a:solidFill>
              </a:rPr>
              <a:t>.</a:t>
            </a:r>
          </a:p>
          <a:p>
            <a:pPr marL="342900" indent="-342900" algn="l">
              <a:buFont typeface="Arial" panose="020B0604020202020204" pitchFamily="34" charset="0"/>
              <a:buChar char="•"/>
            </a:pPr>
            <a:r>
              <a:rPr lang="en-US" sz="1600" dirty="0">
                <a:solidFill>
                  <a:srgbClr val="000000"/>
                </a:solidFill>
              </a:rPr>
              <a:t>Review plays, tasks, modules, parameters, and variables in a sample playbook</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2623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Traditional Network Configuration</a:t>
            </a:r>
          </a:p>
        </p:txBody>
      </p:sp>
      <p:sp>
        <p:nvSpPr>
          <p:cNvPr id="4" name="Content Placeholder 3">
            <a:extLst>
              <a:ext uri="{FF2B5EF4-FFF2-40B4-BE49-F238E27FC236}">
                <a16:creationId xmlns:a16="http://schemas.microsoft.com/office/drawing/2014/main" id="{FD3CF204-9F76-1047-8815-9501C54429E4}"/>
              </a:ext>
            </a:extLst>
          </p:cNvPr>
          <p:cNvSpPr>
            <a:spLocks noGrp="1"/>
          </p:cNvSpPr>
          <p:nvPr>
            <p:ph idx="1"/>
          </p:nvPr>
        </p:nvSpPr>
        <p:spPr>
          <a:xfrm>
            <a:off x="474663" y="731837"/>
            <a:ext cx="2071892" cy="3338718"/>
          </a:xfrm>
        </p:spPr>
        <p:txBody>
          <a:bodyPr/>
          <a:lstStyle/>
          <a:p>
            <a:pPr marL="0" indent="0" algn="l"/>
            <a:r>
              <a:rPr lang="en-US" sz="1400" dirty="0">
                <a:solidFill>
                  <a:srgbClr val="000000"/>
                </a:solidFill>
              </a:rPr>
              <a:t>Network devices have traditionally been configured by a network administrator using the CLI. Whenever there is a change or new feature, the necessary configuration commands must be manually entered on all of the appropriate devices. This becomes a major issue on larger networks or with more complex configurations.</a:t>
            </a:r>
          </a:p>
        </p:txBody>
      </p:sp>
      <p:pic>
        <p:nvPicPr>
          <p:cNvPr id="5" name="Picture 4">
            <a:extLst>
              <a:ext uri="{FF2B5EF4-FFF2-40B4-BE49-F238E27FC236}">
                <a16:creationId xmlns:a16="http://schemas.microsoft.com/office/drawing/2014/main" id="{5EC0350C-5F91-4D40-B715-92A8F3412B7D}"/>
              </a:ext>
            </a:extLst>
          </p:cNvPr>
          <p:cNvPicPr>
            <a:picLocks noChangeAspect="1"/>
          </p:cNvPicPr>
          <p:nvPr/>
        </p:nvPicPr>
        <p:blipFill>
          <a:blip r:embed="rId4"/>
          <a:stretch>
            <a:fillRect/>
          </a:stretch>
        </p:blipFill>
        <p:spPr>
          <a:xfrm>
            <a:off x="3805651" y="802404"/>
            <a:ext cx="4342217" cy="3887583"/>
          </a:xfrm>
          <a:prstGeom prst="rect">
            <a:avLst/>
          </a:prstGeom>
        </p:spPr>
      </p:pic>
    </p:spTree>
    <p:custDataLst>
      <p:tags r:id="rId1"/>
    </p:custDataLst>
    <p:extLst>
      <p:ext uri="{BB962C8B-B14F-4D97-AF65-F5344CB8AC3E}">
        <p14:creationId xmlns:p14="http://schemas.microsoft.com/office/powerpoint/2010/main" val="382616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345974629"/>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Traditional Network Configuration</a:t>
            </a:r>
          </a:p>
        </p:txBody>
      </p:sp>
      <p:sp>
        <p:nvSpPr>
          <p:cNvPr id="4" name="Content Placeholder 3">
            <a:extLst>
              <a:ext uri="{FF2B5EF4-FFF2-40B4-BE49-F238E27FC236}">
                <a16:creationId xmlns:a16="http://schemas.microsoft.com/office/drawing/2014/main" id="{FD3CF204-9F76-1047-8815-9501C54429E4}"/>
              </a:ext>
            </a:extLst>
          </p:cNvPr>
          <p:cNvSpPr>
            <a:spLocks noGrp="1"/>
          </p:cNvSpPr>
          <p:nvPr>
            <p:ph idx="1"/>
          </p:nvPr>
        </p:nvSpPr>
        <p:spPr>
          <a:xfrm>
            <a:off x="474662" y="731837"/>
            <a:ext cx="3300925" cy="3689897"/>
          </a:xfrm>
        </p:spPr>
        <p:txBody>
          <a:bodyPr/>
          <a:lstStyle/>
          <a:p>
            <a:pPr marL="0" indent="0" algn="l"/>
            <a:r>
              <a:rPr lang="en-US" sz="1400" dirty="0">
                <a:solidFill>
                  <a:srgbClr val="000000"/>
                </a:solidFill>
              </a:rPr>
              <a:t>Simple Network Management Protocol (SNMP) lets administrators manage nodes on an IP network. With a network management station (NMS), network administrators use SNMP to monitor and manage network performance, find and solve network problems, and perform queries for statistics. SNMP is not typically used for configuration due to security concerns and difficulty in implementation.</a:t>
            </a:r>
          </a:p>
          <a:p>
            <a:pPr marL="0" indent="0" algn="l"/>
            <a:r>
              <a:rPr lang="en-US" sz="1400" dirty="0">
                <a:solidFill>
                  <a:srgbClr val="000000"/>
                </a:solidFill>
              </a:rPr>
              <a:t>You can also use APIs to automate the deployment and management of network resources. Instead of manually configuring ports, access lists, QoS, and load balancing policies, you can use tools to automate configurations. </a:t>
            </a:r>
          </a:p>
        </p:txBody>
      </p:sp>
      <p:pic>
        <p:nvPicPr>
          <p:cNvPr id="2" name="Picture 1">
            <a:extLst>
              <a:ext uri="{FF2B5EF4-FFF2-40B4-BE49-F238E27FC236}">
                <a16:creationId xmlns:a16="http://schemas.microsoft.com/office/drawing/2014/main" id="{426179A8-3C31-4D65-B6FC-4D82A4538680}"/>
              </a:ext>
            </a:extLst>
          </p:cNvPr>
          <p:cNvPicPr>
            <a:picLocks noChangeAspect="1"/>
          </p:cNvPicPr>
          <p:nvPr/>
        </p:nvPicPr>
        <p:blipFill>
          <a:blip r:embed="rId4"/>
          <a:stretch>
            <a:fillRect/>
          </a:stretch>
        </p:blipFill>
        <p:spPr>
          <a:xfrm>
            <a:off x="3927306" y="733549"/>
            <a:ext cx="4468755" cy="3694496"/>
          </a:xfrm>
          <a:prstGeom prst="rect">
            <a:avLst/>
          </a:prstGeom>
        </p:spPr>
      </p:pic>
    </p:spTree>
    <p:custDataLst>
      <p:tags r:id="rId1"/>
    </p:custDataLst>
    <p:extLst>
      <p:ext uri="{BB962C8B-B14F-4D97-AF65-F5344CB8AC3E}">
        <p14:creationId xmlns:p14="http://schemas.microsoft.com/office/powerpoint/2010/main" val="758327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Network Automation</a:t>
            </a:r>
          </a:p>
        </p:txBody>
      </p:sp>
      <p:sp>
        <p:nvSpPr>
          <p:cNvPr id="5" name="Content Placeholder 4">
            <a:extLst>
              <a:ext uri="{FF2B5EF4-FFF2-40B4-BE49-F238E27FC236}">
                <a16:creationId xmlns:a16="http://schemas.microsoft.com/office/drawing/2014/main" id="{745782FC-08A4-8E48-B281-918A3DCF9D3C}"/>
              </a:ext>
            </a:extLst>
          </p:cNvPr>
          <p:cNvSpPr>
            <a:spLocks noGrp="1"/>
          </p:cNvSpPr>
          <p:nvPr>
            <p:ph idx="1"/>
          </p:nvPr>
        </p:nvSpPr>
        <p:spPr>
          <a:xfrm>
            <a:off x="474662" y="731837"/>
            <a:ext cx="4176360" cy="3689897"/>
          </a:xfrm>
        </p:spPr>
        <p:txBody>
          <a:bodyPr/>
          <a:lstStyle/>
          <a:p>
            <a:pPr marL="0" indent="0" algn="l"/>
            <a:r>
              <a:rPr lang="en-US" sz="1600" dirty="0">
                <a:solidFill>
                  <a:srgbClr val="000000"/>
                </a:solidFill>
              </a:rPr>
              <a:t>We are rapidly moving away from a world where a network administrator manages a few dozen network devices, to one where they are deploying and managing a great number of complex network devices (both physical and virtual) with the help of software. This transformation is quickly spreading to all places in the network. There are new and different methods for network administrators to automatically monitor, manage, and configure the network. These include protocols and technologies such as REST, Ansible, Puppet, Chef, Python, JSON, XML, and more.</a:t>
            </a:r>
          </a:p>
        </p:txBody>
      </p:sp>
      <p:pic>
        <p:nvPicPr>
          <p:cNvPr id="7" name="Picture 6">
            <a:extLst>
              <a:ext uri="{FF2B5EF4-FFF2-40B4-BE49-F238E27FC236}">
                <a16:creationId xmlns:a16="http://schemas.microsoft.com/office/drawing/2014/main" id="{8D4D2202-8EF4-894F-815A-9E518FA138BD}"/>
              </a:ext>
            </a:extLst>
          </p:cNvPr>
          <p:cNvPicPr>
            <a:picLocks noChangeAspect="1"/>
          </p:cNvPicPr>
          <p:nvPr/>
        </p:nvPicPr>
        <p:blipFill>
          <a:blip r:embed="rId4"/>
          <a:stretch>
            <a:fillRect/>
          </a:stretch>
        </p:blipFill>
        <p:spPr>
          <a:xfrm>
            <a:off x="4718756" y="958850"/>
            <a:ext cx="3882848" cy="2966296"/>
          </a:xfrm>
          <a:prstGeom prst="rect">
            <a:avLst/>
          </a:prstGeom>
        </p:spPr>
      </p:pic>
    </p:spTree>
    <p:custDataLst>
      <p:tags r:id="rId1"/>
    </p:custDataLst>
    <p:extLst>
      <p:ext uri="{BB962C8B-B14F-4D97-AF65-F5344CB8AC3E}">
        <p14:creationId xmlns:p14="http://schemas.microsoft.com/office/powerpoint/2010/main" val="145001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Configuration Management Tools</a:t>
            </a:r>
          </a:p>
        </p:txBody>
      </p:sp>
      <p:sp>
        <p:nvSpPr>
          <p:cNvPr id="4" name="Content Placeholder 3">
            <a:extLst>
              <a:ext uri="{FF2B5EF4-FFF2-40B4-BE49-F238E27FC236}">
                <a16:creationId xmlns:a16="http://schemas.microsoft.com/office/drawing/2014/main" id="{BAA55F8C-2E1D-8448-AA60-DCF849878E8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Configuration management tools make use of RESTful API requests to automate tasks and can scale across thousands of devices. These are some characteristics of the network that administrators benefit from automating:</a:t>
            </a:r>
          </a:p>
          <a:p>
            <a:pPr marL="415985" lvl="1" indent="-342900">
              <a:buFont typeface="Arial" panose="020B0604020202020204" pitchFamily="34" charset="0"/>
              <a:buChar char="•"/>
            </a:pPr>
            <a:r>
              <a:rPr lang="en-US" dirty="0">
                <a:solidFill>
                  <a:srgbClr val="000000"/>
                </a:solidFill>
              </a:rPr>
              <a:t>Software and version control</a:t>
            </a:r>
          </a:p>
          <a:p>
            <a:pPr marL="415985" lvl="1" indent="-342900">
              <a:buFont typeface="Arial" panose="020B0604020202020204" pitchFamily="34" charset="0"/>
              <a:buChar char="•"/>
            </a:pPr>
            <a:r>
              <a:rPr lang="en-US" dirty="0">
                <a:solidFill>
                  <a:srgbClr val="000000"/>
                </a:solidFill>
              </a:rPr>
              <a:t>Device attributes such as names, addressing, and security</a:t>
            </a:r>
          </a:p>
          <a:p>
            <a:pPr marL="415985" lvl="1" indent="-342900">
              <a:buFont typeface="Arial" panose="020B0604020202020204" pitchFamily="34" charset="0"/>
              <a:buChar char="•"/>
            </a:pPr>
            <a:r>
              <a:rPr lang="en-US" dirty="0">
                <a:solidFill>
                  <a:srgbClr val="000000"/>
                </a:solidFill>
              </a:rPr>
              <a:t>Protocol configurations</a:t>
            </a:r>
          </a:p>
          <a:p>
            <a:pPr marL="415985" lvl="1" indent="-342900">
              <a:buFont typeface="Arial" panose="020B0604020202020204" pitchFamily="34" charset="0"/>
              <a:buChar char="•"/>
            </a:pPr>
            <a:r>
              <a:rPr lang="en-US" dirty="0">
                <a:solidFill>
                  <a:srgbClr val="000000"/>
                </a:solidFill>
              </a:rPr>
              <a:t>ACL configurations</a:t>
            </a:r>
          </a:p>
          <a:p>
            <a:pPr marL="0" indent="0" algn="l"/>
            <a:r>
              <a:rPr lang="en-US" sz="1600" dirty="0">
                <a:solidFill>
                  <a:srgbClr val="000000"/>
                </a:solidFill>
              </a:rPr>
              <a:t>Configuration management tools typically include automation and orchestration. Automation is when a tool automatically performs a task on a system. Orchestration is the arranging of the automated tasks that results in a coordinate process or workflow.</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618018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Configuration Management Tools (Cont.)</a:t>
            </a:r>
          </a:p>
        </p:txBody>
      </p:sp>
      <p:sp>
        <p:nvSpPr>
          <p:cNvPr id="5" name="Content Placeholder 4">
            <a:extLst>
              <a:ext uri="{FF2B5EF4-FFF2-40B4-BE49-F238E27FC236}">
                <a16:creationId xmlns:a16="http://schemas.microsoft.com/office/drawing/2014/main" id="{F48FCB15-1F5F-5548-A251-5FD099A283ED}"/>
              </a:ext>
            </a:extLst>
          </p:cNvPr>
          <p:cNvSpPr>
            <a:spLocks noGrp="1"/>
          </p:cNvSpPr>
          <p:nvPr>
            <p:ph idx="1"/>
          </p:nvPr>
        </p:nvSpPr>
        <p:spPr>
          <a:xfrm>
            <a:off x="474662" y="731837"/>
            <a:ext cx="8280057" cy="2290763"/>
          </a:xfrm>
        </p:spPr>
        <p:txBody>
          <a:bodyPr/>
          <a:lstStyle/>
          <a:p>
            <a:pPr marL="0" indent="0" algn="l"/>
            <a:r>
              <a:rPr lang="en-US" sz="1600" dirty="0">
                <a:solidFill>
                  <a:srgbClr val="000000"/>
                </a:solidFill>
              </a:rPr>
              <a:t>There are several tools available to make configuration management easier:</a:t>
            </a:r>
          </a:p>
          <a:p>
            <a:pPr marL="342900" indent="-342900" algn="l">
              <a:buFont typeface="Arial" panose="020B0604020202020204" pitchFamily="34" charset="0"/>
              <a:buChar char="•"/>
            </a:pPr>
            <a:r>
              <a:rPr lang="en-US" sz="1600" dirty="0">
                <a:solidFill>
                  <a:srgbClr val="000000"/>
                </a:solidFill>
              </a:rPr>
              <a:t>Ansible</a:t>
            </a:r>
          </a:p>
          <a:p>
            <a:pPr marL="342900" indent="-342900" algn="l">
              <a:buFont typeface="Arial" panose="020B0604020202020204" pitchFamily="34" charset="0"/>
              <a:buChar char="•"/>
            </a:pPr>
            <a:r>
              <a:rPr lang="en-US" sz="1600" dirty="0">
                <a:solidFill>
                  <a:srgbClr val="000000"/>
                </a:solidFill>
              </a:rPr>
              <a:t>Chef</a:t>
            </a:r>
          </a:p>
          <a:p>
            <a:pPr marL="342900" indent="-342900" algn="l">
              <a:buFont typeface="Arial" panose="020B0604020202020204" pitchFamily="34" charset="0"/>
              <a:buChar char="•"/>
            </a:pPr>
            <a:r>
              <a:rPr lang="en-US" sz="1600" dirty="0">
                <a:solidFill>
                  <a:srgbClr val="000000"/>
                </a:solidFill>
              </a:rPr>
              <a:t>Puppet</a:t>
            </a:r>
          </a:p>
          <a:p>
            <a:pPr marL="342900" indent="-342900" algn="l">
              <a:buFont typeface="Arial" panose="020B0604020202020204" pitchFamily="34" charset="0"/>
              <a:buChar char="•"/>
            </a:pPr>
            <a:r>
              <a:rPr lang="en-US" sz="1600" dirty="0" err="1">
                <a:solidFill>
                  <a:srgbClr val="000000"/>
                </a:solidFill>
              </a:rPr>
              <a:t>SaltStack</a:t>
            </a:r>
            <a:endParaRPr lang="en-US" sz="1600" dirty="0">
              <a:solidFill>
                <a:srgbClr val="000000"/>
              </a:solidFill>
            </a:endParaRPr>
          </a:p>
          <a:p>
            <a:pPr marL="0" indent="0" algn="l"/>
            <a:r>
              <a:rPr lang="en-US" sz="1600" dirty="0">
                <a:solidFill>
                  <a:srgbClr val="000000"/>
                </a:solidFill>
              </a:rPr>
              <a:t>The goal of all of these tools is to reduce the complexity and time involved in configuring and maintaining a large-scale network infrastructure with hundreds, even thousands of devices. These same tools can benefit smaller networks as well.</a:t>
            </a:r>
          </a:p>
        </p:txBody>
      </p:sp>
      <p:pic>
        <p:nvPicPr>
          <p:cNvPr id="7" name="Picture 6">
            <a:extLst>
              <a:ext uri="{FF2B5EF4-FFF2-40B4-BE49-F238E27FC236}">
                <a16:creationId xmlns:a16="http://schemas.microsoft.com/office/drawing/2014/main" id="{8DBB445E-E2D0-A34A-AFE5-1DD92DA9076D}"/>
              </a:ext>
            </a:extLst>
          </p:cNvPr>
          <p:cNvPicPr>
            <a:picLocks noChangeAspect="1"/>
          </p:cNvPicPr>
          <p:nvPr/>
        </p:nvPicPr>
        <p:blipFill>
          <a:blip r:embed="rId4"/>
          <a:stretch>
            <a:fillRect/>
          </a:stretch>
        </p:blipFill>
        <p:spPr>
          <a:xfrm>
            <a:off x="1364961" y="3173588"/>
            <a:ext cx="6414078" cy="1048455"/>
          </a:xfrm>
          <a:prstGeom prst="rect">
            <a:avLst/>
          </a:prstGeom>
        </p:spPr>
      </p:pic>
    </p:spTree>
    <p:custDataLst>
      <p:tags r:id="rId1"/>
    </p:custDataLst>
    <p:extLst>
      <p:ext uri="{BB962C8B-B14F-4D97-AF65-F5344CB8AC3E}">
        <p14:creationId xmlns:p14="http://schemas.microsoft.com/office/powerpoint/2010/main" val="19820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Compare Ansible, Chef, Puppet, and </a:t>
            </a:r>
            <a:r>
              <a:rPr lang="en-US" sz="2400" dirty="0" err="1"/>
              <a:t>SaltStack</a:t>
            </a:r>
            <a:endParaRPr lang="en-US" sz="2400" dirty="0"/>
          </a:p>
        </p:txBody>
      </p:sp>
      <p:sp>
        <p:nvSpPr>
          <p:cNvPr id="4" name="Content Placeholder 3">
            <a:extLst>
              <a:ext uri="{FF2B5EF4-FFF2-40B4-BE49-F238E27FC236}">
                <a16:creationId xmlns:a16="http://schemas.microsoft.com/office/drawing/2014/main" id="{A77FF710-856C-4244-98EB-E9F9DA32A9F4}"/>
              </a:ext>
            </a:extLst>
          </p:cNvPr>
          <p:cNvSpPr>
            <a:spLocks noGrp="1"/>
          </p:cNvSpPr>
          <p:nvPr>
            <p:ph idx="1"/>
          </p:nvPr>
        </p:nvSpPr>
        <p:spPr>
          <a:xfrm>
            <a:off x="474662" y="731838"/>
            <a:ext cx="8280057" cy="1130830"/>
          </a:xfrm>
        </p:spPr>
        <p:txBody>
          <a:bodyPr/>
          <a:lstStyle/>
          <a:p>
            <a:pPr marL="0" indent="0" algn="l"/>
            <a:r>
              <a:rPr lang="en-US" sz="1600" dirty="0">
                <a:solidFill>
                  <a:srgbClr val="000000"/>
                </a:solidFill>
              </a:rPr>
              <a:t>Ansible, Chef, Puppet, and </a:t>
            </a:r>
            <a:r>
              <a:rPr lang="en-US" sz="1600" dirty="0" err="1">
                <a:solidFill>
                  <a:srgbClr val="000000"/>
                </a:solidFill>
              </a:rPr>
              <a:t>SaltStack</a:t>
            </a:r>
            <a:r>
              <a:rPr lang="en-US" sz="1600" dirty="0">
                <a:solidFill>
                  <a:srgbClr val="000000"/>
                </a:solidFill>
              </a:rPr>
              <a:t> all come with API documentation for configuring RESTful API requests. All of them support JSON and YAML as well as other data formats. The following table shows a summary of a comparison of major characteristics of Ansible, Puppet, Chef, and </a:t>
            </a:r>
            <a:r>
              <a:rPr lang="en-US" sz="1600" dirty="0" err="1">
                <a:solidFill>
                  <a:srgbClr val="000000"/>
                </a:solidFill>
              </a:rPr>
              <a:t>SaltStack</a:t>
            </a:r>
            <a:r>
              <a:rPr lang="en-US" sz="1600" dirty="0">
                <a:solidFill>
                  <a:srgbClr val="000000"/>
                </a:solidFill>
              </a:rPr>
              <a:t> configuration management tools.</a:t>
            </a:r>
          </a:p>
        </p:txBody>
      </p:sp>
      <p:graphicFrame>
        <p:nvGraphicFramePr>
          <p:cNvPr id="6" name="Table 5">
            <a:extLst>
              <a:ext uri="{FF2B5EF4-FFF2-40B4-BE49-F238E27FC236}">
                <a16:creationId xmlns:a16="http://schemas.microsoft.com/office/drawing/2014/main" id="{62C40D5B-2500-714A-AD3B-1752EF411A16}"/>
              </a:ext>
            </a:extLst>
          </p:cNvPr>
          <p:cNvGraphicFramePr>
            <a:graphicFrameLocks noGrp="1"/>
          </p:cNvGraphicFramePr>
          <p:nvPr>
            <p:extLst>
              <p:ext uri="{D42A27DB-BD31-4B8C-83A1-F6EECF244321}">
                <p14:modId xmlns:p14="http://schemas.microsoft.com/office/powerpoint/2010/main" val="2545086351"/>
              </p:ext>
            </p:extLst>
          </p:nvPr>
        </p:nvGraphicFramePr>
        <p:xfrm>
          <a:off x="389280" y="1939572"/>
          <a:ext cx="7956205" cy="2672080"/>
        </p:xfrm>
        <a:graphic>
          <a:graphicData uri="http://schemas.openxmlformats.org/drawingml/2006/table">
            <a:tbl>
              <a:tblPr firstRow="1" bandRow="1">
                <a:tableStyleId>{5C22544A-7EE6-4342-B048-85BDC9FD1C3A}</a:tableStyleId>
              </a:tblPr>
              <a:tblGrid>
                <a:gridCol w="1699164">
                  <a:extLst>
                    <a:ext uri="{9D8B030D-6E8A-4147-A177-3AD203B41FA5}">
                      <a16:colId xmlns:a16="http://schemas.microsoft.com/office/drawing/2014/main" val="284862409"/>
                    </a:ext>
                  </a:extLst>
                </a:gridCol>
                <a:gridCol w="1483318">
                  <a:extLst>
                    <a:ext uri="{9D8B030D-6E8A-4147-A177-3AD203B41FA5}">
                      <a16:colId xmlns:a16="http://schemas.microsoft.com/office/drawing/2014/main" val="2609531391"/>
                    </a:ext>
                  </a:extLst>
                </a:gridCol>
                <a:gridCol w="1591241">
                  <a:extLst>
                    <a:ext uri="{9D8B030D-6E8A-4147-A177-3AD203B41FA5}">
                      <a16:colId xmlns:a16="http://schemas.microsoft.com/office/drawing/2014/main" val="3913651396"/>
                    </a:ext>
                  </a:extLst>
                </a:gridCol>
                <a:gridCol w="1591241">
                  <a:extLst>
                    <a:ext uri="{9D8B030D-6E8A-4147-A177-3AD203B41FA5}">
                      <a16:colId xmlns:a16="http://schemas.microsoft.com/office/drawing/2014/main" val="1443001328"/>
                    </a:ext>
                  </a:extLst>
                </a:gridCol>
                <a:gridCol w="1591241">
                  <a:extLst>
                    <a:ext uri="{9D8B030D-6E8A-4147-A177-3AD203B41FA5}">
                      <a16:colId xmlns:a16="http://schemas.microsoft.com/office/drawing/2014/main" val="2727984988"/>
                    </a:ext>
                  </a:extLst>
                </a:gridCol>
              </a:tblGrid>
              <a:tr h="370840">
                <a:tc>
                  <a:txBody>
                    <a:bodyPr/>
                    <a:lstStyle/>
                    <a:p>
                      <a:pPr algn="l" fontAlgn="ctr"/>
                      <a:r>
                        <a:rPr lang="en-US" dirty="0">
                          <a:effectLst/>
                        </a:rPr>
                        <a:t>Characteristic</a:t>
                      </a:r>
                    </a:p>
                  </a:txBody>
                  <a:tcPr marL="47625" marR="47625" marT="47625" marB="47625" anchor="ctr"/>
                </a:tc>
                <a:tc>
                  <a:txBody>
                    <a:bodyPr/>
                    <a:lstStyle/>
                    <a:p>
                      <a:pPr algn="l" fontAlgn="ctr"/>
                      <a:r>
                        <a:rPr lang="en-US">
                          <a:effectLst/>
                        </a:rPr>
                        <a:t>Ansible</a:t>
                      </a:r>
                    </a:p>
                  </a:txBody>
                  <a:tcPr marL="47625" marR="47625" marT="47625" marB="47625" anchor="ctr"/>
                </a:tc>
                <a:tc>
                  <a:txBody>
                    <a:bodyPr/>
                    <a:lstStyle/>
                    <a:p>
                      <a:pPr algn="l" fontAlgn="ctr"/>
                      <a:r>
                        <a:rPr lang="en-US">
                          <a:effectLst/>
                        </a:rPr>
                        <a:t>Chef</a:t>
                      </a:r>
                    </a:p>
                  </a:txBody>
                  <a:tcPr marL="47625" marR="47625" marT="47625" marB="47625" anchor="ctr"/>
                </a:tc>
                <a:tc>
                  <a:txBody>
                    <a:bodyPr/>
                    <a:lstStyle/>
                    <a:p>
                      <a:pPr algn="l" fontAlgn="ctr"/>
                      <a:r>
                        <a:rPr lang="en-US">
                          <a:effectLst/>
                        </a:rPr>
                        <a:t>Puppet</a:t>
                      </a:r>
                    </a:p>
                  </a:txBody>
                  <a:tcPr marL="47625" marR="47625" marT="47625" marB="47625" anchor="ctr"/>
                </a:tc>
                <a:tc>
                  <a:txBody>
                    <a:bodyPr/>
                    <a:lstStyle/>
                    <a:p>
                      <a:pPr algn="l" fontAlgn="ctr"/>
                      <a:r>
                        <a:rPr lang="en-US">
                          <a:effectLst/>
                        </a:rPr>
                        <a:t>SaltStack</a:t>
                      </a:r>
                    </a:p>
                  </a:txBody>
                  <a:tcPr marL="47625" marR="47625" marT="47625" marB="47625" anchor="ctr"/>
                </a:tc>
                <a:extLst>
                  <a:ext uri="{0D108BD9-81ED-4DB2-BD59-A6C34878D82A}">
                    <a16:rowId xmlns:a16="http://schemas.microsoft.com/office/drawing/2014/main" val="3926896049"/>
                  </a:ext>
                </a:extLst>
              </a:tr>
              <a:tr h="370840">
                <a:tc>
                  <a:txBody>
                    <a:bodyPr/>
                    <a:lstStyle/>
                    <a:p>
                      <a:pPr fontAlgn="ctr"/>
                      <a:r>
                        <a:rPr lang="en-US" b="1" dirty="0">
                          <a:solidFill>
                            <a:schemeClr val="bg1"/>
                          </a:solidFill>
                          <a:effectLst/>
                        </a:rPr>
                        <a:t>What programming language?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Python + YAML</a:t>
                      </a:r>
                    </a:p>
                  </a:txBody>
                  <a:tcPr marL="47625" marR="47625" marT="47625" marB="47625" anchor="ctr"/>
                </a:tc>
                <a:tc>
                  <a:txBody>
                    <a:bodyPr/>
                    <a:lstStyle/>
                    <a:p>
                      <a:pPr fontAlgn="ctr"/>
                      <a:r>
                        <a:rPr lang="en-US" b="0" dirty="0">
                          <a:effectLst/>
                        </a:rPr>
                        <a:t>Ruby</a:t>
                      </a:r>
                    </a:p>
                  </a:txBody>
                  <a:tcPr marL="47625" marR="47625" marT="47625" marB="47625" anchor="ctr"/>
                </a:tc>
                <a:tc>
                  <a:txBody>
                    <a:bodyPr/>
                    <a:lstStyle/>
                    <a:p>
                      <a:pPr fontAlgn="ctr"/>
                      <a:r>
                        <a:rPr lang="en-US" b="0">
                          <a:effectLst/>
                        </a:rPr>
                        <a:t>Ruby</a:t>
                      </a:r>
                    </a:p>
                  </a:txBody>
                  <a:tcPr marL="47625" marR="47625" marT="47625" marB="47625" anchor="ctr"/>
                </a:tc>
                <a:tc>
                  <a:txBody>
                    <a:bodyPr/>
                    <a:lstStyle/>
                    <a:p>
                      <a:pPr fontAlgn="ctr"/>
                      <a:r>
                        <a:rPr lang="en-US" b="0">
                          <a:effectLst/>
                        </a:rPr>
                        <a:t>Python</a:t>
                      </a:r>
                    </a:p>
                  </a:txBody>
                  <a:tcPr marL="47625" marR="47625" marT="47625" marB="47625" anchor="ctr"/>
                </a:tc>
                <a:extLst>
                  <a:ext uri="{0D108BD9-81ED-4DB2-BD59-A6C34878D82A}">
                    <a16:rowId xmlns:a16="http://schemas.microsoft.com/office/drawing/2014/main" val="1590977119"/>
                  </a:ext>
                </a:extLst>
              </a:tr>
              <a:tr h="370840">
                <a:tc>
                  <a:txBody>
                    <a:bodyPr/>
                    <a:lstStyle/>
                    <a:p>
                      <a:pPr fontAlgn="ctr"/>
                      <a:r>
                        <a:rPr lang="en-US" b="1">
                          <a:solidFill>
                            <a:schemeClr val="bg1"/>
                          </a:solidFill>
                          <a:effectLst/>
                        </a:rPr>
                        <a:t>Agent-based or agentless?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Agentless</a:t>
                      </a:r>
                    </a:p>
                  </a:txBody>
                  <a:tcPr marL="47625" marR="47625" marT="47625" marB="47625" anchor="ctr"/>
                </a:tc>
                <a:tc>
                  <a:txBody>
                    <a:bodyPr/>
                    <a:lstStyle/>
                    <a:p>
                      <a:pPr fontAlgn="ctr"/>
                      <a:r>
                        <a:rPr lang="en-US" b="0">
                          <a:effectLst/>
                        </a:rPr>
                        <a:t>Agent-based</a:t>
                      </a:r>
                    </a:p>
                  </a:txBody>
                  <a:tcPr marL="47625" marR="47625" marT="47625" marB="47625" anchor="ctr"/>
                </a:tc>
                <a:tc>
                  <a:txBody>
                    <a:bodyPr/>
                    <a:lstStyle/>
                    <a:p>
                      <a:pPr fontAlgn="ctr"/>
                      <a:r>
                        <a:rPr lang="en-US" b="0">
                          <a:effectLst/>
                        </a:rPr>
                        <a:t>Supports both</a:t>
                      </a:r>
                    </a:p>
                  </a:txBody>
                  <a:tcPr marL="47625" marR="47625" marT="47625" marB="47625" anchor="ctr"/>
                </a:tc>
                <a:tc>
                  <a:txBody>
                    <a:bodyPr/>
                    <a:lstStyle/>
                    <a:p>
                      <a:pPr fontAlgn="ctr"/>
                      <a:r>
                        <a:rPr lang="en-US" b="0">
                          <a:effectLst/>
                        </a:rPr>
                        <a:t>Supports both</a:t>
                      </a:r>
                    </a:p>
                  </a:txBody>
                  <a:tcPr marL="47625" marR="47625" marT="47625" marB="47625" anchor="ctr"/>
                </a:tc>
                <a:extLst>
                  <a:ext uri="{0D108BD9-81ED-4DB2-BD59-A6C34878D82A}">
                    <a16:rowId xmlns:a16="http://schemas.microsoft.com/office/drawing/2014/main" val="148363067"/>
                  </a:ext>
                </a:extLst>
              </a:tr>
              <a:tr h="370840">
                <a:tc>
                  <a:txBody>
                    <a:bodyPr/>
                    <a:lstStyle/>
                    <a:p>
                      <a:pPr fontAlgn="ctr"/>
                      <a:r>
                        <a:rPr lang="en-US" b="1">
                          <a:solidFill>
                            <a:schemeClr val="bg1"/>
                          </a:solidFill>
                          <a:effectLst/>
                        </a:rPr>
                        <a:t>How are devices managed?</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Any device can be “controller”</a:t>
                      </a:r>
                    </a:p>
                  </a:txBody>
                  <a:tcPr marL="47625" marR="47625" marT="47625" marB="47625" anchor="ctr"/>
                </a:tc>
                <a:tc>
                  <a:txBody>
                    <a:bodyPr/>
                    <a:lstStyle/>
                    <a:p>
                      <a:pPr fontAlgn="ctr"/>
                      <a:r>
                        <a:rPr lang="en-US" b="0">
                          <a:effectLst/>
                        </a:rPr>
                        <a:t>Chef Master</a:t>
                      </a:r>
                    </a:p>
                  </a:txBody>
                  <a:tcPr marL="47625" marR="47625" marT="47625" marB="47625" anchor="ctr"/>
                </a:tc>
                <a:tc>
                  <a:txBody>
                    <a:bodyPr/>
                    <a:lstStyle/>
                    <a:p>
                      <a:pPr fontAlgn="ctr"/>
                      <a:r>
                        <a:rPr lang="en-US" b="0">
                          <a:effectLst/>
                        </a:rPr>
                        <a:t>Puppet Master</a:t>
                      </a:r>
                    </a:p>
                  </a:txBody>
                  <a:tcPr marL="47625" marR="47625" marT="47625" marB="47625" anchor="ctr"/>
                </a:tc>
                <a:tc>
                  <a:txBody>
                    <a:bodyPr/>
                    <a:lstStyle/>
                    <a:p>
                      <a:pPr fontAlgn="ctr"/>
                      <a:r>
                        <a:rPr lang="en-US" b="0">
                          <a:effectLst/>
                        </a:rPr>
                        <a:t>Salt Master</a:t>
                      </a:r>
                    </a:p>
                  </a:txBody>
                  <a:tcPr marL="47625" marR="47625" marT="47625" marB="47625" anchor="ctr"/>
                </a:tc>
                <a:extLst>
                  <a:ext uri="{0D108BD9-81ED-4DB2-BD59-A6C34878D82A}">
                    <a16:rowId xmlns:a16="http://schemas.microsoft.com/office/drawing/2014/main" val="605966880"/>
                  </a:ext>
                </a:extLst>
              </a:tr>
              <a:tr h="370840">
                <a:tc>
                  <a:txBody>
                    <a:bodyPr/>
                    <a:lstStyle/>
                    <a:p>
                      <a:pPr fontAlgn="ctr"/>
                      <a:r>
                        <a:rPr lang="en-US" b="1" dirty="0">
                          <a:solidFill>
                            <a:schemeClr val="bg1"/>
                          </a:solidFill>
                          <a:effectLst/>
                        </a:rPr>
                        <a:t>What is created by the tool?</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Playbook</a:t>
                      </a:r>
                    </a:p>
                  </a:txBody>
                  <a:tcPr marL="47625" marR="47625" marT="47625" marB="47625" anchor="ctr"/>
                </a:tc>
                <a:tc>
                  <a:txBody>
                    <a:bodyPr/>
                    <a:lstStyle/>
                    <a:p>
                      <a:pPr fontAlgn="ctr"/>
                      <a:r>
                        <a:rPr lang="en-US" b="0">
                          <a:effectLst/>
                        </a:rPr>
                        <a:t>Cookbook</a:t>
                      </a:r>
                    </a:p>
                  </a:txBody>
                  <a:tcPr marL="47625" marR="47625" marT="47625" marB="47625" anchor="ctr"/>
                </a:tc>
                <a:tc>
                  <a:txBody>
                    <a:bodyPr/>
                    <a:lstStyle/>
                    <a:p>
                      <a:pPr fontAlgn="ctr"/>
                      <a:r>
                        <a:rPr lang="en-US" b="0">
                          <a:effectLst/>
                        </a:rPr>
                        <a:t>Manifest</a:t>
                      </a:r>
                    </a:p>
                  </a:txBody>
                  <a:tcPr marL="47625" marR="47625" marT="47625" marB="47625" anchor="ctr"/>
                </a:tc>
                <a:tc>
                  <a:txBody>
                    <a:bodyPr/>
                    <a:lstStyle/>
                    <a:p>
                      <a:pPr fontAlgn="ctr"/>
                      <a:r>
                        <a:rPr lang="en-US" b="0" dirty="0">
                          <a:effectLst/>
                        </a:rPr>
                        <a:t>Pillar</a:t>
                      </a:r>
                    </a:p>
                  </a:txBody>
                  <a:tcPr marL="47625" marR="47625" marT="47625" marB="47625" anchor="ctr"/>
                </a:tc>
                <a:extLst>
                  <a:ext uri="{0D108BD9-81ED-4DB2-BD59-A6C34878D82A}">
                    <a16:rowId xmlns:a16="http://schemas.microsoft.com/office/drawing/2014/main" val="698735648"/>
                  </a:ext>
                </a:extLst>
              </a:tr>
            </a:tbl>
          </a:graphicData>
        </a:graphic>
      </p:graphicFrame>
    </p:spTree>
    <p:custDataLst>
      <p:tags r:id="rId1"/>
    </p:custDataLst>
    <p:extLst>
      <p:ext uri="{BB962C8B-B14F-4D97-AF65-F5344CB8AC3E}">
        <p14:creationId xmlns:p14="http://schemas.microsoft.com/office/powerpoint/2010/main" val="387255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14.6 IBN and Cisco DNA Center</a:t>
            </a:r>
          </a:p>
        </p:txBody>
      </p:sp>
    </p:spTree>
    <p:custDataLst>
      <p:tags r:id="rId1"/>
    </p:custDataLst>
    <p:extLst>
      <p:ext uri="{BB962C8B-B14F-4D97-AF65-F5344CB8AC3E}">
        <p14:creationId xmlns:p14="http://schemas.microsoft.com/office/powerpoint/2010/main" val="2997313081"/>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Video - Intent-Based Networking</a:t>
            </a:r>
          </a:p>
        </p:txBody>
      </p:sp>
      <p:sp>
        <p:nvSpPr>
          <p:cNvPr id="6" name="Content Placeholder 5">
            <a:extLst>
              <a:ext uri="{FF2B5EF4-FFF2-40B4-BE49-F238E27FC236}">
                <a16:creationId xmlns:a16="http://schemas.microsoft.com/office/drawing/2014/main" id="{7AFAC3A6-A63F-B04C-8974-045F516BC1D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You have learned of the many tools and software that can help you automate your network. Intent-Based Networking (IBN) and Cisco Digital Network Architecture (DNA) Center can help you bring it all together to create an automated network.</a:t>
            </a:r>
          </a:p>
          <a:p>
            <a:pPr marL="342900" indent="-342900" algn="l">
              <a:buFont typeface="Arial" panose="020B0604020202020204" pitchFamily="34" charset="0"/>
              <a:buChar char="•"/>
            </a:pPr>
            <a:r>
              <a:rPr lang="en-US" sz="1600" dirty="0">
                <a:solidFill>
                  <a:srgbClr val="000000"/>
                </a:solidFill>
              </a:rPr>
              <a:t>Play the video by Cisco’s John </a:t>
            </a:r>
            <a:r>
              <a:rPr lang="en-US" sz="1600" dirty="0" err="1">
                <a:solidFill>
                  <a:srgbClr val="000000"/>
                </a:solidFill>
              </a:rPr>
              <a:t>Apostolopoulos</a:t>
            </a:r>
            <a:r>
              <a:rPr lang="en-US" sz="1600" dirty="0">
                <a:solidFill>
                  <a:srgbClr val="000000"/>
                </a:solidFill>
              </a:rPr>
              <a:t> and Anand </a:t>
            </a:r>
            <a:r>
              <a:rPr lang="en-US" sz="1600" dirty="0" err="1">
                <a:solidFill>
                  <a:srgbClr val="000000"/>
                </a:solidFill>
              </a:rPr>
              <a:t>Oswal</a:t>
            </a:r>
            <a:r>
              <a:rPr lang="en-US" sz="1600" dirty="0">
                <a:solidFill>
                  <a:srgbClr val="000000"/>
                </a:solidFill>
              </a:rPr>
              <a:t> explaining how artificial intelligence and intent-based networking (IBN) can improve networks.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33103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Intent-Based Networking Overview</a:t>
            </a:r>
          </a:p>
        </p:txBody>
      </p:sp>
      <p:sp>
        <p:nvSpPr>
          <p:cNvPr id="4" name="Content Placeholder 3">
            <a:extLst>
              <a:ext uri="{FF2B5EF4-FFF2-40B4-BE49-F238E27FC236}">
                <a16:creationId xmlns:a16="http://schemas.microsoft.com/office/drawing/2014/main" id="{C1323E2F-F00D-A34C-B57B-E5DD5B237DA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IBN is the emerging industry model for the next generation of networking. IBN builds on Software-Defined Networking (SDN), transforming a hardware-centric and manual approach to designing and operating networks to one that is software-centric and fully automated.</a:t>
            </a:r>
          </a:p>
          <a:p>
            <a:pPr marL="342900" indent="-342900" algn="l">
              <a:buFont typeface="Arial" panose="020B0604020202020204" pitchFamily="34" charset="0"/>
              <a:buChar char="•"/>
            </a:pPr>
            <a:r>
              <a:rPr lang="en-US" sz="1600" dirty="0">
                <a:solidFill>
                  <a:srgbClr val="000000"/>
                </a:solidFill>
              </a:rPr>
              <a:t>Business objectives for the network are expressed as intent. IBN captures business intent and uses analytics, machine learning, and automation to align the network continuously and dynamically as business needs change.</a:t>
            </a:r>
          </a:p>
          <a:p>
            <a:pPr marL="342900" indent="-342900" algn="l">
              <a:buFont typeface="Arial" panose="020B0604020202020204" pitchFamily="34" charset="0"/>
              <a:buChar char="•"/>
            </a:pPr>
            <a:r>
              <a:rPr lang="en-US" sz="1600" dirty="0">
                <a:solidFill>
                  <a:srgbClr val="000000"/>
                </a:solidFill>
              </a:rPr>
              <a:t>IBN captures and translates business intent into network policies that can be automated and applied consistently across the network.</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96059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Intent-Based Networking Overview (Cont.)</a:t>
            </a:r>
          </a:p>
        </p:txBody>
      </p:sp>
      <p:sp>
        <p:nvSpPr>
          <p:cNvPr id="5" name="Content Placeholder 4">
            <a:extLst>
              <a:ext uri="{FF2B5EF4-FFF2-40B4-BE49-F238E27FC236}">
                <a16:creationId xmlns:a16="http://schemas.microsoft.com/office/drawing/2014/main" id="{D6584C8C-266D-0B4E-BF81-9574C890AF3D}"/>
              </a:ext>
            </a:extLst>
          </p:cNvPr>
          <p:cNvSpPr>
            <a:spLocks noGrp="1"/>
          </p:cNvSpPr>
          <p:nvPr>
            <p:ph idx="1"/>
          </p:nvPr>
        </p:nvSpPr>
        <p:spPr>
          <a:xfrm>
            <a:off x="474662" y="767644"/>
            <a:ext cx="8280057" cy="829278"/>
          </a:xfrm>
        </p:spPr>
        <p:txBody>
          <a:bodyPr/>
          <a:lstStyle/>
          <a:p>
            <a:pPr marL="0" indent="0" algn="l"/>
            <a:r>
              <a:rPr lang="en-US" sz="1600" dirty="0">
                <a:solidFill>
                  <a:srgbClr val="000000"/>
                </a:solidFill>
              </a:rPr>
              <a:t>Cisco views IBN as having three essential functions: translation, activation, and assurance. These functions interact with the underlying physical and virtual infrastructure, as shown in the figure.</a:t>
            </a:r>
          </a:p>
        </p:txBody>
      </p:sp>
      <p:sp>
        <p:nvSpPr>
          <p:cNvPr id="8" name="TextBox 7">
            <a:extLst>
              <a:ext uri="{FF2B5EF4-FFF2-40B4-BE49-F238E27FC236}">
                <a16:creationId xmlns:a16="http://schemas.microsoft.com/office/drawing/2014/main" id="{8B5B4C89-C207-CF41-B020-11ABD36A567A}"/>
              </a:ext>
            </a:extLst>
          </p:cNvPr>
          <p:cNvSpPr txBox="1"/>
          <p:nvPr/>
        </p:nvSpPr>
        <p:spPr>
          <a:xfrm>
            <a:off x="474662" y="1685292"/>
            <a:ext cx="4334405" cy="3108543"/>
          </a:xfrm>
          <a:prstGeom prst="rect">
            <a:avLst/>
          </a:prstGeom>
          <a:noFill/>
        </p:spPr>
        <p:txBody>
          <a:bodyPr wrap="square" rtlCol="0">
            <a:spAutoFit/>
          </a:bodyPr>
          <a:lstStyle/>
          <a:p>
            <a:r>
              <a:rPr lang="en-US" sz="1400" b="1" dirty="0">
                <a:solidFill>
                  <a:srgbClr val="000000"/>
                </a:solidFill>
                <a:latin typeface="+mn-lt"/>
              </a:rPr>
              <a:t>Translation</a:t>
            </a:r>
            <a:r>
              <a:rPr lang="en-US" sz="1400" dirty="0">
                <a:solidFill>
                  <a:srgbClr val="000000"/>
                </a:solidFill>
                <a:latin typeface="+mn-lt"/>
              </a:rPr>
              <a:t> - The translation function enables the network administrator to express the expected networking behavior that will best support the business intent.</a:t>
            </a:r>
          </a:p>
          <a:p>
            <a:r>
              <a:rPr lang="en-US" sz="1400" b="1" dirty="0">
                <a:solidFill>
                  <a:srgbClr val="000000"/>
                </a:solidFill>
                <a:latin typeface="+mn-lt"/>
              </a:rPr>
              <a:t>Activation</a:t>
            </a:r>
            <a:r>
              <a:rPr lang="en-US" sz="1400" dirty="0">
                <a:solidFill>
                  <a:srgbClr val="000000"/>
                </a:solidFill>
                <a:latin typeface="+mn-lt"/>
              </a:rPr>
              <a:t> - The captured intent then needs to be interpreted into policies that can be applied across the network. The activation function installs these policies into the physical and virtual network infrastructure using networkwide automation.</a:t>
            </a:r>
          </a:p>
          <a:p>
            <a:r>
              <a:rPr lang="en-US" sz="1400" b="1" dirty="0">
                <a:solidFill>
                  <a:srgbClr val="000000"/>
                </a:solidFill>
                <a:latin typeface="+mn-lt"/>
              </a:rPr>
              <a:t>Assurance</a:t>
            </a:r>
            <a:r>
              <a:rPr lang="en-US" sz="1400" dirty="0">
                <a:solidFill>
                  <a:srgbClr val="000000"/>
                </a:solidFill>
                <a:latin typeface="+mn-lt"/>
              </a:rPr>
              <a:t> - In order to continuously check that the expressed intent is honored by the network at any point in time, the assurance function maintains a continuous validation-and-verification loop.</a:t>
            </a:r>
          </a:p>
          <a:p>
            <a:endParaRPr lang="en-US" sz="1400" dirty="0">
              <a:solidFill>
                <a:srgbClr val="000000"/>
              </a:solidFill>
              <a:latin typeface="+mn-lt"/>
            </a:endParaRPr>
          </a:p>
        </p:txBody>
      </p:sp>
      <p:pic>
        <p:nvPicPr>
          <p:cNvPr id="7" name="Picture 6">
            <a:extLst>
              <a:ext uri="{FF2B5EF4-FFF2-40B4-BE49-F238E27FC236}">
                <a16:creationId xmlns:a16="http://schemas.microsoft.com/office/drawing/2014/main" id="{5DD92BD8-D797-284B-AFC3-F118F38CDD9F}"/>
              </a:ext>
            </a:extLst>
          </p:cNvPr>
          <p:cNvPicPr>
            <a:picLocks noChangeAspect="1"/>
          </p:cNvPicPr>
          <p:nvPr/>
        </p:nvPicPr>
        <p:blipFill>
          <a:blip r:embed="rId4"/>
          <a:stretch>
            <a:fillRect/>
          </a:stretch>
        </p:blipFill>
        <p:spPr>
          <a:xfrm>
            <a:off x="4809067" y="1596922"/>
            <a:ext cx="4108601" cy="2681568"/>
          </a:xfrm>
          <a:prstGeom prst="rect">
            <a:avLst/>
          </a:prstGeom>
        </p:spPr>
      </p:pic>
    </p:spTree>
    <p:custDataLst>
      <p:tags r:id="rId1"/>
    </p:custDataLst>
    <p:extLst>
      <p:ext uri="{BB962C8B-B14F-4D97-AF65-F5344CB8AC3E}">
        <p14:creationId xmlns:p14="http://schemas.microsoft.com/office/powerpoint/2010/main" val="419554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Network Infrastructure as Fabric</a:t>
            </a:r>
          </a:p>
        </p:txBody>
      </p:sp>
      <p:sp>
        <p:nvSpPr>
          <p:cNvPr id="5" name="Content Placeholder 4">
            <a:extLst>
              <a:ext uri="{FF2B5EF4-FFF2-40B4-BE49-F238E27FC236}">
                <a16:creationId xmlns:a16="http://schemas.microsoft.com/office/drawing/2014/main" id="{E5E30E1C-56C1-F34D-A8E8-A3D3407946EF}"/>
              </a:ext>
            </a:extLst>
          </p:cNvPr>
          <p:cNvSpPr>
            <a:spLocks noGrp="1"/>
          </p:cNvSpPr>
          <p:nvPr>
            <p:ph idx="1"/>
          </p:nvPr>
        </p:nvSpPr>
        <p:spPr>
          <a:xfrm>
            <a:off x="293511" y="731837"/>
            <a:ext cx="4684889" cy="3689897"/>
          </a:xfrm>
        </p:spPr>
        <p:txBody>
          <a:bodyPr/>
          <a:lstStyle/>
          <a:p>
            <a:pPr marL="285750" indent="-285750" algn="l">
              <a:buFont typeface="Arial" panose="020B0604020202020204" pitchFamily="34" charset="0"/>
              <a:buChar char="•"/>
            </a:pPr>
            <a:r>
              <a:rPr lang="en-US" sz="1600" dirty="0">
                <a:solidFill>
                  <a:srgbClr val="000000"/>
                </a:solidFill>
              </a:rPr>
              <a:t>From the perspective of IBN, the physical and virtual network infrastructure is a fabric; an overlay that represents the logical topology used to virtually connect to devices. The overlay limits the number of devices the network administrator must program and provides services and alternative forwarding methods not controlled by the underlying physical devices. </a:t>
            </a:r>
          </a:p>
          <a:p>
            <a:pPr marL="285750" indent="-285750" algn="l">
              <a:buFont typeface="Arial" panose="020B0604020202020204" pitchFamily="34" charset="0"/>
              <a:buChar char="•"/>
            </a:pPr>
            <a:r>
              <a:rPr lang="en-US" sz="1600" dirty="0">
                <a:solidFill>
                  <a:srgbClr val="000000"/>
                </a:solidFill>
              </a:rPr>
              <a:t>The overlay is where encapsulation protocols like IPsec and CAPWAP occur. Using an IBN solution, the network administrator can use policies to specify exactly what happens in the overlay control plane. Notice that how the switches are physically connected is not a concern of the overlay.</a:t>
            </a:r>
          </a:p>
        </p:txBody>
      </p:sp>
      <p:pic>
        <p:nvPicPr>
          <p:cNvPr id="7" name="Picture 6">
            <a:extLst>
              <a:ext uri="{FF2B5EF4-FFF2-40B4-BE49-F238E27FC236}">
                <a16:creationId xmlns:a16="http://schemas.microsoft.com/office/drawing/2014/main" id="{759DF56E-2D1D-1D4E-9FF7-38C0C6E94D85}"/>
              </a:ext>
            </a:extLst>
          </p:cNvPr>
          <p:cNvPicPr>
            <a:picLocks noChangeAspect="1"/>
          </p:cNvPicPr>
          <p:nvPr/>
        </p:nvPicPr>
        <p:blipFill>
          <a:blip r:embed="rId4"/>
          <a:stretch>
            <a:fillRect/>
          </a:stretch>
        </p:blipFill>
        <p:spPr>
          <a:xfrm>
            <a:off x="4907850" y="1003396"/>
            <a:ext cx="4195704" cy="3146778"/>
          </a:xfrm>
          <a:prstGeom prst="rect">
            <a:avLst/>
          </a:prstGeom>
        </p:spPr>
      </p:pic>
    </p:spTree>
    <p:custDataLst>
      <p:tags r:id="rId1"/>
    </p:custDataLst>
    <p:extLst>
      <p:ext uri="{BB962C8B-B14F-4D97-AF65-F5344CB8AC3E}">
        <p14:creationId xmlns:p14="http://schemas.microsoft.com/office/powerpoint/2010/main" val="54652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14: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737543403"/>
              </p:ext>
            </p:extLst>
          </p:nvPr>
        </p:nvGraphicFramePr>
        <p:xfrm>
          <a:off x="455999" y="108204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14.1.1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r>
                        <a:rPr lang="en-US" sz="1100" dirty="0">
                          <a:solidFill>
                            <a:srgbClr val="000000"/>
                          </a:solidFill>
                        </a:rPr>
                        <a:t>Automation Everywhere</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14.1.4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Benefits of Automation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14.2.1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Data Formats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14.2.9</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Data Formats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14.3.1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APIs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14.3.6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APIs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14.4.1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REST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14.4.7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REST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Network Infrastructure as Fabric (Cont.)</a:t>
            </a:r>
          </a:p>
        </p:txBody>
      </p:sp>
      <p:sp>
        <p:nvSpPr>
          <p:cNvPr id="4" name="Content Placeholder 3">
            <a:extLst>
              <a:ext uri="{FF2B5EF4-FFF2-40B4-BE49-F238E27FC236}">
                <a16:creationId xmlns:a16="http://schemas.microsoft.com/office/drawing/2014/main" id="{46A80F21-41F7-E045-809A-74CE6D530C03}"/>
              </a:ext>
            </a:extLst>
          </p:cNvPr>
          <p:cNvSpPr>
            <a:spLocks noGrp="1"/>
          </p:cNvSpPr>
          <p:nvPr>
            <p:ph idx="1"/>
          </p:nvPr>
        </p:nvSpPr>
        <p:spPr>
          <a:xfrm>
            <a:off x="474663" y="731837"/>
            <a:ext cx="3105074" cy="3689897"/>
          </a:xfrm>
        </p:spPr>
        <p:txBody>
          <a:bodyPr/>
          <a:lstStyle/>
          <a:p>
            <a:pPr marL="0" indent="0" algn="l"/>
            <a:r>
              <a:rPr lang="en-US" sz="1600" dirty="0">
                <a:solidFill>
                  <a:srgbClr val="000000"/>
                </a:solidFill>
              </a:rPr>
              <a:t>The underlay network is the physical topology that includes all hardware required to meet business objectives. The underlay reveals additional devices and specifies how these devices are connected. End points, such as the servers in the figure, access the network through the Layer 2 devices. The underlay control plane is responsible for simple forwarding tasks.</a:t>
            </a:r>
          </a:p>
        </p:txBody>
      </p:sp>
      <p:pic>
        <p:nvPicPr>
          <p:cNvPr id="8" name="Picture 7">
            <a:extLst>
              <a:ext uri="{FF2B5EF4-FFF2-40B4-BE49-F238E27FC236}">
                <a16:creationId xmlns:a16="http://schemas.microsoft.com/office/drawing/2014/main" id="{3C0F0AF0-7DA8-8242-A9C3-823B939C0588}"/>
              </a:ext>
            </a:extLst>
          </p:cNvPr>
          <p:cNvPicPr>
            <a:picLocks noChangeAspect="1"/>
          </p:cNvPicPr>
          <p:nvPr/>
        </p:nvPicPr>
        <p:blipFill>
          <a:blip r:embed="rId4"/>
          <a:stretch>
            <a:fillRect/>
          </a:stretch>
        </p:blipFill>
        <p:spPr>
          <a:xfrm>
            <a:off x="3579736" y="982133"/>
            <a:ext cx="5174983" cy="3262489"/>
          </a:xfrm>
          <a:prstGeom prst="rect">
            <a:avLst/>
          </a:prstGeom>
        </p:spPr>
      </p:pic>
    </p:spTree>
    <p:custDataLst>
      <p:tags r:id="rId1"/>
    </p:custDataLst>
    <p:extLst>
      <p:ext uri="{BB962C8B-B14F-4D97-AF65-F5344CB8AC3E}">
        <p14:creationId xmlns:p14="http://schemas.microsoft.com/office/powerpoint/2010/main" val="329300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Cisco Digital Network Architecture (DNA)</a:t>
            </a:r>
          </a:p>
        </p:txBody>
      </p:sp>
      <p:sp>
        <p:nvSpPr>
          <p:cNvPr id="5" name="Content Placeholder 4">
            <a:extLst>
              <a:ext uri="{FF2B5EF4-FFF2-40B4-BE49-F238E27FC236}">
                <a16:creationId xmlns:a16="http://schemas.microsoft.com/office/drawing/2014/main" id="{D249CF34-AC70-C540-81AB-A3AAAF73CB6E}"/>
              </a:ext>
            </a:extLst>
          </p:cNvPr>
          <p:cNvSpPr>
            <a:spLocks noGrp="1"/>
          </p:cNvSpPr>
          <p:nvPr>
            <p:ph idx="1"/>
          </p:nvPr>
        </p:nvSpPr>
        <p:spPr>
          <a:xfrm>
            <a:off x="474663" y="731837"/>
            <a:ext cx="3487738" cy="3689897"/>
          </a:xfrm>
        </p:spPr>
        <p:txBody>
          <a:bodyPr/>
          <a:lstStyle/>
          <a:p>
            <a:pPr marL="0" indent="0" algn="l"/>
            <a:r>
              <a:rPr lang="en-US" sz="1600" dirty="0">
                <a:solidFill>
                  <a:srgbClr val="000000"/>
                </a:solidFill>
              </a:rPr>
              <a:t>Cisco implements the IBN fabric using Cisco DNA. The business intent is securely deployed into the network infrastructure (the fabric). Cisco DNA then continuously gathers data from a multitude of sources (devices and applications) to provide a rich context of information. This information can then be analyzed to make sure the network is performing securely at its optimal level and in accordance with business intent and network policies.</a:t>
            </a:r>
          </a:p>
        </p:txBody>
      </p:sp>
      <p:pic>
        <p:nvPicPr>
          <p:cNvPr id="7" name="Picture 6">
            <a:extLst>
              <a:ext uri="{FF2B5EF4-FFF2-40B4-BE49-F238E27FC236}">
                <a16:creationId xmlns:a16="http://schemas.microsoft.com/office/drawing/2014/main" id="{5F17DB38-76AD-AA46-BDFE-18E9E1EF0146}"/>
              </a:ext>
            </a:extLst>
          </p:cNvPr>
          <p:cNvPicPr>
            <a:picLocks noChangeAspect="1"/>
          </p:cNvPicPr>
          <p:nvPr/>
        </p:nvPicPr>
        <p:blipFill>
          <a:blip r:embed="rId4"/>
          <a:stretch>
            <a:fillRect/>
          </a:stretch>
        </p:blipFill>
        <p:spPr>
          <a:xfrm>
            <a:off x="4172744" y="891327"/>
            <a:ext cx="4577830" cy="3076012"/>
          </a:xfrm>
          <a:prstGeom prst="rect">
            <a:avLst/>
          </a:prstGeom>
        </p:spPr>
      </p:pic>
    </p:spTree>
    <p:custDataLst>
      <p:tags r:id="rId1"/>
    </p:custDataLst>
    <p:extLst>
      <p:ext uri="{BB962C8B-B14F-4D97-AF65-F5344CB8AC3E}">
        <p14:creationId xmlns:p14="http://schemas.microsoft.com/office/powerpoint/2010/main" val="424122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Cisco Digital Network Architecture (DNA) (Cont.)</a:t>
            </a:r>
          </a:p>
        </p:txBody>
      </p:sp>
      <p:graphicFrame>
        <p:nvGraphicFramePr>
          <p:cNvPr id="6" name="Content Placeholder 5">
            <a:extLst>
              <a:ext uri="{FF2B5EF4-FFF2-40B4-BE49-F238E27FC236}">
                <a16:creationId xmlns:a16="http://schemas.microsoft.com/office/drawing/2014/main" id="{F2372D25-DEF1-814B-AEFC-F76100EC35EE}"/>
              </a:ext>
            </a:extLst>
          </p:cNvPr>
          <p:cNvGraphicFramePr>
            <a:graphicFrameLocks noGrp="1"/>
          </p:cNvGraphicFramePr>
          <p:nvPr>
            <p:ph idx="1"/>
            <p:extLst>
              <p:ext uri="{D42A27DB-BD31-4B8C-83A1-F6EECF244321}">
                <p14:modId xmlns:p14="http://schemas.microsoft.com/office/powerpoint/2010/main" val="166754756"/>
              </p:ext>
            </p:extLst>
          </p:nvPr>
        </p:nvGraphicFramePr>
        <p:xfrm>
          <a:off x="409575" y="731838"/>
          <a:ext cx="8345487" cy="3912870"/>
        </p:xfrm>
        <a:graphic>
          <a:graphicData uri="http://schemas.openxmlformats.org/drawingml/2006/table">
            <a:tbl>
              <a:tblPr firstRow="1" bandRow="1">
                <a:tableStyleId>{5C22544A-7EE6-4342-B048-85BDC9FD1C3A}</a:tableStyleId>
              </a:tblPr>
              <a:tblGrid>
                <a:gridCol w="1272469">
                  <a:extLst>
                    <a:ext uri="{9D8B030D-6E8A-4147-A177-3AD203B41FA5}">
                      <a16:colId xmlns:a16="http://schemas.microsoft.com/office/drawing/2014/main" val="1935990425"/>
                    </a:ext>
                  </a:extLst>
                </a:gridCol>
                <a:gridCol w="3984978">
                  <a:extLst>
                    <a:ext uri="{9D8B030D-6E8A-4147-A177-3AD203B41FA5}">
                      <a16:colId xmlns:a16="http://schemas.microsoft.com/office/drawing/2014/main" val="318124368"/>
                    </a:ext>
                  </a:extLst>
                </a:gridCol>
                <a:gridCol w="3088040">
                  <a:extLst>
                    <a:ext uri="{9D8B030D-6E8A-4147-A177-3AD203B41FA5}">
                      <a16:colId xmlns:a16="http://schemas.microsoft.com/office/drawing/2014/main" val="3157880788"/>
                    </a:ext>
                  </a:extLst>
                </a:gridCol>
              </a:tblGrid>
              <a:tr h="370840">
                <a:tc>
                  <a:txBody>
                    <a:bodyPr/>
                    <a:lstStyle/>
                    <a:p>
                      <a:pPr algn="l" fontAlgn="ctr"/>
                      <a:r>
                        <a:rPr lang="en-US" sz="1400" b="1" dirty="0">
                          <a:effectLst/>
                        </a:rPr>
                        <a:t>Cisco DNA Solution</a:t>
                      </a:r>
                      <a:endParaRPr lang="en-US" sz="1400" dirty="0">
                        <a:effectLst/>
                      </a:endParaRPr>
                    </a:p>
                  </a:txBody>
                  <a:tcPr marL="47625" marR="47625" marT="47625" marB="47625" anchor="ctr"/>
                </a:tc>
                <a:tc>
                  <a:txBody>
                    <a:bodyPr/>
                    <a:lstStyle/>
                    <a:p>
                      <a:pPr algn="l" fontAlgn="ctr"/>
                      <a:r>
                        <a:rPr lang="en-US" sz="1400" b="1" dirty="0">
                          <a:effectLst/>
                        </a:rPr>
                        <a:t>Description</a:t>
                      </a:r>
                      <a:endParaRPr lang="en-US" sz="1400" dirty="0">
                        <a:effectLst/>
                      </a:endParaRPr>
                    </a:p>
                  </a:txBody>
                  <a:tcPr marL="47625" marR="47625" marT="47625" marB="47625" anchor="ctr"/>
                </a:tc>
                <a:tc>
                  <a:txBody>
                    <a:bodyPr/>
                    <a:lstStyle/>
                    <a:p>
                      <a:pPr algn="l" fontAlgn="ctr"/>
                      <a:r>
                        <a:rPr lang="en-US" sz="1400" b="1" dirty="0">
                          <a:effectLst/>
                        </a:rPr>
                        <a:t>Benefits</a:t>
                      </a:r>
                      <a:endParaRPr lang="en-US" sz="1400" dirty="0">
                        <a:effectLst/>
                      </a:endParaRPr>
                    </a:p>
                  </a:txBody>
                  <a:tcPr marL="47625" marR="47625" marT="47625" marB="47625" anchor="ctr"/>
                </a:tc>
                <a:extLst>
                  <a:ext uri="{0D108BD9-81ED-4DB2-BD59-A6C34878D82A}">
                    <a16:rowId xmlns:a16="http://schemas.microsoft.com/office/drawing/2014/main" val="2771194440"/>
                  </a:ext>
                </a:extLst>
              </a:tr>
              <a:tr h="370840">
                <a:tc>
                  <a:txBody>
                    <a:bodyPr/>
                    <a:lstStyle/>
                    <a:p>
                      <a:pPr fontAlgn="ctr"/>
                      <a:r>
                        <a:rPr lang="en-US" sz="1400" b="1" dirty="0">
                          <a:effectLst/>
                        </a:rPr>
                        <a:t>SD-Access</a:t>
                      </a:r>
                      <a:endParaRPr lang="en-US" sz="1400" b="0" dirty="0">
                        <a:effectLst/>
                      </a:endParaRPr>
                    </a:p>
                  </a:txBody>
                  <a:tcPr marL="47625" marR="47625" marT="47625" marB="47625" anchor="ctr"/>
                </a:tc>
                <a:tc>
                  <a:txBody>
                    <a:bodyPr/>
                    <a:lstStyle/>
                    <a:p>
                      <a:pPr fontAlgn="ctr">
                        <a:buFont typeface="Arial" panose="020B0604020202020204" pitchFamily="34" charset="0"/>
                        <a:buChar char="•"/>
                      </a:pPr>
                      <a:r>
                        <a:rPr lang="en-US" sz="1400" b="0" dirty="0">
                          <a:effectLst/>
                        </a:rPr>
                        <a:t>First intent-based enterprise networking solution built using Cisco DNA.</a:t>
                      </a:r>
                    </a:p>
                    <a:p>
                      <a:pPr fontAlgn="ctr">
                        <a:buFont typeface="Arial" panose="020B0604020202020204" pitchFamily="34" charset="0"/>
                        <a:buChar char="•"/>
                      </a:pPr>
                      <a:r>
                        <a:rPr lang="en-US" sz="1400" b="0" dirty="0">
                          <a:effectLst/>
                        </a:rPr>
                        <a:t>It uses a single network fabric across LAN and WLAN to create a consistent, highly secure user experience.</a:t>
                      </a:r>
                    </a:p>
                    <a:p>
                      <a:pPr fontAlgn="ctr">
                        <a:buFont typeface="Arial" panose="020B0604020202020204" pitchFamily="34" charset="0"/>
                        <a:buChar char="•"/>
                      </a:pPr>
                      <a:r>
                        <a:rPr lang="en-US" sz="1400" b="0" dirty="0">
                          <a:effectLst/>
                        </a:rPr>
                        <a:t>It segments user, device, and application traffic and automates user-access policies to establish the right policy for any user or device, with any application, across a network.</a:t>
                      </a:r>
                    </a:p>
                  </a:txBody>
                  <a:tcPr marL="47625" marR="47625" marT="47625" marB="47625" anchor="ctr"/>
                </a:tc>
                <a:tc>
                  <a:txBody>
                    <a:bodyPr/>
                    <a:lstStyle/>
                    <a:p>
                      <a:pPr fontAlgn="ctr"/>
                      <a:r>
                        <a:rPr lang="en-US" sz="1400" b="0">
                          <a:effectLst/>
                        </a:rPr>
                        <a:t>Enables network access in minutes for any user or device to any application without compromising security.</a:t>
                      </a:r>
                    </a:p>
                  </a:txBody>
                  <a:tcPr marL="47625" marR="47625" marT="47625" marB="47625" anchor="ctr"/>
                </a:tc>
                <a:extLst>
                  <a:ext uri="{0D108BD9-81ED-4DB2-BD59-A6C34878D82A}">
                    <a16:rowId xmlns:a16="http://schemas.microsoft.com/office/drawing/2014/main" val="1067842872"/>
                  </a:ext>
                </a:extLst>
              </a:tr>
              <a:tr h="370840">
                <a:tc>
                  <a:txBody>
                    <a:bodyPr/>
                    <a:lstStyle/>
                    <a:p>
                      <a:pPr fontAlgn="ctr"/>
                      <a:r>
                        <a:rPr lang="en-US" sz="1400" b="1">
                          <a:effectLst/>
                        </a:rPr>
                        <a:t>SD-WAN</a:t>
                      </a:r>
                      <a:endParaRPr lang="en-US" sz="1400" b="0">
                        <a:effectLst/>
                      </a:endParaRPr>
                    </a:p>
                  </a:txBody>
                  <a:tcPr marL="47625" marR="47625" marT="47625" marB="47625" anchor="ctr"/>
                </a:tc>
                <a:tc>
                  <a:txBody>
                    <a:bodyPr/>
                    <a:lstStyle/>
                    <a:p>
                      <a:pPr fontAlgn="ctr">
                        <a:buFont typeface="Arial" panose="020B0604020202020204" pitchFamily="34" charset="0"/>
                        <a:buChar char="•"/>
                      </a:pPr>
                      <a:r>
                        <a:rPr lang="en-US" sz="1400" b="0">
                          <a:effectLst/>
                        </a:rPr>
                        <a:t>It uses a secure cloud-delivered architecture to centrally manage WAN connections.</a:t>
                      </a:r>
                    </a:p>
                    <a:p>
                      <a:pPr fontAlgn="ctr">
                        <a:buFont typeface="Arial" panose="020B0604020202020204" pitchFamily="34" charset="0"/>
                        <a:buChar char="•"/>
                      </a:pPr>
                      <a:r>
                        <a:rPr lang="en-US" sz="1400" b="0">
                          <a:effectLst/>
                        </a:rPr>
                        <a:t>It simplifies and accelerates delivery of secure, flexible and rich WAN services to connect data centers, branches, campuses, and colocation facilities.</a:t>
                      </a:r>
                    </a:p>
                  </a:txBody>
                  <a:tcPr marL="47625" marR="47625" marT="47625" marB="47625" anchor="ctr"/>
                </a:tc>
                <a:tc>
                  <a:txBody>
                    <a:bodyPr/>
                    <a:lstStyle/>
                    <a:p>
                      <a:pPr fontAlgn="ctr">
                        <a:buFont typeface="Arial" panose="020B0604020202020204" pitchFamily="34" charset="0"/>
                        <a:buChar char="•"/>
                      </a:pPr>
                      <a:r>
                        <a:rPr lang="en-US" sz="1400" b="0" dirty="0">
                          <a:effectLst/>
                        </a:rPr>
                        <a:t>Delivers better user experiences for applications residing on-premise or in the cloud.</a:t>
                      </a:r>
                    </a:p>
                    <a:p>
                      <a:pPr fontAlgn="ctr">
                        <a:buFont typeface="Arial" panose="020B0604020202020204" pitchFamily="34" charset="0"/>
                        <a:buChar char="•"/>
                      </a:pPr>
                      <a:r>
                        <a:rPr lang="en-US" sz="1400" b="0" dirty="0">
                          <a:effectLst/>
                        </a:rPr>
                        <a:t>Achieve greater agility and cost savings through easier deployments and transport independence.</a:t>
                      </a:r>
                    </a:p>
                  </a:txBody>
                  <a:tcPr marL="47625" marR="47625" marT="47625" marB="47625" anchor="ctr"/>
                </a:tc>
                <a:extLst>
                  <a:ext uri="{0D108BD9-81ED-4DB2-BD59-A6C34878D82A}">
                    <a16:rowId xmlns:a16="http://schemas.microsoft.com/office/drawing/2014/main" val="3162068179"/>
                  </a:ext>
                </a:extLst>
              </a:tr>
            </a:tbl>
          </a:graphicData>
        </a:graphic>
      </p:graphicFrame>
    </p:spTree>
    <p:custDataLst>
      <p:tags r:id="rId1"/>
    </p:custDataLst>
    <p:extLst>
      <p:ext uri="{BB962C8B-B14F-4D97-AF65-F5344CB8AC3E}">
        <p14:creationId xmlns:p14="http://schemas.microsoft.com/office/powerpoint/2010/main" val="16717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Cisco Digital Network Architecture (DNA) (Cont.)</a:t>
            </a:r>
          </a:p>
        </p:txBody>
      </p:sp>
      <p:graphicFrame>
        <p:nvGraphicFramePr>
          <p:cNvPr id="6" name="Content Placeholder 5">
            <a:extLst>
              <a:ext uri="{FF2B5EF4-FFF2-40B4-BE49-F238E27FC236}">
                <a16:creationId xmlns:a16="http://schemas.microsoft.com/office/drawing/2014/main" id="{F2372D25-DEF1-814B-AEFC-F76100EC35EE}"/>
              </a:ext>
            </a:extLst>
          </p:cNvPr>
          <p:cNvGraphicFramePr>
            <a:graphicFrameLocks noGrp="1"/>
          </p:cNvGraphicFramePr>
          <p:nvPr>
            <p:ph idx="1"/>
            <p:extLst>
              <p:ext uri="{D42A27DB-BD31-4B8C-83A1-F6EECF244321}">
                <p14:modId xmlns:p14="http://schemas.microsoft.com/office/powerpoint/2010/main" val="1137456346"/>
              </p:ext>
            </p:extLst>
          </p:nvPr>
        </p:nvGraphicFramePr>
        <p:xfrm>
          <a:off x="474663" y="731838"/>
          <a:ext cx="8280399" cy="3912870"/>
        </p:xfrm>
        <a:graphic>
          <a:graphicData uri="http://schemas.openxmlformats.org/drawingml/2006/table">
            <a:tbl>
              <a:tblPr firstRow="1" bandRow="1">
                <a:tableStyleId>{5C22544A-7EE6-4342-B048-85BDC9FD1C3A}</a:tableStyleId>
              </a:tblPr>
              <a:tblGrid>
                <a:gridCol w="1229959">
                  <a:extLst>
                    <a:ext uri="{9D8B030D-6E8A-4147-A177-3AD203B41FA5}">
                      <a16:colId xmlns:a16="http://schemas.microsoft.com/office/drawing/2014/main" val="1935990425"/>
                    </a:ext>
                  </a:extLst>
                </a:gridCol>
                <a:gridCol w="3386667">
                  <a:extLst>
                    <a:ext uri="{9D8B030D-6E8A-4147-A177-3AD203B41FA5}">
                      <a16:colId xmlns:a16="http://schemas.microsoft.com/office/drawing/2014/main" val="318124368"/>
                    </a:ext>
                  </a:extLst>
                </a:gridCol>
                <a:gridCol w="3663773">
                  <a:extLst>
                    <a:ext uri="{9D8B030D-6E8A-4147-A177-3AD203B41FA5}">
                      <a16:colId xmlns:a16="http://schemas.microsoft.com/office/drawing/2014/main" val="3157880788"/>
                    </a:ext>
                  </a:extLst>
                </a:gridCol>
              </a:tblGrid>
              <a:tr h="370840">
                <a:tc>
                  <a:txBody>
                    <a:bodyPr/>
                    <a:lstStyle/>
                    <a:p>
                      <a:pPr algn="l" fontAlgn="ctr"/>
                      <a:r>
                        <a:rPr lang="en-US" sz="1400" b="1" dirty="0">
                          <a:effectLst/>
                        </a:rPr>
                        <a:t>Cisco DNA Solution</a:t>
                      </a:r>
                      <a:endParaRPr lang="en-US" sz="1400" dirty="0">
                        <a:effectLst/>
                      </a:endParaRPr>
                    </a:p>
                  </a:txBody>
                  <a:tcPr marL="47625" marR="47625" marT="47625" marB="47625" anchor="ctr"/>
                </a:tc>
                <a:tc>
                  <a:txBody>
                    <a:bodyPr/>
                    <a:lstStyle/>
                    <a:p>
                      <a:pPr algn="l" fontAlgn="ctr"/>
                      <a:r>
                        <a:rPr lang="en-US" sz="1400" b="1">
                          <a:effectLst/>
                        </a:rPr>
                        <a:t>Description</a:t>
                      </a:r>
                      <a:endParaRPr lang="en-US" sz="1400">
                        <a:effectLst/>
                      </a:endParaRPr>
                    </a:p>
                  </a:txBody>
                  <a:tcPr marL="47625" marR="47625" marT="47625" marB="47625" anchor="ctr"/>
                </a:tc>
                <a:tc>
                  <a:txBody>
                    <a:bodyPr/>
                    <a:lstStyle/>
                    <a:p>
                      <a:pPr algn="l" fontAlgn="ctr"/>
                      <a:r>
                        <a:rPr lang="en-US" sz="1400" b="1">
                          <a:effectLst/>
                        </a:rPr>
                        <a:t>Benefits</a:t>
                      </a:r>
                      <a:endParaRPr lang="en-US" sz="1400">
                        <a:effectLst/>
                      </a:endParaRPr>
                    </a:p>
                  </a:txBody>
                  <a:tcPr marL="47625" marR="47625" marT="47625" marB="47625" anchor="ctr"/>
                </a:tc>
                <a:extLst>
                  <a:ext uri="{0D108BD9-81ED-4DB2-BD59-A6C34878D82A}">
                    <a16:rowId xmlns:a16="http://schemas.microsoft.com/office/drawing/2014/main" val="2771194440"/>
                  </a:ext>
                </a:extLst>
              </a:tr>
              <a:tr h="370840">
                <a:tc>
                  <a:txBody>
                    <a:bodyPr/>
                    <a:lstStyle/>
                    <a:p>
                      <a:pPr fontAlgn="ctr"/>
                      <a:r>
                        <a:rPr lang="en-US" sz="1400" b="1">
                          <a:effectLst/>
                        </a:rPr>
                        <a:t>Cisco DNA Assurance</a:t>
                      </a:r>
                      <a:endParaRPr lang="en-US" sz="1400" b="0">
                        <a:effectLst/>
                      </a:endParaRPr>
                    </a:p>
                  </a:txBody>
                  <a:tcPr marL="47625" marR="47625" marT="47625" marB="47625" anchor="ctr"/>
                </a:tc>
                <a:tc>
                  <a:txBody>
                    <a:bodyPr/>
                    <a:lstStyle/>
                    <a:p>
                      <a:pPr fontAlgn="ctr">
                        <a:buFont typeface="Arial" panose="020B0604020202020204" pitchFamily="34" charset="0"/>
                        <a:buChar char="•"/>
                      </a:pPr>
                      <a:r>
                        <a:rPr lang="en-US" sz="1400" b="0" dirty="0">
                          <a:effectLst/>
                        </a:rPr>
                        <a:t>Used to troubleshoot and increase IT productivity.</a:t>
                      </a:r>
                    </a:p>
                    <a:p>
                      <a:pPr fontAlgn="ctr">
                        <a:buFont typeface="Arial" panose="020B0604020202020204" pitchFamily="34" charset="0"/>
                        <a:buChar char="•"/>
                      </a:pPr>
                      <a:r>
                        <a:rPr lang="en-US" sz="1400" b="0" dirty="0">
                          <a:effectLst/>
                        </a:rPr>
                        <a:t>It applies advanced analytics and machine learning to improve performance and issue resolution, and predict to assure network performance.</a:t>
                      </a:r>
                    </a:p>
                    <a:p>
                      <a:pPr fontAlgn="ctr">
                        <a:buFont typeface="Arial" panose="020B0604020202020204" pitchFamily="34" charset="0"/>
                        <a:buChar char="•"/>
                      </a:pPr>
                      <a:r>
                        <a:rPr lang="en-US" sz="1400" b="0" dirty="0">
                          <a:effectLst/>
                        </a:rPr>
                        <a:t>It provides real-time notification for network conditions that require attention.</a:t>
                      </a:r>
                    </a:p>
                  </a:txBody>
                  <a:tcPr marL="47625" marR="47625" marT="47625" marB="47625" anchor="ctr"/>
                </a:tc>
                <a:tc>
                  <a:txBody>
                    <a:bodyPr/>
                    <a:lstStyle/>
                    <a:p>
                      <a:pPr fontAlgn="ctr">
                        <a:buFont typeface="Arial" panose="020B0604020202020204" pitchFamily="34" charset="0"/>
                        <a:buChar char="•"/>
                      </a:pPr>
                      <a:r>
                        <a:rPr lang="en-US" sz="1400" b="0" dirty="0">
                          <a:effectLst/>
                        </a:rPr>
                        <a:t>Allows you to identify root causes and provides suggested remediation for faster troubleshooting.</a:t>
                      </a:r>
                    </a:p>
                    <a:p>
                      <a:pPr fontAlgn="ctr">
                        <a:buFont typeface="Arial" panose="020B0604020202020204" pitchFamily="34" charset="0"/>
                        <a:buChar char="•"/>
                      </a:pPr>
                      <a:r>
                        <a:rPr lang="en-US" sz="1400" b="0" dirty="0">
                          <a:effectLst/>
                        </a:rPr>
                        <a:t>The Cisco DNA Center provides an easy-to-use single dashboard with insights and drill-down capabilities.</a:t>
                      </a:r>
                    </a:p>
                    <a:p>
                      <a:pPr fontAlgn="ctr">
                        <a:buFont typeface="Arial" panose="020B0604020202020204" pitchFamily="34" charset="0"/>
                        <a:buChar char="•"/>
                      </a:pPr>
                      <a:r>
                        <a:rPr lang="en-US" sz="1400" b="0" dirty="0">
                          <a:effectLst/>
                        </a:rPr>
                        <a:t>Machine learning continually improves network intelligence to predict problems before they occur.</a:t>
                      </a:r>
                    </a:p>
                  </a:txBody>
                  <a:tcPr marL="47625" marR="47625" marT="47625" marB="47625" anchor="ctr"/>
                </a:tc>
                <a:extLst>
                  <a:ext uri="{0D108BD9-81ED-4DB2-BD59-A6C34878D82A}">
                    <a16:rowId xmlns:a16="http://schemas.microsoft.com/office/drawing/2014/main" val="3094208145"/>
                  </a:ext>
                </a:extLst>
              </a:tr>
              <a:tr h="370840">
                <a:tc>
                  <a:txBody>
                    <a:bodyPr/>
                    <a:lstStyle/>
                    <a:p>
                      <a:pPr fontAlgn="ctr"/>
                      <a:r>
                        <a:rPr lang="en-US" sz="1400" b="1">
                          <a:effectLst/>
                        </a:rPr>
                        <a:t>Cisco DNA Security</a:t>
                      </a:r>
                      <a:endParaRPr lang="en-US" sz="1400" b="0">
                        <a:effectLst/>
                      </a:endParaRPr>
                    </a:p>
                  </a:txBody>
                  <a:tcPr marL="47625" marR="47625" marT="47625" marB="47625" anchor="ctr"/>
                </a:tc>
                <a:tc>
                  <a:txBody>
                    <a:bodyPr/>
                    <a:lstStyle/>
                    <a:p>
                      <a:pPr fontAlgn="ctr">
                        <a:buFont typeface="Arial" panose="020B0604020202020204" pitchFamily="34" charset="0"/>
                        <a:buChar char="•"/>
                      </a:pPr>
                      <a:r>
                        <a:rPr lang="en-US" sz="1400" b="0">
                          <a:effectLst/>
                        </a:rPr>
                        <a:t>Used to provide visibility by using the network as a sensor for real-time analysis and intelligence.</a:t>
                      </a:r>
                    </a:p>
                    <a:p>
                      <a:pPr fontAlgn="ctr">
                        <a:buFont typeface="Arial" panose="020B0604020202020204" pitchFamily="34" charset="0"/>
                        <a:buChar char="•"/>
                      </a:pPr>
                      <a:r>
                        <a:rPr lang="en-US" sz="1400" b="0">
                          <a:effectLst/>
                        </a:rPr>
                        <a:t>It provides increased granular control to enforce policy and contain threats across the network.</a:t>
                      </a:r>
                    </a:p>
                  </a:txBody>
                  <a:tcPr marL="47625" marR="47625" marT="47625" marB="47625" anchor="ctr"/>
                </a:tc>
                <a:tc>
                  <a:txBody>
                    <a:bodyPr/>
                    <a:lstStyle/>
                    <a:p>
                      <a:pPr fontAlgn="ctr">
                        <a:buFont typeface="Arial" panose="020B0604020202020204" pitchFamily="34" charset="0"/>
                        <a:buChar char="•"/>
                      </a:pPr>
                      <a:r>
                        <a:rPr lang="en-US" sz="1400" b="0" dirty="0">
                          <a:effectLst/>
                        </a:rPr>
                        <a:t>Reduce risk and protect your organization against threats - even in encrypted traffic.</a:t>
                      </a:r>
                    </a:p>
                    <a:p>
                      <a:pPr fontAlgn="ctr">
                        <a:buFont typeface="Arial" panose="020B0604020202020204" pitchFamily="34" charset="0"/>
                        <a:buChar char="•"/>
                      </a:pPr>
                      <a:r>
                        <a:rPr lang="en-US" sz="1400" b="0" dirty="0">
                          <a:effectLst/>
                        </a:rPr>
                        <a:t>Gain 360-degree visibility through real-time analytics for deep intelligence across the network.</a:t>
                      </a:r>
                    </a:p>
                    <a:p>
                      <a:pPr fontAlgn="ctr">
                        <a:buFont typeface="Arial" panose="020B0604020202020204" pitchFamily="34" charset="0"/>
                        <a:buChar char="•"/>
                      </a:pPr>
                      <a:r>
                        <a:rPr lang="en-US" sz="1400" b="0" dirty="0">
                          <a:effectLst/>
                        </a:rPr>
                        <a:t>Lower complexity with end-to-end security.</a:t>
                      </a:r>
                    </a:p>
                  </a:txBody>
                  <a:tcPr marL="47625" marR="47625" marT="47625" marB="47625" anchor="ctr"/>
                </a:tc>
                <a:extLst>
                  <a:ext uri="{0D108BD9-81ED-4DB2-BD59-A6C34878D82A}">
                    <a16:rowId xmlns:a16="http://schemas.microsoft.com/office/drawing/2014/main" val="3581716378"/>
                  </a:ext>
                </a:extLst>
              </a:tr>
            </a:tbl>
          </a:graphicData>
        </a:graphic>
      </p:graphicFrame>
    </p:spTree>
    <p:custDataLst>
      <p:tags r:id="rId1"/>
    </p:custDataLst>
    <p:extLst>
      <p:ext uri="{BB962C8B-B14F-4D97-AF65-F5344CB8AC3E}">
        <p14:creationId xmlns:p14="http://schemas.microsoft.com/office/powerpoint/2010/main" val="309481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Cisco DNA Center</a:t>
            </a:r>
          </a:p>
        </p:txBody>
      </p:sp>
      <p:sp>
        <p:nvSpPr>
          <p:cNvPr id="4" name="Content Placeholder 3">
            <a:extLst>
              <a:ext uri="{FF2B5EF4-FFF2-40B4-BE49-F238E27FC236}">
                <a16:creationId xmlns:a16="http://schemas.microsoft.com/office/drawing/2014/main" id="{BE9ADD41-71C2-DC48-BDD6-EF6010E05245}"/>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Cisco DNA Center is the foundational controller and analytics platform at the heart of Cisco DNA. It supports the expression of intent for multiple use cases, including basic automation capabilities, fabric provisioning, and policy-based segmentation in the enterprise network. Cisco DNA Center is a network management and command center for provisioning and configuring network devices. It is a hardware and software platform providing a ‘single-pane-of-glass’ (single interface) that focuses on assurance, analytics, and automation.</a:t>
            </a:r>
          </a:p>
          <a:p>
            <a:pPr marL="342900" indent="-342900" algn="l">
              <a:buFont typeface="Arial" panose="020B0604020202020204" pitchFamily="34" charset="0"/>
              <a:buChar char="•"/>
            </a:pPr>
            <a:r>
              <a:rPr lang="en-US" sz="1600" dirty="0">
                <a:solidFill>
                  <a:srgbClr val="000000"/>
                </a:solidFill>
              </a:rPr>
              <a:t>The DNA Center interface launch page gives you an overall health summary and network snapshot. From here, the network administrator can quickly drill down into areas of interest.</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37329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Cisco DNA Center (Cont.)</a:t>
            </a:r>
          </a:p>
        </p:txBody>
      </p:sp>
      <p:pic>
        <p:nvPicPr>
          <p:cNvPr id="7" name="Picture 6">
            <a:extLst>
              <a:ext uri="{FF2B5EF4-FFF2-40B4-BE49-F238E27FC236}">
                <a16:creationId xmlns:a16="http://schemas.microsoft.com/office/drawing/2014/main" id="{93554851-45F7-D44A-A4B4-813996EDE3B9}"/>
              </a:ext>
            </a:extLst>
          </p:cNvPr>
          <p:cNvPicPr>
            <a:picLocks noChangeAspect="1"/>
          </p:cNvPicPr>
          <p:nvPr/>
        </p:nvPicPr>
        <p:blipFill rotWithShape="1">
          <a:blip r:embed="rId4"/>
          <a:srcRect b="44033"/>
          <a:stretch/>
        </p:blipFill>
        <p:spPr>
          <a:xfrm>
            <a:off x="1756834" y="731837"/>
            <a:ext cx="5630332" cy="645407"/>
          </a:xfrm>
          <a:prstGeom prst="rect">
            <a:avLst/>
          </a:prstGeom>
        </p:spPr>
      </p:pic>
      <p:sp>
        <p:nvSpPr>
          <p:cNvPr id="5" name="Content Placeholder 4">
            <a:extLst>
              <a:ext uri="{FF2B5EF4-FFF2-40B4-BE49-F238E27FC236}">
                <a16:creationId xmlns:a16="http://schemas.microsoft.com/office/drawing/2014/main" id="{2DEA26E3-221A-5043-A248-A8FFD1F5EB96}"/>
              </a:ext>
            </a:extLst>
          </p:cNvPr>
          <p:cNvSpPr>
            <a:spLocks noGrp="1"/>
          </p:cNvSpPr>
          <p:nvPr>
            <p:ph idx="1"/>
          </p:nvPr>
        </p:nvSpPr>
        <p:spPr>
          <a:xfrm>
            <a:off x="431971" y="1377244"/>
            <a:ext cx="8280057" cy="3083807"/>
          </a:xfrm>
        </p:spPr>
        <p:txBody>
          <a:bodyPr/>
          <a:lstStyle/>
          <a:p>
            <a:pPr marL="0" indent="0" algn="l"/>
            <a:r>
              <a:rPr lang="en-US" sz="1600" dirty="0">
                <a:solidFill>
                  <a:srgbClr val="000000"/>
                </a:solidFill>
              </a:rPr>
              <a:t>At the top, menus provide you access to DNA Center’s five main areas. As shown in the figure, these are:</a:t>
            </a:r>
          </a:p>
          <a:p>
            <a:pPr marL="342900" indent="-342900" algn="l">
              <a:buFont typeface="Arial" panose="020B0604020202020204" pitchFamily="34" charset="0"/>
              <a:buChar char="•"/>
            </a:pPr>
            <a:r>
              <a:rPr lang="en-US" sz="1400" b="1" dirty="0">
                <a:solidFill>
                  <a:srgbClr val="000000"/>
                </a:solidFill>
              </a:rPr>
              <a:t>Design</a:t>
            </a:r>
            <a:r>
              <a:rPr lang="en-US" sz="1400" dirty="0">
                <a:solidFill>
                  <a:srgbClr val="000000"/>
                </a:solidFill>
              </a:rPr>
              <a:t> - Model your entire network, from sites and buildings to devices and links, both physical and virtual, across campus, branch, WAN, and cloud.</a:t>
            </a:r>
          </a:p>
          <a:p>
            <a:pPr marL="342900" indent="-342900" algn="l">
              <a:buFont typeface="Arial" panose="020B0604020202020204" pitchFamily="34" charset="0"/>
              <a:buChar char="•"/>
            </a:pPr>
            <a:r>
              <a:rPr lang="en-US" sz="1400" b="1" dirty="0">
                <a:solidFill>
                  <a:srgbClr val="000000"/>
                </a:solidFill>
              </a:rPr>
              <a:t>Policy</a:t>
            </a:r>
            <a:r>
              <a:rPr lang="en-US" sz="1400" dirty="0">
                <a:solidFill>
                  <a:srgbClr val="000000"/>
                </a:solidFill>
              </a:rPr>
              <a:t> - Use policies to automate and simplify network management, reducing cost and risk while speeding rollout of new and enhanced services.</a:t>
            </a:r>
          </a:p>
          <a:p>
            <a:pPr marL="342900" indent="-342900" algn="l">
              <a:buFont typeface="Arial" panose="020B0604020202020204" pitchFamily="34" charset="0"/>
              <a:buChar char="•"/>
            </a:pPr>
            <a:r>
              <a:rPr lang="en-US" sz="1400" b="1" dirty="0">
                <a:solidFill>
                  <a:srgbClr val="000000"/>
                </a:solidFill>
              </a:rPr>
              <a:t>Provision</a:t>
            </a:r>
            <a:r>
              <a:rPr lang="en-US" sz="1400" dirty="0">
                <a:solidFill>
                  <a:srgbClr val="000000"/>
                </a:solidFill>
              </a:rPr>
              <a:t> - Provide new services to users with ease, speed, and security across your enterprise network, regardless of network size and complexity.</a:t>
            </a:r>
          </a:p>
          <a:p>
            <a:pPr marL="342900" indent="-342900" algn="l">
              <a:buFont typeface="Arial" panose="020B0604020202020204" pitchFamily="34" charset="0"/>
              <a:buChar char="•"/>
            </a:pPr>
            <a:r>
              <a:rPr lang="en-US" sz="1400" b="1" dirty="0">
                <a:solidFill>
                  <a:srgbClr val="000000"/>
                </a:solidFill>
              </a:rPr>
              <a:t>Assurance</a:t>
            </a:r>
            <a:r>
              <a:rPr lang="en-US" sz="1400" dirty="0">
                <a:solidFill>
                  <a:srgbClr val="000000"/>
                </a:solidFill>
              </a:rPr>
              <a:t> - Use proactive monitoring and insights from the network, devices, and applications to predict problems faster and ensure that policy and configuration changes achieve the business intent and the user experience you want.</a:t>
            </a:r>
          </a:p>
          <a:p>
            <a:pPr marL="342900" indent="-342900" algn="l">
              <a:buFont typeface="Arial" panose="020B0604020202020204" pitchFamily="34" charset="0"/>
              <a:buChar char="•"/>
            </a:pPr>
            <a:r>
              <a:rPr lang="en-US" sz="1400" b="1" dirty="0">
                <a:solidFill>
                  <a:srgbClr val="000000"/>
                </a:solidFill>
              </a:rPr>
              <a:t>Platform</a:t>
            </a:r>
            <a:r>
              <a:rPr lang="en-US" sz="1400" dirty="0">
                <a:solidFill>
                  <a:srgbClr val="000000"/>
                </a:solidFill>
              </a:rPr>
              <a:t> - Use APIs to integrate with your preferred IT systems to create end-to-end solutions and add support for multi-vendor devices.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99656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Video - DNA Center Overview and Platform APIs</a:t>
            </a:r>
          </a:p>
        </p:txBody>
      </p:sp>
      <p:sp>
        <p:nvSpPr>
          <p:cNvPr id="4" name="Content Placeholder 3">
            <a:extLst>
              <a:ext uri="{FF2B5EF4-FFF2-40B4-BE49-F238E27FC236}">
                <a16:creationId xmlns:a16="http://schemas.microsoft.com/office/drawing/2014/main" id="{20F4C7C7-CD23-B540-968E-CEA01D7068D3}"/>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This video is an overview of the Cisco DNA Center GUI. It includes design, policy, provision, and assurance tools used to control multiple sites and multiple devices.</a:t>
            </a:r>
          </a:p>
        </p:txBody>
      </p:sp>
    </p:spTree>
    <p:custDataLst>
      <p:tags r:id="rId1"/>
    </p:custDataLst>
    <p:extLst>
      <p:ext uri="{BB962C8B-B14F-4D97-AF65-F5344CB8AC3E}">
        <p14:creationId xmlns:p14="http://schemas.microsoft.com/office/powerpoint/2010/main" val="146896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Video - DNA Center Design and Provision</a:t>
            </a:r>
          </a:p>
        </p:txBody>
      </p:sp>
      <p:sp>
        <p:nvSpPr>
          <p:cNvPr id="4" name="Content Placeholder 3">
            <a:extLst>
              <a:ext uri="{FF2B5EF4-FFF2-40B4-BE49-F238E27FC236}">
                <a16:creationId xmlns:a16="http://schemas.microsoft.com/office/drawing/2014/main" id="{20F4C7C7-CD23-B540-968E-CEA01D7068D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is an overview of the Cisco DNA Center design and provision areas where you can add new devices and update existing devices.</a:t>
            </a:r>
          </a:p>
        </p:txBody>
      </p:sp>
    </p:spTree>
    <p:custDataLst>
      <p:tags r:id="rId1"/>
    </p:custDataLst>
    <p:extLst>
      <p:ext uri="{BB962C8B-B14F-4D97-AF65-F5344CB8AC3E}">
        <p14:creationId xmlns:p14="http://schemas.microsoft.com/office/powerpoint/2010/main" val="34129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Video - DNA Center Policy and Assurance</a:t>
            </a:r>
          </a:p>
        </p:txBody>
      </p:sp>
      <p:sp>
        <p:nvSpPr>
          <p:cNvPr id="4" name="Content Placeholder 3">
            <a:extLst>
              <a:ext uri="{FF2B5EF4-FFF2-40B4-BE49-F238E27FC236}">
                <a16:creationId xmlns:a16="http://schemas.microsoft.com/office/drawing/2014/main" id="{20F4C7C7-CD23-B540-968E-CEA01D7068D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explains the Cisco DNA Center policy and assurance areas. The policy area enables you to create policies that reflect your organization’s business intent and deploy them across networks and devices. Assurance provides you with an interface to quickly view and troubleshoot devices connected to the network.</a:t>
            </a:r>
          </a:p>
        </p:txBody>
      </p:sp>
    </p:spTree>
    <p:custDataLst>
      <p:tags r:id="rId1"/>
    </p:custDataLst>
    <p:extLst>
      <p:ext uri="{BB962C8B-B14F-4D97-AF65-F5344CB8AC3E}">
        <p14:creationId xmlns:p14="http://schemas.microsoft.com/office/powerpoint/2010/main" val="49058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Video - DNA Center Troubleshooting User Connectivity</a:t>
            </a:r>
          </a:p>
        </p:txBody>
      </p:sp>
      <p:sp>
        <p:nvSpPr>
          <p:cNvPr id="4" name="Content Placeholder 3">
            <a:extLst>
              <a:ext uri="{FF2B5EF4-FFF2-40B4-BE49-F238E27FC236}">
                <a16:creationId xmlns:a16="http://schemas.microsoft.com/office/drawing/2014/main" id="{20F4C7C7-CD23-B540-968E-CEA01D7068D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explains how to use Cisco DNA Center to troubleshoot devices.</a:t>
            </a:r>
          </a:p>
        </p:txBody>
      </p:sp>
    </p:spTree>
    <p:custDataLst>
      <p:tags r:id="rId1"/>
    </p:custDataLst>
    <p:extLst>
      <p:ext uri="{BB962C8B-B14F-4D97-AF65-F5344CB8AC3E}">
        <p14:creationId xmlns:p14="http://schemas.microsoft.com/office/powerpoint/2010/main" val="3774963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14: Activities (Cont.)</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342367637"/>
              </p:ext>
            </p:extLst>
          </p:nvPr>
        </p:nvGraphicFramePr>
        <p:xfrm>
          <a:off x="455999" y="108204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14.5.1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r>
                        <a:rPr lang="en-US" sz="1100" dirty="0">
                          <a:solidFill>
                            <a:srgbClr val="000000"/>
                          </a:solidFill>
                        </a:rPr>
                        <a:t>Configuration Management Tools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14.5.6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Configuration Management</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14.6.1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Intent Based Networking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14.6.6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DNA Center Overview and Platform APIs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14.6.7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DNA Center Design and Provision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14.6.8</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DNA Center Policy and Assurance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14.6.9</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DNA Center Troubleshooting User Connectivity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14.6.10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IBN and Cisco DNA Center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539734740"/>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14.7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D22DEA6D-FAD6-CB4B-B950-4A760ED6650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Automation is any process that is self-driven, reducing and potentially eliminating, the need for human intervention.</a:t>
            </a:r>
          </a:p>
          <a:p>
            <a:pPr>
              <a:spcBef>
                <a:spcPts val="0"/>
              </a:spcBef>
              <a:spcAft>
                <a:spcPts val="0"/>
              </a:spcAft>
              <a:buFont typeface="Arial" panose="020B0604020202020204" pitchFamily="34" charset="0"/>
              <a:buChar char="•"/>
            </a:pPr>
            <a:r>
              <a:rPr lang="en-US" sz="1600" dirty="0"/>
              <a:t> Whenever a course of action is taken by a device based on an outside piece of information, then that device is a smart device. For smart devices to “think”, they need to be programmed using network automation tools.</a:t>
            </a:r>
          </a:p>
          <a:p>
            <a:pPr>
              <a:spcBef>
                <a:spcPts val="0"/>
              </a:spcBef>
              <a:spcAft>
                <a:spcPts val="0"/>
              </a:spcAft>
              <a:buFont typeface="Arial" panose="020B0604020202020204" pitchFamily="34" charset="0"/>
              <a:buChar char="•"/>
            </a:pPr>
            <a:r>
              <a:rPr lang="en-US" sz="1600" dirty="0"/>
              <a:t>Data formats are simply a way to store and interchange data in a structured format. </a:t>
            </a:r>
          </a:p>
          <a:p>
            <a:pPr>
              <a:spcBef>
                <a:spcPts val="0"/>
              </a:spcBef>
              <a:spcAft>
                <a:spcPts val="0"/>
              </a:spcAft>
              <a:buFont typeface="Arial" panose="020B0604020202020204" pitchFamily="34" charset="0"/>
              <a:buChar char="•"/>
            </a:pPr>
            <a:r>
              <a:rPr lang="en-US" sz="1600" dirty="0"/>
              <a:t>Common data formats that are used in many applications including network automation and programmability are JavaScript Object Notation (JSON), </a:t>
            </a:r>
            <a:r>
              <a:rPr lang="en-US" sz="1600" dirty="0" err="1"/>
              <a:t>eXtensible</a:t>
            </a:r>
            <a:r>
              <a:rPr lang="en-US" sz="1600" dirty="0"/>
              <a:t> Markup Language (XML), and YAML </a:t>
            </a:r>
            <a:r>
              <a:rPr lang="en-US" sz="1600" dirty="0" err="1"/>
              <a:t>Ain’t</a:t>
            </a:r>
            <a:r>
              <a:rPr lang="en-US" sz="1600" dirty="0"/>
              <a:t> Markup Language (YAML). </a:t>
            </a:r>
          </a:p>
          <a:p>
            <a:pPr>
              <a:spcBef>
                <a:spcPts val="0"/>
              </a:spcBef>
              <a:spcAft>
                <a:spcPts val="0"/>
              </a:spcAft>
              <a:buFont typeface="Arial" panose="020B0604020202020204" pitchFamily="34" charset="0"/>
              <a:buChar char="•"/>
            </a:pPr>
            <a:r>
              <a:rPr lang="en-US" sz="1600" dirty="0"/>
              <a:t>Data formats have rules and structure similar to what we have with programming and written languages.</a:t>
            </a:r>
          </a:p>
          <a:p>
            <a:pPr>
              <a:spcBef>
                <a:spcPts val="0"/>
              </a:spcBef>
              <a:spcAft>
                <a:spcPts val="0"/>
              </a:spcAft>
              <a:buFont typeface="Arial" panose="020B0604020202020204" pitchFamily="34" charset="0"/>
              <a:buChar char="•"/>
            </a:pPr>
            <a:r>
              <a:rPr lang="en-US" sz="1600" dirty="0"/>
              <a:t>An API is a set of rules describing how one application can interact with another, and the instructions to allow the interaction to occur. </a:t>
            </a:r>
          </a:p>
          <a:p>
            <a:pPr>
              <a:spcBef>
                <a:spcPts val="0"/>
              </a:spcBef>
              <a:spcAft>
                <a:spcPts val="0"/>
              </a:spcAft>
              <a:buFont typeface="Arial" panose="020B0604020202020204" pitchFamily="34" charset="0"/>
              <a:buChar char="•"/>
            </a:pPr>
            <a:r>
              <a:rPr lang="en-US" sz="1600" dirty="0"/>
              <a:t>Open/Public APIs are, as the name suggests, publicly available. Internal/Private APIs are used only within an organization. Partner APIs are used between a company and its business partners. </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D22DEA6D-FAD6-CB4B-B950-4A760ED6650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There are four types of web service APIs: Simple Object Access Protocol (SOAP), Representational State Transfer (REST), </a:t>
            </a:r>
            <a:r>
              <a:rPr lang="en-US" sz="1600" dirty="0" err="1"/>
              <a:t>eXtensible</a:t>
            </a:r>
            <a:r>
              <a:rPr lang="en-US" sz="1600" dirty="0"/>
              <a:t> Markup Language-Remote Procedure Call (XML-RPC), and JavaScript Object Notation-Remote Procedure Call (JSON-RPC).</a:t>
            </a:r>
          </a:p>
          <a:p>
            <a:pPr>
              <a:spcBef>
                <a:spcPts val="0"/>
              </a:spcBef>
              <a:spcAft>
                <a:spcPts val="0"/>
              </a:spcAft>
              <a:buFont typeface="Arial" panose="020B0604020202020204" pitchFamily="34" charset="0"/>
              <a:buChar char="•"/>
            </a:pPr>
            <a:r>
              <a:rPr lang="en-US" sz="1600" dirty="0"/>
              <a:t>A REST API defines a set of functions developers can use to perform requests and receive responses via HTTP protocol such as GET and POST. </a:t>
            </a:r>
          </a:p>
          <a:p>
            <a:pPr>
              <a:spcBef>
                <a:spcPts val="0"/>
              </a:spcBef>
              <a:spcAft>
                <a:spcPts val="0"/>
              </a:spcAft>
              <a:buFont typeface="Arial" panose="020B0604020202020204" pitchFamily="34" charset="0"/>
              <a:buChar char="•"/>
            </a:pPr>
            <a:r>
              <a:rPr lang="en-US" sz="1600" dirty="0"/>
              <a:t>Conforming to the constraints of the REST architecture is generally referred to as being “RESTful”. </a:t>
            </a:r>
          </a:p>
          <a:p>
            <a:pPr>
              <a:spcBef>
                <a:spcPts val="0"/>
              </a:spcBef>
              <a:spcAft>
                <a:spcPts val="0"/>
              </a:spcAft>
              <a:buFont typeface="Arial" panose="020B0604020202020204" pitchFamily="34" charset="0"/>
              <a:buChar char="•"/>
            </a:pPr>
            <a:r>
              <a:rPr lang="en-US" sz="1600" dirty="0"/>
              <a:t>RESTful APIs use common HTTP methods including POST, GET, PUT, PATCH and DELETE. These methods correspond to RESTful operations: Create, Read, Update, and Delete (or CRUD). </a:t>
            </a:r>
          </a:p>
          <a:p>
            <a:pPr>
              <a:spcBef>
                <a:spcPts val="0"/>
              </a:spcBef>
              <a:spcAft>
                <a:spcPts val="0"/>
              </a:spcAft>
              <a:buFont typeface="Arial" panose="020B0604020202020204" pitchFamily="34" charset="0"/>
              <a:buChar char="•"/>
            </a:pPr>
            <a:r>
              <a:rPr lang="en-US" sz="1600" dirty="0"/>
              <a:t>Web resources and web services such as RESTful APIs are identified using a URI. A URI has two specializations, Uniform Resource Name (URN) and Uniform Resource Locator (URL). </a:t>
            </a:r>
          </a:p>
          <a:p>
            <a:pPr>
              <a:spcBef>
                <a:spcPts val="0"/>
              </a:spcBef>
              <a:spcAft>
                <a:spcPts val="0"/>
              </a:spcAft>
              <a:buFont typeface="Arial" panose="020B0604020202020204" pitchFamily="34" charset="0"/>
              <a:buChar char="•"/>
            </a:pPr>
            <a:r>
              <a:rPr lang="en-US" sz="1600" dirty="0"/>
              <a:t>In a RESTful Web service, a request made to a resource's URI will elicit a response. The response will be a payload typically formatted in JSON. </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2818667760"/>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D22DEA6D-FAD6-CB4B-B950-4A760ED6650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The different parts of the API request are API server, Resources, and Query. Queries can include format, key, and parameters.</a:t>
            </a:r>
          </a:p>
          <a:p>
            <a:pPr>
              <a:spcBef>
                <a:spcPts val="0"/>
              </a:spcBef>
              <a:spcAft>
                <a:spcPts val="0"/>
              </a:spcAft>
              <a:buFont typeface="Arial" panose="020B0604020202020204" pitchFamily="34" charset="0"/>
              <a:buChar char="•"/>
            </a:pPr>
            <a:r>
              <a:rPr lang="en-US" sz="1600" dirty="0"/>
              <a:t>There are now new and different methods for network operators to automatically monitor, manage, and configure the network. These include protocols and technologies such as REST, Ansible, Puppet, Chef, Python, JSON, XML, and more. </a:t>
            </a:r>
          </a:p>
          <a:p>
            <a:pPr>
              <a:spcBef>
                <a:spcPts val="0"/>
              </a:spcBef>
              <a:spcAft>
                <a:spcPts val="0"/>
              </a:spcAft>
              <a:buFont typeface="Arial" panose="020B0604020202020204" pitchFamily="34" charset="0"/>
              <a:buChar char="•"/>
            </a:pPr>
            <a:r>
              <a:rPr lang="en-US" sz="1600" dirty="0"/>
              <a:t>Configuration management tools use RESTful API requests to automate tasks and scale across thousands of devices. </a:t>
            </a:r>
          </a:p>
          <a:p>
            <a:pPr>
              <a:spcBef>
                <a:spcPts val="0"/>
              </a:spcBef>
              <a:spcAft>
                <a:spcPts val="0"/>
              </a:spcAft>
              <a:buFont typeface="Arial" panose="020B0604020202020204" pitchFamily="34" charset="0"/>
              <a:buChar char="•"/>
            </a:pPr>
            <a:r>
              <a:rPr lang="en-US" sz="1600" dirty="0"/>
              <a:t>Characteristics of the network that benefit from automation include software and version control, device attributes such as names, addressing, and security, protocol configurations, and ACL configurations. </a:t>
            </a:r>
          </a:p>
          <a:p>
            <a:pPr>
              <a:spcBef>
                <a:spcPts val="0"/>
              </a:spcBef>
              <a:spcAft>
                <a:spcPts val="0"/>
              </a:spcAft>
              <a:buFont typeface="Arial" panose="020B0604020202020204" pitchFamily="34" charset="0"/>
              <a:buChar char="•"/>
            </a:pPr>
            <a:r>
              <a:rPr lang="en-US" sz="1600" dirty="0"/>
              <a:t>Configuration management tools typically include automation and orchestration. Orchestration is the arranging of the automated tasks that results in a coordinated process or workflow. </a:t>
            </a:r>
          </a:p>
          <a:p>
            <a:pPr>
              <a:spcBef>
                <a:spcPts val="0"/>
              </a:spcBef>
              <a:spcAft>
                <a:spcPts val="0"/>
              </a:spcAft>
              <a:buFont typeface="Arial" panose="020B0604020202020204" pitchFamily="34" charset="0"/>
              <a:buChar char="•"/>
            </a:pPr>
            <a:r>
              <a:rPr lang="en-US" sz="1600" dirty="0"/>
              <a:t>IBN builds on SDN, taking a software-centric, fully automated approach to designing and operating networks. </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3973010845"/>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D22DEA6D-FAD6-CB4B-B950-4A760ED6650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Cisco views IBN as having three essential functions: translation, activation, and assurance. </a:t>
            </a:r>
          </a:p>
          <a:p>
            <a:pPr>
              <a:spcBef>
                <a:spcPts val="0"/>
              </a:spcBef>
              <a:spcAft>
                <a:spcPts val="0"/>
              </a:spcAft>
              <a:buFont typeface="Arial" panose="020B0604020202020204" pitchFamily="34" charset="0"/>
              <a:buChar char="•"/>
            </a:pPr>
            <a:r>
              <a:rPr lang="en-US" sz="1600" dirty="0"/>
              <a:t>The physical and virtual network infrastructure is a fabric. The term fabric describes an overlay that represents the logical topology used to virtually connect to devices. </a:t>
            </a:r>
          </a:p>
          <a:p>
            <a:pPr>
              <a:spcBef>
                <a:spcPts val="0"/>
              </a:spcBef>
              <a:spcAft>
                <a:spcPts val="0"/>
              </a:spcAft>
              <a:buFont typeface="Arial" panose="020B0604020202020204" pitchFamily="34" charset="0"/>
              <a:buChar char="•"/>
            </a:pPr>
            <a:r>
              <a:rPr lang="en-US" sz="1600" dirty="0"/>
              <a:t>The underlay network is the physical topology that includes all hardware required to meet business objectives. </a:t>
            </a:r>
          </a:p>
          <a:p>
            <a:pPr>
              <a:spcBef>
                <a:spcPts val="0"/>
              </a:spcBef>
              <a:spcAft>
                <a:spcPts val="0"/>
              </a:spcAft>
              <a:buFont typeface="Arial" panose="020B0604020202020204" pitchFamily="34" charset="0"/>
              <a:buChar char="•"/>
            </a:pPr>
            <a:r>
              <a:rPr lang="en-US" sz="1600" dirty="0"/>
              <a:t>Cisco implements the IBN fabric using Cisco DNA. The business intent is securely deployed into the network infrastructure (the fabric). Cisco DNA then continuously gathers data from a multitude of sources (devices and applications) to provide a rich context of information. </a:t>
            </a:r>
          </a:p>
          <a:p>
            <a:pPr>
              <a:spcBef>
                <a:spcPts val="0"/>
              </a:spcBef>
              <a:spcAft>
                <a:spcPts val="0"/>
              </a:spcAft>
              <a:buFont typeface="Arial" panose="020B0604020202020204" pitchFamily="34" charset="0"/>
              <a:buChar char="•"/>
            </a:pPr>
            <a:r>
              <a:rPr lang="en-US" sz="1600" dirty="0"/>
              <a:t>Cisco DNA Center is a network management and command center for provisioning and configuring network devices. It is a single interface hardware and software platform that focuses on assurance, analytics, and automation.</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146069251"/>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14 : Network Automation</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FEE79C7E-090E-6E44-85C6-1D51ADC29416}"/>
              </a:ext>
            </a:extLst>
          </p:cNvPr>
          <p:cNvSpPr>
            <a:spLocks noGrp="1"/>
          </p:cNvSpPr>
          <p:nvPr>
            <p:ph idx="1"/>
          </p:nvPr>
        </p:nvSpPr>
        <p:spPr>
          <a:xfrm>
            <a:off x="144065" y="798944"/>
            <a:ext cx="3965091" cy="4155319"/>
          </a:xfrm>
        </p:spPr>
        <p:txBody>
          <a:bodyPr/>
          <a:lstStyle/>
          <a:p>
            <a:pPr>
              <a:spcBef>
                <a:spcPts val="0"/>
              </a:spcBef>
              <a:spcAft>
                <a:spcPts val="0"/>
              </a:spcAft>
              <a:buFont typeface="Arial" panose="020B0604020202020204" pitchFamily="34" charset="0"/>
              <a:buChar char="•"/>
            </a:pPr>
            <a:r>
              <a:rPr lang="en-US" dirty="0"/>
              <a:t>eXtensible Markup Language (XML)</a:t>
            </a:r>
          </a:p>
          <a:p>
            <a:pPr>
              <a:spcBef>
                <a:spcPts val="0"/>
              </a:spcBef>
              <a:spcAft>
                <a:spcPts val="0"/>
              </a:spcAft>
              <a:buFont typeface="Arial" panose="020B0604020202020204" pitchFamily="34" charset="0"/>
              <a:buChar char="•"/>
            </a:pPr>
            <a:r>
              <a:rPr lang="en-US" dirty="0"/>
              <a:t>JavaScript Object Notation (JSON)</a:t>
            </a:r>
          </a:p>
          <a:p>
            <a:pPr>
              <a:spcBef>
                <a:spcPts val="0"/>
              </a:spcBef>
              <a:spcAft>
                <a:spcPts val="0"/>
              </a:spcAft>
              <a:buFont typeface="Arial" panose="020B0604020202020204" pitchFamily="34" charset="0"/>
              <a:buChar char="•"/>
            </a:pPr>
            <a:r>
              <a:rPr lang="en-US" dirty="0"/>
              <a:t>YAML Ain’t Markup Language (YAML)</a:t>
            </a:r>
          </a:p>
          <a:p>
            <a:pPr>
              <a:spcBef>
                <a:spcPts val="0"/>
              </a:spcBef>
              <a:spcAft>
                <a:spcPts val="0"/>
              </a:spcAft>
              <a:buFont typeface="Arial" panose="020B0604020202020204" pitchFamily="34" charset="0"/>
              <a:buChar char="•"/>
            </a:pPr>
            <a:r>
              <a:rPr lang="en-US" dirty="0"/>
              <a:t>Key/Value Pairs</a:t>
            </a:r>
          </a:p>
          <a:p>
            <a:pPr>
              <a:spcBef>
                <a:spcPts val="0"/>
              </a:spcBef>
              <a:spcAft>
                <a:spcPts val="0"/>
              </a:spcAft>
              <a:buFont typeface="Arial" panose="020B0604020202020204" pitchFamily="34" charset="0"/>
              <a:buChar char="•"/>
            </a:pPr>
            <a:r>
              <a:rPr lang="en-US" dirty="0"/>
              <a:t>Application Programming Interface (API)</a:t>
            </a:r>
          </a:p>
          <a:p>
            <a:pPr>
              <a:spcBef>
                <a:spcPts val="0"/>
              </a:spcBef>
              <a:spcAft>
                <a:spcPts val="0"/>
              </a:spcAft>
              <a:buFont typeface="Arial" panose="020B0604020202020204" pitchFamily="34" charset="0"/>
              <a:buChar char="•"/>
            </a:pPr>
            <a:r>
              <a:rPr lang="en-US" dirty="0"/>
              <a:t>Simple Object Access Protocol (SOAP)</a:t>
            </a:r>
          </a:p>
          <a:p>
            <a:pPr>
              <a:spcBef>
                <a:spcPts val="0"/>
              </a:spcBef>
              <a:spcAft>
                <a:spcPts val="0"/>
              </a:spcAft>
              <a:buFont typeface="Arial" panose="020B0604020202020204" pitchFamily="34" charset="0"/>
              <a:buChar char="•"/>
            </a:pPr>
            <a:r>
              <a:rPr lang="en-US" dirty="0"/>
              <a:t>Representational State Transfer (REST)</a:t>
            </a:r>
          </a:p>
          <a:p>
            <a:pPr>
              <a:spcBef>
                <a:spcPts val="0"/>
              </a:spcBef>
              <a:spcAft>
                <a:spcPts val="0"/>
              </a:spcAft>
              <a:buFont typeface="Arial" panose="020B0604020202020204" pitchFamily="34" charset="0"/>
              <a:buChar char="•"/>
            </a:pPr>
            <a:r>
              <a:rPr lang="en-US" dirty="0"/>
              <a:t>XML-Remote Procedure Call (XML-RPC)</a:t>
            </a:r>
          </a:p>
          <a:p>
            <a:pPr>
              <a:spcBef>
                <a:spcPts val="0"/>
              </a:spcBef>
              <a:spcAft>
                <a:spcPts val="0"/>
              </a:spcAft>
              <a:buFont typeface="Arial" panose="020B0604020202020204" pitchFamily="34" charset="0"/>
              <a:buChar char="•"/>
            </a:pPr>
            <a:r>
              <a:rPr lang="en-US" dirty="0"/>
              <a:t>JSON-RPC</a:t>
            </a:r>
          </a:p>
          <a:p>
            <a:pPr>
              <a:spcBef>
                <a:spcPts val="0"/>
              </a:spcBef>
              <a:spcAft>
                <a:spcPts val="0"/>
              </a:spcAft>
              <a:buFont typeface="Arial" panose="020B0604020202020204" pitchFamily="34" charset="0"/>
              <a:buChar char="•"/>
            </a:pPr>
            <a:r>
              <a:rPr lang="en-US" dirty="0"/>
              <a:t>RESTful</a:t>
            </a:r>
          </a:p>
          <a:p>
            <a:pPr>
              <a:spcBef>
                <a:spcPts val="0"/>
              </a:spcBef>
              <a:spcAft>
                <a:spcPts val="0"/>
              </a:spcAft>
              <a:buFont typeface="Arial" panose="020B0604020202020204" pitchFamily="34" charset="0"/>
              <a:buChar char="•"/>
            </a:pPr>
            <a:r>
              <a:rPr lang="en-US" dirty="0"/>
              <a:t>CURL</a:t>
            </a:r>
          </a:p>
          <a:p>
            <a:pPr>
              <a:spcBef>
                <a:spcPts val="0"/>
              </a:spcBef>
              <a:spcAft>
                <a:spcPts val="0"/>
              </a:spcAft>
              <a:buFont typeface="Arial" panose="020B0604020202020204" pitchFamily="34" charset="0"/>
              <a:buChar char="•"/>
            </a:pPr>
            <a:r>
              <a:rPr lang="en-US" dirty="0"/>
              <a:t>RESTCONF</a:t>
            </a:r>
          </a:p>
          <a:p>
            <a:pPr>
              <a:spcBef>
                <a:spcPts val="0"/>
              </a:spcBef>
              <a:spcAft>
                <a:spcPts val="0"/>
              </a:spcAft>
              <a:buFont typeface="Arial" panose="020B0604020202020204" pitchFamily="34" charset="0"/>
              <a:buChar char="•"/>
            </a:pPr>
            <a:r>
              <a:rPr lang="en-US" dirty="0"/>
              <a:t>NETCONF</a:t>
            </a:r>
          </a:p>
          <a:p>
            <a:pPr>
              <a:spcBef>
                <a:spcPts val="0"/>
              </a:spcBef>
              <a:spcAft>
                <a:spcPts val="0"/>
              </a:spcAft>
              <a:buFont typeface="Arial" panose="020B0604020202020204" pitchFamily="34" charset="0"/>
              <a:buChar char="•"/>
            </a:pPr>
            <a:r>
              <a:rPr lang="en-US" dirty="0"/>
              <a:t>Uniform Resource Identifier (URI)</a:t>
            </a:r>
          </a:p>
          <a:p>
            <a:pPr>
              <a:spcBef>
                <a:spcPts val="0"/>
              </a:spcBef>
              <a:spcAft>
                <a:spcPts val="0"/>
              </a:spcAft>
              <a:buFont typeface="Arial" panose="020B0604020202020204" pitchFamily="34" charset="0"/>
              <a:buChar char="•"/>
            </a:pPr>
            <a:r>
              <a:rPr lang="en-US" dirty="0"/>
              <a:t>Uniform Resource Name (URN)</a:t>
            </a:r>
          </a:p>
          <a:p>
            <a:pPr>
              <a:spcBef>
                <a:spcPts val="0"/>
              </a:spcBef>
              <a:spcAft>
                <a:spcPts val="0"/>
              </a:spcAft>
              <a:buFont typeface="Arial" panose="020B0604020202020204" pitchFamily="34" charset="0"/>
              <a:buChar char="•"/>
            </a:pPr>
            <a:r>
              <a:rPr lang="en-US" dirty="0"/>
              <a:t>Uniform Resource Locator (URL)</a:t>
            </a:r>
          </a:p>
          <a:p>
            <a:pPr>
              <a:spcBef>
                <a:spcPts val="0"/>
              </a:spcBef>
              <a:spcAft>
                <a:spcPts val="0"/>
              </a:spcAft>
            </a:pPr>
            <a:endParaRPr lang="en-US" dirty="0"/>
          </a:p>
        </p:txBody>
      </p:sp>
      <p:sp>
        <p:nvSpPr>
          <p:cNvPr id="4" name="Content Placeholder 1">
            <a:extLst>
              <a:ext uri="{FF2B5EF4-FFF2-40B4-BE49-F238E27FC236}">
                <a16:creationId xmlns:a16="http://schemas.microsoft.com/office/drawing/2014/main" id="{03A55E60-D62B-874D-BC32-BC65B5CE9A67}"/>
              </a:ext>
            </a:extLst>
          </p:cNvPr>
          <p:cNvSpPr txBox="1">
            <a:spLocks/>
          </p:cNvSpPr>
          <p:nvPr/>
        </p:nvSpPr>
        <p:spPr bwMode="auto">
          <a:xfrm>
            <a:off x="3897620" y="798943"/>
            <a:ext cx="3965091"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buFont typeface="Arial" panose="020B0604020202020204" pitchFamily="34" charset="0"/>
              <a:buChar char="•"/>
            </a:pPr>
            <a:r>
              <a:rPr lang="en-US" dirty="0"/>
              <a:t>Postman</a:t>
            </a:r>
          </a:p>
          <a:p>
            <a:pPr>
              <a:spcBef>
                <a:spcPts val="0"/>
              </a:spcBef>
              <a:spcAft>
                <a:spcPts val="0"/>
              </a:spcAft>
              <a:buFont typeface="Arial" panose="020B0604020202020204" pitchFamily="34" charset="0"/>
              <a:buChar char="•"/>
            </a:pPr>
            <a:r>
              <a:rPr lang="en-US" dirty="0"/>
              <a:t>Ansible</a:t>
            </a:r>
          </a:p>
          <a:p>
            <a:pPr>
              <a:spcBef>
                <a:spcPts val="0"/>
              </a:spcBef>
              <a:spcAft>
                <a:spcPts val="0"/>
              </a:spcAft>
              <a:buFont typeface="Arial" panose="020B0604020202020204" pitchFamily="34" charset="0"/>
              <a:buChar char="•"/>
            </a:pPr>
            <a:r>
              <a:rPr lang="en-US" dirty="0"/>
              <a:t>Puppet </a:t>
            </a:r>
          </a:p>
          <a:p>
            <a:pPr>
              <a:spcBef>
                <a:spcPts val="0"/>
              </a:spcBef>
              <a:spcAft>
                <a:spcPts val="0"/>
              </a:spcAft>
              <a:buFont typeface="Arial" panose="020B0604020202020204" pitchFamily="34" charset="0"/>
              <a:buChar char="•"/>
            </a:pPr>
            <a:r>
              <a:rPr lang="en-US" dirty="0"/>
              <a:t>Chef</a:t>
            </a:r>
          </a:p>
          <a:p>
            <a:pPr>
              <a:spcBef>
                <a:spcPts val="0"/>
              </a:spcBef>
              <a:spcAft>
                <a:spcPts val="0"/>
              </a:spcAft>
              <a:buFont typeface="Arial" panose="020B0604020202020204" pitchFamily="34" charset="0"/>
              <a:buChar char="•"/>
            </a:pPr>
            <a:r>
              <a:rPr lang="en-US" dirty="0" err="1"/>
              <a:t>SaltStack</a:t>
            </a:r>
            <a:endParaRPr lang="en-US" dirty="0"/>
          </a:p>
          <a:p>
            <a:pPr>
              <a:spcBef>
                <a:spcPts val="0"/>
              </a:spcBef>
              <a:spcAft>
                <a:spcPts val="0"/>
              </a:spcAft>
              <a:buFont typeface="Arial" panose="020B0604020202020204" pitchFamily="34" charset="0"/>
              <a:buChar char="•"/>
            </a:pPr>
            <a:r>
              <a:rPr lang="en-US" dirty="0"/>
              <a:t>Intent-Based Networking</a:t>
            </a:r>
          </a:p>
          <a:p>
            <a:pPr>
              <a:spcBef>
                <a:spcPts val="0"/>
              </a:spcBef>
              <a:spcAft>
                <a:spcPts val="0"/>
              </a:spcAft>
              <a:buFont typeface="Arial" panose="020B0604020202020204" pitchFamily="34" charset="0"/>
              <a:buChar char="•"/>
            </a:pPr>
            <a:r>
              <a:rPr lang="en-US" dirty="0"/>
              <a:t>Translation</a:t>
            </a:r>
          </a:p>
          <a:p>
            <a:pPr>
              <a:spcBef>
                <a:spcPts val="0"/>
              </a:spcBef>
              <a:spcAft>
                <a:spcPts val="0"/>
              </a:spcAft>
              <a:buFont typeface="Arial" panose="020B0604020202020204" pitchFamily="34" charset="0"/>
              <a:buChar char="•"/>
            </a:pPr>
            <a:r>
              <a:rPr lang="en-US" dirty="0"/>
              <a:t>Activation</a:t>
            </a:r>
          </a:p>
          <a:p>
            <a:pPr>
              <a:spcBef>
                <a:spcPts val="0"/>
              </a:spcBef>
              <a:spcAft>
                <a:spcPts val="0"/>
              </a:spcAft>
              <a:buFont typeface="Arial" panose="020B0604020202020204" pitchFamily="34" charset="0"/>
              <a:buChar char="•"/>
            </a:pPr>
            <a:r>
              <a:rPr lang="en-US" dirty="0"/>
              <a:t>Assurance</a:t>
            </a:r>
          </a:p>
          <a:p>
            <a:pPr>
              <a:spcBef>
                <a:spcPts val="0"/>
              </a:spcBef>
              <a:spcAft>
                <a:spcPts val="0"/>
              </a:spcAft>
              <a:buFont typeface="Arial" panose="020B0604020202020204" pitchFamily="34" charset="0"/>
              <a:buChar char="•"/>
            </a:pPr>
            <a:r>
              <a:rPr lang="en-US" dirty="0"/>
              <a:t>Fabric</a:t>
            </a:r>
          </a:p>
          <a:p>
            <a:pPr>
              <a:spcBef>
                <a:spcPts val="0"/>
              </a:spcBef>
              <a:spcAft>
                <a:spcPts val="0"/>
              </a:spcAft>
              <a:buFont typeface="Arial" panose="020B0604020202020204" pitchFamily="34" charset="0"/>
              <a:buChar char="•"/>
            </a:pPr>
            <a:r>
              <a:rPr lang="en-US" dirty="0"/>
              <a:t>Overlay Network</a:t>
            </a:r>
          </a:p>
          <a:p>
            <a:pPr>
              <a:spcBef>
                <a:spcPts val="0"/>
              </a:spcBef>
              <a:spcAft>
                <a:spcPts val="0"/>
              </a:spcAft>
              <a:buFont typeface="Arial" panose="020B0604020202020204" pitchFamily="34" charset="0"/>
              <a:buChar char="•"/>
            </a:pPr>
            <a:r>
              <a:rPr lang="en-US" dirty="0"/>
              <a:t>Underlay Network</a:t>
            </a:r>
          </a:p>
          <a:p>
            <a:pPr>
              <a:spcBef>
                <a:spcPts val="0"/>
              </a:spcBef>
              <a:spcAft>
                <a:spcPts val="0"/>
              </a:spcAft>
              <a:buFont typeface="Arial" panose="020B0604020202020204" pitchFamily="34" charset="0"/>
              <a:buChar char="•"/>
            </a:pPr>
            <a:r>
              <a:rPr lang="en-US" dirty="0"/>
              <a:t>Digital Network Architecture (DNA)</a:t>
            </a:r>
          </a:p>
          <a:p>
            <a:pPr>
              <a:spcBef>
                <a:spcPts val="0"/>
              </a:spcBef>
              <a:spcAft>
                <a:spcPts val="0"/>
              </a:spcAft>
              <a:buFont typeface="Arial" panose="020B0604020202020204" pitchFamily="34" charset="0"/>
              <a:buChar char="•"/>
            </a:pPr>
            <a:r>
              <a:rPr lang="en-US" dirty="0"/>
              <a:t>DNA Center</a:t>
            </a:r>
          </a:p>
          <a:p>
            <a:pPr>
              <a:spcBef>
                <a:spcPts val="0"/>
              </a:spcBef>
              <a:spcAft>
                <a:spcPts val="0"/>
              </a:spcAft>
            </a:pPr>
            <a:endParaRPr lang="en-US" dirty="0"/>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14: Best Practices</a:t>
            </a:r>
          </a:p>
        </p:txBody>
      </p:sp>
      <p:sp>
        <p:nvSpPr>
          <p:cNvPr id="11266" name="Rectangle 34"/>
          <p:cNvSpPr>
            <a:spLocks noGrp="1" noChangeArrowheads="1"/>
          </p:cNvSpPr>
          <p:nvPr>
            <p:ph idx="1"/>
          </p:nvPr>
        </p:nvSpPr>
        <p:spPr>
          <a:xfrm>
            <a:off x="145357" y="769314"/>
            <a:ext cx="8853286" cy="4155319"/>
          </a:xfrm>
        </p:spPr>
        <p:txBody>
          <a:bodyPr/>
          <a:lstStyle/>
          <a:p>
            <a:pPr marL="0" indent="0">
              <a:lnSpc>
                <a:spcPct val="85000"/>
              </a:lnSpc>
              <a:spcBef>
                <a:spcPct val="30000"/>
              </a:spcBef>
              <a:buNone/>
            </a:pPr>
            <a:r>
              <a:rPr lang="en-US" sz="1600" dirty="0"/>
              <a:t>Prior to teaching Module 14,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Emerging Network Technologies Exam is available, covering Modules 13-14.</a:t>
            </a:r>
          </a:p>
          <a:p>
            <a:pPr marL="0" indent="0">
              <a:lnSpc>
                <a:spcPct val="85000"/>
              </a:lnSpc>
              <a:spcBef>
                <a:spcPct val="30000"/>
              </a:spcBef>
              <a:buNone/>
            </a:pPr>
            <a:r>
              <a:rPr lang="en-US" sz="1600" dirty="0"/>
              <a:t>Topic 14.1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Do you think Automation and Artificial Intelligence is a good thing for the job market?</a:t>
            </a:r>
          </a:p>
          <a:p>
            <a:pPr lvl="2">
              <a:lnSpc>
                <a:spcPct val="85000"/>
              </a:lnSpc>
              <a:spcBef>
                <a:spcPct val="30000"/>
              </a:spcBef>
            </a:pPr>
            <a:r>
              <a:rPr lang="en-US" sz="1600" dirty="0"/>
              <a:t>How many automated or ‘smart’ devices do you encounter in a single day?</a:t>
            </a:r>
          </a:p>
          <a:p>
            <a:pPr marL="0" indent="0">
              <a:lnSpc>
                <a:spcPct val="85000"/>
              </a:lnSpc>
              <a:spcBef>
                <a:spcPct val="30000"/>
              </a:spcBef>
              <a:buNone/>
            </a:pPr>
            <a:endParaRPr lang="en-US" sz="16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14.2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Discuss the three data formats covered in class and their readability attributes.</a:t>
            </a:r>
          </a:p>
          <a:p>
            <a:pPr lvl="2">
              <a:lnSpc>
                <a:spcPct val="85000"/>
              </a:lnSpc>
              <a:spcBef>
                <a:spcPct val="30000"/>
              </a:spcBef>
            </a:pPr>
            <a:r>
              <a:rPr lang="en-US" sz="1600" dirty="0"/>
              <a:t>What is the difference between HTML tags and XML tags?</a:t>
            </a:r>
          </a:p>
          <a:p>
            <a:pPr marL="0" indent="0" eaLnBrk="1" hangingPunct="1">
              <a:lnSpc>
                <a:spcPct val="85000"/>
              </a:lnSpc>
              <a:spcBef>
                <a:spcPct val="30000"/>
              </a:spcBef>
              <a:buNone/>
            </a:pPr>
            <a:r>
              <a:rPr lang="en-US" sz="1600" dirty="0"/>
              <a:t>Topic 14.3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an example of API interaction that you use on a daily basis?</a:t>
            </a:r>
          </a:p>
          <a:p>
            <a:pPr lvl="2">
              <a:lnSpc>
                <a:spcPct val="85000"/>
              </a:lnSpc>
              <a:spcBef>
                <a:spcPct val="30000"/>
              </a:spcBef>
            </a:pPr>
            <a:r>
              <a:rPr lang="en-US" sz="1600" dirty="0"/>
              <a:t>Can you think of examples of Private APIs that you might be unknowingly using?</a:t>
            </a:r>
          </a:p>
          <a:p>
            <a:pPr marL="0" indent="0">
              <a:lnSpc>
                <a:spcPct val="85000"/>
              </a:lnSpc>
              <a:spcBef>
                <a:spcPct val="30000"/>
              </a:spcBef>
              <a:buNone/>
            </a:pPr>
            <a:r>
              <a:rPr lang="en-US" sz="1600" dirty="0"/>
              <a:t>Topic 14.4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difference between a URI and a URL?</a:t>
            </a:r>
          </a:p>
          <a:p>
            <a:pPr lvl="2">
              <a:lnSpc>
                <a:spcPct val="85000"/>
              </a:lnSpc>
              <a:spcBef>
                <a:spcPct val="30000"/>
              </a:spcBef>
            </a:pPr>
            <a:r>
              <a:rPr lang="en-US" sz="1600" dirty="0"/>
              <a:t>What attributes makes an API ‘RESTful’?</a:t>
            </a:r>
          </a:p>
          <a:p>
            <a:pPr marL="0" indent="0">
              <a:lnSpc>
                <a:spcPct val="85000"/>
              </a:lnSpc>
              <a:spcBef>
                <a:spcPct val="30000"/>
              </a:spcBef>
              <a:buNone/>
            </a:pPr>
            <a:endParaRPr lang="en-US" dirty="0"/>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7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6045</TotalTime>
  <Words>6976</Words>
  <Application>Microsoft Office PowerPoint</Application>
  <PresentationFormat>On-screen Show (16:9)</PresentationFormat>
  <Paragraphs>929</Paragraphs>
  <Slides>76</Slides>
  <Notes>74</Notes>
  <HiddenSlides>10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CiscoSans ExtraLight</vt:lpstr>
      <vt:lpstr>Courier New</vt:lpstr>
      <vt:lpstr>Wingdings</vt:lpstr>
      <vt:lpstr>Default Theme</vt:lpstr>
      <vt:lpstr>Module 14: Network Automation</vt:lpstr>
      <vt:lpstr>Instructor Materials – Module 14 Planning Guide</vt:lpstr>
      <vt:lpstr>What to Expect in this Module</vt:lpstr>
      <vt:lpstr>What to Expect in this Module (Cont.)</vt:lpstr>
      <vt:lpstr>Check Your Understanding</vt:lpstr>
      <vt:lpstr>Module 14: Activities</vt:lpstr>
      <vt:lpstr>Module 14: Activities (Cont.)</vt:lpstr>
      <vt:lpstr>Module 14: Best Practices</vt:lpstr>
      <vt:lpstr>Module 14: Best Practices (Cont.)</vt:lpstr>
      <vt:lpstr>Module 14: Best Practices (Cont.)</vt:lpstr>
      <vt:lpstr>Module 14: Network Automation</vt:lpstr>
      <vt:lpstr>Module Objectives</vt:lpstr>
      <vt:lpstr>14.1 Automation Overview</vt:lpstr>
      <vt:lpstr>Automation Overview Video - Automation Everywhere</vt:lpstr>
      <vt:lpstr>Automation Overview The Increase in Automation</vt:lpstr>
      <vt:lpstr>Automation Overview Thinking Devices</vt:lpstr>
      <vt:lpstr>14.2 Data Formats</vt:lpstr>
      <vt:lpstr>Data Formats Video - Data Formats</vt:lpstr>
      <vt:lpstr>Data Formats The Data Formats Concept</vt:lpstr>
      <vt:lpstr>Data Formats Data Format Rules</vt:lpstr>
      <vt:lpstr>Data Formats Compare Data Formats</vt:lpstr>
      <vt:lpstr>Data Formats JSON Data Format </vt:lpstr>
      <vt:lpstr>Data Formats JSON Data Format (Cont.)</vt:lpstr>
      <vt:lpstr>Data Formats JSON Syntax Rules</vt:lpstr>
      <vt:lpstr>Data Formats JSON Syntax Rules (Cont.)</vt:lpstr>
      <vt:lpstr>Data Formats JSON Syntax Rules (Cont.)</vt:lpstr>
      <vt:lpstr>Data Formats YAML Data Format</vt:lpstr>
      <vt:lpstr>Data Formats YAML Data Format (Cont.)</vt:lpstr>
      <vt:lpstr>Data Formats XML Data Format</vt:lpstr>
      <vt:lpstr>Data Formats XML Data Format (Cont.)</vt:lpstr>
      <vt:lpstr>14.3 APIs</vt:lpstr>
      <vt:lpstr>APIs Video - APIs</vt:lpstr>
      <vt:lpstr>APIs The API Concept</vt:lpstr>
      <vt:lpstr>APIs An API Example</vt:lpstr>
      <vt:lpstr>APIs An API Example (Cont.)</vt:lpstr>
      <vt:lpstr>APIs Open, Internal, and Partner APIs</vt:lpstr>
      <vt:lpstr>APIs Types of Web Service APIs</vt:lpstr>
      <vt:lpstr>14.4 REST</vt:lpstr>
      <vt:lpstr>Software-Defined Networking Video - REST</vt:lpstr>
      <vt:lpstr>Software-Defined Networking REST and RESTful API</vt:lpstr>
      <vt:lpstr>Software-Defined Networking RESTful Implementation</vt:lpstr>
      <vt:lpstr>Software-Defined Networking URI, URN, and URL</vt:lpstr>
      <vt:lpstr>Software-Defined Networking Anatomy of a RESTful Request</vt:lpstr>
      <vt:lpstr>Software-Defined Networking Anatomy of a RESTful Request (Cont.)</vt:lpstr>
      <vt:lpstr>Software-Defined Networking Anatomy of a RESTful Request (Cont.)</vt:lpstr>
      <vt:lpstr>Software-Defined Networking RESTful API Applications</vt:lpstr>
      <vt:lpstr>14.5 Configuration Management Tools</vt:lpstr>
      <vt:lpstr>Configuration Management Tools Video - Configuration Management Tools</vt:lpstr>
      <vt:lpstr>Configuration Management Tools Traditional Network Configuration</vt:lpstr>
      <vt:lpstr>Configuration Management Tools Traditional Network Configuration</vt:lpstr>
      <vt:lpstr>Configuration Management Tools Network Automation</vt:lpstr>
      <vt:lpstr>Configuration Management Tools Configuration Management Tools</vt:lpstr>
      <vt:lpstr>Configuration Management Tools Configuration Management Tools (Cont.)</vt:lpstr>
      <vt:lpstr>Configuration Management Tools Compare Ansible, Chef, Puppet, and SaltStack</vt:lpstr>
      <vt:lpstr>14.6 IBN and Cisco DNA Center</vt:lpstr>
      <vt:lpstr>IBN and Cisco DNA Center Video - Intent-Based Networking</vt:lpstr>
      <vt:lpstr>IBN and Cisco DNA Center Intent-Based Networking Overview</vt:lpstr>
      <vt:lpstr>IBN and Cisco DNA Center Intent-Based Networking Overview (Cont.)</vt:lpstr>
      <vt:lpstr>IBN and Cisco DNA Center Network Infrastructure as Fabric</vt:lpstr>
      <vt:lpstr>IBN and Cisco DNA Center Network Infrastructure as Fabric (Cont.)</vt:lpstr>
      <vt:lpstr>IBN and Cisco DNA Center Cisco Digital Network Architecture (DNA)</vt:lpstr>
      <vt:lpstr>IBN and Cisco DNA Center Cisco Digital Network Architecture (DNA) (Cont.)</vt:lpstr>
      <vt:lpstr>IBN and Cisco DNA Center Cisco Digital Network Architecture (DNA) (Cont.)</vt:lpstr>
      <vt:lpstr>IBN and Cisco DNA Center Cisco DNA Center</vt:lpstr>
      <vt:lpstr>IBN and Cisco DNA Center Cisco DNA Center (Cont.)</vt:lpstr>
      <vt:lpstr>IBN and Cisco DNA Center Video - DNA Center Overview and Platform APIs</vt:lpstr>
      <vt:lpstr>IBN and Cisco DNA Center Video - DNA Center Design and Provision</vt:lpstr>
      <vt:lpstr>IBN and Cisco DNA Center Video - DNA Center Policy and Assurance</vt:lpstr>
      <vt:lpstr>IBN and Cisco DNA Center Video - DNA Center Troubleshooting User Connectivity</vt:lpstr>
      <vt:lpstr>14.7 Module Practice and Quiz</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14 : Network Automation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419</cp:revision>
  <dcterms:created xsi:type="dcterms:W3CDTF">2019-10-18T06:21:22Z</dcterms:created>
  <dcterms:modified xsi:type="dcterms:W3CDTF">2019-12-06T19:41:37Z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